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15" r:id="rId5"/>
  </p:sldMasterIdLst>
  <p:notesMasterIdLst>
    <p:notesMasterId r:id="rId39"/>
  </p:notesMasterIdLst>
  <p:handoutMasterIdLst>
    <p:handoutMasterId r:id="rId40"/>
  </p:handoutMasterIdLst>
  <p:sldIdLst>
    <p:sldId id="346" r:id="rId6"/>
    <p:sldId id="269" r:id="rId7"/>
    <p:sldId id="338" r:id="rId8"/>
    <p:sldId id="294" r:id="rId9"/>
    <p:sldId id="301" r:id="rId10"/>
    <p:sldId id="916" r:id="rId11"/>
    <p:sldId id="501" r:id="rId12"/>
    <p:sldId id="263" r:id="rId13"/>
    <p:sldId id="274" r:id="rId14"/>
    <p:sldId id="293" r:id="rId15"/>
    <p:sldId id="917" r:id="rId16"/>
    <p:sldId id="918" r:id="rId17"/>
    <p:sldId id="286" r:id="rId18"/>
    <p:sldId id="288" r:id="rId19"/>
    <p:sldId id="902" r:id="rId20"/>
    <p:sldId id="898" r:id="rId21"/>
    <p:sldId id="915" r:id="rId22"/>
    <p:sldId id="925" r:id="rId23"/>
    <p:sldId id="920" r:id="rId24"/>
    <p:sldId id="921" r:id="rId25"/>
    <p:sldId id="282" r:id="rId26"/>
    <p:sldId id="922" r:id="rId27"/>
    <p:sldId id="317" r:id="rId28"/>
    <p:sldId id="923" r:id="rId29"/>
    <p:sldId id="306" r:id="rId30"/>
    <p:sldId id="330" r:id="rId31"/>
    <p:sldId id="302" r:id="rId32"/>
    <p:sldId id="331" r:id="rId33"/>
    <p:sldId id="348" r:id="rId34"/>
    <p:sldId id="349" r:id="rId35"/>
    <p:sldId id="347" r:id="rId36"/>
    <p:sldId id="265" r:id="rId37"/>
    <p:sldId id="279" r:id="rId38"/>
  </p:sldIdLst>
  <p:sldSz cx="9144000" cy="5143500" type="screen16x9"/>
  <p:notesSz cx="6669088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4286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68573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02859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37146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14331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057195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00060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742926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AKOVITCH Olivier" initials="RO" lastIdx="1" clrIdx="0">
    <p:extLst>
      <p:ext uri="{19B8F6BF-5375-455C-9EA6-DF929625EA0E}">
        <p15:presenceInfo xmlns:p15="http://schemas.microsoft.com/office/powerpoint/2012/main" userId="S::olivier.radakovitch@irsn.fr::e6293343-57c0-48bd-bc47-2eb1e53899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E42"/>
    <a:srgbClr val="0097A9"/>
    <a:srgbClr val="FFDE14"/>
    <a:srgbClr val="283583"/>
    <a:srgbClr val="005587"/>
    <a:srgbClr val="90B0DD"/>
    <a:srgbClr val="298FC2"/>
    <a:srgbClr val="B86125"/>
    <a:srgbClr val="E0457B"/>
    <a:srgbClr val="071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64" autoAdjust="0"/>
    <p:restoredTop sz="86387" autoAdjust="0"/>
  </p:normalViewPr>
  <p:slideViewPr>
    <p:cSldViewPr snapToGrid="0">
      <p:cViewPr varScale="1">
        <p:scale>
          <a:sx n="88" d="100"/>
          <a:sy n="88" d="100"/>
        </p:scale>
        <p:origin x="1000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3038" y="-86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MORAD-II\Livrables\Specs_FOR-AQUA_ARPAGON\Forestier\Facteur_transfert\FT_Bo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AMORAD-II\Livrables\Rapport3.1\graphiques%20variation%20des%20couts%20chasse_cueill%20fonction%20du%20seui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70009356785384"/>
          <c:y val="0.14296563196264708"/>
          <c:w val="0.59821190972848159"/>
          <c:h val="0.47844907834360761"/>
        </c:manualLayout>
      </c:layout>
      <c:lineChart>
        <c:grouping val="standard"/>
        <c:varyColors val="0"/>
        <c:ser>
          <c:idx val="0"/>
          <c:order val="0"/>
          <c:tx>
            <c:v>FE</c:v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Hoja3!$C$5:$C$37</c:f>
              <c:strCache>
                <c:ptCount val="21"/>
                <c:pt idx="0">
                  <c:v>T0</c:v>
                </c:pt>
                <c:pt idx="1">
                  <c:v>T0 + 1an</c:v>
                </c:pt>
                <c:pt idx="2">
                  <c:v>T0 + 2ans</c:v>
                </c:pt>
                <c:pt idx="3">
                  <c:v>T0 + 3ans</c:v>
                </c:pt>
                <c:pt idx="4">
                  <c:v>T0 + 4ans</c:v>
                </c:pt>
                <c:pt idx="5">
                  <c:v>T0 + 5ans</c:v>
                </c:pt>
                <c:pt idx="6">
                  <c:v>T0 + 6ans</c:v>
                </c:pt>
                <c:pt idx="7">
                  <c:v>T0 + 7ans</c:v>
                </c:pt>
                <c:pt idx="8">
                  <c:v>T0 + 8ans</c:v>
                </c:pt>
                <c:pt idx="9">
                  <c:v>T0 + 9ans</c:v>
                </c:pt>
                <c:pt idx="10">
                  <c:v>T0 + 10ans</c:v>
                </c:pt>
                <c:pt idx="11">
                  <c:v>T0 + 11ans</c:v>
                </c:pt>
                <c:pt idx="12">
                  <c:v>T0 + 12ans</c:v>
                </c:pt>
                <c:pt idx="13">
                  <c:v>T0 + 13ans</c:v>
                </c:pt>
                <c:pt idx="14">
                  <c:v>T0 + 14ans</c:v>
                </c:pt>
                <c:pt idx="15">
                  <c:v>T0 + 15ans</c:v>
                </c:pt>
                <c:pt idx="16">
                  <c:v>T0 + 16ans</c:v>
                </c:pt>
                <c:pt idx="17">
                  <c:v>T0 + 17ans</c:v>
                </c:pt>
                <c:pt idx="18">
                  <c:v>T0 + 18ans</c:v>
                </c:pt>
                <c:pt idx="19">
                  <c:v>T0 + 19ans</c:v>
                </c:pt>
                <c:pt idx="20">
                  <c:v>T0 + 20ans</c:v>
                </c:pt>
              </c:strCache>
            </c:strRef>
          </c:cat>
          <c:val>
            <c:numRef>
              <c:f>Hoja3!$E$5:$E$37</c:f>
              <c:numCache>
                <c:formatCode>0.00000</c:formatCode>
                <c:ptCount val="21"/>
                <c:pt idx="0">
                  <c:v>0</c:v>
                </c:pt>
                <c:pt idx="1">
                  <c:v>6.9999999999999999E-4</c:v>
                </c:pt>
                <c:pt idx="2">
                  <c:v>1E-3</c:v>
                </c:pt>
                <c:pt idx="3">
                  <c:v>1.1999999999999999E-3</c:v>
                </c:pt>
                <c:pt idx="4">
                  <c:v>1.4499999999999999E-3</c:v>
                </c:pt>
                <c:pt idx="5">
                  <c:v>1.4499999999999999E-3</c:v>
                </c:pt>
                <c:pt idx="6">
                  <c:v>1.4300000000000001E-3</c:v>
                </c:pt>
                <c:pt idx="7">
                  <c:v>1.42E-3</c:v>
                </c:pt>
                <c:pt idx="8">
                  <c:v>1.4E-3</c:v>
                </c:pt>
                <c:pt idx="9">
                  <c:v>1.3799999999999999E-3</c:v>
                </c:pt>
                <c:pt idx="10">
                  <c:v>1.3500000000000001E-3</c:v>
                </c:pt>
                <c:pt idx="11">
                  <c:v>1.2999999999999999E-3</c:v>
                </c:pt>
                <c:pt idx="12">
                  <c:v>1.25E-3</c:v>
                </c:pt>
                <c:pt idx="13">
                  <c:v>1.1999999999999999E-3</c:v>
                </c:pt>
                <c:pt idx="14">
                  <c:v>1.15E-3</c:v>
                </c:pt>
                <c:pt idx="15">
                  <c:v>1.1000000000000001E-3</c:v>
                </c:pt>
                <c:pt idx="16">
                  <c:v>1.08E-3</c:v>
                </c:pt>
                <c:pt idx="17">
                  <c:v>1.06E-3</c:v>
                </c:pt>
                <c:pt idx="18">
                  <c:v>1.0399999999999999E-3</c:v>
                </c:pt>
                <c:pt idx="19">
                  <c:v>1.0200000000000001E-3</c:v>
                </c:pt>
                <c:pt idx="20">
                  <c:v>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EC3-43E0-BDBE-6725AC170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658464"/>
        <c:axId val="326658072"/>
      </c:lineChart>
      <c:catAx>
        <c:axId val="32665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26658072"/>
        <c:crosses val="autoZero"/>
        <c:auto val="1"/>
        <c:lblAlgn val="ctr"/>
        <c:lblOffset val="100"/>
        <c:noMultiLvlLbl val="0"/>
      </c:catAx>
      <c:valAx>
        <c:axId val="326658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(Bq/kg)/(Bq/m2)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2665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7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Variation des enjeux économiques</a:t>
            </a:r>
            <a:r>
              <a:rPr lang="fr-FR" b="1" dirty="0"/>
              <a:t> (cout marchand) </a:t>
            </a:r>
            <a:r>
              <a:rPr lang="fr-FR" dirty="0"/>
              <a:t>de la chasse sur 3 ans après l'accident en fonction du seuil de contamination du territoire</a:t>
            </a:r>
          </a:p>
        </c:rich>
      </c:tx>
      <c:layout>
        <c:manualLayout>
          <c:xMode val="edge"/>
          <c:yMode val="edge"/>
          <c:x val="0.11125816028471852"/>
          <c:y val="3.81054338348648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Feuil1!$A$3</c:f>
              <c:strCache>
                <c:ptCount val="1"/>
                <c:pt idx="0">
                  <c:v>Max</c:v>
                </c:pt>
              </c:strCache>
            </c:strRef>
          </c:tx>
          <c:spPr>
            <a:ln w="28575" cap="rnd">
              <a:solidFill>
                <a:schemeClr val="accent5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Feuil1!$B$1:$D$1</c:f>
              <c:numCache>
                <c:formatCode>General</c:formatCode>
                <c:ptCount val="3"/>
                <c:pt idx="0">
                  <c:v>37</c:v>
                </c:pt>
                <c:pt idx="1">
                  <c:v>185</c:v>
                </c:pt>
                <c:pt idx="2">
                  <c:v>555</c:v>
                </c:pt>
              </c:numCache>
            </c:numRef>
          </c:cat>
          <c:val>
            <c:numRef>
              <c:f>Feuil1!$B$3:$D$3</c:f>
              <c:numCache>
                <c:formatCode>General</c:formatCode>
                <c:ptCount val="3"/>
                <c:pt idx="0">
                  <c:v>324.8</c:v>
                </c:pt>
                <c:pt idx="1">
                  <c:v>248.5</c:v>
                </c:pt>
                <c:pt idx="2">
                  <c:v>174.5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01-428F-B379-C50A1A7118E8}"/>
            </c:ext>
          </c:extLst>
        </c:ser>
        <c:ser>
          <c:idx val="1"/>
          <c:order val="1"/>
          <c:tx>
            <c:strRef>
              <c:f>Feuil1!$A$4</c:f>
              <c:strCache>
                <c:ptCount val="1"/>
                <c:pt idx="0">
                  <c:v>Mean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Feuil1!$B$1:$D$1</c:f>
              <c:numCache>
                <c:formatCode>General</c:formatCode>
                <c:ptCount val="3"/>
                <c:pt idx="0">
                  <c:v>37</c:v>
                </c:pt>
                <c:pt idx="1">
                  <c:v>185</c:v>
                </c:pt>
                <c:pt idx="2">
                  <c:v>555</c:v>
                </c:pt>
              </c:numCache>
            </c:numRef>
          </c:cat>
          <c:val>
            <c:numRef>
              <c:f>Feuil1!$B$4:$D$4</c:f>
              <c:numCache>
                <c:formatCode>General</c:formatCode>
                <c:ptCount val="3"/>
                <c:pt idx="0">
                  <c:v>108.7</c:v>
                </c:pt>
                <c:pt idx="1">
                  <c:v>49.2</c:v>
                </c:pt>
                <c:pt idx="2">
                  <c:v>15.8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01-428F-B379-C50A1A7118E8}"/>
            </c:ext>
          </c:extLst>
        </c:ser>
        <c:ser>
          <c:idx val="2"/>
          <c:order val="2"/>
          <c:tx>
            <c:strRef>
              <c:f>Feuil1!$A$6</c:f>
              <c:strCache>
                <c:ptCount val="1"/>
                <c:pt idx="0">
                  <c:v>Min</c:v>
                </c:pt>
              </c:strCache>
            </c:strRef>
          </c:tx>
          <c:spPr>
            <a:ln w="28575" cap="rnd">
              <a:solidFill>
                <a:schemeClr val="accent5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Feuil1!$B$1:$D$1</c:f>
              <c:numCache>
                <c:formatCode>General</c:formatCode>
                <c:ptCount val="3"/>
                <c:pt idx="0">
                  <c:v>37</c:v>
                </c:pt>
                <c:pt idx="1">
                  <c:v>185</c:v>
                </c:pt>
                <c:pt idx="2">
                  <c:v>555</c:v>
                </c:pt>
              </c:numCache>
            </c:numRef>
          </c:cat>
          <c:val>
            <c:numRef>
              <c:f>Feuil1!$B$6:$D$6</c:f>
              <c:numCache>
                <c:formatCode>General</c:formatCode>
                <c:ptCount val="3"/>
                <c:pt idx="0">
                  <c:v>73.3</c:v>
                </c:pt>
                <c:pt idx="1">
                  <c:v>28.9</c:v>
                </c:pt>
                <c:pt idx="2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01-428F-B379-C50A1A711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659640"/>
        <c:axId val="359137128"/>
      </c:lineChart>
      <c:catAx>
        <c:axId val="326659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Seuil [kBq/m2]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9137128"/>
        <c:crosses val="autoZero"/>
        <c:auto val="1"/>
        <c:lblAlgn val="ctr"/>
        <c:lblOffset val="100"/>
        <c:noMultiLvlLbl val="0"/>
      </c:catAx>
      <c:valAx>
        <c:axId val="359137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Mio EUR courants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26659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4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A5FBFB4-0382-9A40-A092-F3D511B0C2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137" cy="497333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DB7B2B-904F-5348-83D7-C08183C585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461" y="1"/>
            <a:ext cx="2890137" cy="497333"/>
          </a:xfrm>
          <a:prstGeom prst="rect">
            <a:avLst/>
          </a:prstGeom>
        </p:spPr>
        <p:txBody>
          <a:bodyPr vert="horz" lIns="87938" tIns="43969" rIns="87938" bIns="43969" rtlCol="0"/>
          <a:lstStyle>
            <a:lvl1pPr algn="r">
              <a:defRPr sz="1200"/>
            </a:lvl1pPr>
          </a:lstStyle>
          <a:p>
            <a:fld id="{9E9BF594-6D82-0142-BF5D-B53C487D1A5B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99067A-EE96-6149-8690-0819FCDDAB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890137" cy="497333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8C896B-8394-EB4C-A415-C5D21C882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461" y="9429305"/>
            <a:ext cx="2890137" cy="497333"/>
          </a:xfrm>
          <a:prstGeom prst="rect">
            <a:avLst/>
          </a:prstGeom>
        </p:spPr>
        <p:txBody>
          <a:bodyPr vert="horz" lIns="87938" tIns="43969" rIns="87938" bIns="43969" rtlCol="0" anchor="b"/>
          <a:lstStyle>
            <a:lvl1pPr algn="r">
              <a:defRPr sz="1200"/>
            </a:lvl1pPr>
          </a:lstStyle>
          <a:p>
            <a:fld id="{D5EDAF20-22EF-B845-8AF0-E9D5F3E5E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872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0FC937C-F306-F044-82C7-DA5AFE2A72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4" tIns="47627" rIns="95254" bIns="47627" numCol="1" anchor="t" anchorCtr="0" compatLnSpc="1">
            <a:prstTxWarp prst="textNoShape">
              <a:avLst/>
            </a:prstTxWarp>
          </a:bodyPr>
          <a:lstStyle>
            <a:lvl1pPr defTabSz="95266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61165C9-DD6E-5543-8006-E04A4A08CD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7461" y="1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4" tIns="47627" rIns="95254" bIns="47627" numCol="1" anchor="t" anchorCtr="0" compatLnSpc="1">
            <a:prstTxWarp prst="textNoShape">
              <a:avLst/>
            </a:prstTxWarp>
          </a:bodyPr>
          <a:lstStyle>
            <a:lvl1pPr algn="r" defTabSz="95266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" y="746125"/>
            <a:ext cx="6611938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FB1B253-BA49-444F-98ED-ABDEFB10EB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611" y="4714653"/>
            <a:ext cx="5335867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4" tIns="47627" rIns="95254" bIns="47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6068307-81A8-AB4B-83A9-B792F99928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6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4" tIns="47627" rIns="95254" bIns="47627" numCol="1" anchor="b" anchorCtr="0" compatLnSpc="1">
            <a:prstTxWarp prst="textNoShape">
              <a:avLst/>
            </a:prstTxWarp>
          </a:bodyPr>
          <a:lstStyle>
            <a:lvl1pPr defTabSz="95266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814D90A7-A4F2-814B-852E-3C59D555D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461" y="9429306"/>
            <a:ext cx="2890137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4" tIns="47627" rIns="95254" bIns="47627" numCol="1" anchor="b" anchorCtr="0" compatLnSpc="1">
            <a:prstTxWarp prst="textNoShape">
              <a:avLst/>
            </a:prstTxWarp>
          </a:bodyPr>
          <a:lstStyle>
            <a:lvl1pPr algn="r" defTabSz="952660" eaLnBrk="1" hangingPunct="1">
              <a:defRPr sz="1300"/>
            </a:lvl1pPr>
          </a:lstStyle>
          <a:p>
            <a:fld id="{4C3068AE-EDD4-4978-A5A6-FB19BEA97D6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2799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34286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8573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02859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7146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714331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95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60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26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1619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25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2558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Par rapport 19 eme et premiere moitié 20eme siecle, facteur 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6381D-6F80-4B5E-9AFC-2DB59682F578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521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Dire </a:t>
            </a:r>
            <a:r>
              <a:rPr lang="fr-FR" dirty="0" err="1"/>
              <a:t>Fuku</a:t>
            </a:r>
            <a:r>
              <a:rPr lang="fr-FR" dirty="0"/>
              <a:t> = rejets </a:t>
            </a:r>
            <a:r>
              <a:rPr lang="fr-FR" dirty="0" err="1"/>
              <a:t>cesium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33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619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0196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75668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44F85B-56F8-4998-BCD6-C391A6B3371B}" type="slidenum">
              <a:rPr lang="en-US"/>
              <a:pPr/>
              <a:t>7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"habitats" : se déclinant, pour la partie "biotope", en "nature du fond sédimentaire, évolution morphologique, évolution hydrodynamique, évolution hydrologique (turbidité par ex)" </a:t>
            </a:r>
          </a:p>
        </p:txBody>
      </p:sp>
    </p:spTree>
    <p:extLst>
      <p:ext uri="{BB962C8B-B14F-4D97-AF65-F5344CB8AC3E}">
        <p14:creationId xmlns:p14="http://schemas.microsoft.com/office/powerpoint/2010/main" val="1087846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Impact tempêtes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6381D-6F80-4B5E-9AFC-2DB59682F578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DPTM (black solid line) for demersal fish in the near field (solid triangle) using the near-field seawater signal (blue line) as the input.</a:t>
            </a:r>
          </a:p>
          <a:p>
            <a:r>
              <a:rPr lang="en-US" dirty="0" err="1"/>
              <a:t>CFsfood</a:t>
            </a:r>
            <a:r>
              <a:rPr lang="en-US" dirty="0"/>
              <a:t> and CFs were set to 100. Transfer parameters were tb1/2 = 5 d; </a:t>
            </a:r>
            <a:r>
              <a:rPr lang="en-US" dirty="0" err="1"/>
              <a:t>kfeed</a:t>
            </a:r>
            <a:r>
              <a:rPr lang="en-US" dirty="0"/>
              <a:t> = 0.01 d-1; tb1/2food = 240 d.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089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DPTM (black solid line) for demersal fish in the near field (solid triangle) using the near-field seawater signal (blue line) as the input.</a:t>
            </a:r>
          </a:p>
          <a:p>
            <a:r>
              <a:rPr lang="en-US" dirty="0" err="1"/>
              <a:t>CFsfood</a:t>
            </a:r>
            <a:r>
              <a:rPr lang="en-US" dirty="0"/>
              <a:t> and CFs were set to 100. Transfer parameters were tb1/2 = 5 d; </a:t>
            </a:r>
            <a:r>
              <a:rPr lang="en-US" dirty="0" err="1"/>
              <a:t>kfeed</a:t>
            </a:r>
            <a:r>
              <a:rPr lang="en-US" dirty="0"/>
              <a:t> = 0.01 d-1; tb1/2food = 240 d.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28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487">
              <a:defRPr/>
            </a:pPr>
            <a:r>
              <a:rPr lang="fr-FR" altLang="fr-FR" sz="1200" dirty="0">
                <a:solidFill>
                  <a:srgbClr val="C00000"/>
                </a:solidFill>
              </a:rPr>
              <a:t>Prise en compte de la complexité du réseau trophique &gt; nécessite un temps de réponse et d’intégration plus long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7368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14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840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82E9D6-1F60-D349-BD9F-1EA92008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A1E58C-F0BF-427D-90B8-66FE61E2B3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C09D0-3190-402C-A75C-601FF9A4A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553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5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A8A97-87F7-FB41-A7B6-E195BF58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5C9DC2AE-5D69-4C8D-8E7A-A0A4D9C5D56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BCBA5CAF-442B-4F49-A70C-75588B1811A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E7949AB-7451-4DD8-A82C-A03EFE4334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497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0A6CDFC0-AA5B-4715-910D-1AF0B043E9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12163" y="1740379"/>
            <a:ext cx="1971000" cy="831371"/>
          </a:xfrm>
          <a:blipFill dpi="0" rotWithShape="1">
            <a:blip r:embed="rId2"/>
            <a:srcRect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22">
            <a:extLst>
              <a:ext uri="{FF2B5EF4-FFF2-40B4-BE49-F238E27FC236}">
                <a16:creationId xmlns:a16="http://schemas.microsoft.com/office/drawing/2014/main" id="{CC5E45F9-C5FD-4F00-9987-E256662670E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46600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Espace réservé du texte 22">
            <a:extLst>
              <a:ext uri="{FF2B5EF4-FFF2-40B4-BE49-F238E27FC236}">
                <a16:creationId xmlns:a16="http://schemas.microsoft.com/office/drawing/2014/main" id="{7E039499-F620-4FD6-8A6F-E220C9C59B4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652697" y="1740379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22">
            <a:extLst>
              <a:ext uri="{FF2B5EF4-FFF2-40B4-BE49-F238E27FC236}">
                <a16:creationId xmlns:a16="http://schemas.microsoft.com/office/drawing/2014/main" id="{A80B4E8C-6372-4433-B97B-1F6BF295C9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7497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22">
            <a:extLst>
              <a:ext uri="{FF2B5EF4-FFF2-40B4-BE49-F238E27FC236}">
                <a16:creationId xmlns:a16="http://schemas.microsoft.com/office/drawing/2014/main" id="{A4246CD2-D6E7-4FC9-835B-5533D2D122B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33594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22">
            <a:extLst>
              <a:ext uri="{FF2B5EF4-FFF2-40B4-BE49-F238E27FC236}">
                <a16:creationId xmlns:a16="http://schemas.microsoft.com/office/drawing/2014/main" id="{4E541763-265C-46DB-8137-C49E008955D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46600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5" name="Espace réservé du texte 22">
            <a:extLst>
              <a:ext uri="{FF2B5EF4-FFF2-40B4-BE49-F238E27FC236}">
                <a16:creationId xmlns:a16="http://schemas.microsoft.com/office/drawing/2014/main" id="{C4DB2949-9272-435E-87E6-38435B1A95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52697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7" name="Espace réservé du texte 22">
            <a:extLst>
              <a:ext uri="{FF2B5EF4-FFF2-40B4-BE49-F238E27FC236}">
                <a16:creationId xmlns:a16="http://schemas.microsoft.com/office/drawing/2014/main" id="{CB3DB4DA-E636-41CF-A9ED-469BF6CC03F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22502" y="1994814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8" name="Espace réservé du texte 22">
            <a:extLst>
              <a:ext uri="{FF2B5EF4-FFF2-40B4-BE49-F238E27FC236}">
                <a16:creationId xmlns:a16="http://schemas.microsoft.com/office/drawing/2014/main" id="{B23AD0A7-A384-4986-83E8-827EE4EADA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028599" y="2700023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8295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exte et image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93CF-ECCA-0343-BE13-94EB3AC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847BCCA3-320F-F442-A5A6-A675245E7E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82157" y="1275162"/>
            <a:ext cx="3740349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E1CCBF-5412-4FD0-AE90-7F4A0A6203F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1B30A4-A860-4AF2-8453-50756B56086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C3F8B87-51EA-4A5F-B8FA-6394BA3982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1" y="1275162"/>
            <a:ext cx="3906440" cy="326826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5807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28B1074B-05F6-4859-874A-37B3295B76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5460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B3BB485F-5ABF-4273-9A66-32D3676CC5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6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599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Texte et imag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1B9D1-4732-9B49-AB41-73D26E54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B9519E-B1B9-4426-B80F-21C8DB723B9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9E5D530-79D2-4E14-ACF9-538A31B0B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703B7FD3-5EA8-4823-BA13-831D7C02261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2BD75B7-0953-4A80-8EA6-B62D085024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CB6CAC9-C9D5-45FE-B339-17E1ED4FC6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5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4723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exte et imag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A8F8A-AB7D-ED49-B179-19AA83B7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A7F9D0-D64C-4AD0-8B48-D0E45A33B8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DF131BC-BD0F-4D1A-A044-7653FFED684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F5BEE4ED-F898-4997-B527-9B0A771A9A2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6AE5691B-F701-42FC-BB71-39FAE29C9F4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03978CA3-AD4D-4C94-83BF-F1C0144000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4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332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40669-79BC-5E43-87AB-C006BC09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0707958-B919-4682-9EAB-FFAB4EC0DD0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3E815D5-E5BF-47D5-B288-5C848FC75B2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AEFC8CD-039E-4F7E-BFCF-D7B5D822EA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CBF97343-3014-4B06-BB6A-E3088B3836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C86C6218-5D3D-4A40-A1AF-9D214DA7540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DD97F5CC-AEAB-48DE-B43B-0A8B45A4D47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1FCE02CD-4173-400B-839D-E9E53A17382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6895D0A1-761A-41A0-B167-C7DBECFC77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4485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3 colonnes - 3 doma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B22E4-BE8A-044F-914D-6802756F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56B576A0-0729-43DF-A795-BCE4314C0D4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2EE25693-4A7E-48BC-8A2C-95674E3FD3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576D490-984E-4318-BA87-CA39D8F41B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61A48B9-A2C9-4FA2-BA53-2B0FB21E04A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26A39C-E386-4607-9B66-2F04171D8E5F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AFD8776C-3986-42EC-ACCC-F66DB6CE97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6761B505-D208-4551-A7DE-B004A072F2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440B0CB3-6055-4A08-9057-900497E554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4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2573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3 colonnes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FC9B0-A810-8749-B86B-92B1E67B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BA441C74-3319-471D-A6F7-49A2073E86D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BDEE628C-9DBD-42A9-897C-D64B03F8773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2989EC0-1D04-4927-969E-0FBB65362F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0D6B17F-A6C5-4558-B9E3-38108A92CF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C9870C4-A457-4605-AE0A-8B64B5C9CAA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F2948FD1-A848-49E6-9868-0CB7A87AD9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F33F8D99-7728-4167-944D-5962296324E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6596C820-2C25-44C4-9C99-B586CE4985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8091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3 colonnes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D19F8-A88A-F547-9D08-6642F1E6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0952A329-C0AD-4DD1-972C-7FA00EF5197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E2529BDA-358C-4AB5-A506-85E94A18F74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7FA27F7-A540-46A1-9E43-E5C5F69127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102011C-A6A7-403B-9F76-5C48B9F22F70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DB628F2-02B8-4419-88B0-383C3C7E4E0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E8938DF-052A-4BC2-8F49-3ED811E9E0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3F39231E-26C1-409B-9B3F-91A42FFF68F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A282835E-73FE-4A63-B0AB-4216EAAF64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915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6B471B-E7F2-4243-ACEA-22341C25C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A79D8F-55D3-4EB2-AC8F-00F5004BB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3541F62-F8F0-4192-B023-9DFB99F9846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5590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3 colonnes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CA461-08F7-254B-8FFA-7E9CB955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DF74E7EE-DFA9-4EF6-BEAE-6D9F15A9170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8DC06FC5-4516-4892-AEE7-50E12FF1FE9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22B227-90ED-4BEB-B7D5-3CFFF14750D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2D78451-2969-444E-ADD7-8AEF2BE16CD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21B7E1D-88B8-4233-BFB8-46F64CCD207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texte 24">
            <a:extLst>
              <a:ext uri="{FF2B5EF4-FFF2-40B4-BE49-F238E27FC236}">
                <a16:creationId xmlns:a16="http://schemas.microsoft.com/office/drawing/2014/main" id="{A8F96ABF-7772-4C0E-A5EA-29FD0E8BC0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63E232BA-92B4-4766-8B99-6912E5E64A7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C0625A6-9226-4BB3-B582-CF07AB8A6D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52570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Idée principale et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B5E37-9A25-B442-BDD3-BF32EAE2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8D89F7-826B-474B-A516-6AE1F3626C7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D71A40-37B1-4374-96D5-87794A2ECF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7D14C6A-1FFE-4A6A-A4EF-B5BF41E0DB5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9AF4836D-471A-46DD-A64C-57386F29A9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4">
            <a:extLst>
              <a:ext uri="{FF2B5EF4-FFF2-40B4-BE49-F238E27FC236}">
                <a16:creationId xmlns:a16="http://schemas.microsoft.com/office/drawing/2014/main" id="{38609420-EFE4-4A89-96A6-EAE0CF5382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4F7055CD-A22C-4BC8-A802-FEA4BEC7B0A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578A220-71F6-4D0A-AEC0-233DEA1D0F4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94FAED37-0028-4A29-9532-B25DC84BEA5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6A48835-60EF-4D9F-81F7-9F1F5B09939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862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Idée principale et 3 colonnes san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640352-8B65-9247-BAED-B1DD9885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8A192B-AC48-4BD2-8E43-06FD69A1264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E76CA8-57F1-4AB5-A4E8-6EAD16D9C2E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836C7328-9181-4711-830A-288F3BF3DF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94B1DBEE-C370-489E-BBA9-0F92BFEC09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A0DA5D57-F23A-4342-87C7-A8E1BB770EB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86CA26D-AEB2-4848-8E6C-9E147AD5A0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07D2C77-B312-42E0-A681-DF42FB0A26B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60079AA-E003-4A7C-9098-823CF62D284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2B7BEE3-630C-478E-9C15-D41E96A9F2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270549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Idée principale et 3 colonnes sûre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BB10F-C60D-884C-B6F0-9FEA462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9CE4B50-431E-47DD-8A53-0C6311A559A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C15B306-D4E2-4D5E-9561-620DAC5ADB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6CC93C80-D3AE-45B7-8730-5CF8AD1B11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41BF1CC8-27C6-4D1F-A103-C8E7E7043D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9A4C44BA-CB2F-49ED-81A4-AD201B59D0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1CE330DB-E595-4875-A683-C0BC4248145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DD8279B-CDF0-411E-97BD-486A3568218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5F1A954-3861-4EB1-85A4-67D6AF08FBC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298DCB3F-FD8C-4DB4-967E-C15E653C36A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254259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A6A4594-280E-48CC-89A5-40AFEE09B94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8B3BA32-4620-4F62-9E5E-CEF3B95351E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41D56E37-C0E8-45D8-B172-6910EF5FB7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793377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46D51D9-98EF-4537-AE6B-C7D98DB0A39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52AF23B2-878C-4C66-82CA-F50338EEB96F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50B3DEB-F6E9-4C0D-A664-4998EDB3F60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57988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29405-5AB8-4817-807F-33DEF077749D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14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643E6-13C2-4B03-A850-48E7EC9F72FA}" type="datetimeFigureOut">
              <a:rPr lang="fr-FR" smtClean="0"/>
              <a:pPr/>
              <a:t>24/05/2022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1495-33E2-4340-A91E-AF6D925AC4D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532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"/>
            <a:ext cx="9144001" cy="403761"/>
          </a:xfrm>
          <a:solidFill>
            <a:srgbClr val="B9B9FF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fr-FR" sz="18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5814" y="489347"/>
            <a:ext cx="7900987" cy="4227909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750"/>
              </a:spcBef>
              <a:defRPr b="1"/>
            </a:lvl1pPr>
            <a:lvl2pPr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defRPr sz="1200" b="1"/>
            </a:lvl2pPr>
            <a:lvl3pPr marL="798910" indent="-125016">
              <a:lnSpc>
                <a:spcPct val="110000"/>
              </a:lnSpc>
              <a:buFont typeface="Wingdings" panose="05000000000000000000" pitchFamily="2" charset="2"/>
              <a:buChar char="Ø"/>
              <a:defRPr sz="975"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 sz="1050" i="1"/>
            </a:lvl4pPr>
            <a:lvl5pPr>
              <a:lnSpc>
                <a:spcPct val="110000"/>
              </a:lnSpc>
              <a:defRPr sz="105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94890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UV-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FBD36F-EC78-334E-B64B-D7A41F91E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49" y="118786"/>
            <a:ext cx="1036772" cy="9389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5077B1-E734-F842-835D-1C544433B554}"/>
              </a:ext>
            </a:extLst>
          </p:cNvPr>
          <p:cNvSpPr/>
          <p:nvPr userDrawn="1"/>
        </p:nvSpPr>
        <p:spPr>
          <a:xfrm>
            <a:off x="494110" y="1203742"/>
            <a:ext cx="8649890" cy="3492083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3548C19-04A5-8C4F-B3D1-B455B5F53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C6820B23-0CC6-3544-86BC-7A13B7E1DB5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EE7ACF-9711-4610-A4D3-ECAABB34A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422" y="420630"/>
            <a:ext cx="1136700" cy="7525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D285E1-67D9-420A-9610-D078713CCC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1397C53-F3CC-4434-AB5E-85DB4BF2A1B0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06</a:t>
            </a:r>
          </a:p>
        </p:txBody>
      </p:sp>
    </p:spTree>
    <p:extLst>
      <p:ext uri="{BB962C8B-B14F-4D97-AF65-F5344CB8AC3E}">
        <p14:creationId xmlns:p14="http://schemas.microsoft.com/office/powerpoint/2010/main" val="314979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re,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0C18F-9A7B-7147-8C94-E1342907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9D86B4-466B-BD42-92B8-4D73954B48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580441" y="1654175"/>
            <a:ext cx="174625" cy="373062"/>
            <a:chOff x="507" y="1029"/>
            <a:chExt cx="110" cy="2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183BF54-D0A0-674B-A734-F560D03A7A5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07" y="1029"/>
              <a:ext cx="11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D06D18C-DB51-484B-BBAF-24F14FDB84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" y="1042"/>
              <a:ext cx="99" cy="211"/>
            </a:xfrm>
            <a:custGeom>
              <a:avLst/>
              <a:gdLst>
                <a:gd name="T0" fmla="*/ 381 w 381"/>
                <a:gd name="T1" fmla="*/ 825 h 825"/>
                <a:gd name="T2" fmla="*/ 381 w 381"/>
                <a:gd name="T3" fmla="*/ 825 h 825"/>
                <a:gd name="T4" fmla="*/ 0 w 381"/>
                <a:gd name="T5" fmla="*/ 825 h 825"/>
                <a:gd name="T6" fmla="*/ 0 w 381"/>
                <a:gd name="T7" fmla="*/ 0 h 825"/>
                <a:gd name="T8" fmla="*/ 375 w 381"/>
                <a:gd name="T9" fmla="*/ 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825">
                  <a:moveTo>
                    <a:pt x="381" y="825"/>
                  </a:moveTo>
                  <a:lnTo>
                    <a:pt x="381" y="825"/>
                  </a:lnTo>
                  <a:lnTo>
                    <a:pt x="0" y="825"/>
                  </a:lnTo>
                  <a:lnTo>
                    <a:pt x="0" y="0"/>
                  </a:lnTo>
                  <a:lnTo>
                    <a:pt x="375" y="0"/>
                  </a:lnTo>
                </a:path>
              </a:pathLst>
            </a:custGeom>
            <a:noFill/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B5E69F-633C-452A-8B2B-0E249B9A463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27E546-88E3-4851-9A6E-08837991BC2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9CA8B37-30B9-4C7E-B723-2AEF940CEA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2730" y="1843087"/>
            <a:ext cx="7749778" cy="2700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EAFB813-0B68-41D3-9012-C51E879433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3125" y="1275164"/>
            <a:ext cx="7749381" cy="396000"/>
          </a:xfrm>
          <a:noFill/>
        </p:spPr>
        <p:txBody>
          <a:bodyPr lIns="72000" tIns="72000" anchor="t">
            <a:noAutofit/>
          </a:bodyPr>
          <a:lstStyle>
            <a:lvl1pPr marL="182563" indent="-182563">
              <a:buClrTx/>
              <a:buSzPct val="130000"/>
              <a:buFont typeface="Segoe UI Symbol" panose="020B0502040204020203" pitchFamily="34" charset="0"/>
              <a:buChar char="["/>
              <a:defRPr sz="1425" b="1" cap="all" baseline="0">
                <a:solidFill>
                  <a:schemeClr val="accent3"/>
                </a:solidFill>
              </a:defRPr>
            </a:lvl1pPr>
            <a:lvl2pPr marL="135719" indent="0">
              <a:buFont typeface="Arial" panose="020B0604020202020204" pitchFamily="34" charset="0"/>
              <a:buNone/>
              <a:defRPr/>
            </a:lvl2pPr>
            <a:lvl3pPr marL="269057" indent="0">
              <a:buNone/>
              <a:defRPr/>
            </a:lvl3pPr>
            <a:lvl4pPr marL="404773" indent="0">
              <a:buNone/>
              <a:defRPr/>
            </a:lvl4pPr>
            <a:lvl5pPr marL="538109" indent="0">
              <a:buNone/>
              <a:defRPr/>
            </a:lvl5pPr>
          </a:lstStyle>
          <a:p>
            <a:pPr lvl="0"/>
            <a:r>
              <a:rPr lang="fr-FR" dirty="0"/>
              <a:t>Cliquez pour ajouter un sous-titre (1 seule ligne)</a:t>
            </a:r>
          </a:p>
        </p:txBody>
      </p:sp>
    </p:spTree>
    <p:extLst>
      <p:ext uri="{BB962C8B-B14F-4D97-AF65-F5344CB8AC3E}">
        <p14:creationId xmlns:p14="http://schemas.microsoft.com/office/powerpoint/2010/main" val="3443561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UV-sans 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8B5CD4-1270-4145-89EB-D4BF2E8DBD56}"/>
              </a:ext>
            </a:extLst>
          </p:cNvPr>
          <p:cNvSpPr/>
          <p:nvPr userDrawn="1"/>
        </p:nvSpPr>
        <p:spPr>
          <a:xfrm>
            <a:off x="494110" y="1203742"/>
            <a:ext cx="8649890" cy="3476768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DBDE32-FF5A-4816-B364-7CC2247E1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06" y="283470"/>
            <a:ext cx="1136700" cy="752596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AD4CEDC0-F0B4-44D9-8532-86A478858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6D361A2-EA8E-43A0-AF00-8A8828301D2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A558F0-7CF6-4B5F-9B16-D1597AA28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288C11-4D8D-4B2A-9089-E89D568DF032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06</a:t>
            </a:r>
          </a:p>
        </p:txBody>
      </p:sp>
    </p:spTree>
    <p:extLst>
      <p:ext uri="{BB962C8B-B14F-4D97-AF65-F5344CB8AC3E}">
        <p14:creationId xmlns:p14="http://schemas.microsoft.com/office/powerpoint/2010/main" val="2838221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UV-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4110" y="1203325"/>
            <a:ext cx="8649890" cy="34925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7BB058-14E7-4AFB-9459-D47C80EDC9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49" y="118786"/>
            <a:ext cx="1036772" cy="938936"/>
          </a:xfrm>
          <a:prstGeom prst="rect">
            <a:avLst/>
          </a:prstGeom>
        </p:spPr>
      </p:pic>
      <p:sp>
        <p:nvSpPr>
          <p:cNvPr id="10" name="Titre 4">
            <a:extLst>
              <a:ext uri="{FF2B5EF4-FFF2-40B4-BE49-F238E27FC236}">
                <a16:creationId xmlns:a16="http://schemas.microsoft.com/office/drawing/2014/main" id="{F3248ECF-3070-4A6F-A639-39D6E2CE3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73690193-E7E8-459C-9FD9-E7C01946BB4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D9BE1FE-BED2-4A47-99A2-C1F74D8C4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1BC834-C737-4A71-9B6A-73F34E26B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422" y="420630"/>
            <a:ext cx="1136700" cy="7525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78562FB-DB35-42C6-8B67-1DD0734A6592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06</a:t>
            </a:r>
          </a:p>
        </p:txBody>
      </p:sp>
    </p:spTree>
    <p:extLst>
      <p:ext uri="{BB962C8B-B14F-4D97-AF65-F5344CB8AC3E}">
        <p14:creationId xmlns:p14="http://schemas.microsoft.com/office/powerpoint/2010/main" val="3198130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UV-sans 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4110" y="1203325"/>
            <a:ext cx="8649890" cy="34925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5F7F26-2A4A-4458-A017-FF665DA63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06" y="283470"/>
            <a:ext cx="1136700" cy="752596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4FB0DAAC-6527-4047-A0D8-D8E8BB001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945DF2E-EC0D-4126-AD2E-9CFB6E06EA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625AA0-B610-4C4D-B4EB-18912BA4F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60C650B-FB89-426D-B685-7839561D9804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06</a:t>
            </a:r>
          </a:p>
        </p:txBody>
      </p:sp>
    </p:spTree>
    <p:extLst>
      <p:ext uri="{BB962C8B-B14F-4D97-AF65-F5344CB8AC3E}">
        <p14:creationId xmlns:p14="http://schemas.microsoft.com/office/powerpoint/2010/main" val="192149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ext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C653B7-EE87-4B25-AADC-3FB0F2C8F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9B8803-35D6-4A79-B526-53E23F282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8C5A09D-22A6-437C-8E7F-E765DB3C47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11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ext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A9EDC7-EA12-4D7D-A129-5237EB768D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87B3C8-D357-4C09-A821-0B0E801B1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F57F60B-50F4-42E5-93CE-0D5B15054F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20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895ABD-43E6-4834-A2D8-FEF02E975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ECF8DF-1824-4C82-9021-3AC42D266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BC3F56C2-8189-4128-950A-DD0A5336B5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072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2 colonnes : 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B0146-EE21-E049-99FA-92F0F5A8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EA1893-4C7A-804C-A1A2-D4F4647D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733" y="1143361"/>
            <a:ext cx="3741433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91313E-241A-8740-B18A-AAC6782C8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2042" y="1143361"/>
            <a:ext cx="3750469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1053989-6D27-43C3-9620-3F88B35BA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A25ECF1-72A1-400B-BA34-787B9D981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D3787338-2B36-47DF-87AC-42D71EF16B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1E10EDFD-647C-4D3E-9B92-D76F78B69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32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7114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Sous-titre et 4 idées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DB564-9A81-794F-AD7B-521455CC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Les missions de DCOM en externe">
            <a:extLst>
              <a:ext uri="{FF2B5EF4-FFF2-40B4-BE49-F238E27FC236}">
                <a16:creationId xmlns:a16="http://schemas.microsoft.com/office/drawing/2014/main" id="{2E2B73AB-0068-3F4B-9BEB-A6185FF0262A}"/>
              </a:ext>
            </a:extLst>
          </p:cNvPr>
          <p:cNvSpPr txBox="1">
            <a:spLocks/>
          </p:cNvSpPr>
          <p:nvPr userDrawn="1"/>
        </p:nvSpPr>
        <p:spPr>
          <a:xfrm>
            <a:off x="5742478" y="1412280"/>
            <a:ext cx="1500188" cy="74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norm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13D7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/>
            <a:endParaRPr lang="fr-FR" sz="1100" b="1" dirty="0">
              <a:solidFill>
                <a:srgbClr val="6DAC16"/>
              </a:solidFill>
              <a:latin typeface="Trebuchet MS"/>
              <a:cs typeface="Trebuchet MS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32CF2C8-13C9-4AF4-B559-2417414C19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7B8263A-DC05-4B19-82FB-422B5CD1CB8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DE54AA0B-A2BA-42CC-BF43-6816960E966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76388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66B1C8D4-F341-4502-AC40-05C3001A478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660150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072A72FA-9855-4C36-8CC8-545D8678BE6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76388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3903830D-EB5C-424F-9E24-2A3BF3F72D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60150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6352038A-EE3A-48D5-93EE-6169C7493A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6197" y="2336350"/>
            <a:ext cx="3618548" cy="642211"/>
          </a:xfrm>
          <a:noFill/>
        </p:spPr>
        <p:txBody>
          <a:bodyPr lIns="90000" tIns="90000" rIns="90000" bIns="90000" anchor="ctr"/>
          <a:lstStyle>
            <a:lvl1pPr marL="0" indent="0" algn="ctr">
              <a:buNone/>
              <a:defRPr sz="21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7412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ous-titre et 4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EC064-D793-444D-86F1-49EE2AC3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A961EFA3-5281-9D47-B3F2-F43CE0902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2175" y="1117601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5A7C9C5-1C8E-9C45-BD4A-B682E4DA1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2175" y="3194255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E45B8230-2978-F846-B437-6A5A8615E4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33022" y="3194255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8BD71160-6098-3645-9A25-7D43B59DCD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3022" y="1114618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04014CE-8A90-1740-A6DD-02F8BCBC7E07}"/>
              </a:ext>
            </a:extLst>
          </p:cNvPr>
          <p:cNvCxnSpPr>
            <a:cxnSpLocks/>
          </p:cNvCxnSpPr>
          <p:nvPr userDrawn="1"/>
        </p:nvCxnSpPr>
        <p:spPr>
          <a:xfrm>
            <a:off x="2743689" y="1146826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F936F1A-6C81-2444-B1F4-56F42AECD1DB}"/>
              </a:ext>
            </a:extLst>
          </p:cNvPr>
          <p:cNvCxnSpPr>
            <a:cxnSpLocks/>
          </p:cNvCxnSpPr>
          <p:nvPr userDrawn="1"/>
        </p:nvCxnSpPr>
        <p:spPr>
          <a:xfrm>
            <a:off x="6757350" y="1138514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B6706CD-A96D-B94F-9B9B-2671DA871281}"/>
              </a:ext>
            </a:extLst>
          </p:cNvPr>
          <p:cNvCxnSpPr>
            <a:cxnSpLocks/>
          </p:cNvCxnSpPr>
          <p:nvPr userDrawn="1"/>
        </p:nvCxnSpPr>
        <p:spPr>
          <a:xfrm>
            <a:off x="6757350" y="3249947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C2EB8E9-0FED-1E4E-94A6-C0FF9B27779F}"/>
              </a:ext>
            </a:extLst>
          </p:cNvPr>
          <p:cNvCxnSpPr>
            <a:cxnSpLocks/>
          </p:cNvCxnSpPr>
          <p:nvPr userDrawn="1"/>
        </p:nvCxnSpPr>
        <p:spPr>
          <a:xfrm>
            <a:off x="2743689" y="3299823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AC83AA3C-3363-4E2F-BD7B-E76D73E2C2C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1F4668BC-F790-432A-A1C1-3F49FEE874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3EE5089F-CB31-4043-8849-A6847904543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69596" y="2655973"/>
            <a:ext cx="3568187" cy="300326"/>
          </a:xfrm>
          <a:solidFill>
            <a:schemeClr val="accent2"/>
          </a:solidFill>
        </p:spPr>
        <p:txBody>
          <a:bodyPr lIns="90000" tIns="90000" rIns="90000" bIns="90000" anchor="ctr"/>
          <a:lstStyle>
            <a:lvl1pPr marL="0" indent="0" algn="ctr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493C6FFC-76D5-4E6C-9342-3DCE7E2516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62672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FA764495-5C11-4582-A766-8222DD4F536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05797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066890BF-A76F-4307-B112-DFCEE629901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962672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51300C3-9B0D-4078-8FA0-4C98BD5A452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105797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862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1DF0FD03-FE41-9E40-85B7-54997E2562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5116" y="4874419"/>
            <a:ext cx="8218884" cy="270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8251" y="338024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2730" y="1275162"/>
            <a:ext cx="7749778" cy="326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Premier niveau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D3BA7A-CFAF-4ADB-87BA-6404ADC71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0674" y="4869657"/>
            <a:ext cx="609183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5022BD-C378-4F61-B426-0CD6A3C37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3301" y="4869657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252CB7-6E58-4178-AFFE-177F9CCDD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641"/>
          <a:stretch/>
        </p:blipFill>
        <p:spPr>
          <a:xfrm>
            <a:off x="135732" y="4899935"/>
            <a:ext cx="664370" cy="2039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5" r:id="rId2"/>
    <p:sldLayoutId id="2147483780" r:id="rId3"/>
    <p:sldLayoutId id="2147483812" r:id="rId4"/>
    <p:sldLayoutId id="2147483813" r:id="rId5"/>
    <p:sldLayoutId id="2147483814" r:id="rId6"/>
    <p:sldLayoutId id="2147483777" r:id="rId7"/>
    <p:sldLayoutId id="2147483782" r:id="rId8"/>
    <p:sldLayoutId id="2147483784" r:id="rId9"/>
    <p:sldLayoutId id="2147483801" r:id="rId10"/>
    <p:sldLayoutId id="2147483778" r:id="rId11"/>
    <p:sldLayoutId id="2147483788" r:id="rId12"/>
    <p:sldLayoutId id="2147483821" r:id="rId13"/>
    <p:sldLayoutId id="2147483789" r:id="rId14"/>
    <p:sldLayoutId id="2147483790" r:id="rId15"/>
    <p:sldLayoutId id="2147483776" r:id="rId16"/>
    <p:sldLayoutId id="2147483795" r:id="rId17"/>
    <p:sldLayoutId id="2147483796" r:id="rId18"/>
    <p:sldLayoutId id="2147483797" r:id="rId19"/>
    <p:sldLayoutId id="2147483798" r:id="rId20"/>
    <p:sldLayoutId id="2147483809" r:id="rId21"/>
    <p:sldLayoutId id="2147483810" r:id="rId22"/>
    <p:sldLayoutId id="2147483811" r:id="rId23"/>
    <p:sldLayoutId id="2147483804" r:id="rId24"/>
    <p:sldLayoutId id="2147483820" r:id="rId25"/>
    <p:sldLayoutId id="2147483822" r:id="rId26"/>
    <p:sldLayoutId id="2147483823" r:id="rId27"/>
    <p:sldLayoutId id="2147483824" r:id="rId28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 i="0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1" fontAlgn="base" hangingPunct="1">
        <a:lnSpc>
          <a:spcPct val="100000"/>
        </a:lnSpc>
        <a:spcBef>
          <a:spcPct val="100000"/>
        </a:spcBef>
        <a:spcAft>
          <a:spcPct val="0"/>
        </a:spcAft>
        <a:buClr>
          <a:schemeClr val="accent2"/>
        </a:buClr>
        <a:buSzPct val="75000"/>
        <a:buFont typeface="Arial" charset="0"/>
        <a:buChar char="▌"/>
        <a:defRPr sz="14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269057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2pPr>
      <a:lvl3pPr marL="404773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3pPr>
      <a:lvl4pPr marL="538109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–"/>
        <a:defRPr sz="1400" b="0" i="0">
          <a:solidFill>
            <a:schemeClr val="tx1"/>
          </a:solidFill>
          <a:latin typeface="Calibri" panose="020F0502020204030204" pitchFamily="34" charset="0"/>
        </a:defRPr>
      </a:lvl4pPr>
      <a:lvl5pPr marL="673827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»"/>
        <a:defRPr sz="14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0" userDrawn="1">
          <p15:clr>
            <a:srgbClr val="F26B43"/>
          </p15:clr>
        </p15:guide>
        <p15:guide id="2" pos="5432" userDrawn="1">
          <p15:clr>
            <a:srgbClr val="F26B43"/>
          </p15:clr>
        </p15:guide>
        <p15:guide id="3" orient="horz" pos="803" userDrawn="1">
          <p15:clr>
            <a:srgbClr val="F26B43"/>
          </p15:clr>
        </p15:guide>
        <p15:guide id="4" orient="horz" pos="2862" userDrawn="1">
          <p15:clr>
            <a:srgbClr val="F26B43"/>
          </p15:clr>
        </p15:guide>
        <p15:guide id="5" pos="584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pos="29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40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0">
          <a:solidFill>
            <a:srgbClr val="87B1E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0" fontAlgn="base" hangingPunct="0">
        <a:lnSpc>
          <a:spcPts val="1800"/>
        </a:lnSpc>
        <a:spcBef>
          <a:spcPct val="100000"/>
        </a:spcBef>
        <a:spcAft>
          <a:spcPct val="0"/>
        </a:spcAft>
        <a:buClr>
          <a:schemeClr val="tx2"/>
        </a:buClr>
        <a:buSzPct val="75000"/>
        <a:buFont typeface="Arial" charset="0"/>
        <a:buChar char="▌"/>
        <a:defRPr sz="1575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39300" indent="-132148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200" b="0" i="0">
          <a:solidFill>
            <a:schemeClr val="tx1"/>
          </a:solidFill>
          <a:latin typeface="Calibri" panose="020F0502020204030204" pitchFamily="34" charset="0"/>
        </a:defRPr>
      </a:lvl2pPr>
      <a:lvl3pPr marL="798830" indent="-12500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200" b="0" i="0">
          <a:solidFill>
            <a:schemeClr val="tx1"/>
          </a:solidFill>
          <a:latin typeface="Calibri" panose="020F0502020204030204" pitchFamily="34" charset="0"/>
        </a:defRPr>
      </a:lvl3pPr>
      <a:lvl4pPr marL="1104791" indent="-17143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har char="–"/>
        <a:defRPr sz="1200" b="0" i="0">
          <a:solidFill>
            <a:schemeClr val="tx1"/>
          </a:solidFill>
          <a:latin typeface="Calibri" panose="020F0502020204030204" pitchFamily="34" charset="0"/>
        </a:defRPr>
      </a:lvl4pPr>
      <a:lvl5pPr marL="1410751" indent="-17143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har char="»"/>
        <a:defRPr sz="12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 userDrawn="1">
          <p15:clr>
            <a:srgbClr val="F26B43"/>
          </p15:clr>
        </p15:guide>
        <p15:guide id="2" pos="311" userDrawn="1">
          <p15:clr>
            <a:srgbClr val="F26B43"/>
          </p15:clr>
        </p15:guide>
        <p15:guide id="3" pos="5414" userDrawn="1">
          <p15:clr>
            <a:srgbClr val="F26B43"/>
          </p15:clr>
        </p15:guide>
        <p15:guide id="4" orient="horz" pos="2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gi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microsoft.com/office/2007/relationships/hdphoto" Target="../media/hdphoto2.wdp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9.wmf"/><Relationship Id="rId5" Type="http://schemas.openxmlformats.org/officeDocument/2006/relationships/image" Target="../media/image90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86.wmf"/><Relationship Id="rId9" Type="http://schemas.openxmlformats.org/officeDocument/2006/relationships/image" Target="../media/image8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5.jpe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96.jpeg"/><Relationship Id="rId10" Type="http://schemas.openxmlformats.org/officeDocument/2006/relationships/image" Target="../media/image99.png"/><Relationship Id="rId4" Type="http://schemas.microsoft.com/office/2007/relationships/hdphoto" Target="../media/hdphoto3.wdp"/><Relationship Id="rId9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tiff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15.png"/><Relationship Id="rId7" Type="http://schemas.openxmlformats.org/officeDocument/2006/relationships/chart" Target="../charts/chart1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6.png"/><Relationship Id="rId5" Type="http://schemas.openxmlformats.org/officeDocument/2006/relationships/image" Target="../media/image125.gif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jpeg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emf"/><Relationship Id="rId10" Type="http://schemas.openxmlformats.org/officeDocument/2006/relationships/image" Target="../media/image31.jpe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sn.fr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7489DFD-2660-45BC-B5E4-36BA4874A8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4110" y="1185396"/>
            <a:ext cx="8649890" cy="3492500"/>
          </a:xfrm>
        </p:spPr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A6B3F1F-A241-47F5-BAC5-FA3ACB05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369" y="1411367"/>
            <a:ext cx="8184001" cy="921200"/>
          </a:xfrm>
        </p:spPr>
        <p:txBody>
          <a:bodyPr/>
          <a:lstStyle/>
          <a:p>
            <a:r>
              <a:rPr lang="en-US" sz="2400" dirty="0"/>
              <a:t>ANR- AMORAD : </a:t>
            </a:r>
            <a:r>
              <a:rPr lang="en-US" sz="2400" dirty="0" err="1"/>
              <a:t>Amélioration</a:t>
            </a:r>
            <a:r>
              <a:rPr lang="en-US" sz="2400" dirty="0"/>
              <a:t> des </a:t>
            </a:r>
            <a:r>
              <a:rPr lang="en-US" sz="2400" dirty="0" err="1"/>
              <a:t>modèles</a:t>
            </a:r>
            <a:r>
              <a:rPr lang="en-US" sz="2400" dirty="0"/>
              <a:t> de </a:t>
            </a:r>
            <a:r>
              <a:rPr lang="en-US" sz="2400" dirty="0" err="1"/>
              <a:t>prévision</a:t>
            </a:r>
            <a:r>
              <a:rPr lang="en-US" sz="2400" dirty="0"/>
              <a:t> de la dispersion et </a:t>
            </a:r>
            <a:r>
              <a:rPr lang="en-US" sz="2400" dirty="0" err="1"/>
              <a:t>d’évaluation</a:t>
            </a:r>
            <a:r>
              <a:rPr lang="en-US" sz="2400" dirty="0"/>
              <a:t> de </a:t>
            </a:r>
            <a:r>
              <a:rPr lang="en-US" sz="2400" dirty="0" err="1"/>
              <a:t>l’impact</a:t>
            </a:r>
            <a:r>
              <a:rPr lang="en-US" sz="2400" dirty="0"/>
              <a:t> des </a:t>
            </a:r>
            <a:r>
              <a:rPr lang="en-US" sz="2400" dirty="0" err="1"/>
              <a:t>radionucléides</a:t>
            </a:r>
            <a:r>
              <a:rPr lang="en-US" sz="2400" dirty="0"/>
              <a:t> au sein de </a:t>
            </a:r>
            <a:r>
              <a:rPr lang="en-US" sz="2400" dirty="0" err="1"/>
              <a:t>l’environnement</a:t>
            </a:r>
            <a:br>
              <a:rPr lang="en-US" sz="2400" dirty="0"/>
            </a:br>
            <a:endParaRPr lang="fr-FR" sz="2400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ED584CA-09A0-4213-B819-E213DB35F1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0863" y="2748112"/>
            <a:ext cx="2861477" cy="1795874"/>
          </a:xfrm>
        </p:spPr>
        <p:txBody>
          <a:bodyPr/>
          <a:lstStyle/>
          <a:p>
            <a:r>
              <a:rPr lang="fr-FR" sz="1600" b="1" i="1" dirty="0">
                <a:solidFill>
                  <a:schemeClr val="tx2"/>
                </a:solidFill>
              </a:rPr>
              <a:t>IRSN, LA Toulouse, IFREMER LSIS Univ Toulon, CEA-LSCE EPOC Univ Bordeaux, CLS REEDS Univ St Quentin, EDF ANDRA, Univ de  </a:t>
            </a:r>
            <a:r>
              <a:rPr lang="fr-FR" sz="1600" b="1" i="1" dirty="0" err="1">
                <a:solidFill>
                  <a:schemeClr val="tx2"/>
                </a:solidFill>
              </a:rPr>
              <a:t>Tsukuba</a:t>
            </a:r>
            <a:r>
              <a:rPr lang="fr-FR" sz="1600" b="1" i="1" dirty="0">
                <a:solidFill>
                  <a:schemeClr val="tx2"/>
                </a:solidFill>
              </a:rPr>
              <a:t> BRGM, IPREM Univ de Pau.</a:t>
            </a:r>
          </a:p>
          <a:p>
            <a:endParaRPr lang="fr-FR" sz="1600" dirty="0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6521414" y="2748112"/>
            <a:ext cx="3330282" cy="1795874"/>
          </a:xfrm>
          <a:prstGeom prst="rect">
            <a:avLst/>
          </a:prstGeom>
        </p:spPr>
        <p:txBody>
          <a:bodyPr/>
          <a:lstStyle>
            <a:lvl1pPr marL="132148" indent="-132148" algn="l" rtl="0" eaLnBrk="0" fontAlgn="base" hangingPunct="0">
              <a:lnSpc>
                <a:spcPts val="1800"/>
              </a:lnSpc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Arial" charset="0"/>
              <a:buChar char="▌"/>
              <a:defRPr sz="1575" b="0" i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39300" indent="-132148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98830" indent="-125004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04791" indent="-171434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–"/>
              <a:defRPr sz="12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410751" indent="-171434" algn="l" rtl="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GB" sz="1800" kern="0" dirty="0" err="1"/>
              <a:t>Coord</a:t>
            </a:r>
            <a:r>
              <a:rPr lang="en-GB" sz="1800" kern="0" dirty="0"/>
              <a:t>: </a:t>
            </a:r>
            <a:r>
              <a:rPr lang="en-GB" sz="1800" b="1" kern="0" dirty="0"/>
              <a:t>O. Radakovitch</a:t>
            </a:r>
            <a:r>
              <a:rPr lang="en-GB" sz="1800" kern="0" dirty="0"/>
              <a:t>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kern="0" dirty="0"/>
              <a:t>M. Simon-</a:t>
            </a:r>
            <a:r>
              <a:rPr lang="en-GB" sz="1800" kern="0" dirty="0" err="1"/>
              <a:t>Cornu</a:t>
            </a:r>
            <a:endParaRPr lang="en-GB" sz="1800" kern="0" dirty="0"/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kern="0" dirty="0"/>
              <a:t>S. Charmasson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kern="0" dirty="0"/>
              <a:t>L. </a:t>
            </a:r>
            <a:r>
              <a:rPr lang="en-GB" sz="1800" kern="0" dirty="0" err="1"/>
              <a:t>Pascucci-Cahen</a:t>
            </a:r>
            <a:endParaRPr lang="en-GB" sz="1800" kern="0" dirty="0"/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580" y="215218"/>
            <a:ext cx="1194351" cy="119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personne, ciel, eau, bateau&#10;&#10;Description générée automatiquement">
            <a:extLst>
              <a:ext uri="{FF2B5EF4-FFF2-40B4-BE49-F238E27FC236}">
                <a16:creationId xmlns:a16="http://schemas.microsoft.com/office/drawing/2014/main" id="{00009348-4C62-416C-ACEF-8FB1B8C42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88" y="2558538"/>
            <a:ext cx="1577691" cy="10517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600DED-DEBB-4DEB-A1F1-2779691B6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260" y="2698781"/>
            <a:ext cx="1257113" cy="16129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0926F7A-805C-4377-BA00-DD8C231E7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036" y="3659310"/>
            <a:ext cx="961895" cy="9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1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0" y="1434765"/>
            <a:ext cx="6039265" cy="29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473111" y="4857247"/>
            <a:ext cx="2681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  <a:latin typeface="+mn-lt"/>
              </a:rPr>
              <a:t>Séminaire AMORAD 21 Mars 2022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829879" y="4555660"/>
            <a:ext cx="14526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i="1" dirty="0" err="1">
                <a:latin typeface="+mn-lt"/>
              </a:rPr>
              <a:t>Fiévet</a:t>
            </a:r>
            <a:r>
              <a:rPr lang="fr-FR" sz="1100" i="1" dirty="0">
                <a:latin typeface="+mn-lt"/>
              </a:rPr>
              <a:t> et al, JER,  2017</a:t>
            </a:r>
          </a:p>
        </p:txBody>
      </p:sp>
      <p:cxnSp>
        <p:nvCxnSpPr>
          <p:cNvPr id="4" name="Connecteur droit 3"/>
          <p:cNvCxnSpPr/>
          <p:nvPr/>
        </p:nvCxnSpPr>
        <p:spPr>
          <a:xfrm flipH="1">
            <a:off x="859971" y="2275073"/>
            <a:ext cx="5050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1674751" y="1342848"/>
            <a:ext cx="34214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latin typeface="+mn-lt"/>
              </a:rPr>
              <a:t>Cs137 Poissons démersaux = benthiques</a:t>
            </a:r>
          </a:p>
          <a:p>
            <a:r>
              <a:rPr lang="fr-FR" sz="1400" dirty="0">
                <a:latin typeface="+mn-lt"/>
              </a:rPr>
              <a:t>[2-30km] Centrale de Fukushima </a:t>
            </a:r>
            <a:r>
              <a:rPr lang="fr-FR" sz="1400" dirty="0" err="1">
                <a:latin typeface="+mn-lt"/>
              </a:rPr>
              <a:t>Daiichi</a:t>
            </a:r>
            <a:endParaRPr lang="fr-FR" sz="1400" dirty="0">
              <a:latin typeface="+mn-lt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AF26FB4-7D3A-4158-8EF5-A9633985B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6"/>
          <a:stretch/>
        </p:blipFill>
        <p:spPr bwMode="auto">
          <a:xfrm>
            <a:off x="6604406" y="1381569"/>
            <a:ext cx="2097961" cy="2430139"/>
          </a:xfrm>
          <a:prstGeom prst="rect">
            <a:avLst/>
          </a:prstGeom>
          <a:noFill/>
          <a:ln w="38100">
            <a:solidFill>
              <a:srgbClr val="7AA0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7AE6DF83-DEF5-4373-8B44-0E30A1C0FE23}"/>
              </a:ext>
            </a:extLst>
          </p:cNvPr>
          <p:cNvSpPr txBox="1">
            <a:spLocks/>
          </p:cNvSpPr>
          <p:nvPr/>
        </p:nvSpPr>
        <p:spPr bwMode="auto">
          <a:xfrm>
            <a:off x="263600" y="94342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sz="1600" i="1" kern="0" dirty="0">
                <a:solidFill>
                  <a:schemeClr val="accent3">
                    <a:lumMod val="75000"/>
                  </a:schemeClr>
                </a:solidFill>
              </a:rPr>
              <a:t>Modèle </a:t>
            </a:r>
            <a:r>
              <a:rPr lang="fr-FR" sz="1600" i="1" kern="0" dirty="0" err="1">
                <a:solidFill>
                  <a:schemeClr val="accent3">
                    <a:lumMod val="75000"/>
                  </a:schemeClr>
                </a:solidFill>
              </a:rPr>
              <a:t>biocinétique</a:t>
            </a:r>
            <a:r>
              <a:rPr lang="fr-FR" sz="1600" i="1" kern="0" dirty="0">
                <a:solidFill>
                  <a:schemeClr val="accent3">
                    <a:lumMod val="75000"/>
                  </a:schemeClr>
                </a:solidFill>
              </a:rPr>
              <a:t> deux voies: eau et nourriture </a:t>
            </a:r>
          </a:p>
        </p:txBody>
      </p:sp>
      <p:pic>
        <p:nvPicPr>
          <p:cNvPr id="12" name="Picture 14" descr="D:\Users\fievet-bru\Pictures\tacaud.png">
            <a:extLst>
              <a:ext uri="{FF2B5EF4-FFF2-40B4-BE49-F238E27FC236}">
                <a16:creationId xmlns:a16="http://schemas.microsoft.com/office/drawing/2014/main" id="{75ADAF69-2EB3-4BE9-92AB-86C75C49A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1769" y="462246"/>
            <a:ext cx="1091598" cy="43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Users\fievet-bru\Pictures\Fucus-Vesiculosus.png">
            <a:extLst>
              <a:ext uri="{FF2B5EF4-FFF2-40B4-BE49-F238E27FC236}">
                <a16:creationId xmlns:a16="http://schemas.microsoft.com/office/drawing/2014/main" id="{69EE1F04-FFCF-4273-8A5D-630222690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4378" y="347213"/>
            <a:ext cx="630805" cy="5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D:\Users\fievet-bru\Pictures\HOMARD-BRETON.png">
            <a:extLst>
              <a:ext uri="{FF2B5EF4-FFF2-40B4-BE49-F238E27FC236}">
                <a16:creationId xmlns:a16="http://schemas.microsoft.com/office/drawing/2014/main" id="{667E0757-22EF-4A50-A3EF-D01E5A6A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5169" y="339523"/>
            <a:ext cx="591652" cy="59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Users\fievet-bru\Pictures\Patelle.png">
            <a:extLst>
              <a:ext uri="{FF2B5EF4-FFF2-40B4-BE49-F238E27FC236}">
                <a16:creationId xmlns:a16="http://schemas.microsoft.com/office/drawing/2014/main" id="{7A7DE2C0-A211-48F1-A112-E5092A51C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7734" y="501499"/>
            <a:ext cx="444453" cy="35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51D4E63-E597-45EB-ABEF-032D02D58BA6}"/>
              </a:ext>
            </a:extLst>
          </p:cNvPr>
          <p:cNvSpPr txBox="1"/>
          <p:nvPr/>
        </p:nvSpPr>
        <p:spPr>
          <a:xfrm>
            <a:off x="564536" y="526299"/>
            <a:ext cx="4079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Paramétrisation par grands groupes d’organismes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Très rapide d’utilisation (mais non spatialisé).</a:t>
            </a:r>
          </a:p>
        </p:txBody>
      </p:sp>
    </p:spTree>
    <p:extLst>
      <p:ext uri="{BB962C8B-B14F-4D97-AF65-F5344CB8AC3E}">
        <p14:creationId xmlns:p14="http://schemas.microsoft.com/office/powerpoint/2010/main" val="2531977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473111" y="4857247"/>
            <a:ext cx="2681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  <a:latin typeface="+mn-lt"/>
              </a:rPr>
              <a:t>Séminaire AMORAD 21 Mars 2022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AE6DF83-DEF5-4373-8B44-0E30A1C0FE23}"/>
              </a:ext>
            </a:extLst>
          </p:cNvPr>
          <p:cNvSpPr txBox="1">
            <a:spLocks/>
          </p:cNvSpPr>
          <p:nvPr/>
        </p:nvSpPr>
        <p:spPr bwMode="auto">
          <a:xfrm>
            <a:off x="176371" y="126401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sz="1600" i="1" kern="0" dirty="0">
                <a:solidFill>
                  <a:schemeClr val="accent3">
                    <a:lumMod val="75000"/>
                  </a:schemeClr>
                </a:solidFill>
              </a:rPr>
              <a:t>Modèle couplé </a:t>
            </a:r>
            <a:r>
              <a:rPr lang="fr-FR" sz="1600" i="1" kern="0" dirty="0" err="1">
                <a:solidFill>
                  <a:schemeClr val="accent3">
                    <a:lumMod val="75000"/>
                  </a:schemeClr>
                </a:solidFill>
              </a:rPr>
              <a:t>Seapodym</a:t>
            </a:r>
            <a:endParaRPr lang="fr-FR" sz="1600" i="1" kern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2A50E4-1964-4D16-AC99-8AA7A00E33FB}"/>
              </a:ext>
            </a:extLst>
          </p:cNvPr>
          <p:cNvSpPr txBox="1"/>
          <p:nvPr/>
        </p:nvSpPr>
        <p:spPr>
          <a:xfrm>
            <a:off x="2988471" y="178107"/>
            <a:ext cx="5585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Physique de l’océan, biogéochimie des nutriments et dispersion 137Cs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Dynamique des proies de Thon (</a:t>
            </a:r>
            <a:r>
              <a:rPr lang="fr-FR" sz="1400" dirty="0" err="1">
                <a:latin typeface="+mn-lt"/>
              </a:rPr>
              <a:t>phyto</a:t>
            </a:r>
            <a:r>
              <a:rPr lang="fr-FR" sz="1400" dirty="0" err="1">
                <a:latin typeface="+mn-lt"/>
                <a:sym typeface="Wingdings" panose="05000000000000000000" pitchFamily="2" charset="2"/>
              </a:rPr>
              <a:t>zoo</a:t>
            </a:r>
            <a:r>
              <a:rPr lang="fr-FR" sz="1400" dirty="0">
                <a:latin typeface="+mn-lt"/>
                <a:sym typeface="Wingdings" panose="05000000000000000000" pitchFamily="2" charset="2"/>
              </a:rPr>
              <a:t> petits pélagiques)</a:t>
            </a:r>
            <a:endParaRPr lang="fr-FR" sz="14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Dynamique des populations de prédateurs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23E1350-5A87-4A79-8F8C-AA83152C7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1" y="1219004"/>
            <a:ext cx="2667000" cy="16668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B555AC4-CCD0-44BC-BD61-F6F29F884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6" y="2736180"/>
            <a:ext cx="2667000" cy="16668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CE285B9-C4B7-434C-AB3A-4F2C7AB6F5E4}"/>
              </a:ext>
            </a:extLst>
          </p:cNvPr>
          <p:cNvSpPr/>
          <p:nvPr/>
        </p:nvSpPr>
        <p:spPr>
          <a:xfrm>
            <a:off x="722051" y="4465422"/>
            <a:ext cx="19158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fr-FR" sz="1050" i="1" baseline="30000" dirty="0">
                <a:latin typeface="+mn-lt"/>
              </a:rPr>
              <a:t>137</a:t>
            </a:r>
            <a:r>
              <a:rPr lang="fr-FR" sz="1050" i="1" dirty="0">
                <a:latin typeface="+mn-lt"/>
              </a:rPr>
              <a:t>Cs forcing: Rossi et al., 2013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303E1F-3F9E-4170-BC40-F619A761001D}"/>
              </a:ext>
            </a:extLst>
          </p:cNvPr>
          <p:cNvSpPr/>
          <p:nvPr/>
        </p:nvSpPr>
        <p:spPr>
          <a:xfrm>
            <a:off x="185214" y="1173886"/>
            <a:ext cx="7216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i="1" dirty="0">
                <a:solidFill>
                  <a:prstClr val="black"/>
                </a:solidFill>
              </a:rPr>
              <a:t>(Bq/kg </a:t>
            </a:r>
            <a:r>
              <a:rPr lang="fr-FR" sz="800" i="1" dirty="0" err="1">
                <a:solidFill>
                  <a:prstClr val="black"/>
                </a:solidFill>
              </a:rPr>
              <a:t>ww</a:t>
            </a:r>
            <a:r>
              <a:rPr lang="fr-FR" sz="800" i="1" dirty="0">
                <a:solidFill>
                  <a:prstClr val="black"/>
                </a:solidFill>
              </a:rPr>
              <a:t>) </a:t>
            </a:r>
            <a:endParaRPr lang="fr-FR" sz="800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9FD525-3357-4FEA-9F96-DEA374EAF6EC}"/>
              </a:ext>
            </a:extLst>
          </p:cNvPr>
          <p:cNvSpPr txBox="1"/>
          <p:nvPr/>
        </p:nvSpPr>
        <p:spPr>
          <a:xfrm>
            <a:off x="906886" y="866109"/>
            <a:ext cx="1470980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400" baseline="30000" dirty="0">
                <a:latin typeface="+mn-lt"/>
              </a:rPr>
              <a:t>137</a:t>
            </a:r>
            <a:r>
              <a:rPr lang="fr-FR" sz="1400" dirty="0">
                <a:latin typeface="+mn-lt"/>
              </a:rPr>
              <a:t>Cs zooplancton</a:t>
            </a:r>
          </a:p>
        </p:txBody>
      </p:sp>
      <p:pic>
        <p:nvPicPr>
          <p:cNvPr id="20" name="Image 353">
            <a:extLst>
              <a:ext uri="{FF2B5EF4-FFF2-40B4-BE49-F238E27FC236}">
                <a16:creationId xmlns:a16="http://schemas.microsoft.com/office/drawing/2014/main" id="{610354D6-EA84-40D1-B6EE-AFEA2971893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70" y="1679891"/>
            <a:ext cx="2066290" cy="1263015"/>
          </a:xfrm>
          <a:prstGeom prst="rect">
            <a:avLst/>
          </a:prstGeom>
        </p:spPr>
      </p:pic>
      <p:pic>
        <p:nvPicPr>
          <p:cNvPr id="21" name="Image 354">
            <a:extLst>
              <a:ext uri="{FF2B5EF4-FFF2-40B4-BE49-F238E27FC236}">
                <a16:creationId xmlns:a16="http://schemas.microsoft.com/office/drawing/2014/main" id="{31039E7F-A039-441F-B500-CA01059C2C2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22" y="1674170"/>
            <a:ext cx="2073275" cy="126682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A89D0E4-7B10-4D28-80DB-58584AC0941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58" y="3265794"/>
            <a:ext cx="2049145" cy="1252220"/>
          </a:xfrm>
          <a:prstGeom prst="rect">
            <a:avLst/>
          </a:prstGeom>
        </p:spPr>
      </p:pic>
      <p:pic>
        <p:nvPicPr>
          <p:cNvPr id="23" name="Image 28">
            <a:extLst>
              <a:ext uri="{FF2B5EF4-FFF2-40B4-BE49-F238E27FC236}">
                <a16:creationId xmlns:a16="http://schemas.microsoft.com/office/drawing/2014/main" id="{F972D18A-A548-4840-A6A6-F1CE854EAE6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75" y="3199867"/>
            <a:ext cx="2070735" cy="126555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B6A23C4A-9F4F-43BD-ADA8-3E03BBC688B6}"/>
              </a:ext>
            </a:extLst>
          </p:cNvPr>
          <p:cNvSpPr txBox="1"/>
          <p:nvPr/>
        </p:nvSpPr>
        <p:spPr>
          <a:xfrm>
            <a:off x="5214542" y="1091742"/>
            <a:ext cx="3052182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400" dirty="0">
                <a:latin typeface="+mn-lt"/>
              </a:rPr>
              <a:t>Carte risque contamination Thon </a:t>
            </a:r>
            <a:r>
              <a:rPr lang="fr-FR" sz="1400" dirty="0" err="1">
                <a:latin typeface="+mn-lt"/>
              </a:rPr>
              <a:t>Listao</a:t>
            </a:r>
            <a:endParaRPr lang="fr-FR" sz="1400" dirty="0">
              <a:latin typeface="+mn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D3B6E5-9369-403B-A459-F3B69D5A3FBC}"/>
              </a:ext>
            </a:extLst>
          </p:cNvPr>
          <p:cNvSpPr txBox="1"/>
          <p:nvPr/>
        </p:nvSpPr>
        <p:spPr>
          <a:xfrm>
            <a:off x="3466185" y="1788440"/>
            <a:ext cx="9903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Foncé: </a:t>
            </a:r>
          </a:p>
          <a:p>
            <a:pPr algn="ctr"/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Habitat </a:t>
            </a:r>
          </a:p>
          <a:p>
            <a:pPr algn="ctr"/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Approprié</a:t>
            </a:r>
          </a:p>
          <a:p>
            <a:pPr algn="ctr"/>
            <a:r>
              <a:rPr lang="fr-FR" sz="1200" dirty="0">
                <a:latin typeface="+mn-lt"/>
              </a:rPr>
              <a:t>Cercle= prise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8294A5E-CB10-42A4-A2A5-4B9B7E57B1DE}"/>
              </a:ext>
            </a:extLst>
          </p:cNvPr>
          <p:cNvSpPr txBox="1"/>
          <p:nvPr/>
        </p:nvSpPr>
        <p:spPr>
          <a:xfrm>
            <a:off x="3093743" y="3068777"/>
            <a:ext cx="1438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Foncé: risque contamination plus élevé</a:t>
            </a:r>
          </a:p>
          <a:p>
            <a:pPr algn="ctr"/>
            <a:endParaRPr lang="fr-FR" sz="12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fr-FR" sz="1200" dirty="0">
                <a:latin typeface="+mn-lt"/>
              </a:rPr>
              <a:t>Triangle plein= </a:t>
            </a:r>
            <a:r>
              <a:rPr lang="fr-FR" sz="1200" dirty="0" err="1">
                <a:latin typeface="+mn-lt"/>
              </a:rPr>
              <a:t>ind</a:t>
            </a:r>
            <a:r>
              <a:rPr lang="fr-FR" sz="1200" dirty="0">
                <a:latin typeface="+mn-lt"/>
              </a:rPr>
              <a:t> Contaminé Cs</a:t>
            </a:r>
          </a:p>
          <a:p>
            <a:pPr algn="ctr"/>
            <a:r>
              <a:rPr lang="fr-FR" sz="1200" dirty="0">
                <a:latin typeface="+mn-lt"/>
              </a:rPr>
              <a:t>Triangle vide = </a:t>
            </a:r>
            <a:r>
              <a:rPr lang="fr-FR" sz="1200" dirty="0" err="1">
                <a:latin typeface="+mn-lt"/>
              </a:rPr>
              <a:t>ind</a:t>
            </a:r>
            <a:r>
              <a:rPr lang="fr-FR" sz="1200" dirty="0">
                <a:latin typeface="+mn-lt"/>
              </a:rPr>
              <a:t> non conta.</a:t>
            </a:r>
          </a:p>
        </p:txBody>
      </p:sp>
    </p:spTree>
    <p:extLst>
      <p:ext uri="{BB962C8B-B14F-4D97-AF65-F5344CB8AC3E}">
        <p14:creationId xmlns:p14="http://schemas.microsoft.com/office/powerpoint/2010/main" val="3236255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D4B5D98-6E06-47B5-B6F7-144A96213BCE}"/>
              </a:ext>
            </a:extLst>
          </p:cNvPr>
          <p:cNvSpPr txBox="1">
            <a:spLocks/>
          </p:cNvSpPr>
          <p:nvPr/>
        </p:nvSpPr>
        <p:spPr bwMode="auto">
          <a:xfrm>
            <a:off x="186405" y="81490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sz="1600" i="1" kern="0" dirty="0">
                <a:solidFill>
                  <a:schemeClr val="accent3">
                    <a:lumMod val="75000"/>
                  </a:schemeClr>
                </a:solidFill>
              </a:rPr>
              <a:t>Modèle Population plancton et individu centré sur Poisson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91DF84E-1182-424E-9458-D54A9F7ABE19}"/>
              </a:ext>
            </a:extLst>
          </p:cNvPr>
          <p:cNvSpPr txBox="1"/>
          <p:nvPr/>
        </p:nvSpPr>
        <p:spPr>
          <a:xfrm>
            <a:off x="606218" y="464576"/>
            <a:ext cx="61290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Forçages météorologiques, physique de l’océan et dispersion 137Cs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Modèle écosystémique (biogéochimie, flux, croissance) </a:t>
            </a:r>
            <a:r>
              <a:rPr lang="fr-FR" sz="1400" dirty="0">
                <a:latin typeface="+mn-lt"/>
                <a:sym typeface="Wingdings" panose="05000000000000000000" pitchFamily="2" charset="2"/>
              </a:rPr>
              <a:t> 137Cs zooplancton</a:t>
            </a:r>
            <a:endParaRPr lang="fr-FR" sz="14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Prédation par poisson (</a:t>
            </a:r>
            <a:r>
              <a:rPr lang="fr-FR" sz="1400" dirty="0" err="1">
                <a:latin typeface="+mn-lt"/>
              </a:rPr>
              <a:t>opportunistique</a:t>
            </a:r>
            <a:r>
              <a:rPr lang="fr-FR" sz="1400" dirty="0">
                <a:latin typeface="+mn-lt"/>
              </a:rPr>
              <a:t>, alimentation fct de la taille)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85F6ED0-3037-4E97-B6AA-C4C9E72CB387}"/>
              </a:ext>
            </a:extLst>
          </p:cNvPr>
          <p:cNvGrpSpPr/>
          <p:nvPr/>
        </p:nvGrpSpPr>
        <p:grpSpPr>
          <a:xfrm>
            <a:off x="1060572" y="1252024"/>
            <a:ext cx="7244819" cy="3309857"/>
            <a:chOff x="-186579" y="686406"/>
            <a:chExt cx="9330579" cy="426275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A3A3677-F221-4CF3-A3E7-463706510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9537" y="686406"/>
              <a:ext cx="2241595" cy="146866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D7244BC-6A03-47C5-AAE9-8B958AD0F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39"/>
            <a:stretch/>
          </p:blipFill>
          <p:spPr>
            <a:xfrm>
              <a:off x="2654663" y="795718"/>
              <a:ext cx="2068128" cy="137111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46C51B9-1FDE-4174-8D4E-B822F8A65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77"/>
            <a:stretch/>
          </p:blipFill>
          <p:spPr>
            <a:xfrm>
              <a:off x="2627548" y="2293508"/>
              <a:ext cx="2123036" cy="133583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318EC52-D169-41D6-B79A-7776238CD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14"/>
            <a:stretch/>
          </p:blipFill>
          <p:spPr>
            <a:xfrm>
              <a:off x="4756145" y="817638"/>
              <a:ext cx="2164422" cy="137189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23180F5-3FFF-4A09-BEA2-19487096F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5021" y="2273312"/>
              <a:ext cx="2296111" cy="131649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6E405F0-36C6-4486-BCCE-F82625BF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472" y="3617019"/>
              <a:ext cx="2102856" cy="1303121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87B61C5-2501-435C-88C1-88D6AD3E3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62955" y="2304954"/>
              <a:ext cx="2169779" cy="1316495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F18E515-71C8-4D53-840A-69E3FE010AC6}"/>
                </a:ext>
              </a:extLst>
            </p:cNvPr>
            <p:cNvSpPr txBox="1"/>
            <p:nvPr/>
          </p:nvSpPr>
          <p:spPr>
            <a:xfrm rot="16200000">
              <a:off x="-667108" y="1308782"/>
              <a:ext cx="1359353" cy="356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latin typeface="Times New Roman"/>
                  <a:cs typeface="Times New Roman"/>
                </a:rPr>
                <a:t>Ibaraki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02F47B7-43D0-4F72-9F57-EEA63EB795EC}"/>
                </a:ext>
              </a:extLst>
            </p:cNvPr>
            <p:cNvSpPr txBox="1"/>
            <p:nvPr/>
          </p:nvSpPr>
          <p:spPr>
            <a:xfrm rot="16200000">
              <a:off x="-667108" y="2751954"/>
              <a:ext cx="1359353" cy="356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latin typeface="Times New Roman"/>
                  <a:cs typeface="Times New Roman"/>
                </a:rPr>
                <a:t>Fukushima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62866C5-8F95-457E-A5FB-ABA8C0B6893F}"/>
                </a:ext>
              </a:extLst>
            </p:cNvPr>
            <p:cNvSpPr txBox="1"/>
            <p:nvPr/>
          </p:nvSpPr>
          <p:spPr>
            <a:xfrm rot="16200000">
              <a:off x="-687883" y="4091111"/>
              <a:ext cx="1359353" cy="356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latin typeface="Times New Roman"/>
                  <a:cs typeface="Times New Roman"/>
                </a:rPr>
                <a:t>Iwate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DF1368C-0F49-40E0-BE8F-290B92F09782}"/>
                </a:ext>
              </a:extLst>
            </p:cNvPr>
            <p:cNvSpPr txBox="1"/>
            <p:nvPr/>
          </p:nvSpPr>
          <p:spPr>
            <a:xfrm>
              <a:off x="1263596" y="950769"/>
              <a:ext cx="1363950" cy="31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Sardine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4FC9537-F930-4E3B-89F1-8611FCFD912A}"/>
                </a:ext>
              </a:extLst>
            </p:cNvPr>
            <p:cNvSpPr txBox="1"/>
            <p:nvPr/>
          </p:nvSpPr>
          <p:spPr>
            <a:xfrm>
              <a:off x="3433849" y="1019405"/>
              <a:ext cx="1363950" cy="31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Anchois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A03B122-0AF5-4916-B317-C3A30B8DBA0B}"/>
                </a:ext>
              </a:extLst>
            </p:cNvPr>
            <p:cNvSpPr txBox="1"/>
            <p:nvPr/>
          </p:nvSpPr>
          <p:spPr>
            <a:xfrm>
              <a:off x="5065322" y="950769"/>
              <a:ext cx="1983811" cy="31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Maquereau blanc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49FCD49-8F16-44A6-9C7B-6440E838755C}"/>
                </a:ext>
              </a:extLst>
            </p:cNvPr>
            <p:cNvSpPr txBox="1"/>
            <p:nvPr/>
          </p:nvSpPr>
          <p:spPr>
            <a:xfrm>
              <a:off x="1262870" y="2403248"/>
              <a:ext cx="1363950" cy="31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Chinchard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421E5E3-21CB-4124-BD7A-D30334572F7C}"/>
                </a:ext>
              </a:extLst>
            </p:cNvPr>
            <p:cNvSpPr txBox="1"/>
            <p:nvPr/>
          </p:nvSpPr>
          <p:spPr>
            <a:xfrm>
              <a:off x="3433849" y="2460829"/>
              <a:ext cx="1363950" cy="31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Anchois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0C57D97-3B3B-4FC8-8429-01D2E0B70FCF}"/>
                </a:ext>
              </a:extLst>
            </p:cNvPr>
            <p:cNvSpPr txBox="1"/>
            <p:nvPr/>
          </p:nvSpPr>
          <p:spPr>
            <a:xfrm>
              <a:off x="5184920" y="2419360"/>
              <a:ext cx="1983811" cy="31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Maquereau blanc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4491D52-664E-40C1-A194-DFEFD371A708}"/>
                </a:ext>
              </a:extLst>
            </p:cNvPr>
            <p:cNvSpPr txBox="1"/>
            <p:nvPr/>
          </p:nvSpPr>
          <p:spPr>
            <a:xfrm>
              <a:off x="1088515" y="3751815"/>
              <a:ext cx="1363950" cy="31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Sardine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375B027-23A4-4AC2-9A38-80764E69B3A5}"/>
                </a:ext>
              </a:extLst>
            </p:cNvPr>
            <p:cNvSpPr txBox="1"/>
            <p:nvPr/>
          </p:nvSpPr>
          <p:spPr>
            <a:xfrm>
              <a:off x="1254482" y="2075686"/>
              <a:ext cx="1518645" cy="277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latin typeface="Times New Roman"/>
                  <a:cs typeface="Times New Roman"/>
                </a:rPr>
                <a:t>2011 – 2012 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7BAB5C1-6C26-4DF2-859B-0FA5635E637F}"/>
                </a:ext>
              </a:extLst>
            </p:cNvPr>
            <p:cNvSpPr txBox="1"/>
            <p:nvPr/>
          </p:nvSpPr>
          <p:spPr>
            <a:xfrm>
              <a:off x="3345265" y="2074569"/>
              <a:ext cx="1518645" cy="277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latin typeface="Times New Roman"/>
                  <a:cs typeface="Times New Roman"/>
                </a:rPr>
                <a:t>2011 – 2012 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1A349C1-8430-47E1-8E67-E759CC2554CC}"/>
                </a:ext>
              </a:extLst>
            </p:cNvPr>
            <p:cNvSpPr txBox="1"/>
            <p:nvPr/>
          </p:nvSpPr>
          <p:spPr>
            <a:xfrm>
              <a:off x="5541552" y="2074121"/>
              <a:ext cx="1518645" cy="277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latin typeface="Times New Roman"/>
                  <a:cs typeface="Times New Roman"/>
                </a:rPr>
                <a:t>2011 – 2012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DF13A6C-911E-41A6-8361-B1DF32D9E056}"/>
                </a:ext>
              </a:extLst>
            </p:cNvPr>
            <p:cNvSpPr txBox="1"/>
            <p:nvPr/>
          </p:nvSpPr>
          <p:spPr>
            <a:xfrm>
              <a:off x="3329348" y="3541557"/>
              <a:ext cx="1518645" cy="277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latin typeface="Times New Roman"/>
                  <a:cs typeface="Times New Roman"/>
                </a:rPr>
                <a:t>2011 – 2012 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8D8EC4F-FF13-4B75-B35B-0F38D3A84E4D}"/>
                </a:ext>
              </a:extLst>
            </p:cNvPr>
            <p:cNvSpPr txBox="1"/>
            <p:nvPr/>
          </p:nvSpPr>
          <p:spPr>
            <a:xfrm>
              <a:off x="5691029" y="3540863"/>
              <a:ext cx="1518645" cy="277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latin typeface="Times New Roman"/>
                  <a:cs typeface="Times New Roman"/>
                </a:rPr>
                <a:t>2011 – 2012 </a:t>
              </a:r>
            </a:p>
          </p:txBody>
        </p:sp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5B78AA00-C720-4422-B0D7-537D493A4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564" y="1197607"/>
              <a:ext cx="2244436" cy="1850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9CDC85AB-6B0B-4F3A-B014-B077D9003C35}"/>
              </a:ext>
            </a:extLst>
          </p:cNvPr>
          <p:cNvSpPr txBox="1"/>
          <p:nvPr/>
        </p:nvSpPr>
        <p:spPr>
          <a:xfrm>
            <a:off x="6753784" y="1289019"/>
            <a:ext cx="17956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>
                <a:latin typeface="+mn-lt"/>
              </a:rPr>
              <a:t>Belharet</a:t>
            </a:r>
            <a:r>
              <a:rPr lang="fr-FR" sz="1050" i="1" dirty="0">
                <a:latin typeface="+mn-lt"/>
              </a:rPr>
              <a:t> et al., 2019, </a:t>
            </a:r>
            <a:r>
              <a:rPr lang="fr-FR" sz="1050" i="1" dirty="0" err="1">
                <a:latin typeface="+mn-lt"/>
              </a:rPr>
              <a:t>PlosOne</a:t>
            </a:r>
            <a:endParaRPr lang="fr-FR" sz="1050" i="1" dirty="0"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67E3DE-0EC2-40BE-8CBB-5BE905CAEFA4}"/>
              </a:ext>
            </a:extLst>
          </p:cNvPr>
          <p:cNvSpPr txBox="1"/>
          <p:nvPr/>
        </p:nvSpPr>
        <p:spPr>
          <a:xfrm>
            <a:off x="4423456" y="4110276"/>
            <a:ext cx="318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Bon accord sur les 3 préfectures</a:t>
            </a:r>
          </a:p>
        </p:txBody>
      </p:sp>
    </p:spTree>
    <p:extLst>
      <p:ext uri="{BB962C8B-B14F-4D97-AF65-F5344CB8AC3E}">
        <p14:creationId xmlns:p14="http://schemas.microsoft.com/office/powerpoint/2010/main" val="4292392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22635" r="386" b="15559"/>
          <a:stretch/>
        </p:blipFill>
        <p:spPr bwMode="auto">
          <a:xfrm>
            <a:off x="688659" y="660877"/>
            <a:ext cx="8095683" cy="360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ZoneTexte 4"/>
          <p:cNvSpPr txBox="1">
            <a:spLocks noChangeArrowheads="1"/>
          </p:cNvSpPr>
          <p:nvPr/>
        </p:nvSpPr>
        <p:spPr bwMode="auto">
          <a:xfrm>
            <a:off x="105612" y="3946327"/>
            <a:ext cx="9134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lnSpc>
                <a:spcPts val="2400"/>
              </a:lnSpc>
              <a:spcBef>
                <a:spcPct val="100000"/>
              </a:spcBef>
              <a:buClr>
                <a:schemeClr val="tx2"/>
              </a:buClr>
              <a:buSzPct val="75000"/>
              <a:buFont typeface="Arial" charset="0"/>
              <a:buChar char="▌"/>
              <a:defRPr sz="2100">
                <a:solidFill>
                  <a:schemeClr val="tx1"/>
                </a:solidFill>
                <a:latin typeface="Trebuchet MS" pitchFamily="34" charset="0"/>
              </a:defRPr>
            </a:lvl1pPr>
            <a:lvl2pPr marL="719138" indent="-176213" eaLnBrk="0" hangingPunct="0">
              <a:lnSpc>
                <a:spcPts val="2400"/>
              </a:lnSpc>
              <a:buClr>
                <a:schemeClr val="tx1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065213" indent="-166688" eaLnBrk="0" hangingPunct="0">
              <a:lnSpc>
                <a:spcPts val="2400"/>
              </a:lnSpc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473200" indent="-228600" eaLnBrk="0" hangingPunct="0">
              <a:lnSpc>
                <a:spcPts val="2400"/>
              </a:lnSpc>
              <a:buChar char="–"/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1881188" indent="-228600" eaLnBrk="0" hangingPunct="0">
              <a:lnSpc>
                <a:spcPts val="2400"/>
              </a:lnSpc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338388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795588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252788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709988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fr-FR" sz="11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56 </a:t>
            </a:r>
            <a:r>
              <a:rPr lang="en-US" altLang="fr-FR" sz="11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groupes</a:t>
            </a:r>
            <a:r>
              <a:rPr lang="en-US" altLang="fr-FR" sz="11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fr-FR" sz="11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biologiques</a:t>
            </a:r>
            <a:endParaRPr lang="en-US" altLang="fr-FR" sz="1100" b="1" dirty="0"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fr-FR" sz="11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Axe vertical = </a:t>
            </a:r>
            <a:r>
              <a:rPr lang="en-US" altLang="fr-FR" sz="11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niveau</a:t>
            </a:r>
            <a:r>
              <a:rPr lang="en-US" altLang="fr-FR" sz="11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fr-FR" sz="11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trophique</a:t>
            </a:r>
            <a:endParaRPr lang="en-US" altLang="fr-FR" sz="1100" b="1" dirty="0"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fr-FR" sz="11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Cercles </a:t>
            </a:r>
            <a:r>
              <a:rPr lang="en-US" altLang="fr-FR" sz="11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proportionnels</a:t>
            </a:r>
            <a:r>
              <a:rPr lang="en-US" altLang="fr-FR" sz="11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 à la </a:t>
            </a:r>
            <a:r>
              <a:rPr lang="en-US" altLang="fr-FR" sz="1100" b="1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biomasse</a:t>
            </a:r>
            <a:r>
              <a:rPr lang="en-US" altLang="fr-FR" sz="11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 (T frais/km2)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charset="0"/>
              <a:buChar char="•"/>
            </a:pPr>
            <a:r>
              <a:rPr lang="en-US" altLang="fr-FR" sz="11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En</a:t>
            </a:r>
            <a:r>
              <a:rPr lang="en-US" altLang="fr-FR" sz="11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vert: </a:t>
            </a:r>
            <a:r>
              <a:rPr lang="en-US" altLang="fr-FR" sz="11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Réseau</a:t>
            </a:r>
            <a:r>
              <a:rPr lang="en-US" altLang="fr-FR" sz="11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fr-FR" sz="11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trophique</a:t>
            </a:r>
            <a:r>
              <a:rPr lang="en-US" altLang="fr-FR" sz="11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du “fat greenling” (traits verts = </a:t>
            </a:r>
            <a:r>
              <a:rPr lang="en-US" altLang="fr-FR" sz="11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proies</a:t>
            </a:r>
            <a:r>
              <a:rPr lang="en-US" altLang="fr-FR" sz="11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; rouges = </a:t>
            </a:r>
            <a:r>
              <a:rPr lang="en-US" altLang="fr-FR" sz="11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prédateurs</a:t>
            </a:r>
            <a:r>
              <a:rPr lang="en-US" altLang="fr-FR" sz="11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fr-FR" sz="1100" i="1" dirty="0" err="1">
                <a:solidFill>
                  <a:schemeClr val="accent6">
                    <a:lumMod val="75000"/>
                  </a:schemeClr>
                </a:solidFill>
              </a:rPr>
              <a:t>Hexagrammos</a:t>
            </a:r>
            <a:r>
              <a:rPr lang="fr-FR" sz="11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100" i="1" dirty="0" err="1">
                <a:solidFill>
                  <a:schemeClr val="accent6">
                    <a:lumMod val="75000"/>
                  </a:schemeClr>
                </a:solidFill>
              </a:rPr>
              <a:t>otakii</a:t>
            </a:r>
            <a:r>
              <a:rPr lang="fr-FR" sz="1100" dirty="0"/>
              <a:t>.</a:t>
            </a:r>
            <a:endParaRPr lang="en-US" altLang="fr-FR" sz="1100" dirty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717" y="420805"/>
            <a:ext cx="399077" cy="3990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966" y="448334"/>
            <a:ext cx="399077" cy="39907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460872" y="166050"/>
            <a:ext cx="2920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>
                <a:solidFill>
                  <a:srgbClr val="7AA0D5"/>
                </a:solidFill>
              </a:rPr>
              <a:t>Ecopath</a:t>
            </a:r>
            <a:r>
              <a:rPr lang="fr-FR" sz="1050" dirty="0">
                <a:solidFill>
                  <a:srgbClr val="7AA0D5"/>
                </a:solidFill>
              </a:rPr>
              <a:t> </a:t>
            </a:r>
            <a:r>
              <a:rPr lang="fr-FR" sz="1050" dirty="0" err="1">
                <a:solidFill>
                  <a:srgbClr val="7AA0D5"/>
                </a:solidFill>
              </a:rPr>
              <a:t>with</a:t>
            </a:r>
            <a:r>
              <a:rPr lang="fr-FR" sz="1050" dirty="0">
                <a:solidFill>
                  <a:srgbClr val="7AA0D5"/>
                </a:solidFill>
              </a:rPr>
              <a:t> </a:t>
            </a:r>
            <a:r>
              <a:rPr lang="fr-FR" sz="1050" dirty="0" err="1">
                <a:solidFill>
                  <a:srgbClr val="7AA0D5"/>
                </a:solidFill>
              </a:rPr>
              <a:t>Ecosim</a:t>
            </a:r>
            <a:r>
              <a:rPr lang="fr-FR" sz="1050" dirty="0">
                <a:solidFill>
                  <a:srgbClr val="7AA0D5"/>
                </a:solidFill>
              </a:rPr>
              <a:t>/ Eaux côtières du Japon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73111" y="4857247"/>
            <a:ext cx="2681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  <a:latin typeface="+mn-lt"/>
              </a:rPr>
              <a:t>Séminaire AMORAD 21 Mars 2022</a:t>
            </a:r>
          </a:p>
        </p:txBody>
      </p:sp>
      <p:sp>
        <p:nvSpPr>
          <p:cNvPr id="3" name="Ellipse 2"/>
          <p:cNvSpPr/>
          <p:nvPr/>
        </p:nvSpPr>
        <p:spPr>
          <a:xfrm>
            <a:off x="8284029" y="1023257"/>
            <a:ext cx="326571" cy="31568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1EE3ECD8-10CF-4629-9F1D-83202B890FDF}"/>
              </a:ext>
            </a:extLst>
          </p:cNvPr>
          <p:cNvSpPr txBox="1">
            <a:spLocks/>
          </p:cNvSpPr>
          <p:nvPr/>
        </p:nvSpPr>
        <p:spPr bwMode="auto">
          <a:xfrm>
            <a:off x="256559" y="63347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sz="1600" i="1" kern="0" dirty="0">
                <a:solidFill>
                  <a:schemeClr val="accent3">
                    <a:lumMod val="75000"/>
                  </a:schemeClr>
                </a:solidFill>
              </a:rPr>
              <a:t>Modèle Ecosystème pélagique et benthique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A3F642-8284-43DD-ACDE-31A8A1227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036" y="4013200"/>
            <a:ext cx="1324552" cy="87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51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20004" y="180054"/>
            <a:ext cx="6760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+mn-lt"/>
              </a:rPr>
              <a:t>Application au transfert 137Cs: Comparaison modèles /mesures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73" y="1274652"/>
            <a:ext cx="2703719" cy="341156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203" y="492170"/>
            <a:ext cx="467296" cy="447481"/>
          </a:xfrm>
          <a:prstGeom prst="rect">
            <a:avLst/>
          </a:prstGeom>
        </p:spPr>
      </p:pic>
      <p:sp>
        <p:nvSpPr>
          <p:cNvPr id="7" name="Flèche courbée vers le bas 6"/>
          <p:cNvSpPr/>
          <p:nvPr/>
        </p:nvSpPr>
        <p:spPr>
          <a:xfrm>
            <a:off x="1206975" y="2192513"/>
            <a:ext cx="2306516" cy="548640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41" name="Image 40"/>
          <p:cNvPicPr/>
          <p:nvPr/>
        </p:nvPicPr>
        <p:blipFill>
          <a:blip r:embed="rId5"/>
          <a:stretch>
            <a:fillRect/>
          </a:stretch>
        </p:blipFill>
        <p:spPr>
          <a:xfrm>
            <a:off x="3513491" y="1100313"/>
            <a:ext cx="5413375" cy="344297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473111" y="4857247"/>
            <a:ext cx="2681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  <a:latin typeface="+mn-lt"/>
              </a:rPr>
              <a:t>Séminaire AMORAD 21 Mars 2022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CB5DA0-6657-43D8-A5CE-989DE3BA5694}"/>
              </a:ext>
            </a:extLst>
          </p:cNvPr>
          <p:cNvSpPr txBox="1"/>
          <p:nvPr/>
        </p:nvSpPr>
        <p:spPr>
          <a:xfrm>
            <a:off x="1040731" y="919783"/>
            <a:ext cx="119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Fukushima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5A618A-C6E1-443F-BB77-9FC4B9AFFCA1}"/>
              </a:ext>
            </a:extLst>
          </p:cNvPr>
          <p:cNvSpPr txBox="1"/>
          <p:nvPr/>
        </p:nvSpPr>
        <p:spPr>
          <a:xfrm>
            <a:off x="3393499" y="553020"/>
            <a:ext cx="399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Module </a:t>
            </a:r>
            <a:r>
              <a:rPr lang="fr-FR" dirty="0" err="1">
                <a:latin typeface="+mn-lt"/>
              </a:rPr>
              <a:t>Ecotracer</a:t>
            </a:r>
            <a:r>
              <a:rPr lang="fr-FR" dirty="0">
                <a:latin typeface="+mn-lt"/>
              </a:rPr>
              <a:t>: spatialisé et temporel</a:t>
            </a:r>
          </a:p>
        </p:txBody>
      </p:sp>
    </p:spTree>
    <p:extLst>
      <p:ext uri="{BB962C8B-B14F-4D97-AF65-F5344CB8AC3E}">
        <p14:creationId xmlns:p14="http://schemas.microsoft.com/office/powerpoint/2010/main" val="4104937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2530674" y="4869657"/>
            <a:ext cx="5725820" cy="273844"/>
          </a:xfrm>
        </p:spPr>
        <p:txBody>
          <a:bodyPr/>
          <a:lstStyle/>
          <a:p>
            <a:r>
              <a:rPr lang="fr-FR" dirty="0"/>
              <a:t>Séminaire AMORD – 21 Mars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04" y="4882895"/>
            <a:ext cx="281374" cy="27384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0794" y="917592"/>
            <a:ext cx="8474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latin typeface="+mn-lt"/>
              </a:rPr>
              <a:t>Recensement et cartographie des données physiques, écologiques et socio-économiques pour 11 zones (CNPE littoraux, ports militaires, embouchures des fleuves nucléarisés).</a:t>
            </a:r>
          </a:p>
          <a:p>
            <a:pPr algn="l"/>
            <a:endParaRPr lang="fr-FR" sz="1600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CB7768C-B5CD-429E-BA36-12B8FC1F89D7}"/>
              </a:ext>
            </a:extLst>
          </p:cNvPr>
          <p:cNvSpPr txBox="1">
            <a:spLocks/>
          </p:cNvSpPr>
          <p:nvPr/>
        </p:nvSpPr>
        <p:spPr bwMode="auto">
          <a:xfrm>
            <a:off x="117375" y="85548"/>
            <a:ext cx="8691079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kern="0" dirty="0"/>
              <a:t>Outil d’aide à la décision : évaluer la vulnérabilité d’une zone côtière</a:t>
            </a:r>
            <a:br>
              <a:rPr lang="fr-FR" kern="0" dirty="0"/>
            </a:br>
            <a:br>
              <a:rPr lang="fr-FR" kern="0" dirty="0"/>
            </a:br>
            <a:endParaRPr lang="fr-FR" kern="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22CDF7A-8ABB-4D3A-8D65-F1771DEF7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485" y="1423591"/>
            <a:ext cx="2172784" cy="1535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FB02F86-1A0E-4DB4-889C-76627976371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08" y="1470311"/>
            <a:ext cx="2263695" cy="1597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38C21F-A96A-4330-A1BC-EE4A55B12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160" y="3175265"/>
            <a:ext cx="3915806" cy="16639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D87AC82-CD19-463E-90A0-75C0915B7487}"/>
              </a:ext>
            </a:extLst>
          </p:cNvPr>
          <p:cNvSpPr txBox="1"/>
          <p:nvPr/>
        </p:nvSpPr>
        <p:spPr>
          <a:xfrm>
            <a:off x="1699801" y="486321"/>
            <a:ext cx="567661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400" dirty="0">
                <a:latin typeface="+mn-lt"/>
              </a:rPr>
              <a:t>Vulnérabilité de la côte = aléa (niveau contamination ) * Sensibilité (enjeux)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8A84420-9F59-47E0-9465-BEB3A9E29EBB}"/>
              </a:ext>
            </a:extLst>
          </p:cNvPr>
          <p:cNvSpPr txBox="1"/>
          <p:nvPr/>
        </p:nvSpPr>
        <p:spPr>
          <a:xfrm>
            <a:off x="761365" y="3456468"/>
            <a:ext cx="1658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Définition de critères de sensibilité, spatialisés sur SIG</a:t>
            </a:r>
            <a:endParaRPr lang="fr-FR" sz="1600" dirty="0">
              <a:latin typeface="+mn-lt"/>
            </a:endParaRP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4EFC3678-6BDE-4E7D-AC7C-FF772C42E009}"/>
              </a:ext>
            </a:extLst>
          </p:cNvPr>
          <p:cNvSpPr/>
          <p:nvPr/>
        </p:nvSpPr>
        <p:spPr>
          <a:xfrm>
            <a:off x="6764756" y="3771901"/>
            <a:ext cx="267702" cy="391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CAAE4DC-E9F0-46E3-8EB6-6FEA7299FD7E}"/>
              </a:ext>
            </a:extLst>
          </p:cNvPr>
          <p:cNvSpPr txBox="1"/>
          <p:nvPr/>
        </p:nvSpPr>
        <p:spPr>
          <a:xfrm>
            <a:off x="7164804" y="3376833"/>
            <a:ext cx="174157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Facteurs de pondération proposés par choix d’expert pour chaque critère. </a:t>
            </a:r>
            <a:endParaRPr lang="fr-FR" sz="14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0469FB0-11ED-46B5-BBFB-BD0A3F097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0" y="1476925"/>
            <a:ext cx="2160150" cy="15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45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751" y="44306"/>
            <a:ext cx="8911720" cy="431957"/>
          </a:xfrm>
        </p:spPr>
        <p:txBody>
          <a:bodyPr/>
          <a:lstStyle/>
          <a:p>
            <a:r>
              <a:rPr lang="fr-FR" sz="1600" i="1" dirty="0">
                <a:solidFill>
                  <a:srgbClr val="002060"/>
                </a:solidFill>
              </a:rPr>
              <a:t>Obtention de cartes de vulnérabilité des zones côtières vis-à-vis d’une contamination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2588" y="1423101"/>
            <a:ext cx="851376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n-US" sz="2000" dirty="0">
              <a:solidFill>
                <a:srgbClr val="FF0000"/>
              </a:solidFill>
              <a:latin typeface="+mn-lt"/>
              <a:cs typeface="Times New Roman" charset="0"/>
            </a:endParaRPr>
          </a:p>
          <a:p>
            <a:pPr marL="342900" indent="-342900" algn="just">
              <a:buFont typeface="Arial" charset="0"/>
              <a:buNone/>
            </a:pPr>
            <a:endParaRPr lang="en-US" sz="2000" dirty="0">
              <a:latin typeface="+mn-lt"/>
              <a:cs typeface="Times New Roman" charset="0"/>
            </a:endParaRPr>
          </a:p>
          <a:p>
            <a:pPr marL="342900" indent="-342900" algn="just">
              <a:buFont typeface="Arial" charset="0"/>
              <a:buNone/>
            </a:pPr>
            <a:endParaRPr lang="en-US" sz="2000" dirty="0">
              <a:latin typeface="+mn-lt"/>
              <a:cs typeface="Times New Roman" charset="0"/>
            </a:endParaRPr>
          </a:p>
          <a:p>
            <a:pPr marL="342900" indent="-342900" algn="just">
              <a:buFont typeface="Arial" charset="0"/>
              <a:buNone/>
            </a:pPr>
            <a:endParaRPr lang="en-US" sz="2000" dirty="0">
              <a:latin typeface="+mn-lt"/>
              <a:cs typeface="Times New Roman" charset="0"/>
            </a:endParaRPr>
          </a:p>
          <a:p>
            <a:pPr marL="342900" indent="-342900" algn="just">
              <a:buFont typeface="Arial" charset="0"/>
              <a:buNone/>
            </a:pPr>
            <a:endParaRPr lang="en-US" sz="2000" dirty="0">
              <a:latin typeface="+mn-lt"/>
              <a:cs typeface="Times New Roman" charset="0"/>
            </a:endParaRPr>
          </a:p>
          <a:p>
            <a:pPr marL="342900" indent="-342900" algn="just">
              <a:buFont typeface="Arial" charset="0"/>
              <a:buNone/>
            </a:pPr>
            <a:endParaRPr lang="en-US" sz="2000" dirty="0">
              <a:latin typeface="+mn-lt"/>
              <a:cs typeface="Times New Roman" charset="0"/>
            </a:endParaRPr>
          </a:p>
          <a:p>
            <a:pPr marL="342900" indent="-342900" algn="just">
              <a:buFont typeface="Arial" charset="0"/>
              <a:buNone/>
            </a:pPr>
            <a:endParaRPr lang="en-US" sz="2000" dirty="0">
              <a:latin typeface="+mn-lt"/>
              <a:cs typeface="Times New Roman" charset="0"/>
            </a:endParaRPr>
          </a:p>
          <a:p>
            <a:pPr marL="342900" indent="-342900" algn="just">
              <a:buFont typeface="Arial" charset="0"/>
              <a:buNone/>
            </a:pPr>
            <a:endParaRPr lang="en-US" sz="2000" dirty="0">
              <a:latin typeface="+mn-lt"/>
              <a:cs typeface="Times New Roman" charset="0"/>
            </a:endParaRPr>
          </a:p>
          <a:p>
            <a:pPr marL="342900" indent="-342900" algn="just">
              <a:buFont typeface="Arial" charset="0"/>
              <a:buNone/>
            </a:pPr>
            <a:endParaRPr lang="en-US" sz="2000" dirty="0">
              <a:latin typeface="+mn-lt"/>
              <a:cs typeface="Times New Roman" charset="0"/>
            </a:endParaRPr>
          </a:p>
          <a:p>
            <a:pPr marL="342900" indent="-342900" algn="just">
              <a:buFont typeface="Arial" charset="0"/>
              <a:buNone/>
            </a:pPr>
            <a:endParaRPr lang="en-US" sz="2000" dirty="0">
              <a:latin typeface="+mn-lt"/>
              <a:cs typeface="Times New Roman" charset="0"/>
            </a:endParaRPr>
          </a:p>
          <a:p>
            <a:pPr marL="342900" indent="-342900" algn="just">
              <a:buFont typeface="Arial" charset="0"/>
              <a:buNone/>
            </a:pPr>
            <a:endParaRPr lang="en-US" sz="2000" dirty="0">
              <a:latin typeface="+mn-lt"/>
              <a:cs typeface="Times New Roman" charset="0"/>
            </a:endParaRPr>
          </a:p>
        </p:txBody>
      </p:sp>
      <p:sp>
        <p:nvSpPr>
          <p:cNvPr id="30" name="Espace réservé du pied de page 2"/>
          <p:cNvSpPr txBox="1">
            <a:spLocks/>
          </p:cNvSpPr>
          <p:nvPr/>
        </p:nvSpPr>
        <p:spPr>
          <a:xfrm>
            <a:off x="2530674" y="4869657"/>
            <a:ext cx="609183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75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3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59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4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331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fr-FR"/>
              <a:t>AMORAD - Présentation a l’anr- Nov 2020</a:t>
            </a:r>
            <a:endParaRPr lang="fr-FR" dirty="0"/>
          </a:p>
        </p:txBody>
      </p:sp>
      <p:grpSp>
        <p:nvGrpSpPr>
          <p:cNvPr id="16" name="Groupe 15"/>
          <p:cNvGrpSpPr/>
          <p:nvPr/>
        </p:nvGrpSpPr>
        <p:grpSpPr>
          <a:xfrm>
            <a:off x="42178" y="431751"/>
            <a:ext cx="8580330" cy="2111095"/>
            <a:chOff x="42178" y="431751"/>
            <a:chExt cx="8580330" cy="2111095"/>
          </a:xfrm>
        </p:grpSpPr>
        <p:sp>
          <p:nvSpPr>
            <p:cNvPr id="17" name="Rectangle 16"/>
            <p:cNvSpPr/>
            <p:nvPr/>
          </p:nvSpPr>
          <p:spPr>
            <a:xfrm>
              <a:off x="3306465" y="476263"/>
              <a:ext cx="531604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>
                  <a:latin typeface="+mn-lt"/>
                </a:rPr>
                <a:t>Exemple de carte de la sensibilité de la zone côtière à l’embouchure du Rhône (enjeux écologiques, économiques, physiques pondérées ).</a:t>
              </a:r>
            </a:p>
            <a:p>
              <a:r>
                <a:rPr lang="fr-FR" sz="1400" dirty="0">
                  <a:latin typeface="+mn-lt"/>
                </a:rPr>
                <a:t>Somme des pondérations (ici 1 par paramètre) </a:t>
              </a:r>
              <a:r>
                <a:rPr lang="fr-FR" sz="1400" i="1" dirty="0">
                  <a:latin typeface="+mn-lt"/>
                </a:rPr>
                <a:t>  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53"/>
            <a:stretch/>
          </p:blipFill>
          <p:spPr>
            <a:xfrm>
              <a:off x="42178" y="431751"/>
              <a:ext cx="3293338" cy="2111095"/>
            </a:xfrm>
            <a:prstGeom prst="rect">
              <a:avLst/>
            </a:prstGeom>
          </p:spPr>
        </p:pic>
      </p:grpSp>
      <p:grpSp>
        <p:nvGrpSpPr>
          <p:cNvPr id="18" name="Groupe 17"/>
          <p:cNvGrpSpPr/>
          <p:nvPr/>
        </p:nvGrpSpPr>
        <p:grpSpPr>
          <a:xfrm>
            <a:off x="35841" y="2637945"/>
            <a:ext cx="4905369" cy="2096282"/>
            <a:chOff x="35841" y="2637945"/>
            <a:chExt cx="4905369" cy="2096282"/>
          </a:xfrm>
        </p:grpSpPr>
        <p:sp>
          <p:nvSpPr>
            <p:cNvPr id="36" name="Rectangle 35"/>
            <p:cNvSpPr/>
            <p:nvPr/>
          </p:nvSpPr>
          <p:spPr>
            <a:xfrm>
              <a:off x="3296933" y="3780120"/>
              <a:ext cx="164427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+mn-lt"/>
                </a:rPr>
                <a:t>Scénarios de rejet (</a:t>
              </a:r>
              <a:r>
                <a:rPr lang="fr-FR" sz="1400" baseline="30000" dirty="0">
                  <a:latin typeface="+mn-lt"/>
                </a:rPr>
                <a:t>137</a:t>
              </a:r>
              <a:r>
                <a:rPr lang="fr-FR" sz="1400" dirty="0">
                  <a:latin typeface="+mn-lt"/>
                </a:rPr>
                <a:t>Cs) et simulation de la dispersion (STERNE). </a:t>
              </a: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61"/>
            <a:stretch/>
          </p:blipFill>
          <p:spPr>
            <a:xfrm>
              <a:off x="35841" y="2637945"/>
              <a:ext cx="3299675" cy="2096282"/>
            </a:xfrm>
            <a:prstGeom prst="rect">
              <a:avLst/>
            </a:prstGeom>
          </p:spPr>
        </p:pic>
      </p:grpSp>
      <p:grpSp>
        <p:nvGrpSpPr>
          <p:cNvPr id="20" name="Groupe 19"/>
          <p:cNvGrpSpPr/>
          <p:nvPr/>
        </p:nvGrpSpPr>
        <p:grpSpPr>
          <a:xfrm>
            <a:off x="3376198" y="1286410"/>
            <a:ext cx="5771732" cy="2779052"/>
            <a:chOff x="3376198" y="1286410"/>
            <a:chExt cx="5771732" cy="2779052"/>
          </a:xfrm>
        </p:grpSpPr>
        <p:grpSp>
          <p:nvGrpSpPr>
            <p:cNvPr id="19" name="Groupe 18"/>
            <p:cNvGrpSpPr/>
            <p:nvPr/>
          </p:nvGrpSpPr>
          <p:grpSpPr>
            <a:xfrm>
              <a:off x="3376198" y="1286410"/>
              <a:ext cx="5746324" cy="2779052"/>
              <a:chOff x="3376198" y="1286410"/>
              <a:chExt cx="5746324" cy="2779052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665001" y="1286410"/>
                <a:ext cx="2882099" cy="338554"/>
              </a:xfrm>
              <a:prstGeom prst="rect">
                <a:avLst/>
              </a:prstGeom>
              <a:solidFill>
                <a:srgbClr val="005587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dirty="0">
                    <a:solidFill>
                      <a:schemeClr val="bg1"/>
                    </a:solidFill>
                    <a:latin typeface="+mn-lt"/>
                  </a:rPr>
                  <a:t>Cartographie de la vulnérabilité</a:t>
                </a:r>
              </a:p>
            </p:txBody>
          </p:sp>
          <p:sp>
            <p:nvSpPr>
              <p:cNvPr id="7" name="Flèche : droite 6">
                <a:extLst>
                  <a:ext uri="{FF2B5EF4-FFF2-40B4-BE49-F238E27FC236}">
                    <a16:creationId xmlns:a16="http://schemas.microsoft.com/office/drawing/2014/main" id="{76E2D4CD-2838-4A40-9E03-304D76824498}"/>
                  </a:ext>
                </a:extLst>
              </p:cNvPr>
              <p:cNvSpPr/>
              <p:nvPr/>
            </p:nvSpPr>
            <p:spPr>
              <a:xfrm rot="1316110">
                <a:off x="3376198" y="1749689"/>
                <a:ext cx="1778281" cy="27085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Flèche : droite 24">
                <a:extLst>
                  <a:ext uri="{FF2B5EF4-FFF2-40B4-BE49-F238E27FC236}">
                    <a16:creationId xmlns:a16="http://schemas.microsoft.com/office/drawing/2014/main" id="{2C261F8A-8EFB-49B3-B000-8C5B7CEE77ED}"/>
                  </a:ext>
                </a:extLst>
              </p:cNvPr>
              <p:cNvSpPr/>
              <p:nvPr/>
            </p:nvSpPr>
            <p:spPr>
              <a:xfrm rot="20357405">
                <a:off x="3409300" y="3243065"/>
                <a:ext cx="1775066" cy="30673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BCB798C-1CD6-42F7-A4FB-B3601B1C9AF1}"/>
                  </a:ext>
                </a:extLst>
              </p:cNvPr>
              <p:cNvSpPr txBox="1"/>
              <p:nvPr/>
            </p:nvSpPr>
            <p:spPr>
              <a:xfrm>
                <a:off x="3570969" y="2432047"/>
                <a:ext cx="1472035" cy="417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dirty="0">
                    <a:solidFill>
                      <a:srgbClr val="FF0000"/>
                    </a:solidFill>
                    <a:latin typeface="+mn-lt"/>
                  </a:rPr>
                  <a:t>Combinaison</a:t>
                </a:r>
              </a:p>
            </p:txBody>
          </p:sp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456"/>
              <a:stretch/>
            </p:blipFill>
            <p:spPr>
              <a:xfrm>
                <a:off x="5249619" y="1722619"/>
                <a:ext cx="3872903" cy="2342843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8790809" y="1875765"/>
              <a:ext cx="357121" cy="117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500" dirty="0">
                  <a:solidFill>
                    <a:schemeClr val="tx1"/>
                  </a:solidFill>
                </a:rPr>
                <a:t>+48 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879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880" y="38872"/>
            <a:ext cx="8308499" cy="431957"/>
          </a:xfrm>
        </p:spPr>
        <p:txBody>
          <a:bodyPr/>
          <a:lstStyle/>
          <a:p>
            <a:r>
              <a:rPr lang="fr-FR" dirty="0"/>
              <a:t>Modéliser le transfert des RN aux arbres et aux écosystèmes forestiers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7" name="Picture 2" descr="L:\6_Com\63_Photos\631_Jp_Fuku\2018_11_Jp_M7_ech_YC_MC_BL\FC_photos_M7\IMG_E35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50" y="2042564"/>
            <a:ext cx="1981804" cy="14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DSC_050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701" y="364924"/>
            <a:ext cx="1778678" cy="118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60569" y="364924"/>
            <a:ext cx="6709797" cy="16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Suivi activités et flux de </a:t>
            </a:r>
            <a:r>
              <a:rPr lang="fr-FR" sz="1400" baseline="30000" dirty="0">
                <a:latin typeface="+mn-lt"/>
              </a:rPr>
              <a:t>137</a:t>
            </a:r>
            <a:r>
              <a:rPr lang="fr-FR" sz="1400" dirty="0">
                <a:latin typeface="+mn-lt"/>
              </a:rPr>
              <a:t>Cs (Cs et K stables) dans les sols et arbres sur Fukushima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Mesures </a:t>
            </a:r>
            <a:r>
              <a:rPr lang="fr-FR" sz="1400" baseline="30000" dirty="0">
                <a:latin typeface="+mn-lt"/>
              </a:rPr>
              <a:t>137</a:t>
            </a:r>
            <a:r>
              <a:rPr lang="fr-FR" sz="1400" dirty="0">
                <a:latin typeface="+mn-lt"/>
              </a:rPr>
              <a:t>Cs (Cs et K) arbres sur 15 sites français pour devenir long terme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Meta-analyses de 35 études (Fukushima, Tchernobyl, France)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Cycle de l’iode étudié sur sols français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400" dirty="0">
              <a:latin typeface="+mn-lt"/>
            </a:endParaRPr>
          </a:p>
        </p:txBody>
      </p:sp>
      <p:sp>
        <p:nvSpPr>
          <p:cNvPr id="17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lang="fr-FR"/>
              <a:t>AMORAD - Présentation Conseil Scientifique IRSN - Dec 2021</a:t>
            </a: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43AE991-94BC-42D7-95DB-315A055E2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1263" y="1666739"/>
            <a:ext cx="5568706" cy="320291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A8E08E-18B3-4C74-B6B2-07A1471C76E0}"/>
              </a:ext>
            </a:extLst>
          </p:cNvPr>
          <p:cNvSpPr txBox="1"/>
          <p:nvPr/>
        </p:nvSpPr>
        <p:spPr>
          <a:xfrm>
            <a:off x="1603083" y="4524660"/>
            <a:ext cx="11224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i="1" dirty="0">
                <a:latin typeface="+mn-lt"/>
              </a:rPr>
              <a:t>Onda et al., 2020</a:t>
            </a:r>
          </a:p>
        </p:txBody>
      </p:sp>
    </p:spTree>
    <p:extLst>
      <p:ext uri="{BB962C8B-B14F-4D97-AF65-F5344CB8AC3E}">
        <p14:creationId xmlns:p14="http://schemas.microsoft.com/office/powerpoint/2010/main" val="254937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580BDD-D4F1-4A7D-8EBB-4279BEEF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92" y="91186"/>
            <a:ext cx="7749778" cy="431957"/>
          </a:xfrm>
        </p:spPr>
        <p:txBody>
          <a:bodyPr/>
          <a:lstStyle/>
          <a:p>
            <a:r>
              <a:rPr lang="fr-FR" dirty="0"/>
              <a:t>Modélisation du transfert sol-arbre 137Cs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F2A97BC-7B70-48A1-A7B5-EA84DF8C3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56C74BE-1A1B-49E9-8E75-7A14E7551627}"/>
              </a:ext>
            </a:extLst>
          </p:cNvPr>
          <p:cNvGrpSpPr/>
          <p:nvPr/>
        </p:nvGrpSpPr>
        <p:grpSpPr>
          <a:xfrm>
            <a:off x="598863" y="947061"/>
            <a:ext cx="3206132" cy="3427297"/>
            <a:chOff x="137330" y="-1521"/>
            <a:chExt cx="2951472" cy="3273223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75BC8F3B-84BA-4E2C-9712-455CAAE1E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30" y="278886"/>
              <a:ext cx="2731664" cy="2875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Inhaltsplatzhalter 2">
              <a:extLst>
                <a:ext uri="{FF2B5EF4-FFF2-40B4-BE49-F238E27FC236}">
                  <a16:creationId xmlns:a16="http://schemas.microsoft.com/office/drawing/2014/main" id="{C80510F2-6868-4D31-AEEF-9FD0EA9D9645}"/>
                </a:ext>
              </a:extLst>
            </p:cNvPr>
            <p:cNvSpPr txBox="1">
              <a:spLocks/>
            </p:cNvSpPr>
            <p:nvPr/>
          </p:nvSpPr>
          <p:spPr>
            <a:xfrm>
              <a:off x="1124827" y="442278"/>
              <a:ext cx="1407882" cy="22406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000" baseline="30000" dirty="0">
                  <a:solidFill>
                    <a:srgbClr val="DE8400"/>
                  </a:solidFill>
                </a:rPr>
                <a:t>137</a:t>
              </a:r>
              <a:r>
                <a:rPr lang="en-GB" sz="1000" dirty="0">
                  <a:solidFill>
                    <a:srgbClr val="DE8400"/>
                  </a:solidFill>
                </a:rPr>
                <a:t>Cs in soil</a:t>
              </a:r>
            </a:p>
          </p:txBody>
        </p:sp>
        <p:sp>
          <p:nvSpPr>
            <p:cNvPr id="8" name="Inhaltsplatzhalter 2">
              <a:extLst>
                <a:ext uri="{FF2B5EF4-FFF2-40B4-BE49-F238E27FC236}">
                  <a16:creationId xmlns:a16="http://schemas.microsoft.com/office/drawing/2014/main" id="{4D832C0B-82F8-4B7C-BF3F-C7A59E3941AC}"/>
                </a:ext>
              </a:extLst>
            </p:cNvPr>
            <p:cNvSpPr txBox="1">
              <a:spLocks/>
            </p:cNvSpPr>
            <p:nvPr/>
          </p:nvSpPr>
          <p:spPr>
            <a:xfrm>
              <a:off x="941876" y="2325839"/>
              <a:ext cx="1532494" cy="2625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baseline="30000" dirty="0">
                  <a:solidFill>
                    <a:srgbClr val="00B050"/>
                  </a:solidFill>
                </a:rPr>
                <a:t>137</a:t>
              </a:r>
              <a:r>
                <a:rPr lang="en-GB" sz="1800" dirty="0">
                  <a:solidFill>
                    <a:srgbClr val="00B050"/>
                  </a:solidFill>
                </a:rPr>
                <a:t>Cs in tree (%)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87DC180-212B-4E6C-BAB4-85705D431A8C}"/>
                </a:ext>
              </a:extLst>
            </p:cNvPr>
            <p:cNvSpPr txBox="1"/>
            <p:nvPr/>
          </p:nvSpPr>
          <p:spPr>
            <a:xfrm>
              <a:off x="1894795" y="-1521"/>
              <a:ext cx="1194007" cy="280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200" dirty="0">
                  <a:latin typeface="+mn-lt"/>
                </a:rPr>
                <a:t>Inventaire 137Cs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91D49CD7-AE3B-481A-8421-197DAAF80C3D}"/>
                </a:ext>
              </a:extLst>
            </p:cNvPr>
            <p:cNvCxnSpPr/>
            <p:nvPr/>
          </p:nvCxnSpPr>
          <p:spPr>
            <a:xfrm flipV="1">
              <a:off x="672785" y="97422"/>
              <a:ext cx="32294" cy="317428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D9A026-7465-4A5D-A46B-1D2CCE6C9229}"/>
              </a:ext>
            </a:extLst>
          </p:cNvPr>
          <p:cNvGrpSpPr/>
          <p:nvPr/>
        </p:nvGrpSpPr>
        <p:grpSpPr>
          <a:xfrm>
            <a:off x="6167725" y="1201281"/>
            <a:ext cx="2734183" cy="3090095"/>
            <a:chOff x="3079710" y="103724"/>
            <a:chExt cx="2734183" cy="3090095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7C6DB5F4-4C1B-4332-BAAD-06E90BC39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10" y="420807"/>
              <a:ext cx="2710516" cy="27730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3004F71-49B5-428F-B47F-FAB8684CF93C}"/>
                </a:ext>
              </a:extLst>
            </p:cNvPr>
            <p:cNvSpPr txBox="1"/>
            <p:nvPr/>
          </p:nvSpPr>
          <p:spPr>
            <a:xfrm>
              <a:off x="4663425" y="1025742"/>
              <a:ext cx="712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Arbre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9B61075-7FBA-47A1-B7A9-5E8D9E62A77E}"/>
                </a:ext>
              </a:extLst>
            </p:cNvPr>
            <p:cNvSpPr txBox="1"/>
            <p:nvPr/>
          </p:nvSpPr>
          <p:spPr>
            <a:xfrm>
              <a:off x="4893128" y="601245"/>
              <a:ext cx="46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Sol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DE237FF-F452-4A65-B179-6F7CCE12EBE6}"/>
                </a:ext>
              </a:extLst>
            </p:cNvPr>
            <p:cNvSpPr txBox="1"/>
            <p:nvPr/>
          </p:nvSpPr>
          <p:spPr>
            <a:xfrm>
              <a:off x="4893128" y="103724"/>
              <a:ext cx="920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 dirty="0">
                  <a:latin typeface="+mn-lt"/>
                </a:rPr>
                <a:t>Inventaire</a:t>
              </a: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20CD9470-61F5-4DFC-A05C-59AC6A158974}"/>
              </a:ext>
            </a:extLst>
          </p:cNvPr>
          <p:cNvSpPr txBox="1"/>
          <p:nvPr/>
        </p:nvSpPr>
        <p:spPr>
          <a:xfrm>
            <a:off x="3772464" y="3020202"/>
            <a:ext cx="2189018" cy="1569660"/>
          </a:xfrm>
          <a:prstGeom prst="rect">
            <a:avLst/>
          </a:prstGeom>
          <a:solidFill>
            <a:srgbClr val="90B0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+mn-lt"/>
              </a:rPr>
              <a:t>Phase 1: 6 mois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+mn-lt"/>
              </a:rPr>
              <a:t>Arbre</a:t>
            </a:r>
            <a:r>
              <a:rPr lang="fr-FR" sz="16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 sol</a:t>
            </a:r>
          </a:p>
          <a:p>
            <a:pPr algn="ctr"/>
            <a:endParaRPr lang="fr-FR" sz="1600" dirty="0">
              <a:solidFill>
                <a:schemeClr val="bg1"/>
              </a:solidFill>
              <a:latin typeface="+mn-lt"/>
              <a:sym typeface="Wingdings" panose="05000000000000000000" pitchFamily="2" charset="2"/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Phase 2: années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Feuille  tronc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Surface  profondeur</a:t>
            </a:r>
            <a:endParaRPr lang="fr-FR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C4D9A99-1254-468F-BB2F-E282A25F7014}"/>
              </a:ext>
            </a:extLst>
          </p:cNvPr>
          <p:cNvSpPr txBox="1"/>
          <p:nvPr/>
        </p:nvSpPr>
        <p:spPr>
          <a:xfrm>
            <a:off x="6266714" y="830159"/>
            <a:ext cx="251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Extrapolation long terme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046764A-06E3-4F43-BDD4-4807749B8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3695" y="448874"/>
            <a:ext cx="2001287" cy="23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50F367A-0895-4D48-A5C6-109160665D66}"/>
              </a:ext>
            </a:extLst>
          </p:cNvPr>
          <p:cNvSpPr txBox="1"/>
          <p:nvPr/>
        </p:nvSpPr>
        <p:spPr>
          <a:xfrm>
            <a:off x="6475414" y="4688114"/>
            <a:ext cx="1144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i="1" dirty="0">
                <a:latin typeface="+mn-lt"/>
              </a:rPr>
              <a:t>Gonze et al 2022</a:t>
            </a:r>
          </a:p>
        </p:txBody>
      </p:sp>
    </p:spTree>
    <p:extLst>
      <p:ext uri="{BB962C8B-B14F-4D97-AF65-F5344CB8AC3E}">
        <p14:creationId xmlns:p14="http://schemas.microsoft.com/office/powerpoint/2010/main" val="3175857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3CC29-8166-4CE2-8D6E-507C6640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50" y="66578"/>
            <a:ext cx="7749778" cy="431957"/>
          </a:xfrm>
        </p:spPr>
        <p:txBody>
          <a:bodyPr/>
          <a:lstStyle/>
          <a:p>
            <a:r>
              <a:rPr lang="fr-FR" dirty="0"/>
              <a:t>Fonction de transfert </a:t>
            </a:r>
            <a:r>
              <a:rPr lang="fr-FR" baseline="30000" dirty="0"/>
              <a:t>137</a:t>
            </a:r>
            <a:r>
              <a:rPr lang="fr-FR" dirty="0"/>
              <a:t>Cs sol-arbre « dynamique «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4DDD03-9C29-431A-B4E4-2CC3CBCAE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4512CA6-4115-43E9-B3EB-423888163281}"/>
              </a:ext>
            </a:extLst>
          </p:cNvPr>
          <p:cNvGrpSpPr/>
          <p:nvPr/>
        </p:nvGrpSpPr>
        <p:grpSpPr>
          <a:xfrm>
            <a:off x="1024499" y="978622"/>
            <a:ext cx="2850678" cy="338554"/>
            <a:chOff x="406136" y="583912"/>
            <a:chExt cx="2850678" cy="338554"/>
          </a:xfrm>
        </p:grpSpPr>
        <p:graphicFrame>
          <p:nvGraphicFramePr>
            <p:cNvPr id="31" name="Objet 30">
              <a:extLst>
                <a:ext uri="{FF2B5EF4-FFF2-40B4-BE49-F238E27FC236}">
                  <a16:creationId xmlns:a16="http://schemas.microsoft.com/office/drawing/2014/main" id="{8D04F230-018E-43C6-BC40-F03CAE5F74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3586663"/>
                </p:ext>
              </p:extLst>
            </p:nvPr>
          </p:nvGraphicFramePr>
          <p:xfrm>
            <a:off x="406136" y="635268"/>
            <a:ext cx="1114358" cy="245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" name="Equation" r:id="rId3" imgW="1473120" imgH="330120" progId="Equation.DSMT4">
                    <p:embed/>
                  </p:oleObj>
                </mc:Choice>
                <mc:Fallback>
                  <p:oleObj name="Equation" r:id="rId3" imgW="1473120" imgH="330120" progId="Equation.DSMT4">
                    <p:embed/>
                    <p:pic>
                      <p:nvPicPr>
                        <p:cNvPr id="11" name="Obje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6136" y="635268"/>
                          <a:ext cx="1114358" cy="2452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FB8B49-5F33-4A01-BA7F-A26A7099C506}"/>
                </a:ext>
              </a:extLst>
            </p:cNvPr>
            <p:cNvSpPr/>
            <p:nvPr/>
          </p:nvSpPr>
          <p:spPr>
            <a:xfrm>
              <a:off x="1565676" y="583912"/>
              <a:ext cx="16911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GB" sz="1000" i="1" kern="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00" i="1" kern="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TF</a:t>
              </a:r>
              <a:r>
                <a:rPr lang="en-GB" sz="1000" i="1" kern="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00" i="1" kern="0" baseline="3000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GB" sz="1400" kern="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GB" sz="1400" i="1" kern="0" dirty="0">
                  <a:solidFill>
                    <a:srgbClr val="CC66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t</a:t>
              </a:r>
              <a:r>
                <a:rPr lang="en-GB" sz="1100" i="1" kern="0" dirty="0">
                  <a:solidFill>
                    <a:srgbClr val="CC66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GB" sz="1400" kern="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GB" sz="14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GB" sz="1400" kern="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00" i="1" kern="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TF</a:t>
              </a:r>
              <a:r>
                <a:rPr lang="en-GB" sz="1000" i="1" kern="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00" i="1" kern="0" baseline="3000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GB" sz="1400" kern="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GB" sz="1400" i="1" kern="0" dirty="0">
                  <a:solidFill>
                    <a:srgbClr val="92D05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t</a:t>
              </a:r>
              <a:r>
                <a:rPr lang="en-GB" sz="1100" i="1" kern="0" dirty="0">
                  <a:solidFill>
                    <a:srgbClr val="92D05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GB" sz="1400" kern="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GB" sz="1050" kern="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fr-FR" sz="1600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9B40D5B-2D0B-4AF5-9246-70EAB69077BE}"/>
              </a:ext>
            </a:extLst>
          </p:cNvPr>
          <p:cNvGrpSpPr/>
          <p:nvPr/>
        </p:nvGrpSpPr>
        <p:grpSpPr>
          <a:xfrm>
            <a:off x="83153" y="2654043"/>
            <a:ext cx="2080394" cy="2215614"/>
            <a:chOff x="6173165" y="817369"/>
            <a:chExt cx="3017782" cy="2962913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652C14EE-E122-4C57-86E1-4BD3AB03F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3165" y="817369"/>
              <a:ext cx="3017782" cy="2962913"/>
            </a:xfrm>
            <a:prstGeom prst="rect">
              <a:avLst/>
            </a:prstGeom>
          </p:spPr>
        </p:pic>
        <p:graphicFrame>
          <p:nvGraphicFramePr>
            <p:cNvPr id="41" name="Objet 40">
              <a:extLst>
                <a:ext uri="{FF2B5EF4-FFF2-40B4-BE49-F238E27FC236}">
                  <a16:creationId xmlns:a16="http://schemas.microsoft.com/office/drawing/2014/main" id="{03198F9A-4142-4871-BA9A-7C4893089F6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9272569"/>
                </p:ext>
              </p:extLst>
            </p:nvPr>
          </p:nvGraphicFramePr>
          <p:xfrm>
            <a:off x="8192987" y="2178067"/>
            <a:ext cx="324000" cy="253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" name="Equation" r:id="rId6" imgW="457200" imgH="342720" progId="Equation.DSMT4">
                    <p:embed/>
                  </p:oleObj>
                </mc:Choice>
                <mc:Fallback>
                  <p:oleObj name="Equation" r:id="rId6" imgW="457200" imgH="342720" progId="Equation.DSMT4">
                    <p:embed/>
                    <p:pic>
                      <p:nvPicPr>
                        <p:cNvPr id="41" name="Obje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92987" y="2178067"/>
                          <a:ext cx="324000" cy="253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t 41">
              <a:extLst>
                <a:ext uri="{FF2B5EF4-FFF2-40B4-BE49-F238E27FC236}">
                  <a16:creationId xmlns:a16="http://schemas.microsoft.com/office/drawing/2014/main" id="{39D45AED-74D3-40FB-ADCD-0F2377ADD1A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1894772"/>
                </p:ext>
              </p:extLst>
            </p:nvPr>
          </p:nvGraphicFramePr>
          <p:xfrm>
            <a:off x="6981896" y="1546878"/>
            <a:ext cx="324000" cy="253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3" name="Equation" r:id="rId8" imgW="457200" imgH="342720" progId="Equation.DSMT4">
                    <p:embed/>
                  </p:oleObj>
                </mc:Choice>
                <mc:Fallback>
                  <p:oleObj name="Equation" r:id="rId8" imgW="457200" imgH="342720" progId="Equation.DSMT4">
                    <p:embed/>
                    <p:pic>
                      <p:nvPicPr>
                        <p:cNvPr id="43" name="Obje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81896" y="1546878"/>
                          <a:ext cx="324000" cy="253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t 42">
              <a:extLst>
                <a:ext uri="{FF2B5EF4-FFF2-40B4-BE49-F238E27FC236}">
                  <a16:creationId xmlns:a16="http://schemas.microsoft.com/office/drawing/2014/main" id="{72AC9F10-41A6-4F34-9C15-03C9CFF986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2837580"/>
                </p:ext>
              </p:extLst>
            </p:nvPr>
          </p:nvGraphicFramePr>
          <p:xfrm>
            <a:off x="8482214" y="1674900"/>
            <a:ext cx="324000" cy="253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4" name="Equation" r:id="rId10" imgW="457200" imgH="342720" progId="Equation.DSMT4">
                    <p:embed/>
                  </p:oleObj>
                </mc:Choice>
                <mc:Fallback>
                  <p:oleObj name="Equation" r:id="rId10" imgW="457200" imgH="342720" progId="Equation.DSMT4">
                    <p:embed/>
                    <p:pic>
                      <p:nvPicPr>
                        <p:cNvPr id="46" name="Obje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82214" y="1674900"/>
                          <a:ext cx="324000" cy="253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t 43">
              <a:extLst>
                <a:ext uri="{FF2B5EF4-FFF2-40B4-BE49-F238E27FC236}">
                  <a16:creationId xmlns:a16="http://schemas.microsoft.com/office/drawing/2014/main" id="{222E54AF-CAAD-46B1-A4DC-89208937FC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7728080"/>
                </p:ext>
              </p:extLst>
            </p:nvPr>
          </p:nvGraphicFramePr>
          <p:xfrm>
            <a:off x="7059664" y="2180288"/>
            <a:ext cx="324000" cy="253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5" name="Equation" r:id="rId12" imgW="457200" imgH="342720" progId="Equation.DSMT4">
                    <p:embed/>
                  </p:oleObj>
                </mc:Choice>
                <mc:Fallback>
                  <p:oleObj name="Equation" r:id="rId12" imgW="457200" imgH="342720" progId="Equation.DSMT4">
                    <p:embed/>
                    <p:pic>
                      <p:nvPicPr>
                        <p:cNvPr id="47" name="Obje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9664" y="2180288"/>
                          <a:ext cx="324000" cy="253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2ED47BAD-4D4E-4BCD-8A35-88E3EDF15E1E}"/>
              </a:ext>
            </a:extLst>
          </p:cNvPr>
          <p:cNvGrpSpPr/>
          <p:nvPr/>
        </p:nvGrpSpPr>
        <p:grpSpPr>
          <a:xfrm>
            <a:off x="276225" y="1274471"/>
            <a:ext cx="5337200" cy="748284"/>
            <a:chOff x="299119" y="872826"/>
            <a:chExt cx="5337200" cy="74828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5851702-27BD-4B86-9CCE-49E9A53CB794}"/>
                </a:ext>
              </a:extLst>
            </p:cNvPr>
            <p:cNvSpPr/>
            <p:nvPr/>
          </p:nvSpPr>
          <p:spPr>
            <a:xfrm>
              <a:off x="876298" y="928735"/>
              <a:ext cx="330875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en-GB" sz="1100" kern="0" dirty="0">
                  <a:solidFill>
                    <a:srgbClr val="CC6600"/>
                  </a:solidFill>
                  <a:latin typeface="+mn-lt"/>
                </a:rPr>
                <a:t>:</a:t>
              </a:r>
              <a:r>
                <a:rPr lang="en-GB" sz="1100" kern="0" dirty="0">
                  <a:latin typeface="+mn-lt"/>
                </a:rPr>
                <a:t> </a:t>
              </a:r>
              <a:r>
                <a:rPr lang="en-GB" sz="1100" kern="0" dirty="0" err="1">
                  <a:solidFill>
                    <a:srgbClr val="CC6600"/>
                  </a:solidFill>
                  <a:latin typeface="+mn-lt"/>
                </a:rPr>
                <a:t>fonction</a:t>
              </a:r>
              <a:r>
                <a:rPr lang="en-GB" sz="1100" kern="0" dirty="0">
                  <a:solidFill>
                    <a:srgbClr val="CC6600"/>
                  </a:solidFill>
                  <a:latin typeface="+mn-lt"/>
                </a:rPr>
                <a:t> de </a:t>
              </a:r>
              <a:r>
                <a:rPr lang="en-GB" sz="1100" kern="0" dirty="0" err="1">
                  <a:solidFill>
                    <a:srgbClr val="CC6600"/>
                  </a:solidFill>
                  <a:latin typeface="+mn-lt"/>
                </a:rPr>
                <a:t>transfert</a:t>
              </a:r>
              <a:r>
                <a:rPr lang="en-GB" sz="1100" kern="0" dirty="0">
                  <a:solidFill>
                    <a:srgbClr val="CC6600"/>
                  </a:solidFill>
                  <a:latin typeface="+mn-lt"/>
                </a:rPr>
                <a:t> </a:t>
              </a:r>
              <a:r>
                <a:rPr lang="en-GB" sz="1100" kern="0" dirty="0" err="1">
                  <a:solidFill>
                    <a:srgbClr val="CC6600"/>
                  </a:solidFill>
                  <a:latin typeface="+mn-lt"/>
                </a:rPr>
                <a:t>racinaire</a:t>
              </a:r>
              <a:r>
                <a:rPr lang="en-GB" sz="1100" kern="0" dirty="0">
                  <a:solidFill>
                    <a:srgbClr val="CC6600"/>
                  </a:solidFill>
                  <a:latin typeface="+mn-lt"/>
                </a:rPr>
                <a:t> (m</a:t>
              </a:r>
              <a:r>
                <a:rPr lang="en-GB" sz="1100" kern="0" baseline="30000" dirty="0">
                  <a:solidFill>
                    <a:srgbClr val="CC6600"/>
                  </a:solidFill>
                  <a:latin typeface="+mn-lt"/>
                </a:rPr>
                <a:t>2</a:t>
              </a:r>
              <a:r>
                <a:rPr lang="en-GB" sz="1100" kern="0" dirty="0">
                  <a:solidFill>
                    <a:srgbClr val="CC6600"/>
                  </a:solidFill>
                  <a:latin typeface="+mn-lt"/>
                </a:rPr>
                <a:t>/kg sec)</a:t>
              </a:r>
            </a:p>
            <a:p>
              <a:pPr algn="l">
                <a:spcBef>
                  <a:spcPts val="300"/>
                </a:spcBef>
              </a:pPr>
              <a:r>
                <a:rPr lang="en-GB" sz="1100" kern="0" dirty="0">
                  <a:solidFill>
                    <a:srgbClr val="92D050"/>
                  </a:solidFill>
                  <a:latin typeface="+mn-lt"/>
                </a:rPr>
                <a:t>:</a:t>
              </a:r>
              <a:r>
                <a:rPr lang="en-GB" sz="1100" kern="0" dirty="0">
                  <a:latin typeface="+mn-lt"/>
                </a:rPr>
                <a:t> </a:t>
              </a:r>
              <a:r>
                <a:rPr lang="en-GB" sz="1100" kern="0" dirty="0" err="1">
                  <a:solidFill>
                    <a:srgbClr val="92D050"/>
                  </a:solidFill>
                  <a:latin typeface="+mn-lt"/>
                </a:rPr>
                <a:t>fonction</a:t>
              </a:r>
              <a:r>
                <a:rPr lang="en-GB" sz="1100" kern="0" dirty="0">
                  <a:solidFill>
                    <a:srgbClr val="92D050"/>
                  </a:solidFill>
                  <a:latin typeface="+mn-lt"/>
                </a:rPr>
                <a:t> de </a:t>
              </a:r>
              <a:r>
                <a:rPr lang="en-GB" sz="1100" kern="0" dirty="0" err="1">
                  <a:solidFill>
                    <a:srgbClr val="92D050"/>
                  </a:solidFill>
                  <a:latin typeface="+mn-lt"/>
                </a:rPr>
                <a:t>transfert</a:t>
              </a:r>
              <a:r>
                <a:rPr lang="en-GB" sz="1100" kern="0" dirty="0">
                  <a:solidFill>
                    <a:srgbClr val="92D050"/>
                  </a:solidFill>
                  <a:latin typeface="+mn-lt"/>
                </a:rPr>
                <a:t> </a:t>
              </a:r>
              <a:r>
                <a:rPr lang="en-GB" sz="1100" kern="0" dirty="0" err="1">
                  <a:solidFill>
                    <a:srgbClr val="92D050"/>
                  </a:solidFill>
                  <a:latin typeface="+mn-lt"/>
                </a:rPr>
                <a:t>foliaire</a:t>
              </a:r>
              <a:r>
                <a:rPr lang="en-GB" sz="1100" kern="0" dirty="0">
                  <a:solidFill>
                    <a:srgbClr val="92D050"/>
                  </a:solidFill>
                  <a:latin typeface="+mn-lt"/>
                </a:rPr>
                <a:t> (m</a:t>
              </a:r>
              <a:r>
                <a:rPr lang="en-GB" sz="1100" kern="0" baseline="30000" dirty="0">
                  <a:solidFill>
                    <a:srgbClr val="92D050"/>
                  </a:solidFill>
                  <a:latin typeface="+mn-lt"/>
                </a:rPr>
                <a:t>2</a:t>
              </a:r>
              <a:r>
                <a:rPr lang="en-GB" sz="1100" kern="0" dirty="0">
                  <a:solidFill>
                    <a:srgbClr val="92D050"/>
                  </a:solidFill>
                  <a:latin typeface="+mn-lt"/>
                </a:rPr>
                <a:t>/kg sec)</a:t>
              </a:r>
            </a:p>
            <a:p>
              <a:pPr algn="l">
                <a:spcBef>
                  <a:spcPts val="300"/>
                </a:spcBef>
              </a:pPr>
              <a:r>
                <a:rPr lang="en-GB" sz="1100" kern="0" dirty="0">
                  <a:latin typeface="+mn-lt"/>
                </a:rPr>
                <a:t>: </a:t>
              </a:r>
              <a:r>
                <a:rPr lang="en-GB" sz="1100" kern="0" dirty="0" err="1">
                  <a:latin typeface="+mn-lt"/>
                </a:rPr>
                <a:t>délai</a:t>
              </a:r>
              <a:r>
                <a:rPr lang="en-GB" sz="1100" kern="0" dirty="0">
                  <a:latin typeface="+mn-lt"/>
                </a:rPr>
                <a:t> </a:t>
              </a:r>
              <a:r>
                <a:rPr lang="en-GB" sz="1100" kern="0" dirty="0" err="1">
                  <a:latin typeface="+mn-lt"/>
                </a:rPr>
                <a:t>écoulé</a:t>
              </a:r>
              <a:r>
                <a:rPr lang="en-GB" sz="1100" kern="0" dirty="0">
                  <a:latin typeface="+mn-lt"/>
                </a:rPr>
                <a:t> </a:t>
              </a:r>
              <a:r>
                <a:rPr lang="en-GB" sz="1100" kern="0" dirty="0" err="1">
                  <a:latin typeface="+mn-lt"/>
                </a:rPr>
                <a:t>depuis</a:t>
              </a:r>
              <a:r>
                <a:rPr lang="en-GB" sz="1100" kern="0" dirty="0">
                  <a:latin typeface="+mn-lt"/>
                </a:rPr>
                <a:t> </a:t>
              </a:r>
              <a:r>
                <a:rPr lang="en-GB" sz="1100" kern="0" dirty="0" err="1">
                  <a:latin typeface="+mn-lt"/>
                </a:rPr>
                <a:t>dépôt</a:t>
              </a:r>
              <a:r>
                <a:rPr lang="en-GB" sz="1100" kern="0" dirty="0">
                  <a:latin typeface="+mn-lt"/>
                </a:rPr>
                <a:t> (an)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CD684BB-7E2A-404F-9DE8-E65E6D4A72DB}"/>
                </a:ext>
              </a:extLst>
            </p:cNvPr>
            <p:cNvSpPr/>
            <p:nvPr/>
          </p:nvSpPr>
          <p:spPr>
            <a:xfrm>
              <a:off x="325214" y="872826"/>
              <a:ext cx="6994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i="1" kern="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TF</a:t>
              </a:r>
              <a:r>
                <a:rPr lang="en-GB" sz="1000" i="1" kern="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00" i="1" kern="0" baseline="3000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GB" sz="1400" kern="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GB" sz="1400" i="1" kern="0" dirty="0">
                  <a:solidFill>
                    <a:srgbClr val="CC66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t</a:t>
              </a:r>
              <a:r>
                <a:rPr lang="en-GB" sz="1100" i="1" kern="0" dirty="0">
                  <a:solidFill>
                    <a:srgbClr val="CC66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GB" sz="1400" kern="0" dirty="0">
                  <a:solidFill>
                    <a:srgbClr val="CC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FR" sz="120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8865EE5-8105-4417-985E-EE267932E759}"/>
                </a:ext>
              </a:extLst>
            </p:cNvPr>
            <p:cNvSpPr/>
            <p:nvPr/>
          </p:nvSpPr>
          <p:spPr>
            <a:xfrm>
              <a:off x="299119" y="1124051"/>
              <a:ext cx="68485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i="1" kern="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TF</a:t>
              </a:r>
              <a:r>
                <a:rPr lang="en-GB" sz="1000" i="1" kern="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00" i="1" kern="0" baseline="3000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GB" sz="1400" kern="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GB" sz="1400" i="1" kern="0" dirty="0">
                  <a:solidFill>
                    <a:srgbClr val="92D05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t</a:t>
              </a:r>
              <a:r>
                <a:rPr lang="en-GB" sz="1100" i="1" kern="0" dirty="0">
                  <a:solidFill>
                    <a:srgbClr val="92D05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GB" sz="1400" kern="0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FR" sz="1200" dirty="0">
                <a:solidFill>
                  <a:srgbClr val="92D05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608BF27-999A-4905-BEB3-7A2CAA8366A3}"/>
                </a:ext>
              </a:extLst>
            </p:cNvPr>
            <p:cNvSpPr/>
            <p:nvPr/>
          </p:nvSpPr>
          <p:spPr>
            <a:xfrm>
              <a:off x="637476" y="1313333"/>
              <a:ext cx="2636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i="1" kern="0" dirty="0">
                  <a:latin typeface="Symbol" panose="05050102010706020507" pitchFamily="18" charset="2"/>
                  <a:cs typeface="Times New Roman" panose="02020603050405020304" pitchFamily="18" charset="0"/>
                </a:rPr>
                <a:t>t</a:t>
              </a:r>
              <a:r>
                <a:rPr lang="en-GB" sz="1100" i="1" kern="0" dirty="0"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endParaRPr lang="fr-FR" sz="1200" dirty="0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76657D64-2508-4E43-A9B8-C8035E988C42}"/>
                </a:ext>
              </a:extLst>
            </p:cNvPr>
            <p:cNvSpPr txBox="1"/>
            <p:nvPr/>
          </p:nvSpPr>
          <p:spPr>
            <a:xfrm>
              <a:off x="3509197" y="906748"/>
              <a:ext cx="18293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100" dirty="0">
                  <a:latin typeface="+mn-lt"/>
                </a:rPr>
                <a:t>Taux de croissance biomasse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C83A020B-43EE-4ED0-AD87-285BFC7866AD}"/>
                </a:ext>
              </a:extLst>
            </p:cNvPr>
            <p:cNvSpPr txBox="1"/>
            <p:nvPr/>
          </p:nvSpPr>
          <p:spPr>
            <a:xfrm>
              <a:off x="3529637" y="1296653"/>
              <a:ext cx="18085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100" dirty="0">
                  <a:latin typeface="+mn-lt"/>
                </a:rPr>
                <a:t>Taux d’incorporation foliaire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A3C6839C-A3EA-4285-A258-B434213B11E7}"/>
                </a:ext>
              </a:extLst>
            </p:cNvPr>
            <p:cNvSpPr txBox="1"/>
            <p:nvPr/>
          </p:nvSpPr>
          <p:spPr>
            <a:xfrm>
              <a:off x="3516828" y="1102064"/>
              <a:ext cx="21194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100" dirty="0">
                  <a:latin typeface="+mn-lt"/>
                </a:rPr>
                <a:t>Taux décroissance fct </a:t>
              </a:r>
              <a:r>
                <a:rPr lang="fr-FR" sz="1100" dirty="0" err="1">
                  <a:latin typeface="+mn-lt"/>
                </a:rPr>
                <a:t>biodispo</a:t>
              </a:r>
              <a:r>
                <a:rPr lang="fr-FR" sz="1100" dirty="0">
                  <a:latin typeface="+mn-lt"/>
                </a:rPr>
                <a:t> sol</a:t>
              </a:r>
            </a:p>
          </p:txBody>
        </p:sp>
        <p:sp>
          <p:nvSpPr>
            <p:cNvPr id="62" name="Accolade ouvrante 61">
              <a:extLst>
                <a:ext uri="{FF2B5EF4-FFF2-40B4-BE49-F238E27FC236}">
                  <a16:creationId xmlns:a16="http://schemas.microsoft.com/office/drawing/2014/main" id="{9439DBE2-29EF-4E04-8D83-C3173D5D16C4}"/>
                </a:ext>
              </a:extLst>
            </p:cNvPr>
            <p:cNvSpPr/>
            <p:nvPr/>
          </p:nvSpPr>
          <p:spPr>
            <a:xfrm>
              <a:off x="3422116" y="913468"/>
              <a:ext cx="189424" cy="57269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6" name="ZoneTexte 65">
            <a:extLst>
              <a:ext uri="{FF2B5EF4-FFF2-40B4-BE49-F238E27FC236}">
                <a16:creationId xmlns:a16="http://schemas.microsoft.com/office/drawing/2014/main" id="{E9A143C1-4AAA-4B0C-8F8E-DC1800AE8DE0}"/>
              </a:ext>
            </a:extLst>
          </p:cNvPr>
          <p:cNvSpPr txBox="1"/>
          <p:nvPr/>
        </p:nvSpPr>
        <p:spPr>
          <a:xfrm>
            <a:off x="6062414" y="771875"/>
            <a:ext cx="295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tx2"/>
                </a:solidFill>
              </a:rPr>
              <a:t>Conifères à feuillage persistant</a:t>
            </a: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E57C7091-EEA6-4064-A01F-A3AA97BD364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7338" y="658341"/>
            <a:ext cx="3530298" cy="4019278"/>
          </a:xfrm>
          <a:prstGeom prst="rect">
            <a:avLst/>
          </a:prstGeom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89D75336-8EB8-404F-AC82-E44A29193779}"/>
              </a:ext>
            </a:extLst>
          </p:cNvPr>
          <p:cNvSpPr txBox="1"/>
          <p:nvPr/>
        </p:nvSpPr>
        <p:spPr>
          <a:xfrm>
            <a:off x="7425854" y="4648308"/>
            <a:ext cx="11801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50" i="1" dirty="0">
                <a:latin typeface="+mn-lt"/>
              </a:rPr>
              <a:t>Gonze et al (2022)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5658514B-B61C-4B79-9827-B6918BEE8B56}"/>
              </a:ext>
            </a:extLst>
          </p:cNvPr>
          <p:cNvSpPr txBox="1"/>
          <p:nvPr/>
        </p:nvSpPr>
        <p:spPr>
          <a:xfrm>
            <a:off x="2366195" y="2858459"/>
            <a:ext cx="2901805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Possibilité d’évaluer l’activité du bois au cours du temps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Niveau maximum de 3 à 20 ans selon le type de forêt et scénarios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/>
              <a:t>Feuillus &gt; Conifères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Décroissance à très </a:t>
            </a:r>
            <a:r>
              <a:rPr lang="fr-FR" sz="1400" b="1" dirty="0">
                <a:latin typeface="+mn-lt"/>
              </a:rPr>
              <a:t>long</a:t>
            </a:r>
            <a:r>
              <a:rPr lang="fr-FR" sz="1400" dirty="0">
                <a:latin typeface="+mn-lt"/>
              </a:rPr>
              <a:t> terme marquée mais incertaine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030E3A-18E8-435B-B12A-DDEBADEA89FC}"/>
              </a:ext>
            </a:extLst>
          </p:cNvPr>
          <p:cNvSpPr txBox="1"/>
          <p:nvPr/>
        </p:nvSpPr>
        <p:spPr>
          <a:xfrm>
            <a:off x="275729" y="519842"/>
            <a:ext cx="2196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>
                <a:latin typeface="+mn-lt"/>
              </a:rPr>
              <a:t>Activité dans le bois  (Bq/kg sec)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E14949E-52A0-42BA-AB58-931965D63695}"/>
              </a:ext>
            </a:extLst>
          </p:cNvPr>
          <p:cNvSpPr txBox="1"/>
          <p:nvPr/>
        </p:nvSpPr>
        <p:spPr>
          <a:xfrm>
            <a:off x="2507779" y="48754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+mn-lt"/>
              </a:rPr>
              <a:t>Inventaire dans le milieu A (Bq/m2)</a:t>
            </a:r>
            <a:endParaRPr lang="fr-FR" sz="1200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535D0FD-0D1D-4690-AC2D-9D3F6397EFA1}"/>
              </a:ext>
            </a:extLst>
          </p:cNvPr>
          <p:cNvCxnSpPr/>
          <p:nvPr/>
        </p:nvCxnSpPr>
        <p:spPr>
          <a:xfrm>
            <a:off x="927109" y="810140"/>
            <a:ext cx="149263" cy="17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DA77F1C-E9D2-415D-AE4C-0DA6D21751E6}"/>
              </a:ext>
            </a:extLst>
          </p:cNvPr>
          <p:cNvCxnSpPr/>
          <p:nvPr/>
        </p:nvCxnSpPr>
        <p:spPr>
          <a:xfrm flipH="1">
            <a:off x="1966914" y="753548"/>
            <a:ext cx="706012" cy="290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3D0484C5-AB93-4A24-80E1-F6E37664A62E}"/>
              </a:ext>
            </a:extLst>
          </p:cNvPr>
          <p:cNvSpPr txBox="1"/>
          <p:nvPr/>
        </p:nvSpPr>
        <p:spPr>
          <a:xfrm>
            <a:off x="6165981" y="284715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solidFill>
                  <a:srgbClr val="0070C0"/>
                </a:solidFill>
                <a:latin typeface="+mn-lt"/>
              </a:rPr>
              <a:t>Min.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63F126C-E86D-4798-BDE7-F855432628BF}"/>
              </a:ext>
            </a:extLst>
          </p:cNvPr>
          <p:cNvSpPr txBox="1"/>
          <p:nvPr/>
        </p:nvSpPr>
        <p:spPr>
          <a:xfrm>
            <a:off x="6165980" y="1538545"/>
            <a:ext cx="647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solidFill>
                  <a:srgbClr val="FF0000"/>
                </a:solidFill>
                <a:latin typeface="+mn-lt"/>
              </a:rPr>
              <a:t>Max.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2CEBB32-0BA8-4104-B939-D5C1E8CEA589}"/>
              </a:ext>
            </a:extLst>
          </p:cNvPr>
          <p:cNvSpPr txBox="1"/>
          <p:nvPr/>
        </p:nvSpPr>
        <p:spPr>
          <a:xfrm>
            <a:off x="7607559" y="4288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174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52" y="103245"/>
            <a:ext cx="7749778" cy="431957"/>
          </a:xfrm>
        </p:spPr>
        <p:txBody>
          <a:bodyPr/>
          <a:lstStyle/>
          <a:p>
            <a:r>
              <a:rPr lang="fr-FR" sz="2400" dirty="0"/>
              <a:t>Diagnostic post-Fukushima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9374" y="471799"/>
            <a:ext cx="8758989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176213" indent="-176213" eaLnBrk="0" hangingPunct="0">
              <a:spcBef>
                <a:spcPts val="600"/>
              </a:spcBef>
              <a:buClr>
                <a:schemeClr val="tx2"/>
              </a:buClr>
              <a:buSzPct val="75000"/>
              <a:buFont typeface="Arial" charset="0"/>
              <a:buChar char="▌"/>
            </a:pPr>
            <a:r>
              <a:rPr lang="fr-FR" sz="1400" b="1" dirty="0">
                <a:latin typeface="Calibri" panose="020F0502020204030204" pitchFamily="34" charset="0"/>
              </a:rPr>
              <a:t>Les modèles numériques </a:t>
            </a:r>
            <a:r>
              <a:rPr lang="fr-FR" sz="1400" dirty="0">
                <a:latin typeface="Calibri" panose="020F0502020204030204" pitchFamily="34" charset="0"/>
              </a:rPr>
              <a:t>en 2011 ont montré de nombreuses </a:t>
            </a:r>
            <a:r>
              <a:rPr lang="fr-FR" sz="1400" b="1" dirty="0">
                <a:latin typeface="Calibri" panose="020F0502020204030204" pitchFamily="34" charset="0"/>
              </a:rPr>
              <a:t>limites</a:t>
            </a:r>
            <a:r>
              <a:rPr lang="fr-FR" sz="1400" dirty="0">
                <a:latin typeface="Calibri" panose="020F0502020204030204" pitchFamily="34" charset="0"/>
              </a:rPr>
              <a:t> pour prédire le transfert des radionucléides en cas d’accident et leurs conséquences. Il est apparu nécessaire de :</a:t>
            </a:r>
          </a:p>
          <a:p>
            <a:pPr marL="719138" lvl="1" indent="-176213" eaLnBrk="0" hangingPunct="0">
              <a:spcBef>
                <a:spcPts val="600"/>
              </a:spcBef>
              <a:buClr>
                <a:schemeClr val="tx1"/>
              </a:buClr>
              <a:buSzPct val="90000"/>
              <a:buFont typeface="Wingdings" charset="0"/>
              <a:buChar char="§"/>
            </a:pPr>
            <a:r>
              <a:rPr lang="fr-FR" sz="1400" dirty="0">
                <a:latin typeface="Calibri" panose="020F0502020204030204" pitchFamily="34" charset="0"/>
              </a:rPr>
              <a:t>Approfondir la connaissance de certains processus de transfert et leur modélisation.</a:t>
            </a:r>
          </a:p>
          <a:p>
            <a:pPr marL="719138" lvl="1" indent="-176213">
              <a:spcBef>
                <a:spcPts val="600"/>
              </a:spcBef>
              <a:buClr>
                <a:schemeClr val="tx1"/>
              </a:buClr>
              <a:buSzPct val="90000"/>
              <a:buFont typeface="Wingdings" charset="0"/>
              <a:buChar char="§"/>
            </a:pPr>
            <a:r>
              <a:rPr lang="fr-FR" sz="1400" dirty="0">
                <a:latin typeface="Calibri" panose="020F0502020204030204" pitchFamily="34" charset="0"/>
              </a:rPr>
              <a:t>Réduire les incertitudes dans les modèles.</a:t>
            </a:r>
          </a:p>
          <a:p>
            <a:pPr marL="719138" lvl="1" indent="-176213">
              <a:spcBef>
                <a:spcPts val="600"/>
              </a:spcBef>
              <a:buClr>
                <a:schemeClr val="tx1"/>
              </a:buClr>
              <a:buSzPct val="90000"/>
              <a:buFont typeface="Wingdings" charset="0"/>
              <a:buChar char="§"/>
            </a:pPr>
            <a:r>
              <a:rPr lang="fr-FR" sz="1400" dirty="0">
                <a:latin typeface="Calibri" panose="020F0502020204030204" pitchFamily="34" charset="0"/>
              </a:rPr>
              <a:t>Augmenter le réalisme des prévisions de la distribution des RN dans l’espace et le temps.</a:t>
            </a:r>
          </a:p>
          <a:p>
            <a:pPr marL="719138" lvl="1" indent="-176213">
              <a:spcBef>
                <a:spcPts val="600"/>
              </a:spcBef>
              <a:buClr>
                <a:schemeClr val="tx1"/>
              </a:buClr>
              <a:buSzPct val="90000"/>
              <a:buFont typeface="Wingdings" charset="0"/>
              <a:buChar char="§"/>
            </a:pPr>
            <a:r>
              <a:rPr lang="fr-FR" sz="1400" dirty="0">
                <a:latin typeface="Calibri" panose="020F0502020204030204" pitchFamily="34" charset="0"/>
              </a:rPr>
              <a:t>Valider les modèles pour les améliorer par des comparaisons modèles-mesures sur cas réels</a:t>
            </a:r>
          </a:p>
        </p:txBody>
      </p:sp>
      <p:sp>
        <p:nvSpPr>
          <p:cNvPr id="15" name="Flèche vers le bas 14"/>
          <p:cNvSpPr/>
          <p:nvPr/>
        </p:nvSpPr>
        <p:spPr>
          <a:xfrm>
            <a:off x="4218769" y="2414459"/>
            <a:ext cx="582705" cy="347859"/>
          </a:xfrm>
          <a:prstGeom prst="downArrow">
            <a:avLst/>
          </a:prstGeom>
          <a:solidFill>
            <a:srgbClr val="005587"/>
          </a:solidFill>
          <a:ln>
            <a:solidFill>
              <a:srgbClr val="005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07187" y="2881891"/>
            <a:ext cx="8543365" cy="1477328"/>
          </a:xfrm>
          <a:prstGeom prst="rect">
            <a:avLst/>
          </a:prstGeom>
          <a:solidFill>
            <a:srgbClr val="90B0D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marL="358775" indent="-35877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</a:rPr>
              <a:t>Améliorer les capacités de prévision spatio-temporelle de la dispersion des radionucléides dans des compartiments de la géosphère et de la biosphère.</a:t>
            </a:r>
          </a:p>
          <a:p>
            <a:pPr marL="358775" indent="-35877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</a:rPr>
              <a:t>Accroitre la pertinence des évaluations des impacts sur l’environnement en post-accidentel.</a:t>
            </a:r>
          </a:p>
          <a:p>
            <a:pPr marL="358775" indent="-358775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</a:rPr>
              <a:t>Développer des méthodes d’analyse économique de l’impact d’un accident sur les ressources forestières et aquatiques (AMORAD-II).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343880" y="2372409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kern="0" dirty="0"/>
              <a:t>Objectifs</a:t>
            </a:r>
          </a:p>
        </p:txBody>
      </p:sp>
    </p:spTree>
    <p:extLst>
      <p:ext uri="{BB962C8B-B14F-4D97-AF65-F5344CB8AC3E}">
        <p14:creationId xmlns:p14="http://schemas.microsoft.com/office/powerpoint/2010/main" val="7211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3CC29-8166-4CE2-8D6E-507C6640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19" y="104965"/>
            <a:ext cx="7749778" cy="431957"/>
          </a:xfrm>
        </p:spPr>
        <p:txBody>
          <a:bodyPr/>
          <a:lstStyle/>
          <a:p>
            <a:r>
              <a:rPr lang="fr-FR" dirty="0" err="1"/>
              <a:t>Intercomparaison</a:t>
            </a:r>
            <a:r>
              <a:rPr lang="fr-FR" dirty="0"/>
              <a:t> de 6 modèles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4DDD03-9C29-431A-B4E4-2CC3CBCAE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2100E1-E595-4EEF-BE62-F0D54AE87009}"/>
              </a:ext>
            </a:extLst>
          </p:cNvPr>
          <p:cNvSpPr txBox="1"/>
          <p:nvPr/>
        </p:nvSpPr>
        <p:spPr>
          <a:xfrm>
            <a:off x="250735" y="688603"/>
            <a:ext cx="2831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latin typeface="+mn-lt"/>
              </a:rPr>
              <a:t>Une bonne convergence des dynamiques (sur total et par compartiment de l’arbre) simulées sur 10 ans.</a:t>
            </a:r>
          </a:p>
          <a:p>
            <a:pPr algn="l"/>
            <a:endParaRPr lang="fr-FR" sz="1400" dirty="0">
              <a:latin typeface="+mn-lt"/>
            </a:endParaRPr>
          </a:p>
          <a:p>
            <a:pPr algn="l"/>
            <a:r>
              <a:rPr lang="fr-FR" sz="1400" dirty="0">
                <a:latin typeface="+mn-lt"/>
              </a:rPr>
              <a:t>Forte divergence pour compartiment bois sur le long terme (mais pas pour le total).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87B5094-F4E1-40CF-9CFA-86CEAD4CF263}"/>
              </a:ext>
            </a:extLst>
          </p:cNvPr>
          <p:cNvSpPr txBox="1"/>
          <p:nvPr/>
        </p:nvSpPr>
        <p:spPr>
          <a:xfrm>
            <a:off x="248114" y="3219765"/>
            <a:ext cx="2595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latin typeface="+mn-lt"/>
              </a:rPr>
              <a:t>Pas d’effet spectaculaire d’option de gestion sur la contamination de la végétation.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D7686C-BBF9-4C11-852F-62FFCF360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857" y="797476"/>
            <a:ext cx="5575187" cy="17070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364A0C-259D-4BDF-AD73-0329BFD168FA}"/>
              </a:ext>
            </a:extLst>
          </p:cNvPr>
          <p:cNvSpPr txBox="1"/>
          <p:nvPr/>
        </p:nvSpPr>
        <p:spPr>
          <a:xfrm>
            <a:off x="3041014" y="498920"/>
            <a:ext cx="2135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00" b="1" dirty="0">
                <a:solidFill>
                  <a:srgbClr val="002060"/>
                </a:solidFill>
                <a:latin typeface="+mn-lt"/>
              </a:rPr>
              <a:t>Fraction Cs stockée/Inventaire initial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DFFEBA9-DE9F-41F9-9AA7-87FAD63F1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731" y="2987462"/>
            <a:ext cx="4854034" cy="14657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5434749-F6A1-45B6-9C62-2BDF19E848DC}"/>
              </a:ext>
            </a:extLst>
          </p:cNvPr>
          <p:cNvSpPr txBox="1"/>
          <p:nvPr/>
        </p:nvSpPr>
        <p:spPr>
          <a:xfrm>
            <a:off x="7071561" y="4562376"/>
            <a:ext cx="30469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50" i="1" dirty="0">
                <a:latin typeface="+mn-lt"/>
              </a:rPr>
              <a:t>Hashimoto et al. 2021</a:t>
            </a:r>
          </a:p>
        </p:txBody>
      </p:sp>
    </p:spTree>
    <p:extLst>
      <p:ext uri="{BB962C8B-B14F-4D97-AF65-F5344CB8AC3E}">
        <p14:creationId xmlns:p14="http://schemas.microsoft.com/office/powerpoint/2010/main" val="2273048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DB8A63DD-40C3-479F-9312-AE10CE035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1"/>
          <a:stretch/>
        </p:blipFill>
        <p:spPr>
          <a:xfrm>
            <a:off x="2883560" y="733926"/>
            <a:ext cx="3254541" cy="23359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141" y="45032"/>
            <a:ext cx="6681796" cy="389551"/>
          </a:xfrm>
        </p:spPr>
        <p:txBody>
          <a:bodyPr/>
          <a:lstStyle/>
          <a:p>
            <a:r>
              <a:rPr lang="fr-FR" dirty="0"/>
              <a:t>Tracer la redistribution des sols et sédiments contaminés dans les bassins versants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-200487" y="653806"/>
            <a:ext cx="341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8 ans de suivis des activités sols et sédiments </a:t>
            </a:r>
            <a:r>
              <a:rPr lang="fr-FR" sz="1400" baseline="30000" dirty="0">
                <a:latin typeface="+mn-lt"/>
              </a:rPr>
              <a:t>137</a:t>
            </a:r>
            <a:r>
              <a:rPr lang="fr-FR" sz="1400" dirty="0">
                <a:latin typeface="+mn-lt"/>
              </a:rPr>
              <a:t>Cs dans le bassin </a:t>
            </a:r>
            <a:r>
              <a:rPr lang="fr-FR" sz="1400" dirty="0" err="1">
                <a:latin typeface="+mn-lt"/>
              </a:rPr>
              <a:t>Niida</a:t>
            </a:r>
            <a:endParaRPr lang="fr-FR" sz="1400" dirty="0">
              <a:latin typeface="+mn-lt"/>
            </a:endParaRPr>
          </a:p>
        </p:txBody>
      </p:sp>
      <p:sp>
        <p:nvSpPr>
          <p:cNvPr id="16" name="Flèche droite 15"/>
          <p:cNvSpPr/>
          <p:nvPr/>
        </p:nvSpPr>
        <p:spPr>
          <a:xfrm>
            <a:off x="2153957" y="1832068"/>
            <a:ext cx="541176" cy="398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/>
          <p:cNvCxnSpPr/>
          <p:nvPr/>
        </p:nvCxnSpPr>
        <p:spPr>
          <a:xfrm flipV="1">
            <a:off x="4792814" y="915416"/>
            <a:ext cx="16651" cy="189435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662" y="1013133"/>
            <a:ext cx="1773533" cy="133015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575258" y="1433642"/>
            <a:ext cx="514885" cy="26161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accent4"/>
                </a:solidFill>
                <a:latin typeface="+mn-lt"/>
              </a:rPr>
              <a:t>Après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662" y="32200"/>
            <a:ext cx="1715573" cy="1243211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521558" y="522769"/>
            <a:ext cx="622286" cy="43088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1100" dirty="0">
                <a:solidFill>
                  <a:schemeClr val="accent4"/>
                </a:solidFill>
                <a:latin typeface="+mn-lt"/>
              </a:rPr>
              <a:t>Avant</a:t>
            </a:r>
          </a:p>
          <a:p>
            <a:pPr algn="r"/>
            <a:r>
              <a:rPr lang="fr-FR" sz="1100" dirty="0">
                <a:solidFill>
                  <a:schemeClr val="accent4"/>
                </a:solidFill>
                <a:latin typeface="+mn-lt"/>
              </a:rPr>
              <a:t> typhon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652" y="3232889"/>
            <a:ext cx="2583006" cy="14499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lang="fr-FR"/>
              <a:t>AMORAD - Présentation Conseil Scientifique IRSN - Dec 2021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37392" y="3542779"/>
            <a:ext cx="1414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Traçage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sédimentaire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en cours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0A982C-DE8A-48AC-BF88-5A200646D51E}"/>
              </a:ext>
            </a:extLst>
          </p:cNvPr>
          <p:cNvSpPr txBox="1"/>
          <p:nvPr/>
        </p:nvSpPr>
        <p:spPr>
          <a:xfrm>
            <a:off x="377083" y="3526066"/>
            <a:ext cx="3343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>
                <a:latin typeface="+mn-lt"/>
              </a:rPr>
              <a:t>Baisse de 80% des niveaux de </a:t>
            </a:r>
            <a:r>
              <a:rPr lang="fr-FR" sz="1600" baseline="30000" dirty="0">
                <a:latin typeface="+mn-lt"/>
              </a:rPr>
              <a:t>137</a:t>
            </a:r>
            <a:r>
              <a:rPr lang="fr-FR" sz="1600" dirty="0">
                <a:latin typeface="+mn-lt"/>
              </a:rPr>
              <a:t>Cs dans les sols après remédiation. </a:t>
            </a:r>
          </a:p>
          <a:p>
            <a:pPr algn="l"/>
            <a:endParaRPr lang="fr-FR" sz="1600" dirty="0">
              <a:latin typeface="+mn-lt"/>
            </a:endParaRPr>
          </a:p>
          <a:p>
            <a:pPr algn="l"/>
            <a:r>
              <a:rPr lang="fr-FR" sz="1600" dirty="0">
                <a:latin typeface="+mn-lt"/>
              </a:rPr>
              <a:t>9000 km</a:t>
            </a:r>
            <a:r>
              <a:rPr lang="fr-FR" sz="1600" baseline="30000" dirty="0">
                <a:latin typeface="+mn-lt"/>
              </a:rPr>
              <a:t>2</a:t>
            </a:r>
            <a:r>
              <a:rPr lang="fr-FR" sz="1600" dirty="0">
                <a:latin typeface="+mn-lt"/>
              </a:rPr>
              <a:t> traités, 20 millions de m3 déchets, 24 milliards d’euros.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7B046979-C0A4-4487-A899-BC9020B42114}"/>
              </a:ext>
            </a:extLst>
          </p:cNvPr>
          <p:cNvSpPr/>
          <p:nvPr/>
        </p:nvSpPr>
        <p:spPr>
          <a:xfrm flipH="1">
            <a:off x="3493581" y="3869215"/>
            <a:ext cx="454192" cy="298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448DC10C-20C7-47D1-9702-5B5FB40480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76" y="1275410"/>
            <a:ext cx="1549512" cy="218983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40C074A4-1025-4545-AF47-8D5F741684F5}"/>
              </a:ext>
            </a:extLst>
          </p:cNvPr>
          <p:cNvSpPr txBox="1"/>
          <p:nvPr/>
        </p:nvSpPr>
        <p:spPr>
          <a:xfrm>
            <a:off x="6089058" y="2386217"/>
            <a:ext cx="23423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Seuil – remblais (8000 Bq kg</a:t>
            </a:r>
            <a:r>
              <a:rPr kumimoji="0" lang="fr-FR" sz="1050" b="1" i="0" u="none" strike="noStrike" kern="1200" cap="none" spc="0" normalizeH="0" baseline="3000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EFCD859-1305-4CE4-A075-F797D5E66B52}"/>
              </a:ext>
            </a:extLst>
          </p:cNvPr>
          <p:cNvCxnSpPr>
            <a:cxnSpLocks/>
          </p:cNvCxnSpPr>
          <p:nvPr/>
        </p:nvCxnSpPr>
        <p:spPr>
          <a:xfrm>
            <a:off x="3493581" y="2513534"/>
            <a:ext cx="2632842" cy="12562"/>
          </a:xfrm>
          <a:prstGeom prst="line">
            <a:avLst/>
          </a:prstGeom>
          <a:ln w="28575">
            <a:solidFill>
              <a:srgbClr val="33CC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16E4032E-DC16-462E-B039-DA1C42A07E57}"/>
              </a:ext>
            </a:extLst>
          </p:cNvPr>
          <p:cNvCxnSpPr>
            <a:cxnSpLocks/>
          </p:cNvCxnSpPr>
          <p:nvPr/>
        </p:nvCxnSpPr>
        <p:spPr>
          <a:xfrm>
            <a:off x="3493581" y="2706297"/>
            <a:ext cx="2644520" cy="0"/>
          </a:xfrm>
          <a:prstGeom prst="line">
            <a:avLst/>
          </a:prstGeom>
          <a:ln w="28575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DAE0020F-D90E-448A-8342-FA827C9557E2}"/>
              </a:ext>
            </a:extLst>
          </p:cNvPr>
          <p:cNvSpPr txBox="1"/>
          <p:nvPr/>
        </p:nvSpPr>
        <p:spPr>
          <a:xfrm>
            <a:off x="6126423" y="2602022"/>
            <a:ext cx="470133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9AD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Bruit de fond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9AD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(5-30 Bq kg</a:t>
            </a:r>
            <a:r>
              <a:rPr kumimoji="0" lang="fr-FR" sz="1050" b="1" i="0" u="none" strike="noStrike" kern="1200" cap="none" spc="0" normalizeH="0" baseline="30000" noProof="0" dirty="0">
                <a:ln>
                  <a:noFill/>
                </a:ln>
                <a:solidFill>
                  <a:srgbClr val="009AD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009AD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59738A0-E450-4549-A177-1C8297E7B61A}"/>
              </a:ext>
            </a:extLst>
          </p:cNvPr>
          <p:cNvSpPr txBox="1"/>
          <p:nvPr/>
        </p:nvSpPr>
        <p:spPr>
          <a:xfrm>
            <a:off x="4546939" y="50870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>
                <a:solidFill>
                  <a:srgbClr val="FF0000"/>
                </a:solidFill>
                <a:latin typeface="+mn-lt"/>
              </a:rPr>
              <a:t>2015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C661839-A471-45A3-901C-C99923366C98}"/>
              </a:ext>
            </a:extLst>
          </p:cNvPr>
          <p:cNvSpPr txBox="1"/>
          <p:nvPr/>
        </p:nvSpPr>
        <p:spPr>
          <a:xfrm>
            <a:off x="4837758" y="855455"/>
            <a:ext cx="1974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>
                <a:solidFill>
                  <a:srgbClr val="FF0000"/>
                </a:solidFill>
                <a:latin typeface="+mn-lt"/>
              </a:rPr>
              <a:t>Typhon</a:t>
            </a:r>
          </a:p>
          <a:p>
            <a:pPr algn="l"/>
            <a:r>
              <a:rPr lang="fr-FR" sz="1600" dirty="0">
                <a:solidFill>
                  <a:srgbClr val="FF0000"/>
                </a:solidFill>
                <a:latin typeface="+mn-lt"/>
              </a:rPr>
              <a:t>Glissement de terrain</a:t>
            </a:r>
          </a:p>
          <a:p>
            <a:pPr algn="l"/>
            <a:r>
              <a:rPr lang="fr-FR" sz="1600" dirty="0">
                <a:solidFill>
                  <a:srgbClr val="FF0000"/>
                </a:solidFill>
                <a:latin typeface="+mn-lt"/>
              </a:rPr>
              <a:t>Décontamination </a:t>
            </a:r>
          </a:p>
        </p:txBody>
      </p:sp>
      <p:pic>
        <p:nvPicPr>
          <p:cNvPr id="40" name="Picture 7">
            <a:extLst>
              <a:ext uri="{FF2B5EF4-FFF2-40B4-BE49-F238E27FC236}">
                <a16:creationId xmlns:a16="http://schemas.microsoft.com/office/drawing/2014/main" id="{1EF1AF91-10DC-45BF-BA5F-C4894EC858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13" y="3170950"/>
            <a:ext cx="2015821" cy="151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50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CE1A0-D9F1-43D7-81BB-40673652D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85" y="102543"/>
            <a:ext cx="7749778" cy="431957"/>
          </a:xfrm>
        </p:spPr>
        <p:txBody>
          <a:bodyPr/>
          <a:lstStyle/>
          <a:p>
            <a:r>
              <a:rPr lang="fr-FR" dirty="0"/>
              <a:t>Sources de sédiments contaminés pour les lacs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03B2925-4599-4D30-A55C-05811C53B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19983368-61A4-4274-AD71-9B85A0869F1E}"/>
              </a:ext>
            </a:extLst>
          </p:cNvPr>
          <p:cNvCxnSpPr/>
          <p:nvPr/>
        </p:nvCxnSpPr>
        <p:spPr>
          <a:xfrm>
            <a:off x="2114550" y="4838811"/>
            <a:ext cx="5080448" cy="153"/>
          </a:xfrm>
          <a:prstGeom prst="line">
            <a:avLst/>
          </a:prstGeom>
          <a:ln w="25400">
            <a:solidFill>
              <a:srgbClr val="6DA54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41">
            <a:extLst>
              <a:ext uri="{FF2B5EF4-FFF2-40B4-BE49-F238E27FC236}">
                <a16:creationId xmlns:a16="http://schemas.microsoft.com/office/drawing/2014/main" id="{E6FC6379-EC11-4971-AB3F-A9C2886B23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57" y="3772147"/>
            <a:ext cx="1131766" cy="848824"/>
          </a:xfrm>
          <a:prstGeom prst="rect">
            <a:avLst/>
          </a:prstGeom>
        </p:spPr>
      </p:pic>
      <p:pic>
        <p:nvPicPr>
          <p:cNvPr id="11" name="Image 10" descr="srep06853-f1.jpg">
            <a:extLst>
              <a:ext uri="{FF2B5EF4-FFF2-40B4-BE49-F238E27FC236}">
                <a16:creationId xmlns:a16="http://schemas.microsoft.com/office/drawing/2014/main" id="{C5B7E20F-ACA9-4760-B772-7771136330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6848" y="3260286"/>
            <a:ext cx="971480" cy="13103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D17D33-1589-4381-AABC-8622BBDA7D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4688" y="3173411"/>
            <a:ext cx="1504561" cy="154612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7BB9085-6DC7-4A8C-97C2-3ABBBF6FAA65}"/>
              </a:ext>
            </a:extLst>
          </p:cNvPr>
          <p:cNvSpPr txBox="1"/>
          <p:nvPr/>
        </p:nvSpPr>
        <p:spPr>
          <a:xfrm>
            <a:off x="7599040" y="4155286"/>
            <a:ext cx="1381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hangingPunct="1">
              <a:defRPr/>
            </a:pPr>
            <a:r>
              <a:rPr lang="fr-FR" sz="11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 et al. (2018)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0B67AC1-FC16-4CAD-8067-2AE5D0F7B06F}"/>
              </a:ext>
            </a:extLst>
          </p:cNvPr>
          <p:cNvSpPr txBox="1"/>
          <p:nvPr/>
        </p:nvSpPr>
        <p:spPr>
          <a:xfrm>
            <a:off x="5813428" y="666581"/>
            <a:ext cx="242592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Sols cultivés: 48 %</a:t>
            </a:r>
          </a:p>
          <a:p>
            <a:pPr algn="ctr"/>
            <a:r>
              <a:rPr lang="fr-FR" dirty="0">
                <a:latin typeface="+mn-lt"/>
              </a:rPr>
              <a:t>Forêts : 27 %</a:t>
            </a:r>
          </a:p>
          <a:p>
            <a:pPr algn="ctr"/>
            <a:r>
              <a:rPr lang="fr-FR" dirty="0">
                <a:latin typeface="+mn-lt"/>
              </a:rPr>
              <a:t>Glissement terrain: 26%</a:t>
            </a:r>
          </a:p>
        </p:txBody>
      </p:sp>
      <p:pic>
        <p:nvPicPr>
          <p:cNvPr id="19" name="Picture 7" descr="https://ars.els-cdn.com/content/image/1-s2.0-S0048969717319083-fx1_lrg.jpg">
            <a:extLst>
              <a:ext uri="{FF2B5EF4-FFF2-40B4-BE49-F238E27FC236}">
                <a16:creationId xmlns:a16="http://schemas.microsoft.com/office/drawing/2014/main" id="{AF1E28B2-ED68-451D-9C18-8102E280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6727" y="2322579"/>
            <a:ext cx="3055781" cy="190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165B4F8-FF51-4A76-B367-31AFCCAE20D2}"/>
              </a:ext>
            </a:extLst>
          </p:cNvPr>
          <p:cNvGrpSpPr/>
          <p:nvPr/>
        </p:nvGrpSpPr>
        <p:grpSpPr>
          <a:xfrm>
            <a:off x="303808" y="423962"/>
            <a:ext cx="4837016" cy="2531608"/>
            <a:chOff x="113292" y="-3166746"/>
            <a:chExt cx="7380311" cy="36154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AC2C4E5-6449-4E6C-A30C-116D62424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92" y="-2648163"/>
              <a:ext cx="7380311" cy="309689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CA1F2C-0957-46D5-81C0-56F02481FB87}"/>
                </a:ext>
              </a:extLst>
            </p:cNvPr>
            <p:cNvSpPr txBox="1"/>
            <p:nvPr/>
          </p:nvSpPr>
          <p:spPr>
            <a:xfrm rot="10800000" flipV="1">
              <a:off x="149295" y="-3166746"/>
              <a:ext cx="7308303" cy="730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Sources and particulate matter parameters for the &lt;63 µm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 artificial concentration dependent mixing lines</a:t>
              </a:r>
            </a:p>
          </p:txBody>
        </p:sp>
      </p:grpSp>
      <p:sp>
        <p:nvSpPr>
          <p:cNvPr id="23" name="Flèche : bas 22">
            <a:extLst>
              <a:ext uri="{FF2B5EF4-FFF2-40B4-BE49-F238E27FC236}">
                <a16:creationId xmlns:a16="http://schemas.microsoft.com/office/drawing/2014/main" id="{83EC45D4-751A-4A54-8F88-0AB8AAF6D301}"/>
              </a:ext>
            </a:extLst>
          </p:cNvPr>
          <p:cNvSpPr/>
          <p:nvPr/>
        </p:nvSpPr>
        <p:spPr>
          <a:xfrm>
            <a:off x="6803548" y="1721992"/>
            <a:ext cx="391450" cy="4481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F32B2D4-E43A-4019-8446-CA7B93134BBE}"/>
              </a:ext>
            </a:extLst>
          </p:cNvPr>
          <p:cNvSpPr txBox="1"/>
          <p:nvPr/>
        </p:nvSpPr>
        <p:spPr>
          <a:xfrm>
            <a:off x="6089454" y="188032"/>
            <a:ext cx="1991251" cy="33855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600" dirty="0">
                <a:latin typeface="+mn-lt"/>
              </a:rPr>
              <a:t>Origine des particules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EFA264F-E0B7-4217-9B94-793A9D4BA198}"/>
              </a:ext>
            </a:extLst>
          </p:cNvPr>
          <p:cNvSpPr txBox="1"/>
          <p:nvPr/>
        </p:nvSpPr>
        <p:spPr>
          <a:xfrm>
            <a:off x="303807" y="2982128"/>
            <a:ext cx="2632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Laceby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537607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992" y="78049"/>
            <a:ext cx="7783708" cy="431957"/>
          </a:xfrm>
        </p:spPr>
        <p:txBody>
          <a:bodyPr/>
          <a:lstStyle/>
          <a:p>
            <a:r>
              <a:rPr lang="fr-FR" dirty="0"/>
              <a:t>Modéliser l’érosion des sols à l’échelle de chaque pluie et sur du long terme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43" name="Flèche droite 42"/>
          <p:cNvSpPr/>
          <p:nvPr/>
        </p:nvSpPr>
        <p:spPr>
          <a:xfrm>
            <a:off x="4906217" y="1014975"/>
            <a:ext cx="1145661" cy="924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/>
              <a:t>Watersed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19447" y="525994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Données 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3472594" y="525994"/>
            <a:ext cx="89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Entrées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6270002" y="512185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Sorties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518568" y="881517"/>
            <a:ext cx="12170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Topographie</a:t>
            </a:r>
          </a:p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Réseau</a:t>
            </a:r>
          </a:p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Sols</a:t>
            </a:r>
          </a:p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Pluies</a:t>
            </a:r>
          </a:p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Débits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070055" y="989523"/>
            <a:ext cx="15983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Topographie</a:t>
            </a:r>
          </a:p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Infiltration</a:t>
            </a:r>
          </a:p>
          <a:p>
            <a:pPr algn="ctr"/>
            <a:r>
              <a:rPr lang="fr-FR" sz="1600" dirty="0" err="1">
                <a:solidFill>
                  <a:srgbClr val="005587"/>
                </a:solidFill>
                <a:latin typeface="+mn-lt"/>
              </a:rPr>
              <a:t>érodabilité</a:t>
            </a:r>
            <a:endParaRPr lang="fr-FR" sz="1600" dirty="0">
              <a:solidFill>
                <a:srgbClr val="005587"/>
              </a:solidFill>
              <a:latin typeface="+mn-lt"/>
            </a:endParaRPr>
          </a:p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Prof. pénétration</a:t>
            </a:r>
          </a:p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…</a:t>
            </a:r>
          </a:p>
        </p:txBody>
      </p:sp>
      <p:sp>
        <p:nvSpPr>
          <p:cNvPr id="50" name="Flèche droite 49"/>
          <p:cNvSpPr/>
          <p:nvPr/>
        </p:nvSpPr>
        <p:spPr>
          <a:xfrm>
            <a:off x="1928680" y="924590"/>
            <a:ext cx="1145661" cy="1209932"/>
          </a:xfrm>
          <a:prstGeom prst="rightArrow">
            <a:avLst>
              <a:gd name="adj1" fmla="val 50000"/>
              <a:gd name="adj2" fmla="val 318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Tables décision</a:t>
            </a:r>
          </a:p>
          <a:p>
            <a:pPr algn="ctr"/>
            <a:r>
              <a:rPr lang="fr-FR" sz="1400" dirty="0"/>
              <a:t>calibration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6095005" y="937135"/>
            <a:ext cx="13803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Stockage eau</a:t>
            </a:r>
          </a:p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ruissellement</a:t>
            </a:r>
          </a:p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Érosion/dépôt</a:t>
            </a:r>
          </a:p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suspension</a:t>
            </a:r>
          </a:p>
          <a:p>
            <a:pPr algn="ctr"/>
            <a:r>
              <a:rPr lang="fr-FR" sz="1600" dirty="0">
                <a:solidFill>
                  <a:srgbClr val="005587"/>
                </a:solidFill>
                <a:latin typeface="+mn-lt"/>
              </a:rPr>
              <a:t>…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7559762" y="883468"/>
            <a:ext cx="1241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+mn-lt"/>
              </a:rPr>
              <a:t>A l’échelle des pluies et de la parcelle</a:t>
            </a:r>
          </a:p>
        </p:txBody>
      </p:sp>
      <p:sp>
        <p:nvSpPr>
          <p:cNvPr id="5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2530674" y="4869657"/>
            <a:ext cx="6091834" cy="273844"/>
          </a:xfrm>
        </p:spPr>
        <p:txBody>
          <a:bodyPr/>
          <a:lstStyle/>
          <a:p>
            <a:r>
              <a:rPr lang="fr-FR"/>
              <a:t>AMORAD - Présentation Conseil Scientifique IRSN - Dec 2021</a:t>
            </a:r>
            <a:endParaRPr lang="fr-FR" dirty="0"/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30" y="2368377"/>
            <a:ext cx="4585619" cy="2393273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06" y="2469638"/>
            <a:ext cx="1238250" cy="2190750"/>
          </a:xfrm>
          <a:prstGeom prst="rect">
            <a:avLst/>
          </a:prstGeom>
        </p:spPr>
      </p:pic>
      <p:sp>
        <p:nvSpPr>
          <p:cNvPr id="57" name="ZoneTexte 56"/>
          <p:cNvSpPr txBox="1"/>
          <p:nvPr/>
        </p:nvSpPr>
        <p:spPr>
          <a:xfrm>
            <a:off x="6501108" y="2920822"/>
            <a:ext cx="218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Quantité de sol </a:t>
            </a:r>
          </a:p>
          <a:p>
            <a:pPr algn="ctr"/>
            <a:r>
              <a:rPr lang="fr-FR" sz="1600" dirty="0">
                <a:latin typeface="+mn-lt"/>
              </a:rPr>
              <a:t>érodée lors d’un typhon</a:t>
            </a:r>
          </a:p>
          <a:p>
            <a:pPr algn="ctr"/>
            <a:r>
              <a:rPr lang="fr-FR" sz="1600" dirty="0">
                <a:latin typeface="+mn-lt"/>
              </a:rPr>
              <a:t> (77m pluie sur 2 h)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-4897" y="3830998"/>
            <a:ext cx="655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i="1" dirty="0">
                <a:latin typeface="+mn-lt"/>
              </a:rPr>
              <a:t>Bassin</a:t>
            </a:r>
          </a:p>
          <a:p>
            <a:pPr algn="l"/>
            <a:r>
              <a:rPr lang="fr-FR" sz="1400" i="1" dirty="0">
                <a:latin typeface="+mn-lt"/>
              </a:rPr>
              <a:t> Mano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2757964" y="2361916"/>
            <a:ext cx="2015039" cy="523220"/>
          </a:xfrm>
          <a:prstGeom prst="rect">
            <a:avLst/>
          </a:prstGeom>
          <a:solidFill>
            <a:srgbClr val="90B0DD"/>
          </a:solidFill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  <a:latin typeface="+mn-lt"/>
              </a:rPr>
              <a:t>Zones cultivées (rizières) </a:t>
            </a:r>
          </a:p>
          <a:p>
            <a:pPr algn="l"/>
            <a:r>
              <a:rPr lang="fr-FR" sz="1400" dirty="0">
                <a:solidFill>
                  <a:schemeClr val="bg1"/>
                </a:solidFill>
                <a:latin typeface="+mn-lt"/>
              </a:rPr>
              <a:t>= sources de particules </a:t>
            </a:r>
          </a:p>
        </p:txBody>
      </p:sp>
    </p:spTree>
    <p:extLst>
      <p:ext uri="{BB962C8B-B14F-4D97-AF65-F5344CB8AC3E}">
        <p14:creationId xmlns:p14="http://schemas.microsoft.com/office/powerpoint/2010/main" val="3784005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B0F43-FA77-4767-AC73-2A1DE479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75" y="50890"/>
            <a:ext cx="7749778" cy="431957"/>
          </a:xfrm>
        </p:spPr>
        <p:txBody>
          <a:bodyPr/>
          <a:lstStyle/>
          <a:p>
            <a:r>
              <a:rPr lang="fr-FR" dirty="0"/>
              <a:t>Intégration du module </a:t>
            </a:r>
            <a:r>
              <a:rPr lang="fr-FR" dirty="0" err="1"/>
              <a:t>radiocésium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2445CC1-AB1B-43FE-A12F-3D2B36E8F3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152D85A2-C34F-4E8E-BF87-A17380F4C85A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01" y="794877"/>
            <a:ext cx="2893773" cy="12530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B4E0EE8-9106-41FA-B6F8-2E307891F29C}"/>
              </a:ext>
            </a:extLst>
          </p:cNvPr>
          <p:cNvSpPr txBox="1"/>
          <p:nvPr/>
        </p:nvSpPr>
        <p:spPr>
          <a:xfrm>
            <a:off x="449298" y="490788"/>
            <a:ext cx="24144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latin typeface="+mn-lt"/>
              </a:rPr>
              <a:t>Cs particulaire incorporé sur 2-5 cm sol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602F7A-A22F-4571-A3BB-847C250C7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844" y="565675"/>
            <a:ext cx="4794230" cy="15453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7C8EFAD-A81A-401E-B5D0-BFAAD1EFFB8F}"/>
              </a:ext>
            </a:extLst>
          </p:cNvPr>
          <p:cNvSpPr txBox="1"/>
          <p:nvPr/>
        </p:nvSpPr>
        <p:spPr>
          <a:xfrm>
            <a:off x="5303367" y="183023"/>
            <a:ext cx="2633670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200" dirty="0">
                <a:latin typeface="+mn-lt"/>
              </a:rPr>
              <a:t>Calage Bassin versant Mano 2014-2019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4786E18-63C6-4C8A-888E-56164534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485" y="2907428"/>
            <a:ext cx="2253321" cy="138897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93DF942-B0D5-4F98-84D2-7E462A8F7604}"/>
              </a:ext>
            </a:extLst>
          </p:cNvPr>
          <p:cNvSpPr txBox="1"/>
          <p:nvPr/>
        </p:nvSpPr>
        <p:spPr>
          <a:xfrm>
            <a:off x="6120119" y="2380318"/>
            <a:ext cx="212885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+mn-lt"/>
              </a:rPr>
              <a:t>Prise en compte des surface en</a:t>
            </a:r>
          </a:p>
          <a:p>
            <a:pPr algn="ctr"/>
            <a:r>
              <a:rPr lang="fr-FR" sz="1200" dirty="0">
                <a:latin typeface="+mn-lt"/>
              </a:rPr>
              <a:t> remédiation dans le temps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9D5A62-9C90-4C02-8201-6F0FF103C782}"/>
              </a:ext>
            </a:extLst>
          </p:cNvPr>
          <p:cNvSpPr/>
          <p:nvPr/>
        </p:nvSpPr>
        <p:spPr>
          <a:xfrm>
            <a:off x="8166401" y="3278467"/>
            <a:ext cx="165143" cy="119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B8EF1B-538A-450F-9232-964AE957A3F3}"/>
              </a:ext>
            </a:extLst>
          </p:cNvPr>
          <p:cNvSpPr/>
          <p:nvPr/>
        </p:nvSpPr>
        <p:spPr>
          <a:xfrm>
            <a:off x="8166401" y="3901629"/>
            <a:ext cx="165143" cy="11927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5399273-1CDC-4D8C-88C6-A27291BA8374}"/>
              </a:ext>
            </a:extLst>
          </p:cNvPr>
          <p:cNvSpPr txBox="1"/>
          <p:nvPr/>
        </p:nvSpPr>
        <p:spPr>
          <a:xfrm>
            <a:off x="8331544" y="3152075"/>
            <a:ext cx="5052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latin typeface="+mn-lt"/>
              </a:rPr>
              <a:t>Jan</a:t>
            </a:r>
          </a:p>
          <a:p>
            <a:pPr algn="l"/>
            <a:r>
              <a:rPr lang="fr-FR" sz="1100" dirty="0">
                <a:latin typeface="+mn-lt"/>
              </a:rPr>
              <a:t> 2015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C411B41-5A3B-4656-89A6-2380CA6D8C80}"/>
              </a:ext>
            </a:extLst>
          </p:cNvPr>
          <p:cNvSpPr txBox="1"/>
          <p:nvPr/>
        </p:nvSpPr>
        <p:spPr>
          <a:xfrm>
            <a:off x="8347574" y="3805455"/>
            <a:ext cx="4732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 err="1">
                <a:latin typeface="+mn-lt"/>
              </a:rPr>
              <a:t>Dec</a:t>
            </a:r>
            <a:r>
              <a:rPr lang="fr-FR" sz="1100" dirty="0">
                <a:latin typeface="+mn-lt"/>
              </a:rPr>
              <a:t> </a:t>
            </a:r>
          </a:p>
          <a:p>
            <a:pPr algn="l"/>
            <a:r>
              <a:rPr lang="fr-FR" sz="1100" dirty="0">
                <a:latin typeface="+mn-lt"/>
              </a:rPr>
              <a:t>2016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902D16F-B230-4320-A5F6-00279DF2F57E}"/>
              </a:ext>
            </a:extLst>
          </p:cNvPr>
          <p:cNvCxnSpPr/>
          <p:nvPr/>
        </p:nvCxnSpPr>
        <p:spPr>
          <a:xfrm>
            <a:off x="8248972" y="3498574"/>
            <a:ext cx="0" cy="348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44C729F3-939E-447E-B5B3-DED6E554C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139" y="2824694"/>
            <a:ext cx="2775037" cy="157299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6DD237E-A34D-40A9-9056-07E129F976FC}"/>
              </a:ext>
            </a:extLst>
          </p:cNvPr>
          <p:cNvSpPr txBox="1"/>
          <p:nvPr/>
        </p:nvSpPr>
        <p:spPr>
          <a:xfrm>
            <a:off x="4016574" y="2421149"/>
            <a:ext cx="1007199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200" dirty="0">
                <a:latin typeface="+mn-lt"/>
              </a:rPr>
              <a:t>Modélisation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2131A526-2D1D-4743-BE1B-4ED1CA35F58D}"/>
              </a:ext>
            </a:extLst>
          </p:cNvPr>
          <p:cNvSpPr/>
          <p:nvPr/>
        </p:nvSpPr>
        <p:spPr>
          <a:xfrm>
            <a:off x="3397654" y="1152939"/>
            <a:ext cx="253830" cy="24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64ECB219-4E4D-48B8-8EA3-2BF42837AFAF}"/>
              </a:ext>
            </a:extLst>
          </p:cNvPr>
          <p:cNvSpPr/>
          <p:nvPr/>
        </p:nvSpPr>
        <p:spPr>
          <a:xfrm flipH="1">
            <a:off x="5536410" y="3287369"/>
            <a:ext cx="318052" cy="24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1C5003AC-64FC-4F72-B9EA-97FCB69C7E18}"/>
              </a:ext>
            </a:extLst>
          </p:cNvPr>
          <p:cNvSpPr/>
          <p:nvPr/>
        </p:nvSpPr>
        <p:spPr>
          <a:xfrm rot="5400000">
            <a:off x="7274934" y="2081181"/>
            <a:ext cx="253830" cy="24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F8DFDFBD-F055-4AFF-B6BF-155F033BA66D}"/>
              </a:ext>
            </a:extLst>
          </p:cNvPr>
          <p:cNvSpPr/>
          <p:nvPr/>
        </p:nvSpPr>
        <p:spPr>
          <a:xfrm flipH="1">
            <a:off x="2540640" y="3081805"/>
            <a:ext cx="318052" cy="24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41AD0C1-7C82-466E-814C-AAAC33071FD6}"/>
              </a:ext>
            </a:extLst>
          </p:cNvPr>
          <p:cNvSpPr txBox="1"/>
          <p:nvPr/>
        </p:nvSpPr>
        <p:spPr>
          <a:xfrm>
            <a:off x="449298" y="2331953"/>
            <a:ext cx="180511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fr-FR" sz="1200" dirty="0">
                <a:latin typeface="+mn-lt"/>
              </a:rPr>
              <a:t>Préparation pour une</a:t>
            </a:r>
          </a:p>
          <a:p>
            <a:pPr algn="l"/>
            <a:r>
              <a:rPr lang="fr-FR" sz="1200" dirty="0">
                <a:latin typeface="+mn-lt"/>
              </a:rPr>
              <a:t> utilisation métropolitaine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392B267-5FC2-41DF-87B5-4F3A4199B06D}"/>
              </a:ext>
            </a:extLst>
          </p:cNvPr>
          <p:cNvSpPr txBox="1"/>
          <p:nvPr/>
        </p:nvSpPr>
        <p:spPr>
          <a:xfrm>
            <a:off x="121684" y="2689176"/>
            <a:ext cx="3002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Infiltration de surface (f(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t,xy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))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Rugosité de surface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Détention superficielle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Érodibilité (pluie et ruissellement)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Réserve utile (saturation)</a:t>
            </a:r>
          </a:p>
          <a:p>
            <a:pPr marL="252000" indent="-252000">
              <a:buClr>
                <a:srgbClr val="E87B1C"/>
              </a:buClr>
              <a:buFont typeface="Arial" panose="020B0604020202020204" pitchFamily="34" charset="0"/>
              <a:buChar char="•"/>
            </a:pP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Occupation du sol dynamique (mensuelle)</a:t>
            </a:r>
          </a:p>
          <a:p>
            <a:pPr marL="0" lvl="1">
              <a:buClr>
                <a:srgbClr val="E87B1C"/>
              </a:buClr>
            </a:pP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13F8D92-4855-4E14-8A1C-63431370AC0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67447" y="3818795"/>
            <a:ext cx="884827" cy="90527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FB39CB5-C484-4B5A-B440-A70A8D87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355" y="3849536"/>
            <a:ext cx="892201" cy="8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ECAD3005-1EE6-4B73-8BB3-BE465FF119EB}"/>
              </a:ext>
            </a:extLst>
          </p:cNvPr>
          <p:cNvSpPr txBox="1"/>
          <p:nvPr/>
        </p:nvSpPr>
        <p:spPr>
          <a:xfrm>
            <a:off x="269306" y="423634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900" i="1" dirty="0" err="1">
                <a:latin typeface="+mn-lt"/>
              </a:rPr>
              <a:t>Occup</a:t>
            </a:r>
            <a:r>
              <a:rPr lang="fr-FR" sz="900" i="1" dirty="0">
                <a:latin typeface="+mn-lt"/>
              </a:rPr>
              <a:t>.</a:t>
            </a:r>
          </a:p>
          <a:p>
            <a:pPr algn="l"/>
            <a:r>
              <a:rPr lang="fr-FR" sz="900" i="1" dirty="0">
                <a:latin typeface="+mn-lt"/>
              </a:rPr>
              <a:t>sol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3864E09-AD4E-405B-95A2-7DEA7596F2E5}"/>
              </a:ext>
            </a:extLst>
          </p:cNvPr>
          <p:cNvSpPr txBox="1"/>
          <p:nvPr/>
        </p:nvSpPr>
        <p:spPr>
          <a:xfrm>
            <a:off x="2456159" y="4557602"/>
            <a:ext cx="7344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900" i="1" dirty="0" err="1">
                <a:latin typeface="+mn-lt"/>
              </a:rPr>
              <a:t>Infiltrabilité</a:t>
            </a:r>
            <a:endParaRPr lang="fr-FR" sz="9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309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4051" y="106362"/>
            <a:ext cx="7749778" cy="431957"/>
          </a:xfrm>
        </p:spPr>
        <p:txBody>
          <a:bodyPr/>
          <a:lstStyle/>
          <a:p>
            <a:r>
              <a:rPr lang="fr-FR" dirty="0"/>
              <a:t>ARPAGON : estimation des coûts directs de la contamination d’un territoire après un accident de réacteur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Présentation Conseil Scientifique IRSN - Dec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5096432" y="1100724"/>
            <a:ext cx="38593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5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Coût du relogement des populations des zones les plus contaminées après l’accident</a:t>
            </a:r>
            <a:endParaRPr lang="en-US" sz="1600" dirty="0">
              <a:solidFill>
                <a:srgbClr val="005587"/>
              </a:solidFill>
              <a:latin typeface="+mn-lt"/>
            </a:endParaRP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5587"/>
                </a:solidFill>
                <a:latin typeface="+mn-lt"/>
              </a:rPr>
              <a:t>Pertes</a:t>
            </a:r>
            <a:r>
              <a:rPr lang="en-US" sz="1600" dirty="0">
                <a:solidFill>
                  <a:srgbClr val="005587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rgbClr val="005587"/>
                </a:solidFill>
                <a:latin typeface="+mn-lt"/>
              </a:rPr>
              <a:t>agricoles</a:t>
            </a:r>
            <a:r>
              <a:rPr lang="en-US" sz="1600" dirty="0">
                <a:solidFill>
                  <a:srgbClr val="005587"/>
                </a:solidFill>
                <a:latin typeface="+mn-lt"/>
              </a:rPr>
              <a:t> dues aux restrictions de </a:t>
            </a:r>
            <a:r>
              <a:rPr lang="fr-FR" sz="1600" dirty="0">
                <a:solidFill>
                  <a:srgbClr val="0055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commercialisation </a:t>
            </a:r>
            <a:endParaRPr lang="en-US" sz="1600" dirty="0">
              <a:solidFill>
                <a:srgbClr val="005587"/>
              </a:solidFill>
              <a:latin typeface="+mn-lt"/>
            </a:endParaRP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587"/>
                </a:solidFill>
                <a:latin typeface="+mn-lt"/>
                <a:cs typeface="Calibri" panose="020F0502020204030204" pitchFamily="34" charset="0"/>
              </a:rPr>
              <a:t>Pertes de valeurs marchandes des biens et services des zones contaminées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5587"/>
                </a:solidFill>
                <a:latin typeface="+mn-lt"/>
              </a:rPr>
              <a:t>Coûts</a:t>
            </a:r>
            <a:r>
              <a:rPr lang="en-US" sz="1600" dirty="0">
                <a:solidFill>
                  <a:srgbClr val="005587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rgbClr val="005587"/>
                </a:solidFill>
                <a:latin typeface="+mn-lt"/>
              </a:rPr>
              <a:t>sanitaires</a:t>
            </a:r>
            <a:endParaRPr lang="en-US" sz="1600" dirty="0">
              <a:solidFill>
                <a:srgbClr val="005587"/>
              </a:solidFill>
              <a:latin typeface="+mn-lt"/>
            </a:endParaRP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55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Coûts de mise en œuvre des actions de remédiations sur le territoire</a:t>
            </a:r>
            <a:endParaRPr lang="fr-FR" dirty="0">
              <a:solidFill>
                <a:srgbClr val="0055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873" y="1740486"/>
            <a:ext cx="1494134" cy="180224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34889" y="1089416"/>
            <a:ext cx="2735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Croisement de données physiques spatialisées (dépôts, doses) avec  des informations </a:t>
            </a:r>
          </a:p>
          <a:p>
            <a:pPr algn="ctr"/>
            <a:r>
              <a:rPr lang="fr-FR" sz="1600" dirty="0">
                <a:latin typeface="+mn-lt"/>
              </a:rPr>
              <a:t>d’ occupation et des données économique du territoire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4112" y="3424390"/>
            <a:ext cx="2854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Evaluation des pertes économiques</a:t>
            </a:r>
          </a:p>
          <a:p>
            <a:pPr algn="ctr"/>
            <a:r>
              <a:rPr lang="fr-FR" sz="1600" dirty="0">
                <a:latin typeface="+mn-lt"/>
              </a:rPr>
              <a:t>Comparaison aux valeurs guides (NMA…)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AF49DD5B-820F-486D-B0CD-E88E748BBFA2}"/>
              </a:ext>
            </a:extLst>
          </p:cNvPr>
          <p:cNvGrpSpPr>
            <a:grpSpLocks noChangeAspect="1"/>
          </p:cNvGrpSpPr>
          <p:nvPr/>
        </p:nvGrpSpPr>
        <p:grpSpPr bwMode="auto">
          <a:xfrm rot="3193971">
            <a:off x="2968313" y="1365256"/>
            <a:ext cx="600033" cy="375230"/>
            <a:chOff x="778" y="1069"/>
            <a:chExt cx="718" cy="449"/>
          </a:xfrm>
          <a:solidFill>
            <a:schemeClr val="accent3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6A81F22-B2E7-476B-9F9A-39E647ACB0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" y="1069"/>
              <a:ext cx="718" cy="449"/>
            </a:xfrm>
            <a:custGeom>
              <a:avLst/>
              <a:gdLst>
                <a:gd name="T0" fmla="*/ 0 w 377"/>
                <a:gd name="T1" fmla="*/ 225 h 235"/>
                <a:gd name="T2" fmla="*/ 70 w 377"/>
                <a:gd name="T3" fmla="*/ 99 h 235"/>
                <a:gd name="T4" fmla="*/ 207 w 377"/>
                <a:gd name="T5" fmla="*/ 37 h 235"/>
                <a:gd name="T6" fmla="*/ 236 w 377"/>
                <a:gd name="T7" fmla="*/ 9 h 235"/>
                <a:gd name="T8" fmla="*/ 374 w 377"/>
                <a:gd name="T9" fmla="*/ 52 h 235"/>
                <a:gd name="T10" fmla="*/ 294 w 377"/>
                <a:gd name="T11" fmla="*/ 118 h 235"/>
                <a:gd name="T12" fmla="*/ 222 w 377"/>
                <a:gd name="T13" fmla="*/ 170 h 235"/>
                <a:gd name="T14" fmla="*/ 159 w 377"/>
                <a:gd name="T15" fmla="*/ 138 h 235"/>
                <a:gd name="T16" fmla="*/ 7 w 377"/>
                <a:gd name="T17" fmla="*/ 231 h 235"/>
                <a:gd name="T18" fmla="*/ 206 w 377"/>
                <a:gd name="T19" fmla="*/ 54 h 235"/>
                <a:gd name="T20" fmla="*/ 127 w 377"/>
                <a:gd name="T21" fmla="*/ 115 h 235"/>
                <a:gd name="T22" fmla="*/ 123 w 377"/>
                <a:gd name="T23" fmla="*/ 117 h 235"/>
                <a:gd name="T24" fmla="*/ 135 w 377"/>
                <a:gd name="T25" fmla="*/ 72 h 235"/>
                <a:gd name="T26" fmla="*/ 116 w 377"/>
                <a:gd name="T27" fmla="*/ 120 h 235"/>
                <a:gd name="T28" fmla="*/ 104 w 377"/>
                <a:gd name="T29" fmla="*/ 83 h 235"/>
                <a:gd name="T30" fmla="*/ 83 w 377"/>
                <a:gd name="T31" fmla="*/ 150 h 235"/>
                <a:gd name="T32" fmla="*/ 107 w 377"/>
                <a:gd name="T33" fmla="*/ 150 h 235"/>
                <a:gd name="T34" fmla="*/ 114 w 377"/>
                <a:gd name="T35" fmla="*/ 146 h 235"/>
                <a:gd name="T36" fmla="*/ 149 w 377"/>
                <a:gd name="T37" fmla="*/ 137 h 235"/>
                <a:gd name="T38" fmla="*/ 166 w 377"/>
                <a:gd name="T39" fmla="*/ 130 h 235"/>
                <a:gd name="T40" fmla="*/ 222 w 377"/>
                <a:gd name="T41" fmla="*/ 91 h 235"/>
                <a:gd name="T42" fmla="*/ 224 w 377"/>
                <a:gd name="T43" fmla="*/ 122 h 235"/>
                <a:gd name="T44" fmla="*/ 232 w 377"/>
                <a:gd name="T45" fmla="*/ 167 h 235"/>
                <a:gd name="T46" fmla="*/ 338 w 377"/>
                <a:gd name="T47" fmla="*/ 77 h 235"/>
                <a:gd name="T48" fmla="*/ 328 w 377"/>
                <a:gd name="T49" fmla="*/ 53 h 235"/>
                <a:gd name="T50" fmla="*/ 221 w 377"/>
                <a:gd name="T51" fmla="*/ 13 h 235"/>
                <a:gd name="T52" fmla="*/ 216 w 377"/>
                <a:gd name="T53" fmla="*/ 52 h 235"/>
                <a:gd name="T54" fmla="*/ 97 w 377"/>
                <a:gd name="T55" fmla="*/ 88 h 235"/>
                <a:gd name="T56" fmla="*/ 85 w 377"/>
                <a:gd name="T57" fmla="*/ 96 h 235"/>
                <a:gd name="T58" fmla="*/ 80 w 377"/>
                <a:gd name="T59" fmla="*/ 153 h 235"/>
                <a:gd name="T60" fmla="*/ 64 w 377"/>
                <a:gd name="T61" fmla="*/ 115 h 235"/>
                <a:gd name="T62" fmla="*/ 50 w 377"/>
                <a:gd name="T63" fmla="*/ 158 h 235"/>
                <a:gd name="T64" fmla="*/ 42 w 377"/>
                <a:gd name="T65" fmla="*/ 181 h 235"/>
                <a:gd name="T66" fmla="*/ 61 w 377"/>
                <a:gd name="T67" fmla="*/ 166 h 235"/>
                <a:gd name="T68" fmla="*/ 61 w 377"/>
                <a:gd name="T69" fmla="*/ 136 h 235"/>
                <a:gd name="T70" fmla="*/ 65 w 377"/>
                <a:gd name="T71" fmla="*/ 146 h 235"/>
                <a:gd name="T72" fmla="*/ 41 w 377"/>
                <a:gd name="T73" fmla="*/ 170 h 235"/>
                <a:gd name="T74" fmla="*/ 41 w 377"/>
                <a:gd name="T75" fmla="*/ 170 h 235"/>
                <a:gd name="T76" fmla="*/ 37 w 377"/>
                <a:gd name="T77" fmla="*/ 156 h 235"/>
                <a:gd name="T78" fmla="*/ 345 w 377"/>
                <a:gd name="T79" fmla="*/ 64 h 235"/>
                <a:gd name="T80" fmla="*/ 357 w 377"/>
                <a:gd name="T81" fmla="*/ 61 h 235"/>
                <a:gd name="T82" fmla="*/ 346 w 377"/>
                <a:gd name="T83" fmla="*/ 60 h 235"/>
                <a:gd name="T84" fmla="*/ 344 w 377"/>
                <a:gd name="T85" fmla="*/ 51 h 235"/>
                <a:gd name="T86" fmla="*/ 344 w 377"/>
                <a:gd name="T87" fmla="*/ 51 h 235"/>
                <a:gd name="T88" fmla="*/ 21 w 377"/>
                <a:gd name="T89" fmla="*/ 203 h 235"/>
                <a:gd name="T90" fmla="*/ 213 w 377"/>
                <a:gd name="T91" fmla="*/ 17 h 235"/>
                <a:gd name="T92" fmla="*/ 213 w 377"/>
                <a:gd name="T93" fmla="*/ 17 h 235"/>
                <a:gd name="T94" fmla="*/ 12 w 377"/>
                <a:gd name="T95" fmla="*/ 20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7" h="235">
                  <a:moveTo>
                    <a:pt x="2" y="235"/>
                  </a:moveTo>
                  <a:cubicBezTo>
                    <a:pt x="2" y="235"/>
                    <a:pt x="2" y="235"/>
                    <a:pt x="2" y="235"/>
                  </a:cubicBezTo>
                  <a:cubicBezTo>
                    <a:pt x="0" y="232"/>
                    <a:pt x="0" y="229"/>
                    <a:pt x="0" y="225"/>
                  </a:cubicBezTo>
                  <a:cubicBezTo>
                    <a:pt x="3" y="208"/>
                    <a:pt x="8" y="191"/>
                    <a:pt x="17" y="175"/>
                  </a:cubicBezTo>
                  <a:cubicBezTo>
                    <a:pt x="19" y="171"/>
                    <a:pt x="21" y="167"/>
                    <a:pt x="23" y="163"/>
                  </a:cubicBezTo>
                  <a:cubicBezTo>
                    <a:pt x="34" y="139"/>
                    <a:pt x="51" y="118"/>
                    <a:pt x="70" y="99"/>
                  </a:cubicBezTo>
                  <a:cubicBezTo>
                    <a:pt x="89" y="80"/>
                    <a:pt x="113" y="68"/>
                    <a:pt x="140" y="62"/>
                  </a:cubicBezTo>
                  <a:cubicBezTo>
                    <a:pt x="159" y="57"/>
                    <a:pt x="179" y="52"/>
                    <a:pt x="199" y="50"/>
                  </a:cubicBezTo>
                  <a:cubicBezTo>
                    <a:pt x="208" y="48"/>
                    <a:pt x="210" y="45"/>
                    <a:pt x="207" y="37"/>
                  </a:cubicBezTo>
                  <a:cubicBezTo>
                    <a:pt x="204" y="27"/>
                    <a:pt x="206" y="16"/>
                    <a:pt x="203" y="6"/>
                  </a:cubicBezTo>
                  <a:cubicBezTo>
                    <a:pt x="201" y="2"/>
                    <a:pt x="204" y="0"/>
                    <a:pt x="209" y="2"/>
                  </a:cubicBezTo>
                  <a:cubicBezTo>
                    <a:pt x="218" y="4"/>
                    <a:pt x="226" y="7"/>
                    <a:pt x="236" y="9"/>
                  </a:cubicBezTo>
                  <a:cubicBezTo>
                    <a:pt x="261" y="16"/>
                    <a:pt x="285" y="25"/>
                    <a:pt x="309" y="32"/>
                  </a:cubicBezTo>
                  <a:cubicBezTo>
                    <a:pt x="326" y="38"/>
                    <a:pt x="345" y="45"/>
                    <a:pt x="363" y="49"/>
                  </a:cubicBezTo>
                  <a:cubicBezTo>
                    <a:pt x="367" y="49"/>
                    <a:pt x="370" y="51"/>
                    <a:pt x="374" y="52"/>
                  </a:cubicBezTo>
                  <a:cubicBezTo>
                    <a:pt x="377" y="54"/>
                    <a:pt x="377" y="57"/>
                    <a:pt x="374" y="58"/>
                  </a:cubicBezTo>
                  <a:cubicBezTo>
                    <a:pt x="357" y="68"/>
                    <a:pt x="343" y="81"/>
                    <a:pt x="326" y="92"/>
                  </a:cubicBezTo>
                  <a:cubicBezTo>
                    <a:pt x="315" y="100"/>
                    <a:pt x="305" y="109"/>
                    <a:pt x="294" y="118"/>
                  </a:cubicBezTo>
                  <a:cubicBezTo>
                    <a:pt x="274" y="134"/>
                    <a:pt x="255" y="152"/>
                    <a:pt x="237" y="170"/>
                  </a:cubicBezTo>
                  <a:cubicBezTo>
                    <a:pt x="236" y="171"/>
                    <a:pt x="235" y="172"/>
                    <a:pt x="233" y="173"/>
                  </a:cubicBezTo>
                  <a:cubicBezTo>
                    <a:pt x="227" y="177"/>
                    <a:pt x="223" y="177"/>
                    <a:pt x="222" y="170"/>
                  </a:cubicBezTo>
                  <a:cubicBezTo>
                    <a:pt x="220" y="158"/>
                    <a:pt x="217" y="146"/>
                    <a:pt x="215" y="135"/>
                  </a:cubicBezTo>
                  <a:cubicBezTo>
                    <a:pt x="213" y="126"/>
                    <a:pt x="212" y="125"/>
                    <a:pt x="203" y="127"/>
                  </a:cubicBezTo>
                  <a:cubicBezTo>
                    <a:pt x="188" y="131"/>
                    <a:pt x="173" y="134"/>
                    <a:pt x="159" y="138"/>
                  </a:cubicBezTo>
                  <a:cubicBezTo>
                    <a:pt x="139" y="145"/>
                    <a:pt x="120" y="151"/>
                    <a:pt x="101" y="160"/>
                  </a:cubicBezTo>
                  <a:cubicBezTo>
                    <a:pt x="87" y="167"/>
                    <a:pt x="73" y="174"/>
                    <a:pt x="60" y="182"/>
                  </a:cubicBezTo>
                  <a:cubicBezTo>
                    <a:pt x="39" y="196"/>
                    <a:pt x="20" y="210"/>
                    <a:pt x="7" y="231"/>
                  </a:cubicBezTo>
                  <a:cubicBezTo>
                    <a:pt x="6" y="233"/>
                    <a:pt x="6" y="235"/>
                    <a:pt x="2" y="235"/>
                  </a:cubicBezTo>
                  <a:close/>
                  <a:moveTo>
                    <a:pt x="206" y="54"/>
                  </a:moveTo>
                  <a:cubicBezTo>
                    <a:pt x="206" y="54"/>
                    <a:pt x="206" y="54"/>
                    <a:pt x="206" y="54"/>
                  </a:cubicBezTo>
                  <a:cubicBezTo>
                    <a:pt x="189" y="57"/>
                    <a:pt x="172" y="61"/>
                    <a:pt x="156" y="65"/>
                  </a:cubicBezTo>
                  <a:cubicBezTo>
                    <a:pt x="146" y="67"/>
                    <a:pt x="139" y="72"/>
                    <a:pt x="137" y="81"/>
                  </a:cubicBezTo>
                  <a:cubicBezTo>
                    <a:pt x="133" y="93"/>
                    <a:pt x="129" y="103"/>
                    <a:pt x="127" y="115"/>
                  </a:cubicBezTo>
                  <a:cubicBezTo>
                    <a:pt x="127" y="116"/>
                    <a:pt x="126" y="116"/>
                    <a:pt x="126" y="117"/>
                  </a:cubicBezTo>
                  <a:cubicBezTo>
                    <a:pt x="126" y="118"/>
                    <a:pt x="125" y="118"/>
                    <a:pt x="124" y="118"/>
                  </a:cubicBezTo>
                  <a:cubicBezTo>
                    <a:pt x="124" y="118"/>
                    <a:pt x="123" y="117"/>
                    <a:pt x="123" y="117"/>
                  </a:cubicBezTo>
                  <a:cubicBezTo>
                    <a:pt x="122" y="116"/>
                    <a:pt x="123" y="115"/>
                    <a:pt x="123" y="114"/>
                  </a:cubicBezTo>
                  <a:cubicBezTo>
                    <a:pt x="128" y="102"/>
                    <a:pt x="130" y="89"/>
                    <a:pt x="135" y="78"/>
                  </a:cubicBezTo>
                  <a:cubicBezTo>
                    <a:pt x="135" y="76"/>
                    <a:pt x="137" y="74"/>
                    <a:pt x="135" y="72"/>
                  </a:cubicBezTo>
                  <a:cubicBezTo>
                    <a:pt x="133" y="71"/>
                    <a:pt x="130" y="73"/>
                    <a:pt x="129" y="75"/>
                  </a:cubicBezTo>
                  <a:cubicBezTo>
                    <a:pt x="127" y="76"/>
                    <a:pt x="127" y="79"/>
                    <a:pt x="127" y="80"/>
                  </a:cubicBezTo>
                  <a:cubicBezTo>
                    <a:pt x="123" y="94"/>
                    <a:pt x="119" y="107"/>
                    <a:pt x="116" y="120"/>
                  </a:cubicBezTo>
                  <a:cubicBezTo>
                    <a:pt x="115" y="123"/>
                    <a:pt x="113" y="125"/>
                    <a:pt x="110" y="123"/>
                  </a:cubicBezTo>
                  <a:cubicBezTo>
                    <a:pt x="115" y="108"/>
                    <a:pt x="121" y="94"/>
                    <a:pt x="123" y="77"/>
                  </a:cubicBezTo>
                  <a:cubicBezTo>
                    <a:pt x="115" y="77"/>
                    <a:pt x="110" y="80"/>
                    <a:pt x="104" y="83"/>
                  </a:cubicBezTo>
                  <a:cubicBezTo>
                    <a:pt x="102" y="84"/>
                    <a:pt x="101" y="86"/>
                    <a:pt x="101" y="88"/>
                  </a:cubicBezTo>
                  <a:cubicBezTo>
                    <a:pt x="100" y="95"/>
                    <a:pt x="97" y="101"/>
                    <a:pt x="95" y="109"/>
                  </a:cubicBezTo>
                  <a:cubicBezTo>
                    <a:pt x="90" y="122"/>
                    <a:pt x="86" y="136"/>
                    <a:pt x="83" y="150"/>
                  </a:cubicBezTo>
                  <a:cubicBezTo>
                    <a:pt x="82" y="153"/>
                    <a:pt x="82" y="155"/>
                    <a:pt x="86" y="156"/>
                  </a:cubicBezTo>
                  <a:cubicBezTo>
                    <a:pt x="88" y="156"/>
                    <a:pt x="88" y="159"/>
                    <a:pt x="91" y="158"/>
                  </a:cubicBezTo>
                  <a:cubicBezTo>
                    <a:pt x="97" y="155"/>
                    <a:pt x="103" y="154"/>
                    <a:pt x="107" y="150"/>
                  </a:cubicBezTo>
                  <a:cubicBezTo>
                    <a:pt x="111" y="147"/>
                    <a:pt x="110" y="142"/>
                    <a:pt x="111" y="138"/>
                  </a:cubicBezTo>
                  <a:cubicBezTo>
                    <a:pt x="111" y="136"/>
                    <a:pt x="110" y="133"/>
                    <a:pt x="114" y="133"/>
                  </a:cubicBezTo>
                  <a:cubicBezTo>
                    <a:pt x="118" y="137"/>
                    <a:pt x="113" y="142"/>
                    <a:pt x="114" y="146"/>
                  </a:cubicBezTo>
                  <a:cubicBezTo>
                    <a:pt x="119" y="145"/>
                    <a:pt x="122" y="145"/>
                    <a:pt x="126" y="143"/>
                  </a:cubicBezTo>
                  <a:cubicBezTo>
                    <a:pt x="130" y="141"/>
                    <a:pt x="135" y="143"/>
                    <a:pt x="138" y="138"/>
                  </a:cubicBezTo>
                  <a:cubicBezTo>
                    <a:pt x="140" y="132"/>
                    <a:pt x="145" y="139"/>
                    <a:pt x="149" y="137"/>
                  </a:cubicBezTo>
                  <a:cubicBezTo>
                    <a:pt x="151" y="135"/>
                    <a:pt x="154" y="134"/>
                    <a:pt x="154" y="131"/>
                  </a:cubicBezTo>
                  <a:cubicBezTo>
                    <a:pt x="154" y="129"/>
                    <a:pt x="156" y="129"/>
                    <a:pt x="157" y="130"/>
                  </a:cubicBezTo>
                  <a:cubicBezTo>
                    <a:pt x="160" y="134"/>
                    <a:pt x="163" y="131"/>
                    <a:pt x="166" y="130"/>
                  </a:cubicBezTo>
                  <a:cubicBezTo>
                    <a:pt x="175" y="128"/>
                    <a:pt x="183" y="124"/>
                    <a:pt x="193" y="123"/>
                  </a:cubicBezTo>
                  <a:cubicBezTo>
                    <a:pt x="203" y="122"/>
                    <a:pt x="208" y="117"/>
                    <a:pt x="210" y="108"/>
                  </a:cubicBezTo>
                  <a:cubicBezTo>
                    <a:pt x="212" y="101"/>
                    <a:pt x="213" y="94"/>
                    <a:pt x="222" y="91"/>
                  </a:cubicBezTo>
                  <a:cubicBezTo>
                    <a:pt x="220" y="98"/>
                    <a:pt x="216" y="104"/>
                    <a:pt x="214" y="111"/>
                  </a:cubicBezTo>
                  <a:cubicBezTo>
                    <a:pt x="212" y="118"/>
                    <a:pt x="212" y="118"/>
                    <a:pt x="219" y="120"/>
                  </a:cubicBezTo>
                  <a:cubicBezTo>
                    <a:pt x="221" y="120"/>
                    <a:pt x="224" y="120"/>
                    <a:pt x="224" y="122"/>
                  </a:cubicBezTo>
                  <a:cubicBezTo>
                    <a:pt x="224" y="125"/>
                    <a:pt x="227" y="129"/>
                    <a:pt x="226" y="132"/>
                  </a:cubicBezTo>
                  <a:cubicBezTo>
                    <a:pt x="223" y="142"/>
                    <a:pt x="228" y="152"/>
                    <a:pt x="229" y="162"/>
                  </a:cubicBezTo>
                  <a:cubicBezTo>
                    <a:pt x="228" y="163"/>
                    <a:pt x="229" y="167"/>
                    <a:pt x="232" y="167"/>
                  </a:cubicBezTo>
                  <a:cubicBezTo>
                    <a:pt x="242" y="160"/>
                    <a:pt x="250" y="151"/>
                    <a:pt x="259" y="143"/>
                  </a:cubicBezTo>
                  <a:cubicBezTo>
                    <a:pt x="268" y="135"/>
                    <a:pt x="278" y="128"/>
                    <a:pt x="287" y="119"/>
                  </a:cubicBezTo>
                  <a:cubicBezTo>
                    <a:pt x="303" y="104"/>
                    <a:pt x="320" y="89"/>
                    <a:pt x="338" y="77"/>
                  </a:cubicBezTo>
                  <a:cubicBezTo>
                    <a:pt x="343" y="74"/>
                    <a:pt x="343" y="70"/>
                    <a:pt x="341" y="67"/>
                  </a:cubicBezTo>
                  <a:cubicBezTo>
                    <a:pt x="332" y="70"/>
                    <a:pt x="324" y="76"/>
                    <a:pt x="314" y="76"/>
                  </a:cubicBezTo>
                  <a:cubicBezTo>
                    <a:pt x="320" y="60"/>
                    <a:pt x="322" y="57"/>
                    <a:pt x="328" y="53"/>
                  </a:cubicBezTo>
                  <a:cubicBezTo>
                    <a:pt x="329" y="60"/>
                    <a:pt x="323" y="65"/>
                    <a:pt x="323" y="72"/>
                  </a:cubicBezTo>
                  <a:cubicBezTo>
                    <a:pt x="331" y="65"/>
                    <a:pt x="332" y="57"/>
                    <a:pt x="336" y="49"/>
                  </a:cubicBezTo>
                  <a:cubicBezTo>
                    <a:pt x="298" y="37"/>
                    <a:pt x="263" y="19"/>
                    <a:pt x="221" y="13"/>
                  </a:cubicBezTo>
                  <a:cubicBezTo>
                    <a:pt x="226" y="18"/>
                    <a:pt x="224" y="21"/>
                    <a:pt x="223" y="24"/>
                  </a:cubicBezTo>
                  <a:cubicBezTo>
                    <a:pt x="220" y="31"/>
                    <a:pt x="219" y="37"/>
                    <a:pt x="218" y="43"/>
                  </a:cubicBezTo>
                  <a:cubicBezTo>
                    <a:pt x="217" y="46"/>
                    <a:pt x="218" y="50"/>
                    <a:pt x="216" y="52"/>
                  </a:cubicBezTo>
                  <a:cubicBezTo>
                    <a:pt x="211" y="60"/>
                    <a:pt x="209" y="70"/>
                    <a:pt x="205" y="80"/>
                  </a:cubicBezTo>
                  <a:cubicBezTo>
                    <a:pt x="197" y="70"/>
                    <a:pt x="207" y="63"/>
                    <a:pt x="206" y="54"/>
                  </a:cubicBezTo>
                  <a:close/>
                  <a:moveTo>
                    <a:pt x="97" y="88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97" y="87"/>
                    <a:pt x="96" y="87"/>
                    <a:pt x="95" y="87"/>
                  </a:cubicBezTo>
                  <a:cubicBezTo>
                    <a:pt x="91" y="89"/>
                    <a:pt x="87" y="92"/>
                    <a:pt x="85" y="96"/>
                  </a:cubicBezTo>
                  <a:cubicBezTo>
                    <a:pt x="77" y="117"/>
                    <a:pt x="73" y="139"/>
                    <a:pt x="69" y="160"/>
                  </a:cubicBezTo>
                  <a:cubicBezTo>
                    <a:pt x="68" y="164"/>
                    <a:pt x="73" y="167"/>
                    <a:pt x="76" y="166"/>
                  </a:cubicBezTo>
                  <a:cubicBezTo>
                    <a:pt x="81" y="163"/>
                    <a:pt x="83" y="161"/>
                    <a:pt x="80" y="153"/>
                  </a:cubicBezTo>
                  <a:cubicBezTo>
                    <a:pt x="78" y="145"/>
                    <a:pt x="80" y="139"/>
                    <a:pt x="83" y="132"/>
                  </a:cubicBezTo>
                  <a:cubicBezTo>
                    <a:pt x="88" y="117"/>
                    <a:pt x="92" y="102"/>
                    <a:pt x="97" y="88"/>
                  </a:cubicBezTo>
                  <a:close/>
                  <a:moveTo>
                    <a:pt x="64" y="115"/>
                  </a:moveTo>
                  <a:cubicBezTo>
                    <a:pt x="64" y="115"/>
                    <a:pt x="64" y="115"/>
                    <a:pt x="64" y="115"/>
                  </a:cubicBezTo>
                  <a:cubicBezTo>
                    <a:pt x="61" y="118"/>
                    <a:pt x="58" y="120"/>
                    <a:pt x="58" y="123"/>
                  </a:cubicBezTo>
                  <a:cubicBezTo>
                    <a:pt x="56" y="135"/>
                    <a:pt x="52" y="146"/>
                    <a:pt x="50" y="158"/>
                  </a:cubicBezTo>
                  <a:cubicBezTo>
                    <a:pt x="50" y="160"/>
                    <a:pt x="48" y="164"/>
                    <a:pt x="49" y="164"/>
                  </a:cubicBezTo>
                  <a:cubicBezTo>
                    <a:pt x="54" y="164"/>
                    <a:pt x="52" y="167"/>
                    <a:pt x="52" y="169"/>
                  </a:cubicBezTo>
                  <a:cubicBezTo>
                    <a:pt x="49" y="174"/>
                    <a:pt x="48" y="179"/>
                    <a:pt x="42" y="181"/>
                  </a:cubicBezTo>
                  <a:cubicBezTo>
                    <a:pt x="41" y="182"/>
                    <a:pt x="40" y="184"/>
                    <a:pt x="42" y="186"/>
                  </a:cubicBezTo>
                  <a:cubicBezTo>
                    <a:pt x="49" y="182"/>
                    <a:pt x="56" y="178"/>
                    <a:pt x="62" y="174"/>
                  </a:cubicBezTo>
                  <a:cubicBezTo>
                    <a:pt x="67" y="170"/>
                    <a:pt x="67" y="169"/>
                    <a:pt x="61" y="166"/>
                  </a:cubicBezTo>
                  <a:cubicBezTo>
                    <a:pt x="60" y="164"/>
                    <a:pt x="60" y="163"/>
                    <a:pt x="60" y="161"/>
                  </a:cubicBezTo>
                  <a:cubicBezTo>
                    <a:pt x="60" y="157"/>
                    <a:pt x="63" y="153"/>
                    <a:pt x="61" y="149"/>
                  </a:cubicBezTo>
                  <a:cubicBezTo>
                    <a:pt x="57" y="144"/>
                    <a:pt x="59" y="140"/>
                    <a:pt x="61" y="136"/>
                  </a:cubicBezTo>
                  <a:cubicBezTo>
                    <a:pt x="62" y="129"/>
                    <a:pt x="64" y="123"/>
                    <a:pt x="64" y="115"/>
                  </a:cubicBezTo>
                  <a:close/>
                  <a:moveTo>
                    <a:pt x="65" y="146"/>
                  </a:moveTo>
                  <a:cubicBezTo>
                    <a:pt x="65" y="146"/>
                    <a:pt x="65" y="146"/>
                    <a:pt x="65" y="146"/>
                  </a:cubicBezTo>
                  <a:cubicBezTo>
                    <a:pt x="70" y="131"/>
                    <a:pt x="76" y="117"/>
                    <a:pt x="79" y="100"/>
                  </a:cubicBezTo>
                  <a:cubicBezTo>
                    <a:pt x="69" y="108"/>
                    <a:pt x="63" y="130"/>
                    <a:pt x="65" y="146"/>
                  </a:cubicBezTo>
                  <a:close/>
                  <a:moveTo>
                    <a:pt x="41" y="170"/>
                  </a:moveTo>
                  <a:cubicBezTo>
                    <a:pt x="41" y="170"/>
                    <a:pt x="41" y="170"/>
                    <a:pt x="41" y="170"/>
                  </a:cubicBezTo>
                  <a:cubicBezTo>
                    <a:pt x="45" y="158"/>
                    <a:pt x="48" y="146"/>
                    <a:pt x="52" y="133"/>
                  </a:cubicBezTo>
                  <a:cubicBezTo>
                    <a:pt x="42" y="144"/>
                    <a:pt x="41" y="157"/>
                    <a:pt x="41" y="170"/>
                  </a:cubicBezTo>
                  <a:close/>
                  <a:moveTo>
                    <a:pt x="30" y="187"/>
                  </a:moveTo>
                  <a:cubicBezTo>
                    <a:pt x="30" y="187"/>
                    <a:pt x="30" y="187"/>
                    <a:pt x="30" y="187"/>
                  </a:cubicBezTo>
                  <a:cubicBezTo>
                    <a:pt x="34" y="177"/>
                    <a:pt x="36" y="167"/>
                    <a:pt x="37" y="156"/>
                  </a:cubicBezTo>
                  <a:cubicBezTo>
                    <a:pt x="30" y="167"/>
                    <a:pt x="28" y="175"/>
                    <a:pt x="30" y="187"/>
                  </a:cubicBezTo>
                  <a:close/>
                  <a:moveTo>
                    <a:pt x="345" y="64"/>
                  </a:moveTo>
                  <a:cubicBezTo>
                    <a:pt x="345" y="64"/>
                    <a:pt x="345" y="64"/>
                    <a:pt x="345" y="64"/>
                  </a:cubicBezTo>
                  <a:cubicBezTo>
                    <a:pt x="349" y="63"/>
                    <a:pt x="348" y="60"/>
                    <a:pt x="350" y="58"/>
                  </a:cubicBezTo>
                  <a:cubicBezTo>
                    <a:pt x="352" y="57"/>
                    <a:pt x="353" y="56"/>
                    <a:pt x="354" y="58"/>
                  </a:cubicBezTo>
                  <a:cubicBezTo>
                    <a:pt x="355" y="59"/>
                    <a:pt x="354" y="62"/>
                    <a:pt x="357" y="61"/>
                  </a:cubicBezTo>
                  <a:cubicBezTo>
                    <a:pt x="358" y="60"/>
                    <a:pt x="360" y="59"/>
                    <a:pt x="360" y="57"/>
                  </a:cubicBezTo>
                  <a:cubicBezTo>
                    <a:pt x="360" y="55"/>
                    <a:pt x="358" y="55"/>
                    <a:pt x="357" y="54"/>
                  </a:cubicBezTo>
                  <a:cubicBezTo>
                    <a:pt x="350" y="51"/>
                    <a:pt x="348" y="52"/>
                    <a:pt x="346" y="60"/>
                  </a:cubicBezTo>
                  <a:cubicBezTo>
                    <a:pt x="345" y="60"/>
                    <a:pt x="345" y="62"/>
                    <a:pt x="345" y="64"/>
                  </a:cubicBezTo>
                  <a:close/>
                  <a:moveTo>
                    <a:pt x="344" y="51"/>
                  </a:moveTo>
                  <a:cubicBezTo>
                    <a:pt x="344" y="51"/>
                    <a:pt x="344" y="51"/>
                    <a:pt x="344" y="51"/>
                  </a:cubicBezTo>
                  <a:cubicBezTo>
                    <a:pt x="340" y="50"/>
                    <a:pt x="338" y="48"/>
                    <a:pt x="336" y="52"/>
                  </a:cubicBezTo>
                  <a:cubicBezTo>
                    <a:pt x="336" y="56"/>
                    <a:pt x="335" y="59"/>
                    <a:pt x="334" y="64"/>
                  </a:cubicBezTo>
                  <a:cubicBezTo>
                    <a:pt x="340" y="60"/>
                    <a:pt x="341" y="55"/>
                    <a:pt x="344" y="51"/>
                  </a:cubicBezTo>
                  <a:close/>
                  <a:moveTo>
                    <a:pt x="24" y="185"/>
                  </a:moveTo>
                  <a:cubicBezTo>
                    <a:pt x="24" y="185"/>
                    <a:pt x="24" y="185"/>
                    <a:pt x="24" y="185"/>
                  </a:cubicBezTo>
                  <a:cubicBezTo>
                    <a:pt x="21" y="190"/>
                    <a:pt x="21" y="196"/>
                    <a:pt x="21" y="203"/>
                  </a:cubicBezTo>
                  <a:cubicBezTo>
                    <a:pt x="27" y="196"/>
                    <a:pt x="23" y="190"/>
                    <a:pt x="24" y="185"/>
                  </a:cubicBezTo>
                  <a:close/>
                  <a:moveTo>
                    <a:pt x="213" y="17"/>
                  </a:moveTo>
                  <a:cubicBezTo>
                    <a:pt x="213" y="17"/>
                    <a:pt x="213" y="17"/>
                    <a:pt x="213" y="17"/>
                  </a:cubicBezTo>
                  <a:cubicBezTo>
                    <a:pt x="215" y="15"/>
                    <a:pt x="218" y="13"/>
                    <a:pt x="215" y="10"/>
                  </a:cubicBezTo>
                  <a:cubicBezTo>
                    <a:pt x="215" y="10"/>
                    <a:pt x="213" y="10"/>
                    <a:pt x="213" y="10"/>
                  </a:cubicBezTo>
                  <a:cubicBezTo>
                    <a:pt x="210" y="13"/>
                    <a:pt x="211" y="15"/>
                    <a:pt x="213" y="17"/>
                  </a:cubicBezTo>
                  <a:close/>
                  <a:moveTo>
                    <a:pt x="11" y="215"/>
                  </a:moveTo>
                  <a:cubicBezTo>
                    <a:pt x="11" y="215"/>
                    <a:pt x="11" y="215"/>
                    <a:pt x="11" y="215"/>
                  </a:cubicBezTo>
                  <a:cubicBezTo>
                    <a:pt x="13" y="212"/>
                    <a:pt x="14" y="211"/>
                    <a:pt x="12" y="207"/>
                  </a:cubicBezTo>
                  <a:cubicBezTo>
                    <a:pt x="10" y="210"/>
                    <a:pt x="9" y="212"/>
                    <a:pt x="1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3FD9046-A79B-4F67-80AE-4125BB136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165"/>
              <a:ext cx="59" cy="137"/>
            </a:xfrm>
            <a:custGeom>
              <a:avLst/>
              <a:gdLst>
                <a:gd name="T0" fmla="*/ 2 w 31"/>
                <a:gd name="T1" fmla="*/ 72 h 72"/>
                <a:gd name="T2" fmla="*/ 2 w 31"/>
                <a:gd name="T3" fmla="*/ 72 h 72"/>
                <a:gd name="T4" fmla="*/ 2 w 31"/>
                <a:gd name="T5" fmla="*/ 60 h 72"/>
                <a:gd name="T6" fmla="*/ 26 w 31"/>
                <a:gd name="T7" fmla="*/ 2 h 72"/>
                <a:gd name="T8" fmla="*/ 29 w 31"/>
                <a:gd name="T9" fmla="*/ 0 h 72"/>
                <a:gd name="T10" fmla="*/ 28 w 31"/>
                <a:gd name="T11" fmla="*/ 6 h 72"/>
                <a:gd name="T12" fmla="*/ 22 w 31"/>
                <a:gd name="T13" fmla="*/ 22 h 72"/>
                <a:gd name="T14" fmla="*/ 19 w 31"/>
                <a:gd name="T15" fmla="*/ 30 h 72"/>
                <a:gd name="T16" fmla="*/ 22 w 31"/>
                <a:gd name="T17" fmla="*/ 35 h 72"/>
                <a:gd name="T18" fmla="*/ 20 w 31"/>
                <a:gd name="T19" fmla="*/ 39 h 72"/>
                <a:gd name="T20" fmla="*/ 7 w 31"/>
                <a:gd name="T21" fmla="*/ 68 h 72"/>
                <a:gd name="T22" fmla="*/ 2 w 31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2"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0" y="68"/>
                    <a:pt x="0" y="64"/>
                    <a:pt x="2" y="60"/>
                  </a:cubicBezTo>
                  <a:cubicBezTo>
                    <a:pt x="10" y="40"/>
                    <a:pt x="18" y="22"/>
                    <a:pt x="26" y="2"/>
                  </a:cubicBezTo>
                  <a:cubicBezTo>
                    <a:pt x="26" y="0"/>
                    <a:pt x="27" y="0"/>
                    <a:pt x="29" y="0"/>
                  </a:cubicBezTo>
                  <a:cubicBezTo>
                    <a:pt x="31" y="2"/>
                    <a:pt x="29" y="4"/>
                    <a:pt x="28" y="6"/>
                  </a:cubicBezTo>
                  <a:cubicBezTo>
                    <a:pt x="26" y="11"/>
                    <a:pt x="24" y="16"/>
                    <a:pt x="22" y="22"/>
                  </a:cubicBezTo>
                  <a:cubicBezTo>
                    <a:pt x="21" y="24"/>
                    <a:pt x="20" y="27"/>
                    <a:pt x="19" y="30"/>
                  </a:cubicBezTo>
                  <a:cubicBezTo>
                    <a:pt x="17" y="33"/>
                    <a:pt x="18" y="35"/>
                    <a:pt x="22" y="35"/>
                  </a:cubicBezTo>
                  <a:cubicBezTo>
                    <a:pt x="21" y="37"/>
                    <a:pt x="21" y="38"/>
                    <a:pt x="20" y="39"/>
                  </a:cubicBezTo>
                  <a:cubicBezTo>
                    <a:pt x="15" y="48"/>
                    <a:pt x="11" y="58"/>
                    <a:pt x="7" y="68"/>
                  </a:cubicBezTo>
                  <a:cubicBezTo>
                    <a:pt x="6" y="70"/>
                    <a:pt x="5" y="71"/>
                    <a:pt x="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73F26084-601C-4629-8DE5-59FE7A18A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134"/>
              <a:ext cx="85" cy="193"/>
            </a:xfrm>
            <a:custGeom>
              <a:avLst/>
              <a:gdLst>
                <a:gd name="T0" fmla="*/ 42 w 45"/>
                <a:gd name="T1" fmla="*/ 0 h 101"/>
                <a:gd name="T2" fmla="*/ 42 w 45"/>
                <a:gd name="T3" fmla="*/ 0 h 101"/>
                <a:gd name="T4" fmla="*/ 43 w 45"/>
                <a:gd name="T5" fmla="*/ 8 h 101"/>
                <a:gd name="T6" fmla="*/ 11 w 45"/>
                <a:gd name="T7" fmla="*/ 77 h 101"/>
                <a:gd name="T8" fmla="*/ 8 w 45"/>
                <a:gd name="T9" fmla="*/ 87 h 101"/>
                <a:gd name="T10" fmla="*/ 0 w 45"/>
                <a:gd name="T11" fmla="*/ 101 h 101"/>
                <a:gd name="T12" fmla="*/ 42 w 45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01"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5" y="4"/>
                    <a:pt x="44" y="6"/>
                    <a:pt x="43" y="8"/>
                  </a:cubicBezTo>
                  <a:cubicBezTo>
                    <a:pt x="32" y="31"/>
                    <a:pt x="23" y="54"/>
                    <a:pt x="11" y="77"/>
                  </a:cubicBezTo>
                  <a:cubicBezTo>
                    <a:pt x="9" y="80"/>
                    <a:pt x="9" y="83"/>
                    <a:pt x="8" y="87"/>
                  </a:cubicBezTo>
                  <a:cubicBezTo>
                    <a:pt x="6" y="92"/>
                    <a:pt x="5" y="98"/>
                    <a:pt x="0" y="101"/>
                  </a:cubicBezTo>
                  <a:cubicBezTo>
                    <a:pt x="10" y="66"/>
                    <a:pt x="28" y="34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7AE2DFBB-A47F-484C-946F-5650A70AC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1191"/>
              <a:ext cx="38" cy="109"/>
            </a:xfrm>
            <a:custGeom>
              <a:avLst/>
              <a:gdLst>
                <a:gd name="T0" fmla="*/ 20 w 20"/>
                <a:gd name="T1" fmla="*/ 0 h 57"/>
                <a:gd name="T2" fmla="*/ 20 w 20"/>
                <a:gd name="T3" fmla="*/ 0 h 57"/>
                <a:gd name="T4" fmla="*/ 7 w 20"/>
                <a:gd name="T5" fmla="*/ 46 h 57"/>
                <a:gd name="T6" fmla="*/ 12 w 20"/>
                <a:gd name="T7" fmla="*/ 44 h 57"/>
                <a:gd name="T8" fmla="*/ 6 w 20"/>
                <a:gd name="T9" fmla="*/ 57 h 57"/>
                <a:gd name="T10" fmla="*/ 20 w 20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57"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6" y="15"/>
                    <a:pt x="6" y="30"/>
                    <a:pt x="7" y="46"/>
                  </a:cubicBezTo>
                  <a:cubicBezTo>
                    <a:pt x="9" y="48"/>
                    <a:pt x="10" y="44"/>
                    <a:pt x="12" y="44"/>
                  </a:cubicBezTo>
                  <a:cubicBezTo>
                    <a:pt x="9" y="48"/>
                    <a:pt x="10" y="53"/>
                    <a:pt x="6" y="57"/>
                  </a:cubicBezTo>
                  <a:cubicBezTo>
                    <a:pt x="0" y="45"/>
                    <a:pt x="7" y="1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1A2E288-7ED3-4AD7-9BE0-7A29DD872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1166"/>
              <a:ext cx="36" cy="77"/>
            </a:xfrm>
            <a:custGeom>
              <a:avLst/>
              <a:gdLst>
                <a:gd name="T0" fmla="*/ 19 w 19"/>
                <a:gd name="T1" fmla="*/ 1 h 40"/>
                <a:gd name="T2" fmla="*/ 19 w 19"/>
                <a:gd name="T3" fmla="*/ 1 h 40"/>
                <a:gd name="T4" fmla="*/ 14 w 19"/>
                <a:gd name="T5" fmla="*/ 14 h 40"/>
                <a:gd name="T6" fmla="*/ 9 w 19"/>
                <a:gd name="T7" fmla="*/ 24 h 40"/>
                <a:gd name="T8" fmla="*/ 11 w 19"/>
                <a:gd name="T9" fmla="*/ 32 h 40"/>
                <a:gd name="T10" fmla="*/ 7 w 19"/>
                <a:gd name="T11" fmla="*/ 39 h 40"/>
                <a:gd name="T12" fmla="*/ 3 w 19"/>
                <a:gd name="T13" fmla="*/ 36 h 40"/>
                <a:gd name="T14" fmla="*/ 2 w 19"/>
                <a:gd name="T15" fmla="*/ 28 h 40"/>
                <a:gd name="T16" fmla="*/ 16 w 19"/>
                <a:gd name="T17" fmla="*/ 0 h 40"/>
                <a:gd name="T18" fmla="*/ 19 w 19"/>
                <a:gd name="T1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40"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6"/>
                    <a:pt x="15" y="9"/>
                    <a:pt x="14" y="14"/>
                  </a:cubicBezTo>
                  <a:cubicBezTo>
                    <a:pt x="12" y="17"/>
                    <a:pt x="10" y="21"/>
                    <a:pt x="9" y="24"/>
                  </a:cubicBezTo>
                  <a:cubicBezTo>
                    <a:pt x="8" y="26"/>
                    <a:pt x="8" y="26"/>
                    <a:pt x="11" y="32"/>
                  </a:cubicBezTo>
                  <a:cubicBezTo>
                    <a:pt x="12" y="34"/>
                    <a:pt x="9" y="39"/>
                    <a:pt x="7" y="39"/>
                  </a:cubicBezTo>
                  <a:cubicBezTo>
                    <a:pt x="4" y="40"/>
                    <a:pt x="4" y="38"/>
                    <a:pt x="3" y="36"/>
                  </a:cubicBezTo>
                  <a:cubicBezTo>
                    <a:pt x="2" y="33"/>
                    <a:pt x="0" y="31"/>
                    <a:pt x="2" y="28"/>
                  </a:cubicBezTo>
                  <a:cubicBezTo>
                    <a:pt x="7" y="19"/>
                    <a:pt x="11" y="9"/>
                    <a:pt x="16" y="0"/>
                  </a:cubicBezTo>
                  <a:cubicBezTo>
                    <a:pt x="17" y="0"/>
                    <a:pt x="18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9C611897-B86B-4373-9E2F-9843E3061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105"/>
              <a:ext cx="34" cy="103"/>
            </a:xfrm>
            <a:custGeom>
              <a:avLst/>
              <a:gdLst>
                <a:gd name="T0" fmla="*/ 18 w 18"/>
                <a:gd name="T1" fmla="*/ 0 h 54"/>
                <a:gd name="T2" fmla="*/ 18 w 18"/>
                <a:gd name="T3" fmla="*/ 0 h 54"/>
                <a:gd name="T4" fmla="*/ 0 w 18"/>
                <a:gd name="T5" fmla="*/ 54 h 54"/>
                <a:gd name="T6" fmla="*/ 18 w 18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5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0" y="18"/>
                    <a:pt x="6" y="36"/>
                    <a:pt x="0" y="54"/>
                  </a:cubicBezTo>
                  <a:cubicBezTo>
                    <a:pt x="3" y="35"/>
                    <a:pt x="4" y="16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4CC3F6E0-F26A-4D23-9206-E78733A5E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1136"/>
              <a:ext cx="36" cy="88"/>
            </a:xfrm>
            <a:custGeom>
              <a:avLst/>
              <a:gdLst>
                <a:gd name="T0" fmla="*/ 1 w 19"/>
                <a:gd name="T1" fmla="*/ 46 h 46"/>
                <a:gd name="T2" fmla="*/ 1 w 19"/>
                <a:gd name="T3" fmla="*/ 46 h 46"/>
                <a:gd name="T4" fmla="*/ 17 w 19"/>
                <a:gd name="T5" fmla="*/ 0 h 46"/>
                <a:gd name="T6" fmla="*/ 15 w 19"/>
                <a:gd name="T7" fmla="*/ 14 h 46"/>
                <a:gd name="T8" fmla="*/ 8 w 19"/>
                <a:gd name="T9" fmla="*/ 30 h 46"/>
                <a:gd name="T10" fmla="*/ 1 w 19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6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39"/>
                    <a:pt x="7" y="20"/>
                    <a:pt x="17" y="0"/>
                  </a:cubicBezTo>
                  <a:cubicBezTo>
                    <a:pt x="19" y="4"/>
                    <a:pt x="19" y="4"/>
                    <a:pt x="15" y="14"/>
                  </a:cubicBezTo>
                  <a:cubicBezTo>
                    <a:pt x="12" y="19"/>
                    <a:pt x="10" y="25"/>
                    <a:pt x="8" y="30"/>
                  </a:cubicBezTo>
                  <a:cubicBezTo>
                    <a:pt x="6" y="36"/>
                    <a:pt x="4" y="41"/>
                    <a:pt x="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8F78F066-4795-4D5C-A479-C0258ABEF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1228"/>
              <a:ext cx="38" cy="103"/>
            </a:xfrm>
            <a:custGeom>
              <a:avLst/>
              <a:gdLst>
                <a:gd name="T0" fmla="*/ 3 w 20"/>
                <a:gd name="T1" fmla="*/ 54 h 54"/>
                <a:gd name="T2" fmla="*/ 3 w 20"/>
                <a:gd name="T3" fmla="*/ 54 h 54"/>
                <a:gd name="T4" fmla="*/ 1 w 20"/>
                <a:gd name="T5" fmla="*/ 43 h 54"/>
                <a:gd name="T6" fmla="*/ 15 w 20"/>
                <a:gd name="T7" fmla="*/ 1 h 54"/>
                <a:gd name="T8" fmla="*/ 18 w 20"/>
                <a:gd name="T9" fmla="*/ 0 h 54"/>
                <a:gd name="T10" fmla="*/ 13 w 20"/>
                <a:gd name="T11" fmla="*/ 16 h 54"/>
                <a:gd name="T12" fmla="*/ 7 w 20"/>
                <a:gd name="T13" fmla="*/ 35 h 54"/>
                <a:gd name="T14" fmla="*/ 3 w 20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4">
                  <a:moveTo>
                    <a:pt x="3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1" y="50"/>
                    <a:pt x="0" y="47"/>
                    <a:pt x="1" y="43"/>
                  </a:cubicBezTo>
                  <a:cubicBezTo>
                    <a:pt x="6" y="29"/>
                    <a:pt x="10" y="15"/>
                    <a:pt x="15" y="1"/>
                  </a:cubicBezTo>
                  <a:cubicBezTo>
                    <a:pt x="16" y="1"/>
                    <a:pt x="16" y="0"/>
                    <a:pt x="18" y="0"/>
                  </a:cubicBezTo>
                  <a:cubicBezTo>
                    <a:pt x="20" y="6"/>
                    <a:pt x="15" y="11"/>
                    <a:pt x="13" y="16"/>
                  </a:cubicBezTo>
                  <a:cubicBezTo>
                    <a:pt x="12" y="23"/>
                    <a:pt x="9" y="29"/>
                    <a:pt x="7" y="35"/>
                  </a:cubicBezTo>
                  <a:cubicBezTo>
                    <a:pt x="6" y="41"/>
                    <a:pt x="5" y="46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0467DF21-6769-45EF-B620-A5E00D6A6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" y="1197"/>
              <a:ext cx="36" cy="109"/>
            </a:xfrm>
            <a:custGeom>
              <a:avLst/>
              <a:gdLst>
                <a:gd name="T0" fmla="*/ 3 w 19"/>
                <a:gd name="T1" fmla="*/ 57 h 57"/>
                <a:gd name="T2" fmla="*/ 3 w 19"/>
                <a:gd name="T3" fmla="*/ 57 h 57"/>
                <a:gd name="T4" fmla="*/ 19 w 19"/>
                <a:gd name="T5" fmla="*/ 0 h 57"/>
                <a:gd name="T6" fmla="*/ 3 w 19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7"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0" y="52"/>
                    <a:pt x="12" y="11"/>
                    <a:pt x="19" y="0"/>
                  </a:cubicBezTo>
                  <a:cubicBezTo>
                    <a:pt x="15" y="19"/>
                    <a:pt x="7" y="38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059DFC37-BA1C-447E-AD32-EF8FBCE6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1191"/>
              <a:ext cx="33" cy="100"/>
            </a:xfrm>
            <a:custGeom>
              <a:avLst/>
              <a:gdLst>
                <a:gd name="T0" fmla="*/ 17 w 17"/>
                <a:gd name="T1" fmla="*/ 0 h 52"/>
                <a:gd name="T2" fmla="*/ 17 w 17"/>
                <a:gd name="T3" fmla="*/ 0 h 52"/>
                <a:gd name="T4" fmla="*/ 4 w 17"/>
                <a:gd name="T5" fmla="*/ 52 h 52"/>
                <a:gd name="T6" fmla="*/ 3 w 17"/>
                <a:gd name="T7" fmla="*/ 35 h 52"/>
                <a:gd name="T8" fmla="*/ 10 w 17"/>
                <a:gd name="T9" fmla="*/ 14 h 52"/>
                <a:gd name="T10" fmla="*/ 17 w 17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52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7"/>
                    <a:pt x="6" y="34"/>
                    <a:pt x="4" y="52"/>
                  </a:cubicBezTo>
                  <a:cubicBezTo>
                    <a:pt x="0" y="46"/>
                    <a:pt x="1" y="41"/>
                    <a:pt x="3" y="35"/>
                  </a:cubicBezTo>
                  <a:cubicBezTo>
                    <a:pt x="6" y="28"/>
                    <a:pt x="8" y="21"/>
                    <a:pt x="10" y="14"/>
                  </a:cubicBezTo>
                  <a:cubicBezTo>
                    <a:pt x="11" y="9"/>
                    <a:pt x="12" y="4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ECB8FE1A-DFCA-47CB-AAD1-B89D65845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151"/>
              <a:ext cx="36" cy="54"/>
            </a:xfrm>
            <a:custGeom>
              <a:avLst/>
              <a:gdLst>
                <a:gd name="T0" fmla="*/ 0 w 19"/>
                <a:gd name="T1" fmla="*/ 28 h 28"/>
                <a:gd name="T2" fmla="*/ 0 w 19"/>
                <a:gd name="T3" fmla="*/ 28 h 28"/>
                <a:gd name="T4" fmla="*/ 18 w 19"/>
                <a:gd name="T5" fmla="*/ 0 h 28"/>
                <a:gd name="T6" fmla="*/ 6 w 19"/>
                <a:gd name="T7" fmla="*/ 27 h 28"/>
                <a:gd name="T8" fmla="*/ 0 w 19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8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3" y="17"/>
                    <a:pt x="10" y="9"/>
                    <a:pt x="18" y="0"/>
                  </a:cubicBezTo>
                  <a:cubicBezTo>
                    <a:pt x="19" y="7"/>
                    <a:pt x="14" y="18"/>
                    <a:pt x="6" y="27"/>
                  </a:cubicBezTo>
                  <a:cubicBezTo>
                    <a:pt x="3" y="23"/>
                    <a:pt x="2" y="27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6367A597-5A6B-4BC1-B4DC-844BF064E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281"/>
              <a:ext cx="34" cy="69"/>
            </a:xfrm>
            <a:custGeom>
              <a:avLst/>
              <a:gdLst>
                <a:gd name="T0" fmla="*/ 5 w 18"/>
                <a:gd name="T1" fmla="*/ 36 h 36"/>
                <a:gd name="T2" fmla="*/ 5 w 18"/>
                <a:gd name="T3" fmla="*/ 36 h 36"/>
                <a:gd name="T4" fmla="*/ 16 w 18"/>
                <a:gd name="T5" fmla="*/ 0 h 36"/>
                <a:gd name="T6" fmla="*/ 11 w 18"/>
                <a:gd name="T7" fmla="*/ 18 h 36"/>
                <a:gd name="T8" fmla="*/ 5 w 1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5" y="36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0" y="22"/>
                    <a:pt x="12" y="11"/>
                    <a:pt x="16" y="0"/>
                  </a:cubicBezTo>
                  <a:cubicBezTo>
                    <a:pt x="18" y="6"/>
                    <a:pt x="13" y="12"/>
                    <a:pt x="11" y="18"/>
                  </a:cubicBezTo>
                  <a:cubicBezTo>
                    <a:pt x="10" y="24"/>
                    <a:pt x="7" y="30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BD435A87-E787-4992-8B5F-4A6E0ED50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203"/>
              <a:ext cx="26" cy="74"/>
            </a:xfrm>
            <a:custGeom>
              <a:avLst/>
              <a:gdLst>
                <a:gd name="T0" fmla="*/ 6 w 14"/>
                <a:gd name="T1" fmla="*/ 34 h 39"/>
                <a:gd name="T2" fmla="*/ 6 w 14"/>
                <a:gd name="T3" fmla="*/ 34 h 39"/>
                <a:gd name="T4" fmla="*/ 3 w 14"/>
                <a:gd name="T5" fmla="*/ 39 h 39"/>
                <a:gd name="T6" fmla="*/ 0 w 14"/>
                <a:gd name="T7" fmla="*/ 34 h 39"/>
                <a:gd name="T8" fmla="*/ 3 w 14"/>
                <a:gd name="T9" fmla="*/ 19 h 39"/>
                <a:gd name="T10" fmla="*/ 9 w 14"/>
                <a:gd name="T11" fmla="*/ 6 h 39"/>
                <a:gd name="T12" fmla="*/ 14 w 14"/>
                <a:gd name="T13" fmla="*/ 0 h 39"/>
                <a:gd name="T14" fmla="*/ 9 w 14"/>
                <a:gd name="T15" fmla="*/ 14 h 39"/>
                <a:gd name="T16" fmla="*/ 3 w 14"/>
                <a:gd name="T17" fmla="*/ 31 h 39"/>
                <a:gd name="T18" fmla="*/ 6 w 14"/>
                <a:gd name="T1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9">
                  <a:moveTo>
                    <a:pt x="6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7" y="36"/>
                    <a:pt x="5" y="38"/>
                    <a:pt x="3" y="39"/>
                  </a:cubicBezTo>
                  <a:cubicBezTo>
                    <a:pt x="0" y="39"/>
                    <a:pt x="0" y="36"/>
                    <a:pt x="0" y="34"/>
                  </a:cubicBezTo>
                  <a:cubicBezTo>
                    <a:pt x="0" y="29"/>
                    <a:pt x="2" y="24"/>
                    <a:pt x="3" y="19"/>
                  </a:cubicBezTo>
                  <a:cubicBezTo>
                    <a:pt x="5" y="15"/>
                    <a:pt x="7" y="11"/>
                    <a:pt x="9" y="6"/>
                  </a:cubicBezTo>
                  <a:cubicBezTo>
                    <a:pt x="11" y="5"/>
                    <a:pt x="11" y="1"/>
                    <a:pt x="14" y="0"/>
                  </a:cubicBezTo>
                  <a:cubicBezTo>
                    <a:pt x="14" y="5"/>
                    <a:pt x="11" y="9"/>
                    <a:pt x="9" y="14"/>
                  </a:cubicBezTo>
                  <a:cubicBezTo>
                    <a:pt x="7" y="19"/>
                    <a:pt x="5" y="25"/>
                    <a:pt x="3" y="31"/>
                  </a:cubicBezTo>
                  <a:cubicBezTo>
                    <a:pt x="1" y="35"/>
                    <a:pt x="4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0CEAB464-0B8B-46D9-92AE-3847845B1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1203"/>
              <a:ext cx="21" cy="65"/>
            </a:xfrm>
            <a:custGeom>
              <a:avLst/>
              <a:gdLst>
                <a:gd name="T0" fmla="*/ 0 w 11"/>
                <a:gd name="T1" fmla="*/ 34 h 34"/>
                <a:gd name="T2" fmla="*/ 0 w 11"/>
                <a:gd name="T3" fmla="*/ 34 h 34"/>
                <a:gd name="T4" fmla="*/ 10 w 11"/>
                <a:gd name="T5" fmla="*/ 0 h 34"/>
                <a:gd name="T6" fmla="*/ 0 w 11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4"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22"/>
                    <a:pt x="6" y="11"/>
                    <a:pt x="10" y="0"/>
                  </a:cubicBezTo>
                  <a:cubicBezTo>
                    <a:pt x="11" y="5"/>
                    <a:pt x="5" y="27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97AAB54E-4C28-4B90-98A9-60DF79386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266"/>
              <a:ext cx="15" cy="36"/>
            </a:xfrm>
            <a:custGeom>
              <a:avLst/>
              <a:gdLst>
                <a:gd name="T0" fmla="*/ 6 w 8"/>
                <a:gd name="T1" fmla="*/ 0 h 19"/>
                <a:gd name="T2" fmla="*/ 6 w 8"/>
                <a:gd name="T3" fmla="*/ 0 h 19"/>
                <a:gd name="T4" fmla="*/ 1 w 8"/>
                <a:gd name="T5" fmla="*/ 19 h 19"/>
                <a:gd name="T6" fmla="*/ 6 w 8"/>
                <a:gd name="T7" fmla="*/ 0 h 19"/>
                <a:gd name="T8" fmla="*/ 6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8" y="7"/>
                    <a:pt x="4" y="13"/>
                    <a:pt x="1" y="19"/>
                  </a:cubicBezTo>
                  <a:cubicBezTo>
                    <a:pt x="0" y="12"/>
                    <a:pt x="2" y="6"/>
                    <a:pt x="6" y="0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7E05411B-35CE-4949-81AC-A06025E37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5"/>
              <a:ext cx="10" cy="13"/>
            </a:xfrm>
            <a:custGeom>
              <a:avLst/>
              <a:gdLst>
                <a:gd name="T0" fmla="*/ 5 w 5"/>
                <a:gd name="T1" fmla="*/ 5 h 7"/>
                <a:gd name="T2" fmla="*/ 5 w 5"/>
                <a:gd name="T3" fmla="*/ 5 h 7"/>
                <a:gd name="T4" fmla="*/ 5 w 5"/>
                <a:gd name="T5" fmla="*/ 5 h 7"/>
                <a:gd name="T6" fmla="*/ 0 w 5"/>
                <a:gd name="T7" fmla="*/ 7 h 7"/>
                <a:gd name="T8" fmla="*/ 4 w 5"/>
                <a:gd name="T9" fmla="*/ 0 h 7"/>
                <a:gd name="T10" fmla="*/ 4 w 5"/>
                <a:gd name="T11" fmla="*/ 0 h 7"/>
                <a:gd name="T12" fmla="*/ 5 w 5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6"/>
                    <a:pt x="5" y="5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1" y="4"/>
                    <a:pt x="1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1164EEAE-2A18-418D-9232-B00F8B5A2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1346"/>
              <a:ext cx="7" cy="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3 w 4"/>
                <a:gd name="T5" fmla="*/ 2 h 4"/>
                <a:gd name="T6" fmla="*/ 2 w 4"/>
                <a:gd name="T7" fmla="*/ 4 h 4"/>
                <a:gd name="T8" fmla="*/ 0 w 4"/>
                <a:gd name="T9" fmla="*/ 2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2D8A6A07-6F3E-48C7-8B92-A57DE4D15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251"/>
              <a:ext cx="8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4 w 4"/>
                <a:gd name="T5" fmla="*/ 0 h 9"/>
                <a:gd name="T6" fmla="*/ 0 w 4"/>
                <a:gd name="T7" fmla="*/ 9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4"/>
                    <a:pt x="4" y="0"/>
                  </a:cubicBezTo>
                  <a:cubicBezTo>
                    <a:pt x="4" y="5"/>
                    <a:pt x="4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5AB53CA6-8CB2-443B-8BAA-B10B8E198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266"/>
              <a:ext cx="8" cy="7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3 h 4"/>
                <a:gd name="T8" fmla="*/ 2 w 4"/>
                <a:gd name="T9" fmla="*/ 1 h 4"/>
                <a:gd name="T10" fmla="*/ 4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2" y="1"/>
                  </a:cubicBezTo>
                  <a:cubicBezTo>
                    <a:pt x="2" y="1"/>
                    <a:pt x="3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18819AC2-DAB2-404E-B8FF-873650BC5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" y="1338"/>
              <a:ext cx="9" cy="12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2 h 6"/>
                <a:gd name="T4" fmla="*/ 3 w 5"/>
                <a:gd name="T5" fmla="*/ 5 h 6"/>
                <a:gd name="T6" fmla="*/ 1 w 5"/>
                <a:gd name="T7" fmla="*/ 4 h 6"/>
                <a:gd name="T8" fmla="*/ 3 w 5"/>
                <a:gd name="T9" fmla="*/ 1 h 6"/>
                <a:gd name="T10" fmla="*/ 5 w 5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2"/>
                    <a:pt x="1" y="2"/>
                    <a:pt x="3" y="1"/>
                  </a:cubicBezTo>
                  <a:cubicBezTo>
                    <a:pt x="4" y="1"/>
                    <a:pt x="5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F17DDC2A-C263-4A81-AF61-40354DED6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56"/>
              <a:ext cx="7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2 w 4"/>
                <a:gd name="T5" fmla="*/ 1 h 9"/>
                <a:gd name="T6" fmla="*/ 4 w 4"/>
                <a:gd name="T7" fmla="*/ 1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3" y="4"/>
                    <a:pt x="3" y="6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7" name="Group 4">
            <a:extLst>
              <a:ext uri="{FF2B5EF4-FFF2-40B4-BE49-F238E27FC236}">
                <a16:creationId xmlns:a16="http://schemas.microsoft.com/office/drawing/2014/main" id="{AF49DD5B-820F-486D-B0CD-E88E748BBFA2}"/>
              </a:ext>
            </a:extLst>
          </p:cNvPr>
          <p:cNvGrpSpPr>
            <a:grpSpLocks noChangeAspect="1"/>
          </p:cNvGrpSpPr>
          <p:nvPr/>
        </p:nvGrpSpPr>
        <p:grpSpPr bwMode="auto">
          <a:xfrm rot="264984">
            <a:off x="4427895" y="1318575"/>
            <a:ext cx="600033" cy="375230"/>
            <a:chOff x="778" y="1069"/>
            <a:chExt cx="718" cy="449"/>
          </a:xfrm>
          <a:solidFill>
            <a:schemeClr val="accent3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86A81F22-B2E7-476B-9F9A-39E647ACB0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" y="1069"/>
              <a:ext cx="718" cy="449"/>
            </a:xfrm>
            <a:custGeom>
              <a:avLst/>
              <a:gdLst>
                <a:gd name="T0" fmla="*/ 0 w 377"/>
                <a:gd name="T1" fmla="*/ 225 h 235"/>
                <a:gd name="T2" fmla="*/ 70 w 377"/>
                <a:gd name="T3" fmla="*/ 99 h 235"/>
                <a:gd name="T4" fmla="*/ 207 w 377"/>
                <a:gd name="T5" fmla="*/ 37 h 235"/>
                <a:gd name="T6" fmla="*/ 236 w 377"/>
                <a:gd name="T7" fmla="*/ 9 h 235"/>
                <a:gd name="T8" fmla="*/ 374 w 377"/>
                <a:gd name="T9" fmla="*/ 52 h 235"/>
                <a:gd name="T10" fmla="*/ 294 w 377"/>
                <a:gd name="T11" fmla="*/ 118 h 235"/>
                <a:gd name="T12" fmla="*/ 222 w 377"/>
                <a:gd name="T13" fmla="*/ 170 h 235"/>
                <a:gd name="T14" fmla="*/ 159 w 377"/>
                <a:gd name="T15" fmla="*/ 138 h 235"/>
                <a:gd name="T16" fmla="*/ 7 w 377"/>
                <a:gd name="T17" fmla="*/ 231 h 235"/>
                <a:gd name="T18" fmla="*/ 206 w 377"/>
                <a:gd name="T19" fmla="*/ 54 h 235"/>
                <a:gd name="T20" fmla="*/ 127 w 377"/>
                <a:gd name="T21" fmla="*/ 115 h 235"/>
                <a:gd name="T22" fmla="*/ 123 w 377"/>
                <a:gd name="T23" fmla="*/ 117 h 235"/>
                <a:gd name="T24" fmla="*/ 135 w 377"/>
                <a:gd name="T25" fmla="*/ 72 h 235"/>
                <a:gd name="T26" fmla="*/ 116 w 377"/>
                <a:gd name="T27" fmla="*/ 120 h 235"/>
                <a:gd name="T28" fmla="*/ 104 w 377"/>
                <a:gd name="T29" fmla="*/ 83 h 235"/>
                <a:gd name="T30" fmla="*/ 83 w 377"/>
                <a:gd name="T31" fmla="*/ 150 h 235"/>
                <a:gd name="T32" fmla="*/ 107 w 377"/>
                <a:gd name="T33" fmla="*/ 150 h 235"/>
                <a:gd name="T34" fmla="*/ 114 w 377"/>
                <a:gd name="T35" fmla="*/ 146 h 235"/>
                <a:gd name="T36" fmla="*/ 149 w 377"/>
                <a:gd name="T37" fmla="*/ 137 h 235"/>
                <a:gd name="T38" fmla="*/ 166 w 377"/>
                <a:gd name="T39" fmla="*/ 130 h 235"/>
                <a:gd name="T40" fmla="*/ 222 w 377"/>
                <a:gd name="T41" fmla="*/ 91 h 235"/>
                <a:gd name="T42" fmla="*/ 224 w 377"/>
                <a:gd name="T43" fmla="*/ 122 h 235"/>
                <a:gd name="T44" fmla="*/ 232 w 377"/>
                <a:gd name="T45" fmla="*/ 167 h 235"/>
                <a:gd name="T46" fmla="*/ 338 w 377"/>
                <a:gd name="T47" fmla="*/ 77 h 235"/>
                <a:gd name="T48" fmla="*/ 328 w 377"/>
                <a:gd name="T49" fmla="*/ 53 h 235"/>
                <a:gd name="T50" fmla="*/ 221 w 377"/>
                <a:gd name="T51" fmla="*/ 13 h 235"/>
                <a:gd name="T52" fmla="*/ 216 w 377"/>
                <a:gd name="T53" fmla="*/ 52 h 235"/>
                <a:gd name="T54" fmla="*/ 97 w 377"/>
                <a:gd name="T55" fmla="*/ 88 h 235"/>
                <a:gd name="T56" fmla="*/ 85 w 377"/>
                <a:gd name="T57" fmla="*/ 96 h 235"/>
                <a:gd name="T58" fmla="*/ 80 w 377"/>
                <a:gd name="T59" fmla="*/ 153 h 235"/>
                <a:gd name="T60" fmla="*/ 64 w 377"/>
                <a:gd name="T61" fmla="*/ 115 h 235"/>
                <a:gd name="T62" fmla="*/ 50 w 377"/>
                <a:gd name="T63" fmla="*/ 158 h 235"/>
                <a:gd name="T64" fmla="*/ 42 w 377"/>
                <a:gd name="T65" fmla="*/ 181 h 235"/>
                <a:gd name="T66" fmla="*/ 61 w 377"/>
                <a:gd name="T67" fmla="*/ 166 h 235"/>
                <a:gd name="T68" fmla="*/ 61 w 377"/>
                <a:gd name="T69" fmla="*/ 136 h 235"/>
                <a:gd name="T70" fmla="*/ 65 w 377"/>
                <a:gd name="T71" fmla="*/ 146 h 235"/>
                <a:gd name="T72" fmla="*/ 41 w 377"/>
                <a:gd name="T73" fmla="*/ 170 h 235"/>
                <a:gd name="T74" fmla="*/ 41 w 377"/>
                <a:gd name="T75" fmla="*/ 170 h 235"/>
                <a:gd name="T76" fmla="*/ 37 w 377"/>
                <a:gd name="T77" fmla="*/ 156 h 235"/>
                <a:gd name="T78" fmla="*/ 345 w 377"/>
                <a:gd name="T79" fmla="*/ 64 h 235"/>
                <a:gd name="T80" fmla="*/ 357 w 377"/>
                <a:gd name="T81" fmla="*/ 61 h 235"/>
                <a:gd name="T82" fmla="*/ 346 w 377"/>
                <a:gd name="T83" fmla="*/ 60 h 235"/>
                <a:gd name="T84" fmla="*/ 344 w 377"/>
                <a:gd name="T85" fmla="*/ 51 h 235"/>
                <a:gd name="T86" fmla="*/ 344 w 377"/>
                <a:gd name="T87" fmla="*/ 51 h 235"/>
                <a:gd name="T88" fmla="*/ 21 w 377"/>
                <a:gd name="T89" fmla="*/ 203 h 235"/>
                <a:gd name="T90" fmla="*/ 213 w 377"/>
                <a:gd name="T91" fmla="*/ 17 h 235"/>
                <a:gd name="T92" fmla="*/ 213 w 377"/>
                <a:gd name="T93" fmla="*/ 17 h 235"/>
                <a:gd name="T94" fmla="*/ 12 w 377"/>
                <a:gd name="T95" fmla="*/ 20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7" h="235">
                  <a:moveTo>
                    <a:pt x="2" y="235"/>
                  </a:moveTo>
                  <a:cubicBezTo>
                    <a:pt x="2" y="235"/>
                    <a:pt x="2" y="235"/>
                    <a:pt x="2" y="235"/>
                  </a:cubicBezTo>
                  <a:cubicBezTo>
                    <a:pt x="0" y="232"/>
                    <a:pt x="0" y="229"/>
                    <a:pt x="0" y="225"/>
                  </a:cubicBezTo>
                  <a:cubicBezTo>
                    <a:pt x="3" y="208"/>
                    <a:pt x="8" y="191"/>
                    <a:pt x="17" y="175"/>
                  </a:cubicBezTo>
                  <a:cubicBezTo>
                    <a:pt x="19" y="171"/>
                    <a:pt x="21" y="167"/>
                    <a:pt x="23" y="163"/>
                  </a:cubicBezTo>
                  <a:cubicBezTo>
                    <a:pt x="34" y="139"/>
                    <a:pt x="51" y="118"/>
                    <a:pt x="70" y="99"/>
                  </a:cubicBezTo>
                  <a:cubicBezTo>
                    <a:pt x="89" y="80"/>
                    <a:pt x="113" y="68"/>
                    <a:pt x="140" y="62"/>
                  </a:cubicBezTo>
                  <a:cubicBezTo>
                    <a:pt x="159" y="57"/>
                    <a:pt x="179" y="52"/>
                    <a:pt x="199" y="50"/>
                  </a:cubicBezTo>
                  <a:cubicBezTo>
                    <a:pt x="208" y="48"/>
                    <a:pt x="210" y="45"/>
                    <a:pt x="207" y="37"/>
                  </a:cubicBezTo>
                  <a:cubicBezTo>
                    <a:pt x="204" y="27"/>
                    <a:pt x="206" y="16"/>
                    <a:pt x="203" y="6"/>
                  </a:cubicBezTo>
                  <a:cubicBezTo>
                    <a:pt x="201" y="2"/>
                    <a:pt x="204" y="0"/>
                    <a:pt x="209" y="2"/>
                  </a:cubicBezTo>
                  <a:cubicBezTo>
                    <a:pt x="218" y="4"/>
                    <a:pt x="226" y="7"/>
                    <a:pt x="236" y="9"/>
                  </a:cubicBezTo>
                  <a:cubicBezTo>
                    <a:pt x="261" y="16"/>
                    <a:pt x="285" y="25"/>
                    <a:pt x="309" y="32"/>
                  </a:cubicBezTo>
                  <a:cubicBezTo>
                    <a:pt x="326" y="38"/>
                    <a:pt x="345" y="45"/>
                    <a:pt x="363" y="49"/>
                  </a:cubicBezTo>
                  <a:cubicBezTo>
                    <a:pt x="367" y="49"/>
                    <a:pt x="370" y="51"/>
                    <a:pt x="374" y="52"/>
                  </a:cubicBezTo>
                  <a:cubicBezTo>
                    <a:pt x="377" y="54"/>
                    <a:pt x="377" y="57"/>
                    <a:pt x="374" y="58"/>
                  </a:cubicBezTo>
                  <a:cubicBezTo>
                    <a:pt x="357" y="68"/>
                    <a:pt x="343" y="81"/>
                    <a:pt x="326" y="92"/>
                  </a:cubicBezTo>
                  <a:cubicBezTo>
                    <a:pt x="315" y="100"/>
                    <a:pt x="305" y="109"/>
                    <a:pt x="294" y="118"/>
                  </a:cubicBezTo>
                  <a:cubicBezTo>
                    <a:pt x="274" y="134"/>
                    <a:pt x="255" y="152"/>
                    <a:pt x="237" y="170"/>
                  </a:cubicBezTo>
                  <a:cubicBezTo>
                    <a:pt x="236" y="171"/>
                    <a:pt x="235" y="172"/>
                    <a:pt x="233" y="173"/>
                  </a:cubicBezTo>
                  <a:cubicBezTo>
                    <a:pt x="227" y="177"/>
                    <a:pt x="223" y="177"/>
                    <a:pt x="222" y="170"/>
                  </a:cubicBezTo>
                  <a:cubicBezTo>
                    <a:pt x="220" y="158"/>
                    <a:pt x="217" y="146"/>
                    <a:pt x="215" y="135"/>
                  </a:cubicBezTo>
                  <a:cubicBezTo>
                    <a:pt x="213" y="126"/>
                    <a:pt x="212" y="125"/>
                    <a:pt x="203" y="127"/>
                  </a:cubicBezTo>
                  <a:cubicBezTo>
                    <a:pt x="188" y="131"/>
                    <a:pt x="173" y="134"/>
                    <a:pt x="159" y="138"/>
                  </a:cubicBezTo>
                  <a:cubicBezTo>
                    <a:pt x="139" y="145"/>
                    <a:pt x="120" y="151"/>
                    <a:pt x="101" y="160"/>
                  </a:cubicBezTo>
                  <a:cubicBezTo>
                    <a:pt x="87" y="167"/>
                    <a:pt x="73" y="174"/>
                    <a:pt x="60" y="182"/>
                  </a:cubicBezTo>
                  <a:cubicBezTo>
                    <a:pt x="39" y="196"/>
                    <a:pt x="20" y="210"/>
                    <a:pt x="7" y="231"/>
                  </a:cubicBezTo>
                  <a:cubicBezTo>
                    <a:pt x="6" y="233"/>
                    <a:pt x="6" y="235"/>
                    <a:pt x="2" y="235"/>
                  </a:cubicBezTo>
                  <a:close/>
                  <a:moveTo>
                    <a:pt x="206" y="54"/>
                  </a:moveTo>
                  <a:cubicBezTo>
                    <a:pt x="206" y="54"/>
                    <a:pt x="206" y="54"/>
                    <a:pt x="206" y="54"/>
                  </a:cubicBezTo>
                  <a:cubicBezTo>
                    <a:pt x="189" y="57"/>
                    <a:pt x="172" y="61"/>
                    <a:pt x="156" y="65"/>
                  </a:cubicBezTo>
                  <a:cubicBezTo>
                    <a:pt x="146" y="67"/>
                    <a:pt x="139" y="72"/>
                    <a:pt x="137" y="81"/>
                  </a:cubicBezTo>
                  <a:cubicBezTo>
                    <a:pt x="133" y="93"/>
                    <a:pt x="129" y="103"/>
                    <a:pt x="127" y="115"/>
                  </a:cubicBezTo>
                  <a:cubicBezTo>
                    <a:pt x="127" y="116"/>
                    <a:pt x="126" y="116"/>
                    <a:pt x="126" y="117"/>
                  </a:cubicBezTo>
                  <a:cubicBezTo>
                    <a:pt x="126" y="118"/>
                    <a:pt x="125" y="118"/>
                    <a:pt x="124" y="118"/>
                  </a:cubicBezTo>
                  <a:cubicBezTo>
                    <a:pt x="124" y="118"/>
                    <a:pt x="123" y="117"/>
                    <a:pt x="123" y="117"/>
                  </a:cubicBezTo>
                  <a:cubicBezTo>
                    <a:pt x="122" y="116"/>
                    <a:pt x="123" y="115"/>
                    <a:pt x="123" y="114"/>
                  </a:cubicBezTo>
                  <a:cubicBezTo>
                    <a:pt x="128" y="102"/>
                    <a:pt x="130" y="89"/>
                    <a:pt x="135" y="78"/>
                  </a:cubicBezTo>
                  <a:cubicBezTo>
                    <a:pt x="135" y="76"/>
                    <a:pt x="137" y="74"/>
                    <a:pt x="135" y="72"/>
                  </a:cubicBezTo>
                  <a:cubicBezTo>
                    <a:pt x="133" y="71"/>
                    <a:pt x="130" y="73"/>
                    <a:pt x="129" y="75"/>
                  </a:cubicBezTo>
                  <a:cubicBezTo>
                    <a:pt x="127" y="76"/>
                    <a:pt x="127" y="79"/>
                    <a:pt x="127" y="80"/>
                  </a:cubicBezTo>
                  <a:cubicBezTo>
                    <a:pt x="123" y="94"/>
                    <a:pt x="119" y="107"/>
                    <a:pt x="116" y="120"/>
                  </a:cubicBezTo>
                  <a:cubicBezTo>
                    <a:pt x="115" y="123"/>
                    <a:pt x="113" y="125"/>
                    <a:pt x="110" y="123"/>
                  </a:cubicBezTo>
                  <a:cubicBezTo>
                    <a:pt x="115" y="108"/>
                    <a:pt x="121" y="94"/>
                    <a:pt x="123" y="77"/>
                  </a:cubicBezTo>
                  <a:cubicBezTo>
                    <a:pt x="115" y="77"/>
                    <a:pt x="110" y="80"/>
                    <a:pt x="104" y="83"/>
                  </a:cubicBezTo>
                  <a:cubicBezTo>
                    <a:pt x="102" y="84"/>
                    <a:pt x="101" y="86"/>
                    <a:pt x="101" y="88"/>
                  </a:cubicBezTo>
                  <a:cubicBezTo>
                    <a:pt x="100" y="95"/>
                    <a:pt x="97" y="101"/>
                    <a:pt x="95" y="109"/>
                  </a:cubicBezTo>
                  <a:cubicBezTo>
                    <a:pt x="90" y="122"/>
                    <a:pt x="86" y="136"/>
                    <a:pt x="83" y="150"/>
                  </a:cubicBezTo>
                  <a:cubicBezTo>
                    <a:pt x="82" y="153"/>
                    <a:pt x="82" y="155"/>
                    <a:pt x="86" y="156"/>
                  </a:cubicBezTo>
                  <a:cubicBezTo>
                    <a:pt x="88" y="156"/>
                    <a:pt x="88" y="159"/>
                    <a:pt x="91" y="158"/>
                  </a:cubicBezTo>
                  <a:cubicBezTo>
                    <a:pt x="97" y="155"/>
                    <a:pt x="103" y="154"/>
                    <a:pt x="107" y="150"/>
                  </a:cubicBezTo>
                  <a:cubicBezTo>
                    <a:pt x="111" y="147"/>
                    <a:pt x="110" y="142"/>
                    <a:pt x="111" y="138"/>
                  </a:cubicBezTo>
                  <a:cubicBezTo>
                    <a:pt x="111" y="136"/>
                    <a:pt x="110" y="133"/>
                    <a:pt x="114" y="133"/>
                  </a:cubicBezTo>
                  <a:cubicBezTo>
                    <a:pt x="118" y="137"/>
                    <a:pt x="113" y="142"/>
                    <a:pt x="114" y="146"/>
                  </a:cubicBezTo>
                  <a:cubicBezTo>
                    <a:pt x="119" y="145"/>
                    <a:pt x="122" y="145"/>
                    <a:pt x="126" y="143"/>
                  </a:cubicBezTo>
                  <a:cubicBezTo>
                    <a:pt x="130" y="141"/>
                    <a:pt x="135" y="143"/>
                    <a:pt x="138" y="138"/>
                  </a:cubicBezTo>
                  <a:cubicBezTo>
                    <a:pt x="140" y="132"/>
                    <a:pt x="145" y="139"/>
                    <a:pt x="149" y="137"/>
                  </a:cubicBezTo>
                  <a:cubicBezTo>
                    <a:pt x="151" y="135"/>
                    <a:pt x="154" y="134"/>
                    <a:pt x="154" y="131"/>
                  </a:cubicBezTo>
                  <a:cubicBezTo>
                    <a:pt x="154" y="129"/>
                    <a:pt x="156" y="129"/>
                    <a:pt x="157" y="130"/>
                  </a:cubicBezTo>
                  <a:cubicBezTo>
                    <a:pt x="160" y="134"/>
                    <a:pt x="163" y="131"/>
                    <a:pt x="166" y="130"/>
                  </a:cubicBezTo>
                  <a:cubicBezTo>
                    <a:pt x="175" y="128"/>
                    <a:pt x="183" y="124"/>
                    <a:pt x="193" y="123"/>
                  </a:cubicBezTo>
                  <a:cubicBezTo>
                    <a:pt x="203" y="122"/>
                    <a:pt x="208" y="117"/>
                    <a:pt x="210" y="108"/>
                  </a:cubicBezTo>
                  <a:cubicBezTo>
                    <a:pt x="212" y="101"/>
                    <a:pt x="213" y="94"/>
                    <a:pt x="222" y="91"/>
                  </a:cubicBezTo>
                  <a:cubicBezTo>
                    <a:pt x="220" y="98"/>
                    <a:pt x="216" y="104"/>
                    <a:pt x="214" y="111"/>
                  </a:cubicBezTo>
                  <a:cubicBezTo>
                    <a:pt x="212" y="118"/>
                    <a:pt x="212" y="118"/>
                    <a:pt x="219" y="120"/>
                  </a:cubicBezTo>
                  <a:cubicBezTo>
                    <a:pt x="221" y="120"/>
                    <a:pt x="224" y="120"/>
                    <a:pt x="224" y="122"/>
                  </a:cubicBezTo>
                  <a:cubicBezTo>
                    <a:pt x="224" y="125"/>
                    <a:pt x="227" y="129"/>
                    <a:pt x="226" y="132"/>
                  </a:cubicBezTo>
                  <a:cubicBezTo>
                    <a:pt x="223" y="142"/>
                    <a:pt x="228" y="152"/>
                    <a:pt x="229" y="162"/>
                  </a:cubicBezTo>
                  <a:cubicBezTo>
                    <a:pt x="228" y="163"/>
                    <a:pt x="229" y="167"/>
                    <a:pt x="232" y="167"/>
                  </a:cubicBezTo>
                  <a:cubicBezTo>
                    <a:pt x="242" y="160"/>
                    <a:pt x="250" y="151"/>
                    <a:pt x="259" y="143"/>
                  </a:cubicBezTo>
                  <a:cubicBezTo>
                    <a:pt x="268" y="135"/>
                    <a:pt x="278" y="128"/>
                    <a:pt x="287" y="119"/>
                  </a:cubicBezTo>
                  <a:cubicBezTo>
                    <a:pt x="303" y="104"/>
                    <a:pt x="320" y="89"/>
                    <a:pt x="338" y="77"/>
                  </a:cubicBezTo>
                  <a:cubicBezTo>
                    <a:pt x="343" y="74"/>
                    <a:pt x="343" y="70"/>
                    <a:pt x="341" y="67"/>
                  </a:cubicBezTo>
                  <a:cubicBezTo>
                    <a:pt x="332" y="70"/>
                    <a:pt x="324" y="76"/>
                    <a:pt x="314" y="76"/>
                  </a:cubicBezTo>
                  <a:cubicBezTo>
                    <a:pt x="320" y="60"/>
                    <a:pt x="322" y="57"/>
                    <a:pt x="328" y="53"/>
                  </a:cubicBezTo>
                  <a:cubicBezTo>
                    <a:pt x="329" y="60"/>
                    <a:pt x="323" y="65"/>
                    <a:pt x="323" y="72"/>
                  </a:cubicBezTo>
                  <a:cubicBezTo>
                    <a:pt x="331" y="65"/>
                    <a:pt x="332" y="57"/>
                    <a:pt x="336" y="49"/>
                  </a:cubicBezTo>
                  <a:cubicBezTo>
                    <a:pt x="298" y="37"/>
                    <a:pt x="263" y="19"/>
                    <a:pt x="221" y="13"/>
                  </a:cubicBezTo>
                  <a:cubicBezTo>
                    <a:pt x="226" y="18"/>
                    <a:pt x="224" y="21"/>
                    <a:pt x="223" y="24"/>
                  </a:cubicBezTo>
                  <a:cubicBezTo>
                    <a:pt x="220" y="31"/>
                    <a:pt x="219" y="37"/>
                    <a:pt x="218" y="43"/>
                  </a:cubicBezTo>
                  <a:cubicBezTo>
                    <a:pt x="217" y="46"/>
                    <a:pt x="218" y="50"/>
                    <a:pt x="216" y="52"/>
                  </a:cubicBezTo>
                  <a:cubicBezTo>
                    <a:pt x="211" y="60"/>
                    <a:pt x="209" y="70"/>
                    <a:pt x="205" y="80"/>
                  </a:cubicBezTo>
                  <a:cubicBezTo>
                    <a:pt x="197" y="70"/>
                    <a:pt x="207" y="63"/>
                    <a:pt x="206" y="54"/>
                  </a:cubicBezTo>
                  <a:close/>
                  <a:moveTo>
                    <a:pt x="97" y="88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97" y="87"/>
                    <a:pt x="96" y="87"/>
                    <a:pt x="95" y="87"/>
                  </a:cubicBezTo>
                  <a:cubicBezTo>
                    <a:pt x="91" y="89"/>
                    <a:pt x="87" y="92"/>
                    <a:pt x="85" y="96"/>
                  </a:cubicBezTo>
                  <a:cubicBezTo>
                    <a:pt x="77" y="117"/>
                    <a:pt x="73" y="139"/>
                    <a:pt x="69" y="160"/>
                  </a:cubicBezTo>
                  <a:cubicBezTo>
                    <a:pt x="68" y="164"/>
                    <a:pt x="73" y="167"/>
                    <a:pt x="76" y="166"/>
                  </a:cubicBezTo>
                  <a:cubicBezTo>
                    <a:pt x="81" y="163"/>
                    <a:pt x="83" y="161"/>
                    <a:pt x="80" y="153"/>
                  </a:cubicBezTo>
                  <a:cubicBezTo>
                    <a:pt x="78" y="145"/>
                    <a:pt x="80" y="139"/>
                    <a:pt x="83" y="132"/>
                  </a:cubicBezTo>
                  <a:cubicBezTo>
                    <a:pt x="88" y="117"/>
                    <a:pt x="92" y="102"/>
                    <a:pt x="97" y="88"/>
                  </a:cubicBezTo>
                  <a:close/>
                  <a:moveTo>
                    <a:pt x="64" y="115"/>
                  </a:moveTo>
                  <a:cubicBezTo>
                    <a:pt x="64" y="115"/>
                    <a:pt x="64" y="115"/>
                    <a:pt x="64" y="115"/>
                  </a:cubicBezTo>
                  <a:cubicBezTo>
                    <a:pt x="61" y="118"/>
                    <a:pt x="58" y="120"/>
                    <a:pt x="58" y="123"/>
                  </a:cubicBezTo>
                  <a:cubicBezTo>
                    <a:pt x="56" y="135"/>
                    <a:pt x="52" y="146"/>
                    <a:pt x="50" y="158"/>
                  </a:cubicBezTo>
                  <a:cubicBezTo>
                    <a:pt x="50" y="160"/>
                    <a:pt x="48" y="164"/>
                    <a:pt x="49" y="164"/>
                  </a:cubicBezTo>
                  <a:cubicBezTo>
                    <a:pt x="54" y="164"/>
                    <a:pt x="52" y="167"/>
                    <a:pt x="52" y="169"/>
                  </a:cubicBezTo>
                  <a:cubicBezTo>
                    <a:pt x="49" y="174"/>
                    <a:pt x="48" y="179"/>
                    <a:pt x="42" y="181"/>
                  </a:cubicBezTo>
                  <a:cubicBezTo>
                    <a:pt x="41" y="182"/>
                    <a:pt x="40" y="184"/>
                    <a:pt x="42" y="186"/>
                  </a:cubicBezTo>
                  <a:cubicBezTo>
                    <a:pt x="49" y="182"/>
                    <a:pt x="56" y="178"/>
                    <a:pt x="62" y="174"/>
                  </a:cubicBezTo>
                  <a:cubicBezTo>
                    <a:pt x="67" y="170"/>
                    <a:pt x="67" y="169"/>
                    <a:pt x="61" y="166"/>
                  </a:cubicBezTo>
                  <a:cubicBezTo>
                    <a:pt x="60" y="164"/>
                    <a:pt x="60" y="163"/>
                    <a:pt x="60" y="161"/>
                  </a:cubicBezTo>
                  <a:cubicBezTo>
                    <a:pt x="60" y="157"/>
                    <a:pt x="63" y="153"/>
                    <a:pt x="61" y="149"/>
                  </a:cubicBezTo>
                  <a:cubicBezTo>
                    <a:pt x="57" y="144"/>
                    <a:pt x="59" y="140"/>
                    <a:pt x="61" y="136"/>
                  </a:cubicBezTo>
                  <a:cubicBezTo>
                    <a:pt x="62" y="129"/>
                    <a:pt x="64" y="123"/>
                    <a:pt x="64" y="115"/>
                  </a:cubicBezTo>
                  <a:close/>
                  <a:moveTo>
                    <a:pt x="65" y="146"/>
                  </a:moveTo>
                  <a:cubicBezTo>
                    <a:pt x="65" y="146"/>
                    <a:pt x="65" y="146"/>
                    <a:pt x="65" y="146"/>
                  </a:cubicBezTo>
                  <a:cubicBezTo>
                    <a:pt x="70" y="131"/>
                    <a:pt x="76" y="117"/>
                    <a:pt x="79" y="100"/>
                  </a:cubicBezTo>
                  <a:cubicBezTo>
                    <a:pt x="69" y="108"/>
                    <a:pt x="63" y="130"/>
                    <a:pt x="65" y="146"/>
                  </a:cubicBezTo>
                  <a:close/>
                  <a:moveTo>
                    <a:pt x="41" y="170"/>
                  </a:moveTo>
                  <a:cubicBezTo>
                    <a:pt x="41" y="170"/>
                    <a:pt x="41" y="170"/>
                    <a:pt x="41" y="170"/>
                  </a:cubicBezTo>
                  <a:cubicBezTo>
                    <a:pt x="45" y="158"/>
                    <a:pt x="48" y="146"/>
                    <a:pt x="52" y="133"/>
                  </a:cubicBezTo>
                  <a:cubicBezTo>
                    <a:pt x="42" y="144"/>
                    <a:pt x="41" y="157"/>
                    <a:pt x="41" y="170"/>
                  </a:cubicBezTo>
                  <a:close/>
                  <a:moveTo>
                    <a:pt x="30" y="187"/>
                  </a:moveTo>
                  <a:cubicBezTo>
                    <a:pt x="30" y="187"/>
                    <a:pt x="30" y="187"/>
                    <a:pt x="30" y="187"/>
                  </a:cubicBezTo>
                  <a:cubicBezTo>
                    <a:pt x="34" y="177"/>
                    <a:pt x="36" y="167"/>
                    <a:pt x="37" y="156"/>
                  </a:cubicBezTo>
                  <a:cubicBezTo>
                    <a:pt x="30" y="167"/>
                    <a:pt x="28" y="175"/>
                    <a:pt x="30" y="187"/>
                  </a:cubicBezTo>
                  <a:close/>
                  <a:moveTo>
                    <a:pt x="345" y="64"/>
                  </a:moveTo>
                  <a:cubicBezTo>
                    <a:pt x="345" y="64"/>
                    <a:pt x="345" y="64"/>
                    <a:pt x="345" y="64"/>
                  </a:cubicBezTo>
                  <a:cubicBezTo>
                    <a:pt x="349" y="63"/>
                    <a:pt x="348" y="60"/>
                    <a:pt x="350" y="58"/>
                  </a:cubicBezTo>
                  <a:cubicBezTo>
                    <a:pt x="352" y="57"/>
                    <a:pt x="353" y="56"/>
                    <a:pt x="354" y="58"/>
                  </a:cubicBezTo>
                  <a:cubicBezTo>
                    <a:pt x="355" y="59"/>
                    <a:pt x="354" y="62"/>
                    <a:pt x="357" y="61"/>
                  </a:cubicBezTo>
                  <a:cubicBezTo>
                    <a:pt x="358" y="60"/>
                    <a:pt x="360" y="59"/>
                    <a:pt x="360" y="57"/>
                  </a:cubicBezTo>
                  <a:cubicBezTo>
                    <a:pt x="360" y="55"/>
                    <a:pt x="358" y="55"/>
                    <a:pt x="357" y="54"/>
                  </a:cubicBezTo>
                  <a:cubicBezTo>
                    <a:pt x="350" y="51"/>
                    <a:pt x="348" y="52"/>
                    <a:pt x="346" y="60"/>
                  </a:cubicBezTo>
                  <a:cubicBezTo>
                    <a:pt x="345" y="60"/>
                    <a:pt x="345" y="62"/>
                    <a:pt x="345" y="64"/>
                  </a:cubicBezTo>
                  <a:close/>
                  <a:moveTo>
                    <a:pt x="344" y="51"/>
                  </a:moveTo>
                  <a:cubicBezTo>
                    <a:pt x="344" y="51"/>
                    <a:pt x="344" y="51"/>
                    <a:pt x="344" y="51"/>
                  </a:cubicBezTo>
                  <a:cubicBezTo>
                    <a:pt x="340" y="50"/>
                    <a:pt x="338" y="48"/>
                    <a:pt x="336" y="52"/>
                  </a:cubicBezTo>
                  <a:cubicBezTo>
                    <a:pt x="336" y="56"/>
                    <a:pt x="335" y="59"/>
                    <a:pt x="334" y="64"/>
                  </a:cubicBezTo>
                  <a:cubicBezTo>
                    <a:pt x="340" y="60"/>
                    <a:pt x="341" y="55"/>
                    <a:pt x="344" y="51"/>
                  </a:cubicBezTo>
                  <a:close/>
                  <a:moveTo>
                    <a:pt x="24" y="185"/>
                  </a:moveTo>
                  <a:cubicBezTo>
                    <a:pt x="24" y="185"/>
                    <a:pt x="24" y="185"/>
                    <a:pt x="24" y="185"/>
                  </a:cubicBezTo>
                  <a:cubicBezTo>
                    <a:pt x="21" y="190"/>
                    <a:pt x="21" y="196"/>
                    <a:pt x="21" y="203"/>
                  </a:cubicBezTo>
                  <a:cubicBezTo>
                    <a:pt x="27" y="196"/>
                    <a:pt x="23" y="190"/>
                    <a:pt x="24" y="185"/>
                  </a:cubicBezTo>
                  <a:close/>
                  <a:moveTo>
                    <a:pt x="213" y="17"/>
                  </a:moveTo>
                  <a:cubicBezTo>
                    <a:pt x="213" y="17"/>
                    <a:pt x="213" y="17"/>
                    <a:pt x="213" y="17"/>
                  </a:cubicBezTo>
                  <a:cubicBezTo>
                    <a:pt x="215" y="15"/>
                    <a:pt x="218" y="13"/>
                    <a:pt x="215" y="10"/>
                  </a:cubicBezTo>
                  <a:cubicBezTo>
                    <a:pt x="215" y="10"/>
                    <a:pt x="213" y="10"/>
                    <a:pt x="213" y="10"/>
                  </a:cubicBezTo>
                  <a:cubicBezTo>
                    <a:pt x="210" y="13"/>
                    <a:pt x="211" y="15"/>
                    <a:pt x="213" y="17"/>
                  </a:cubicBezTo>
                  <a:close/>
                  <a:moveTo>
                    <a:pt x="11" y="215"/>
                  </a:moveTo>
                  <a:cubicBezTo>
                    <a:pt x="11" y="215"/>
                    <a:pt x="11" y="215"/>
                    <a:pt x="11" y="215"/>
                  </a:cubicBezTo>
                  <a:cubicBezTo>
                    <a:pt x="13" y="212"/>
                    <a:pt x="14" y="211"/>
                    <a:pt x="12" y="207"/>
                  </a:cubicBezTo>
                  <a:cubicBezTo>
                    <a:pt x="10" y="210"/>
                    <a:pt x="9" y="212"/>
                    <a:pt x="1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B3FD9046-A79B-4F67-80AE-4125BB136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165"/>
              <a:ext cx="59" cy="137"/>
            </a:xfrm>
            <a:custGeom>
              <a:avLst/>
              <a:gdLst>
                <a:gd name="T0" fmla="*/ 2 w 31"/>
                <a:gd name="T1" fmla="*/ 72 h 72"/>
                <a:gd name="T2" fmla="*/ 2 w 31"/>
                <a:gd name="T3" fmla="*/ 72 h 72"/>
                <a:gd name="T4" fmla="*/ 2 w 31"/>
                <a:gd name="T5" fmla="*/ 60 h 72"/>
                <a:gd name="T6" fmla="*/ 26 w 31"/>
                <a:gd name="T7" fmla="*/ 2 h 72"/>
                <a:gd name="T8" fmla="*/ 29 w 31"/>
                <a:gd name="T9" fmla="*/ 0 h 72"/>
                <a:gd name="T10" fmla="*/ 28 w 31"/>
                <a:gd name="T11" fmla="*/ 6 h 72"/>
                <a:gd name="T12" fmla="*/ 22 w 31"/>
                <a:gd name="T13" fmla="*/ 22 h 72"/>
                <a:gd name="T14" fmla="*/ 19 w 31"/>
                <a:gd name="T15" fmla="*/ 30 h 72"/>
                <a:gd name="T16" fmla="*/ 22 w 31"/>
                <a:gd name="T17" fmla="*/ 35 h 72"/>
                <a:gd name="T18" fmla="*/ 20 w 31"/>
                <a:gd name="T19" fmla="*/ 39 h 72"/>
                <a:gd name="T20" fmla="*/ 7 w 31"/>
                <a:gd name="T21" fmla="*/ 68 h 72"/>
                <a:gd name="T22" fmla="*/ 2 w 31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2"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0" y="68"/>
                    <a:pt x="0" y="64"/>
                    <a:pt x="2" y="60"/>
                  </a:cubicBezTo>
                  <a:cubicBezTo>
                    <a:pt x="10" y="40"/>
                    <a:pt x="18" y="22"/>
                    <a:pt x="26" y="2"/>
                  </a:cubicBezTo>
                  <a:cubicBezTo>
                    <a:pt x="26" y="0"/>
                    <a:pt x="27" y="0"/>
                    <a:pt x="29" y="0"/>
                  </a:cubicBezTo>
                  <a:cubicBezTo>
                    <a:pt x="31" y="2"/>
                    <a:pt x="29" y="4"/>
                    <a:pt x="28" y="6"/>
                  </a:cubicBezTo>
                  <a:cubicBezTo>
                    <a:pt x="26" y="11"/>
                    <a:pt x="24" y="16"/>
                    <a:pt x="22" y="22"/>
                  </a:cubicBezTo>
                  <a:cubicBezTo>
                    <a:pt x="21" y="24"/>
                    <a:pt x="20" y="27"/>
                    <a:pt x="19" y="30"/>
                  </a:cubicBezTo>
                  <a:cubicBezTo>
                    <a:pt x="17" y="33"/>
                    <a:pt x="18" y="35"/>
                    <a:pt x="22" y="35"/>
                  </a:cubicBezTo>
                  <a:cubicBezTo>
                    <a:pt x="21" y="37"/>
                    <a:pt x="21" y="38"/>
                    <a:pt x="20" y="39"/>
                  </a:cubicBezTo>
                  <a:cubicBezTo>
                    <a:pt x="15" y="48"/>
                    <a:pt x="11" y="58"/>
                    <a:pt x="7" y="68"/>
                  </a:cubicBezTo>
                  <a:cubicBezTo>
                    <a:pt x="6" y="70"/>
                    <a:pt x="5" y="71"/>
                    <a:pt x="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73F26084-601C-4629-8DE5-59FE7A18A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134"/>
              <a:ext cx="85" cy="193"/>
            </a:xfrm>
            <a:custGeom>
              <a:avLst/>
              <a:gdLst>
                <a:gd name="T0" fmla="*/ 42 w 45"/>
                <a:gd name="T1" fmla="*/ 0 h 101"/>
                <a:gd name="T2" fmla="*/ 42 w 45"/>
                <a:gd name="T3" fmla="*/ 0 h 101"/>
                <a:gd name="T4" fmla="*/ 43 w 45"/>
                <a:gd name="T5" fmla="*/ 8 h 101"/>
                <a:gd name="T6" fmla="*/ 11 w 45"/>
                <a:gd name="T7" fmla="*/ 77 h 101"/>
                <a:gd name="T8" fmla="*/ 8 w 45"/>
                <a:gd name="T9" fmla="*/ 87 h 101"/>
                <a:gd name="T10" fmla="*/ 0 w 45"/>
                <a:gd name="T11" fmla="*/ 101 h 101"/>
                <a:gd name="T12" fmla="*/ 42 w 45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01"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5" y="4"/>
                    <a:pt x="44" y="6"/>
                    <a:pt x="43" y="8"/>
                  </a:cubicBezTo>
                  <a:cubicBezTo>
                    <a:pt x="32" y="31"/>
                    <a:pt x="23" y="54"/>
                    <a:pt x="11" y="77"/>
                  </a:cubicBezTo>
                  <a:cubicBezTo>
                    <a:pt x="9" y="80"/>
                    <a:pt x="9" y="83"/>
                    <a:pt x="8" y="87"/>
                  </a:cubicBezTo>
                  <a:cubicBezTo>
                    <a:pt x="6" y="92"/>
                    <a:pt x="5" y="98"/>
                    <a:pt x="0" y="101"/>
                  </a:cubicBezTo>
                  <a:cubicBezTo>
                    <a:pt x="10" y="66"/>
                    <a:pt x="28" y="34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AE2DFBB-A47F-484C-946F-5650A70AC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1191"/>
              <a:ext cx="38" cy="109"/>
            </a:xfrm>
            <a:custGeom>
              <a:avLst/>
              <a:gdLst>
                <a:gd name="T0" fmla="*/ 20 w 20"/>
                <a:gd name="T1" fmla="*/ 0 h 57"/>
                <a:gd name="T2" fmla="*/ 20 w 20"/>
                <a:gd name="T3" fmla="*/ 0 h 57"/>
                <a:gd name="T4" fmla="*/ 7 w 20"/>
                <a:gd name="T5" fmla="*/ 46 h 57"/>
                <a:gd name="T6" fmla="*/ 12 w 20"/>
                <a:gd name="T7" fmla="*/ 44 h 57"/>
                <a:gd name="T8" fmla="*/ 6 w 20"/>
                <a:gd name="T9" fmla="*/ 57 h 57"/>
                <a:gd name="T10" fmla="*/ 20 w 20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57"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6" y="15"/>
                    <a:pt x="6" y="30"/>
                    <a:pt x="7" y="46"/>
                  </a:cubicBezTo>
                  <a:cubicBezTo>
                    <a:pt x="9" y="48"/>
                    <a:pt x="10" y="44"/>
                    <a:pt x="12" y="44"/>
                  </a:cubicBezTo>
                  <a:cubicBezTo>
                    <a:pt x="9" y="48"/>
                    <a:pt x="10" y="53"/>
                    <a:pt x="6" y="57"/>
                  </a:cubicBezTo>
                  <a:cubicBezTo>
                    <a:pt x="0" y="45"/>
                    <a:pt x="7" y="1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1A2E288-7ED3-4AD7-9BE0-7A29DD872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1166"/>
              <a:ext cx="36" cy="77"/>
            </a:xfrm>
            <a:custGeom>
              <a:avLst/>
              <a:gdLst>
                <a:gd name="T0" fmla="*/ 19 w 19"/>
                <a:gd name="T1" fmla="*/ 1 h 40"/>
                <a:gd name="T2" fmla="*/ 19 w 19"/>
                <a:gd name="T3" fmla="*/ 1 h 40"/>
                <a:gd name="T4" fmla="*/ 14 w 19"/>
                <a:gd name="T5" fmla="*/ 14 h 40"/>
                <a:gd name="T6" fmla="*/ 9 w 19"/>
                <a:gd name="T7" fmla="*/ 24 h 40"/>
                <a:gd name="T8" fmla="*/ 11 w 19"/>
                <a:gd name="T9" fmla="*/ 32 h 40"/>
                <a:gd name="T10" fmla="*/ 7 w 19"/>
                <a:gd name="T11" fmla="*/ 39 h 40"/>
                <a:gd name="T12" fmla="*/ 3 w 19"/>
                <a:gd name="T13" fmla="*/ 36 h 40"/>
                <a:gd name="T14" fmla="*/ 2 w 19"/>
                <a:gd name="T15" fmla="*/ 28 h 40"/>
                <a:gd name="T16" fmla="*/ 16 w 19"/>
                <a:gd name="T17" fmla="*/ 0 h 40"/>
                <a:gd name="T18" fmla="*/ 19 w 19"/>
                <a:gd name="T1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40"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6"/>
                    <a:pt x="15" y="9"/>
                    <a:pt x="14" y="14"/>
                  </a:cubicBezTo>
                  <a:cubicBezTo>
                    <a:pt x="12" y="17"/>
                    <a:pt x="10" y="21"/>
                    <a:pt x="9" y="24"/>
                  </a:cubicBezTo>
                  <a:cubicBezTo>
                    <a:pt x="8" y="26"/>
                    <a:pt x="8" y="26"/>
                    <a:pt x="11" y="32"/>
                  </a:cubicBezTo>
                  <a:cubicBezTo>
                    <a:pt x="12" y="34"/>
                    <a:pt x="9" y="39"/>
                    <a:pt x="7" y="39"/>
                  </a:cubicBezTo>
                  <a:cubicBezTo>
                    <a:pt x="4" y="40"/>
                    <a:pt x="4" y="38"/>
                    <a:pt x="3" y="36"/>
                  </a:cubicBezTo>
                  <a:cubicBezTo>
                    <a:pt x="2" y="33"/>
                    <a:pt x="0" y="31"/>
                    <a:pt x="2" y="28"/>
                  </a:cubicBezTo>
                  <a:cubicBezTo>
                    <a:pt x="7" y="19"/>
                    <a:pt x="11" y="9"/>
                    <a:pt x="16" y="0"/>
                  </a:cubicBezTo>
                  <a:cubicBezTo>
                    <a:pt x="17" y="0"/>
                    <a:pt x="18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9C611897-B86B-4373-9E2F-9843E3061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105"/>
              <a:ext cx="34" cy="103"/>
            </a:xfrm>
            <a:custGeom>
              <a:avLst/>
              <a:gdLst>
                <a:gd name="T0" fmla="*/ 18 w 18"/>
                <a:gd name="T1" fmla="*/ 0 h 54"/>
                <a:gd name="T2" fmla="*/ 18 w 18"/>
                <a:gd name="T3" fmla="*/ 0 h 54"/>
                <a:gd name="T4" fmla="*/ 0 w 18"/>
                <a:gd name="T5" fmla="*/ 54 h 54"/>
                <a:gd name="T6" fmla="*/ 18 w 18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5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0" y="18"/>
                    <a:pt x="6" y="36"/>
                    <a:pt x="0" y="54"/>
                  </a:cubicBezTo>
                  <a:cubicBezTo>
                    <a:pt x="3" y="35"/>
                    <a:pt x="4" y="16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4CC3F6E0-F26A-4D23-9206-E78733A5E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1136"/>
              <a:ext cx="36" cy="88"/>
            </a:xfrm>
            <a:custGeom>
              <a:avLst/>
              <a:gdLst>
                <a:gd name="T0" fmla="*/ 1 w 19"/>
                <a:gd name="T1" fmla="*/ 46 h 46"/>
                <a:gd name="T2" fmla="*/ 1 w 19"/>
                <a:gd name="T3" fmla="*/ 46 h 46"/>
                <a:gd name="T4" fmla="*/ 17 w 19"/>
                <a:gd name="T5" fmla="*/ 0 h 46"/>
                <a:gd name="T6" fmla="*/ 15 w 19"/>
                <a:gd name="T7" fmla="*/ 14 h 46"/>
                <a:gd name="T8" fmla="*/ 8 w 19"/>
                <a:gd name="T9" fmla="*/ 30 h 46"/>
                <a:gd name="T10" fmla="*/ 1 w 19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6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39"/>
                    <a:pt x="7" y="20"/>
                    <a:pt x="17" y="0"/>
                  </a:cubicBezTo>
                  <a:cubicBezTo>
                    <a:pt x="19" y="4"/>
                    <a:pt x="19" y="4"/>
                    <a:pt x="15" y="14"/>
                  </a:cubicBezTo>
                  <a:cubicBezTo>
                    <a:pt x="12" y="19"/>
                    <a:pt x="10" y="25"/>
                    <a:pt x="8" y="30"/>
                  </a:cubicBezTo>
                  <a:cubicBezTo>
                    <a:pt x="6" y="36"/>
                    <a:pt x="4" y="41"/>
                    <a:pt x="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8F78F066-4795-4D5C-A479-C0258ABEF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1228"/>
              <a:ext cx="38" cy="103"/>
            </a:xfrm>
            <a:custGeom>
              <a:avLst/>
              <a:gdLst>
                <a:gd name="T0" fmla="*/ 3 w 20"/>
                <a:gd name="T1" fmla="*/ 54 h 54"/>
                <a:gd name="T2" fmla="*/ 3 w 20"/>
                <a:gd name="T3" fmla="*/ 54 h 54"/>
                <a:gd name="T4" fmla="*/ 1 w 20"/>
                <a:gd name="T5" fmla="*/ 43 h 54"/>
                <a:gd name="T6" fmla="*/ 15 w 20"/>
                <a:gd name="T7" fmla="*/ 1 h 54"/>
                <a:gd name="T8" fmla="*/ 18 w 20"/>
                <a:gd name="T9" fmla="*/ 0 h 54"/>
                <a:gd name="T10" fmla="*/ 13 w 20"/>
                <a:gd name="T11" fmla="*/ 16 h 54"/>
                <a:gd name="T12" fmla="*/ 7 w 20"/>
                <a:gd name="T13" fmla="*/ 35 h 54"/>
                <a:gd name="T14" fmla="*/ 3 w 20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4">
                  <a:moveTo>
                    <a:pt x="3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1" y="50"/>
                    <a:pt x="0" y="47"/>
                    <a:pt x="1" y="43"/>
                  </a:cubicBezTo>
                  <a:cubicBezTo>
                    <a:pt x="6" y="29"/>
                    <a:pt x="10" y="15"/>
                    <a:pt x="15" y="1"/>
                  </a:cubicBezTo>
                  <a:cubicBezTo>
                    <a:pt x="16" y="1"/>
                    <a:pt x="16" y="0"/>
                    <a:pt x="18" y="0"/>
                  </a:cubicBezTo>
                  <a:cubicBezTo>
                    <a:pt x="20" y="6"/>
                    <a:pt x="15" y="11"/>
                    <a:pt x="13" y="16"/>
                  </a:cubicBezTo>
                  <a:cubicBezTo>
                    <a:pt x="12" y="23"/>
                    <a:pt x="9" y="29"/>
                    <a:pt x="7" y="35"/>
                  </a:cubicBezTo>
                  <a:cubicBezTo>
                    <a:pt x="6" y="41"/>
                    <a:pt x="5" y="46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467DF21-6769-45EF-B620-A5E00D6A6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" y="1197"/>
              <a:ext cx="36" cy="109"/>
            </a:xfrm>
            <a:custGeom>
              <a:avLst/>
              <a:gdLst>
                <a:gd name="T0" fmla="*/ 3 w 19"/>
                <a:gd name="T1" fmla="*/ 57 h 57"/>
                <a:gd name="T2" fmla="*/ 3 w 19"/>
                <a:gd name="T3" fmla="*/ 57 h 57"/>
                <a:gd name="T4" fmla="*/ 19 w 19"/>
                <a:gd name="T5" fmla="*/ 0 h 57"/>
                <a:gd name="T6" fmla="*/ 3 w 19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7"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0" y="52"/>
                    <a:pt x="12" y="11"/>
                    <a:pt x="19" y="0"/>
                  </a:cubicBezTo>
                  <a:cubicBezTo>
                    <a:pt x="15" y="19"/>
                    <a:pt x="7" y="38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059DFC37-BA1C-447E-AD32-EF8FBCE6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1191"/>
              <a:ext cx="33" cy="100"/>
            </a:xfrm>
            <a:custGeom>
              <a:avLst/>
              <a:gdLst>
                <a:gd name="T0" fmla="*/ 17 w 17"/>
                <a:gd name="T1" fmla="*/ 0 h 52"/>
                <a:gd name="T2" fmla="*/ 17 w 17"/>
                <a:gd name="T3" fmla="*/ 0 h 52"/>
                <a:gd name="T4" fmla="*/ 4 w 17"/>
                <a:gd name="T5" fmla="*/ 52 h 52"/>
                <a:gd name="T6" fmla="*/ 3 w 17"/>
                <a:gd name="T7" fmla="*/ 35 h 52"/>
                <a:gd name="T8" fmla="*/ 10 w 17"/>
                <a:gd name="T9" fmla="*/ 14 h 52"/>
                <a:gd name="T10" fmla="*/ 17 w 17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52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7"/>
                    <a:pt x="6" y="34"/>
                    <a:pt x="4" y="52"/>
                  </a:cubicBezTo>
                  <a:cubicBezTo>
                    <a:pt x="0" y="46"/>
                    <a:pt x="1" y="41"/>
                    <a:pt x="3" y="35"/>
                  </a:cubicBezTo>
                  <a:cubicBezTo>
                    <a:pt x="6" y="28"/>
                    <a:pt x="8" y="21"/>
                    <a:pt x="10" y="14"/>
                  </a:cubicBezTo>
                  <a:cubicBezTo>
                    <a:pt x="11" y="9"/>
                    <a:pt x="12" y="4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ECB8FE1A-DFCA-47CB-AAD1-B89D65845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151"/>
              <a:ext cx="36" cy="54"/>
            </a:xfrm>
            <a:custGeom>
              <a:avLst/>
              <a:gdLst>
                <a:gd name="T0" fmla="*/ 0 w 19"/>
                <a:gd name="T1" fmla="*/ 28 h 28"/>
                <a:gd name="T2" fmla="*/ 0 w 19"/>
                <a:gd name="T3" fmla="*/ 28 h 28"/>
                <a:gd name="T4" fmla="*/ 18 w 19"/>
                <a:gd name="T5" fmla="*/ 0 h 28"/>
                <a:gd name="T6" fmla="*/ 6 w 19"/>
                <a:gd name="T7" fmla="*/ 27 h 28"/>
                <a:gd name="T8" fmla="*/ 0 w 19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8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3" y="17"/>
                    <a:pt x="10" y="9"/>
                    <a:pt x="18" y="0"/>
                  </a:cubicBezTo>
                  <a:cubicBezTo>
                    <a:pt x="19" y="7"/>
                    <a:pt x="14" y="18"/>
                    <a:pt x="6" y="27"/>
                  </a:cubicBezTo>
                  <a:cubicBezTo>
                    <a:pt x="3" y="23"/>
                    <a:pt x="2" y="27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6367A597-5A6B-4BC1-B4DC-844BF064E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281"/>
              <a:ext cx="34" cy="69"/>
            </a:xfrm>
            <a:custGeom>
              <a:avLst/>
              <a:gdLst>
                <a:gd name="T0" fmla="*/ 5 w 18"/>
                <a:gd name="T1" fmla="*/ 36 h 36"/>
                <a:gd name="T2" fmla="*/ 5 w 18"/>
                <a:gd name="T3" fmla="*/ 36 h 36"/>
                <a:gd name="T4" fmla="*/ 16 w 18"/>
                <a:gd name="T5" fmla="*/ 0 h 36"/>
                <a:gd name="T6" fmla="*/ 11 w 18"/>
                <a:gd name="T7" fmla="*/ 18 h 36"/>
                <a:gd name="T8" fmla="*/ 5 w 1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5" y="36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0" y="22"/>
                    <a:pt x="12" y="11"/>
                    <a:pt x="16" y="0"/>
                  </a:cubicBezTo>
                  <a:cubicBezTo>
                    <a:pt x="18" y="6"/>
                    <a:pt x="13" y="12"/>
                    <a:pt x="11" y="18"/>
                  </a:cubicBezTo>
                  <a:cubicBezTo>
                    <a:pt x="10" y="24"/>
                    <a:pt x="7" y="30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BD435A87-E787-4992-8B5F-4A6E0ED50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203"/>
              <a:ext cx="26" cy="74"/>
            </a:xfrm>
            <a:custGeom>
              <a:avLst/>
              <a:gdLst>
                <a:gd name="T0" fmla="*/ 6 w 14"/>
                <a:gd name="T1" fmla="*/ 34 h 39"/>
                <a:gd name="T2" fmla="*/ 6 w 14"/>
                <a:gd name="T3" fmla="*/ 34 h 39"/>
                <a:gd name="T4" fmla="*/ 3 w 14"/>
                <a:gd name="T5" fmla="*/ 39 h 39"/>
                <a:gd name="T6" fmla="*/ 0 w 14"/>
                <a:gd name="T7" fmla="*/ 34 h 39"/>
                <a:gd name="T8" fmla="*/ 3 w 14"/>
                <a:gd name="T9" fmla="*/ 19 h 39"/>
                <a:gd name="T10" fmla="*/ 9 w 14"/>
                <a:gd name="T11" fmla="*/ 6 h 39"/>
                <a:gd name="T12" fmla="*/ 14 w 14"/>
                <a:gd name="T13" fmla="*/ 0 h 39"/>
                <a:gd name="T14" fmla="*/ 9 w 14"/>
                <a:gd name="T15" fmla="*/ 14 h 39"/>
                <a:gd name="T16" fmla="*/ 3 w 14"/>
                <a:gd name="T17" fmla="*/ 31 h 39"/>
                <a:gd name="T18" fmla="*/ 6 w 14"/>
                <a:gd name="T1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9">
                  <a:moveTo>
                    <a:pt x="6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7" y="36"/>
                    <a:pt x="5" y="38"/>
                    <a:pt x="3" y="39"/>
                  </a:cubicBezTo>
                  <a:cubicBezTo>
                    <a:pt x="0" y="39"/>
                    <a:pt x="0" y="36"/>
                    <a:pt x="0" y="34"/>
                  </a:cubicBezTo>
                  <a:cubicBezTo>
                    <a:pt x="0" y="29"/>
                    <a:pt x="2" y="24"/>
                    <a:pt x="3" y="19"/>
                  </a:cubicBezTo>
                  <a:cubicBezTo>
                    <a:pt x="5" y="15"/>
                    <a:pt x="7" y="11"/>
                    <a:pt x="9" y="6"/>
                  </a:cubicBezTo>
                  <a:cubicBezTo>
                    <a:pt x="11" y="5"/>
                    <a:pt x="11" y="1"/>
                    <a:pt x="14" y="0"/>
                  </a:cubicBezTo>
                  <a:cubicBezTo>
                    <a:pt x="14" y="5"/>
                    <a:pt x="11" y="9"/>
                    <a:pt x="9" y="14"/>
                  </a:cubicBezTo>
                  <a:cubicBezTo>
                    <a:pt x="7" y="19"/>
                    <a:pt x="5" y="25"/>
                    <a:pt x="3" y="31"/>
                  </a:cubicBezTo>
                  <a:cubicBezTo>
                    <a:pt x="1" y="35"/>
                    <a:pt x="4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0CEAB464-0B8B-46D9-92AE-3847845B1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1203"/>
              <a:ext cx="21" cy="65"/>
            </a:xfrm>
            <a:custGeom>
              <a:avLst/>
              <a:gdLst>
                <a:gd name="T0" fmla="*/ 0 w 11"/>
                <a:gd name="T1" fmla="*/ 34 h 34"/>
                <a:gd name="T2" fmla="*/ 0 w 11"/>
                <a:gd name="T3" fmla="*/ 34 h 34"/>
                <a:gd name="T4" fmla="*/ 10 w 11"/>
                <a:gd name="T5" fmla="*/ 0 h 34"/>
                <a:gd name="T6" fmla="*/ 0 w 11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4"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22"/>
                    <a:pt x="6" y="11"/>
                    <a:pt x="10" y="0"/>
                  </a:cubicBezTo>
                  <a:cubicBezTo>
                    <a:pt x="11" y="5"/>
                    <a:pt x="5" y="27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97AAB54E-4C28-4B90-98A9-60DF79386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266"/>
              <a:ext cx="15" cy="36"/>
            </a:xfrm>
            <a:custGeom>
              <a:avLst/>
              <a:gdLst>
                <a:gd name="T0" fmla="*/ 6 w 8"/>
                <a:gd name="T1" fmla="*/ 0 h 19"/>
                <a:gd name="T2" fmla="*/ 6 w 8"/>
                <a:gd name="T3" fmla="*/ 0 h 19"/>
                <a:gd name="T4" fmla="*/ 1 w 8"/>
                <a:gd name="T5" fmla="*/ 19 h 19"/>
                <a:gd name="T6" fmla="*/ 6 w 8"/>
                <a:gd name="T7" fmla="*/ 0 h 19"/>
                <a:gd name="T8" fmla="*/ 6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8" y="7"/>
                    <a:pt x="4" y="13"/>
                    <a:pt x="1" y="19"/>
                  </a:cubicBezTo>
                  <a:cubicBezTo>
                    <a:pt x="0" y="12"/>
                    <a:pt x="2" y="6"/>
                    <a:pt x="6" y="0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7E05411B-35CE-4949-81AC-A06025E37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5"/>
              <a:ext cx="10" cy="13"/>
            </a:xfrm>
            <a:custGeom>
              <a:avLst/>
              <a:gdLst>
                <a:gd name="T0" fmla="*/ 5 w 5"/>
                <a:gd name="T1" fmla="*/ 5 h 7"/>
                <a:gd name="T2" fmla="*/ 5 w 5"/>
                <a:gd name="T3" fmla="*/ 5 h 7"/>
                <a:gd name="T4" fmla="*/ 5 w 5"/>
                <a:gd name="T5" fmla="*/ 5 h 7"/>
                <a:gd name="T6" fmla="*/ 0 w 5"/>
                <a:gd name="T7" fmla="*/ 7 h 7"/>
                <a:gd name="T8" fmla="*/ 4 w 5"/>
                <a:gd name="T9" fmla="*/ 0 h 7"/>
                <a:gd name="T10" fmla="*/ 4 w 5"/>
                <a:gd name="T11" fmla="*/ 0 h 7"/>
                <a:gd name="T12" fmla="*/ 5 w 5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6"/>
                    <a:pt x="5" y="5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1" y="4"/>
                    <a:pt x="1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1164EEAE-2A18-418D-9232-B00F8B5A2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1346"/>
              <a:ext cx="7" cy="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3 w 4"/>
                <a:gd name="T5" fmla="*/ 2 h 4"/>
                <a:gd name="T6" fmla="*/ 2 w 4"/>
                <a:gd name="T7" fmla="*/ 4 h 4"/>
                <a:gd name="T8" fmla="*/ 0 w 4"/>
                <a:gd name="T9" fmla="*/ 2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D8A6A07-6F3E-48C7-8B92-A57DE4D15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251"/>
              <a:ext cx="8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4 w 4"/>
                <a:gd name="T5" fmla="*/ 0 h 9"/>
                <a:gd name="T6" fmla="*/ 0 w 4"/>
                <a:gd name="T7" fmla="*/ 9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4"/>
                    <a:pt x="4" y="0"/>
                  </a:cubicBezTo>
                  <a:cubicBezTo>
                    <a:pt x="4" y="5"/>
                    <a:pt x="4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5AB53CA6-8CB2-443B-8BAA-B10B8E198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266"/>
              <a:ext cx="8" cy="7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3 h 4"/>
                <a:gd name="T8" fmla="*/ 2 w 4"/>
                <a:gd name="T9" fmla="*/ 1 h 4"/>
                <a:gd name="T10" fmla="*/ 4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2" y="1"/>
                  </a:cubicBezTo>
                  <a:cubicBezTo>
                    <a:pt x="2" y="1"/>
                    <a:pt x="3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18819AC2-DAB2-404E-B8FF-873650BC5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" y="1338"/>
              <a:ext cx="9" cy="12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2 h 6"/>
                <a:gd name="T4" fmla="*/ 3 w 5"/>
                <a:gd name="T5" fmla="*/ 5 h 6"/>
                <a:gd name="T6" fmla="*/ 1 w 5"/>
                <a:gd name="T7" fmla="*/ 4 h 6"/>
                <a:gd name="T8" fmla="*/ 3 w 5"/>
                <a:gd name="T9" fmla="*/ 1 h 6"/>
                <a:gd name="T10" fmla="*/ 5 w 5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2"/>
                    <a:pt x="1" y="2"/>
                    <a:pt x="3" y="1"/>
                  </a:cubicBezTo>
                  <a:cubicBezTo>
                    <a:pt x="4" y="1"/>
                    <a:pt x="5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F17DDC2A-C263-4A81-AF61-40354DED6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56"/>
              <a:ext cx="7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2 w 4"/>
                <a:gd name="T5" fmla="*/ 1 h 9"/>
                <a:gd name="T6" fmla="*/ 4 w 4"/>
                <a:gd name="T7" fmla="*/ 1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3" y="4"/>
                    <a:pt x="3" y="6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9" name="Group 4">
            <a:extLst>
              <a:ext uri="{FF2B5EF4-FFF2-40B4-BE49-F238E27FC236}">
                <a16:creationId xmlns:a16="http://schemas.microsoft.com/office/drawing/2014/main" id="{AF49DD5B-820F-486D-B0CD-E88E748BBFA2}"/>
              </a:ext>
            </a:extLst>
          </p:cNvPr>
          <p:cNvGrpSpPr>
            <a:grpSpLocks noChangeAspect="1"/>
          </p:cNvGrpSpPr>
          <p:nvPr/>
        </p:nvGrpSpPr>
        <p:grpSpPr bwMode="auto">
          <a:xfrm rot="18079261" flipV="1">
            <a:off x="3050272" y="3597967"/>
            <a:ext cx="600033" cy="509197"/>
            <a:chOff x="778" y="1069"/>
            <a:chExt cx="718" cy="449"/>
          </a:xfrm>
          <a:solidFill>
            <a:schemeClr val="accent3"/>
          </a:solidFill>
        </p:grpSpPr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86A81F22-B2E7-476B-9F9A-39E647ACB0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" y="1069"/>
              <a:ext cx="718" cy="449"/>
            </a:xfrm>
            <a:custGeom>
              <a:avLst/>
              <a:gdLst>
                <a:gd name="T0" fmla="*/ 0 w 377"/>
                <a:gd name="T1" fmla="*/ 225 h 235"/>
                <a:gd name="T2" fmla="*/ 70 w 377"/>
                <a:gd name="T3" fmla="*/ 99 h 235"/>
                <a:gd name="T4" fmla="*/ 207 w 377"/>
                <a:gd name="T5" fmla="*/ 37 h 235"/>
                <a:gd name="T6" fmla="*/ 236 w 377"/>
                <a:gd name="T7" fmla="*/ 9 h 235"/>
                <a:gd name="T8" fmla="*/ 374 w 377"/>
                <a:gd name="T9" fmla="*/ 52 h 235"/>
                <a:gd name="T10" fmla="*/ 294 w 377"/>
                <a:gd name="T11" fmla="*/ 118 h 235"/>
                <a:gd name="T12" fmla="*/ 222 w 377"/>
                <a:gd name="T13" fmla="*/ 170 h 235"/>
                <a:gd name="T14" fmla="*/ 159 w 377"/>
                <a:gd name="T15" fmla="*/ 138 h 235"/>
                <a:gd name="T16" fmla="*/ 7 w 377"/>
                <a:gd name="T17" fmla="*/ 231 h 235"/>
                <a:gd name="T18" fmla="*/ 206 w 377"/>
                <a:gd name="T19" fmla="*/ 54 h 235"/>
                <a:gd name="T20" fmla="*/ 127 w 377"/>
                <a:gd name="T21" fmla="*/ 115 h 235"/>
                <a:gd name="T22" fmla="*/ 123 w 377"/>
                <a:gd name="T23" fmla="*/ 117 h 235"/>
                <a:gd name="T24" fmla="*/ 135 w 377"/>
                <a:gd name="T25" fmla="*/ 72 h 235"/>
                <a:gd name="T26" fmla="*/ 116 w 377"/>
                <a:gd name="T27" fmla="*/ 120 h 235"/>
                <a:gd name="T28" fmla="*/ 104 w 377"/>
                <a:gd name="T29" fmla="*/ 83 h 235"/>
                <a:gd name="T30" fmla="*/ 83 w 377"/>
                <a:gd name="T31" fmla="*/ 150 h 235"/>
                <a:gd name="T32" fmla="*/ 107 w 377"/>
                <a:gd name="T33" fmla="*/ 150 h 235"/>
                <a:gd name="T34" fmla="*/ 114 w 377"/>
                <a:gd name="T35" fmla="*/ 146 h 235"/>
                <a:gd name="T36" fmla="*/ 149 w 377"/>
                <a:gd name="T37" fmla="*/ 137 h 235"/>
                <a:gd name="T38" fmla="*/ 166 w 377"/>
                <a:gd name="T39" fmla="*/ 130 h 235"/>
                <a:gd name="T40" fmla="*/ 222 w 377"/>
                <a:gd name="T41" fmla="*/ 91 h 235"/>
                <a:gd name="T42" fmla="*/ 224 w 377"/>
                <a:gd name="T43" fmla="*/ 122 h 235"/>
                <a:gd name="T44" fmla="*/ 232 w 377"/>
                <a:gd name="T45" fmla="*/ 167 h 235"/>
                <a:gd name="T46" fmla="*/ 338 w 377"/>
                <a:gd name="T47" fmla="*/ 77 h 235"/>
                <a:gd name="T48" fmla="*/ 328 w 377"/>
                <a:gd name="T49" fmla="*/ 53 h 235"/>
                <a:gd name="T50" fmla="*/ 221 w 377"/>
                <a:gd name="T51" fmla="*/ 13 h 235"/>
                <a:gd name="T52" fmla="*/ 216 w 377"/>
                <a:gd name="T53" fmla="*/ 52 h 235"/>
                <a:gd name="T54" fmla="*/ 97 w 377"/>
                <a:gd name="T55" fmla="*/ 88 h 235"/>
                <a:gd name="T56" fmla="*/ 85 w 377"/>
                <a:gd name="T57" fmla="*/ 96 h 235"/>
                <a:gd name="T58" fmla="*/ 80 w 377"/>
                <a:gd name="T59" fmla="*/ 153 h 235"/>
                <a:gd name="T60" fmla="*/ 64 w 377"/>
                <a:gd name="T61" fmla="*/ 115 h 235"/>
                <a:gd name="T62" fmla="*/ 50 w 377"/>
                <a:gd name="T63" fmla="*/ 158 h 235"/>
                <a:gd name="T64" fmla="*/ 42 w 377"/>
                <a:gd name="T65" fmla="*/ 181 h 235"/>
                <a:gd name="T66" fmla="*/ 61 w 377"/>
                <a:gd name="T67" fmla="*/ 166 h 235"/>
                <a:gd name="T68" fmla="*/ 61 w 377"/>
                <a:gd name="T69" fmla="*/ 136 h 235"/>
                <a:gd name="T70" fmla="*/ 65 w 377"/>
                <a:gd name="T71" fmla="*/ 146 h 235"/>
                <a:gd name="T72" fmla="*/ 41 w 377"/>
                <a:gd name="T73" fmla="*/ 170 h 235"/>
                <a:gd name="T74" fmla="*/ 41 w 377"/>
                <a:gd name="T75" fmla="*/ 170 h 235"/>
                <a:gd name="T76" fmla="*/ 37 w 377"/>
                <a:gd name="T77" fmla="*/ 156 h 235"/>
                <a:gd name="T78" fmla="*/ 345 w 377"/>
                <a:gd name="T79" fmla="*/ 64 h 235"/>
                <a:gd name="T80" fmla="*/ 357 w 377"/>
                <a:gd name="T81" fmla="*/ 61 h 235"/>
                <a:gd name="T82" fmla="*/ 346 w 377"/>
                <a:gd name="T83" fmla="*/ 60 h 235"/>
                <a:gd name="T84" fmla="*/ 344 w 377"/>
                <a:gd name="T85" fmla="*/ 51 h 235"/>
                <a:gd name="T86" fmla="*/ 344 w 377"/>
                <a:gd name="T87" fmla="*/ 51 h 235"/>
                <a:gd name="T88" fmla="*/ 21 w 377"/>
                <a:gd name="T89" fmla="*/ 203 h 235"/>
                <a:gd name="T90" fmla="*/ 213 w 377"/>
                <a:gd name="T91" fmla="*/ 17 h 235"/>
                <a:gd name="T92" fmla="*/ 213 w 377"/>
                <a:gd name="T93" fmla="*/ 17 h 235"/>
                <a:gd name="T94" fmla="*/ 12 w 377"/>
                <a:gd name="T95" fmla="*/ 20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7" h="235">
                  <a:moveTo>
                    <a:pt x="2" y="235"/>
                  </a:moveTo>
                  <a:cubicBezTo>
                    <a:pt x="2" y="235"/>
                    <a:pt x="2" y="235"/>
                    <a:pt x="2" y="235"/>
                  </a:cubicBezTo>
                  <a:cubicBezTo>
                    <a:pt x="0" y="232"/>
                    <a:pt x="0" y="229"/>
                    <a:pt x="0" y="225"/>
                  </a:cubicBezTo>
                  <a:cubicBezTo>
                    <a:pt x="3" y="208"/>
                    <a:pt x="8" y="191"/>
                    <a:pt x="17" y="175"/>
                  </a:cubicBezTo>
                  <a:cubicBezTo>
                    <a:pt x="19" y="171"/>
                    <a:pt x="21" y="167"/>
                    <a:pt x="23" y="163"/>
                  </a:cubicBezTo>
                  <a:cubicBezTo>
                    <a:pt x="34" y="139"/>
                    <a:pt x="51" y="118"/>
                    <a:pt x="70" y="99"/>
                  </a:cubicBezTo>
                  <a:cubicBezTo>
                    <a:pt x="89" y="80"/>
                    <a:pt x="113" y="68"/>
                    <a:pt x="140" y="62"/>
                  </a:cubicBezTo>
                  <a:cubicBezTo>
                    <a:pt x="159" y="57"/>
                    <a:pt x="179" y="52"/>
                    <a:pt x="199" y="50"/>
                  </a:cubicBezTo>
                  <a:cubicBezTo>
                    <a:pt x="208" y="48"/>
                    <a:pt x="210" y="45"/>
                    <a:pt x="207" y="37"/>
                  </a:cubicBezTo>
                  <a:cubicBezTo>
                    <a:pt x="204" y="27"/>
                    <a:pt x="206" y="16"/>
                    <a:pt x="203" y="6"/>
                  </a:cubicBezTo>
                  <a:cubicBezTo>
                    <a:pt x="201" y="2"/>
                    <a:pt x="204" y="0"/>
                    <a:pt x="209" y="2"/>
                  </a:cubicBezTo>
                  <a:cubicBezTo>
                    <a:pt x="218" y="4"/>
                    <a:pt x="226" y="7"/>
                    <a:pt x="236" y="9"/>
                  </a:cubicBezTo>
                  <a:cubicBezTo>
                    <a:pt x="261" y="16"/>
                    <a:pt x="285" y="25"/>
                    <a:pt x="309" y="32"/>
                  </a:cubicBezTo>
                  <a:cubicBezTo>
                    <a:pt x="326" y="38"/>
                    <a:pt x="345" y="45"/>
                    <a:pt x="363" y="49"/>
                  </a:cubicBezTo>
                  <a:cubicBezTo>
                    <a:pt x="367" y="49"/>
                    <a:pt x="370" y="51"/>
                    <a:pt x="374" y="52"/>
                  </a:cubicBezTo>
                  <a:cubicBezTo>
                    <a:pt x="377" y="54"/>
                    <a:pt x="377" y="57"/>
                    <a:pt x="374" y="58"/>
                  </a:cubicBezTo>
                  <a:cubicBezTo>
                    <a:pt x="357" y="68"/>
                    <a:pt x="343" y="81"/>
                    <a:pt x="326" y="92"/>
                  </a:cubicBezTo>
                  <a:cubicBezTo>
                    <a:pt x="315" y="100"/>
                    <a:pt x="305" y="109"/>
                    <a:pt x="294" y="118"/>
                  </a:cubicBezTo>
                  <a:cubicBezTo>
                    <a:pt x="274" y="134"/>
                    <a:pt x="255" y="152"/>
                    <a:pt x="237" y="170"/>
                  </a:cubicBezTo>
                  <a:cubicBezTo>
                    <a:pt x="236" y="171"/>
                    <a:pt x="235" y="172"/>
                    <a:pt x="233" y="173"/>
                  </a:cubicBezTo>
                  <a:cubicBezTo>
                    <a:pt x="227" y="177"/>
                    <a:pt x="223" y="177"/>
                    <a:pt x="222" y="170"/>
                  </a:cubicBezTo>
                  <a:cubicBezTo>
                    <a:pt x="220" y="158"/>
                    <a:pt x="217" y="146"/>
                    <a:pt x="215" y="135"/>
                  </a:cubicBezTo>
                  <a:cubicBezTo>
                    <a:pt x="213" y="126"/>
                    <a:pt x="212" y="125"/>
                    <a:pt x="203" y="127"/>
                  </a:cubicBezTo>
                  <a:cubicBezTo>
                    <a:pt x="188" y="131"/>
                    <a:pt x="173" y="134"/>
                    <a:pt x="159" y="138"/>
                  </a:cubicBezTo>
                  <a:cubicBezTo>
                    <a:pt x="139" y="145"/>
                    <a:pt x="120" y="151"/>
                    <a:pt x="101" y="160"/>
                  </a:cubicBezTo>
                  <a:cubicBezTo>
                    <a:pt x="87" y="167"/>
                    <a:pt x="73" y="174"/>
                    <a:pt x="60" y="182"/>
                  </a:cubicBezTo>
                  <a:cubicBezTo>
                    <a:pt x="39" y="196"/>
                    <a:pt x="20" y="210"/>
                    <a:pt x="7" y="231"/>
                  </a:cubicBezTo>
                  <a:cubicBezTo>
                    <a:pt x="6" y="233"/>
                    <a:pt x="6" y="235"/>
                    <a:pt x="2" y="235"/>
                  </a:cubicBezTo>
                  <a:close/>
                  <a:moveTo>
                    <a:pt x="206" y="54"/>
                  </a:moveTo>
                  <a:cubicBezTo>
                    <a:pt x="206" y="54"/>
                    <a:pt x="206" y="54"/>
                    <a:pt x="206" y="54"/>
                  </a:cubicBezTo>
                  <a:cubicBezTo>
                    <a:pt x="189" y="57"/>
                    <a:pt x="172" y="61"/>
                    <a:pt x="156" y="65"/>
                  </a:cubicBezTo>
                  <a:cubicBezTo>
                    <a:pt x="146" y="67"/>
                    <a:pt x="139" y="72"/>
                    <a:pt x="137" y="81"/>
                  </a:cubicBezTo>
                  <a:cubicBezTo>
                    <a:pt x="133" y="93"/>
                    <a:pt x="129" y="103"/>
                    <a:pt x="127" y="115"/>
                  </a:cubicBezTo>
                  <a:cubicBezTo>
                    <a:pt x="127" y="116"/>
                    <a:pt x="126" y="116"/>
                    <a:pt x="126" y="117"/>
                  </a:cubicBezTo>
                  <a:cubicBezTo>
                    <a:pt x="126" y="118"/>
                    <a:pt x="125" y="118"/>
                    <a:pt x="124" y="118"/>
                  </a:cubicBezTo>
                  <a:cubicBezTo>
                    <a:pt x="124" y="118"/>
                    <a:pt x="123" y="117"/>
                    <a:pt x="123" y="117"/>
                  </a:cubicBezTo>
                  <a:cubicBezTo>
                    <a:pt x="122" y="116"/>
                    <a:pt x="123" y="115"/>
                    <a:pt x="123" y="114"/>
                  </a:cubicBezTo>
                  <a:cubicBezTo>
                    <a:pt x="128" y="102"/>
                    <a:pt x="130" y="89"/>
                    <a:pt x="135" y="78"/>
                  </a:cubicBezTo>
                  <a:cubicBezTo>
                    <a:pt x="135" y="76"/>
                    <a:pt x="137" y="74"/>
                    <a:pt x="135" y="72"/>
                  </a:cubicBezTo>
                  <a:cubicBezTo>
                    <a:pt x="133" y="71"/>
                    <a:pt x="130" y="73"/>
                    <a:pt x="129" y="75"/>
                  </a:cubicBezTo>
                  <a:cubicBezTo>
                    <a:pt x="127" y="76"/>
                    <a:pt x="127" y="79"/>
                    <a:pt x="127" y="80"/>
                  </a:cubicBezTo>
                  <a:cubicBezTo>
                    <a:pt x="123" y="94"/>
                    <a:pt x="119" y="107"/>
                    <a:pt x="116" y="120"/>
                  </a:cubicBezTo>
                  <a:cubicBezTo>
                    <a:pt x="115" y="123"/>
                    <a:pt x="113" y="125"/>
                    <a:pt x="110" y="123"/>
                  </a:cubicBezTo>
                  <a:cubicBezTo>
                    <a:pt x="115" y="108"/>
                    <a:pt x="121" y="94"/>
                    <a:pt x="123" y="77"/>
                  </a:cubicBezTo>
                  <a:cubicBezTo>
                    <a:pt x="115" y="77"/>
                    <a:pt x="110" y="80"/>
                    <a:pt x="104" y="83"/>
                  </a:cubicBezTo>
                  <a:cubicBezTo>
                    <a:pt x="102" y="84"/>
                    <a:pt x="101" y="86"/>
                    <a:pt x="101" y="88"/>
                  </a:cubicBezTo>
                  <a:cubicBezTo>
                    <a:pt x="100" y="95"/>
                    <a:pt x="97" y="101"/>
                    <a:pt x="95" y="109"/>
                  </a:cubicBezTo>
                  <a:cubicBezTo>
                    <a:pt x="90" y="122"/>
                    <a:pt x="86" y="136"/>
                    <a:pt x="83" y="150"/>
                  </a:cubicBezTo>
                  <a:cubicBezTo>
                    <a:pt x="82" y="153"/>
                    <a:pt x="82" y="155"/>
                    <a:pt x="86" y="156"/>
                  </a:cubicBezTo>
                  <a:cubicBezTo>
                    <a:pt x="88" y="156"/>
                    <a:pt x="88" y="159"/>
                    <a:pt x="91" y="158"/>
                  </a:cubicBezTo>
                  <a:cubicBezTo>
                    <a:pt x="97" y="155"/>
                    <a:pt x="103" y="154"/>
                    <a:pt x="107" y="150"/>
                  </a:cubicBezTo>
                  <a:cubicBezTo>
                    <a:pt x="111" y="147"/>
                    <a:pt x="110" y="142"/>
                    <a:pt x="111" y="138"/>
                  </a:cubicBezTo>
                  <a:cubicBezTo>
                    <a:pt x="111" y="136"/>
                    <a:pt x="110" y="133"/>
                    <a:pt x="114" y="133"/>
                  </a:cubicBezTo>
                  <a:cubicBezTo>
                    <a:pt x="118" y="137"/>
                    <a:pt x="113" y="142"/>
                    <a:pt x="114" y="146"/>
                  </a:cubicBezTo>
                  <a:cubicBezTo>
                    <a:pt x="119" y="145"/>
                    <a:pt x="122" y="145"/>
                    <a:pt x="126" y="143"/>
                  </a:cubicBezTo>
                  <a:cubicBezTo>
                    <a:pt x="130" y="141"/>
                    <a:pt x="135" y="143"/>
                    <a:pt x="138" y="138"/>
                  </a:cubicBezTo>
                  <a:cubicBezTo>
                    <a:pt x="140" y="132"/>
                    <a:pt x="145" y="139"/>
                    <a:pt x="149" y="137"/>
                  </a:cubicBezTo>
                  <a:cubicBezTo>
                    <a:pt x="151" y="135"/>
                    <a:pt x="154" y="134"/>
                    <a:pt x="154" y="131"/>
                  </a:cubicBezTo>
                  <a:cubicBezTo>
                    <a:pt x="154" y="129"/>
                    <a:pt x="156" y="129"/>
                    <a:pt x="157" y="130"/>
                  </a:cubicBezTo>
                  <a:cubicBezTo>
                    <a:pt x="160" y="134"/>
                    <a:pt x="163" y="131"/>
                    <a:pt x="166" y="130"/>
                  </a:cubicBezTo>
                  <a:cubicBezTo>
                    <a:pt x="175" y="128"/>
                    <a:pt x="183" y="124"/>
                    <a:pt x="193" y="123"/>
                  </a:cubicBezTo>
                  <a:cubicBezTo>
                    <a:pt x="203" y="122"/>
                    <a:pt x="208" y="117"/>
                    <a:pt x="210" y="108"/>
                  </a:cubicBezTo>
                  <a:cubicBezTo>
                    <a:pt x="212" y="101"/>
                    <a:pt x="213" y="94"/>
                    <a:pt x="222" y="91"/>
                  </a:cubicBezTo>
                  <a:cubicBezTo>
                    <a:pt x="220" y="98"/>
                    <a:pt x="216" y="104"/>
                    <a:pt x="214" y="111"/>
                  </a:cubicBezTo>
                  <a:cubicBezTo>
                    <a:pt x="212" y="118"/>
                    <a:pt x="212" y="118"/>
                    <a:pt x="219" y="120"/>
                  </a:cubicBezTo>
                  <a:cubicBezTo>
                    <a:pt x="221" y="120"/>
                    <a:pt x="224" y="120"/>
                    <a:pt x="224" y="122"/>
                  </a:cubicBezTo>
                  <a:cubicBezTo>
                    <a:pt x="224" y="125"/>
                    <a:pt x="227" y="129"/>
                    <a:pt x="226" y="132"/>
                  </a:cubicBezTo>
                  <a:cubicBezTo>
                    <a:pt x="223" y="142"/>
                    <a:pt x="228" y="152"/>
                    <a:pt x="229" y="162"/>
                  </a:cubicBezTo>
                  <a:cubicBezTo>
                    <a:pt x="228" y="163"/>
                    <a:pt x="229" y="167"/>
                    <a:pt x="232" y="167"/>
                  </a:cubicBezTo>
                  <a:cubicBezTo>
                    <a:pt x="242" y="160"/>
                    <a:pt x="250" y="151"/>
                    <a:pt x="259" y="143"/>
                  </a:cubicBezTo>
                  <a:cubicBezTo>
                    <a:pt x="268" y="135"/>
                    <a:pt x="278" y="128"/>
                    <a:pt x="287" y="119"/>
                  </a:cubicBezTo>
                  <a:cubicBezTo>
                    <a:pt x="303" y="104"/>
                    <a:pt x="320" y="89"/>
                    <a:pt x="338" y="77"/>
                  </a:cubicBezTo>
                  <a:cubicBezTo>
                    <a:pt x="343" y="74"/>
                    <a:pt x="343" y="70"/>
                    <a:pt x="341" y="67"/>
                  </a:cubicBezTo>
                  <a:cubicBezTo>
                    <a:pt x="332" y="70"/>
                    <a:pt x="324" y="76"/>
                    <a:pt x="314" y="76"/>
                  </a:cubicBezTo>
                  <a:cubicBezTo>
                    <a:pt x="320" y="60"/>
                    <a:pt x="322" y="57"/>
                    <a:pt x="328" y="53"/>
                  </a:cubicBezTo>
                  <a:cubicBezTo>
                    <a:pt x="329" y="60"/>
                    <a:pt x="323" y="65"/>
                    <a:pt x="323" y="72"/>
                  </a:cubicBezTo>
                  <a:cubicBezTo>
                    <a:pt x="331" y="65"/>
                    <a:pt x="332" y="57"/>
                    <a:pt x="336" y="49"/>
                  </a:cubicBezTo>
                  <a:cubicBezTo>
                    <a:pt x="298" y="37"/>
                    <a:pt x="263" y="19"/>
                    <a:pt x="221" y="13"/>
                  </a:cubicBezTo>
                  <a:cubicBezTo>
                    <a:pt x="226" y="18"/>
                    <a:pt x="224" y="21"/>
                    <a:pt x="223" y="24"/>
                  </a:cubicBezTo>
                  <a:cubicBezTo>
                    <a:pt x="220" y="31"/>
                    <a:pt x="219" y="37"/>
                    <a:pt x="218" y="43"/>
                  </a:cubicBezTo>
                  <a:cubicBezTo>
                    <a:pt x="217" y="46"/>
                    <a:pt x="218" y="50"/>
                    <a:pt x="216" y="52"/>
                  </a:cubicBezTo>
                  <a:cubicBezTo>
                    <a:pt x="211" y="60"/>
                    <a:pt x="209" y="70"/>
                    <a:pt x="205" y="80"/>
                  </a:cubicBezTo>
                  <a:cubicBezTo>
                    <a:pt x="197" y="70"/>
                    <a:pt x="207" y="63"/>
                    <a:pt x="206" y="54"/>
                  </a:cubicBezTo>
                  <a:close/>
                  <a:moveTo>
                    <a:pt x="97" y="88"/>
                  </a:moveTo>
                  <a:cubicBezTo>
                    <a:pt x="97" y="88"/>
                    <a:pt x="97" y="88"/>
                    <a:pt x="97" y="88"/>
                  </a:cubicBezTo>
                  <a:cubicBezTo>
                    <a:pt x="97" y="87"/>
                    <a:pt x="96" y="87"/>
                    <a:pt x="95" y="87"/>
                  </a:cubicBezTo>
                  <a:cubicBezTo>
                    <a:pt x="91" y="89"/>
                    <a:pt x="87" y="92"/>
                    <a:pt x="85" y="96"/>
                  </a:cubicBezTo>
                  <a:cubicBezTo>
                    <a:pt x="77" y="117"/>
                    <a:pt x="73" y="139"/>
                    <a:pt x="69" y="160"/>
                  </a:cubicBezTo>
                  <a:cubicBezTo>
                    <a:pt x="68" y="164"/>
                    <a:pt x="73" y="167"/>
                    <a:pt x="76" y="166"/>
                  </a:cubicBezTo>
                  <a:cubicBezTo>
                    <a:pt x="81" y="163"/>
                    <a:pt x="83" y="161"/>
                    <a:pt x="80" y="153"/>
                  </a:cubicBezTo>
                  <a:cubicBezTo>
                    <a:pt x="78" y="145"/>
                    <a:pt x="80" y="139"/>
                    <a:pt x="83" y="132"/>
                  </a:cubicBezTo>
                  <a:cubicBezTo>
                    <a:pt x="88" y="117"/>
                    <a:pt x="92" y="102"/>
                    <a:pt x="97" y="88"/>
                  </a:cubicBezTo>
                  <a:close/>
                  <a:moveTo>
                    <a:pt x="64" y="115"/>
                  </a:moveTo>
                  <a:cubicBezTo>
                    <a:pt x="64" y="115"/>
                    <a:pt x="64" y="115"/>
                    <a:pt x="64" y="115"/>
                  </a:cubicBezTo>
                  <a:cubicBezTo>
                    <a:pt x="61" y="118"/>
                    <a:pt x="58" y="120"/>
                    <a:pt x="58" y="123"/>
                  </a:cubicBezTo>
                  <a:cubicBezTo>
                    <a:pt x="56" y="135"/>
                    <a:pt x="52" y="146"/>
                    <a:pt x="50" y="158"/>
                  </a:cubicBezTo>
                  <a:cubicBezTo>
                    <a:pt x="50" y="160"/>
                    <a:pt x="48" y="164"/>
                    <a:pt x="49" y="164"/>
                  </a:cubicBezTo>
                  <a:cubicBezTo>
                    <a:pt x="54" y="164"/>
                    <a:pt x="52" y="167"/>
                    <a:pt x="52" y="169"/>
                  </a:cubicBezTo>
                  <a:cubicBezTo>
                    <a:pt x="49" y="174"/>
                    <a:pt x="48" y="179"/>
                    <a:pt x="42" y="181"/>
                  </a:cubicBezTo>
                  <a:cubicBezTo>
                    <a:pt x="41" y="182"/>
                    <a:pt x="40" y="184"/>
                    <a:pt x="42" y="186"/>
                  </a:cubicBezTo>
                  <a:cubicBezTo>
                    <a:pt x="49" y="182"/>
                    <a:pt x="56" y="178"/>
                    <a:pt x="62" y="174"/>
                  </a:cubicBezTo>
                  <a:cubicBezTo>
                    <a:pt x="67" y="170"/>
                    <a:pt x="67" y="169"/>
                    <a:pt x="61" y="166"/>
                  </a:cubicBezTo>
                  <a:cubicBezTo>
                    <a:pt x="60" y="164"/>
                    <a:pt x="60" y="163"/>
                    <a:pt x="60" y="161"/>
                  </a:cubicBezTo>
                  <a:cubicBezTo>
                    <a:pt x="60" y="157"/>
                    <a:pt x="63" y="153"/>
                    <a:pt x="61" y="149"/>
                  </a:cubicBezTo>
                  <a:cubicBezTo>
                    <a:pt x="57" y="144"/>
                    <a:pt x="59" y="140"/>
                    <a:pt x="61" y="136"/>
                  </a:cubicBezTo>
                  <a:cubicBezTo>
                    <a:pt x="62" y="129"/>
                    <a:pt x="64" y="123"/>
                    <a:pt x="64" y="115"/>
                  </a:cubicBezTo>
                  <a:close/>
                  <a:moveTo>
                    <a:pt x="65" y="146"/>
                  </a:moveTo>
                  <a:cubicBezTo>
                    <a:pt x="65" y="146"/>
                    <a:pt x="65" y="146"/>
                    <a:pt x="65" y="146"/>
                  </a:cubicBezTo>
                  <a:cubicBezTo>
                    <a:pt x="70" y="131"/>
                    <a:pt x="76" y="117"/>
                    <a:pt x="79" y="100"/>
                  </a:cubicBezTo>
                  <a:cubicBezTo>
                    <a:pt x="69" y="108"/>
                    <a:pt x="63" y="130"/>
                    <a:pt x="65" y="146"/>
                  </a:cubicBezTo>
                  <a:close/>
                  <a:moveTo>
                    <a:pt x="41" y="170"/>
                  </a:moveTo>
                  <a:cubicBezTo>
                    <a:pt x="41" y="170"/>
                    <a:pt x="41" y="170"/>
                    <a:pt x="41" y="170"/>
                  </a:cubicBezTo>
                  <a:cubicBezTo>
                    <a:pt x="45" y="158"/>
                    <a:pt x="48" y="146"/>
                    <a:pt x="52" y="133"/>
                  </a:cubicBezTo>
                  <a:cubicBezTo>
                    <a:pt x="42" y="144"/>
                    <a:pt x="41" y="157"/>
                    <a:pt x="41" y="170"/>
                  </a:cubicBezTo>
                  <a:close/>
                  <a:moveTo>
                    <a:pt x="30" y="187"/>
                  </a:moveTo>
                  <a:cubicBezTo>
                    <a:pt x="30" y="187"/>
                    <a:pt x="30" y="187"/>
                    <a:pt x="30" y="187"/>
                  </a:cubicBezTo>
                  <a:cubicBezTo>
                    <a:pt x="34" y="177"/>
                    <a:pt x="36" y="167"/>
                    <a:pt x="37" y="156"/>
                  </a:cubicBezTo>
                  <a:cubicBezTo>
                    <a:pt x="30" y="167"/>
                    <a:pt x="28" y="175"/>
                    <a:pt x="30" y="187"/>
                  </a:cubicBezTo>
                  <a:close/>
                  <a:moveTo>
                    <a:pt x="345" y="64"/>
                  </a:moveTo>
                  <a:cubicBezTo>
                    <a:pt x="345" y="64"/>
                    <a:pt x="345" y="64"/>
                    <a:pt x="345" y="64"/>
                  </a:cubicBezTo>
                  <a:cubicBezTo>
                    <a:pt x="349" y="63"/>
                    <a:pt x="348" y="60"/>
                    <a:pt x="350" y="58"/>
                  </a:cubicBezTo>
                  <a:cubicBezTo>
                    <a:pt x="352" y="57"/>
                    <a:pt x="353" y="56"/>
                    <a:pt x="354" y="58"/>
                  </a:cubicBezTo>
                  <a:cubicBezTo>
                    <a:pt x="355" y="59"/>
                    <a:pt x="354" y="62"/>
                    <a:pt x="357" y="61"/>
                  </a:cubicBezTo>
                  <a:cubicBezTo>
                    <a:pt x="358" y="60"/>
                    <a:pt x="360" y="59"/>
                    <a:pt x="360" y="57"/>
                  </a:cubicBezTo>
                  <a:cubicBezTo>
                    <a:pt x="360" y="55"/>
                    <a:pt x="358" y="55"/>
                    <a:pt x="357" y="54"/>
                  </a:cubicBezTo>
                  <a:cubicBezTo>
                    <a:pt x="350" y="51"/>
                    <a:pt x="348" y="52"/>
                    <a:pt x="346" y="60"/>
                  </a:cubicBezTo>
                  <a:cubicBezTo>
                    <a:pt x="345" y="60"/>
                    <a:pt x="345" y="62"/>
                    <a:pt x="345" y="64"/>
                  </a:cubicBezTo>
                  <a:close/>
                  <a:moveTo>
                    <a:pt x="344" y="51"/>
                  </a:moveTo>
                  <a:cubicBezTo>
                    <a:pt x="344" y="51"/>
                    <a:pt x="344" y="51"/>
                    <a:pt x="344" y="51"/>
                  </a:cubicBezTo>
                  <a:cubicBezTo>
                    <a:pt x="340" y="50"/>
                    <a:pt x="338" y="48"/>
                    <a:pt x="336" y="52"/>
                  </a:cubicBezTo>
                  <a:cubicBezTo>
                    <a:pt x="336" y="56"/>
                    <a:pt x="335" y="59"/>
                    <a:pt x="334" y="64"/>
                  </a:cubicBezTo>
                  <a:cubicBezTo>
                    <a:pt x="340" y="60"/>
                    <a:pt x="341" y="55"/>
                    <a:pt x="344" y="51"/>
                  </a:cubicBezTo>
                  <a:close/>
                  <a:moveTo>
                    <a:pt x="24" y="185"/>
                  </a:moveTo>
                  <a:cubicBezTo>
                    <a:pt x="24" y="185"/>
                    <a:pt x="24" y="185"/>
                    <a:pt x="24" y="185"/>
                  </a:cubicBezTo>
                  <a:cubicBezTo>
                    <a:pt x="21" y="190"/>
                    <a:pt x="21" y="196"/>
                    <a:pt x="21" y="203"/>
                  </a:cubicBezTo>
                  <a:cubicBezTo>
                    <a:pt x="27" y="196"/>
                    <a:pt x="23" y="190"/>
                    <a:pt x="24" y="185"/>
                  </a:cubicBezTo>
                  <a:close/>
                  <a:moveTo>
                    <a:pt x="213" y="17"/>
                  </a:moveTo>
                  <a:cubicBezTo>
                    <a:pt x="213" y="17"/>
                    <a:pt x="213" y="17"/>
                    <a:pt x="213" y="17"/>
                  </a:cubicBezTo>
                  <a:cubicBezTo>
                    <a:pt x="215" y="15"/>
                    <a:pt x="218" y="13"/>
                    <a:pt x="215" y="10"/>
                  </a:cubicBezTo>
                  <a:cubicBezTo>
                    <a:pt x="215" y="10"/>
                    <a:pt x="213" y="10"/>
                    <a:pt x="213" y="10"/>
                  </a:cubicBezTo>
                  <a:cubicBezTo>
                    <a:pt x="210" y="13"/>
                    <a:pt x="211" y="15"/>
                    <a:pt x="213" y="17"/>
                  </a:cubicBezTo>
                  <a:close/>
                  <a:moveTo>
                    <a:pt x="11" y="215"/>
                  </a:moveTo>
                  <a:cubicBezTo>
                    <a:pt x="11" y="215"/>
                    <a:pt x="11" y="215"/>
                    <a:pt x="11" y="215"/>
                  </a:cubicBezTo>
                  <a:cubicBezTo>
                    <a:pt x="13" y="212"/>
                    <a:pt x="14" y="211"/>
                    <a:pt x="12" y="207"/>
                  </a:cubicBezTo>
                  <a:cubicBezTo>
                    <a:pt x="10" y="210"/>
                    <a:pt x="9" y="212"/>
                    <a:pt x="1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B3FD9046-A79B-4F67-80AE-4125BB136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" y="1165"/>
              <a:ext cx="59" cy="137"/>
            </a:xfrm>
            <a:custGeom>
              <a:avLst/>
              <a:gdLst>
                <a:gd name="T0" fmla="*/ 2 w 31"/>
                <a:gd name="T1" fmla="*/ 72 h 72"/>
                <a:gd name="T2" fmla="*/ 2 w 31"/>
                <a:gd name="T3" fmla="*/ 72 h 72"/>
                <a:gd name="T4" fmla="*/ 2 w 31"/>
                <a:gd name="T5" fmla="*/ 60 h 72"/>
                <a:gd name="T6" fmla="*/ 26 w 31"/>
                <a:gd name="T7" fmla="*/ 2 h 72"/>
                <a:gd name="T8" fmla="*/ 29 w 31"/>
                <a:gd name="T9" fmla="*/ 0 h 72"/>
                <a:gd name="T10" fmla="*/ 28 w 31"/>
                <a:gd name="T11" fmla="*/ 6 h 72"/>
                <a:gd name="T12" fmla="*/ 22 w 31"/>
                <a:gd name="T13" fmla="*/ 22 h 72"/>
                <a:gd name="T14" fmla="*/ 19 w 31"/>
                <a:gd name="T15" fmla="*/ 30 h 72"/>
                <a:gd name="T16" fmla="*/ 22 w 31"/>
                <a:gd name="T17" fmla="*/ 35 h 72"/>
                <a:gd name="T18" fmla="*/ 20 w 31"/>
                <a:gd name="T19" fmla="*/ 39 h 72"/>
                <a:gd name="T20" fmla="*/ 7 w 31"/>
                <a:gd name="T21" fmla="*/ 68 h 72"/>
                <a:gd name="T22" fmla="*/ 2 w 31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72"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0" y="68"/>
                    <a:pt x="0" y="64"/>
                    <a:pt x="2" y="60"/>
                  </a:cubicBezTo>
                  <a:cubicBezTo>
                    <a:pt x="10" y="40"/>
                    <a:pt x="18" y="22"/>
                    <a:pt x="26" y="2"/>
                  </a:cubicBezTo>
                  <a:cubicBezTo>
                    <a:pt x="26" y="0"/>
                    <a:pt x="27" y="0"/>
                    <a:pt x="29" y="0"/>
                  </a:cubicBezTo>
                  <a:cubicBezTo>
                    <a:pt x="31" y="2"/>
                    <a:pt x="29" y="4"/>
                    <a:pt x="28" y="6"/>
                  </a:cubicBezTo>
                  <a:cubicBezTo>
                    <a:pt x="26" y="11"/>
                    <a:pt x="24" y="16"/>
                    <a:pt x="22" y="22"/>
                  </a:cubicBezTo>
                  <a:cubicBezTo>
                    <a:pt x="21" y="24"/>
                    <a:pt x="20" y="27"/>
                    <a:pt x="19" y="30"/>
                  </a:cubicBezTo>
                  <a:cubicBezTo>
                    <a:pt x="17" y="33"/>
                    <a:pt x="18" y="35"/>
                    <a:pt x="22" y="35"/>
                  </a:cubicBezTo>
                  <a:cubicBezTo>
                    <a:pt x="21" y="37"/>
                    <a:pt x="21" y="38"/>
                    <a:pt x="20" y="39"/>
                  </a:cubicBezTo>
                  <a:cubicBezTo>
                    <a:pt x="15" y="48"/>
                    <a:pt x="11" y="58"/>
                    <a:pt x="7" y="68"/>
                  </a:cubicBezTo>
                  <a:cubicBezTo>
                    <a:pt x="6" y="70"/>
                    <a:pt x="5" y="71"/>
                    <a:pt x="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id="{73F26084-601C-4629-8DE5-59FE7A18A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134"/>
              <a:ext cx="85" cy="193"/>
            </a:xfrm>
            <a:custGeom>
              <a:avLst/>
              <a:gdLst>
                <a:gd name="T0" fmla="*/ 42 w 45"/>
                <a:gd name="T1" fmla="*/ 0 h 101"/>
                <a:gd name="T2" fmla="*/ 42 w 45"/>
                <a:gd name="T3" fmla="*/ 0 h 101"/>
                <a:gd name="T4" fmla="*/ 43 w 45"/>
                <a:gd name="T5" fmla="*/ 8 h 101"/>
                <a:gd name="T6" fmla="*/ 11 w 45"/>
                <a:gd name="T7" fmla="*/ 77 h 101"/>
                <a:gd name="T8" fmla="*/ 8 w 45"/>
                <a:gd name="T9" fmla="*/ 87 h 101"/>
                <a:gd name="T10" fmla="*/ 0 w 45"/>
                <a:gd name="T11" fmla="*/ 101 h 101"/>
                <a:gd name="T12" fmla="*/ 42 w 45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01"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5" y="4"/>
                    <a:pt x="44" y="6"/>
                    <a:pt x="43" y="8"/>
                  </a:cubicBezTo>
                  <a:cubicBezTo>
                    <a:pt x="32" y="31"/>
                    <a:pt x="23" y="54"/>
                    <a:pt x="11" y="77"/>
                  </a:cubicBezTo>
                  <a:cubicBezTo>
                    <a:pt x="9" y="80"/>
                    <a:pt x="9" y="83"/>
                    <a:pt x="8" y="87"/>
                  </a:cubicBezTo>
                  <a:cubicBezTo>
                    <a:pt x="6" y="92"/>
                    <a:pt x="5" y="98"/>
                    <a:pt x="0" y="101"/>
                  </a:cubicBezTo>
                  <a:cubicBezTo>
                    <a:pt x="10" y="66"/>
                    <a:pt x="28" y="34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7AE2DFBB-A47F-484C-946F-5650A70AC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1191"/>
              <a:ext cx="38" cy="109"/>
            </a:xfrm>
            <a:custGeom>
              <a:avLst/>
              <a:gdLst>
                <a:gd name="T0" fmla="*/ 20 w 20"/>
                <a:gd name="T1" fmla="*/ 0 h 57"/>
                <a:gd name="T2" fmla="*/ 20 w 20"/>
                <a:gd name="T3" fmla="*/ 0 h 57"/>
                <a:gd name="T4" fmla="*/ 7 w 20"/>
                <a:gd name="T5" fmla="*/ 46 h 57"/>
                <a:gd name="T6" fmla="*/ 12 w 20"/>
                <a:gd name="T7" fmla="*/ 44 h 57"/>
                <a:gd name="T8" fmla="*/ 6 w 20"/>
                <a:gd name="T9" fmla="*/ 57 h 57"/>
                <a:gd name="T10" fmla="*/ 20 w 20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57"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6" y="15"/>
                    <a:pt x="6" y="30"/>
                    <a:pt x="7" y="46"/>
                  </a:cubicBezTo>
                  <a:cubicBezTo>
                    <a:pt x="9" y="48"/>
                    <a:pt x="10" y="44"/>
                    <a:pt x="12" y="44"/>
                  </a:cubicBezTo>
                  <a:cubicBezTo>
                    <a:pt x="9" y="48"/>
                    <a:pt x="10" y="53"/>
                    <a:pt x="6" y="57"/>
                  </a:cubicBezTo>
                  <a:cubicBezTo>
                    <a:pt x="0" y="45"/>
                    <a:pt x="7" y="1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" name="Freeform 9">
              <a:extLst>
                <a:ext uri="{FF2B5EF4-FFF2-40B4-BE49-F238E27FC236}">
                  <a16:creationId xmlns:a16="http://schemas.microsoft.com/office/drawing/2014/main" id="{A1A2E288-7ED3-4AD7-9BE0-7A29DD872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1166"/>
              <a:ext cx="36" cy="77"/>
            </a:xfrm>
            <a:custGeom>
              <a:avLst/>
              <a:gdLst>
                <a:gd name="T0" fmla="*/ 19 w 19"/>
                <a:gd name="T1" fmla="*/ 1 h 40"/>
                <a:gd name="T2" fmla="*/ 19 w 19"/>
                <a:gd name="T3" fmla="*/ 1 h 40"/>
                <a:gd name="T4" fmla="*/ 14 w 19"/>
                <a:gd name="T5" fmla="*/ 14 h 40"/>
                <a:gd name="T6" fmla="*/ 9 w 19"/>
                <a:gd name="T7" fmla="*/ 24 h 40"/>
                <a:gd name="T8" fmla="*/ 11 w 19"/>
                <a:gd name="T9" fmla="*/ 32 h 40"/>
                <a:gd name="T10" fmla="*/ 7 w 19"/>
                <a:gd name="T11" fmla="*/ 39 h 40"/>
                <a:gd name="T12" fmla="*/ 3 w 19"/>
                <a:gd name="T13" fmla="*/ 36 h 40"/>
                <a:gd name="T14" fmla="*/ 2 w 19"/>
                <a:gd name="T15" fmla="*/ 28 h 40"/>
                <a:gd name="T16" fmla="*/ 16 w 19"/>
                <a:gd name="T17" fmla="*/ 0 h 40"/>
                <a:gd name="T18" fmla="*/ 19 w 19"/>
                <a:gd name="T1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40">
                  <a:moveTo>
                    <a:pt x="19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6"/>
                    <a:pt x="15" y="9"/>
                    <a:pt x="14" y="14"/>
                  </a:cubicBezTo>
                  <a:cubicBezTo>
                    <a:pt x="12" y="17"/>
                    <a:pt x="10" y="21"/>
                    <a:pt x="9" y="24"/>
                  </a:cubicBezTo>
                  <a:cubicBezTo>
                    <a:pt x="8" y="26"/>
                    <a:pt x="8" y="26"/>
                    <a:pt x="11" y="32"/>
                  </a:cubicBezTo>
                  <a:cubicBezTo>
                    <a:pt x="12" y="34"/>
                    <a:pt x="9" y="39"/>
                    <a:pt x="7" y="39"/>
                  </a:cubicBezTo>
                  <a:cubicBezTo>
                    <a:pt x="4" y="40"/>
                    <a:pt x="4" y="38"/>
                    <a:pt x="3" y="36"/>
                  </a:cubicBezTo>
                  <a:cubicBezTo>
                    <a:pt x="2" y="33"/>
                    <a:pt x="0" y="31"/>
                    <a:pt x="2" y="28"/>
                  </a:cubicBezTo>
                  <a:cubicBezTo>
                    <a:pt x="7" y="19"/>
                    <a:pt x="11" y="9"/>
                    <a:pt x="16" y="0"/>
                  </a:cubicBezTo>
                  <a:cubicBezTo>
                    <a:pt x="17" y="0"/>
                    <a:pt x="18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5" name="Freeform 10">
              <a:extLst>
                <a:ext uri="{FF2B5EF4-FFF2-40B4-BE49-F238E27FC236}">
                  <a16:creationId xmlns:a16="http://schemas.microsoft.com/office/drawing/2014/main" id="{9C611897-B86B-4373-9E2F-9843E3061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1105"/>
              <a:ext cx="34" cy="103"/>
            </a:xfrm>
            <a:custGeom>
              <a:avLst/>
              <a:gdLst>
                <a:gd name="T0" fmla="*/ 18 w 18"/>
                <a:gd name="T1" fmla="*/ 0 h 54"/>
                <a:gd name="T2" fmla="*/ 18 w 18"/>
                <a:gd name="T3" fmla="*/ 0 h 54"/>
                <a:gd name="T4" fmla="*/ 0 w 18"/>
                <a:gd name="T5" fmla="*/ 54 h 54"/>
                <a:gd name="T6" fmla="*/ 18 w 18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54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0" y="18"/>
                    <a:pt x="6" y="36"/>
                    <a:pt x="0" y="54"/>
                  </a:cubicBezTo>
                  <a:cubicBezTo>
                    <a:pt x="3" y="35"/>
                    <a:pt x="4" y="16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" name="Freeform 11">
              <a:extLst>
                <a:ext uri="{FF2B5EF4-FFF2-40B4-BE49-F238E27FC236}">
                  <a16:creationId xmlns:a16="http://schemas.microsoft.com/office/drawing/2014/main" id="{4CC3F6E0-F26A-4D23-9206-E78733A5E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1136"/>
              <a:ext cx="36" cy="88"/>
            </a:xfrm>
            <a:custGeom>
              <a:avLst/>
              <a:gdLst>
                <a:gd name="T0" fmla="*/ 1 w 19"/>
                <a:gd name="T1" fmla="*/ 46 h 46"/>
                <a:gd name="T2" fmla="*/ 1 w 19"/>
                <a:gd name="T3" fmla="*/ 46 h 46"/>
                <a:gd name="T4" fmla="*/ 17 w 19"/>
                <a:gd name="T5" fmla="*/ 0 h 46"/>
                <a:gd name="T6" fmla="*/ 15 w 19"/>
                <a:gd name="T7" fmla="*/ 14 h 46"/>
                <a:gd name="T8" fmla="*/ 8 w 19"/>
                <a:gd name="T9" fmla="*/ 30 h 46"/>
                <a:gd name="T10" fmla="*/ 1 w 19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6">
                  <a:moveTo>
                    <a:pt x="1" y="46"/>
                  </a:moveTo>
                  <a:cubicBezTo>
                    <a:pt x="1" y="46"/>
                    <a:pt x="1" y="46"/>
                    <a:pt x="1" y="46"/>
                  </a:cubicBezTo>
                  <a:cubicBezTo>
                    <a:pt x="0" y="39"/>
                    <a:pt x="7" y="20"/>
                    <a:pt x="17" y="0"/>
                  </a:cubicBezTo>
                  <a:cubicBezTo>
                    <a:pt x="19" y="4"/>
                    <a:pt x="19" y="4"/>
                    <a:pt x="15" y="14"/>
                  </a:cubicBezTo>
                  <a:cubicBezTo>
                    <a:pt x="12" y="19"/>
                    <a:pt x="10" y="25"/>
                    <a:pt x="8" y="30"/>
                  </a:cubicBezTo>
                  <a:cubicBezTo>
                    <a:pt x="6" y="36"/>
                    <a:pt x="4" y="41"/>
                    <a:pt x="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Freeform 12">
              <a:extLst>
                <a:ext uri="{FF2B5EF4-FFF2-40B4-BE49-F238E27FC236}">
                  <a16:creationId xmlns:a16="http://schemas.microsoft.com/office/drawing/2014/main" id="{8F78F066-4795-4D5C-A479-C0258ABEF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1228"/>
              <a:ext cx="38" cy="103"/>
            </a:xfrm>
            <a:custGeom>
              <a:avLst/>
              <a:gdLst>
                <a:gd name="T0" fmla="*/ 3 w 20"/>
                <a:gd name="T1" fmla="*/ 54 h 54"/>
                <a:gd name="T2" fmla="*/ 3 w 20"/>
                <a:gd name="T3" fmla="*/ 54 h 54"/>
                <a:gd name="T4" fmla="*/ 1 w 20"/>
                <a:gd name="T5" fmla="*/ 43 h 54"/>
                <a:gd name="T6" fmla="*/ 15 w 20"/>
                <a:gd name="T7" fmla="*/ 1 h 54"/>
                <a:gd name="T8" fmla="*/ 18 w 20"/>
                <a:gd name="T9" fmla="*/ 0 h 54"/>
                <a:gd name="T10" fmla="*/ 13 w 20"/>
                <a:gd name="T11" fmla="*/ 16 h 54"/>
                <a:gd name="T12" fmla="*/ 7 w 20"/>
                <a:gd name="T13" fmla="*/ 35 h 54"/>
                <a:gd name="T14" fmla="*/ 3 w 20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4">
                  <a:moveTo>
                    <a:pt x="3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1" y="50"/>
                    <a:pt x="0" y="47"/>
                    <a:pt x="1" y="43"/>
                  </a:cubicBezTo>
                  <a:cubicBezTo>
                    <a:pt x="6" y="29"/>
                    <a:pt x="10" y="15"/>
                    <a:pt x="15" y="1"/>
                  </a:cubicBezTo>
                  <a:cubicBezTo>
                    <a:pt x="16" y="1"/>
                    <a:pt x="16" y="0"/>
                    <a:pt x="18" y="0"/>
                  </a:cubicBezTo>
                  <a:cubicBezTo>
                    <a:pt x="20" y="6"/>
                    <a:pt x="15" y="11"/>
                    <a:pt x="13" y="16"/>
                  </a:cubicBezTo>
                  <a:cubicBezTo>
                    <a:pt x="12" y="23"/>
                    <a:pt x="9" y="29"/>
                    <a:pt x="7" y="35"/>
                  </a:cubicBezTo>
                  <a:cubicBezTo>
                    <a:pt x="6" y="41"/>
                    <a:pt x="5" y="46"/>
                    <a:pt x="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8" name="Freeform 13">
              <a:extLst>
                <a:ext uri="{FF2B5EF4-FFF2-40B4-BE49-F238E27FC236}">
                  <a16:creationId xmlns:a16="http://schemas.microsoft.com/office/drawing/2014/main" id="{0467DF21-6769-45EF-B620-A5E00D6A6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" y="1197"/>
              <a:ext cx="36" cy="109"/>
            </a:xfrm>
            <a:custGeom>
              <a:avLst/>
              <a:gdLst>
                <a:gd name="T0" fmla="*/ 3 w 19"/>
                <a:gd name="T1" fmla="*/ 57 h 57"/>
                <a:gd name="T2" fmla="*/ 3 w 19"/>
                <a:gd name="T3" fmla="*/ 57 h 57"/>
                <a:gd name="T4" fmla="*/ 19 w 19"/>
                <a:gd name="T5" fmla="*/ 0 h 57"/>
                <a:gd name="T6" fmla="*/ 3 w 19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7"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0" y="52"/>
                    <a:pt x="12" y="11"/>
                    <a:pt x="19" y="0"/>
                  </a:cubicBezTo>
                  <a:cubicBezTo>
                    <a:pt x="15" y="19"/>
                    <a:pt x="7" y="38"/>
                    <a:pt x="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059DFC37-BA1C-447E-AD32-EF8FBCE6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1191"/>
              <a:ext cx="33" cy="100"/>
            </a:xfrm>
            <a:custGeom>
              <a:avLst/>
              <a:gdLst>
                <a:gd name="T0" fmla="*/ 17 w 17"/>
                <a:gd name="T1" fmla="*/ 0 h 52"/>
                <a:gd name="T2" fmla="*/ 17 w 17"/>
                <a:gd name="T3" fmla="*/ 0 h 52"/>
                <a:gd name="T4" fmla="*/ 4 w 17"/>
                <a:gd name="T5" fmla="*/ 52 h 52"/>
                <a:gd name="T6" fmla="*/ 3 w 17"/>
                <a:gd name="T7" fmla="*/ 35 h 52"/>
                <a:gd name="T8" fmla="*/ 10 w 17"/>
                <a:gd name="T9" fmla="*/ 14 h 52"/>
                <a:gd name="T10" fmla="*/ 17 w 17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52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7"/>
                    <a:pt x="6" y="34"/>
                    <a:pt x="4" y="52"/>
                  </a:cubicBezTo>
                  <a:cubicBezTo>
                    <a:pt x="0" y="46"/>
                    <a:pt x="1" y="41"/>
                    <a:pt x="3" y="35"/>
                  </a:cubicBezTo>
                  <a:cubicBezTo>
                    <a:pt x="6" y="28"/>
                    <a:pt x="8" y="21"/>
                    <a:pt x="10" y="14"/>
                  </a:cubicBezTo>
                  <a:cubicBezTo>
                    <a:pt x="11" y="9"/>
                    <a:pt x="12" y="4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ECB8FE1A-DFCA-47CB-AAD1-B89D65845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151"/>
              <a:ext cx="36" cy="54"/>
            </a:xfrm>
            <a:custGeom>
              <a:avLst/>
              <a:gdLst>
                <a:gd name="T0" fmla="*/ 0 w 19"/>
                <a:gd name="T1" fmla="*/ 28 h 28"/>
                <a:gd name="T2" fmla="*/ 0 w 19"/>
                <a:gd name="T3" fmla="*/ 28 h 28"/>
                <a:gd name="T4" fmla="*/ 18 w 19"/>
                <a:gd name="T5" fmla="*/ 0 h 28"/>
                <a:gd name="T6" fmla="*/ 6 w 19"/>
                <a:gd name="T7" fmla="*/ 27 h 28"/>
                <a:gd name="T8" fmla="*/ 0 w 19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8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3" y="17"/>
                    <a:pt x="10" y="9"/>
                    <a:pt x="18" y="0"/>
                  </a:cubicBezTo>
                  <a:cubicBezTo>
                    <a:pt x="19" y="7"/>
                    <a:pt x="14" y="18"/>
                    <a:pt x="6" y="27"/>
                  </a:cubicBezTo>
                  <a:cubicBezTo>
                    <a:pt x="3" y="23"/>
                    <a:pt x="2" y="27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6367A597-5A6B-4BC1-B4DC-844BF064E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" y="1281"/>
              <a:ext cx="34" cy="69"/>
            </a:xfrm>
            <a:custGeom>
              <a:avLst/>
              <a:gdLst>
                <a:gd name="T0" fmla="*/ 5 w 18"/>
                <a:gd name="T1" fmla="*/ 36 h 36"/>
                <a:gd name="T2" fmla="*/ 5 w 18"/>
                <a:gd name="T3" fmla="*/ 36 h 36"/>
                <a:gd name="T4" fmla="*/ 16 w 18"/>
                <a:gd name="T5" fmla="*/ 0 h 36"/>
                <a:gd name="T6" fmla="*/ 11 w 18"/>
                <a:gd name="T7" fmla="*/ 18 h 36"/>
                <a:gd name="T8" fmla="*/ 5 w 18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5" y="36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0" y="22"/>
                    <a:pt x="12" y="11"/>
                    <a:pt x="16" y="0"/>
                  </a:cubicBezTo>
                  <a:cubicBezTo>
                    <a:pt x="18" y="6"/>
                    <a:pt x="13" y="12"/>
                    <a:pt x="11" y="18"/>
                  </a:cubicBezTo>
                  <a:cubicBezTo>
                    <a:pt x="10" y="24"/>
                    <a:pt x="7" y="30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D435A87-E787-4992-8B5F-4A6E0ED50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" y="1203"/>
              <a:ext cx="26" cy="74"/>
            </a:xfrm>
            <a:custGeom>
              <a:avLst/>
              <a:gdLst>
                <a:gd name="T0" fmla="*/ 6 w 14"/>
                <a:gd name="T1" fmla="*/ 34 h 39"/>
                <a:gd name="T2" fmla="*/ 6 w 14"/>
                <a:gd name="T3" fmla="*/ 34 h 39"/>
                <a:gd name="T4" fmla="*/ 3 w 14"/>
                <a:gd name="T5" fmla="*/ 39 h 39"/>
                <a:gd name="T6" fmla="*/ 0 w 14"/>
                <a:gd name="T7" fmla="*/ 34 h 39"/>
                <a:gd name="T8" fmla="*/ 3 w 14"/>
                <a:gd name="T9" fmla="*/ 19 h 39"/>
                <a:gd name="T10" fmla="*/ 9 w 14"/>
                <a:gd name="T11" fmla="*/ 6 h 39"/>
                <a:gd name="T12" fmla="*/ 14 w 14"/>
                <a:gd name="T13" fmla="*/ 0 h 39"/>
                <a:gd name="T14" fmla="*/ 9 w 14"/>
                <a:gd name="T15" fmla="*/ 14 h 39"/>
                <a:gd name="T16" fmla="*/ 3 w 14"/>
                <a:gd name="T17" fmla="*/ 31 h 39"/>
                <a:gd name="T18" fmla="*/ 6 w 14"/>
                <a:gd name="T19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9">
                  <a:moveTo>
                    <a:pt x="6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7" y="36"/>
                    <a:pt x="5" y="38"/>
                    <a:pt x="3" y="39"/>
                  </a:cubicBezTo>
                  <a:cubicBezTo>
                    <a:pt x="0" y="39"/>
                    <a:pt x="0" y="36"/>
                    <a:pt x="0" y="34"/>
                  </a:cubicBezTo>
                  <a:cubicBezTo>
                    <a:pt x="0" y="29"/>
                    <a:pt x="2" y="24"/>
                    <a:pt x="3" y="19"/>
                  </a:cubicBezTo>
                  <a:cubicBezTo>
                    <a:pt x="5" y="15"/>
                    <a:pt x="7" y="11"/>
                    <a:pt x="9" y="6"/>
                  </a:cubicBezTo>
                  <a:cubicBezTo>
                    <a:pt x="11" y="5"/>
                    <a:pt x="11" y="1"/>
                    <a:pt x="14" y="0"/>
                  </a:cubicBezTo>
                  <a:cubicBezTo>
                    <a:pt x="14" y="5"/>
                    <a:pt x="11" y="9"/>
                    <a:pt x="9" y="14"/>
                  </a:cubicBezTo>
                  <a:cubicBezTo>
                    <a:pt x="7" y="19"/>
                    <a:pt x="5" y="25"/>
                    <a:pt x="3" y="31"/>
                  </a:cubicBezTo>
                  <a:cubicBezTo>
                    <a:pt x="1" y="35"/>
                    <a:pt x="4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CEAB464-0B8B-46D9-92AE-3847845B1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1203"/>
              <a:ext cx="21" cy="65"/>
            </a:xfrm>
            <a:custGeom>
              <a:avLst/>
              <a:gdLst>
                <a:gd name="T0" fmla="*/ 0 w 11"/>
                <a:gd name="T1" fmla="*/ 34 h 34"/>
                <a:gd name="T2" fmla="*/ 0 w 11"/>
                <a:gd name="T3" fmla="*/ 34 h 34"/>
                <a:gd name="T4" fmla="*/ 10 w 11"/>
                <a:gd name="T5" fmla="*/ 0 h 34"/>
                <a:gd name="T6" fmla="*/ 0 w 11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4"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22"/>
                    <a:pt x="6" y="11"/>
                    <a:pt x="10" y="0"/>
                  </a:cubicBezTo>
                  <a:cubicBezTo>
                    <a:pt x="11" y="5"/>
                    <a:pt x="5" y="27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97AAB54E-4C28-4B90-98A9-60DF79386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266"/>
              <a:ext cx="15" cy="36"/>
            </a:xfrm>
            <a:custGeom>
              <a:avLst/>
              <a:gdLst>
                <a:gd name="T0" fmla="*/ 6 w 8"/>
                <a:gd name="T1" fmla="*/ 0 h 19"/>
                <a:gd name="T2" fmla="*/ 6 w 8"/>
                <a:gd name="T3" fmla="*/ 0 h 19"/>
                <a:gd name="T4" fmla="*/ 1 w 8"/>
                <a:gd name="T5" fmla="*/ 19 h 19"/>
                <a:gd name="T6" fmla="*/ 6 w 8"/>
                <a:gd name="T7" fmla="*/ 0 h 19"/>
                <a:gd name="T8" fmla="*/ 6 w 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8" y="7"/>
                    <a:pt x="4" y="13"/>
                    <a:pt x="1" y="19"/>
                  </a:cubicBezTo>
                  <a:cubicBezTo>
                    <a:pt x="0" y="12"/>
                    <a:pt x="2" y="6"/>
                    <a:pt x="6" y="0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7E05411B-35CE-4949-81AC-A06025E37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1205"/>
              <a:ext cx="10" cy="13"/>
            </a:xfrm>
            <a:custGeom>
              <a:avLst/>
              <a:gdLst>
                <a:gd name="T0" fmla="*/ 5 w 5"/>
                <a:gd name="T1" fmla="*/ 5 h 7"/>
                <a:gd name="T2" fmla="*/ 5 w 5"/>
                <a:gd name="T3" fmla="*/ 5 h 7"/>
                <a:gd name="T4" fmla="*/ 5 w 5"/>
                <a:gd name="T5" fmla="*/ 5 h 7"/>
                <a:gd name="T6" fmla="*/ 0 w 5"/>
                <a:gd name="T7" fmla="*/ 7 h 7"/>
                <a:gd name="T8" fmla="*/ 4 w 5"/>
                <a:gd name="T9" fmla="*/ 0 h 7"/>
                <a:gd name="T10" fmla="*/ 4 w 5"/>
                <a:gd name="T11" fmla="*/ 0 h 7"/>
                <a:gd name="T12" fmla="*/ 5 w 5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6"/>
                    <a:pt x="5" y="5"/>
                  </a:cubicBezTo>
                  <a:cubicBezTo>
                    <a:pt x="3" y="6"/>
                    <a:pt x="2" y="6"/>
                    <a:pt x="0" y="7"/>
                  </a:cubicBezTo>
                  <a:cubicBezTo>
                    <a:pt x="1" y="4"/>
                    <a:pt x="1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5" y="4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Freeform 21">
              <a:extLst>
                <a:ext uri="{FF2B5EF4-FFF2-40B4-BE49-F238E27FC236}">
                  <a16:creationId xmlns:a16="http://schemas.microsoft.com/office/drawing/2014/main" id="{1164EEAE-2A18-418D-9232-B00F8B5A2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" y="1346"/>
              <a:ext cx="7" cy="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3 w 4"/>
                <a:gd name="T5" fmla="*/ 2 h 4"/>
                <a:gd name="T6" fmla="*/ 2 w 4"/>
                <a:gd name="T7" fmla="*/ 4 h 4"/>
                <a:gd name="T8" fmla="*/ 0 w 4"/>
                <a:gd name="T9" fmla="*/ 2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22">
              <a:extLst>
                <a:ext uri="{FF2B5EF4-FFF2-40B4-BE49-F238E27FC236}">
                  <a16:creationId xmlns:a16="http://schemas.microsoft.com/office/drawing/2014/main" id="{2D8A6A07-6F3E-48C7-8B92-A57DE4D15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251"/>
              <a:ext cx="8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4 w 4"/>
                <a:gd name="T5" fmla="*/ 0 h 9"/>
                <a:gd name="T6" fmla="*/ 0 w 4"/>
                <a:gd name="T7" fmla="*/ 9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4"/>
                    <a:pt x="4" y="0"/>
                  </a:cubicBezTo>
                  <a:cubicBezTo>
                    <a:pt x="4" y="5"/>
                    <a:pt x="4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23">
              <a:extLst>
                <a:ext uri="{FF2B5EF4-FFF2-40B4-BE49-F238E27FC236}">
                  <a16:creationId xmlns:a16="http://schemas.microsoft.com/office/drawing/2014/main" id="{5AB53CA6-8CB2-443B-8BAA-B10B8E198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1266"/>
              <a:ext cx="8" cy="7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3 h 4"/>
                <a:gd name="T8" fmla="*/ 2 w 4"/>
                <a:gd name="T9" fmla="*/ 1 h 4"/>
                <a:gd name="T10" fmla="*/ 4 w 4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2" y="1"/>
                  </a:cubicBezTo>
                  <a:cubicBezTo>
                    <a:pt x="2" y="1"/>
                    <a:pt x="3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24">
              <a:extLst>
                <a:ext uri="{FF2B5EF4-FFF2-40B4-BE49-F238E27FC236}">
                  <a16:creationId xmlns:a16="http://schemas.microsoft.com/office/drawing/2014/main" id="{18819AC2-DAB2-404E-B8FF-873650BC5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" y="1338"/>
              <a:ext cx="9" cy="12"/>
            </a:xfrm>
            <a:custGeom>
              <a:avLst/>
              <a:gdLst>
                <a:gd name="T0" fmla="*/ 5 w 5"/>
                <a:gd name="T1" fmla="*/ 2 h 6"/>
                <a:gd name="T2" fmla="*/ 5 w 5"/>
                <a:gd name="T3" fmla="*/ 2 h 6"/>
                <a:gd name="T4" fmla="*/ 3 w 5"/>
                <a:gd name="T5" fmla="*/ 5 h 6"/>
                <a:gd name="T6" fmla="*/ 1 w 5"/>
                <a:gd name="T7" fmla="*/ 4 h 6"/>
                <a:gd name="T8" fmla="*/ 3 w 5"/>
                <a:gd name="T9" fmla="*/ 1 h 6"/>
                <a:gd name="T10" fmla="*/ 5 w 5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0" y="2"/>
                    <a:pt x="1" y="2"/>
                    <a:pt x="3" y="1"/>
                  </a:cubicBezTo>
                  <a:cubicBezTo>
                    <a:pt x="4" y="1"/>
                    <a:pt x="5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25">
              <a:extLst>
                <a:ext uri="{FF2B5EF4-FFF2-40B4-BE49-F238E27FC236}">
                  <a16:creationId xmlns:a16="http://schemas.microsoft.com/office/drawing/2014/main" id="{F17DDC2A-C263-4A81-AF61-40354DED6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" y="1356"/>
              <a:ext cx="7" cy="17"/>
            </a:xfrm>
            <a:custGeom>
              <a:avLst/>
              <a:gdLst>
                <a:gd name="T0" fmla="*/ 0 w 4"/>
                <a:gd name="T1" fmla="*/ 9 h 9"/>
                <a:gd name="T2" fmla="*/ 0 w 4"/>
                <a:gd name="T3" fmla="*/ 9 h 9"/>
                <a:gd name="T4" fmla="*/ 2 w 4"/>
                <a:gd name="T5" fmla="*/ 1 h 9"/>
                <a:gd name="T6" fmla="*/ 4 w 4"/>
                <a:gd name="T7" fmla="*/ 1 h 9"/>
                <a:gd name="T8" fmla="*/ 0 w 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3" y="4"/>
                    <a:pt x="3" y="6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93611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422" y="112877"/>
            <a:ext cx="8755861" cy="431957"/>
          </a:xfrm>
        </p:spPr>
        <p:txBody>
          <a:bodyPr/>
          <a:lstStyle/>
          <a:p>
            <a:r>
              <a:rPr lang="fr-FR" dirty="0"/>
              <a:t>Développer l’évaluation des enjeux économiques engendrés par des retombées accidentelles sur le long terme en intégrant de nouvelles ressources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Présentation Conseil Scientifique IRSN - Dec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468382" y="855149"/>
            <a:ext cx="8621487" cy="1648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Evaluer les pertes de ressources encore non prises en compte dans le modèle ARPAGON qui estime les coûts directs: </a:t>
            </a:r>
          </a:p>
          <a:p>
            <a:pPr marL="742950" lvl="1" indent="-285750">
              <a:lnSpc>
                <a:spcPts val="2100"/>
              </a:lnSpc>
              <a:buClr>
                <a:srgbClr val="90B0DD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Ressources forestières: </a:t>
            </a:r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produits forestiers ligneux à l’échelle de la France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produits non ligneux (chasse et cueillette) à l’échelle d’un bassin versant</a:t>
            </a:r>
          </a:p>
          <a:p>
            <a:pPr marL="742950" lvl="1" indent="-285750">
              <a:lnSpc>
                <a:spcPts val="2100"/>
              </a:lnSpc>
              <a:buClr>
                <a:srgbClr val="90B0DD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Ressources aquatiques : produits de la pêche </a:t>
            </a:r>
            <a:r>
              <a:rPr lang="fr-FR" sz="1600" dirty="0">
                <a:latin typeface="+mn-lt"/>
              </a:rPr>
              <a:t>maritime</a:t>
            </a:r>
          </a:p>
          <a:p>
            <a:pPr marL="742950" lvl="1" indent="-285750">
              <a:lnSpc>
                <a:spcPts val="2100"/>
              </a:lnSpc>
              <a:buClr>
                <a:srgbClr val="90B0DD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rgbClr val="C00000"/>
                </a:solidFill>
                <a:latin typeface="+mn-lt"/>
              </a:rPr>
              <a:t>Approvisionnement en eau potable sur un BV </a:t>
            </a:r>
            <a:r>
              <a:rPr lang="fr-FR" sz="1600" i="1" dirty="0">
                <a:solidFill>
                  <a:srgbClr val="C00000"/>
                </a:solidFill>
                <a:latin typeface="+mn-lt"/>
              </a:rPr>
              <a:t>(abandon ou poursuite d’utilisation)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4185" y="2724887"/>
            <a:ext cx="8621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Développer l’estimation des coûts sur le temps long (20 ans).</a:t>
            </a:r>
          </a:p>
          <a:p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394185" y="945073"/>
            <a:ext cx="0" cy="215153"/>
          </a:xfrm>
          <a:prstGeom prst="line">
            <a:avLst/>
          </a:prstGeom>
          <a:ln w="76200">
            <a:solidFill>
              <a:srgbClr val="90B0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25928" y="2747570"/>
            <a:ext cx="0" cy="215153"/>
          </a:xfrm>
          <a:prstGeom prst="line">
            <a:avLst/>
          </a:prstGeom>
          <a:ln w="76200">
            <a:solidFill>
              <a:srgbClr val="90B0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8EE48C4-9DBA-4F07-8321-BF1CE79F472B}"/>
              </a:ext>
            </a:extLst>
          </p:cNvPr>
          <p:cNvSpPr txBox="1"/>
          <p:nvPr/>
        </p:nvSpPr>
        <p:spPr>
          <a:xfrm>
            <a:off x="1811981" y="3270307"/>
            <a:ext cx="457811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Aider à définir des stratégies pour promouvoir le rebond économique des territoires contaminés. </a:t>
            </a:r>
          </a:p>
        </p:txBody>
      </p:sp>
      <p:sp>
        <p:nvSpPr>
          <p:cNvPr id="8" name="Flèche : virage 7">
            <a:extLst>
              <a:ext uri="{FF2B5EF4-FFF2-40B4-BE49-F238E27FC236}">
                <a16:creationId xmlns:a16="http://schemas.microsoft.com/office/drawing/2014/main" id="{E46A4EE2-9826-402E-BBFD-354B751F437B}"/>
              </a:ext>
            </a:extLst>
          </p:cNvPr>
          <p:cNvSpPr/>
          <p:nvPr/>
        </p:nvSpPr>
        <p:spPr>
          <a:xfrm flipV="1">
            <a:off x="1223277" y="3125475"/>
            <a:ext cx="403682" cy="52295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74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497" y="139067"/>
            <a:ext cx="8630007" cy="431957"/>
          </a:xfrm>
        </p:spPr>
        <p:txBody>
          <a:bodyPr/>
          <a:lstStyle/>
          <a:p>
            <a:r>
              <a:rPr lang="fr-FR" dirty="0"/>
              <a:t>Chainage de logiciels: évaluation économique  sur un cas d’application simulé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Présentation Conseil Scientifique IRSN - Dec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6" name="Freeform 26">
            <a:extLst>
              <a:ext uri="{FF2B5EF4-FFF2-40B4-BE49-F238E27FC236}">
                <a16:creationId xmlns:a16="http://schemas.microsoft.com/office/drawing/2014/main" id="{240574A3-70C9-404A-AD80-3AD8F6AA7AB5}"/>
              </a:ext>
            </a:extLst>
          </p:cNvPr>
          <p:cNvSpPr>
            <a:spLocks noEditPoints="1"/>
          </p:cNvSpPr>
          <p:nvPr/>
        </p:nvSpPr>
        <p:spPr bwMode="auto">
          <a:xfrm>
            <a:off x="403411" y="1095202"/>
            <a:ext cx="801922" cy="706829"/>
          </a:xfrm>
          <a:custGeom>
            <a:avLst/>
            <a:gdLst>
              <a:gd name="T0" fmla="*/ 554246 w 724"/>
              <a:gd name="T1" fmla="*/ 558800 h 722"/>
              <a:gd name="T2" fmla="*/ 542635 w 724"/>
              <a:gd name="T3" fmla="*/ 365310 h 722"/>
              <a:gd name="T4" fmla="*/ 311183 w 724"/>
              <a:gd name="T5" fmla="*/ 552608 h 722"/>
              <a:gd name="T6" fmla="*/ 310409 w 724"/>
              <a:gd name="T7" fmla="*/ 553382 h 722"/>
              <a:gd name="T8" fmla="*/ 309635 w 724"/>
              <a:gd name="T9" fmla="*/ 554156 h 722"/>
              <a:gd name="T10" fmla="*/ 308861 w 724"/>
              <a:gd name="T11" fmla="*/ 554930 h 722"/>
              <a:gd name="T12" fmla="*/ 308861 w 724"/>
              <a:gd name="T13" fmla="*/ 554930 h 722"/>
              <a:gd name="T14" fmla="*/ 307313 w 724"/>
              <a:gd name="T15" fmla="*/ 555704 h 722"/>
              <a:gd name="T16" fmla="*/ 306538 w 724"/>
              <a:gd name="T17" fmla="*/ 555704 h 722"/>
              <a:gd name="T18" fmla="*/ 305764 w 724"/>
              <a:gd name="T19" fmla="*/ 555704 h 722"/>
              <a:gd name="T20" fmla="*/ 304216 w 724"/>
              <a:gd name="T21" fmla="*/ 555704 h 722"/>
              <a:gd name="T22" fmla="*/ 303442 w 724"/>
              <a:gd name="T23" fmla="*/ 554930 h 722"/>
              <a:gd name="T24" fmla="*/ 302668 w 724"/>
              <a:gd name="T25" fmla="*/ 554930 h 722"/>
              <a:gd name="T26" fmla="*/ 301894 w 724"/>
              <a:gd name="T27" fmla="*/ 554156 h 722"/>
              <a:gd name="T28" fmla="*/ 301894 w 724"/>
              <a:gd name="T29" fmla="*/ 553382 h 722"/>
              <a:gd name="T30" fmla="*/ 44123 w 724"/>
              <a:gd name="T31" fmla="*/ 308811 h 722"/>
              <a:gd name="T32" fmla="*/ 5419 w 724"/>
              <a:gd name="T33" fmla="*/ 556478 h 722"/>
              <a:gd name="T34" fmla="*/ 1548 w 724"/>
              <a:gd name="T35" fmla="*/ 547965 h 722"/>
              <a:gd name="T36" fmla="*/ 33286 w 724"/>
              <a:gd name="T37" fmla="*/ 300297 h 722"/>
              <a:gd name="T38" fmla="*/ 275575 w 724"/>
              <a:gd name="T39" fmla="*/ 297975 h 722"/>
              <a:gd name="T40" fmla="*/ 280994 w 724"/>
              <a:gd name="T41" fmla="*/ 304941 h 722"/>
              <a:gd name="T42" fmla="*/ 311957 w 724"/>
              <a:gd name="T43" fmla="*/ 361440 h 722"/>
              <a:gd name="T44" fmla="*/ 317376 w 724"/>
              <a:gd name="T45" fmla="*/ 354474 h 722"/>
              <a:gd name="T46" fmla="*/ 553472 w 724"/>
              <a:gd name="T47" fmla="*/ 356796 h 722"/>
              <a:gd name="T48" fmla="*/ 559665 w 724"/>
              <a:gd name="T49" fmla="*/ 551834 h 722"/>
              <a:gd name="T50" fmla="*/ 75086 w 724"/>
              <a:gd name="T51" fmla="*/ 273982 h 722"/>
              <a:gd name="T52" fmla="*/ 152495 w 724"/>
              <a:gd name="T53" fmla="*/ 184977 h 722"/>
              <a:gd name="T54" fmla="*/ 157914 w 724"/>
              <a:gd name="T55" fmla="*/ 178011 h 722"/>
              <a:gd name="T56" fmla="*/ 227582 w 724"/>
              <a:gd name="T57" fmla="*/ 87458 h 722"/>
              <a:gd name="T58" fmla="*/ 361499 w 724"/>
              <a:gd name="T59" fmla="*/ 27863 h 722"/>
              <a:gd name="T60" fmla="*/ 431941 w 724"/>
              <a:gd name="T61" fmla="*/ 164854 h 722"/>
              <a:gd name="T62" fmla="*/ 289509 w 724"/>
              <a:gd name="T63" fmla="*/ 233736 h 722"/>
              <a:gd name="T64" fmla="*/ 261641 w 724"/>
              <a:gd name="T65" fmla="*/ 263147 h 722"/>
              <a:gd name="T66" fmla="*/ 261641 w 724"/>
              <a:gd name="T67" fmla="*/ 273982 h 722"/>
              <a:gd name="T68" fmla="*/ 442778 w 724"/>
              <a:gd name="T69" fmla="*/ 167950 h 722"/>
              <a:gd name="T70" fmla="*/ 365369 w 724"/>
              <a:gd name="T71" fmla="*/ 17027 h 722"/>
              <a:gd name="T72" fmla="*/ 143980 w 724"/>
              <a:gd name="T73" fmla="*/ 160210 h 722"/>
              <a:gd name="T74" fmla="*/ 69668 w 724"/>
              <a:gd name="T75" fmla="*/ 268565 h 72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24"/>
              <a:gd name="T115" fmla="*/ 0 h 722"/>
              <a:gd name="T116" fmla="*/ 724 w 724"/>
              <a:gd name="T117" fmla="*/ 722 h 72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24" h="722">
                <a:moveTo>
                  <a:pt x="718" y="722"/>
                </a:moveTo>
                <a:cubicBezTo>
                  <a:pt x="717" y="722"/>
                  <a:pt x="717" y="722"/>
                  <a:pt x="716" y="722"/>
                </a:cubicBezTo>
                <a:cubicBezTo>
                  <a:pt x="713" y="722"/>
                  <a:pt x="710" y="721"/>
                  <a:pt x="709" y="718"/>
                </a:cubicBezTo>
                <a:cubicBezTo>
                  <a:pt x="686" y="648"/>
                  <a:pt x="683" y="559"/>
                  <a:pt x="701" y="472"/>
                </a:cubicBezTo>
                <a:cubicBezTo>
                  <a:pt x="419" y="472"/>
                  <a:pt x="419" y="472"/>
                  <a:pt x="419" y="472"/>
                </a:cubicBezTo>
                <a:cubicBezTo>
                  <a:pt x="440" y="555"/>
                  <a:pt x="434" y="642"/>
                  <a:pt x="402" y="714"/>
                </a:cubicBezTo>
                <a:cubicBezTo>
                  <a:pt x="402" y="714"/>
                  <a:pt x="402" y="714"/>
                  <a:pt x="401" y="714"/>
                </a:cubicBezTo>
                <a:cubicBezTo>
                  <a:pt x="401" y="714"/>
                  <a:pt x="401" y="715"/>
                  <a:pt x="401" y="715"/>
                </a:cubicBezTo>
                <a:cubicBezTo>
                  <a:pt x="401" y="715"/>
                  <a:pt x="401" y="715"/>
                  <a:pt x="401" y="715"/>
                </a:cubicBezTo>
                <a:cubicBezTo>
                  <a:pt x="401" y="715"/>
                  <a:pt x="400" y="716"/>
                  <a:pt x="400" y="716"/>
                </a:cubicBezTo>
                <a:cubicBezTo>
                  <a:pt x="400" y="716"/>
                  <a:pt x="400" y="716"/>
                  <a:pt x="400" y="716"/>
                </a:cubicBezTo>
                <a:cubicBezTo>
                  <a:pt x="400" y="716"/>
                  <a:pt x="399" y="717"/>
                  <a:pt x="399" y="717"/>
                </a:cubicBezTo>
                <a:cubicBezTo>
                  <a:pt x="399" y="717"/>
                  <a:pt x="399" y="717"/>
                  <a:pt x="399" y="717"/>
                </a:cubicBezTo>
                <a:cubicBezTo>
                  <a:pt x="399" y="717"/>
                  <a:pt x="399" y="717"/>
                  <a:pt x="399" y="717"/>
                </a:cubicBezTo>
                <a:cubicBezTo>
                  <a:pt x="398" y="717"/>
                  <a:pt x="398" y="717"/>
                  <a:pt x="398" y="717"/>
                </a:cubicBezTo>
                <a:cubicBezTo>
                  <a:pt x="398" y="717"/>
                  <a:pt x="398" y="717"/>
                  <a:pt x="397" y="718"/>
                </a:cubicBezTo>
                <a:cubicBezTo>
                  <a:pt x="397" y="718"/>
                  <a:pt x="397" y="718"/>
                  <a:pt x="397" y="718"/>
                </a:cubicBezTo>
                <a:cubicBezTo>
                  <a:pt x="396" y="718"/>
                  <a:pt x="396" y="718"/>
                  <a:pt x="396" y="718"/>
                </a:cubicBezTo>
                <a:cubicBezTo>
                  <a:pt x="396" y="718"/>
                  <a:pt x="396" y="718"/>
                  <a:pt x="395" y="718"/>
                </a:cubicBezTo>
                <a:cubicBezTo>
                  <a:pt x="395" y="718"/>
                  <a:pt x="395" y="718"/>
                  <a:pt x="395" y="718"/>
                </a:cubicBezTo>
                <a:cubicBezTo>
                  <a:pt x="394" y="718"/>
                  <a:pt x="394" y="718"/>
                  <a:pt x="394" y="718"/>
                </a:cubicBezTo>
                <a:cubicBezTo>
                  <a:pt x="394" y="718"/>
                  <a:pt x="394" y="718"/>
                  <a:pt x="393" y="718"/>
                </a:cubicBezTo>
                <a:cubicBezTo>
                  <a:pt x="393" y="718"/>
                  <a:pt x="393" y="717"/>
                  <a:pt x="393" y="717"/>
                </a:cubicBezTo>
                <a:cubicBezTo>
                  <a:pt x="393" y="717"/>
                  <a:pt x="393" y="717"/>
                  <a:pt x="392" y="717"/>
                </a:cubicBezTo>
                <a:cubicBezTo>
                  <a:pt x="392" y="717"/>
                  <a:pt x="392" y="717"/>
                  <a:pt x="392" y="717"/>
                </a:cubicBezTo>
                <a:cubicBezTo>
                  <a:pt x="392" y="717"/>
                  <a:pt x="392" y="717"/>
                  <a:pt x="391" y="717"/>
                </a:cubicBezTo>
                <a:cubicBezTo>
                  <a:pt x="391" y="717"/>
                  <a:pt x="391" y="716"/>
                  <a:pt x="391" y="716"/>
                </a:cubicBezTo>
                <a:cubicBezTo>
                  <a:pt x="391" y="716"/>
                  <a:pt x="391" y="716"/>
                  <a:pt x="390" y="716"/>
                </a:cubicBezTo>
                <a:cubicBezTo>
                  <a:pt x="390" y="716"/>
                  <a:pt x="390" y="715"/>
                  <a:pt x="390" y="715"/>
                </a:cubicBezTo>
                <a:cubicBezTo>
                  <a:pt x="390" y="715"/>
                  <a:pt x="390" y="715"/>
                  <a:pt x="390" y="715"/>
                </a:cubicBezTo>
                <a:cubicBezTo>
                  <a:pt x="337" y="641"/>
                  <a:pt x="321" y="523"/>
                  <a:pt x="347" y="399"/>
                </a:cubicBezTo>
                <a:cubicBezTo>
                  <a:pt x="57" y="399"/>
                  <a:pt x="57" y="399"/>
                  <a:pt x="57" y="399"/>
                </a:cubicBezTo>
                <a:cubicBezTo>
                  <a:pt x="82" y="522"/>
                  <a:pt x="66" y="643"/>
                  <a:pt x="13" y="716"/>
                </a:cubicBezTo>
                <a:cubicBezTo>
                  <a:pt x="12" y="718"/>
                  <a:pt x="10" y="719"/>
                  <a:pt x="7" y="719"/>
                </a:cubicBezTo>
                <a:cubicBezTo>
                  <a:pt x="6" y="719"/>
                  <a:pt x="5" y="719"/>
                  <a:pt x="3" y="718"/>
                </a:cubicBezTo>
                <a:cubicBezTo>
                  <a:pt x="0" y="716"/>
                  <a:pt x="0" y="711"/>
                  <a:pt x="2" y="708"/>
                </a:cubicBezTo>
                <a:cubicBezTo>
                  <a:pt x="53" y="636"/>
                  <a:pt x="68" y="515"/>
                  <a:pt x="41" y="394"/>
                </a:cubicBezTo>
                <a:cubicBezTo>
                  <a:pt x="41" y="392"/>
                  <a:pt x="41" y="390"/>
                  <a:pt x="43" y="388"/>
                </a:cubicBezTo>
                <a:cubicBezTo>
                  <a:pt x="44" y="386"/>
                  <a:pt x="46" y="385"/>
                  <a:pt x="48" y="385"/>
                </a:cubicBezTo>
                <a:cubicBezTo>
                  <a:pt x="356" y="385"/>
                  <a:pt x="356" y="385"/>
                  <a:pt x="356" y="385"/>
                </a:cubicBezTo>
                <a:cubicBezTo>
                  <a:pt x="358" y="385"/>
                  <a:pt x="360" y="386"/>
                  <a:pt x="361" y="388"/>
                </a:cubicBezTo>
                <a:cubicBezTo>
                  <a:pt x="363" y="390"/>
                  <a:pt x="363" y="392"/>
                  <a:pt x="363" y="394"/>
                </a:cubicBezTo>
                <a:cubicBezTo>
                  <a:pt x="336" y="511"/>
                  <a:pt x="348" y="623"/>
                  <a:pt x="394" y="696"/>
                </a:cubicBezTo>
                <a:cubicBezTo>
                  <a:pt x="421" y="627"/>
                  <a:pt x="424" y="544"/>
                  <a:pt x="403" y="467"/>
                </a:cubicBezTo>
                <a:cubicBezTo>
                  <a:pt x="402" y="465"/>
                  <a:pt x="403" y="463"/>
                  <a:pt x="404" y="461"/>
                </a:cubicBezTo>
                <a:cubicBezTo>
                  <a:pt x="405" y="459"/>
                  <a:pt x="407" y="458"/>
                  <a:pt x="410" y="458"/>
                </a:cubicBezTo>
                <a:cubicBezTo>
                  <a:pt x="710" y="458"/>
                  <a:pt x="710" y="458"/>
                  <a:pt x="710" y="458"/>
                </a:cubicBezTo>
                <a:cubicBezTo>
                  <a:pt x="712" y="458"/>
                  <a:pt x="714" y="459"/>
                  <a:pt x="715" y="461"/>
                </a:cubicBezTo>
                <a:cubicBezTo>
                  <a:pt x="717" y="462"/>
                  <a:pt x="717" y="464"/>
                  <a:pt x="717" y="467"/>
                </a:cubicBezTo>
                <a:cubicBezTo>
                  <a:pt x="697" y="554"/>
                  <a:pt x="699" y="644"/>
                  <a:pt x="723" y="713"/>
                </a:cubicBezTo>
                <a:cubicBezTo>
                  <a:pt x="724" y="717"/>
                  <a:pt x="722" y="721"/>
                  <a:pt x="718" y="722"/>
                </a:cubicBezTo>
                <a:close/>
                <a:moveTo>
                  <a:pt x="97" y="354"/>
                </a:moveTo>
                <a:cubicBezTo>
                  <a:pt x="100" y="354"/>
                  <a:pt x="104" y="351"/>
                  <a:pt x="104" y="347"/>
                </a:cubicBezTo>
                <a:cubicBezTo>
                  <a:pt x="104" y="280"/>
                  <a:pt x="140" y="239"/>
                  <a:pt x="197" y="239"/>
                </a:cubicBezTo>
                <a:cubicBezTo>
                  <a:pt x="200" y="239"/>
                  <a:pt x="202" y="238"/>
                  <a:pt x="203" y="236"/>
                </a:cubicBezTo>
                <a:cubicBezTo>
                  <a:pt x="204" y="234"/>
                  <a:pt x="205" y="232"/>
                  <a:pt x="204" y="230"/>
                </a:cubicBezTo>
                <a:cubicBezTo>
                  <a:pt x="202" y="222"/>
                  <a:pt x="200" y="214"/>
                  <a:pt x="200" y="207"/>
                </a:cubicBezTo>
                <a:cubicBezTo>
                  <a:pt x="200" y="155"/>
                  <a:pt x="242" y="113"/>
                  <a:pt x="294" y="113"/>
                </a:cubicBezTo>
                <a:cubicBezTo>
                  <a:pt x="297" y="113"/>
                  <a:pt x="300" y="111"/>
                  <a:pt x="301" y="108"/>
                </a:cubicBezTo>
                <a:cubicBezTo>
                  <a:pt x="327" y="34"/>
                  <a:pt x="404" y="15"/>
                  <a:pt x="467" y="36"/>
                </a:cubicBezTo>
                <a:cubicBezTo>
                  <a:pt x="485" y="41"/>
                  <a:pt x="501" y="50"/>
                  <a:pt x="515" y="62"/>
                </a:cubicBezTo>
                <a:cubicBezTo>
                  <a:pt x="559" y="99"/>
                  <a:pt x="576" y="158"/>
                  <a:pt x="558" y="213"/>
                </a:cubicBezTo>
                <a:cubicBezTo>
                  <a:pt x="535" y="286"/>
                  <a:pt x="455" y="325"/>
                  <a:pt x="380" y="301"/>
                </a:cubicBezTo>
                <a:cubicBezTo>
                  <a:pt x="378" y="300"/>
                  <a:pt x="375" y="301"/>
                  <a:pt x="374" y="302"/>
                </a:cubicBezTo>
                <a:cubicBezTo>
                  <a:pt x="372" y="303"/>
                  <a:pt x="371" y="306"/>
                  <a:pt x="371" y="308"/>
                </a:cubicBezTo>
                <a:cubicBezTo>
                  <a:pt x="371" y="326"/>
                  <a:pt x="357" y="340"/>
                  <a:pt x="338" y="340"/>
                </a:cubicBezTo>
                <a:cubicBezTo>
                  <a:pt x="335" y="340"/>
                  <a:pt x="331" y="343"/>
                  <a:pt x="331" y="347"/>
                </a:cubicBezTo>
                <a:cubicBezTo>
                  <a:pt x="331" y="351"/>
                  <a:pt x="335" y="354"/>
                  <a:pt x="338" y="354"/>
                </a:cubicBezTo>
                <a:cubicBezTo>
                  <a:pt x="361" y="354"/>
                  <a:pt x="380" y="338"/>
                  <a:pt x="384" y="317"/>
                </a:cubicBezTo>
                <a:cubicBezTo>
                  <a:pt x="464" y="338"/>
                  <a:pt x="547" y="295"/>
                  <a:pt x="572" y="217"/>
                </a:cubicBezTo>
                <a:cubicBezTo>
                  <a:pt x="591" y="157"/>
                  <a:pt x="572" y="92"/>
                  <a:pt x="524" y="51"/>
                </a:cubicBezTo>
                <a:cubicBezTo>
                  <a:pt x="508" y="38"/>
                  <a:pt x="491" y="29"/>
                  <a:pt x="472" y="22"/>
                </a:cubicBezTo>
                <a:cubicBezTo>
                  <a:pt x="404" y="0"/>
                  <a:pt x="320" y="20"/>
                  <a:pt x="289" y="99"/>
                </a:cubicBezTo>
                <a:cubicBezTo>
                  <a:pt x="232" y="102"/>
                  <a:pt x="186" y="149"/>
                  <a:pt x="186" y="207"/>
                </a:cubicBezTo>
                <a:cubicBezTo>
                  <a:pt x="186" y="213"/>
                  <a:pt x="187" y="219"/>
                  <a:pt x="188" y="225"/>
                </a:cubicBezTo>
                <a:cubicBezTo>
                  <a:pt x="128" y="229"/>
                  <a:pt x="90" y="276"/>
                  <a:pt x="90" y="347"/>
                </a:cubicBezTo>
                <a:cubicBezTo>
                  <a:pt x="90" y="351"/>
                  <a:pt x="93" y="354"/>
                  <a:pt x="97" y="354"/>
                </a:cubicBezTo>
                <a:close/>
              </a:path>
            </a:pathLst>
          </a:custGeom>
          <a:solidFill>
            <a:srgbClr val="88B1E3"/>
          </a:solidFill>
          <a:ln w="9525">
            <a:solidFill>
              <a:srgbClr val="88B1E3"/>
            </a:solidFill>
            <a:round/>
            <a:headEnd/>
            <a:tailEnd/>
          </a:ln>
        </p:spPr>
        <p:txBody>
          <a:bodyPr lIns="68580" tIns="34290" rIns="68580" bIns="3429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5166" y="587371"/>
            <a:ext cx="1237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>
                <a:latin typeface="+mn-lt"/>
              </a:rPr>
              <a:t>CNPE de ….</a:t>
            </a:r>
          </a:p>
        </p:txBody>
      </p:sp>
      <p:sp>
        <p:nvSpPr>
          <p:cNvPr id="8" name="Flèche droite 7"/>
          <p:cNvSpPr/>
          <p:nvPr/>
        </p:nvSpPr>
        <p:spPr>
          <a:xfrm>
            <a:off x="1407457" y="1474404"/>
            <a:ext cx="466165" cy="149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722247" y="1083942"/>
            <a:ext cx="2088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Scénario accidentel:</a:t>
            </a:r>
          </a:p>
          <a:p>
            <a:pPr algn="ctr"/>
            <a:r>
              <a:rPr lang="fr-FR" sz="1600" dirty="0">
                <a:latin typeface="+mn-lt"/>
              </a:rPr>
              <a:t> forts rejets</a:t>
            </a:r>
          </a:p>
          <a:p>
            <a:pPr algn="ctr"/>
            <a:r>
              <a:rPr lang="fr-FR" sz="1600" dirty="0">
                <a:latin typeface="+mn-lt"/>
              </a:rPr>
              <a:t>cinétique courte </a:t>
            </a:r>
            <a:r>
              <a:rPr lang="fr-FR" sz="1600" baseline="30000" dirty="0">
                <a:latin typeface="+mn-lt"/>
              </a:rPr>
              <a:t>137</a:t>
            </a:r>
            <a:r>
              <a:rPr lang="fr-FR" sz="1600" dirty="0">
                <a:latin typeface="+mn-lt"/>
              </a:rPr>
              <a:t>Cs</a:t>
            </a:r>
          </a:p>
        </p:txBody>
      </p:sp>
      <p:sp>
        <p:nvSpPr>
          <p:cNvPr id="10" name="Flèche droite 9"/>
          <p:cNvSpPr/>
          <p:nvPr/>
        </p:nvSpPr>
        <p:spPr>
          <a:xfrm>
            <a:off x="3612775" y="1466294"/>
            <a:ext cx="466165" cy="149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992855" y="1027393"/>
            <a:ext cx="2088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Scénario météorologique:</a:t>
            </a:r>
          </a:p>
          <a:p>
            <a:pPr algn="ctr"/>
            <a:r>
              <a:rPr lang="fr-FR" sz="1600" dirty="0">
                <a:latin typeface="+mn-lt"/>
              </a:rPr>
              <a:t>Contamination du seul bassin versant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6024288" y="1456399"/>
            <a:ext cx="466165" cy="149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458089" y="1104414"/>
            <a:ext cx="152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Dispersion atmosphérique et dépôts</a:t>
            </a:r>
          </a:p>
        </p:txBody>
      </p:sp>
      <p:sp>
        <p:nvSpPr>
          <p:cNvPr id="14" name="Flèche droite 13"/>
          <p:cNvSpPr/>
          <p:nvPr/>
        </p:nvSpPr>
        <p:spPr>
          <a:xfrm rot="5400000">
            <a:off x="7002093" y="2125256"/>
            <a:ext cx="348977" cy="149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137989" y="2858097"/>
            <a:ext cx="180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Redistribution des sols (20 ans)</a:t>
            </a:r>
          </a:p>
        </p:txBody>
      </p:sp>
      <p:sp>
        <p:nvSpPr>
          <p:cNvPr id="16" name="Flèche droite 15"/>
          <p:cNvSpPr/>
          <p:nvPr/>
        </p:nvSpPr>
        <p:spPr>
          <a:xfrm rot="10800000">
            <a:off x="5581614" y="3079816"/>
            <a:ext cx="466165" cy="149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3855074" y="2801351"/>
            <a:ext cx="180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Transferts au réseau hydrique</a:t>
            </a:r>
          </a:p>
        </p:txBody>
      </p:sp>
      <p:sp>
        <p:nvSpPr>
          <p:cNvPr id="18" name="Flèche droite 17"/>
          <p:cNvSpPr/>
          <p:nvPr/>
        </p:nvSpPr>
        <p:spPr>
          <a:xfrm rot="10800000">
            <a:off x="3326005" y="3049787"/>
            <a:ext cx="466165" cy="149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584133" y="2871349"/>
            <a:ext cx="180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Transferts à</a:t>
            </a:r>
          </a:p>
          <a:p>
            <a:pPr algn="ctr"/>
            <a:r>
              <a:rPr lang="fr-FR" sz="1600" dirty="0">
                <a:latin typeface="+mn-lt"/>
              </a:rPr>
              <a:t> la mer</a:t>
            </a:r>
          </a:p>
        </p:txBody>
      </p:sp>
      <p:sp>
        <p:nvSpPr>
          <p:cNvPr id="22" name="Flèche droite 21"/>
          <p:cNvSpPr/>
          <p:nvPr/>
        </p:nvSpPr>
        <p:spPr>
          <a:xfrm rot="5400000">
            <a:off x="6840306" y="3677884"/>
            <a:ext cx="415304" cy="152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6249936" y="3972086"/>
            <a:ext cx="180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5587"/>
                </a:solidFill>
                <a:latin typeface="+mn-lt"/>
              </a:rPr>
              <a:t>Perte en produits forestiers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505901" y="4095197"/>
            <a:ext cx="180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5587"/>
                </a:solidFill>
                <a:latin typeface="+mn-lt"/>
              </a:rPr>
              <a:t>Perte en pêche</a:t>
            </a:r>
          </a:p>
        </p:txBody>
      </p:sp>
      <p:sp>
        <p:nvSpPr>
          <p:cNvPr id="26" name="Freeform 110">
            <a:extLst>
              <a:ext uri="{FF2B5EF4-FFF2-40B4-BE49-F238E27FC236}">
                <a16:creationId xmlns:a16="http://schemas.microsoft.com/office/drawing/2014/main" id="{DD8F6564-EAA8-4FC6-A234-F716048404F0}"/>
              </a:ext>
            </a:extLst>
          </p:cNvPr>
          <p:cNvSpPr>
            <a:spLocks noEditPoints="1"/>
          </p:cNvSpPr>
          <p:nvPr/>
        </p:nvSpPr>
        <p:spPr bwMode="auto">
          <a:xfrm>
            <a:off x="3171493" y="4006943"/>
            <a:ext cx="323551" cy="395771"/>
          </a:xfrm>
          <a:custGeom>
            <a:avLst/>
            <a:gdLst>
              <a:gd name="T0" fmla="*/ 151626 w 577"/>
              <a:gd name="T1" fmla="*/ 334391 h 646"/>
              <a:gd name="T2" fmla="*/ 225891 w 577"/>
              <a:gd name="T3" fmla="*/ 235312 h 646"/>
              <a:gd name="T4" fmla="*/ 279269 w 577"/>
              <a:gd name="T5" fmla="*/ 274789 h 646"/>
              <a:gd name="T6" fmla="*/ 225891 w 577"/>
              <a:gd name="T7" fmla="*/ 246149 h 646"/>
              <a:gd name="T8" fmla="*/ 162456 w 577"/>
              <a:gd name="T9" fmla="*/ 334391 h 646"/>
              <a:gd name="T10" fmla="*/ 271533 w 577"/>
              <a:gd name="T11" fmla="*/ 395541 h 646"/>
              <a:gd name="T12" fmla="*/ 280817 w 577"/>
              <a:gd name="T13" fmla="*/ 401733 h 646"/>
              <a:gd name="T14" fmla="*/ 231306 w 577"/>
              <a:gd name="T15" fmla="*/ 314265 h 646"/>
              <a:gd name="T16" fmla="*/ 130738 w 577"/>
              <a:gd name="T17" fmla="*/ 308847 h 646"/>
              <a:gd name="T18" fmla="*/ 130738 w 577"/>
              <a:gd name="T19" fmla="*/ 319684 h 646"/>
              <a:gd name="T20" fmla="*/ 231306 w 577"/>
              <a:gd name="T21" fmla="*/ 314265 h 646"/>
              <a:gd name="T22" fmla="*/ 231306 w 577"/>
              <a:gd name="T23" fmla="*/ 356064 h 646"/>
              <a:gd name="T24" fmla="*/ 130738 w 577"/>
              <a:gd name="T25" fmla="*/ 350646 h 646"/>
              <a:gd name="T26" fmla="*/ 130738 w 577"/>
              <a:gd name="T27" fmla="*/ 361483 h 646"/>
              <a:gd name="T28" fmla="*/ 281590 w 577"/>
              <a:gd name="T29" fmla="*/ 169518 h 646"/>
              <a:gd name="T30" fmla="*/ 270760 w 577"/>
              <a:gd name="T31" fmla="*/ 167195 h 646"/>
              <a:gd name="T32" fmla="*/ 174833 w 577"/>
              <a:gd name="T33" fmla="*/ 167195 h 646"/>
              <a:gd name="T34" fmla="*/ 164777 w 577"/>
              <a:gd name="T35" fmla="*/ 169518 h 646"/>
              <a:gd name="T36" fmla="*/ 281590 w 577"/>
              <a:gd name="T37" fmla="*/ 169518 h 646"/>
              <a:gd name="T38" fmla="*/ 281590 w 577"/>
              <a:gd name="T39" fmla="*/ 164873 h 646"/>
              <a:gd name="T40" fmla="*/ 345799 w 577"/>
              <a:gd name="T41" fmla="*/ 61924 h 646"/>
              <a:gd name="T42" fmla="*/ 332648 w 577"/>
              <a:gd name="T43" fmla="*/ 28640 h 646"/>
              <a:gd name="T44" fmla="*/ 291647 w 577"/>
              <a:gd name="T45" fmla="*/ 39477 h 646"/>
              <a:gd name="T46" fmla="*/ 263797 w 577"/>
              <a:gd name="T47" fmla="*/ 21673 h 646"/>
              <a:gd name="T48" fmla="*/ 182569 w 577"/>
              <a:gd name="T49" fmla="*/ 21673 h 646"/>
              <a:gd name="T50" fmla="*/ 154720 w 577"/>
              <a:gd name="T51" fmla="*/ 39477 h 646"/>
              <a:gd name="T52" fmla="*/ 143116 w 577"/>
              <a:gd name="T53" fmla="*/ 36380 h 646"/>
              <a:gd name="T54" fmla="*/ 92058 w 577"/>
              <a:gd name="T55" fmla="*/ 39477 h 646"/>
              <a:gd name="T56" fmla="*/ 103662 w 577"/>
              <a:gd name="T57" fmla="*/ 64246 h 646"/>
              <a:gd name="T58" fmla="*/ 0 w 577"/>
              <a:gd name="T59" fmla="*/ 357612 h 646"/>
              <a:gd name="T60" fmla="*/ 446367 w 577"/>
              <a:gd name="T61" fmla="*/ 357612 h 646"/>
              <a:gd name="T62" fmla="*/ 154720 w 577"/>
              <a:gd name="T63" fmla="*/ 50313 h 646"/>
              <a:gd name="T64" fmla="*/ 187985 w 577"/>
              <a:gd name="T65" fmla="*/ 31736 h 646"/>
              <a:gd name="T66" fmla="*/ 222797 w 577"/>
              <a:gd name="T67" fmla="*/ 10837 h 646"/>
              <a:gd name="T68" fmla="*/ 258382 w 577"/>
              <a:gd name="T69" fmla="*/ 31736 h 646"/>
              <a:gd name="T70" fmla="*/ 307893 w 577"/>
              <a:gd name="T71" fmla="*/ 45669 h 646"/>
              <a:gd name="T72" fmla="*/ 344252 w 577"/>
              <a:gd name="T73" fmla="*/ 43347 h 646"/>
              <a:gd name="T74" fmla="*/ 336516 w 577"/>
              <a:gd name="T75" fmla="*/ 55732 h 646"/>
              <a:gd name="T76" fmla="*/ 274628 w 577"/>
              <a:gd name="T77" fmla="*/ 173388 h 646"/>
              <a:gd name="T78" fmla="*/ 222797 w 577"/>
              <a:gd name="T79" fmla="*/ 489201 h 646"/>
              <a:gd name="T80" fmla="*/ 171739 w 577"/>
              <a:gd name="T81" fmla="*/ 173388 h 646"/>
              <a:gd name="T82" fmla="*/ 109851 w 577"/>
              <a:gd name="T83" fmla="*/ 55732 h 646"/>
              <a:gd name="T84" fmla="*/ 102115 w 577"/>
              <a:gd name="T85" fmla="*/ 43347 h 646"/>
              <a:gd name="T86" fmla="*/ 138474 w 577"/>
              <a:gd name="T87" fmla="*/ 45669 h 64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646"/>
              <a:gd name="T134" fmla="*/ 577 w 577"/>
              <a:gd name="T135" fmla="*/ 646 h 64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646">
                <a:moveTo>
                  <a:pt x="292" y="561"/>
                </a:moveTo>
                <a:cubicBezTo>
                  <a:pt x="233" y="561"/>
                  <a:pt x="196" y="510"/>
                  <a:pt x="196" y="432"/>
                </a:cubicBezTo>
                <a:cubicBezTo>
                  <a:pt x="196" y="395"/>
                  <a:pt x="204" y="363"/>
                  <a:pt x="221" y="340"/>
                </a:cubicBezTo>
                <a:cubicBezTo>
                  <a:pt x="238" y="316"/>
                  <a:pt x="263" y="304"/>
                  <a:pt x="292" y="304"/>
                </a:cubicBezTo>
                <a:cubicBezTo>
                  <a:pt x="320" y="304"/>
                  <a:pt x="344" y="317"/>
                  <a:pt x="363" y="345"/>
                </a:cubicBezTo>
                <a:cubicBezTo>
                  <a:pt x="365" y="348"/>
                  <a:pt x="364" y="353"/>
                  <a:pt x="361" y="355"/>
                </a:cubicBezTo>
                <a:cubicBezTo>
                  <a:pt x="358" y="357"/>
                  <a:pt x="354" y="356"/>
                  <a:pt x="351" y="353"/>
                </a:cubicBezTo>
                <a:cubicBezTo>
                  <a:pt x="335" y="329"/>
                  <a:pt x="316" y="318"/>
                  <a:pt x="292" y="318"/>
                </a:cubicBezTo>
                <a:cubicBezTo>
                  <a:pt x="267" y="318"/>
                  <a:pt x="247" y="328"/>
                  <a:pt x="232" y="348"/>
                </a:cubicBezTo>
                <a:cubicBezTo>
                  <a:pt x="218" y="369"/>
                  <a:pt x="210" y="398"/>
                  <a:pt x="210" y="432"/>
                </a:cubicBezTo>
                <a:cubicBezTo>
                  <a:pt x="210" y="502"/>
                  <a:pt x="242" y="547"/>
                  <a:pt x="292" y="547"/>
                </a:cubicBezTo>
                <a:cubicBezTo>
                  <a:pt x="316" y="547"/>
                  <a:pt x="335" y="535"/>
                  <a:pt x="351" y="511"/>
                </a:cubicBezTo>
                <a:cubicBezTo>
                  <a:pt x="354" y="508"/>
                  <a:pt x="358" y="507"/>
                  <a:pt x="361" y="509"/>
                </a:cubicBezTo>
                <a:cubicBezTo>
                  <a:pt x="364" y="512"/>
                  <a:pt x="365" y="516"/>
                  <a:pt x="363" y="519"/>
                </a:cubicBezTo>
                <a:cubicBezTo>
                  <a:pt x="344" y="547"/>
                  <a:pt x="320" y="561"/>
                  <a:pt x="292" y="561"/>
                </a:cubicBezTo>
                <a:close/>
                <a:moveTo>
                  <a:pt x="299" y="406"/>
                </a:moveTo>
                <a:cubicBezTo>
                  <a:pt x="299" y="402"/>
                  <a:pt x="296" y="399"/>
                  <a:pt x="292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5" y="399"/>
                  <a:pt x="162" y="402"/>
                  <a:pt x="162" y="406"/>
                </a:cubicBezTo>
                <a:cubicBezTo>
                  <a:pt x="162" y="410"/>
                  <a:pt x="165" y="413"/>
                  <a:pt x="169" y="413"/>
                </a:cubicBezTo>
                <a:cubicBezTo>
                  <a:pt x="292" y="413"/>
                  <a:pt x="292" y="413"/>
                  <a:pt x="292" y="413"/>
                </a:cubicBezTo>
                <a:cubicBezTo>
                  <a:pt x="296" y="413"/>
                  <a:pt x="299" y="410"/>
                  <a:pt x="299" y="406"/>
                </a:cubicBezTo>
                <a:close/>
                <a:moveTo>
                  <a:pt x="292" y="467"/>
                </a:moveTo>
                <a:cubicBezTo>
                  <a:pt x="296" y="467"/>
                  <a:pt x="299" y="464"/>
                  <a:pt x="299" y="460"/>
                </a:cubicBezTo>
                <a:cubicBezTo>
                  <a:pt x="299" y="456"/>
                  <a:pt x="296" y="453"/>
                  <a:pt x="292" y="453"/>
                </a:cubicBezTo>
                <a:cubicBezTo>
                  <a:pt x="169" y="453"/>
                  <a:pt x="169" y="453"/>
                  <a:pt x="169" y="453"/>
                </a:cubicBezTo>
                <a:cubicBezTo>
                  <a:pt x="165" y="453"/>
                  <a:pt x="162" y="456"/>
                  <a:pt x="162" y="460"/>
                </a:cubicBezTo>
                <a:cubicBezTo>
                  <a:pt x="162" y="464"/>
                  <a:pt x="165" y="467"/>
                  <a:pt x="169" y="467"/>
                </a:cubicBezTo>
                <a:lnTo>
                  <a:pt x="292" y="467"/>
                </a:lnTo>
                <a:close/>
                <a:moveTo>
                  <a:pt x="364" y="219"/>
                </a:move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44" y="231"/>
                  <a:pt x="288" y="231"/>
                </a:cubicBezTo>
                <a:cubicBezTo>
                  <a:pt x="233" y="231"/>
                  <a:pt x="227" y="216"/>
                  <a:pt x="226" y="216"/>
                </a:cubicBezTo>
                <a:cubicBezTo>
                  <a:pt x="227" y="216"/>
                  <a:pt x="227" y="216"/>
                  <a:pt x="227" y="216"/>
                </a:cubicBezTo>
                <a:cubicBezTo>
                  <a:pt x="213" y="219"/>
                  <a:pt x="213" y="219"/>
                  <a:pt x="213" y="219"/>
                </a:cubicBezTo>
                <a:cubicBezTo>
                  <a:pt x="214" y="224"/>
                  <a:pt x="222" y="245"/>
                  <a:pt x="288" y="245"/>
                </a:cubicBezTo>
                <a:cubicBezTo>
                  <a:pt x="355" y="245"/>
                  <a:pt x="363" y="224"/>
                  <a:pt x="364" y="219"/>
                </a:cubicBezTo>
                <a:close/>
                <a:moveTo>
                  <a:pt x="577" y="462"/>
                </a:moveTo>
                <a:cubicBezTo>
                  <a:pt x="577" y="344"/>
                  <a:pt x="452" y="245"/>
                  <a:pt x="364" y="213"/>
                </a:cubicBezTo>
                <a:cubicBezTo>
                  <a:pt x="366" y="181"/>
                  <a:pt x="381" y="134"/>
                  <a:pt x="443" y="83"/>
                </a:cubicBezTo>
                <a:cubicBezTo>
                  <a:pt x="445" y="81"/>
                  <a:pt x="447" y="80"/>
                  <a:pt x="447" y="80"/>
                </a:cubicBezTo>
                <a:cubicBezTo>
                  <a:pt x="461" y="67"/>
                  <a:pt x="461" y="57"/>
                  <a:pt x="458" y="51"/>
                </a:cubicBezTo>
                <a:cubicBezTo>
                  <a:pt x="455" y="42"/>
                  <a:pt x="444" y="37"/>
                  <a:pt x="430" y="37"/>
                </a:cubicBezTo>
                <a:cubicBezTo>
                  <a:pt x="418" y="37"/>
                  <a:pt x="405" y="41"/>
                  <a:pt x="392" y="47"/>
                </a:cubicBezTo>
                <a:cubicBezTo>
                  <a:pt x="387" y="49"/>
                  <a:pt x="382" y="51"/>
                  <a:pt x="377" y="51"/>
                </a:cubicBezTo>
                <a:cubicBezTo>
                  <a:pt x="365" y="51"/>
                  <a:pt x="355" y="43"/>
                  <a:pt x="344" y="31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28" y="15"/>
                  <a:pt x="314" y="0"/>
                  <a:pt x="288" y="0"/>
                </a:cubicBezTo>
                <a:cubicBezTo>
                  <a:pt x="263" y="0"/>
                  <a:pt x="249" y="15"/>
                  <a:pt x="236" y="28"/>
                </a:cubicBezTo>
                <a:cubicBezTo>
                  <a:pt x="233" y="31"/>
                  <a:pt x="233" y="31"/>
                  <a:pt x="233" y="31"/>
                </a:cubicBezTo>
                <a:cubicBezTo>
                  <a:pt x="222" y="43"/>
                  <a:pt x="212" y="51"/>
                  <a:pt x="200" y="51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195" y="51"/>
                  <a:pt x="190" y="49"/>
                  <a:pt x="185" y="47"/>
                </a:cubicBezTo>
                <a:cubicBezTo>
                  <a:pt x="172" y="41"/>
                  <a:pt x="159" y="37"/>
                  <a:pt x="147" y="37"/>
                </a:cubicBezTo>
                <a:cubicBezTo>
                  <a:pt x="133" y="37"/>
                  <a:pt x="122" y="42"/>
                  <a:pt x="119" y="51"/>
                </a:cubicBezTo>
                <a:cubicBezTo>
                  <a:pt x="116" y="57"/>
                  <a:pt x="116" y="67"/>
                  <a:pt x="130" y="80"/>
                </a:cubicBezTo>
                <a:cubicBezTo>
                  <a:pt x="130" y="80"/>
                  <a:pt x="132" y="81"/>
                  <a:pt x="134" y="83"/>
                </a:cubicBezTo>
                <a:cubicBezTo>
                  <a:pt x="196" y="134"/>
                  <a:pt x="211" y="181"/>
                  <a:pt x="213" y="213"/>
                </a:cubicBezTo>
                <a:cubicBezTo>
                  <a:pt x="125" y="245"/>
                  <a:pt x="0" y="344"/>
                  <a:pt x="0" y="462"/>
                </a:cubicBezTo>
                <a:cubicBezTo>
                  <a:pt x="0" y="579"/>
                  <a:pt x="47" y="646"/>
                  <a:pt x="288" y="646"/>
                </a:cubicBezTo>
                <a:cubicBezTo>
                  <a:pt x="530" y="646"/>
                  <a:pt x="577" y="579"/>
                  <a:pt x="577" y="462"/>
                </a:cubicBezTo>
                <a:close/>
                <a:moveTo>
                  <a:pt x="179" y="59"/>
                </a:moveTo>
                <a:cubicBezTo>
                  <a:pt x="186" y="63"/>
                  <a:pt x="193" y="65"/>
                  <a:pt x="200" y="65"/>
                </a:cubicBezTo>
                <a:cubicBezTo>
                  <a:pt x="200" y="65"/>
                  <a:pt x="200" y="65"/>
                  <a:pt x="200" y="65"/>
                </a:cubicBezTo>
                <a:cubicBezTo>
                  <a:pt x="218" y="65"/>
                  <a:pt x="231" y="53"/>
                  <a:pt x="243" y="41"/>
                </a:cubicBezTo>
                <a:cubicBezTo>
                  <a:pt x="246" y="37"/>
                  <a:pt x="246" y="37"/>
                  <a:pt x="246" y="37"/>
                </a:cubicBezTo>
                <a:cubicBezTo>
                  <a:pt x="258" y="25"/>
                  <a:pt x="269" y="14"/>
                  <a:pt x="288" y="14"/>
                </a:cubicBezTo>
                <a:cubicBezTo>
                  <a:pt x="308" y="14"/>
                  <a:pt x="319" y="25"/>
                  <a:pt x="331" y="37"/>
                </a:cubicBezTo>
                <a:cubicBezTo>
                  <a:pt x="334" y="41"/>
                  <a:pt x="334" y="41"/>
                  <a:pt x="334" y="41"/>
                </a:cubicBezTo>
                <a:cubicBezTo>
                  <a:pt x="346" y="53"/>
                  <a:pt x="359" y="65"/>
                  <a:pt x="377" y="65"/>
                </a:cubicBezTo>
                <a:cubicBezTo>
                  <a:pt x="384" y="65"/>
                  <a:pt x="391" y="63"/>
                  <a:pt x="398" y="59"/>
                </a:cubicBezTo>
                <a:cubicBezTo>
                  <a:pt x="409" y="54"/>
                  <a:pt x="420" y="51"/>
                  <a:pt x="430" y="51"/>
                </a:cubicBezTo>
                <a:cubicBezTo>
                  <a:pt x="439" y="51"/>
                  <a:pt x="444" y="54"/>
                  <a:pt x="445" y="56"/>
                </a:cubicBezTo>
                <a:cubicBezTo>
                  <a:pt x="446" y="58"/>
                  <a:pt x="444" y="63"/>
                  <a:pt x="438" y="70"/>
                </a:cubicBezTo>
                <a:cubicBezTo>
                  <a:pt x="437" y="70"/>
                  <a:pt x="436" y="71"/>
                  <a:pt x="435" y="72"/>
                </a:cubicBezTo>
                <a:cubicBezTo>
                  <a:pt x="365" y="129"/>
                  <a:pt x="350" y="183"/>
                  <a:pt x="350" y="218"/>
                </a:cubicBezTo>
                <a:cubicBezTo>
                  <a:pt x="350" y="221"/>
                  <a:pt x="352" y="223"/>
                  <a:pt x="355" y="224"/>
                </a:cubicBezTo>
                <a:cubicBezTo>
                  <a:pt x="439" y="253"/>
                  <a:pt x="563" y="349"/>
                  <a:pt x="563" y="462"/>
                </a:cubicBezTo>
                <a:cubicBezTo>
                  <a:pt x="563" y="573"/>
                  <a:pt x="519" y="632"/>
                  <a:pt x="288" y="632"/>
                </a:cubicBezTo>
                <a:cubicBezTo>
                  <a:pt x="58" y="632"/>
                  <a:pt x="14" y="573"/>
                  <a:pt x="14" y="462"/>
                </a:cubicBezTo>
                <a:cubicBezTo>
                  <a:pt x="14" y="349"/>
                  <a:pt x="138" y="253"/>
                  <a:pt x="222" y="224"/>
                </a:cubicBezTo>
                <a:cubicBezTo>
                  <a:pt x="225" y="223"/>
                  <a:pt x="227" y="221"/>
                  <a:pt x="227" y="218"/>
                </a:cubicBezTo>
                <a:cubicBezTo>
                  <a:pt x="227" y="183"/>
                  <a:pt x="212" y="129"/>
                  <a:pt x="142" y="72"/>
                </a:cubicBezTo>
                <a:cubicBezTo>
                  <a:pt x="141" y="71"/>
                  <a:pt x="140" y="70"/>
                  <a:pt x="139" y="70"/>
                </a:cubicBezTo>
                <a:cubicBezTo>
                  <a:pt x="133" y="63"/>
                  <a:pt x="131" y="58"/>
                  <a:pt x="132" y="56"/>
                </a:cubicBezTo>
                <a:cubicBezTo>
                  <a:pt x="133" y="54"/>
                  <a:pt x="138" y="51"/>
                  <a:pt x="147" y="51"/>
                </a:cubicBezTo>
                <a:cubicBezTo>
                  <a:pt x="157" y="51"/>
                  <a:pt x="168" y="54"/>
                  <a:pt x="179" y="59"/>
                </a:cubicBezTo>
                <a:close/>
              </a:path>
            </a:pathLst>
          </a:custGeom>
          <a:solidFill>
            <a:srgbClr val="88B1E3"/>
          </a:solidFill>
          <a:ln w="9525">
            <a:solidFill>
              <a:srgbClr val="005587"/>
            </a:solidFill>
            <a:round/>
            <a:headEnd/>
            <a:tailEnd/>
          </a:ln>
        </p:spPr>
        <p:txBody>
          <a:bodyPr lIns="68580" tIns="34290" rIns="68580" bIns="3429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Freeform 110">
            <a:extLst>
              <a:ext uri="{FF2B5EF4-FFF2-40B4-BE49-F238E27FC236}">
                <a16:creationId xmlns:a16="http://schemas.microsoft.com/office/drawing/2014/main" id="{DD8F6564-EAA8-4FC6-A234-F716048404F0}"/>
              </a:ext>
            </a:extLst>
          </p:cNvPr>
          <p:cNvSpPr>
            <a:spLocks noEditPoints="1"/>
          </p:cNvSpPr>
          <p:nvPr/>
        </p:nvSpPr>
        <p:spPr bwMode="auto">
          <a:xfrm>
            <a:off x="5774115" y="4095197"/>
            <a:ext cx="323551" cy="395771"/>
          </a:xfrm>
          <a:custGeom>
            <a:avLst/>
            <a:gdLst>
              <a:gd name="T0" fmla="*/ 151626 w 577"/>
              <a:gd name="T1" fmla="*/ 334391 h 646"/>
              <a:gd name="T2" fmla="*/ 225891 w 577"/>
              <a:gd name="T3" fmla="*/ 235312 h 646"/>
              <a:gd name="T4" fmla="*/ 279269 w 577"/>
              <a:gd name="T5" fmla="*/ 274789 h 646"/>
              <a:gd name="T6" fmla="*/ 225891 w 577"/>
              <a:gd name="T7" fmla="*/ 246149 h 646"/>
              <a:gd name="T8" fmla="*/ 162456 w 577"/>
              <a:gd name="T9" fmla="*/ 334391 h 646"/>
              <a:gd name="T10" fmla="*/ 271533 w 577"/>
              <a:gd name="T11" fmla="*/ 395541 h 646"/>
              <a:gd name="T12" fmla="*/ 280817 w 577"/>
              <a:gd name="T13" fmla="*/ 401733 h 646"/>
              <a:gd name="T14" fmla="*/ 231306 w 577"/>
              <a:gd name="T15" fmla="*/ 314265 h 646"/>
              <a:gd name="T16" fmla="*/ 130738 w 577"/>
              <a:gd name="T17" fmla="*/ 308847 h 646"/>
              <a:gd name="T18" fmla="*/ 130738 w 577"/>
              <a:gd name="T19" fmla="*/ 319684 h 646"/>
              <a:gd name="T20" fmla="*/ 231306 w 577"/>
              <a:gd name="T21" fmla="*/ 314265 h 646"/>
              <a:gd name="T22" fmla="*/ 231306 w 577"/>
              <a:gd name="T23" fmla="*/ 356064 h 646"/>
              <a:gd name="T24" fmla="*/ 130738 w 577"/>
              <a:gd name="T25" fmla="*/ 350646 h 646"/>
              <a:gd name="T26" fmla="*/ 130738 w 577"/>
              <a:gd name="T27" fmla="*/ 361483 h 646"/>
              <a:gd name="T28" fmla="*/ 281590 w 577"/>
              <a:gd name="T29" fmla="*/ 169518 h 646"/>
              <a:gd name="T30" fmla="*/ 270760 w 577"/>
              <a:gd name="T31" fmla="*/ 167195 h 646"/>
              <a:gd name="T32" fmla="*/ 174833 w 577"/>
              <a:gd name="T33" fmla="*/ 167195 h 646"/>
              <a:gd name="T34" fmla="*/ 164777 w 577"/>
              <a:gd name="T35" fmla="*/ 169518 h 646"/>
              <a:gd name="T36" fmla="*/ 281590 w 577"/>
              <a:gd name="T37" fmla="*/ 169518 h 646"/>
              <a:gd name="T38" fmla="*/ 281590 w 577"/>
              <a:gd name="T39" fmla="*/ 164873 h 646"/>
              <a:gd name="T40" fmla="*/ 345799 w 577"/>
              <a:gd name="T41" fmla="*/ 61924 h 646"/>
              <a:gd name="T42" fmla="*/ 332648 w 577"/>
              <a:gd name="T43" fmla="*/ 28640 h 646"/>
              <a:gd name="T44" fmla="*/ 291647 w 577"/>
              <a:gd name="T45" fmla="*/ 39477 h 646"/>
              <a:gd name="T46" fmla="*/ 263797 w 577"/>
              <a:gd name="T47" fmla="*/ 21673 h 646"/>
              <a:gd name="T48" fmla="*/ 182569 w 577"/>
              <a:gd name="T49" fmla="*/ 21673 h 646"/>
              <a:gd name="T50" fmla="*/ 154720 w 577"/>
              <a:gd name="T51" fmla="*/ 39477 h 646"/>
              <a:gd name="T52" fmla="*/ 143116 w 577"/>
              <a:gd name="T53" fmla="*/ 36380 h 646"/>
              <a:gd name="T54" fmla="*/ 92058 w 577"/>
              <a:gd name="T55" fmla="*/ 39477 h 646"/>
              <a:gd name="T56" fmla="*/ 103662 w 577"/>
              <a:gd name="T57" fmla="*/ 64246 h 646"/>
              <a:gd name="T58" fmla="*/ 0 w 577"/>
              <a:gd name="T59" fmla="*/ 357612 h 646"/>
              <a:gd name="T60" fmla="*/ 446367 w 577"/>
              <a:gd name="T61" fmla="*/ 357612 h 646"/>
              <a:gd name="T62" fmla="*/ 154720 w 577"/>
              <a:gd name="T63" fmla="*/ 50313 h 646"/>
              <a:gd name="T64" fmla="*/ 187985 w 577"/>
              <a:gd name="T65" fmla="*/ 31736 h 646"/>
              <a:gd name="T66" fmla="*/ 222797 w 577"/>
              <a:gd name="T67" fmla="*/ 10837 h 646"/>
              <a:gd name="T68" fmla="*/ 258382 w 577"/>
              <a:gd name="T69" fmla="*/ 31736 h 646"/>
              <a:gd name="T70" fmla="*/ 307893 w 577"/>
              <a:gd name="T71" fmla="*/ 45669 h 646"/>
              <a:gd name="T72" fmla="*/ 344252 w 577"/>
              <a:gd name="T73" fmla="*/ 43347 h 646"/>
              <a:gd name="T74" fmla="*/ 336516 w 577"/>
              <a:gd name="T75" fmla="*/ 55732 h 646"/>
              <a:gd name="T76" fmla="*/ 274628 w 577"/>
              <a:gd name="T77" fmla="*/ 173388 h 646"/>
              <a:gd name="T78" fmla="*/ 222797 w 577"/>
              <a:gd name="T79" fmla="*/ 489201 h 646"/>
              <a:gd name="T80" fmla="*/ 171739 w 577"/>
              <a:gd name="T81" fmla="*/ 173388 h 646"/>
              <a:gd name="T82" fmla="*/ 109851 w 577"/>
              <a:gd name="T83" fmla="*/ 55732 h 646"/>
              <a:gd name="T84" fmla="*/ 102115 w 577"/>
              <a:gd name="T85" fmla="*/ 43347 h 646"/>
              <a:gd name="T86" fmla="*/ 138474 w 577"/>
              <a:gd name="T87" fmla="*/ 45669 h 64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646"/>
              <a:gd name="T134" fmla="*/ 577 w 577"/>
              <a:gd name="T135" fmla="*/ 646 h 64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646">
                <a:moveTo>
                  <a:pt x="292" y="561"/>
                </a:moveTo>
                <a:cubicBezTo>
                  <a:pt x="233" y="561"/>
                  <a:pt x="196" y="510"/>
                  <a:pt x="196" y="432"/>
                </a:cubicBezTo>
                <a:cubicBezTo>
                  <a:pt x="196" y="395"/>
                  <a:pt x="204" y="363"/>
                  <a:pt x="221" y="340"/>
                </a:cubicBezTo>
                <a:cubicBezTo>
                  <a:pt x="238" y="316"/>
                  <a:pt x="263" y="304"/>
                  <a:pt x="292" y="304"/>
                </a:cubicBezTo>
                <a:cubicBezTo>
                  <a:pt x="320" y="304"/>
                  <a:pt x="344" y="317"/>
                  <a:pt x="363" y="345"/>
                </a:cubicBezTo>
                <a:cubicBezTo>
                  <a:pt x="365" y="348"/>
                  <a:pt x="364" y="353"/>
                  <a:pt x="361" y="355"/>
                </a:cubicBezTo>
                <a:cubicBezTo>
                  <a:pt x="358" y="357"/>
                  <a:pt x="354" y="356"/>
                  <a:pt x="351" y="353"/>
                </a:cubicBezTo>
                <a:cubicBezTo>
                  <a:pt x="335" y="329"/>
                  <a:pt x="316" y="318"/>
                  <a:pt x="292" y="318"/>
                </a:cubicBezTo>
                <a:cubicBezTo>
                  <a:pt x="267" y="318"/>
                  <a:pt x="247" y="328"/>
                  <a:pt x="232" y="348"/>
                </a:cubicBezTo>
                <a:cubicBezTo>
                  <a:pt x="218" y="369"/>
                  <a:pt x="210" y="398"/>
                  <a:pt x="210" y="432"/>
                </a:cubicBezTo>
                <a:cubicBezTo>
                  <a:pt x="210" y="502"/>
                  <a:pt x="242" y="547"/>
                  <a:pt x="292" y="547"/>
                </a:cubicBezTo>
                <a:cubicBezTo>
                  <a:pt x="316" y="547"/>
                  <a:pt x="335" y="535"/>
                  <a:pt x="351" y="511"/>
                </a:cubicBezTo>
                <a:cubicBezTo>
                  <a:pt x="354" y="508"/>
                  <a:pt x="358" y="507"/>
                  <a:pt x="361" y="509"/>
                </a:cubicBezTo>
                <a:cubicBezTo>
                  <a:pt x="364" y="512"/>
                  <a:pt x="365" y="516"/>
                  <a:pt x="363" y="519"/>
                </a:cubicBezTo>
                <a:cubicBezTo>
                  <a:pt x="344" y="547"/>
                  <a:pt x="320" y="561"/>
                  <a:pt x="292" y="561"/>
                </a:cubicBezTo>
                <a:close/>
                <a:moveTo>
                  <a:pt x="299" y="406"/>
                </a:moveTo>
                <a:cubicBezTo>
                  <a:pt x="299" y="402"/>
                  <a:pt x="296" y="399"/>
                  <a:pt x="292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5" y="399"/>
                  <a:pt x="162" y="402"/>
                  <a:pt x="162" y="406"/>
                </a:cubicBezTo>
                <a:cubicBezTo>
                  <a:pt x="162" y="410"/>
                  <a:pt x="165" y="413"/>
                  <a:pt x="169" y="413"/>
                </a:cubicBezTo>
                <a:cubicBezTo>
                  <a:pt x="292" y="413"/>
                  <a:pt x="292" y="413"/>
                  <a:pt x="292" y="413"/>
                </a:cubicBezTo>
                <a:cubicBezTo>
                  <a:pt x="296" y="413"/>
                  <a:pt x="299" y="410"/>
                  <a:pt x="299" y="406"/>
                </a:cubicBezTo>
                <a:close/>
                <a:moveTo>
                  <a:pt x="292" y="467"/>
                </a:moveTo>
                <a:cubicBezTo>
                  <a:pt x="296" y="467"/>
                  <a:pt x="299" y="464"/>
                  <a:pt x="299" y="460"/>
                </a:cubicBezTo>
                <a:cubicBezTo>
                  <a:pt x="299" y="456"/>
                  <a:pt x="296" y="453"/>
                  <a:pt x="292" y="453"/>
                </a:cubicBezTo>
                <a:cubicBezTo>
                  <a:pt x="169" y="453"/>
                  <a:pt x="169" y="453"/>
                  <a:pt x="169" y="453"/>
                </a:cubicBezTo>
                <a:cubicBezTo>
                  <a:pt x="165" y="453"/>
                  <a:pt x="162" y="456"/>
                  <a:pt x="162" y="460"/>
                </a:cubicBezTo>
                <a:cubicBezTo>
                  <a:pt x="162" y="464"/>
                  <a:pt x="165" y="467"/>
                  <a:pt x="169" y="467"/>
                </a:cubicBezTo>
                <a:lnTo>
                  <a:pt x="292" y="467"/>
                </a:lnTo>
                <a:close/>
                <a:moveTo>
                  <a:pt x="364" y="219"/>
                </a:move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44" y="231"/>
                  <a:pt x="288" y="231"/>
                </a:cubicBezTo>
                <a:cubicBezTo>
                  <a:pt x="233" y="231"/>
                  <a:pt x="227" y="216"/>
                  <a:pt x="226" y="216"/>
                </a:cubicBezTo>
                <a:cubicBezTo>
                  <a:pt x="227" y="216"/>
                  <a:pt x="227" y="216"/>
                  <a:pt x="227" y="216"/>
                </a:cubicBezTo>
                <a:cubicBezTo>
                  <a:pt x="213" y="219"/>
                  <a:pt x="213" y="219"/>
                  <a:pt x="213" y="219"/>
                </a:cubicBezTo>
                <a:cubicBezTo>
                  <a:pt x="214" y="224"/>
                  <a:pt x="222" y="245"/>
                  <a:pt x="288" y="245"/>
                </a:cubicBezTo>
                <a:cubicBezTo>
                  <a:pt x="355" y="245"/>
                  <a:pt x="363" y="224"/>
                  <a:pt x="364" y="219"/>
                </a:cubicBezTo>
                <a:close/>
                <a:moveTo>
                  <a:pt x="577" y="462"/>
                </a:moveTo>
                <a:cubicBezTo>
                  <a:pt x="577" y="344"/>
                  <a:pt x="452" y="245"/>
                  <a:pt x="364" y="213"/>
                </a:cubicBezTo>
                <a:cubicBezTo>
                  <a:pt x="366" y="181"/>
                  <a:pt x="381" y="134"/>
                  <a:pt x="443" y="83"/>
                </a:cubicBezTo>
                <a:cubicBezTo>
                  <a:pt x="445" y="81"/>
                  <a:pt x="447" y="80"/>
                  <a:pt x="447" y="80"/>
                </a:cubicBezTo>
                <a:cubicBezTo>
                  <a:pt x="461" y="67"/>
                  <a:pt x="461" y="57"/>
                  <a:pt x="458" y="51"/>
                </a:cubicBezTo>
                <a:cubicBezTo>
                  <a:pt x="455" y="42"/>
                  <a:pt x="444" y="37"/>
                  <a:pt x="430" y="37"/>
                </a:cubicBezTo>
                <a:cubicBezTo>
                  <a:pt x="418" y="37"/>
                  <a:pt x="405" y="41"/>
                  <a:pt x="392" y="47"/>
                </a:cubicBezTo>
                <a:cubicBezTo>
                  <a:pt x="387" y="49"/>
                  <a:pt x="382" y="51"/>
                  <a:pt x="377" y="51"/>
                </a:cubicBezTo>
                <a:cubicBezTo>
                  <a:pt x="365" y="51"/>
                  <a:pt x="355" y="43"/>
                  <a:pt x="344" y="31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28" y="15"/>
                  <a:pt x="314" y="0"/>
                  <a:pt x="288" y="0"/>
                </a:cubicBezTo>
                <a:cubicBezTo>
                  <a:pt x="263" y="0"/>
                  <a:pt x="249" y="15"/>
                  <a:pt x="236" y="28"/>
                </a:cubicBezTo>
                <a:cubicBezTo>
                  <a:pt x="233" y="31"/>
                  <a:pt x="233" y="31"/>
                  <a:pt x="233" y="31"/>
                </a:cubicBezTo>
                <a:cubicBezTo>
                  <a:pt x="222" y="43"/>
                  <a:pt x="212" y="51"/>
                  <a:pt x="200" y="51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195" y="51"/>
                  <a:pt x="190" y="49"/>
                  <a:pt x="185" y="47"/>
                </a:cubicBezTo>
                <a:cubicBezTo>
                  <a:pt x="172" y="41"/>
                  <a:pt x="159" y="37"/>
                  <a:pt x="147" y="37"/>
                </a:cubicBezTo>
                <a:cubicBezTo>
                  <a:pt x="133" y="37"/>
                  <a:pt x="122" y="42"/>
                  <a:pt x="119" y="51"/>
                </a:cubicBezTo>
                <a:cubicBezTo>
                  <a:pt x="116" y="57"/>
                  <a:pt x="116" y="67"/>
                  <a:pt x="130" y="80"/>
                </a:cubicBezTo>
                <a:cubicBezTo>
                  <a:pt x="130" y="80"/>
                  <a:pt x="132" y="81"/>
                  <a:pt x="134" y="83"/>
                </a:cubicBezTo>
                <a:cubicBezTo>
                  <a:pt x="196" y="134"/>
                  <a:pt x="211" y="181"/>
                  <a:pt x="213" y="213"/>
                </a:cubicBezTo>
                <a:cubicBezTo>
                  <a:pt x="125" y="245"/>
                  <a:pt x="0" y="344"/>
                  <a:pt x="0" y="462"/>
                </a:cubicBezTo>
                <a:cubicBezTo>
                  <a:pt x="0" y="579"/>
                  <a:pt x="47" y="646"/>
                  <a:pt x="288" y="646"/>
                </a:cubicBezTo>
                <a:cubicBezTo>
                  <a:pt x="530" y="646"/>
                  <a:pt x="577" y="579"/>
                  <a:pt x="577" y="462"/>
                </a:cubicBezTo>
                <a:close/>
                <a:moveTo>
                  <a:pt x="179" y="59"/>
                </a:moveTo>
                <a:cubicBezTo>
                  <a:pt x="186" y="63"/>
                  <a:pt x="193" y="65"/>
                  <a:pt x="200" y="65"/>
                </a:cubicBezTo>
                <a:cubicBezTo>
                  <a:pt x="200" y="65"/>
                  <a:pt x="200" y="65"/>
                  <a:pt x="200" y="65"/>
                </a:cubicBezTo>
                <a:cubicBezTo>
                  <a:pt x="218" y="65"/>
                  <a:pt x="231" y="53"/>
                  <a:pt x="243" y="41"/>
                </a:cubicBezTo>
                <a:cubicBezTo>
                  <a:pt x="246" y="37"/>
                  <a:pt x="246" y="37"/>
                  <a:pt x="246" y="37"/>
                </a:cubicBezTo>
                <a:cubicBezTo>
                  <a:pt x="258" y="25"/>
                  <a:pt x="269" y="14"/>
                  <a:pt x="288" y="14"/>
                </a:cubicBezTo>
                <a:cubicBezTo>
                  <a:pt x="308" y="14"/>
                  <a:pt x="319" y="25"/>
                  <a:pt x="331" y="37"/>
                </a:cubicBezTo>
                <a:cubicBezTo>
                  <a:pt x="334" y="41"/>
                  <a:pt x="334" y="41"/>
                  <a:pt x="334" y="41"/>
                </a:cubicBezTo>
                <a:cubicBezTo>
                  <a:pt x="346" y="53"/>
                  <a:pt x="359" y="65"/>
                  <a:pt x="377" y="65"/>
                </a:cubicBezTo>
                <a:cubicBezTo>
                  <a:pt x="384" y="65"/>
                  <a:pt x="391" y="63"/>
                  <a:pt x="398" y="59"/>
                </a:cubicBezTo>
                <a:cubicBezTo>
                  <a:pt x="409" y="54"/>
                  <a:pt x="420" y="51"/>
                  <a:pt x="430" y="51"/>
                </a:cubicBezTo>
                <a:cubicBezTo>
                  <a:pt x="439" y="51"/>
                  <a:pt x="444" y="54"/>
                  <a:pt x="445" y="56"/>
                </a:cubicBezTo>
                <a:cubicBezTo>
                  <a:pt x="446" y="58"/>
                  <a:pt x="444" y="63"/>
                  <a:pt x="438" y="70"/>
                </a:cubicBezTo>
                <a:cubicBezTo>
                  <a:pt x="437" y="70"/>
                  <a:pt x="436" y="71"/>
                  <a:pt x="435" y="72"/>
                </a:cubicBezTo>
                <a:cubicBezTo>
                  <a:pt x="365" y="129"/>
                  <a:pt x="350" y="183"/>
                  <a:pt x="350" y="218"/>
                </a:cubicBezTo>
                <a:cubicBezTo>
                  <a:pt x="350" y="221"/>
                  <a:pt x="352" y="223"/>
                  <a:pt x="355" y="224"/>
                </a:cubicBezTo>
                <a:cubicBezTo>
                  <a:pt x="439" y="253"/>
                  <a:pt x="563" y="349"/>
                  <a:pt x="563" y="462"/>
                </a:cubicBezTo>
                <a:cubicBezTo>
                  <a:pt x="563" y="573"/>
                  <a:pt x="519" y="632"/>
                  <a:pt x="288" y="632"/>
                </a:cubicBezTo>
                <a:cubicBezTo>
                  <a:pt x="58" y="632"/>
                  <a:pt x="14" y="573"/>
                  <a:pt x="14" y="462"/>
                </a:cubicBezTo>
                <a:cubicBezTo>
                  <a:pt x="14" y="349"/>
                  <a:pt x="138" y="253"/>
                  <a:pt x="222" y="224"/>
                </a:cubicBezTo>
                <a:cubicBezTo>
                  <a:pt x="225" y="223"/>
                  <a:pt x="227" y="221"/>
                  <a:pt x="227" y="218"/>
                </a:cubicBezTo>
                <a:cubicBezTo>
                  <a:pt x="227" y="183"/>
                  <a:pt x="212" y="129"/>
                  <a:pt x="142" y="72"/>
                </a:cubicBezTo>
                <a:cubicBezTo>
                  <a:pt x="141" y="71"/>
                  <a:pt x="140" y="70"/>
                  <a:pt x="139" y="70"/>
                </a:cubicBezTo>
                <a:cubicBezTo>
                  <a:pt x="133" y="63"/>
                  <a:pt x="131" y="58"/>
                  <a:pt x="132" y="56"/>
                </a:cubicBezTo>
                <a:cubicBezTo>
                  <a:pt x="133" y="54"/>
                  <a:pt x="138" y="51"/>
                  <a:pt x="147" y="51"/>
                </a:cubicBezTo>
                <a:cubicBezTo>
                  <a:pt x="157" y="51"/>
                  <a:pt x="168" y="54"/>
                  <a:pt x="179" y="59"/>
                </a:cubicBezTo>
                <a:close/>
              </a:path>
            </a:pathLst>
          </a:custGeom>
          <a:solidFill>
            <a:srgbClr val="88B1E3"/>
          </a:solidFill>
          <a:ln w="9525">
            <a:solidFill>
              <a:srgbClr val="005587"/>
            </a:solidFill>
            <a:round/>
            <a:headEnd/>
            <a:tailEnd/>
          </a:ln>
        </p:spPr>
        <p:txBody>
          <a:bodyPr lIns="68580" tIns="34290" rIns="68580" bIns="3429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856010" y="738727"/>
            <a:ext cx="470000" cy="338554"/>
          </a:xfrm>
          <a:prstGeom prst="rect">
            <a:avLst/>
          </a:prstGeom>
          <a:solidFill>
            <a:srgbClr val="005587"/>
          </a:solidFill>
          <a:ln>
            <a:solidFill>
              <a:srgbClr val="00558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fr-FR" sz="1600" b="1" dirty="0">
                <a:solidFill>
                  <a:schemeClr val="bg1"/>
                </a:solidFill>
                <a:latin typeface="+mn-lt"/>
              </a:rPr>
              <a:t>c3x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521098" y="2505743"/>
            <a:ext cx="1060896" cy="338554"/>
          </a:xfrm>
          <a:prstGeom prst="rect">
            <a:avLst/>
          </a:prstGeom>
          <a:solidFill>
            <a:srgbClr val="005587"/>
          </a:solidFill>
          <a:ln>
            <a:solidFill>
              <a:srgbClr val="00558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bg1"/>
                </a:solidFill>
                <a:latin typeface="+mn-lt"/>
              </a:rPr>
              <a:t>watersed</a:t>
            </a:r>
            <a:endParaRPr lang="fr-FR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249426" y="2446054"/>
            <a:ext cx="1016072" cy="338554"/>
          </a:xfrm>
          <a:prstGeom prst="rect">
            <a:avLst/>
          </a:prstGeom>
          <a:solidFill>
            <a:srgbClr val="005587"/>
          </a:solidFill>
          <a:ln>
            <a:solidFill>
              <a:srgbClr val="00558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err="1">
                <a:solidFill>
                  <a:schemeClr val="bg1"/>
                </a:solidFill>
                <a:latin typeface="+mn-lt"/>
              </a:rPr>
              <a:t>casteaurx</a:t>
            </a:r>
            <a:endParaRPr lang="fr-FR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137486" y="2486250"/>
            <a:ext cx="720244" cy="338554"/>
          </a:xfrm>
          <a:prstGeom prst="rect">
            <a:avLst/>
          </a:prstGeom>
          <a:solidFill>
            <a:srgbClr val="005587"/>
          </a:solidFill>
          <a:ln>
            <a:solidFill>
              <a:srgbClr val="00558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>
                <a:solidFill>
                  <a:schemeClr val="bg1"/>
                </a:solidFill>
                <a:latin typeface="+mn-lt"/>
              </a:rPr>
              <a:t>sterne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178511" y="4224701"/>
            <a:ext cx="947577" cy="338554"/>
          </a:xfrm>
          <a:prstGeom prst="rect">
            <a:avLst/>
          </a:prstGeom>
          <a:solidFill>
            <a:srgbClr val="005587"/>
          </a:solidFill>
          <a:ln>
            <a:solidFill>
              <a:srgbClr val="00558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bg1"/>
                </a:solidFill>
                <a:latin typeface="+mn-lt"/>
              </a:rPr>
              <a:t>arpagon</a:t>
            </a:r>
            <a:endParaRPr lang="fr-FR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Flèche droite 32"/>
          <p:cNvSpPr/>
          <p:nvPr/>
        </p:nvSpPr>
        <p:spPr>
          <a:xfrm rot="5400000">
            <a:off x="2271008" y="3663970"/>
            <a:ext cx="415304" cy="152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3796875" y="3729361"/>
            <a:ext cx="180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5587"/>
                </a:solidFill>
                <a:latin typeface="+mn-lt"/>
              </a:rPr>
              <a:t>Perte eau potable</a:t>
            </a:r>
          </a:p>
        </p:txBody>
      </p:sp>
      <p:sp>
        <p:nvSpPr>
          <p:cNvPr id="35" name="Flèche droite 34"/>
          <p:cNvSpPr/>
          <p:nvPr/>
        </p:nvSpPr>
        <p:spPr>
          <a:xfrm rot="5400000">
            <a:off x="4497477" y="3500515"/>
            <a:ext cx="326491" cy="161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7365358" y="3557355"/>
            <a:ext cx="1169976" cy="338554"/>
          </a:xfrm>
          <a:prstGeom prst="rect">
            <a:avLst/>
          </a:prstGeom>
          <a:solidFill>
            <a:srgbClr val="005587"/>
          </a:solidFill>
          <a:ln>
            <a:solidFill>
              <a:srgbClr val="00558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>
                <a:solidFill>
                  <a:schemeClr val="bg1"/>
                </a:solidFill>
                <a:latin typeface="+mn-lt"/>
              </a:rPr>
              <a:t>Tree4 et TF</a:t>
            </a:r>
          </a:p>
        </p:txBody>
      </p:sp>
    </p:spTree>
    <p:extLst>
      <p:ext uri="{BB962C8B-B14F-4D97-AF65-F5344CB8AC3E}">
        <p14:creationId xmlns:p14="http://schemas.microsoft.com/office/powerpoint/2010/main" val="1848067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Présentation Conseil Scientifique IRSN - Dec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6" name="Espace réservé du contenu 8"/>
          <p:cNvPicPr>
            <a:picLocks noGrp="1" noChangeAspect="1"/>
          </p:cNvPicPr>
          <p:nvPr>
            <p:ph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11" y="447596"/>
            <a:ext cx="2880574" cy="2209544"/>
          </a:xfrm>
        </p:spPr>
      </p:pic>
      <p:sp>
        <p:nvSpPr>
          <p:cNvPr id="7" name="ZoneTexte 6"/>
          <p:cNvSpPr txBox="1"/>
          <p:nvPr/>
        </p:nvSpPr>
        <p:spPr>
          <a:xfrm>
            <a:off x="366313" y="244510"/>
            <a:ext cx="206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latin typeface="+mn-lt"/>
              </a:rPr>
              <a:t>Type d’accident : DCH-900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069" y="658642"/>
            <a:ext cx="2487849" cy="186588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731" y="491021"/>
            <a:ext cx="2548973" cy="191172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380250" y="64634"/>
            <a:ext cx="26003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latin typeface="+mn-lt"/>
              </a:rPr>
              <a:t>Localisation des zones d’interdiction de </a:t>
            </a:r>
          </a:p>
          <a:p>
            <a:pPr algn="l"/>
            <a:r>
              <a:rPr lang="fr-FR" sz="1100" dirty="0">
                <a:latin typeface="+mn-lt"/>
              </a:rPr>
              <a:t>commercialisation du bois (seuil 25 </a:t>
            </a:r>
            <a:r>
              <a:rPr lang="fr-FR" sz="1100" dirty="0" err="1">
                <a:latin typeface="+mn-lt"/>
              </a:rPr>
              <a:t>bq</a:t>
            </a:r>
            <a:r>
              <a:rPr lang="fr-FR" sz="1100" dirty="0">
                <a:latin typeface="+mn-lt"/>
              </a:rPr>
              <a:t>/kg)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642479" y="49622"/>
            <a:ext cx="19800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latin typeface="+mn-lt"/>
              </a:rPr>
              <a:t>Perte </a:t>
            </a:r>
            <a:r>
              <a:rPr lang="fr-FR" sz="1100" dirty="0" err="1">
                <a:latin typeface="+mn-lt"/>
              </a:rPr>
              <a:t>géolocalisées</a:t>
            </a:r>
            <a:r>
              <a:rPr lang="fr-FR" sz="1100" dirty="0">
                <a:latin typeface="+mn-lt"/>
              </a:rPr>
              <a:t> des pêches </a:t>
            </a:r>
          </a:p>
          <a:p>
            <a:pPr algn="ctr"/>
            <a:r>
              <a:rPr lang="fr-FR" sz="1100" dirty="0">
                <a:latin typeface="+mn-lt"/>
              </a:rPr>
              <a:t>maritimes (bateau) M d’euros </a:t>
            </a:r>
          </a:p>
          <a:p>
            <a:pPr algn="ctr"/>
            <a:r>
              <a:rPr lang="fr-FR" sz="1100" dirty="0">
                <a:latin typeface="+mn-lt"/>
              </a:rPr>
              <a:t>(seuil 100 </a:t>
            </a:r>
            <a:r>
              <a:rPr lang="fr-FR" sz="1100" dirty="0" err="1">
                <a:latin typeface="+mn-lt"/>
              </a:rPr>
              <a:t>bq</a:t>
            </a:r>
            <a:r>
              <a:rPr lang="fr-FR" sz="1100" dirty="0">
                <a:latin typeface="+mn-lt"/>
              </a:rPr>
              <a:t>/kg)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04113" y="54170"/>
            <a:ext cx="2687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>
                <a:latin typeface="+mn-lt"/>
              </a:rPr>
              <a:t>Retombées Bq/m2 sur Bassin de la Loire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E9A6032-0604-4E4F-9329-D32975369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0" y="2829137"/>
            <a:ext cx="2854325" cy="203880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4D595D2-7A33-41A1-8D73-81F554C23C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06" y="2882800"/>
            <a:ext cx="2854325" cy="2038803"/>
          </a:xfrm>
          <a:prstGeom prst="rect">
            <a:avLst/>
          </a:prstGeom>
        </p:spPr>
      </p:pic>
      <p:graphicFrame>
        <p:nvGraphicFramePr>
          <p:cNvPr id="27" name="Graphique 26">
            <a:extLst>
              <a:ext uri="{FF2B5EF4-FFF2-40B4-BE49-F238E27FC236}">
                <a16:creationId xmlns:a16="http://schemas.microsoft.com/office/drawing/2014/main" id="{F42E9382-3B5F-4241-B941-DD6806533E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947940"/>
              </p:ext>
            </p:extLst>
          </p:nvPr>
        </p:nvGraphicFramePr>
        <p:xfrm>
          <a:off x="4723920" y="730528"/>
          <a:ext cx="1863888" cy="1154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A765BAAC-0244-4152-BD76-C6FAB113205E}"/>
              </a:ext>
            </a:extLst>
          </p:cNvPr>
          <p:cNvSpPr txBox="1"/>
          <p:nvPr/>
        </p:nvSpPr>
        <p:spPr>
          <a:xfrm>
            <a:off x="5748087" y="74085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Tf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50191" y="2569304"/>
            <a:ext cx="21948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latin typeface="+mn-lt"/>
              </a:rPr>
              <a:t>Effet du zonage post-accidentel sur</a:t>
            </a:r>
          </a:p>
          <a:p>
            <a:pPr algn="ctr"/>
            <a:r>
              <a:rPr lang="fr-FR" sz="1100" dirty="0">
                <a:latin typeface="+mn-lt"/>
              </a:rPr>
              <a:t> perte chasse  (seuil 37 </a:t>
            </a:r>
            <a:r>
              <a:rPr lang="fr-FR" sz="1100" dirty="0" err="1">
                <a:latin typeface="+mn-lt"/>
              </a:rPr>
              <a:t>kbq</a:t>
            </a:r>
            <a:r>
              <a:rPr lang="fr-FR" sz="1100" dirty="0">
                <a:latin typeface="+mn-lt"/>
              </a:rPr>
              <a:t>/m</a:t>
            </a:r>
            <a:r>
              <a:rPr lang="fr-FR" sz="1100" baseline="30000" dirty="0">
                <a:latin typeface="+mn-lt"/>
              </a:rPr>
              <a:t>2</a:t>
            </a:r>
            <a:r>
              <a:rPr lang="fr-FR" sz="1100" dirty="0">
                <a:latin typeface="+mn-lt"/>
              </a:rPr>
              <a:t>)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376924" y="2622967"/>
            <a:ext cx="22268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latin typeface="+mn-lt"/>
              </a:rPr>
              <a:t>Effet du zonage post-accidentel sur </a:t>
            </a:r>
          </a:p>
          <a:p>
            <a:pPr algn="ctr"/>
            <a:r>
              <a:rPr lang="fr-FR" sz="1100" dirty="0">
                <a:latin typeface="+mn-lt"/>
              </a:rPr>
              <a:t>perte cueillette (seuil 37 </a:t>
            </a:r>
            <a:r>
              <a:rPr lang="fr-FR" sz="1100" dirty="0" err="1">
                <a:latin typeface="+mn-lt"/>
              </a:rPr>
              <a:t>kbq</a:t>
            </a:r>
            <a:r>
              <a:rPr lang="fr-FR" sz="1100" dirty="0">
                <a:latin typeface="+mn-lt"/>
              </a:rPr>
              <a:t>/m</a:t>
            </a:r>
            <a:r>
              <a:rPr lang="fr-FR" sz="1100" baseline="30000" dirty="0">
                <a:latin typeface="+mn-lt"/>
              </a:rPr>
              <a:t>2</a:t>
            </a:r>
            <a:r>
              <a:rPr lang="fr-FR" sz="1100" dirty="0">
                <a:latin typeface="+mn-lt"/>
              </a:rPr>
              <a:t>)</a:t>
            </a:r>
          </a:p>
        </p:txBody>
      </p:sp>
      <p:graphicFrame>
        <p:nvGraphicFramePr>
          <p:cNvPr id="29" name="Graphique 28">
            <a:extLst>
              <a:ext uri="{FF2B5EF4-FFF2-40B4-BE49-F238E27FC236}">
                <a16:creationId xmlns:a16="http://schemas.microsoft.com/office/drawing/2014/main" id="{14A5AA86-DE43-4B2D-B92D-6C29DFA4EE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680450"/>
              </p:ext>
            </p:extLst>
          </p:nvPr>
        </p:nvGraphicFramePr>
        <p:xfrm>
          <a:off x="3462054" y="2902563"/>
          <a:ext cx="2382423" cy="1666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76943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18FBBD-E0E0-4B3D-BECF-E08B7A7ED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16" y="217220"/>
            <a:ext cx="7749778" cy="431957"/>
          </a:xfrm>
        </p:spPr>
        <p:txBody>
          <a:bodyPr/>
          <a:lstStyle/>
          <a:p>
            <a:r>
              <a:rPr lang="fr-FR" dirty="0"/>
              <a:t>Pertes ou montant des enjeux économiques sur 20 ans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F48E5B7-2B4C-4F4C-969E-E23A6A3B46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047E6500-59A6-40C1-BA03-C7CFCCDC1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842366"/>
              </p:ext>
            </p:extLst>
          </p:nvPr>
        </p:nvGraphicFramePr>
        <p:xfrm>
          <a:off x="742950" y="798428"/>
          <a:ext cx="7081587" cy="3609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066">
                  <a:extLst>
                    <a:ext uri="{9D8B030D-6E8A-4147-A177-3AD203B41FA5}">
                      <a16:colId xmlns:a16="http://schemas.microsoft.com/office/drawing/2014/main" val="3843997588"/>
                    </a:ext>
                  </a:extLst>
                </a:gridCol>
                <a:gridCol w="2794334">
                  <a:extLst>
                    <a:ext uri="{9D8B030D-6E8A-4147-A177-3AD203B41FA5}">
                      <a16:colId xmlns:a16="http://schemas.microsoft.com/office/drawing/2014/main" val="1771983399"/>
                    </a:ext>
                  </a:extLst>
                </a:gridCol>
                <a:gridCol w="1595187">
                  <a:extLst>
                    <a:ext uri="{9D8B030D-6E8A-4147-A177-3AD203B41FA5}">
                      <a16:colId xmlns:a16="http://schemas.microsoft.com/office/drawing/2014/main" val="760351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Secteur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Limitations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Pertes en M. euros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446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Agricole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20 ans, sans remédiation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307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64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Production bois brut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 ans, Seuil contamination le plus bas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232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Pêche maritime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Extrapolation 20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526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Service écosystémique Chasse </a:t>
                      </a:r>
                    </a:p>
                    <a:p>
                      <a:pPr algn="ctr"/>
                      <a:r>
                        <a:rPr lang="fr-FR" dirty="0"/>
                        <a:t>(cout marchand+ activités récréatives)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 ans, Seuil zone &gt;37 </a:t>
                      </a:r>
                      <a:r>
                        <a:rPr lang="fr-FR" dirty="0" err="1"/>
                        <a:t>kBq</a:t>
                      </a:r>
                      <a:r>
                        <a:rPr lang="fr-FR" dirty="0"/>
                        <a:t>/m2, médiane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460 (23% coût marchand)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916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Service écosystémique Cueillette (cout marchand+ activités récréatives)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 ans, Seuil zone &gt;37 </a:t>
                      </a:r>
                      <a:r>
                        <a:rPr lang="fr-FR" dirty="0" err="1"/>
                        <a:t>kBq</a:t>
                      </a:r>
                      <a:r>
                        <a:rPr lang="fr-FR" dirty="0"/>
                        <a:t>/m2, médiane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390 (36% coût marchand)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487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Approvisionnement eau potable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984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29B27F-4545-4184-8D05-F59869B9B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60" y="158407"/>
            <a:ext cx="7749778" cy="431957"/>
          </a:xfrm>
        </p:spPr>
        <p:txBody>
          <a:bodyPr/>
          <a:lstStyle/>
          <a:p>
            <a:r>
              <a:rPr lang="fr-FR" sz="2400" dirty="0"/>
              <a:t>Structuration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E0BA69-3E0C-47A5-9818-8184845F80F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089CE5-9E7D-4FD5-85DE-3EBC77755BC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3572" y="1185087"/>
            <a:ext cx="2478086" cy="3601901"/>
          </a:xfrm>
        </p:spPr>
        <p:txBody>
          <a:bodyPr/>
          <a:lstStyle/>
          <a:p>
            <a:r>
              <a:rPr lang="fr-FR" sz="1400" b="1" dirty="0">
                <a:solidFill>
                  <a:srgbClr val="002060"/>
                </a:solidFill>
              </a:rPr>
              <a:t>SEDI: </a:t>
            </a:r>
            <a:r>
              <a:rPr lang="fr-FR" sz="1400" dirty="0"/>
              <a:t>processus sédimentaires distribuant les apports continentaux dans l’océan côtier.</a:t>
            </a:r>
          </a:p>
          <a:p>
            <a:endParaRPr lang="fr-FR" sz="1400" dirty="0"/>
          </a:p>
          <a:p>
            <a:r>
              <a:rPr lang="fr-FR" sz="1400" b="1" dirty="0">
                <a:solidFill>
                  <a:srgbClr val="002060"/>
                </a:solidFill>
              </a:rPr>
              <a:t>BIO-ECO: </a:t>
            </a:r>
            <a:r>
              <a:rPr lang="fr-FR" sz="1400" dirty="0"/>
              <a:t>transfert des RN aux organismes marins et évaluation de la vulnérabilité des zones côtières à un accident majeur.</a:t>
            </a:r>
          </a:p>
          <a:p>
            <a:endParaRPr lang="fr-FR" sz="1400" dirty="0"/>
          </a:p>
          <a:p>
            <a:r>
              <a:rPr lang="fr-FR" sz="1400" b="1" dirty="0">
                <a:solidFill>
                  <a:srgbClr val="002060"/>
                </a:solidFill>
              </a:rPr>
              <a:t>DEMAD: </a:t>
            </a:r>
            <a:r>
              <a:rPr lang="fr-FR" sz="1400" dirty="0"/>
              <a:t>améliorer les méthodes de fusion des informations et de l’utilisation des simulations en support à la décision.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3038A2A-C5D3-4552-A4EC-3AAC75DF564F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667541" y="1221512"/>
            <a:ext cx="1863000" cy="2789203"/>
          </a:xfrm>
        </p:spPr>
        <p:txBody>
          <a:bodyPr/>
          <a:lstStyle/>
          <a:p>
            <a:r>
              <a:rPr lang="fr-FR" sz="1400" b="1" dirty="0">
                <a:solidFill>
                  <a:srgbClr val="002060"/>
                </a:solidFill>
              </a:rPr>
              <a:t>ERO: </a:t>
            </a:r>
            <a:r>
              <a:rPr lang="fr-FR" sz="1400" dirty="0"/>
              <a:t>processus d’érosion et de transfert de sols contaminés dans la zone touchée par le panache de Fukushima.</a:t>
            </a:r>
          </a:p>
          <a:p>
            <a:endParaRPr lang="fr-FR" sz="1400" dirty="0"/>
          </a:p>
          <a:p>
            <a:r>
              <a:rPr lang="fr-FR" sz="1400" b="1" dirty="0">
                <a:solidFill>
                  <a:srgbClr val="002060"/>
                </a:solidFill>
              </a:rPr>
              <a:t>CYCL: </a:t>
            </a:r>
            <a:r>
              <a:rPr lang="fr-FR" sz="1400" dirty="0"/>
              <a:t>Cycles du césium et de l’iode en forêt.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B122F681-EE0A-4E6D-BC90-4B892542F8EF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350271" y="1221512"/>
            <a:ext cx="2069828" cy="2794111"/>
          </a:xfrm>
        </p:spPr>
        <p:txBody>
          <a:bodyPr/>
          <a:lstStyle/>
          <a:p>
            <a:r>
              <a:rPr lang="fr-FR" sz="1400" dirty="0"/>
              <a:t>Développer l’analyse économique des conséquences d’un accident sur le temps long: </a:t>
            </a:r>
          </a:p>
          <a:p>
            <a:pPr marL="171450" indent="-171450">
              <a:buFontTx/>
              <a:buChar char="-"/>
            </a:pPr>
            <a:r>
              <a:rPr lang="fr-FR" sz="1400" dirty="0"/>
              <a:t>intégration de la dynamique de redistribution des dépôts</a:t>
            </a:r>
          </a:p>
          <a:p>
            <a:pPr marL="171450" indent="-171450">
              <a:buFontTx/>
              <a:buChar char="-"/>
            </a:pPr>
            <a:r>
              <a:rPr lang="fr-FR" sz="1400" dirty="0"/>
              <a:t>échelle du bassin versant à la mer</a:t>
            </a:r>
          </a:p>
          <a:p>
            <a:pPr marL="171450" indent="-171450">
              <a:buFontTx/>
              <a:buChar char="-"/>
            </a:pPr>
            <a:r>
              <a:rPr lang="fr-FR" sz="1400" dirty="0"/>
              <a:t>pertes des ressources forestières et aquatiques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9385388-FC39-4C1C-AF6C-9CAB0C5796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73572" y="563250"/>
            <a:ext cx="2324100" cy="540903"/>
          </a:xfrm>
        </p:spPr>
        <p:txBody>
          <a:bodyPr/>
          <a:lstStyle/>
          <a:p>
            <a:r>
              <a:rPr lang="fr-FR" sz="1600" dirty="0"/>
              <a:t>MARIN</a:t>
            </a:r>
          </a:p>
          <a:p>
            <a:r>
              <a:rPr lang="fr-FR" sz="1600" dirty="0"/>
              <a:t>2013-2022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D0766A2-926B-4B1A-905A-F9C3CCDCBEA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36416" y="547417"/>
            <a:ext cx="1863000" cy="591426"/>
          </a:xfrm>
        </p:spPr>
        <p:txBody>
          <a:bodyPr/>
          <a:lstStyle/>
          <a:p>
            <a:r>
              <a:rPr lang="fr-FR" sz="1600" dirty="0"/>
              <a:t>CONTI</a:t>
            </a:r>
          </a:p>
          <a:p>
            <a:r>
              <a:rPr lang="fr-FR" sz="1600" dirty="0"/>
              <a:t>2013-2022 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78D5196-A030-40E2-9253-2160A259E0C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05028" y="509895"/>
            <a:ext cx="2115071" cy="591426"/>
          </a:xfrm>
        </p:spPr>
        <p:txBody>
          <a:bodyPr/>
          <a:lstStyle/>
          <a:p>
            <a:r>
              <a:rPr lang="fr-FR" sz="1600" dirty="0"/>
              <a:t>AMORAD II</a:t>
            </a:r>
          </a:p>
          <a:p>
            <a:r>
              <a:rPr lang="fr-FR" sz="1600" dirty="0"/>
              <a:t>2019-2022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5340AC-B1F9-4AF6-BB64-635E3D159458}"/>
              </a:ext>
            </a:extLst>
          </p:cNvPr>
          <p:cNvSpPr txBox="1"/>
          <p:nvPr/>
        </p:nvSpPr>
        <p:spPr>
          <a:xfrm rot="16200000">
            <a:off x="121047" y="848528"/>
            <a:ext cx="526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Axe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9D439E-C021-4DD5-A2F6-D016122FB3D0}"/>
              </a:ext>
            </a:extLst>
          </p:cNvPr>
          <p:cNvSpPr txBox="1"/>
          <p:nvPr/>
        </p:nvSpPr>
        <p:spPr>
          <a:xfrm rot="16200000">
            <a:off x="-300959" y="2606021"/>
            <a:ext cx="137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Programmes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EC35315-8C3D-476E-8422-B20B38359BC8}"/>
              </a:ext>
            </a:extLst>
          </p:cNvPr>
          <p:cNvCxnSpPr>
            <a:cxnSpLocks/>
          </p:cNvCxnSpPr>
          <p:nvPr/>
        </p:nvCxnSpPr>
        <p:spPr>
          <a:xfrm>
            <a:off x="5511448" y="2000250"/>
            <a:ext cx="793580" cy="0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3DCAD0B-1078-4780-8F37-D582A276DFD4}"/>
              </a:ext>
            </a:extLst>
          </p:cNvPr>
          <p:cNvCxnSpPr>
            <a:cxnSpLocks/>
          </p:cNvCxnSpPr>
          <p:nvPr/>
        </p:nvCxnSpPr>
        <p:spPr>
          <a:xfrm>
            <a:off x="5514186" y="2857500"/>
            <a:ext cx="793580" cy="0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365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5D5748-3770-49F6-AE3B-9696C08CB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54" y="209437"/>
            <a:ext cx="7749778" cy="431957"/>
          </a:xfrm>
        </p:spPr>
        <p:txBody>
          <a:bodyPr/>
          <a:lstStyle/>
          <a:p>
            <a:r>
              <a:rPr lang="fr-FR" dirty="0"/>
              <a:t>Perspectives IRSN-Environnement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70F89C-538D-48B3-80C4-BA4F185248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5CB273-A4BE-4694-9E74-1EAB3E37CEDE}"/>
              </a:ext>
            </a:extLst>
          </p:cNvPr>
          <p:cNvSpPr txBox="1"/>
          <p:nvPr/>
        </p:nvSpPr>
        <p:spPr>
          <a:xfrm>
            <a:off x="635794" y="957201"/>
            <a:ext cx="7386638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Modélisation </a:t>
            </a:r>
            <a:r>
              <a:rPr lang="fr-FR" dirty="0" err="1">
                <a:latin typeface="+mn-lt"/>
              </a:rPr>
              <a:t>hydrosédimentaire</a:t>
            </a:r>
            <a:r>
              <a:rPr lang="fr-FR" dirty="0">
                <a:latin typeface="+mn-lt"/>
              </a:rPr>
              <a:t> avec RN associés dans le continuum bassin versant-mer.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Transfert sol – arbres fruitiers.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Modèle érosion et transfert de sols contaminés à développer.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Nouvelles approches de la vulnérabilité.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Evaluation économique long terme avec coût/bénéfice des actions de remédiation (coût non marchand type </a:t>
            </a:r>
            <a:r>
              <a:rPr lang="fr-FR">
                <a:latin typeface="+mn-lt"/>
              </a:rPr>
              <a:t>service écosystémique).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0066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B74E988-228A-48D5-9771-CA9F68B04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grpSp>
        <p:nvGrpSpPr>
          <p:cNvPr id="4" name="Grouper 13">
            <a:extLst>
              <a:ext uri="{FF2B5EF4-FFF2-40B4-BE49-F238E27FC236}">
                <a16:creationId xmlns:a16="http://schemas.microsoft.com/office/drawing/2014/main" id="{56CE559F-7578-4DCA-87EA-52FF515C0543}"/>
              </a:ext>
            </a:extLst>
          </p:cNvPr>
          <p:cNvGrpSpPr>
            <a:grpSpLocks noChangeAspect="1"/>
          </p:cNvGrpSpPr>
          <p:nvPr/>
        </p:nvGrpSpPr>
        <p:grpSpPr>
          <a:xfrm>
            <a:off x="176381" y="178615"/>
            <a:ext cx="2465814" cy="3305933"/>
            <a:chOff x="-279345" y="785507"/>
            <a:chExt cx="3278531" cy="439554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53D8EC5-B69B-4BED-9BD2-968EE89AB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48" b="55900"/>
            <a:stretch/>
          </p:blipFill>
          <p:spPr>
            <a:xfrm>
              <a:off x="-115990" y="1933214"/>
              <a:ext cx="2901164" cy="324784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33567A1-A59D-4298-A669-E86AC73C588F}"/>
                </a:ext>
              </a:extLst>
            </p:cNvPr>
            <p:cNvSpPr txBox="1"/>
            <p:nvPr/>
          </p:nvSpPr>
          <p:spPr>
            <a:xfrm>
              <a:off x="-279345" y="785507"/>
              <a:ext cx="3278531" cy="982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Fraction de vase superficielle (~10 cm) après 2 ans d’apport simulés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675F7151-8577-4CF8-ABE8-D6BA94B68298}"/>
              </a:ext>
            </a:extLst>
          </p:cNvPr>
          <p:cNvSpPr txBox="1"/>
          <p:nvPr/>
        </p:nvSpPr>
        <p:spPr>
          <a:xfrm>
            <a:off x="230779" y="3817353"/>
            <a:ext cx="224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224768"/>
                </a:solidFill>
              </a:rPr>
              <a:t>Reconstruction d’une vasière </a:t>
            </a:r>
            <a:r>
              <a:rPr lang="fr-FR" sz="1400" dirty="0" err="1">
                <a:solidFill>
                  <a:srgbClr val="224768"/>
                </a:solidFill>
              </a:rPr>
              <a:t>subtidale</a:t>
            </a:r>
            <a:r>
              <a:rPr lang="fr-FR" sz="1400" dirty="0">
                <a:solidFill>
                  <a:srgbClr val="224768"/>
                </a:solidFill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7005B1-0B1C-4FE9-84CC-70907714DF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5" b="28114"/>
          <a:stretch/>
        </p:blipFill>
        <p:spPr>
          <a:xfrm>
            <a:off x="2771346" y="152305"/>
            <a:ext cx="6091835" cy="13017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4D5275E-EB52-439A-B1E7-436D3587B50C}"/>
              </a:ext>
            </a:extLst>
          </p:cNvPr>
          <p:cNvSpPr txBox="1"/>
          <p:nvPr/>
        </p:nvSpPr>
        <p:spPr>
          <a:xfrm>
            <a:off x="3308350" y="1463776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>
                <a:latin typeface="+mn-lt"/>
              </a:rPr>
              <a:t>2016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B9BEAA-8BEE-49B7-93C6-804473ED1A32}"/>
              </a:ext>
            </a:extLst>
          </p:cNvPr>
          <p:cNvSpPr txBox="1"/>
          <p:nvPr/>
        </p:nvSpPr>
        <p:spPr>
          <a:xfrm>
            <a:off x="5791863" y="1493198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>
                <a:latin typeface="+mn-lt"/>
              </a:rPr>
              <a:t>2017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68D296-D6C3-4015-ABF8-54242A5D64C8}"/>
              </a:ext>
            </a:extLst>
          </p:cNvPr>
          <p:cNvSpPr txBox="1"/>
          <p:nvPr/>
        </p:nvSpPr>
        <p:spPr>
          <a:xfrm>
            <a:off x="8275376" y="1454055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>
                <a:latin typeface="+mn-lt"/>
              </a:rPr>
              <a:t>2018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84FE898-232D-45CF-A8B9-D857BDF556F2}"/>
              </a:ext>
            </a:extLst>
          </p:cNvPr>
          <p:cNvGrpSpPr/>
          <p:nvPr/>
        </p:nvGrpSpPr>
        <p:grpSpPr>
          <a:xfrm>
            <a:off x="3606861" y="1897942"/>
            <a:ext cx="4606930" cy="2495014"/>
            <a:chOff x="1176202" y="948175"/>
            <a:chExt cx="5972928" cy="346376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2A6A55E-8BB0-48BC-9A96-FE2E629AC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9" b="9422"/>
            <a:stretch/>
          </p:blipFill>
          <p:spPr>
            <a:xfrm>
              <a:off x="1176202" y="948175"/>
              <a:ext cx="5972928" cy="3463760"/>
            </a:xfrm>
            <a:prstGeom prst="rect">
              <a:avLst/>
            </a:prstGeom>
          </p:spPr>
        </p:pic>
        <p:grpSp>
          <p:nvGrpSpPr>
            <p:cNvPr id="14" name="Grouper 8">
              <a:extLst>
                <a:ext uri="{FF2B5EF4-FFF2-40B4-BE49-F238E27FC236}">
                  <a16:creationId xmlns:a16="http://schemas.microsoft.com/office/drawing/2014/main" id="{9C58326D-F759-4D5C-A75C-005DDA555EDF}"/>
                </a:ext>
              </a:extLst>
            </p:cNvPr>
            <p:cNvGrpSpPr/>
            <p:nvPr/>
          </p:nvGrpSpPr>
          <p:grpSpPr>
            <a:xfrm>
              <a:off x="2123728" y="1556792"/>
              <a:ext cx="3894018" cy="2448272"/>
              <a:chOff x="2123728" y="1556792"/>
              <a:chExt cx="3894018" cy="2448272"/>
            </a:xfrm>
          </p:grpSpPr>
          <p:sp>
            <p:nvSpPr>
              <p:cNvPr id="15" name="Forme libre 23">
                <a:extLst>
                  <a:ext uri="{FF2B5EF4-FFF2-40B4-BE49-F238E27FC236}">
                    <a16:creationId xmlns:a16="http://schemas.microsoft.com/office/drawing/2014/main" id="{9723BD97-86CC-4B16-AB64-7F6B5BE5EBCF}"/>
                  </a:ext>
                </a:extLst>
              </p:cNvPr>
              <p:cNvSpPr/>
              <p:nvPr/>
            </p:nvSpPr>
            <p:spPr>
              <a:xfrm>
                <a:off x="2267744" y="1556792"/>
                <a:ext cx="3145536" cy="2231136"/>
              </a:xfrm>
              <a:custGeom>
                <a:avLst/>
                <a:gdLst>
                  <a:gd name="connsiteX0" fmla="*/ 0 w 3145536"/>
                  <a:gd name="connsiteY0" fmla="*/ 0 h 2231136"/>
                  <a:gd name="connsiteX1" fmla="*/ 1365504 w 3145536"/>
                  <a:gd name="connsiteY1" fmla="*/ 1304544 h 2231136"/>
                  <a:gd name="connsiteX2" fmla="*/ 3145536 w 3145536"/>
                  <a:gd name="connsiteY2" fmla="*/ 2231136 h 223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5536" h="2231136">
                    <a:moveTo>
                      <a:pt x="0" y="0"/>
                    </a:moveTo>
                    <a:cubicBezTo>
                      <a:pt x="420624" y="466344"/>
                      <a:pt x="841248" y="932688"/>
                      <a:pt x="1365504" y="1304544"/>
                    </a:cubicBezTo>
                    <a:cubicBezTo>
                      <a:pt x="1889760" y="1676400"/>
                      <a:pt x="3145536" y="2231136"/>
                      <a:pt x="3145536" y="2231136"/>
                    </a:cubicBezTo>
                  </a:path>
                </a:pathLst>
              </a:cu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9808BAD0-2E16-432B-8629-FAA40609F953}"/>
                  </a:ext>
                </a:extLst>
              </p:cNvPr>
              <p:cNvCxnSpPr/>
              <p:nvPr/>
            </p:nvCxnSpPr>
            <p:spPr>
              <a:xfrm>
                <a:off x="2123728" y="1757348"/>
                <a:ext cx="2160240" cy="2247716"/>
              </a:xfrm>
              <a:prstGeom prst="line">
                <a:avLst/>
              </a:prstGeom>
              <a:ln w="57150">
                <a:solidFill>
                  <a:srgbClr val="22476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F1F9538-0BBF-44A3-A3C3-F5A0C2C9B5FF}"/>
                  </a:ext>
                </a:extLst>
              </p:cNvPr>
              <p:cNvSpPr txBox="1"/>
              <p:nvPr/>
            </p:nvSpPr>
            <p:spPr>
              <a:xfrm>
                <a:off x="2409263" y="3150816"/>
                <a:ext cx="1206586" cy="462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224768"/>
                    </a:solidFill>
                  </a:rPr>
                  <a:t>Etiage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8A683A1-0334-4190-9CCC-0FBA9164DC31}"/>
                  </a:ext>
                </a:extLst>
              </p:cNvPr>
              <p:cNvSpPr txBox="1"/>
              <p:nvPr/>
            </p:nvSpPr>
            <p:spPr>
              <a:xfrm>
                <a:off x="4793610" y="2970656"/>
                <a:ext cx="1224136" cy="462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C00000"/>
                    </a:solidFill>
                  </a:rPr>
                  <a:t>Crue</a:t>
                </a: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91069120-BF46-459A-99F0-66D7B1EF0EDE}"/>
              </a:ext>
            </a:extLst>
          </p:cNvPr>
          <p:cNvSpPr txBox="1"/>
          <p:nvPr/>
        </p:nvSpPr>
        <p:spPr>
          <a:xfrm>
            <a:off x="2745258" y="2487166"/>
            <a:ext cx="10081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Dépôt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864BEB1-2BD7-41A9-A7F9-180F61D5A49D}"/>
              </a:ext>
            </a:extLst>
          </p:cNvPr>
          <p:cNvSpPr txBox="1"/>
          <p:nvPr/>
        </p:nvSpPr>
        <p:spPr>
          <a:xfrm>
            <a:off x="2473551" y="3574140"/>
            <a:ext cx="11216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Erosion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CEDD09-B5BF-47DE-B719-1E9D83F86EA8}"/>
              </a:ext>
            </a:extLst>
          </p:cNvPr>
          <p:cNvSpPr txBox="1"/>
          <p:nvPr/>
        </p:nvSpPr>
        <p:spPr>
          <a:xfrm>
            <a:off x="4557923" y="4392956"/>
            <a:ext cx="28841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Contrainte des vagues (N/m</a:t>
            </a:r>
            <a:r>
              <a:rPr lang="fr-FR" sz="1600" baseline="30000" dirty="0"/>
              <a:t>2</a:t>
            </a:r>
            <a:r>
              <a:rPr lang="fr-FR" sz="1600" dirty="0"/>
              <a:t>)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D89C5EF-7032-4057-B1CF-3C99CCAD9203}"/>
              </a:ext>
            </a:extLst>
          </p:cNvPr>
          <p:cNvCxnSpPr/>
          <p:nvPr/>
        </p:nvCxnSpPr>
        <p:spPr>
          <a:xfrm flipV="1">
            <a:off x="1079500" y="2641054"/>
            <a:ext cx="0" cy="1240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756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/>
          <p:nvPr/>
        </p:nvPicPr>
        <p:blipFill>
          <a:blip r:embed="rId3" cstate="print"/>
          <a:srcRect l="7141" t="5902" r="7973" b="4825"/>
          <a:stretch>
            <a:fillRect/>
          </a:stretch>
        </p:blipFill>
        <p:spPr bwMode="auto">
          <a:xfrm>
            <a:off x="1193368" y="1005576"/>
            <a:ext cx="3594656" cy="254496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20962" y="87474"/>
            <a:ext cx="44406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00"/>
              <a:t>Bilan sédimentaire du Golfe du Lion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23628" y="3867894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Golfe du Lion : Déficit de matière (réduction des apports fluviaux)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31034" y="735547"/>
            <a:ext cx="2087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Flux cumulés dans le temps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223628" y="4245934"/>
            <a:ext cx="2775119" cy="686399"/>
            <a:chOff x="107504" y="5661248"/>
            <a:chExt cx="3700159" cy="915199"/>
          </a:xfrm>
        </p:grpSpPr>
        <p:sp>
          <p:nvSpPr>
            <p:cNvPr id="5" name="ZoneTexte 4"/>
            <p:cNvSpPr txBox="1"/>
            <p:nvPr/>
          </p:nvSpPr>
          <p:spPr>
            <a:xfrm>
              <a:off x="107504" y="6084004"/>
              <a:ext cx="37001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Erosion sédiment ancien </a:t>
              </a:r>
            </a:p>
          </p:txBody>
        </p:sp>
        <p:sp>
          <p:nvSpPr>
            <p:cNvPr id="8" name="Flèche vers le bas 7"/>
            <p:cNvSpPr/>
            <p:nvPr/>
          </p:nvSpPr>
          <p:spPr>
            <a:xfrm>
              <a:off x="1475656" y="5661248"/>
              <a:ext cx="216024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4842030" y="758767"/>
            <a:ext cx="3126669" cy="2623922"/>
            <a:chOff x="4932040" y="1011690"/>
            <a:chExt cx="4168891" cy="3498562"/>
          </a:xfrm>
        </p:grpSpPr>
        <p:pic>
          <p:nvPicPr>
            <p:cNvPr id="7" name="image6.png"/>
            <p:cNvPicPr/>
            <p:nvPr/>
          </p:nvPicPr>
          <p:blipFill>
            <a:blip r:embed="rId4" cstate="print"/>
            <a:srcRect t="50961"/>
            <a:stretch>
              <a:fillRect/>
            </a:stretch>
          </p:blipFill>
          <p:spPr bwMode="auto">
            <a:xfrm>
              <a:off x="4932040" y="1844824"/>
              <a:ext cx="3866877" cy="2665428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 rot="16200000">
              <a:off x="8171678" y="1285055"/>
              <a:ext cx="88528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/>
                <a:t>(Kg/m2)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351627" y="1484785"/>
              <a:ext cx="338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Bilan sédimentaire après deux ans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 rot="16200000">
              <a:off x="7857000" y="2980543"/>
              <a:ext cx="2118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/>
                <a:t>Érosion     	      Dépôt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4258889" y="1206791"/>
            <a:ext cx="6126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/>
              <a:t>fleuves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262252" y="3003798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/>
              <a:t>export</a:t>
            </a:r>
          </a:p>
        </p:txBody>
      </p:sp>
    </p:spTree>
    <p:extLst>
      <p:ext uri="{BB962C8B-B14F-4D97-AF65-F5344CB8AC3E}">
        <p14:creationId xmlns:p14="http://schemas.microsoft.com/office/powerpoint/2010/main" val="414789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2900" y="1669327"/>
            <a:ext cx="3049587" cy="954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500" b="1" dirty="0">
                <a:solidFill>
                  <a:srgbClr val="7AA0D5"/>
                </a:solidFill>
              </a:rPr>
              <a:t>Modèle Hydrodynamique (Symphonie)</a:t>
            </a:r>
            <a:r>
              <a:rPr lang="fr-FR" dirty="0">
                <a:solidFill>
                  <a:srgbClr val="7AA0D5"/>
                </a:solidFill>
              </a:rPr>
              <a:t> </a:t>
            </a:r>
          </a:p>
          <a:p>
            <a:pPr algn="ctr">
              <a:buFont typeface="Arial" charset="0"/>
              <a:buNone/>
              <a:defRPr/>
            </a:pPr>
            <a:r>
              <a:rPr lang="fr-FR" dirty="0">
                <a:solidFill>
                  <a:srgbClr val="7AA0D5"/>
                </a:solidFill>
              </a:rPr>
              <a:t>(</a:t>
            </a:r>
            <a:r>
              <a:rPr lang="fr-FR" dirty="0" err="1">
                <a:solidFill>
                  <a:srgbClr val="7AA0D5"/>
                </a:solidFill>
              </a:rPr>
              <a:t>Marsaleix</a:t>
            </a:r>
            <a:r>
              <a:rPr lang="fr-FR" dirty="0">
                <a:solidFill>
                  <a:srgbClr val="7AA0D5"/>
                </a:solidFill>
              </a:rPr>
              <a:t> et al., 2008-2012)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469565"/>
            <a:ext cx="2276475" cy="119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6" y="3331418"/>
            <a:ext cx="2981325" cy="135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19750" y="3502866"/>
            <a:ext cx="3067050" cy="576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lang="fr-FR" b="1" dirty="0">
                <a:solidFill>
                  <a:srgbClr val="7AA0D5"/>
                </a:solidFill>
                <a:latin typeface="+mj-lt"/>
              </a:rPr>
              <a:t>Modèles </a:t>
            </a:r>
            <a:r>
              <a:rPr lang="fr-FR" b="1" dirty="0" err="1">
                <a:solidFill>
                  <a:srgbClr val="7AA0D5"/>
                </a:solidFill>
                <a:latin typeface="+mj-lt"/>
              </a:rPr>
              <a:t>radioécologiques</a:t>
            </a:r>
            <a:endParaRPr lang="fr-FR" b="1" dirty="0">
              <a:solidFill>
                <a:srgbClr val="7AA0D5"/>
              </a:solidFill>
              <a:latin typeface="+mj-lt"/>
            </a:endParaRPr>
          </a:p>
        </p:txBody>
      </p:sp>
      <p:sp>
        <p:nvSpPr>
          <p:cNvPr id="11" name="Flèche vers la droite 10"/>
          <p:cNvSpPr/>
          <p:nvPr/>
        </p:nvSpPr>
        <p:spPr>
          <a:xfrm>
            <a:off x="6145214" y="1992249"/>
            <a:ext cx="433387" cy="209550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endParaRPr lang="fr-FR">
              <a:solidFill>
                <a:srgbClr val="002060"/>
              </a:solidFill>
            </a:endParaRPr>
          </a:p>
        </p:txBody>
      </p:sp>
      <p:sp>
        <p:nvSpPr>
          <p:cNvPr id="12" name="Flèche vers la gauche 11"/>
          <p:cNvSpPr/>
          <p:nvPr/>
        </p:nvSpPr>
        <p:spPr>
          <a:xfrm>
            <a:off x="2435226" y="1992249"/>
            <a:ext cx="433388" cy="209550"/>
          </a:xfrm>
          <a:prstGeom prst="lef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endParaRPr lang="fr-FR">
              <a:solidFill>
                <a:srgbClr val="002060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393825" y="2715863"/>
            <a:ext cx="433388" cy="615554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565401" y="2715864"/>
            <a:ext cx="3908425" cy="750094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7280276" y="2763489"/>
            <a:ext cx="631825" cy="702469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lèche vers le bas 24"/>
          <p:cNvSpPr/>
          <p:nvPr/>
        </p:nvSpPr>
        <p:spPr>
          <a:xfrm>
            <a:off x="7016751" y="4151758"/>
            <a:ext cx="263525" cy="278606"/>
          </a:xfrm>
          <a:prstGeom prst="down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endParaRPr lang="fr-FR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097575" y="4332294"/>
            <a:ext cx="3667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fr-FR" sz="1600" b="1" dirty="0">
                <a:solidFill>
                  <a:srgbClr val="7AA0D5"/>
                </a:solidFill>
                <a:latin typeface="+mn-lt"/>
              </a:rPr>
              <a:t>Concentrations en 137Cs chez les organismes pélagiques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956050" y="3757661"/>
            <a:ext cx="1498600" cy="6667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594055" y="2927976"/>
            <a:ext cx="19970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fr-FR" sz="1600" b="1" dirty="0">
                <a:solidFill>
                  <a:srgbClr val="7AA0D5"/>
                </a:solidFill>
                <a:latin typeface="+mn-lt"/>
              </a:rPr>
              <a:t>T°, courants, S°/ … 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2565400" y="882587"/>
            <a:ext cx="3684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fr-FR" sz="1600" b="1" dirty="0">
                <a:solidFill>
                  <a:srgbClr val="7AA0D5"/>
                </a:solidFill>
                <a:latin typeface="+mn-lt"/>
              </a:rPr>
              <a:t>Forçage météorologique </a:t>
            </a:r>
          </a:p>
          <a:p>
            <a:pPr algn="ctr" eaLnBrk="1" hangingPunct="1"/>
            <a:r>
              <a:rPr lang="fr-FR" sz="1600" dirty="0">
                <a:solidFill>
                  <a:srgbClr val="7AA0D5"/>
                </a:solidFill>
                <a:latin typeface="+mn-lt"/>
              </a:rPr>
              <a:t>(flux solaires, vent, précipitation, …)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6807153" y="2982883"/>
            <a:ext cx="1019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fr-FR" b="1" dirty="0">
                <a:solidFill>
                  <a:srgbClr val="7AA0D5"/>
                </a:solidFill>
              </a:rPr>
              <a:t>[R]</a:t>
            </a:r>
            <a:r>
              <a:rPr lang="fr-FR" b="1" baseline="-25000" dirty="0">
                <a:solidFill>
                  <a:srgbClr val="7AA0D5"/>
                </a:solidFill>
              </a:rPr>
              <a:t>w</a:t>
            </a:r>
            <a:endParaRPr lang="fr-FR" b="1" dirty="0">
              <a:solidFill>
                <a:srgbClr val="7AA0D5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4451350" y="1367171"/>
            <a:ext cx="0" cy="3464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3905679" y="3322412"/>
            <a:ext cx="18405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fr-FR" b="1" dirty="0">
                <a:solidFill>
                  <a:srgbClr val="7AA0D5"/>
                </a:solidFill>
                <a:latin typeface="+mj-lt"/>
              </a:rPr>
              <a:t>Biomasses,</a:t>
            </a:r>
          </a:p>
          <a:p>
            <a:pPr eaLnBrk="1" hangingPunct="1"/>
            <a:endParaRPr lang="fr-FR" b="1" dirty="0">
              <a:solidFill>
                <a:srgbClr val="7AA0D5"/>
              </a:solidFill>
              <a:latin typeface="+mj-lt"/>
            </a:endParaRPr>
          </a:p>
          <a:p>
            <a:pPr eaLnBrk="1" hangingPunct="1"/>
            <a:r>
              <a:rPr lang="fr-FR" b="1" dirty="0">
                <a:solidFill>
                  <a:srgbClr val="7AA0D5"/>
                </a:solidFill>
                <a:latin typeface="+mj-lt"/>
              </a:rPr>
              <a:t> flux, croissance …</a:t>
            </a:r>
          </a:p>
        </p:txBody>
      </p:sp>
      <p:sp>
        <p:nvSpPr>
          <p:cNvPr id="23" name="ZoneTexte 22"/>
          <p:cNvSpPr txBox="1">
            <a:spLocks noChangeArrowheads="1"/>
          </p:cNvSpPr>
          <p:nvPr/>
        </p:nvSpPr>
        <p:spPr bwMode="auto">
          <a:xfrm rot="-5400000">
            <a:off x="58143" y="3644642"/>
            <a:ext cx="11870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fr-FR" b="1">
                <a:solidFill>
                  <a:srgbClr val="7AA0D5"/>
                </a:solidFill>
                <a:latin typeface="+mj-lt"/>
              </a:rPr>
              <a:t>Ecosystem model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63576" y="4691111"/>
            <a:ext cx="4268788" cy="2135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fr-FR" sz="788" b="1" i="1" dirty="0" err="1">
                <a:solidFill>
                  <a:srgbClr val="7AA0D5"/>
                </a:solidFill>
                <a:latin typeface="+mn-lt"/>
              </a:rPr>
              <a:t>Nemuro</a:t>
            </a:r>
            <a:r>
              <a:rPr lang="fr-FR" sz="788" b="1" i="1" dirty="0">
                <a:solidFill>
                  <a:srgbClr val="7AA0D5"/>
                </a:solidFill>
                <a:latin typeface="+mn-lt"/>
              </a:rPr>
              <a:t> &amp; </a:t>
            </a:r>
            <a:r>
              <a:rPr lang="fr-FR" sz="788" b="1" i="1" dirty="0" err="1">
                <a:solidFill>
                  <a:srgbClr val="7AA0D5"/>
                </a:solidFill>
                <a:latin typeface="+mn-lt"/>
              </a:rPr>
              <a:t>Nemuro.FISH</a:t>
            </a:r>
            <a:r>
              <a:rPr lang="fr-FR" sz="788" b="1" i="1" dirty="0">
                <a:solidFill>
                  <a:srgbClr val="7AA0D5"/>
                </a:solidFill>
                <a:latin typeface="+mn-lt"/>
              </a:rPr>
              <a:t> </a:t>
            </a:r>
            <a:r>
              <a:rPr lang="fr-FR" sz="788" i="1" dirty="0">
                <a:solidFill>
                  <a:srgbClr val="7AA0D5"/>
                </a:solidFill>
                <a:latin typeface="+mn-lt"/>
              </a:rPr>
              <a:t>(</a:t>
            </a:r>
            <a:r>
              <a:rPr lang="fr-FR" sz="788" i="1" dirty="0" err="1">
                <a:solidFill>
                  <a:srgbClr val="7AA0D5"/>
                </a:solidFill>
                <a:latin typeface="+mn-lt"/>
              </a:rPr>
              <a:t>Kishi</a:t>
            </a:r>
            <a:r>
              <a:rPr lang="fr-FR" sz="788" i="1" dirty="0">
                <a:solidFill>
                  <a:srgbClr val="7AA0D5"/>
                </a:solidFill>
                <a:latin typeface="+mn-lt"/>
              </a:rPr>
              <a:t> et al .,2007), (</a:t>
            </a:r>
            <a:r>
              <a:rPr lang="fr-FR" sz="788" i="1" dirty="0" err="1">
                <a:solidFill>
                  <a:srgbClr val="7AA0D5"/>
                </a:solidFill>
                <a:latin typeface="+mn-lt"/>
              </a:rPr>
              <a:t>Megrey</a:t>
            </a:r>
            <a:r>
              <a:rPr lang="fr-FR" sz="788" i="1" dirty="0">
                <a:solidFill>
                  <a:srgbClr val="7AA0D5"/>
                </a:solidFill>
                <a:latin typeface="+mn-lt"/>
              </a:rPr>
              <a:t> et al., 2007</a:t>
            </a:r>
            <a:r>
              <a:rPr lang="fr-FR" sz="788" b="1" i="1" dirty="0">
                <a:solidFill>
                  <a:srgbClr val="7AA0D5"/>
                </a:solidFill>
                <a:latin typeface="+mn-lt"/>
              </a:rPr>
              <a:t>)</a:t>
            </a:r>
          </a:p>
        </p:txBody>
      </p: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1" y="882587"/>
            <a:ext cx="28432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7AA0D5"/>
                </a:solidFill>
                <a:latin typeface="+mn-lt"/>
              </a:rPr>
              <a:t>Circulation océanique, variables physico-chimiques</a:t>
            </a:r>
          </a:p>
        </p:txBody>
      </p:sp>
      <p:pic>
        <p:nvPicPr>
          <p:cNvPr id="26" name="Image 25" descr="video_dispersion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885217"/>
            <a:ext cx="1941512" cy="214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4886" y="197117"/>
            <a:ext cx="8917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1600" b="1" dirty="0">
              <a:solidFill>
                <a:srgbClr val="7AA0D5"/>
              </a:solidFill>
              <a:latin typeface="+mj-lt"/>
              <a:cs typeface="Times New Roman"/>
            </a:endParaRPr>
          </a:p>
          <a:p>
            <a:pPr algn="ctr"/>
            <a:r>
              <a:rPr lang="fr-FR" sz="1600" b="1" dirty="0">
                <a:solidFill>
                  <a:srgbClr val="7AA0D5"/>
                </a:solidFill>
                <a:latin typeface="+mj-lt"/>
                <a:cs typeface="Times New Roman"/>
              </a:rPr>
              <a:t>Développement </a:t>
            </a:r>
            <a:r>
              <a:rPr lang="fr-FR" sz="1600" b="1" dirty="0">
                <a:solidFill>
                  <a:srgbClr val="90B0DD"/>
                </a:solidFill>
              </a:rPr>
              <a:t>modèle populations (plancton) et individu centré (poissons) </a:t>
            </a:r>
            <a:endParaRPr lang="fr-FR" sz="1600" b="1" dirty="0">
              <a:solidFill>
                <a:srgbClr val="7AA0D5"/>
              </a:solidFill>
              <a:latin typeface="+mj-lt"/>
              <a:cs typeface="Times New Roman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567" y="4370997"/>
            <a:ext cx="362407" cy="507370"/>
          </a:xfrm>
          <a:prstGeom prst="rect">
            <a:avLst/>
          </a:prstGeom>
        </p:spPr>
      </p:pic>
      <p:sp>
        <p:nvSpPr>
          <p:cNvPr id="28" name="Titre 1"/>
          <p:cNvSpPr>
            <a:spLocks noGrp="1"/>
          </p:cNvSpPr>
          <p:nvPr>
            <p:ph type="title"/>
          </p:nvPr>
        </p:nvSpPr>
        <p:spPr>
          <a:xfrm>
            <a:off x="-52387" y="0"/>
            <a:ext cx="9144000" cy="475013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fr-FR" sz="2000" dirty="0">
                <a:cs typeface="Times New Roman"/>
              </a:rPr>
              <a:t>III. Modèle écosystème pélagique (Thèse </a:t>
            </a:r>
            <a:r>
              <a:rPr lang="fr-FR" sz="2000" dirty="0" err="1">
                <a:cs typeface="Times New Roman"/>
              </a:rPr>
              <a:t>Mokrane</a:t>
            </a:r>
            <a:r>
              <a:rPr lang="fr-FR" sz="2000" dirty="0">
                <a:cs typeface="Times New Roman"/>
              </a:rPr>
              <a:t> </a:t>
            </a:r>
            <a:r>
              <a:rPr lang="fr-FR" sz="2000" dirty="0" err="1">
                <a:cs typeface="Times New Roman"/>
              </a:rPr>
              <a:t>Belharet</a:t>
            </a:r>
            <a:r>
              <a:rPr lang="fr-FR" sz="2000" dirty="0">
                <a:cs typeface="Times New Roman"/>
              </a:rPr>
              <a:t>)</a:t>
            </a:r>
            <a:br>
              <a:rPr lang="fr-FR" sz="2000" dirty="0">
                <a:solidFill>
                  <a:srgbClr val="7AA0D5"/>
                </a:solidFill>
                <a:cs typeface="Times New Roman"/>
              </a:rPr>
            </a:br>
            <a:endParaRPr lang="fr-FR" sz="2000" dirty="0"/>
          </a:p>
        </p:txBody>
      </p:sp>
      <p:sp>
        <p:nvSpPr>
          <p:cNvPr id="29" name="ZoneTexte 28"/>
          <p:cNvSpPr txBox="1"/>
          <p:nvPr/>
        </p:nvSpPr>
        <p:spPr>
          <a:xfrm>
            <a:off x="6473111" y="4857247"/>
            <a:ext cx="2681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  <a:latin typeface="+mn-lt"/>
              </a:rPr>
              <a:t>Séminaire AMORAD 21 Mars 2022</a:t>
            </a:r>
          </a:p>
        </p:txBody>
      </p:sp>
    </p:spTree>
    <p:extLst>
      <p:ext uri="{BB962C8B-B14F-4D97-AF65-F5344CB8AC3E}">
        <p14:creationId xmlns:p14="http://schemas.microsoft.com/office/powerpoint/2010/main" val="22790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7723" y="168399"/>
            <a:ext cx="7749778" cy="431957"/>
          </a:xfrm>
        </p:spPr>
        <p:txBody>
          <a:bodyPr/>
          <a:lstStyle/>
          <a:p>
            <a:r>
              <a:rPr lang="fr-FR" sz="2400" dirty="0"/>
              <a:t>Les modèles AMORAD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9514" y="1044322"/>
            <a:ext cx="2943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5587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+mn-lt"/>
              </a:rPr>
              <a:t>Dispersion RN dissous-particulaire</a:t>
            </a:r>
          </a:p>
          <a:p>
            <a:pPr marL="285750" indent="-285750">
              <a:buClr>
                <a:srgbClr val="005587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+mn-lt"/>
              </a:rPr>
              <a:t>Sédimentation/</a:t>
            </a:r>
            <a:r>
              <a:rPr lang="fr-FR" sz="1400" dirty="0" err="1">
                <a:latin typeface="+mn-lt"/>
              </a:rPr>
              <a:t>resuspension</a:t>
            </a:r>
            <a:endParaRPr lang="fr-FR" sz="1400" dirty="0">
              <a:latin typeface="+mn-lt"/>
            </a:endParaRPr>
          </a:p>
          <a:p>
            <a:pPr marL="285750" indent="-285750">
              <a:buClr>
                <a:srgbClr val="005587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+mn-lt"/>
              </a:rPr>
              <a:t>Transfert aux organismes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692492" y="527775"/>
            <a:ext cx="23707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rgbClr val="298FC2"/>
                </a:solidFill>
                <a:latin typeface="+mn-lt"/>
              </a:rPr>
              <a:t>SYMPHONIE – MARS3D</a:t>
            </a:r>
          </a:p>
          <a:p>
            <a:pPr algn="r"/>
            <a:r>
              <a:rPr lang="fr-FR" dirty="0">
                <a:solidFill>
                  <a:srgbClr val="298FC2"/>
                </a:solidFill>
                <a:latin typeface="+mn-lt"/>
              </a:rPr>
              <a:t>MUSTANG</a:t>
            </a:r>
          </a:p>
          <a:p>
            <a:pPr algn="r"/>
            <a:r>
              <a:rPr lang="fr-FR" dirty="0">
                <a:solidFill>
                  <a:srgbClr val="298FC2"/>
                </a:solidFill>
                <a:latin typeface="+mn-lt"/>
              </a:rPr>
              <a:t>SEAPODYM-LTML</a:t>
            </a:r>
          </a:p>
          <a:p>
            <a:pPr algn="r"/>
            <a:r>
              <a:rPr lang="fr-FR" dirty="0">
                <a:solidFill>
                  <a:srgbClr val="298FC2"/>
                </a:solidFill>
                <a:latin typeface="+mn-lt"/>
              </a:rPr>
              <a:t>ECOPATH-ECOSYM</a:t>
            </a:r>
          </a:p>
          <a:p>
            <a:pPr algn="r"/>
            <a:r>
              <a:rPr lang="fr-FR" b="1" dirty="0">
                <a:solidFill>
                  <a:srgbClr val="FF0000"/>
                </a:solidFill>
                <a:latin typeface="+mn-lt"/>
              </a:rPr>
              <a:t>[</a:t>
            </a:r>
            <a:r>
              <a:rPr lang="fr-FR" b="1" dirty="0">
                <a:solidFill>
                  <a:srgbClr val="90B0DD"/>
                </a:solidFill>
                <a:latin typeface="+mn-lt"/>
              </a:rPr>
              <a:t>STERNE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]</a:t>
            </a:r>
          </a:p>
          <a:p>
            <a:pPr algn="r"/>
            <a:endParaRPr lang="fr-FR" dirty="0">
              <a:solidFill>
                <a:srgbClr val="005587"/>
              </a:solidFill>
              <a:latin typeface="+mn-lt"/>
            </a:endParaRPr>
          </a:p>
          <a:p>
            <a:pPr algn="r"/>
            <a:endParaRPr lang="fr-FR" dirty="0">
              <a:solidFill>
                <a:srgbClr val="005587"/>
              </a:solidFill>
              <a:latin typeface="+mn-lt"/>
            </a:endParaRPr>
          </a:p>
          <a:p>
            <a:pPr algn="r"/>
            <a:endParaRPr lang="fr-FR" dirty="0">
              <a:solidFill>
                <a:srgbClr val="005587"/>
              </a:solidFill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6054" y="637673"/>
            <a:ext cx="242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solidFill>
                  <a:srgbClr val="C00000"/>
                </a:solidFill>
                <a:latin typeface="+mn-lt"/>
              </a:rPr>
              <a:t>Processus à représenter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738721" y="199711"/>
            <a:ext cx="227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solidFill>
                  <a:srgbClr val="C00000"/>
                </a:solidFill>
                <a:latin typeface="+mn-lt"/>
              </a:rPr>
              <a:t>Modèles implémentés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405265" y="684670"/>
            <a:ext cx="1109599" cy="276999"/>
          </a:xfrm>
          <a:prstGeom prst="rect">
            <a:avLst/>
          </a:prstGeom>
          <a:solidFill>
            <a:srgbClr val="90B0DD"/>
          </a:solidFill>
        </p:spPr>
        <p:txBody>
          <a:bodyPr wrap="non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+mn-lt"/>
              </a:rPr>
              <a:t>MILIEU MARIN</a:t>
            </a:r>
          </a:p>
        </p:txBody>
      </p:sp>
      <p:sp>
        <p:nvSpPr>
          <p:cNvPr id="16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2357492" y="4869657"/>
            <a:ext cx="6091834" cy="273844"/>
          </a:xfrm>
        </p:spPr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500" y="1294413"/>
            <a:ext cx="1257300" cy="482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619" y="1128231"/>
            <a:ext cx="507258" cy="7971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381" y="1054127"/>
            <a:ext cx="596003" cy="73588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179" y="2689178"/>
            <a:ext cx="847914" cy="51722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047" y="2569713"/>
            <a:ext cx="688541" cy="74093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456" y="2690671"/>
            <a:ext cx="633847" cy="50073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3531" y="2712072"/>
            <a:ext cx="898314" cy="55695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474" y="2628086"/>
            <a:ext cx="749983" cy="599987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2432" y="2203025"/>
            <a:ext cx="3362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5587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+mn-lt"/>
              </a:rPr>
              <a:t>Erosion et redistribution des RN du sol</a:t>
            </a:r>
          </a:p>
          <a:p>
            <a:pPr marL="285750" indent="-285750">
              <a:buClr>
                <a:srgbClr val="005587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+mn-lt"/>
              </a:rPr>
              <a:t>Occupation/remédiation des sols</a:t>
            </a:r>
          </a:p>
          <a:p>
            <a:pPr marL="285750" indent="-285750">
              <a:buClr>
                <a:srgbClr val="005587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+mn-lt"/>
              </a:rPr>
              <a:t>Sols </a:t>
            </a:r>
            <a:r>
              <a:rPr lang="fr-FR" sz="14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fr-FR" sz="1400" dirty="0" err="1">
                <a:latin typeface="+mn-lt"/>
              </a:rPr>
              <a:t>rivières</a:t>
            </a:r>
            <a:r>
              <a:rPr lang="fr-FR" sz="1400" dirty="0" err="1">
                <a:latin typeface="+mn-lt"/>
                <a:sym typeface="Wingdings" panose="05000000000000000000" pitchFamily="2" charset="2"/>
              </a:rPr>
              <a:t>mer</a:t>
            </a:r>
            <a:endParaRPr lang="fr-FR" sz="1400" dirty="0">
              <a:latin typeface="+mn-lt"/>
            </a:endParaRPr>
          </a:p>
          <a:p>
            <a:pPr marL="285750" indent="-285750">
              <a:buClr>
                <a:srgbClr val="005587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+mn-lt"/>
              </a:rPr>
              <a:t>Transfert sol-arbre-forêt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29513" y="3419546"/>
            <a:ext cx="31807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5587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+mn-lt"/>
              </a:rPr>
              <a:t>Outil d’analyse d’impact</a:t>
            </a:r>
          </a:p>
          <a:p>
            <a:pPr marL="285750" indent="-285750">
              <a:buClr>
                <a:srgbClr val="005587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+mn-lt"/>
              </a:rPr>
              <a:t>Outil support à la décision</a:t>
            </a:r>
          </a:p>
          <a:p>
            <a:pPr marL="285750" indent="-285750">
              <a:buClr>
                <a:srgbClr val="005587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+mn-lt"/>
              </a:rPr>
              <a:t>Estimation des pertes économiques sur le temps long</a:t>
            </a:r>
          </a:p>
          <a:p>
            <a:pPr marL="285750" indent="-285750">
              <a:buClr>
                <a:srgbClr val="005587"/>
              </a:buClr>
              <a:buFont typeface="Wingdings" panose="05000000000000000000" pitchFamily="2" charset="2"/>
              <a:buChar char="§"/>
            </a:pPr>
            <a:endParaRPr lang="fr-FR" sz="1400" dirty="0">
              <a:latin typeface="+mn-lt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0895" y="3876704"/>
            <a:ext cx="821381" cy="788526"/>
          </a:xfrm>
          <a:prstGeom prst="rect">
            <a:avLst/>
          </a:prstGeom>
        </p:spPr>
      </p:pic>
      <p:sp>
        <p:nvSpPr>
          <p:cNvPr id="24" name="Freeform 110">
            <a:extLst>
              <a:ext uri="{FF2B5EF4-FFF2-40B4-BE49-F238E27FC236}">
                <a16:creationId xmlns:a16="http://schemas.microsoft.com/office/drawing/2014/main" id="{DD8F6564-EAA8-4FC6-A234-F716048404F0}"/>
              </a:ext>
            </a:extLst>
          </p:cNvPr>
          <p:cNvSpPr>
            <a:spLocks noEditPoints="1"/>
          </p:cNvSpPr>
          <p:nvPr/>
        </p:nvSpPr>
        <p:spPr bwMode="auto">
          <a:xfrm>
            <a:off x="5894612" y="3964058"/>
            <a:ext cx="446087" cy="500062"/>
          </a:xfrm>
          <a:custGeom>
            <a:avLst/>
            <a:gdLst>
              <a:gd name="T0" fmla="*/ 151626 w 577"/>
              <a:gd name="T1" fmla="*/ 334391 h 646"/>
              <a:gd name="T2" fmla="*/ 225891 w 577"/>
              <a:gd name="T3" fmla="*/ 235312 h 646"/>
              <a:gd name="T4" fmla="*/ 279269 w 577"/>
              <a:gd name="T5" fmla="*/ 274789 h 646"/>
              <a:gd name="T6" fmla="*/ 225891 w 577"/>
              <a:gd name="T7" fmla="*/ 246149 h 646"/>
              <a:gd name="T8" fmla="*/ 162456 w 577"/>
              <a:gd name="T9" fmla="*/ 334391 h 646"/>
              <a:gd name="T10" fmla="*/ 271533 w 577"/>
              <a:gd name="T11" fmla="*/ 395541 h 646"/>
              <a:gd name="T12" fmla="*/ 280817 w 577"/>
              <a:gd name="T13" fmla="*/ 401733 h 646"/>
              <a:gd name="T14" fmla="*/ 231306 w 577"/>
              <a:gd name="T15" fmla="*/ 314265 h 646"/>
              <a:gd name="T16" fmla="*/ 130738 w 577"/>
              <a:gd name="T17" fmla="*/ 308847 h 646"/>
              <a:gd name="T18" fmla="*/ 130738 w 577"/>
              <a:gd name="T19" fmla="*/ 319684 h 646"/>
              <a:gd name="T20" fmla="*/ 231306 w 577"/>
              <a:gd name="T21" fmla="*/ 314265 h 646"/>
              <a:gd name="T22" fmla="*/ 231306 w 577"/>
              <a:gd name="T23" fmla="*/ 356064 h 646"/>
              <a:gd name="T24" fmla="*/ 130738 w 577"/>
              <a:gd name="T25" fmla="*/ 350646 h 646"/>
              <a:gd name="T26" fmla="*/ 130738 w 577"/>
              <a:gd name="T27" fmla="*/ 361483 h 646"/>
              <a:gd name="T28" fmla="*/ 281590 w 577"/>
              <a:gd name="T29" fmla="*/ 169518 h 646"/>
              <a:gd name="T30" fmla="*/ 270760 w 577"/>
              <a:gd name="T31" fmla="*/ 167195 h 646"/>
              <a:gd name="T32" fmla="*/ 174833 w 577"/>
              <a:gd name="T33" fmla="*/ 167195 h 646"/>
              <a:gd name="T34" fmla="*/ 164777 w 577"/>
              <a:gd name="T35" fmla="*/ 169518 h 646"/>
              <a:gd name="T36" fmla="*/ 281590 w 577"/>
              <a:gd name="T37" fmla="*/ 169518 h 646"/>
              <a:gd name="T38" fmla="*/ 281590 w 577"/>
              <a:gd name="T39" fmla="*/ 164873 h 646"/>
              <a:gd name="T40" fmla="*/ 345799 w 577"/>
              <a:gd name="T41" fmla="*/ 61924 h 646"/>
              <a:gd name="T42" fmla="*/ 332648 w 577"/>
              <a:gd name="T43" fmla="*/ 28640 h 646"/>
              <a:gd name="T44" fmla="*/ 291647 w 577"/>
              <a:gd name="T45" fmla="*/ 39477 h 646"/>
              <a:gd name="T46" fmla="*/ 263797 w 577"/>
              <a:gd name="T47" fmla="*/ 21673 h 646"/>
              <a:gd name="T48" fmla="*/ 182569 w 577"/>
              <a:gd name="T49" fmla="*/ 21673 h 646"/>
              <a:gd name="T50" fmla="*/ 154720 w 577"/>
              <a:gd name="T51" fmla="*/ 39477 h 646"/>
              <a:gd name="T52" fmla="*/ 143116 w 577"/>
              <a:gd name="T53" fmla="*/ 36380 h 646"/>
              <a:gd name="T54" fmla="*/ 92058 w 577"/>
              <a:gd name="T55" fmla="*/ 39477 h 646"/>
              <a:gd name="T56" fmla="*/ 103662 w 577"/>
              <a:gd name="T57" fmla="*/ 64246 h 646"/>
              <a:gd name="T58" fmla="*/ 0 w 577"/>
              <a:gd name="T59" fmla="*/ 357612 h 646"/>
              <a:gd name="T60" fmla="*/ 446367 w 577"/>
              <a:gd name="T61" fmla="*/ 357612 h 646"/>
              <a:gd name="T62" fmla="*/ 154720 w 577"/>
              <a:gd name="T63" fmla="*/ 50313 h 646"/>
              <a:gd name="T64" fmla="*/ 187985 w 577"/>
              <a:gd name="T65" fmla="*/ 31736 h 646"/>
              <a:gd name="T66" fmla="*/ 222797 w 577"/>
              <a:gd name="T67" fmla="*/ 10837 h 646"/>
              <a:gd name="T68" fmla="*/ 258382 w 577"/>
              <a:gd name="T69" fmla="*/ 31736 h 646"/>
              <a:gd name="T70" fmla="*/ 307893 w 577"/>
              <a:gd name="T71" fmla="*/ 45669 h 646"/>
              <a:gd name="T72" fmla="*/ 344252 w 577"/>
              <a:gd name="T73" fmla="*/ 43347 h 646"/>
              <a:gd name="T74" fmla="*/ 336516 w 577"/>
              <a:gd name="T75" fmla="*/ 55732 h 646"/>
              <a:gd name="T76" fmla="*/ 274628 w 577"/>
              <a:gd name="T77" fmla="*/ 173388 h 646"/>
              <a:gd name="T78" fmla="*/ 222797 w 577"/>
              <a:gd name="T79" fmla="*/ 489201 h 646"/>
              <a:gd name="T80" fmla="*/ 171739 w 577"/>
              <a:gd name="T81" fmla="*/ 173388 h 646"/>
              <a:gd name="T82" fmla="*/ 109851 w 577"/>
              <a:gd name="T83" fmla="*/ 55732 h 646"/>
              <a:gd name="T84" fmla="*/ 102115 w 577"/>
              <a:gd name="T85" fmla="*/ 43347 h 646"/>
              <a:gd name="T86" fmla="*/ 138474 w 577"/>
              <a:gd name="T87" fmla="*/ 45669 h 64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646"/>
              <a:gd name="T134" fmla="*/ 577 w 577"/>
              <a:gd name="T135" fmla="*/ 646 h 64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646">
                <a:moveTo>
                  <a:pt x="292" y="561"/>
                </a:moveTo>
                <a:cubicBezTo>
                  <a:pt x="233" y="561"/>
                  <a:pt x="196" y="510"/>
                  <a:pt x="196" y="432"/>
                </a:cubicBezTo>
                <a:cubicBezTo>
                  <a:pt x="196" y="395"/>
                  <a:pt x="204" y="363"/>
                  <a:pt x="221" y="340"/>
                </a:cubicBezTo>
                <a:cubicBezTo>
                  <a:pt x="238" y="316"/>
                  <a:pt x="263" y="304"/>
                  <a:pt x="292" y="304"/>
                </a:cubicBezTo>
                <a:cubicBezTo>
                  <a:pt x="320" y="304"/>
                  <a:pt x="344" y="317"/>
                  <a:pt x="363" y="345"/>
                </a:cubicBezTo>
                <a:cubicBezTo>
                  <a:pt x="365" y="348"/>
                  <a:pt x="364" y="353"/>
                  <a:pt x="361" y="355"/>
                </a:cubicBezTo>
                <a:cubicBezTo>
                  <a:pt x="358" y="357"/>
                  <a:pt x="354" y="356"/>
                  <a:pt x="351" y="353"/>
                </a:cubicBezTo>
                <a:cubicBezTo>
                  <a:pt x="335" y="329"/>
                  <a:pt x="316" y="318"/>
                  <a:pt x="292" y="318"/>
                </a:cubicBezTo>
                <a:cubicBezTo>
                  <a:pt x="267" y="318"/>
                  <a:pt x="247" y="328"/>
                  <a:pt x="232" y="348"/>
                </a:cubicBezTo>
                <a:cubicBezTo>
                  <a:pt x="218" y="369"/>
                  <a:pt x="210" y="398"/>
                  <a:pt x="210" y="432"/>
                </a:cubicBezTo>
                <a:cubicBezTo>
                  <a:pt x="210" y="502"/>
                  <a:pt x="242" y="547"/>
                  <a:pt x="292" y="547"/>
                </a:cubicBezTo>
                <a:cubicBezTo>
                  <a:pt x="316" y="547"/>
                  <a:pt x="335" y="535"/>
                  <a:pt x="351" y="511"/>
                </a:cubicBezTo>
                <a:cubicBezTo>
                  <a:pt x="354" y="508"/>
                  <a:pt x="358" y="507"/>
                  <a:pt x="361" y="509"/>
                </a:cubicBezTo>
                <a:cubicBezTo>
                  <a:pt x="364" y="512"/>
                  <a:pt x="365" y="516"/>
                  <a:pt x="363" y="519"/>
                </a:cubicBezTo>
                <a:cubicBezTo>
                  <a:pt x="344" y="547"/>
                  <a:pt x="320" y="561"/>
                  <a:pt x="292" y="561"/>
                </a:cubicBezTo>
                <a:close/>
                <a:moveTo>
                  <a:pt x="299" y="406"/>
                </a:moveTo>
                <a:cubicBezTo>
                  <a:pt x="299" y="402"/>
                  <a:pt x="296" y="399"/>
                  <a:pt x="292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5" y="399"/>
                  <a:pt x="162" y="402"/>
                  <a:pt x="162" y="406"/>
                </a:cubicBezTo>
                <a:cubicBezTo>
                  <a:pt x="162" y="410"/>
                  <a:pt x="165" y="413"/>
                  <a:pt x="169" y="413"/>
                </a:cubicBezTo>
                <a:cubicBezTo>
                  <a:pt x="292" y="413"/>
                  <a:pt x="292" y="413"/>
                  <a:pt x="292" y="413"/>
                </a:cubicBezTo>
                <a:cubicBezTo>
                  <a:pt x="296" y="413"/>
                  <a:pt x="299" y="410"/>
                  <a:pt x="299" y="406"/>
                </a:cubicBezTo>
                <a:close/>
                <a:moveTo>
                  <a:pt x="292" y="467"/>
                </a:moveTo>
                <a:cubicBezTo>
                  <a:pt x="296" y="467"/>
                  <a:pt x="299" y="464"/>
                  <a:pt x="299" y="460"/>
                </a:cubicBezTo>
                <a:cubicBezTo>
                  <a:pt x="299" y="456"/>
                  <a:pt x="296" y="453"/>
                  <a:pt x="292" y="453"/>
                </a:cubicBezTo>
                <a:cubicBezTo>
                  <a:pt x="169" y="453"/>
                  <a:pt x="169" y="453"/>
                  <a:pt x="169" y="453"/>
                </a:cubicBezTo>
                <a:cubicBezTo>
                  <a:pt x="165" y="453"/>
                  <a:pt x="162" y="456"/>
                  <a:pt x="162" y="460"/>
                </a:cubicBezTo>
                <a:cubicBezTo>
                  <a:pt x="162" y="464"/>
                  <a:pt x="165" y="467"/>
                  <a:pt x="169" y="467"/>
                </a:cubicBezTo>
                <a:lnTo>
                  <a:pt x="292" y="467"/>
                </a:lnTo>
                <a:close/>
                <a:moveTo>
                  <a:pt x="364" y="219"/>
                </a:move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44" y="231"/>
                  <a:pt x="288" y="231"/>
                </a:cubicBezTo>
                <a:cubicBezTo>
                  <a:pt x="233" y="231"/>
                  <a:pt x="227" y="216"/>
                  <a:pt x="226" y="216"/>
                </a:cubicBezTo>
                <a:cubicBezTo>
                  <a:pt x="227" y="216"/>
                  <a:pt x="227" y="216"/>
                  <a:pt x="227" y="216"/>
                </a:cubicBezTo>
                <a:cubicBezTo>
                  <a:pt x="213" y="219"/>
                  <a:pt x="213" y="219"/>
                  <a:pt x="213" y="219"/>
                </a:cubicBezTo>
                <a:cubicBezTo>
                  <a:pt x="214" y="224"/>
                  <a:pt x="222" y="245"/>
                  <a:pt x="288" y="245"/>
                </a:cubicBezTo>
                <a:cubicBezTo>
                  <a:pt x="355" y="245"/>
                  <a:pt x="363" y="224"/>
                  <a:pt x="364" y="219"/>
                </a:cubicBezTo>
                <a:close/>
                <a:moveTo>
                  <a:pt x="577" y="462"/>
                </a:moveTo>
                <a:cubicBezTo>
                  <a:pt x="577" y="344"/>
                  <a:pt x="452" y="245"/>
                  <a:pt x="364" y="213"/>
                </a:cubicBezTo>
                <a:cubicBezTo>
                  <a:pt x="366" y="181"/>
                  <a:pt x="381" y="134"/>
                  <a:pt x="443" y="83"/>
                </a:cubicBezTo>
                <a:cubicBezTo>
                  <a:pt x="445" y="81"/>
                  <a:pt x="447" y="80"/>
                  <a:pt x="447" y="80"/>
                </a:cubicBezTo>
                <a:cubicBezTo>
                  <a:pt x="461" y="67"/>
                  <a:pt x="461" y="57"/>
                  <a:pt x="458" y="51"/>
                </a:cubicBezTo>
                <a:cubicBezTo>
                  <a:pt x="455" y="42"/>
                  <a:pt x="444" y="37"/>
                  <a:pt x="430" y="37"/>
                </a:cubicBezTo>
                <a:cubicBezTo>
                  <a:pt x="418" y="37"/>
                  <a:pt x="405" y="41"/>
                  <a:pt x="392" y="47"/>
                </a:cubicBezTo>
                <a:cubicBezTo>
                  <a:pt x="387" y="49"/>
                  <a:pt x="382" y="51"/>
                  <a:pt x="377" y="51"/>
                </a:cubicBezTo>
                <a:cubicBezTo>
                  <a:pt x="365" y="51"/>
                  <a:pt x="355" y="43"/>
                  <a:pt x="344" y="31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28" y="15"/>
                  <a:pt x="314" y="0"/>
                  <a:pt x="288" y="0"/>
                </a:cubicBezTo>
                <a:cubicBezTo>
                  <a:pt x="263" y="0"/>
                  <a:pt x="249" y="15"/>
                  <a:pt x="236" y="28"/>
                </a:cubicBezTo>
                <a:cubicBezTo>
                  <a:pt x="233" y="31"/>
                  <a:pt x="233" y="31"/>
                  <a:pt x="233" y="31"/>
                </a:cubicBezTo>
                <a:cubicBezTo>
                  <a:pt x="222" y="43"/>
                  <a:pt x="212" y="51"/>
                  <a:pt x="200" y="51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195" y="51"/>
                  <a:pt x="190" y="49"/>
                  <a:pt x="185" y="47"/>
                </a:cubicBezTo>
                <a:cubicBezTo>
                  <a:pt x="172" y="41"/>
                  <a:pt x="159" y="37"/>
                  <a:pt x="147" y="37"/>
                </a:cubicBezTo>
                <a:cubicBezTo>
                  <a:pt x="133" y="37"/>
                  <a:pt x="122" y="42"/>
                  <a:pt x="119" y="51"/>
                </a:cubicBezTo>
                <a:cubicBezTo>
                  <a:pt x="116" y="57"/>
                  <a:pt x="116" y="67"/>
                  <a:pt x="130" y="80"/>
                </a:cubicBezTo>
                <a:cubicBezTo>
                  <a:pt x="130" y="80"/>
                  <a:pt x="132" y="81"/>
                  <a:pt x="134" y="83"/>
                </a:cubicBezTo>
                <a:cubicBezTo>
                  <a:pt x="196" y="134"/>
                  <a:pt x="211" y="181"/>
                  <a:pt x="213" y="213"/>
                </a:cubicBezTo>
                <a:cubicBezTo>
                  <a:pt x="125" y="245"/>
                  <a:pt x="0" y="344"/>
                  <a:pt x="0" y="462"/>
                </a:cubicBezTo>
                <a:cubicBezTo>
                  <a:pt x="0" y="579"/>
                  <a:pt x="47" y="646"/>
                  <a:pt x="288" y="646"/>
                </a:cubicBezTo>
                <a:cubicBezTo>
                  <a:pt x="530" y="646"/>
                  <a:pt x="577" y="579"/>
                  <a:pt x="577" y="462"/>
                </a:cubicBezTo>
                <a:close/>
                <a:moveTo>
                  <a:pt x="179" y="59"/>
                </a:moveTo>
                <a:cubicBezTo>
                  <a:pt x="186" y="63"/>
                  <a:pt x="193" y="65"/>
                  <a:pt x="200" y="65"/>
                </a:cubicBezTo>
                <a:cubicBezTo>
                  <a:pt x="200" y="65"/>
                  <a:pt x="200" y="65"/>
                  <a:pt x="200" y="65"/>
                </a:cubicBezTo>
                <a:cubicBezTo>
                  <a:pt x="218" y="65"/>
                  <a:pt x="231" y="53"/>
                  <a:pt x="243" y="41"/>
                </a:cubicBezTo>
                <a:cubicBezTo>
                  <a:pt x="246" y="37"/>
                  <a:pt x="246" y="37"/>
                  <a:pt x="246" y="37"/>
                </a:cubicBezTo>
                <a:cubicBezTo>
                  <a:pt x="258" y="25"/>
                  <a:pt x="269" y="14"/>
                  <a:pt x="288" y="14"/>
                </a:cubicBezTo>
                <a:cubicBezTo>
                  <a:pt x="308" y="14"/>
                  <a:pt x="319" y="25"/>
                  <a:pt x="331" y="37"/>
                </a:cubicBezTo>
                <a:cubicBezTo>
                  <a:pt x="334" y="41"/>
                  <a:pt x="334" y="41"/>
                  <a:pt x="334" y="41"/>
                </a:cubicBezTo>
                <a:cubicBezTo>
                  <a:pt x="346" y="53"/>
                  <a:pt x="359" y="65"/>
                  <a:pt x="377" y="65"/>
                </a:cubicBezTo>
                <a:cubicBezTo>
                  <a:pt x="384" y="65"/>
                  <a:pt x="391" y="63"/>
                  <a:pt x="398" y="59"/>
                </a:cubicBezTo>
                <a:cubicBezTo>
                  <a:pt x="409" y="54"/>
                  <a:pt x="420" y="51"/>
                  <a:pt x="430" y="51"/>
                </a:cubicBezTo>
                <a:cubicBezTo>
                  <a:pt x="439" y="51"/>
                  <a:pt x="444" y="54"/>
                  <a:pt x="445" y="56"/>
                </a:cubicBezTo>
                <a:cubicBezTo>
                  <a:pt x="446" y="58"/>
                  <a:pt x="444" y="63"/>
                  <a:pt x="438" y="70"/>
                </a:cubicBezTo>
                <a:cubicBezTo>
                  <a:pt x="437" y="70"/>
                  <a:pt x="436" y="71"/>
                  <a:pt x="435" y="72"/>
                </a:cubicBezTo>
                <a:cubicBezTo>
                  <a:pt x="365" y="129"/>
                  <a:pt x="350" y="183"/>
                  <a:pt x="350" y="218"/>
                </a:cubicBezTo>
                <a:cubicBezTo>
                  <a:pt x="350" y="221"/>
                  <a:pt x="352" y="223"/>
                  <a:pt x="355" y="224"/>
                </a:cubicBezTo>
                <a:cubicBezTo>
                  <a:pt x="439" y="253"/>
                  <a:pt x="563" y="349"/>
                  <a:pt x="563" y="462"/>
                </a:cubicBezTo>
                <a:cubicBezTo>
                  <a:pt x="563" y="573"/>
                  <a:pt x="519" y="632"/>
                  <a:pt x="288" y="632"/>
                </a:cubicBezTo>
                <a:cubicBezTo>
                  <a:pt x="58" y="632"/>
                  <a:pt x="14" y="573"/>
                  <a:pt x="14" y="462"/>
                </a:cubicBezTo>
                <a:cubicBezTo>
                  <a:pt x="14" y="349"/>
                  <a:pt x="138" y="253"/>
                  <a:pt x="222" y="224"/>
                </a:cubicBezTo>
                <a:cubicBezTo>
                  <a:pt x="225" y="223"/>
                  <a:pt x="227" y="221"/>
                  <a:pt x="227" y="218"/>
                </a:cubicBezTo>
                <a:cubicBezTo>
                  <a:pt x="227" y="183"/>
                  <a:pt x="212" y="129"/>
                  <a:pt x="142" y="72"/>
                </a:cubicBezTo>
                <a:cubicBezTo>
                  <a:pt x="141" y="71"/>
                  <a:pt x="140" y="70"/>
                  <a:pt x="139" y="70"/>
                </a:cubicBezTo>
                <a:cubicBezTo>
                  <a:pt x="133" y="63"/>
                  <a:pt x="131" y="58"/>
                  <a:pt x="132" y="56"/>
                </a:cubicBezTo>
                <a:cubicBezTo>
                  <a:pt x="133" y="54"/>
                  <a:pt x="138" y="51"/>
                  <a:pt x="147" y="51"/>
                </a:cubicBezTo>
                <a:cubicBezTo>
                  <a:pt x="157" y="51"/>
                  <a:pt x="168" y="54"/>
                  <a:pt x="179" y="59"/>
                </a:cubicBezTo>
                <a:close/>
              </a:path>
            </a:pathLst>
          </a:custGeom>
          <a:solidFill>
            <a:srgbClr val="88B1E3"/>
          </a:solidFill>
          <a:ln w="9525">
            <a:solidFill>
              <a:srgbClr val="88B1E3"/>
            </a:solidFill>
            <a:round/>
            <a:headEnd/>
            <a:tailEnd/>
          </a:ln>
        </p:spPr>
        <p:txBody>
          <a:bodyPr lIns="68580" tIns="34290" rIns="68580" bIns="3429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7EF89875-ACE2-410B-8EF0-58588166A52D}"/>
              </a:ext>
            </a:extLst>
          </p:cNvPr>
          <p:cNvSpPr>
            <a:spLocks noEditPoints="1"/>
          </p:cNvSpPr>
          <p:nvPr/>
        </p:nvSpPr>
        <p:spPr bwMode="auto">
          <a:xfrm>
            <a:off x="3311615" y="3984275"/>
            <a:ext cx="606224" cy="441416"/>
          </a:xfrm>
          <a:custGeom>
            <a:avLst/>
            <a:gdLst>
              <a:gd name="T0" fmla="*/ 411776 w 782"/>
              <a:gd name="T1" fmla="*/ 72415 h 570"/>
              <a:gd name="T2" fmla="*/ 401950 w 782"/>
              <a:gd name="T3" fmla="*/ 67945 h 570"/>
              <a:gd name="T4" fmla="*/ 38409 w 782"/>
              <a:gd name="T5" fmla="*/ 158240 h 570"/>
              <a:gd name="T6" fmla="*/ 33942 w 782"/>
              <a:gd name="T7" fmla="*/ 160028 h 570"/>
              <a:gd name="T8" fmla="*/ 32156 w 782"/>
              <a:gd name="T9" fmla="*/ 183273 h 570"/>
              <a:gd name="T10" fmla="*/ 32156 w 782"/>
              <a:gd name="T11" fmla="*/ 306647 h 570"/>
              <a:gd name="T12" fmla="*/ 33942 w 782"/>
              <a:gd name="T13" fmla="*/ 326315 h 570"/>
              <a:gd name="T14" fmla="*/ 38409 w 782"/>
              <a:gd name="T15" fmla="*/ 328103 h 570"/>
              <a:gd name="T16" fmla="*/ 140236 w 782"/>
              <a:gd name="T17" fmla="*/ 506012 h 570"/>
              <a:gd name="T18" fmla="*/ 228665 w 782"/>
              <a:gd name="T19" fmla="*/ 509588 h 570"/>
              <a:gd name="T20" fmla="*/ 242063 w 782"/>
              <a:gd name="T21" fmla="*/ 469357 h 570"/>
              <a:gd name="T22" fmla="*/ 202762 w 782"/>
              <a:gd name="T23" fmla="*/ 425551 h 570"/>
              <a:gd name="T24" fmla="*/ 197402 w 782"/>
              <a:gd name="T25" fmla="*/ 365652 h 570"/>
              <a:gd name="T26" fmla="*/ 167926 w 782"/>
              <a:gd name="T27" fmla="*/ 328103 h 570"/>
              <a:gd name="T28" fmla="*/ 171499 w 782"/>
              <a:gd name="T29" fmla="*/ 328103 h 570"/>
              <a:gd name="T30" fmla="*/ 405523 w 782"/>
              <a:gd name="T31" fmla="*/ 420187 h 570"/>
              <a:gd name="T32" fmla="*/ 411776 w 782"/>
              <a:gd name="T33" fmla="*/ 413928 h 570"/>
              <a:gd name="T34" fmla="*/ 444825 w 782"/>
              <a:gd name="T35" fmla="*/ 244960 h 570"/>
              <a:gd name="T36" fmla="*/ 12505 w 782"/>
              <a:gd name="T37" fmla="*/ 244960 h 570"/>
              <a:gd name="T38" fmla="*/ 32156 w 782"/>
              <a:gd name="T39" fmla="*/ 293237 h 570"/>
              <a:gd name="T40" fmla="*/ 175965 w 782"/>
              <a:gd name="T41" fmla="*/ 359394 h 570"/>
              <a:gd name="T42" fmla="*/ 188470 w 782"/>
              <a:gd name="T43" fmla="*/ 398730 h 570"/>
              <a:gd name="T44" fmla="*/ 211694 w 782"/>
              <a:gd name="T45" fmla="*/ 453265 h 570"/>
              <a:gd name="T46" fmla="*/ 232238 w 782"/>
              <a:gd name="T47" fmla="*/ 492602 h 570"/>
              <a:gd name="T48" fmla="*/ 150061 w 782"/>
              <a:gd name="T49" fmla="*/ 497072 h 570"/>
              <a:gd name="T50" fmla="*/ 153634 w 782"/>
              <a:gd name="T51" fmla="*/ 328103 h 570"/>
              <a:gd name="T52" fmla="*/ 399270 w 782"/>
              <a:gd name="T53" fmla="*/ 399624 h 570"/>
              <a:gd name="T54" fmla="*/ 44661 w 782"/>
              <a:gd name="T55" fmla="*/ 315587 h 570"/>
              <a:gd name="T56" fmla="*/ 171499 w 782"/>
              <a:gd name="T57" fmla="*/ 170757 h 570"/>
              <a:gd name="T58" fmla="*/ 399270 w 782"/>
              <a:gd name="T59" fmla="*/ 86719 h 570"/>
              <a:gd name="T60" fmla="*/ 411776 w 782"/>
              <a:gd name="T61" fmla="*/ 293237 h 570"/>
              <a:gd name="T62" fmla="*/ 432320 w 782"/>
              <a:gd name="T63" fmla="*/ 244960 h 570"/>
              <a:gd name="T64" fmla="*/ 557371 w 782"/>
              <a:gd name="T65" fmla="*/ 247642 h 570"/>
              <a:gd name="T66" fmla="*/ 503778 w 782"/>
              <a:gd name="T67" fmla="*/ 372804 h 570"/>
              <a:gd name="T68" fmla="*/ 499311 w 782"/>
              <a:gd name="T69" fmla="*/ 362076 h 570"/>
              <a:gd name="T70" fmla="*/ 500205 w 782"/>
              <a:gd name="T71" fmla="*/ 132314 h 570"/>
              <a:gd name="T72" fmla="*/ 509137 w 782"/>
              <a:gd name="T73" fmla="*/ 124268 h 570"/>
              <a:gd name="T74" fmla="*/ 627935 w 782"/>
              <a:gd name="T75" fmla="*/ 247642 h 570"/>
              <a:gd name="T76" fmla="*/ 551118 w 782"/>
              <a:gd name="T77" fmla="*/ 433597 h 570"/>
              <a:gd name="T78" fmla="*/ 546652 w 782"/>
              <a:gd name="T79" fmla="*/ 423763 h 570"/>
              <a:gd name="T80" fmla="*/ 547545 w 782"/>
              <a:gd name="T81" fmla="*/ 71521 h 570"/>
              <a:gd name="T82" fmla="*/ 556478 w 782"/>
              <a:gd name="T83" fmla="*/ 63475 h 570"/>
              <a:gd name="T84" fmla="*/ 698500 w 782"/>
              <a:gd name="T85" fmla="*/ 247642 h 570"/>
              <a:gd name="T86" fmla="*/ 597566 w 782"/>
              <a:gd name="T87" fmla="*/ 495284 h 570"/>
              <a:gd name="T88" fmla="*/ 593100 w 782"/>
              <a:gd name="T89" fmla="*/ 484556 h 570"/>
              <a:gd name="T90" fmla="*/ 593993 w 782"/>
              <a:gd name="T91" fmla="*/ 10728 h 570"/>
              <a:gd name="T92" fmla="*/ 603818 w 782"/>
              <a:gd name="T93" fmla="*/ 2682 h 57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82"/>
              <a:gd name="T142" fmla="*/ 0 h 570"/>
              <a:gd name="T143" fmla="*/ 782 w 782"/>
              <a:gd name="T144" fmla="*/ 570 h 57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82" h="570">
                <a:moveTo>
                  <a:pt x="461" y="205"/>
                </a:moveTo>
                <a:cubicBezTo>
                  <a:pt x="461" y="81"/>
                  <a:pt x="461" y="81"/>
                  <a:pt x="461" y="81"/>
                </a:cubicBezTo>
                <a:cubicBezTo>
                  <a:pt x="461" y="78"/>
                  <a:pt x="460" y="76"/>
                  <a:pt x="457" y="75"/>
                </a:cubicBezTo>
                <a:cubicBezTo>
                  <a:pt x="455" y="74"/>
                  <a:pt x="452" y="74"/>
                  <a:pt x="450" y="76"/>
                </a:cubicBezTo>
                <a:cubicBezTo>
                  <a:pt x="369" y="151"/>
                  <a:pt x="264" y="177"/>
                  <a:pt x="193" y="177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41" y="177"/>
                  <a:pt x="40" y="178"/>
                  <a:pt x="38" y="179"/>
                </a:cubicBezTo>
                <a:cubicBezTo>
                  <a:pt x="37" y="180"/>
                  <a:pt x="36" y="182"/>
                  <a:pt x="36" y="184"/>
                </a:cubicBezTo>
                <a:cubicBezTo>
                  <a:pt x="36" y="205"/>
                  <a:pt x="36" y="205"/>
                  <a:pt x="36" y="205"/>
                </a:cubicBezTo>
                <a:cubicBezTo>
                  <a:pt x="15" y="211"/>
                  <a:pt x="0" y="239"/>
                  <a:pt x="0" y="274"/>
                </a:cubicBezTo>
                <a:cubicBezTo>
                  <a:pt x="0" y="310"/>
                  <a:pt x="15" y="338"/>
                  <a:pt x="36" y="343"/>
                </a:cubicBezTo>
                <a:cubicBezTo>
                  <a:pt x="36" y="360"/>
                  <a:pt x="36" y="360"/>
                  <a:pt x="36" y="360"/>
                </a:cubicBezTo>
                <a:cubicBezTo>
                  <a:pt x="36" y="362"/>
                  <a:pt x="37" y="364"/>
                  <a:pt x="38" y="365"/>
                </a:cubicBezTo>
                <a:cubicBezTo>
                  <a:pt x="40" y="366"/>
                  <a:pt x="41" y="367"/>
                  <a:pt x="43" y="367"/>
                </a:cubicBezTo>
                <a:cubicBezTo>
                  <a:pt x="43" y="367"/>
                  <a:pt x="43" y="367"/>
                  <a:pt x="43" y="367"/>
                </a:cubicBezTo>
                <a:cubicBezTo>
                  <a:pt x="79" y="367"/>
                  <a:pt x="79" y="367"/>
                  <a:pt x="79" y="367"/>
                </a:cubicBezTo>
                <a:cubicBezTo>
                  <a:pt x="157" y="566"/>
                  <a:pt x="157" y="566"/>
                  <a:pt x="157" y="566"/>
                </a:cubicBezTo>
                <a:cubicBezTo>
                  <a:pt x="158" y="568"/>
                  <a:pt x="161" y="570"/>
                  <a:pt x="164" y="570"/>
                </a:cubicBezTo>
                <a:cubicBezTo>
                  <a:pt x="256" y="570"/>
                  <a:pt x="256" y="570"/>
                  <a:pt x="256" y="570"/>
                </a:cubicBezTo>
                <a:cubicBezTo>
                  <a:pt x="262" y="570"/>
                  <a:pt x="267" y="567"/>
                  <a:pt x="271" y="561"/>
                </a:cubicBezTo>
                <a:cubicBezTo>
                  <a:pt x="275" y="553"/>
                  <a:pt x="278" y="539"/>
                  <a:pt x="271" y="525"/>
                </a:cubicBezTo>
                <a:cubicBezTo>
                  <a:pt x="264" y="510"/>
                  <a:pt x="254" y="502"/>
                  <a:pt x="246" y="496"/>
                </a:cubicBezTo>
                <a:cubicBezTo>
                  <a:pt x="238" y="490"/>
                  <a:pt x="232" y="485"/>
                  <a:pt x="227" y="476"/>
                </a:cubicBezTo>
                <a:cubicBezTo>
                  <a:pt x="222" y="467"/>
                  <a:pt x="223" y="458"/>
                  <a:pt x="225" y="447"/>
                </a:cubicBezTo>
                <a:cubicBezTo>
                  <a:pt x="226" y="436"/>
                  <a:pt x="228" y="423"/>
                  <a:pt x="221" y="409"/>
                </a:cubicBezTo>
                <a:cubicBezTo>
                  <a:pt x="216" y="398"/>
                  <a:pt x="210" y="394"/>
                  <a:pt x="205" y="390"/>
                </a:cubicBezTo>
                <a:cubicBezTo>
                  <a:pt x="200" y="386"/>
                  <a:pt x="195" y="383"/>
                  <a:pt x="188" y="367"/>
                </a:cubicBezTo>
                <a:cubicBezTo>
                  <a:pt x="192" y="367"/>
                  <a:pt x="192" y="367"/>
                  <a:pt x="192" y="367"/>
                </a:cubicBezTo>
                <a:cubicBezTo>
                  <a:pt x="192" y="367"/>
                  <a:pt x="192" y="367"/>
                  <a:pt x="192" y="367"/>
                </a:cubicBezTo>
                <a:cubicBezTo>
                  <a:pt x="264" y="367"/>
                  <a:pt x="369" y="393"/>
                  <a:pt x="450" y="468"/>
                </a:cubicBezTo>
                <a:cubicBezTo>
                  <a:pt x="451" y="469"/>
                  <a:pt x="453" y="470"/>
                  <a:pt x="454" y="470"/>
                </a:cubicBezTo>
                <a:cubicBezTo>
                  <a:pt x="455" y="470"/>
                  <a:pt x="456" y="470"/>
                  <a:pt x="457" y="469"/>
                </a:cubicBezTo>
                <a:cubicBezTo>
                  <a:pt x="460" y="468"/>
                  <a:pt x="461" y="466"/>
                  <a:pt x="461" y="463"/>
                </a:cubicBezTo>
                <a:cubicBezTo>
                  <a:pt x="461" y="343"/>
                  <a:pt x="461" y="343"/>
                  <a:pt x="461" y="343"/>
                </a:cubicBezTo>
                <a:cubicBezTo>
                  <a:pt x="482" y="338"/>
                  <a:pt x="498" y="310"/>
                  <a:pt x="498" y="274"/>
                </a:cubicBezTo>
                <a:cubicBezTo>
                  <a:pt x="498" y="239"/>
                  <a:pt x="482" y="211"/>
                  <a:pt x="461" y="205"/>
                </a:cubicBezTo>
                <a:close/>
                <a:moveTo>
                  <a:pt x="14" y="274"/>
                </a:moveTo>
                <a:cubicBezTo>
                  <a:pt x="14" y="249"/>
                  <a:pt x="24" y="226"/>
                  <a:pt x="36" y="220"/>
                </a:cubicBezTo>
                <a:cubicBezTo>
                  <a:pt x="36" y="328"/>
                  <a:pt x="36" y="328"/>
                  <a:pt x="36" y="328"/>
                </a:cubicBezTo>
                <a:cubicBezTo>
                  <a:pt x="24" y="322"/>
                  <a:pt x="14" y="300"/>
                  <a:pt x="14" y="274"/>
                </a:cubicBezTo>
                <a:close/>
                <a:moveTo>
                  <a:pt x="197" y="402"/>
                </a:moveTo>
                <a:cubicBezTo>
                  <a:pt x="201" y="405"/>
                  <a:pt x="205" y="407"/>
                  <a:pt x="209" y="415"/>
                </a:cubicBezTo>
                <a:cubicBezTo>
                  <a:pt x="213" y="425"/>
                  <a:pt x="212" y="435"/>
                  <a:pt x="211" y="446"/>
                </a:cubicBezTo>
                <a:cubicBezTo>
                  <a:pt x="209" y="457"/>
                  <a:pt x="208" y="470"/>
                  <a:pt x="215" y="483"/>
                </a:cubicBezTo>
                <a:cubicBezTo>
                  <a:pt x="221" y="495"/>
                  <a:pt x="229" y="501"/>
                  <a:pt x="237" y="507"/>
                </a:cubicBezTo>
                <a:cubicBezTo>
                  <a:pt x="245" y="513"/>
                  <a:pt x="253" y="519"/>
                  <a:pt x="259" y="531"/>
                </a:cubicBezTo>
                <a:cubicBezTo>
                  <a:pt x="263" y="540"/>
                  <a:pt x="261" y="548"/>
                  <a:pt x="260" y="551"/>
                </a:cubicBezTo>
                <a:cubicBezTo>
                  <a:pt x="259" y="554"/>
                  <a:pt x="257" y="556"/>
                  <a:pt x="256" y="556"/>
                </a:cubicBezTo>
                <a:cubicBezTo>
                  <a:pt x="168" y="556"/>
                  <a:pt x="168" y="556"/>
                  <a:pt x="168" y="556"/>
                </a:cubicBezTo>
                <a:cubicBezTo>
                  <a:pt x="94" y="367"/>
                  <a:pt x="94" y="367"/>
                  <a:pt x="94" y="367"/>
                </a:cubicBezTo>
                <a:cubicBezTo>
                  <a:pt x="172" y="367"/>
                  <a:pt x="172" y="367"/>
                  <a:pt x="172" y="367"/>
                </a:cubicBezTo>
                <a:cubicBezTo>
                  <a:pt x="182" y="391"/>
                  <a:pt x="190" y="397"/>
                  <a:pt x="197" y="402"/>
                </a:cubicBezTo>
                <a:close/>
                <a:moveTo>
                  <a:pt x="447" y="447"/>
                </a:moveTo>
                <a:cubicBezTo>
                  <a:pt x="366" y="378"/>
                  <a:pt x="263" y="353"/>
                  <a:pt x="192" y="353"/>
                </a:cubicBezTo>
                <a:cubicBezTo>
                  <a:pt x="50" y="353"/>
                  <a:pt x="50" y="353"/>
                  <a:pt x="50" y="353"/>
                </a:cubicBezTo>
                <a:cubicBezTo>
                  <a:pt x="50" y="191"/>
                  <a:pt x="50" y="191"/>
                  <a:pt x="50" y="191"/>
                </a:cubicBezTo>
                <a:cubicBezTo>
                  <a:pt x="192" y="191"/>
                  <a:pt x="192" y="191"/>
                  <a:pt x="192" y="191"/>
                </a:cubicBezTo>
                <a:cubicBezTo>
                  <a:pt x="193" y="191"/>
                  <a:pt x="193" y="191"/>
                  <a:pt x="193" y="191"/>
                </a:cubicBezTo>
                <a:cubicBezTo>
                  <a:pt x="263" y="191"/>
                  <a:pt x="366" y="166"/>
                  <a:pt x="447" y="97"/>
                </a:cubicBezTo>
                <a:lnTo>
                  <a:pt x="447" y="447"/>
                </a:lnTo>
                <a:close/>
                <a:moveTo>
                  <a:pt x="461" y="328"/>
                </a:moveTo>
                <a:cubicBezTo>
                  <a:pt x="461" y="220"/>
                  <a:pt x="461" y="220"/>
                  <a:pt x="461" y="220"/>
                </a:cubicBezTo>
                <a:cubicBezTo>
                  <a:pt x="474" y="226"/>
                  <a:pt x="484" y="249"/>
                  <a:pt x="484" y="274"/>
                </a:cubicBezTo>
                <a:cubicBezTo>
                  <a:pt x="484" y="300"/>
                  <a:pt x="474" y="322"/>
                  <a:pt x="461" y="328"/>
                </a:cubicBezTo>
                <a:close/>
                <a:moveTo>
                  <a:pt x="624" y="277"/>
                </a:moveTo>
                <a:cubicBezTo>
                  <a:pt x="623" y="329"/>
                  <a:pt x="604" y="378"/>
                  <a:pt x="569" y="415"/>
                </a:cubicBezTo>
                <a:cubicBezTo>
                  <a:pt x="568" y="416"/>
                  <a:pt x="566" y="417"/>
                  <a:pt x="564" y="417"/>
                </a:cubicBezTo>
                <a:cubicBezTo>
                  <a:pt x="563" y="417"/>
                  <a:pt x="561" y="417"/>
                  <a:pt x="560" y="415"/>
                </a:cubicBezTo>
                <a:cubicBezTo>
                  <a:pt x="557" y="413"/>
                  <a:pt x="557" y="408"/>
                  <a:pt x="559" y="405"/>
                </a:cubicBezTo>
                <a:cubicBezTo>
                  <a:pt x="592" y="371"/>
                  <a:pt x="609" y="326"/>
                  <a:pt x="610" y="277"/>
                </a:cubicBezTo>
                <a:cubicBezTo>
                  <a:pt x="610" y="228"/>
                  <a:pt x="592" y="182"/>
                  <a:pt x="560" y="148"/>
                </a:cubicBezTo>
                <a:cubicBezTo>
                  <a:pt x="557" y="145"/>
                  <a:pt x="557" y="141"/>
                  <a:pt x="560" y="138"/>
                </a:cubicBezTo>
                <a:cubicBezTo>
                  <a:pt x="563" y="136"/>
                  <a:pt x="567" y="136"/>
                  <a:pt x="570" y="139"/>
                </a:cubicBezTo>
                <a:cubicBezTo>
                  <a:pt x="605" y="175"/>
                  <a:pt x="624" y="224"/>
                  <a:pt x="624" y="277"/>
                </a:cubicBezTo>
                <a:close/>
                <a:moveTo>
                  <a:pt x="703" y="277"/>
                </a:moveTo>
                <a:cubicBezTo>
                  <a:pt x="702" y="355"/>
                  <a:pt x="674" y="429"/>
                  <a:pt x="622" y="483"/>
                </a:cubicBezTo>
                <a:cubicBezTo>
                  <a:pt x="621" y="485"/>
                  <a:pt x="619" y="485"/>
                  <a:pt x="617" y="485"/>
                </a:cubicBezTo>
                <a:cubicBezTo>
                  <a:pt x="615" y="485"/>
                  <a:pt x="613" y="485"/>
                  <a:pt x="612" y="483"/>
                </a:cubicBezTo>
                <a:cubicBezTo>
                  <a:pt x="609" y="481"/>
                  <a:pt x="609" y="476"/>
                  <a:pt x="612" y="474"/>
                </a:cubicBezTo>
                <a:cubicBezTo>
                  <a:pt x="661" y="422"/>
                  <a:pt x="688" y="352"/>
                  <a:pt x="689" y="277"/>
                </a:cubicBezTo>
                <a:cubicBezTo>
                  <a:pt x="689" y="202"/>
                  <a:pt x="662" y="132"/>
                  <a:pt x="613" y="80"/>
                </a:cubicBezTo>
                <a:cubicBezTo>
                  <a:pt x="610" y="77"/>
                  <a:pt x="610" y="73"/>
                  <a:pt x="613" y="70"/>
                </a:cubicBezTo>
                <a:cubicBezTo>
                  <a:pt x="616" y="68"/>
                  <a:pt x="620" y="68"/>
                  <a:pt x="623" y="71"/>
                </a:cubicBezTo>
                <a:cubicBezTo>
                  <a:pt x="674" y="125"/>
                  <a:pt x="703" y="199"/>
                  <a:pt x="703" y="277"/>
                </a:cubicBezTo>
                <a:close/>
                <a:moveTo>
                  <a:pt x="782" y="277"/>
                </a:moveTo>
                <a:cubicBezTo>
                  <a:pt x="781" y="382"/>
                  <a:pt x="743" y="479"/>
                  <a:pt x="674" y="551"/>
                </a:cubicBezTo>
                <a:cubicBezTo>
                  <a:pt x="673" y="553"/>
                  <a:pt x="671" y="554"/>
                  <a:pt x="669" y="554"/>
                </a:cubicBezTo>
                <a:cubicBezTo>
                  <a:pt x="668" y="554"/>
                  <a:pt x="666" y="553"/>
                  <a:pt x="664" y="552"/>
                </a:cubicBezTo>
                <a:cubicBezTo>
                  <a:pt x="662" y="549"/>
                  <a:pt x="662" y="544"/>
                  <a:pt x="664" y="542"/>
                </a:cubicBezTo>
                <a:cubicBezTo>
                  <a:pt x="731" y="472"/>
                  <a:pt x="767" y="378"/>
                  <a:pt x="768" y="277"/>
                </a:cubicBezTo>
                <a:cubicBezTo>
                  <a:pt x="768" y="176"/>
                  <a:pt x="732" y="82"/>
                  <a:pt x="665" y="12"/>
                </a:cubicBezTo>
                <a:cubicBezTo>
                  <a:pt x="663" y="10"/>
                  <a:pt x="663" y="5"/>
                  <a:pt x="666" y="2"/>
                </a:cubicBezTo>
                <a:cubicBezTo>
                  <a:pt x="669" y="0"/>
                  <a:pt x="673" y="0"/>
                  <a:pt x="676" y="3"/>
                </a:cubicBezTo>
                <a:cubicBezTo>
                  <a:pt x="744" y="75"/>
                  <a:pt x="782" y="173"/>
                  <a:pt x="782" y="277"/>
                </a:cubicBezTo>
                <a:close/>
              </a:path>
            </a:pathLst>
          </a:custGeom>
          <a:solidFill>
            <a:srgbClr val="88B1E3"/>
          </a:solidFill>
          <a:ln w="9525">
            <a:solidFill>
              <a:srgbClr val="88B1E3"/>
            </a:solidFill>
            <a:round/>
            <a:headEnd/>
            <a:tailEnd/>
          </a:ln>
        </p:spPr>
        <p:txBody>
          <a:bodyPr lIns="68580" tIns="34290" rIns="68580" bIns="3429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706885" y="3670802"/>
            <a:ext cx="1307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dirty="0">
                <a:solidFill>
                  <a:srgbClr val="FF0000"/>
                </a:solidFill>
              </a:rPr>
              <a:t>[</a:t>
            </a:r>
            <a:r>
              <a:rPr lang="fr-FR" b="1" dirty="0">
                <a:solidFill>
                  <a:srgbClr val="90B0DD"/>
                </a:solidFill>
                <a:latin typeface="+mn-lt"/>
              </a:rPr>
              <a:t>ARPAGON</a:t>
            </a:r>
            <a:r>
              <a:rPr lang="fr-FR" b="1" dirty="0">
                <a:solidFill>
                  <a:srgbClr val="FF0000"/>
                </a:solidFill>
              </a:rPr>
              <a:t>]</a:t>
            </a:r>
            <a:endParaRPr lang="fr-FR" dirty="0">
              <a:solidFill>
                <a:srgbClr val="298FC2"/>
              </a:solidFill>
              <a:latin typeface="+mn-lt"/>
            </a:endParaRPr>
          </a:p>
          <a:p>
            <a:pPr algn="r"/>
            <a:r>
              <a:rPr lang="fr-FR" dirty="0">
                <a:solidFill>
                  <a:srgbClr val="298FC2"/>
                </a:solidFill>
                <a:latin typeface="+mn-lt"/>
              </a:rPr>
              <a:t>KERBABEL</a:t>
            </a:r>
          </a:p>
          <a:p>
            <a:pPr algn="r"/>
            <a:r>
              <a:rPr lang="fr-FR" b="1" dirty="0">
                <a:solidFill>
                  <a:srgbClr val="FF0000"/>
                </a:solidFill>
              </a:rPr>
              <a:t>[</a:t>
            </a:r>
            <a:r>
              <a:rPr lang="fr-FR" b="1" dirty="0">
                <a:solidFill>
                  <a:srgbClr val="90B0DD"/>
                </a:solidFill>
                <a:latin typeface="+mn-lt"/>
              </a:rPr>
              <a:t>DEMAD</a:t>
            </a:r>
            <a:r>
              <a:rPr lang="fr-FR" b="1" dirty="0">
                <a:solidFill>
                  <a:srgbClr val="FF0000"/>
                </a:solidFill>
              </a:rPr>
              <a:t>]</a:t>
            </a:r>
            <a:endParaRPr lang="fr-FR" dirty="0">
              <a:solidFill>
                <a:srgbClr val="298FC2"/>
              </a:solidFill>
              <a:latin typeface="+mn-lt"/>
            </a:endParaRPr>
          </a:p>
          <a:p>
            <a:pPr algn="r"/>
            <a:endParaRPr lang="fr-FR" dirty="0">
              <a:solidFill>
                <a:srgbClr val="298FC2"/>
              </a:solidFill>
              <a:latin typeface="+mn-l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703810" y="2097435"/>
            <a:ext cx="13426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rgbClr val="298FC2"/>
                </a:solidFill>
                <a:latin typeface="+mn-lt"/>
              </a:rPr>
              <a:t>TRIPS</a:t>
            </a:r>
          </a:p>
          <a:p>
            <a:pPr algn="r"/>
            <a:r>
              <a:rPr lang="fr-FR" b="1" dirty="0">
                <a:solidFill>
                  <a:srgbClr val="FF0000"/>
                </a:solidFill>
                <a:latin typeface="+mn-lt"/>
              </a:rPr>
              <a:t>[</a:t>
            </a:r>
            <a:r>
              <a:rPr lang="fr-FR" b="1" dirty="0">
                <a:solidFill>
                  <a:srgbClr val="90B0DD"/>
                </a:solidFill>
                <a:latin typeface="+mn-lt"/>
              </a:rPr>
              <a:t>TREE4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]</a:t>
            </a:r>
          </a:p>
          <a:p>
            <a:pPr algn="r"/>
            <a:r>
              <a:rPr lang="fr-FR" b="1" dirty="0">
                <a:solidFill>
                  <a:srgbClr val="FF0000"/>
                </a:solidFill>
                <a:latin typeface="+mn-lt"/>
              </a:rPr>
              <a:t>[</a:t>
            </a:r>
            <a:r>
              <a:rPr lang="fr-FR" b="1" dirty="0">
                <a:solidFill>
                  <a:srgbClr val="90B0DD"/>
                </a:solidFill>
                <a:latin typeface="+mn-lt"/>
              </a:rPr>
              <a:t>CASTEAUR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]</a:t>
            </a:r>
          </a:p>
          <a:p>
            <a:pPr algn="r"/>
            <a:r>
              <a:rPr lang="fr-FR" b="1" dirty="0">
                <a:solidFill>
                  <a:srgbClr val="FF0000"/>
                </a:solidFill>
                <a:latin typeface="+mn-lt"/>
              </a:rPr>
              <a:t>[</a:t>
            </a:r>
            <a:r>
              <a:rPr lang="fr-FR" b="1" dirty="0">
                <a:solidFill>
                  <a:srgbClr val="90B0DD"/>
                </a:solidFill>
                <a:latin typeface="+mn-lt"/>
              </a:rPr>
              <a:t>HAMSTER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]</a:t>
            </a:r>
          </a:p>
          <a:p>
            <a:pPr algn="r"/>
            <a:r>
              <a:rPr lang="fr-FR" dirty="0">
                <a:solidFill>
                  <a:srgbClr val="298FC2"/>
                </a:solidFill>
                <a:latin typeface="+mn-lt"/>
              </a:rPr>
              <a:t>WATERSED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229612" y="2161830"/>
            <a:ext cx="1554656" cy="276999"/>
          </a:xfrm>
          <a:prstGeom prst="rect">
            <a:avLst/>
          </a:prstGeom>
          <a:solidFill>
            <a:srgbClr val="90B0DD"/>
          </a:solidFill>
        </p:spPr>
        <p:txBody>
          <a:bodyPr wrap="non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+mn-lt"/>
              </a:rPr>
              <a:t>MILIEU CONTINENTAL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244259" y="3462413"/>
            <a:ext cx="1431610" cy="276999"/>
          </a:xfrm>
          <a:prstGeom prst="rect">
            <a:avLst/>
          </a:prstGeom>
          <a:solidFill>
            <a:srgbClr val="90B0DD"/>
          </a:solidFill>
        </p:spPr>
        <p:txBody>
          <a:bodyPr wrap="none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  <a:latin typeface="+mn-lt"/>
              </a:rPr>
              <a:t>AIDE A LA DECISION</a:t>
            </a:r>
          </a:p>
        </p:txBody>
      </p:sp>
    </p:spTree>
    <p:extLst>
      <p:ext uri="{BB962C8B-B14F-4D97-AF65-F5344CB8AC3E}">
        <p14:creationId xmlns:p14="http://schemas.microsoft.com/office/powerpoint/2010/main" val="193819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6887" y="221483"/>
            <a:ext cx="7749778" cy="431957"/>
          </a:xfrm>
        </p:spPr>
        <p:txBody>
          <a:bodyPr/>
          <a:lstStyle/>
          <a:p>
            <a:r>
              <a:rPr lang="fr-FR" sz="2400" dirty="0"/>
              <a:t>Cinq </a:t>
            </a:r>
            <a:r>
              <a:rPr lang="fr-FR" sz="2400" dirty="0">
                <a:solidFill>
                  <a:srgbClr val="90B0DD"/>
                </a:solidFill>
              </a:rPr>
              <a:t>points</a:t>
            </a:r>
            <a:r>
              <a:rPr lang="fr-FR" sz="2400" dirty="0"/>
              <a:t> importants: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Amorad - Séminaire final 21-3-2022 O. Radakovitch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4046686" y="1879732"/>
            <a:ext cx="1517511" cy="2717668"/>
          </a:xfrm>
        </p:spPr>
        <p:txBody>
          <a:bodyPr/>
          <a:lstStyle/>
          <a:p>
            <a:pPr algn="ctr"/>
            <a:r>
              <a:rPr lang="fr-FR" sz="1400" dirty="0"/>
              <a:t>Choix d’améliorer la précision en utilisant les modèles les mieux développés, adaptés à l’intégration de processus mal maitrisés ou de nouvelles échelles (grands espaces et temps long).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33"/>
          </p:nvPr>
        </p:nvSpPr>
        <p:spPr>
          <a:xfrm>
            <a:off x="5902202" y="1915722"/>
            <a:ext cx="1324098" cy="2345128"/>
          </a:xfrm>
        </p:spPr>
        <p:txBody>
          <a:bodyPr/>
          <a:lstStyle/>
          <a:p>
            <a:pPr algn="ctr"/>
            <a:r>
              <a:rPr lang="fr-FR" sz="1400" dirty="0"/>
              <a:t>Ces modèles ne sont pas « presse-bouton », mais fonctionnels et utilisables sur le territoire français (paramétrage adapté).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5"/>
          </p:nvPr>
        </p:nvSpPr>
        <p:spPr>
          <a:xfrm>
            <a:off x="4046686" y="869686"/>
            <a:ext cx="1469426" cy="793800"/>
          </a:xfrm>
        </p:spPr>
        <p:txBody>
          <a:bodyPr/>
          <a:lstStyle/>
          <a:p>
            <a:r>
              <a:rPr lang="fr-FR" dirty="0"/>
              <a:t>PAS DE </a:t>
            </a:r>
            <a:r>
              <a:rPr lang="fr-FR" dirty="0" err="1"/>
              <a:t>MODèLE</a:t>
            </a:r>
            <a:r>
              <a:rPr lang="fr-FR" dirty="0"/>
              <a:t> couvrant l’ensemble des compartiments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36"/>
          </p:nvPr>
        </p:nvSpPr>
        <p:spPr>
          <a:xfrm>
            <a:off x="5890124" y="811728"/>
            <a:ext cx="1406025" cy="793800"/>
          </a:xfrm>
        </p:spPr>
        <p:txBody>
          <a:bodyPr/>
          <a:lstStyle/>
          <a:p>
            <a:r>
              <a:rPr lang="fr-FR" dirty="0"/>
              <a:t>Opérationnalité</a:t>
            </a:r>
          </a:p>
        </p:txBody>
      </p:sp>
      <p:sp>
        <p:nvSpPr>
          <p:cNvPr id="13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363784" y="1925110"/>
            <a:ext cx="1487325" cy="1827740"/>
          </a:xfrm>
        </p:spPr>
        <p:txBody>
          <a:bodyPr/>
          <a:lstStyle/>
          <a:p>
            <a:pPr algn="ctr"/>
            <a:r>
              <a:rPr lang="fr-FR" sz="1400" dirty="0"/>
              <a:t>Prélèvements, analyses et expérimentations pour alimenter/valider les modèles et paramétriser des processus.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35"/>
          </p:nvPr>
        </p:nvSpPr>
        <p:spPr>
          <a:xfrm>
            <a:off x="396201" y="742556"/>
            <a:ext cx="1356217" cy="1072178"/>
          </a:xfrm>
        </p:spPr>
        <p:txBody>
          <a:bodyPr/>
          <a:lstStyle/>
          <a:p>
            <a:r>
              <a:rPr lang="fr-FR" dirty="0"/>
              <a:t>ACQUISITION DE </a:t>
            </a:r>
          </a:p>
          <a:p>
            <a:r>
              <a:rPr lang="fr-FR" dirty="0" err="1"/>
              <a:t>DONNées</a:t>
            </a:r>
            <a:r>
              <a:rPr lang="fr-FR" dirty="0"/>
              <a:t> de terrain et laboratoire</a:t>
            </a:r>
          </a:p>
        </p:txBody>
      </p:sp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4123A56E-D75B-474A-B1E6-9666ECCEEAC9}"/>
              </a:ext>
            </a:extLst>
          </p:cNvPr>
          <p:cNvSpPr txBox="1">
            <a:spLocks/>
          </p:cNvSpPr>
          <p:nvPr/>
        </p:nvSpPr>
        <p:spPr bwMode="auto">
          <a:xfrm>
            <a:off x="2189114" y="1915722"/>
            <a:ext cx="1390691" cy="115767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10800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None/>
              <a:defRPr sz="1100" b="0" i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69057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2pPr>
            <a:lvl3pPr marL="404773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3pPr>
            <a:lvl4pPr marL="538109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–"/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4pPr>
            <a:lvl5pPr marL="673827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»"/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fr-FR" sz="1400" kern="0" dirty="0"/>
              <a:t>Amélioration des techniques de mesures et de traitement des données.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91904BC5-CAD0-40E1-99C0-8DB62EB4BF51}"/>
              </a:ext>
            </a:extLst>
          </p:cNvPr>
          <p:cNvSpPr txBox="1">
            <a:spLocks/>
          </p:cNvSpPr>
          <p:nvPr/>
        </p:nvSpPr>
        <p:spPr bwMode="auto">
          <a:xfrm>
            <a:off x="2148134" y="881745"/>
            <a:ext cx="1524540" cy="79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charset="0"/>
              <a:buNone/>
              <a:defRPr sz="1200" b="1" i="0" cap="all" baseline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69057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04773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38109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73827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/>
              <a:t>Développements analytiques ou méthodologiques</a:t>
            </a:r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D686E38D-D897-48C6-A9E7-FC1925F94AF4}"/>
              </a:ext>
            </a:extLst>
          </p:cNvPr>
          <p:cNvSpPr txBox="1">
            <a:spLocks/>
          </p:cNvSpPr>
          <p:nvPr/>
        </p:nvSpPr>
        <p:spPr bwMode="auto">
          <a:xfrm>
            <a:off x="7564305" y="1879732"/>
            <a:ext cx="1256877" cy="265416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10800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None/>
              <a:defRPr sz="1100" b="0" i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69057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2pPr>
            <a:lvl3pPr marL="404773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3pPr>
            <a:lvl4pPr marL="538109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–"/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4pPr>
            <a:lvl5pPr marL="673827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»"/>
              <a:defRPr sz="1200" b="0" i="0">
                <a:solidFill>
                  <a:schemeClr val="tx1"/>
                </a:solidFill>
                <a:latin typeface="Trebuchet MS"/>
                <a:cs typeface="Trebuchet MS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fr-FR" sz="1400" kern="0" dirty="0">
                <a:sym typeface="Wingdings" panose="05000000000000000000" pitchFamily="2" charset="2"/>
              </a:rPr>
              <a:t>Plus de 90 articles sur:</a:t>
            </a:r>
            <a:endParaRPr lang="fr-FR" sz="1400" kern="0" dirty="0">
              <a:solidFill>
                <a:srgbClr val="283583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fr-FR" sz="1400" u="sng" kern="0" dirty="0">
              <a:solidFill>
                <a:srgbClr val="283583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fr-FR" sz="1400" u="sng" kern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www.irsn.fr</a:t>
            </a:r>
            <a:r>
              <a:rPr lang="fr-FR" sz="1400" u="sng" kern="0" dirty="0"/>
              <a:t> </a:t>
            </a:r>
            <a:r>
              <a:rPr lang="fr-FR" sz="1400" kern="0" dirty="0">
                <a:sym typeface="Wingdings" panose="05000000000000000000" pitchFamily="2" charset="2"/>
              </a:rPr>
              <a:t></a:t>
            </a:r>
            <a:r>
              <a:rPr lang="fr-FR" sz="1400" kern="0" dirty="0" err="1">
                <a:sym typeface="Wingdings" panose="05000000000000000000" pitchFamily="2" charset="2"/>
              </a:rPr>
              <a:t>Amorad</a:t>
            </a:r>
            <a:endParaRPr lang="fr-FR" sz="1400" kern="0" dirty="0">
              <a:sym typeface="Wingdings" panose="05000000000000000000" pitchFamily="2" charset="2"/>
            </a:endParaRPr>
          </a:p>
          <a:p>
            <a:pPr algn="ctr"/>
            <a:endParaRPr lang="fr-FR" sz="1400" kern="0" dirty="0">
              <a:sym typeface="Wingdings" panose="05000000000000000000" pitchFamily="2" charset="2"/>
            </a:endParaRPr>
          </a:p>
          <a:p>
            <a:pPr algn="ctr"/>
            <a:r>
              <a:rPr lang="fr-FR" sz="1400" kern="0" dirty="0" err="1">
                <a:sym typeface="Wingdings" panose="05000000000000000000" pitchFamily="2" charset="2"/>
              </a:rPr>
              <a:t>Researchgateprojects</a:t>
            </a:r>
            <a:endParaRPr lang="fr-FR" sz="1400" kern="0" dirty="0">
              <a:sym typeface="Wingdings" panose="05000000000000000000" pitchFamily="2" charset="2"/>
            </a:endParaRPr>
          </a:p>
          <a:p>
            <a:pPr algn="ctr"/>
            <a:r>
              <a:rPr lang="fr-FR" sz="1400" kern="0" dirty="0">
                <a:sym typeface="Wingdings" panose="05000000000000000000" pitchFamily="2" charset="2"/>
              </a:rPr>
              <a:t> </a:t>
            </a:r>
            <a:r>
              <a:rPr lang="fr-FR" sz="1400" kern="0" dirty="0" err="1">
                <a:sym typeface="Wingdings" panose="05000000000000000000" pitchFamily="2" charset="2"/>
              </a:rPr>
              <a:t>Amorad</a:t>
            </a:r>
            <a:endParaRPr lang="fr-FR" sz="1400" kern="0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FE722DAD-644D-4261-8C3D-3B290B0B7FFD}"/>
              </a:ext>
            </a:extLst>
          </p:cNvPr>
          <p:cNvSpPr txBox="1">
            <a:spLocks/>
          </p:cNvSpPr>
          <p:nvPr/>
        </p:nvSpPr>
        <p:spPr bwMode="auto">
          <a:xfrm>
            <a:off x="7566525" y="735528"/>
            <a:ext cx="1247274" cy="793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charset="0"/>
              <a:buNone/>
              <a:defRPr sz="1200" b="1" i="0" cap="all" baseline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69057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04773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38109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73827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179886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428" y="32845"/>
            <a:ext cx="7749778" cy="431957"/>
          </a:xfrm>
        </p:spPr>
        <p:txBody>
          <a:bodyPr/>
          <a:lstStyle/>
          <a:p>
            <a:r>
              <a:rPr lang="fr-FR" sz="2000" dirty="0"/>
              <a:t>Modéliser la dispersion des RN particulaires en mer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Présentation Conseil Scientifique IRSN - Dec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461" y="1631053"/>
            <a:ext cx="4394732" cy="266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790134" y="679960"/>
            <a:ext cx="3447739" cy="307777"/>
          </a:xfrm>
          <a:prstGeom prst="rect">
            <a:avLst/>
          </a:prstGeom>
          <a:solidFill>
            <a:srgbClr val="90B0DD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Simuler le devenir des sédiments en estuaire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1088546" y="1526397"/>
            <a:ext cx="2893771" cy="2193984"/>
            <a:chOff x="1227421" y="1001732"/>
            <a:chExt cx="2820441" cy="2072823"/>
          </a:xfrm>
        </p:grpSpPr>
        <p:sp>
          <p:nvSpPr>
            <p:cNvPr id="16" name="Rectangle 15"/>
            <p:cNvSpPr/>
            <p:nvPr/>
          </p:nvSpPr>
          <p:spPr>
            <a:xfrm>
              <a:off x="1678315" y="1001732"/>
              <a:ext cx="6559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latin typeface="+mn-lt"/>
                </a:rPr>
                <a:t>Faible </a:t>
              </a:r>
            </a:p>
            <a:p>
              <a:r>
                <a:rPr lang="fr-FR" sz="1400" dirty="0">
                  <a:latin typeface="+mn-lt"/>
                </a:rPr>
                <a:t>débit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81681" y="2441749"/>
              <a:ext cx="5661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latin typeface="+mn-lt"/>
                </a:rPr>
                <a:t>Fort</a:t>
              </a:r>
            </a:p>
            <a:p>
              <a:r>
                <a:rPr lang="fr-FR" sz="1400" dirty="0">
                  <a:latin typeface="+mn-lt"/>
                </a:rPr>
                <a:t>débit</a:t>
              </a:r>
            </a:p>
          </p:txBody>
        </p:sp>
        <p:pic>
          <p:nvPicPr>
            <p:cNvPr id="20" name="Picture 8" descr="Torres de central nuclear - Iconos gratis de edificio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616" y="1742306"/>
              <a:ext cx="274248" cy="27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Torres de central nuclear - Iconos gratis de edificio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4264" y="2800307"/>
              <a:ext cx="274248" cy="27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Palaces City Palazzo · Free image on Pixabay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088" y="2422529"/>
              <a:ext cx="296528" cy="296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ZoneTexte 22"/>
            <p:cNvSpPr txBox="1"/>
            <p:nvPr/>
          </p:nvSpPr>
          <p:spPr>
            <a:xfrm>
              <a:off x="1227421" y="2685270"/>
              <a:ext cx="7788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+mn-lt"/>
                </a:rPr>
                <a:t>Bordeaux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5576591" y="747002"/>
            <a:ext cx="2944076" cy="307777"/>
          </a:xfrm>
          <a:prstGeom prst="rect">
            <a:avLst/>
          </a:prstGeom>
          <a:solidFill>
            <a:srgbClr val="90B0DD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Simuler dépôt/érosion sur temps long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7801" y="1887094"/>
            <a:ext cx="2976528" cy="225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693" y="2320453"/>
            <a:ext cx="426451" cy="16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ZoneTexte 28"/>
          <p:cNvSpPr txBox="1"/>
          <p:nvPr/>
        </p:nvSpPr>
        <p:spPr>
          <a:xfrm>
            <a:off x="5341394" y="2019537"/>
            <a:ext cx="474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n-lt"/>
              </a:rPr>
              <a:t>cm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6144" y="1282363"/>
            <a:ext cx="22671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Golfe du Lion </a:t>
            </a:r>
          </a:p>
          <a:p>
            <a:pPr algn="ctr"/>
            <a:r>
              <a:rPr lang="fr-FR" sz="1400" dirty="0"/>
              <a:t>Dépôt-érosion sur 1,5 an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91866" y="1310953"/>
            <a:ext cx="8194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>
                <a:latin typeface="+mn-lt"/>
              </a:rPr>
              <a:t>Matières</a:t>
            </a:r>
          </a:p>
          <a:p>
            <a:pPr algn="l"/>
            <a:r>
              <a:rPr lang="fr-FR" sz="1100" dirty="0">
                <a:latin typeface="+mn-lt"/>
              </a:rPr>
              <a:t>suspension</a:t>
            </a:r>
          </a:p>
        </p:txBody>
      </p:sp>
    </p:spTree>
    <p:extLst>
      <p:ext uri="{BB962C8B-B14F-4D97-AF65-F5344CB8AC3E}">
        <p14:creationId xmlns:p14="http://schemas.microsoft.com/office/powerpoint/2010/main" val="3403378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7434319" y="4875625"/>
            <a:ext cx="560450" cy="267875"/>
          </a:xfrm>
        </p:spPr>
        <p:txBody>
          <a:bodyPr/>
          <a:lstStyle/>
          <a:p>
            <a:pPr algn="ctr"/>
            <a:fld id="{08B29405-5AB8-4817-807F-33DEF077749D}" type="slidenum">
              <a:rPr lang="fr-FR" smtClean="0">
                <a:latin typeface="+mn-lt"/>
              </a:rPr>
              <a:pPr algn="ctr"/>
              <a:t>7</a:t>
            </a:fld>
            <a:endParaRPr lang="fr-FR">
              <a:latin typeface="+mn-lt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58A4E00-4C0E-4356-8151-8D2FD566BEEF}"/>
              </a:ext>
            </a:extLst>
          </p:cNvPr>
          <p:cNvGrpSpPr/>
          <p:nvPr/>
        </p:nvGrpSpPr>
        <p:grpSpPr>
          <a:xfrm>
            <a:off x="643552" y="1589981"/>
            <a:ext cx="5096847" cy="2902189"/>
            <a:chOff x="834732" y="972069"/>
            <a:chExt cx="6815712" cy="3845732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56F26BEA-AF20-2244-9DF7-7B6A34267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452" t="36351" r="31892" b="32150"/>
            <a:stretch/>
          </p:blipFill>
          <p:spPr>
            <a:xfrm>
              <a:off x="5979027" y="972069"/>
              <a:ext cx="1396198" cy="13427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7" name="Grouper 23">
              <a:extLst>
                <a:ext uri="{FF2B5EF4-FFF2-40B4-BE49-F238E27FC236}">
                  <a16:creationId xmlns:a16="http://schemas.microsoft.com/office/drawing/2014/main" id="{4D77FE56-FF76-DE4A-B524-03C878507417}"/>
                </a:ext>
              </a:extLst>
            </p:cNvPr>
            <p:cNvGrpSpPr/>
            <p:nvPr/>
          </p:nvGrpSpPr>
          <p:grpSpPr>
            <a:xfrm>
              <a:off x="866219" y="1668350"/>
              <a:ext cx="6784225" cy="2313247"/>
              <a:chOff x="128464" y="3039973"/>
              <a:chExt cx="9799438" cy="3341355"/>
            </a:xfrm>
          </p:grpSpPr>
          <p:grpSp>
            <p:nvGrpSpPr>
              <p:cNvPr id="40" name="Grouper 3">
                <a:extLst>
                  <a:ext uri="{FF2B5EF4-FFF2-40B4-BE49-F238E27FC236}">
                    <a16:creationId xmlns:a16="http://schemas.microsoft.com/office/drawing/2014/main" id="{32C5E870-CB75-3E46-971C-F2C7EAB4A259}"/>
                  </a:ext>
                </a:extLst>
              </p:cNvPr>
              <p:cNvGrpSpPr/>
              <p:nvPr/>
            </p:nvGrpSpPr>
            <p:grpSpPr>
              <a:xfrm>
                <a:off x="128464" y="3789040"/>
                <a:ext cx="7085138" cy="2592288"/>
                <a:chOff x="964206" y="3789040"/>
                <a:chExt cx="7085138" cy="2592288"/>
              </a:xfrm>
            </p:grpSpPr>
            <p:pic>
              <p:nvPicPr>
                <p:cNvPr id="54" name="Image 53">
                  <a:extLst>
                    <a:ext uri="{FF2B5EF4-FFF2-40B4-BE49-F238E27FC236}">
                      <a16:creationId xmlns:a16="http://schemas.microsoft.com/office/drawing/2014/main" id="{991AB01B-E02C-E542-9A02-2F38B4F878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032" t="57199" r="9384" b="3479"/>
                <a:stretch/>
              </p:blipFill>
              <p:spPr bwMode="auto">
                <a:xfrm>
                  <a:off x="964206" y="3789040"/>
                  <a:ext cx="7085138" cy="2592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9F6C8E0-E21F-2345-AD83-BBC592E06DDE}"/>
                    </a:ext>
                  </a:extLst>
                </p:cNvPr>
                <p:cNvSpPr/>
                <p:nvPr/>
              </p:nvSpPr>
              <p:spPr>
                <a:xfrm>
                  <a:off x="5385048" y="3789040"/>
                  <a:ext cx="2448272" cy="792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100"/>
                </a:p>
              </p:txBody>
            </p:sp>
          </p:grp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FB25E98D-798A-6648-A583-B56332CFDC26}"/>
                  </a:ext>
                </a:extLst>
              </p:cNvPr>
              <p:cNvCxnSpPr/>
              <p:nvPr/>
            </p:nvCxnSpPr>
            <p:spPr>
              <a:xfrm>
                <a:off x="372842" y="4968000"/>
                <a:ext cx="9468000" cy="0"/>
              </a:xfrm>
              <a:prstGeom prst="line">
                <a:avLst/>
              </a:prstGeom>
              <a:ln w="158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A4F40A2-63F8-3F49-8A01-3B327899ADC7}"/>
                  </a:ext>
                </a:extLst>
              </p:cNvPr>
              <p:cNvSpPr txBox="1"/>
              <p:nvPr/>
            </p:nvSpPr>
            <p:spPr>
              <a:xfrm>
                <a:off x="4200716" y="3870400"/>
                <a:ext cx="2658748" cy="5121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100">
                    <a:latin typeface="+mn-lt"/>
                  </a:rPr>
                  <a:t>Section isobath-25m</a:t>
                </a: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35BFF91-7F07-C64F-B6CD-59295FABC14A}"/>
                  </a:ext>
                </a:extLst>
              </p:cNvPr>
              <p:cNvSpPr txBox="1"/>
              <p:nvPr/>
            </p:nvSpPr>
            <p:spPr>
              <a:xfrm>
                <a:off x="7213600" y="5423792"/>
                <a:ext cx="1494449" cy="451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>
                    <a:solidFill>
                      <a:srgbClr val="0432FF"/>
                    </a:solidFill>
                    <a:latin typeface="+mn-lt"/>
                  </a:rPr>
                  <a:t>Mud </a:t>
                </a:r>
                <a:r>
                  <a:rPr lang="fr-FR" sz="700">
                    <a:solidFill>
                      <a:srgbClr val="0432FF"/>
                    </a:solidFill>
                    <a:latin typeface="+mn-lt"/>
                  </a:rPr>
                  <a:t>(&lt;63 µm)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92999A8-A10F-904A-A26A-9A454149A595}"/>
                  </a:ext>
                </a:extLst>
              </p:cNvPr>
              <p:cNvSpPr txBox="1"/>
              <p:nvPr/>
            </p:nvSpPr>
            <p:spPr>
              <a:xfrm>
                <a:off x="7211617" y="4365105"/>
                <a:ext cx="2448272" cy="45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 err="1">
                    <a:solidFill>
                      <a:srgbClr val="FF0000"/>
                    </a:solidFill>
                    <a:latin typeface="+mn-lt"/>
                  </a:rPr>
                  <a:t>Very</a:t>
                </a:r>
                <a:r>
                  <a:rPr lang="fr-FR" sz="900" dirty="0">
                    <a:solidFill>
                      <a:srgbClr val="FF0000"/>
                    </a:solidFill>
                    <a:latin typeface="+mn-lt"/>
                  </a:rPr>
                  <a:t> fine </a:t>
                </a:r>
                <a:r>
                  <a:rPr lang="fr-FR" sz="900" dirty="0" err="1">
                    <a:solidFill>
                      <a:srgbClr val="FF0000"/>
                    </a:solidFill>
                    <a:latin typeface="+mn-lt"/>
                  </a:rPr>
                  <a:t>sand</a:t>
                </a:r>
                <a:r>
                  <a:rPr lang="fr-FR" sz="700" dirty="0">
                    <a:solidFill>
                      <a:srgbClr val="FF0000"/>
                    </a:solidFill>
                    <a:latin typeface="+mn-lt"/>
                  </a:rPr>
                  <a:t> (100 µm)</a:t>
                </a:r>
                <a:endParaRPr lang="fr-FR" sz="9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5A4139F0-6A13-C543-B30A-872C06A45BD7}"/>
                  </a:ext>
                </a:extLst>
              </p:cNvPr>
              <p:cNvSpPr txBox="1"/>
              <p:nvPr/>
            </p:nvSpPr>
            <p:spPr>
              <a:xfrm>
                <a:off x="7211617" y="5026618"/>
                <a:ext cx="2277887" cy="45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>
                    <a:latin typeface="+mn-lt"/>
                  </a:rPr>
                  <a:t>Fine sand</a:t>
                </a:r>
                <a:r>
                  <a:rPr lang="fr-FR" sz="700">
                    <a:latin typeface="+mn-lt"/>
                  </a:rPr>
                  <a:t> (250 µm)</a:t>
                </a:r>
                <a:endParaRPr lang="fr-FR" sz="900">
                  <a:latin typeface="+mn-lt"/>
                </a:endParaRP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E7A0D38A-CFFF-5F43-B99E-D493CBC4D21B}"/>
                  </a:ext>
                </a:extLst>
              </p:cNvPr>
              <p:cNvSpPr txBox="1"/>
              <p:nvPr/>
            </p:nvSpPr>
            <p:spPr>
              <a:xfrm>
                <a:off x="7211617" y="4658753"/>
                <a:ext cx="2460905" cy="45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>
                    <a:solidFill>
                      <a:srgbClr val="009051"/>
                    </a:solidFill>
                    <a:latin typeface="+mn-lt"/>
                  </a:rPr>
                  <a:t>Medium </a:t>
                </a:r>
                <a:r>
                  <a:rPr lang="fr-FR" sz="900" dirty="0" err="1">
                    <a:solidFill>
                      <a:srgbClr val="009051"/>
                    </a:solidFill>
                    <a:latin typeface="+mn-lt"/>
                  </a:rPr>
                  <a:t>sand</a:t>
                </a:r>
                <a:r>
                  <a:rPr lang="fr-FR" sz="700" dirty="0">
                    <a:solidFill>
                      <a:srgbClr val="009051"/>
                    </a:solidFill>
                    <a:latin typeface="+mn-lt"/>
                  </a:rPr>
                  <a:t> (400 µm)</a:t>
                </a:r>
                <a:endParaRPr lang="fr-FR" sz="900" dirty="0">
                  <a:solidFill>
                    <a:srgbClr val="009051"/>
                  </a:solidFill>
                  <a:latin typeface="+mn-lt"/>
                </a:endParaRP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F9508E57-B758-D04D-93BE-57AF31EED44B}"/>
                  </a:ext>
                </a:extLst>
              </p:cNvPr>
              <p:cNvSpPr txBox="1"/>
              <p:nvPr/>
            </p:nvSpPr>
            <p:spPr>
              <a:xfrm>
                <a:off x="7211617" y="4077071"/>
                <a:ext cx="1525832" cy="451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solidFill>
                      <a:srgbClr val="FF40FF"/>
                    </a:solidFill>
                    <a:latin typeface="+mn-lt"/>
                  </a:rPr>
                  <a:t>Gravel </a:t>
                </a:r>
                <a:r>
                  <a:rPr lang="fr-FR" sz="700" dirty="0">
                    <a:solidFill>
                      <a:srgbClr val="FF40FF"/>
                    </a:solidFill>
                    <a:latin typeface="+mn-lt"/>
                  </a:rPr>
                  <a:t>(3 mm)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D0F86AE-F8D1-2245-AFA5-21ACEBEE6F9F}"/>
                  </a:ext>
                </a:extLst>
              </p:cNvPr>
              <p:cNvSpPr/>
              <p:nvPr/>
            </p:nvSpPr>
            <p:spPr>
              <a:xfrm>
                <a:off x="1286494" y="3039973"/>
                <a:ext cx="4553056" cy="686927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  <a:tabLst>
                    <a:tab pos="151803" algn="l"/>
                  </a:tabLst>
                </a:pPr>
                <a:r>
                  <a:rPr lang="fr-FR" sz="1200" b="1" dirty="0">
                    <a:latin typeface="+mn-lt"/>
                    <a:sym typeface="Wingdings"/>
                  </a:rPr>
                  <a:t>Flux sédimentaires cumulés (Mt)</a:t>
                </a: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0D9450AB-5753-744C-B006-02DB9B9E8B14}"/>
                  </a:ext>
                </a:extLst>
              </p:cNvPr>
              <p:cNvSpPr txBox="1"/>
              <p:nvPr/>
            </p:nvSpPr>
            <p:spPr>
              <a:xfrm rot="16200000">
                <a:off x="9146155" y="4225586"/>
                <a:ext cx="1111578" cy="451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latin typeface="+mn-lt"/>
                  </a:rPr>
                  <a:t>IMPORT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9C5F4A1B-876D-F141-B39B-800C44450095}"/>
                  </a:ext>
                </a:extLst>
              </p:cNvPr>
              <p:cNvSpPr txBox="1"/>
              <p:nvPr/>
            </p:nvSpPr>
            <p:spPr>
              <a:xfrm rot="16200000">
                <a:off x="9158712" y="5251328"/>
                <a:ext cx="1086469" cy="451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900" dirty="0">
                    <a:latin typeface="+mn-lt"/>
                  </a:rPr>
                  <a:t>EXPORT</a:t>
                </a:r>
              </a:p>
            </p:txBody>
          </p:sp>
        </p:grp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3E67952-733A-3D4F-9352-55DED75F34D5}"/>
                </a:ext>
              </a:extLst>
            </p:cNvPr>
            <p:cNvSpPr txBox="1"/>
            <p:nvPr/>
          </p:nvSpPr>
          <p:spPr>
            <a:xfrm>
              <a:off x="834732" y="4109452"/>
              <a:ext cx="2175260" cy="5840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dirty="0">
                  <a:solidFill>
                    <a:srgbClr val="0097A9"/>
                  </a:solidFill>
                </a:rPr>
                <a:t>Débit</a:t>
              </a:r>
            </a:p>
            <a:p>
              <a:pPr algn="ctr"/>
              <a:r>
                <a:rPr lang="fr-FR" sz="1100" dirty="0">
                  <a:solidFill>
                    <a:srgbClr val="0097A9"/>
                  </a:solidFill>
                </a:rPr>
                <a:t>(Garonne + Dordogne)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6D34EF1-2CC3-EF43-93CF-7FC3BFDEA07C}"/>
                </a:ext>
              </a:extLst>
            </p:cNvPr>
            <p:cNvSpPr txBox="1"/>
            <p:nvPr/>
          </p:nvSpPr>
          <p:spPr>
            <a:xfrm>
              <a:off x="4578973" y="4275506"/>
              <a:ext cx="1673377" cy="542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schemeClr val="bg1">
                      <a:lumMod val="65000"/>
                    </a:schemeClr>
                  </a:solidFill>
                </a:rPr>
                <a:t>Vagues</a:t>
              </a:r>
            </a:p>
            <a:p>
              <a:pPr algn="ctr"/>
              <a:r>
                <a:rPr lang="fr-FR" sz="1000" dirty="0">
                  <a:solidFill>
                    <a:schemeClr val="bg1">
                      <a:lumMod val="65000"/>
                    </a:schemeClr>
                  </a:solidFill>
                </a:rPr>
                <a:t>(à l’isobathe 25 m)</a:t>
              </a:r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99B4D9A7-EEFD-054C-B728-13668B6DBE3B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1922363" y="3701981"/>
              <a:ext cx="192043" cy="407471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2CF6CBFB-3BF0-3446-AD79-E29AE52D1E91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H="1" flipV="1">
              <a:off x="4893473" y="3456449"/>
              <a:ext cx="522189" cy="819057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19CCF81-9768-49A3-A216-043F3B9D7F60}"/>
              </a:ext>
            </a:extLst>
          </p:cNvPr>
          <p:cNvSpPr txBox="1"/>
          <p:nvPr/>
        </p:nvSpPr>
        <p:spPr>
          <a:xfrm>
            <a:off x="445319" y="472856"/>
            <a:ext cx="6363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Export majoritaire vers le plateau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25% stocké dans la vasière externe. Accrétion par temps calme (peu de vagues)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Tendance à l’export de l’estuaire mais fort débit favorisent l’import de sédiments !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Erosion par tempêtes mais réduite lors des crues. 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F098CB85-723E-4228-BD2E-56C654ADCB09}"/>
              </a:ext>
            </a:extLst>
          </p:cNvPr>
          <p:cNvSpPr txBox="1">
            <a:spLocks/>
          </p:cNvSpPr>
          <p:nvPr/>
        </p:nvSpPr>
        <p:spPr bwMode="auto">
          <a:xfrm>
            <a:off x="257439" y="140880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i="1" kern="0" dirty="0">
                <a:solidFill>
                  <a:schemeClr val="accent3">
                    <a:lumMod val="75000"/>
                  </a:schemeClr>
                </a:solidFill>
              </a:rPr>
              <a:t>Estuaire Gironde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A93643CA-97A5-4C4B-A2E5-587ADAEC0888}"/>
              </a:ext>
            </a:extLst>
          </p:cNvPr>
          <p:cNvCxnSpPr>
            <a:cxnSpLocks/>
          </p:cNvCxnSpPr>
          <p:nvPr/>
        </p:nvCxnSpPr>
        <p:spPr>
          <a:xfrm>
            <a:off x="4073373" y="2571098"/>
            <a:ext cx="560387" cy="2418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50F5A7B7-9737-49CF-B4F8-E91249E4C00B}"/>
              </a:ext>
            </a:extLst>
          </p:cNvPr>
          <p:cNvGrpSpPr/>
          <p:nvPr/>
        </p:nvGrpSpPr>
        <p:grpSpPr>
          <a:xfrm>
            <a:off x="5872026" y="1120016"/>
            <a:ext cx="2989076" cy="3468370"/>
            <a:chOff x="2956761" y="976035"/>
            <a:chExt cx="3185360" cy="3696128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3CE1BEAD-6FCA-4930-B3A2-B6F528FEA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447" t="10481" r="27105"/>
            <a:stretch/>
          </p:blipFill>
          <p:spPr>
            <a:xfrm>
              <a:off x="2956761" y="1341520"/>
              <a:ext cx="3185360" cy="3330643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3E6C7B1-14B5-4F49-90A0-82AA3BAAEA27}"/>
                </a:ext>
              </a:extLst>
            </p:cNvPr>
            <p:cNvSpPr txBox="1"/>
            <p:nvPr/>
          </p:nvSpPr>
          <p:spPr>
            <a:xfrm>
              <a:off x="3837664" y="976035"/>
              <a:ext cx="15103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100" b="1" dirty="0">
                  <a:latin typeface="+mn-lt"/>
                </a:rPr>
                <a:t>Flux vase (Kg/m/cycle)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7AAC822-187A-43CA-89BD-380265423C2F}"/>
                </a:ext>
              </a:extLst>
            </p:cNvPr>
            <p:cNvSpPr txBox="1"/>
            <p:nvPr/>
          </p:nvSpPr>
          <p:spPr>
            <a:xfrm>
              <a:off x="3392906" y="1272270"/>
              <a:ext cx="562477" cy="27059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fr-FR" sz="1050" dirty="0">
                  <a:latin typeface="+mn-lt"/>
                </a:rPr>
                <a:t>Etiage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D6FD346-0D97-4AD7-A952-7ADE715878C5}"/>
                </a:ext>
              </a:extLst>
            </p:cNvPr>
            <p:cNvSpPr txBox="1"/>
            <p:nvPr/>
          </p:nvSpPr>
          <p:spPr>
            <a:xfrm>
              <a:off x="5219129" y="1272270"/>
              <a:ext cx="470115" cy="27059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l"/>
              <a:r>
                <a:rPr lang="fr-FR" sz="1050" dirty="0">
                  <a:latin typeface="+mn-lt"/>
                </a:rPr>
                <a:t>Crue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393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4.png"/>
          <p:cNvPicPr/>
          <p:nvPr/>
        </p:nvPicPr>
        <p:blipFill>
          <a:blip r:embed="rId3" cstate="print"/>
          <a:srcRect l="8637" t="13307" r="5967" b="11081"/>
          <a:stretch>
            <a:fillRect/>
          </a:stretch>
        </p:blipFill>
        <p:spPr bwMode="auto">
          <a:xfrm>
            <a:off x="5641817" y="492882"/>
            <a:ext cx="2702083" cy="18053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7800" y="1831873"/>
            <a:ext cx="978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Masse accumulée</a:t>
            </a:r>
          </a:p>
          <a:p>
            <a:pPr algn="ctr"/>
            <a:r>
              <a:rPr lang="fr-FR" sz="1200" dirty="0"/>
              <a:t>sur le </a:t>
            </a:r>
            <a:r>
              <a:rPr lang="fr-FR" sz="1200" dirty="0" err="1"/>
              <a:t>prodelta</a:t>
            </a:r>
            <a:r>
              <a:rPr lang="fr-FR" sz="1200" dirty="0"/>
              <a:t> vs temps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67459" y="76725"/>
            <a:ext cx="238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Dépôt sédimentaire </a:t>
            </a:r>
            <a:r>
              <a:rPr lang="fr-FR" sz="1200" dirty="0" err="1"/>
              <a:t>prodelta</a:t>
            </a:r>
            <a:r>
              <a:rPr lang="fr-FR" sz="1200" dirty="0"/>
              <a:t> (m)</a:t>
            </a:r>
          </a:p>
          <a:p>
            <a:pPr algn="ctr"/>
            <a:r>
              <a:rPr lang="fr-FR" sz="1200" dirty="0"/>
              <a:t>18 mois de simulation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9816410-319B-4315-AF7E-4A314E6655BC}"/>
              </a:ext>
            </a:extLst>
          </p:cNvPr>
          <p:cNvGrpSpPr/>
          <p:nvPr/>
        </p:nvGrpSpPr>
        <p:grpSpPr>
          <a:xfrm>
            <a:off x="493210" y="1404631"/>
            <a:ext cx="3837878" cy="3230517"/>
            <a:chOff x="3917424" y="893565"/>
            <a:chExt cx="4110960" cy="3460383"/>
          </a:xfrm>
        </p:grpSpPr>
        <p:pic>
          <p:nvPicPr>
            <p:cNvPr id="3" name="image10.png"/>
            <p:cNvPicPr/>
            <p:nvPr/>
          </p:nvPicPr>
          <p:blipFill>
            <a:blip r:embed="rId4" cstate="print"/>
            <a:srcRect l="5669" t="5310" r="7874" b="3836"/>
            <a:stretch>
              <a:fillRect/>
            </a:stretch>
          </p:blipFill>
          <p:spPr bwMode="auto">
            <a:xfrm>
              <a:off x="4734018" y="893565"/>
              <a:ext cx="3294366" cy="1914049"/>
            </a:xfrm>
            <a:prstGeom prst="rect">
              <a:avLst/>
            </a:prstGeom>
          </p:spPr>
        </p:pic>
        <p:pic>
          <p:nvPicPr>
            <p:cNvPr id="4" name="image12.png"/>
            <p:cNvPicPr/>
            <p:nvPr/>
          </p:nvPicPr>
          <p:blipFill>
            <a:blip r:embed="rId5" cstate="print"/>
            <a:srcRect l="5500" t="72170" r="8043" b="6506"/>
            <a:stretch>
              <a:fillRect/>
            </a:stretch>
          </p:blipFill>
          <p:spPr bwMode="auto">
            <a:xfrm>
              <a:off x="4761402" y="2999798"/>
              <a:ext cx="3266982" cy="716481"/>
            </a:xfrm>
            <a:prstGeom prst="rect">
              <a:avLst/>
            </a:prstGeom>
          </p:spPr>
        </p:pic>
        <p:pic>
          <p:nvPicPr>
            <p:cNvPr id="8" name="Image 7" descr="forcages.png"/>
            <p:cNvPicPr>
              <a:picLocks noChangeAspect="1"/>
            </p:cNvPicPr>
            <p:nvPr/>
          </p:nvPicPr>
          <p:blipFill>
            <a:blip r:embed="rId6" cstate="print"/>
            <a:srcRect l="8501" t="27843" r="8501" b="51166"/>
            <a:stretch>
              <a:fillRect/>
            </a:stretch>
          </p:blipFill>
          <p:spPr>
            <a:xfrm>
              <a:off x="4881749" y="3705876"/>
              <a:ext cx="3132348" cy="648072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3917424" y="3756951"/>
              <a:ext cx="938103" cy="460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Contrainte</a:t>
              </a:r>
            </a:p>
            <a:p>
              <a:pPr algn="r"/>
              <a:r>
                <a:rPr lang="fr-FR" sz="1000" dirty="0"/>
                <a:t> sur le fond</a:t>
              </a: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4243731" y="2075871"/>
            <a:ext cx="7473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Stockage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F4B75107-9AEC-4C98-B14D-49E66AC03FE3}"/>
              </a:ext>
            </a:extLst>
          </p:cNvPr>
          <p:cNvSpPr txBox="1">
            <a:spLocks/>
          </p:cNvSpPr>
          <p:nvPr/>
        </p:nvSpPr>
        <p:spPr bwMode="auto">
          <a:xfrm>
            <a:off x="489625" y="83419"/>
            <a:ext cx="3138945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i="1" kern="0" dirty="0" err="1">
                <a:solidFill>
                  <a:schemeClr val="accent3">
                    <a:lumMod val="75000"/>
                  </a:schemeClr>
                </a:solidFill>
              </a:rPr>
              <a:t>Prodelta</a:t>
            </a:r>
            <a:r>
              <a:rPr lang="fr-FR" i="1" kern="0" dirty="0">
                <a:solidFill>
                  <a:schemeClr val="accent3">
                    <a:lumMod val="75000"/>
                  </a:schemeClr>
                </a:solidFill>
              </a:rPr>
              <a:t> et Golfe du Lion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4BD6508-79A5-4AED-AD4C-657FA37E416A}"/>
              </a:ext>
            </a:extLst>
          </p:cNvPr>
          <p:cNvSpPr txBox="1"/>
          <p:nvPr/>
        </p:nvSpPr>
        <p:spPr>
          <a:xfrm>
            <a:off x="140486" y="450524"/>
            <a:ext cx="55641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55% apports particulaires stockés sur </a:t>
            </a:r>
            <a:r>
              <a:rPr lang="fr-FR" sz="1400" dirty="0" err="1">
                <a:latin typeface="+mn-lt"/>
              </a:rPr>
              <a:t>prodelta</a:t>
            </a:r>
            <a:r>
              <a:rPr lang="fr-FR" sz="1400" dirty="0">
                <a:latin typeface="+mn-lt"/>
              </a:rPr>
              <a:t> (sur 18 mois simulation)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Saisons « actives »: automne et hiver (</a:t>
            </a:r>
            <a:r>
              <a:rPr lang="fr-FR" sz="1400" dirty="0" err="1">
                <a:latin typeface="+mn-lt"/>
              </a:rPr>
              <a:t>crue+tempête</a:t>
            </a:r>
            <a:r>
              <a:rPr lang="fr-FR" sz="1400" dirty="0">
                <a:latin typeface="+mn-lt"/>
              </a:rPr>
              <a:t>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Remise en suspension sur </a:t>
            </a:r>
            <a:r>
              <a:rPr lang="fr-FR" sz="1400" dirty="0" err="1">
                <a:latin typeface="+mn-lt"/>
              </a:rPr>
              <a:t>prodelta</a:t>
            </a:r>
            <a:r>
              <a:rPr lang="fr-FR" sz="1400" dirty="0">
                <a:latin typeface="+mn-lt"/>
              </a:rPr>
              <a:t> par tempête (eq qqs mois de dépôt)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</a:rPr>
              <a:t>Export du </a:t>
            </a:r>
            <a:r>
              <a:rPr lang="fr-FR" sz="1400" dirty="0" err="1">
                <a:latin typeface="+mn-lt"/>
              </a:rPr>
              <a:t>GdL</a:t>
            </a:r>
            <a:r>
              <a:rPr lang="fr-FR" sz="1400" dirty="0">
                <a:latin typeface="+mn-lt"/>
              </a:rPr>
              <a:t> combine apports et remise en suspension par tempêtes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5F1BC4B-9D93-48E4-8FBB-1E5AE8C12B69}"/>
              </a:ext>
            </a:extLst>
          </p:cNvPr>
          <p:cNvGrpSpPr/>
          <p:nvPr/>
        </p:nvGrpSpPr>
        <p:grpSpPr>
          <a:xfrm>
            <a:off x="5430149" y="2459002"/>
            <a:ext cx="3345396" cy="2287201"/>
            <a:chOff x="4932040" y="1460651"/>
            <a:chExt cx="4460527" cy="3049601"/>
          </a:xfrm>
        </p:grpSpPr>
        <p:pic>
          <p:nvPicPr>
            <p:cNvPr id="29" name="image6.png">
              <a:extLst>
                <a:ext uri="{FF2B5EF4-FFF2-40B4-BE49-F238E27FC236}">
                  <a16:creationId xmlns:a16="http://schemas.microsoft.com/office/drawing/2014/main" id="{AA2C4F80-875F-40F2-9EDD-F8A1E86013A3}"/>
                </a:ext>
              </a:extLst>
            </p:cNvPr>
            <p:cNvPicPr/>
            <p:nvPr/>
          </p:nvPicPr>
          <p:blipFill>
            <a:blip r:embed="rId7" cstate="print"/>
            <a:srcRect t="50961"/>
            <a:stretch>
              <a:fillRect/>
            </a:stretch>
          </p:blipFill>
          <p:spPr bwMode="auto">
            <a:xfrm>
              <a:off x="4932040" y="1844824"/>
              <a:ext cx="3866877" cy="2665428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04D5734-6733-41AB-BCA4-84B7E7844ABF}"/>
                </a:ext>
              </a:extLst>
            </p:cNvPr>
            <p:cNvSpPr txBox="1"/>
            <p:nvPr/>
          </p:nvSpPr>
          <p:spPr>
            <a:xfrm>
              <a:off x="8507282" y="1695714"/>
              <a:ext cx="88528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dirty="0"/>
                <a:t>(Kg/m2)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6DEBE6E-062D-469F-8177-49F24591DB50}"/>
                </a:ext>
              </a:extLst>
            </p:cNvPr>
            <p:cNvSpPr txBox="1"/>
            <p:nvPr/>
          </p:nvSpPr>
          <p:spPr>
            <a:xfrm>
              <a:off x="5225700" y="1460651"/>
              <a:ext cx="3631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Bilan sédimentaire – 2 ans simulation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2B4C0C0-321B-4816-AD7F-B524370DDC48}"/>
                </a:ext>
              </a:extLst>
            </p:cNvPr>
            <p:cNvSpPr txBox="1"/>
            <p:nvPr/>
          </p:nvSpPr>
          <p:spPr>
            <a:xfrm rot="16200000">
              <a:off x="7857000" y="2980543"/>
              <a:ext cx="2118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/>
                <a:t>Érosion     	      Dépôt</a:t>
              </a:r>
            </a:p>
          </p:txBody>
        </p:sp>
      </p:grp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A1974836-53DE-45F0-86A6-8B450EF8BE61}"/>
              </a:ext>
            </a:extLst>
          </p:cNvPr>
          <p:cNvSpPr/>
          <p:nvPr/>
        </p:nvSpPr>
        <p:spPr>
          <a:xfrm rot="2450035">
            <a:off x="6678417" y="874839"/>
            <a:ext cx="298668" cy="15941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28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8103A9-22C4-487F-89CF-5474B03272B7}"/>
              </a:ext>
            </a:extLst>
          </p:cNvPr>
          <p:cNvSpPr/>
          <p:nvPr/>
        </p:nvSpPr>
        <p:spPr>
          <a:xfrm>
            <a:off x="3436743" y="1355084"/>
            <a:ext cx="388036" cy="32659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05BEA3A-3A4C-4E97-9B5C-8692006BC5E2}"/>
              </a:ext>
            </a:extLst>
          </p:cNvPr>
          <p:cNvSpPr txBox="1"/>
          <p:nvPr/>
        </p:nvSpPr>
        <p:spPr>
          <a:xfrm>
            <a:off x="4217608" y="1462458"/>
            <a:ext cx="979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Apport fleuve</a:t>
            </a:r>
          </a:p>
        </p:txBody>
      </p:sp>
      <p:sp>
        <p:nvSpPr>
          <p:cNvPr id="5" name="Flèche : double flèche verticale 4">
            <a:extLst>
              <a:ext uri="{FF2B5EF4-FFF2-40B4-BE49-F238E27FC236}">
                <a16:creationId xmlns:a16="http://schemas.microsoft.com/office/drawing/2014/main" id="{7DCC9B3E-0AE4-48C8-BB7B-BE9F4F92EA03}"/>
              </a:ext>
            </a:extLst>
          </p:cNvPr>
          <p:cNvSpPr/>
          <p:nvPr/>
        </p:nvSpPr>
        <p:spPr>
          <a:xfrm rot="14506583">
            <a:off x="5191029" y="1583035"/>
            <a:ext cx="287941" cy="68448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AMORAD - Présentation Conseil Scientifique IRSN - Dec 2021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8" name="Titre 1"/>
          <p:cNvSpPr txBox="1">
            <a:spLocks/>
          </p:cNvSpPr>
          <p:nvPr/>
        </p:nvSpPr>
        <p:spPr bwMode="auto">
          <a:xfrm>
            <a:off x="123007" y="72321"/>
            <a:ext cx="8499501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kern="0" dirty="0"/>
              <a:t>Modéliser le transfert de RN de l’eau vers les organismes et dans les réseaux trophiques </a:t>
            </a:r>
          </a:p>
        </p:txBody>
      </p:sp>
      <p:sp>
        <p:nvSpPr>
          <p:cNvPr id="42" name="Espace réservé du contenu 4">
            <a:extLst>
              <a:ext uri="{FF2B5EF4-FFF2-40B4-BE49-F238E27FC236}">
                <a16:creationId xmlns:a16="http://schemas.microsoft.com/office/drawing/2014/main" id="{78D0339F-7B6A-43FA-A9FC-64E51AF0DEC9}"/>
              </a:ext>
            </a:extLst>
          </p:cNvPr>
          <p:cNvSpPr txBox="1">
            <a:spLocks/>
          </p:cNvSpPr>
          <p:nvPr/>
        </p:nvSpPr>
        <p:spPr>
          <a:xfrm>
            <a:off x="497868" y="915612"/>
            <a:ext cx="7749778" cy="2773165"/>
          </a:xfrm>
          <a:prstGeom prst="rect">
            <a:avLst/>
          </a:prstGeom>
        </p:spPr>
        <p:txBody>
          <a:bodyPr/>
          <a:lstStyle>
            <a:lvl1pPr marL="132148" indent="-132148" algn="l" rtl="0" eaLnBrk="1" fontAlgn="base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charset="0"/>
              <a:buChar char="▌"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69057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04773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38109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73827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2563" indent="-182563" defTabSz="3369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7AA0D5"/>
              </a:buClr>
              <a:buFont typeface="Arial" panose="020B0604020202020204" pitchFamily="34" charset="0"/>
              <a:buChar char="▌"/>
              <a:defRPr/>
            </a:pPr>
            <a:r>
              <a:rPr lang="fr-FR" sz="1600" kern="0" dirty="0">
                <a:latin typeface="+mj-lt"/>
              </a:rPr>
              <a:t>Modèles </a:t>
            </a:r>
            <a:r>
              <a:rPr lang="fr-FR" sz="1600" kern="0" dirty="0" err="1">
                <a:latin typeface="+mj-lt"/>
              </a:rPr>
              <a:t>biocinétiques</a:t>
            </a:r>
            <a:r>
              <a:rPr lang="fr-FR" sz="1600" kern="0" dirty="0">
                <a:latin typeface="+mj-lt"/>
              </a:rPr>
              <a:t> une à deux voies (eau vs </a:t>
            </a:r>
            <a:r>
              <a:rPr lang="fr-FR" sz="1600" kern="0" dirty="0" err="1">
                <a:latin typeface="+mj-lt"/>
              </a:rPr>
              <a:t>eau+nourriture</a:t>
            </a:r>
            <a:r>
              <a:rPr lang="fr-FR" sz="1600" kern="0" dirty="0">
                <a:latin typeface="+mj-lt"/>
              </a:rPr>
              <a:t>)</a:t>
            </a:r>
          </a:p>
          <a:p>
            <a:pPr marL="182563" indent="-182563" defTabSz="3369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▌"/>
              <a:defRPr/>
            </a:pPr>
            <a:r>
              <a:rPr lang="en-US" sz="1600" kern="0" dirty="0" err="1">
                <a:latin typeface="+mj-lt"/>
              </a:rPr>
              <a:t>Modélisation</a:t>
            </a:r>
            <a:r>
              <a:rPr lang="en-US" sz="1600" kern="0" dirty="0">
                <a:latin typeface="+mj-lt"/>
              </a:rPr>
              <a:t> du </a:t>
            </a:r>
            <a:r>
              <a:rPr lang="en-US" sz="1600" kern="0" dirty="0" err="1">
                <a:latin typeface="+mj-lt"/>
              </a:rPr>
              <a:t>transfert</a:t>
            </a:r>
            <a:r>
              <a:rPr lang="en-US" sz="1600" kern="0" dirty="0">
                <a:latin typeface="+mj-lt"/>
              </a:rPr>
              <a:t> de </a:t>
            </a:r>
            <a:r>
              <a:rPr lang="en-US" sz="1600" kern="0" baseline="30000" dirty="0">
                <a:latin typeface="+mj-lt"/>
              </a:rPr>
              <a:t>137</a:t>
            </a:r>
            <a:r>
              <a:rPr lang="en-US" sz="1600" kern="0" dirty="0">
                <a:latin typeface="+mj-lt"/>
              </a:rPr>
              <a:t>Cs au </a:t>
            </a:r>
            <a:r>
              <a:rPr lang="en-US" sz="1600" kern="0" dirty="0" err="1">
                <a:latin typeface="+mj-lt"/>
              </a:rPr>
              <a:t>micronecton</a:t>
            </a:r>
            <a:r>
              <a:rPr lang="en-US" sz="1600" kern="0" dirty="0">
                <a:latin typeface="+mj-lt"/>
              </a:rPr>
              <a:t> </a:t>
            </a:r>
            <a:r>
              <a:rPr lang="fr-FR" sz="1600" kern="0" dirty="0">
                <a:latin typeface="+mj-lt"/>
              </a:rPr>
              <a:t>et calcul  </a:t>
            </a:r>
            <a:r>
              <a:rPr lang="fr-FR" sz="1600" u="sng" kern="0" dirty="0">
                <a:latin typeface="+mj-lt"/>
              </a:rPr>
              <a:t>indicateurs de risque de contamination </a:t>
            </a:r>
            <a:r>
              <a:rPr lang="fr-FR" sz="1600" kern="0" dirty="0">
                <a:latin typeface="+mj-lt"/>
              </a:rPr>
              <a:t>pour trois espèces de thon Océan Pacifique Nord.</a:t>
            </a:r>
            <a:endParaRPr lang="fr-FR" sz="1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82563" lvl="1" indent="-182563" defTabSz="336913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75000"/>
              <a:buFont typeface="Arial" charset="0"/>
              <a:buChar char="▌"/>
              <a:defRPr/>
            </a:pPr>
            <a:r>
              <a:rPr lang="fr-FR" sz="1600" kern="0" dirty="0">
                <a:latin typeface="+mj-lt"/>
              </a:rPr>
              <a:t> Mix -&gt; modèle population plancton et individu centré  sur poissons pélagiques.</a:t>
            </a:r>
          </a:p>
          <a:p>
            <a:pPr marL="182563" lvl="1" indent="-182563" defTabSz="336913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75000"/>
              <a:buFont typeface="Arial" charset="0"/>
              <a:buChar char="▌"/>
              <a:defRPr/>
            </a:pPr>
            <a:r>
              <a:rPr lang="fr-FR" sz="1600" kern="0" dirty="0">
                <a:latin typeface="+mj-lt"/>
              </a:rPr>
              <a:t>Modèle complet réseau trophique ECOPATH / ECOSIM / ECOSPACE/ ECOTRACER (suite de logiciels de modélisation écologique / écosystémique)</a:t>
            </a:r>
          </a:p>
          <a:p>
            <a:pPr marL="135719" lvl="1" indent="0">
              <a:buFont typeface="Wingdings" pitchFamily="2" charset="2"/>
              <a:buNone/>
            </a:pPr>
            <a:endParaRPr lang="fr-FR" sz="160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6696562"/>
      </p:ext>
    </p:extLst>
  </p:cSld>
  <p:clrMapOvr>
    <a:masterClrMapping/>
  </p:clrMapOvr>
</p:sld>
</file>

<file path=ppt/theme/theme1.xml><?xml version="1.0" encoding="utf-8"?>
<a:theme xmlns:a="http://schemas.openxmlformats.org/drawingml/2006/main" name="I - PAGES INTERIEURES">
  <a:themeElements>
    <a:clrScheme name="IRSN PPT 2">
      <a:dk1>
        <a:sysClr val="windowText" lastClr="000000"/>
      </a:dk1>
      <a:lt1>
        <a:sysClr val="window" lastClr="FFFFFF"/>
      </a:lt1>
      <a:dk2>
        <a:srgbClr val="000000"/>
      </a:dk2>
      <a:lt2>
        <a:srgbClr val="FFDE14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-V2.potx" id="{1780ECB3-83F3-4C66-8032-04E1B052FC78}" vid="{9C5BA1FD-E2C6-4135-AC8E-83E779EEE1EB}"/>
    </a:ext>
  </a:extLst>
</a:theme>
</file>

<file path=ppt/theme/theme2.xml><?xml version="1.0" encoding="utf-8"?>
<a:theme xmlns:a="http://schemas.openxmlformats.org/drawingml/2006/main" name="II - COUVERTURES">
  <a:themeElements>
    <a:clrScheme name="IRSN PP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Modèle par défau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-V2.potx" id="{1780ECB3-83F3-4C66-8032-04E1B052FC78}" vid="{217D1887-5EFD-470D-A2A5-B9E34D849487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FB392325210247A88F0FA3D52B2055" ma:contentTypeVersion="1" ma:contentTypeDescription="Crée un document." ma:contentTypeScope="" ma:versionID="34c31b95eca514dd292f54bc7f4bc8b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3c27bd0fcb797d0a61d91e17cfc962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e de début de planification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Date de fin de planification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5CE834-D11E-4521-BD41-1B2FDEC7C5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1ED695-4494-48AC-AC3E-E439590ADA20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1614333-E2BE-4661-BA52-D6B8821763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irsn_frm_296-V3</Template>
  <TotalTime>4615</TotalTime>
  <Words>3022</Words>
  <Application>Microsoft Office PowerPoint</Application>
  <PresentationFormat>Affichage à l'écran (16:9)</PresentationFormat>
  <Paragraphs>520</Paragraphs>
  <Slides>33</Slides>
  <Notes>12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Courier New</vt:lpstr>
      <vt:lpstr>Segoe UI Symbol</vt:lpstr>
      <vt:lpstr>Symbol</vt:lpstr>
      <vt:lpstr>Times New Roman</vt:lpstr>
      <vt:lpstr>Trebuchet MS</vt:lpstr>
      <vt:lpstr>Wingdings</vt:lpstr>
      <vt:lpstr>I - PAGES INTERIEURES</vt:lpstr>
      <vt:lpstr>II - COUVERTURES</vt:lpstr>
      <vt:lpstr>Equation</vt:lpstr>
      <vt:lpstr>ANR- AMORAD : Amélioration des modèles de prévision de la dispersion et d’évaluation de l’impact des radionucléides au sein de l’environnement </vt:lpstr>
      <vt:lpstr>Diagnostic post-Fukushima</vt:lpstr>
      <vt:lpstr>Structuration </vt:lpstr>
      <vt:lpstr>Les modèles AMORAD</vt:lpstr>
      <vt:lpstr>Cinq points importants: </vt:lpstr>
      <vt:lpstr>Modéliser la dispersion des RN particulaires en mer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Obtention de cartes de vulnérabilité des zones côtières vis-à-vis d’une contamination</vt:lpstr>
      <vt:lpstr>Modéliser le transfert des RN aux arbres et aux écosystèmes forestiers</vt:lpstr>
      <vt:lpstr>Modélisation du transfert sol-arbre 137Cs</vt:lpstr>
      <vt:lpstr>Fonction de transfert 137Cs sol-arbre « dynamique «</vt:lpstr>
      <vt:lpstr>Intercomparaison de 6 modèles</vt:lpstr>
      <vt:lpstr>Tracer la redistribution des sols et sédiments contaminés dans les bassins versants</vt:lpstr>
      <vt:lpstr>Sources de sédiments contaminés pour les lacs</vt:lpstr>
      <vt:lpstr>Modéliser l’érosion des sols à l’échelle de chaque pluie et sur du long terme</vt:lpstr>
      <vt:lpstr>Intégration du module radiocésium</vt:lpstr>
      <vt:lpstr>ARPAGON : estimation des coûts directs de la contamination d’un territoire après un accident de réacteur</vt:lpstr>
      <vt:lpstr>Développer l’évaluation des enjeux économiques engendrés par des retombées accidentelles sur le long terme en intégrant de nouvelles ressources</vt:lpstr>
      <vt:lpstr>Chainage de logiciels: évaluation économique  sur un cas d’application simulé</vt:lpstr>
      <vt:lpstr>Présentation PowerPoint</vt:lpstr>
      <vt:lpstr>Pertes ou montant des enjeux économiques sur 20 ans </vt:lpstr>
      <vt:lpstr>Perspectives IRSN-Environnement</vt:lpstr>
      <vt:lpstr>Présentation PowerPoint</vt:lpstr>
      <vt:lpstr>Présentation PowerPoint</vt:lpstr>
      <vt:lpstr>III. Modèle écosystème pélagique (Thèse Mokrane Belharet) </vt:lpstr>
    </vt:vector>
  </TitlesOfParts>
  <Company>TROISCUBE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RIET-HUCHELOUP Marie</dc:creator>
  <cp:lastModifiedBy>RADAKOVITCH Olivier</cp:lastModifiedBy>
  <cp:revision>384</cp:revision>
  <cp:lastPrinted>2020-10-23T14:05:46Z</cp:lastPrinted>
  <dcterms:created xsi:type="dcterms:W3CDTF">2020-07-06T16:18:40Z</dcterms:created>
  <dcterms:modified xsi:type="dcterms:W3CDTF">2022-05-24T05:49:33Z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0x0101005FFB392325210247A88F0FA3D52B2055</vt:lpwstr>
  </property>
</Properties>
</file>