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66" r:id="rId3"/>
    <p:sldId id="481" r:id="rId4"/>
    <p:sldId id="468" r:id="rId5"/>
    <p:sldId id="486" r:id="rId6"/>
    <p:sldId id="488" r:id="rId7"/>
    <p:sldId id="263" r:id="rId8"/>
    <p:sldId id="476" r:id="rId9"/>
    <p:sldId id="383" r:id="rId10"/>
    <p:sldId id="384" r:id="rId11"/>
    <p:sldId id="391" r:id="rId12"/>
    <p:sldId id="490" r:id="rId13"/>
    <p:sldId id="48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D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3833" autoAdjust="0"/>
  </p:normalViewPr>
  <p:slideViewPr>
    <p:cSldViewPr>
      <p:cViewPr varScale="1">
        <p:scale>
          <a:sx n="81" d="100"/>
          <a:sy n="81" d="100"/>
        </p:scale>
        <p:origin x="150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6C8-E540-481D-AF3C-C2AE0865CB9E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52E90-EE23-4AE0-A1A4-FAE70B919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59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52E90-EE23-4AE0-A1A4-FAE70B91915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65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52E90-EE23-4AE0-A1A4-FAE70B91915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78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00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E818-0FF3-4678-9189-C8D00C0DFBC4}" type="datetime1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F2A0-6AC0-4282-ABB8-F8DC431C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C23D-03C5-4F5B-9072-EAFF1314258D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F2A0-6AC0-4282-ABB8-F8DC431C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43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4FE7-8AE9-4099-8BC6-086B8A40AF38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F2A0-6AC0-4282-ABB8-F8DC431C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75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488"/>
            <a:ext cx="9144000" cy="614199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6038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42F7-F3E3-4C68-9955-3DC1DDB18B14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F2A0-6AC0-4282-ABB8-F8DC431C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15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6FC7-9CEC-43EE-946F-C7CF97DA9636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F2A0-6AC0-4282-ABB8-F8DC431C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76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CDC-79B3-44F5-811C-64A4DB9B5E87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F2A0-6AC0-4282-ABB8-F8DC431C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94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4761-33AF-4386-98CC-38FC11BF809B}" type="datetime1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F2A0-6AC0-4282-ABB8-F8DC431C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67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1CE1-CF32-4542-AF20-54C8106D18DD}" type="datetime1">
              <a:rPr lang="fr-FR" smtClean="0"/>
              <a:t>23/05/2022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F2A0-6AC0-4282-ABB8-F8DC431C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30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8C8C-AD38-446D-8101-A18CD931631A}" type="datetime1">
              <a:rPr lang="fr-FR" smtClean="0"/>
              <a:t>23/05/2022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F2A0-6AC0-4282-ABB8-F8DC431C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4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F4F1-860E-44A7-8F08-50031DC131C3}" type="datetime1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F2A0-6AC0-4282-ABB8-F8DC431C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0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D76E-6E43-456C-A0A2-76228040754B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BF2A0-6AC0-4282-ABB8-F8DC431C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59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21" y="44624"/>
            <a:ext cx="3072979" cy="10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35267"/>
            <a:ext cx="2910840" cy="1005840"/>
          </a:xfrm>
          <a:prstGeom prst="rect">
            <a:avLst/>
          </a:prstGeom>
        </p:spPr>
      </p:pic>
      <p:pic>
        <p:nvPicPr>
          <p:cNvPr id="10" name="Picture 8" descr="nouveau-logo-du-cn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28" y="86317"/>
            <a:ext cx="1303741" cy="130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-50977" y="5746332"/>
            <a:ext cx="9136548" cy="95410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fr-FR" sz="1400" dirty="0"/>
              <a:t>1 Univ Rennes, CNRS, Géosciences Rennes, UMR 6118, Rennes, France</a:t>
            </a:r>
          </a:p>
          <a:p>
            <a:pPr algn="ctr"/>
            <a:r>
              <a:rPr lang="fr-FR" sz="1400" dirty="0"/>
              <a:t>2 </a:t>
            </a:r>
            <a:r>
              <a:rPr lang="fr-FR" sz="1400" dirty="0" err="1"/>
              <a:t>Subatech</a:t>
            </a:r>
            <a:r>
              <a:rPr lang="fr-FR" sz="1400" dirty="0"/>
              <a:t>, UMR 6457, CNRS-Université Nantes  </a:t>
            </a:r>
          </a:p>
          <a:p>
            <a:pPr algn="ctr"/>
            <a:r>
              <a:rPr lang="fr-FR" sz="1400" dirty="0"/>
              <a:t>3 Synchrotron SOLEIL  </a:t>
            </a:r>
          </a:p>
          <a:p>
            <a:pPr algn="ctr"/>
            <a:r>
              <a:rPr lang="fr-FR" sz="1400" dirty="0"/>
              <a:t>4 Institut Jean Lamour (IJL), UMR 7198, CNRS-Université de Lorraine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95288" y="1726551"/>
            <a:ext cx="8424862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fr-FR" b="1" dirty="0"/>
              <a:t>PREDIRPLUCE:</a:t>
            </a:r>
          </a:p>
          <a:p>
            <a:pPr algn="ctr">
              <a:buNone/>
            </a:pPr>
            <a:r>
              <a:rPr lang="fr-FR" b="1" dirty="0" err="1"/>
              <a:t>PREDIction</a:t>
            </a:r>
            <a:r>
              <a:rPr lang="fr-FR" b="1" dirty="0"/>
              <a:t> de l’impact des colloïdes sur la spéciation Redox du </a:t>
            </a:r>
            <a:r>
              <a:rPr lang="fr-FR" b="1" dirty="0" err="1"/>
              <a:t>PLutonium</a:t>
            </a:r>
            <a:r>
              <a:rPr lang="fr-FR" b="1" dirty="0"/>
              <a:t>, de l’Uranium et du </a:t>
            </a:r>
            <a:r>
              <a:rPr lang="fr-FR" b="1" dirty="0" err="1"/>
              <a:t>CErium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448" y="6475913"/>
            <a:ext cx="532100" cy="365125"/>
          </a:xfrm>
        </p:spPr>
        <p:txBody>
          <a:bodyPr/>
          <a:lstStyle/>
          <a:p>
            <a:fld id="{B96BF2A0-6AC0-4282-ABB8-F8DC431C9D84}" type="slidenum">
              <a:rPr lang="fr-FR" smtClean="0"/>
              <a:t>1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D44143-E495-4102-85BC-86DBDE35496E}"/>
              </a:ext>
            </a:extLst>
          </p:cNvPr>
          <p:cNvSpPr/>
          <p:nvPr/>
        </p:nvSpPr>
        <p:spPr>
          <a:xfrm>
            <a:off x="3395388" y="4243154"/>
            <a:ext cx="22438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000" b="1" u="sng" dirty="0"/>
              <a:t>Rémi Marsac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C3279C-CE0D-46B2-BBF0-FACB10C04E6D}"/>
              </a:ext>
            </a:extLst>
          </p:cNvPr>
          <p:cNvSpPr/>
          <p:nvPr/>
        </p:nvSpPr>
        <p:spPr>
          <a:xfrm>
            <a:off x="0" y="4959402"/>
            <a:ext cx="9136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Mathieu Pédrot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fr-FR" dirty="0"/>
              <a:t>Aline Dia</a:t>
            </a:r>
            <a:r>
              <a:rPr lang="fr-FR" baseline="30000" dirty="0"/>
              <a:t>1</a:t>
            </a:r>
            <a:r>
              <a:rPr lang="fr-FR" dirty="0"/>
              <a:t>, Martine </a:t>
            </a:r>
            <a:r>
              <a:rPr lang="fr-FR" dirty="0" err="1"/>
              <a:t>Bouhnik</a:t>
            </a:r>
            <a:r>
              <a:rPr lang="fr-FR" dirty="0"/>
              <a:t>-Le Coz</a:t>
            </a:r>
            <a:r>
              <a:rPr lang="fr-FR" baseline="30000" dirty="0"/>
              <a:t>1</a:t>
            </a:r>
            <a:r>
              <a:rPr lang="fr-FR" dirty="0"/>
              <a:t>, Laura Fablet</a:t>
            </a:r>
            <a:r>
              <a:rPr lang="fr-FR" baseline="30000" dirty="0"/>
              <a:t>1</a:t>
            </a:r>
            <a:r>
              <a:rPr lang="fr-FR" dirty="0"/>
              <a:t>, </a:t>
            </a:r>
          </a:p>
          <a:p>
            <a:pPr algn="ctr"/>
            <a:r>
              <a:rPr lang="fr-FR" dirty="0"/>
              <a:t>Gilles Montavon</a:t>
            </a:r>
            <a:r>
              <a:rPr lang="fr-FR" baseline="30000" dirty="0"/>
              <a:t>2</a:t>
            </a:r>
            <a:r>
              <a:rPr lang="fr-FR" dirty="0"/>
              <a:t>, Fadi Choueikani</a:t>
            </a:r>
            <a:r>
              <a:rPr lang="fr-FR" baseline="30000" dirty="0"/>
              <a:t>3</a:t>
            </a:r>
            <a:r>
              <a:rPr lang="fr-FR" dirty="0"/>
              <a:t>, Xavier Devaux</a:t>
            </a:r>
            <a:r>
              <a:rPr lang="fr-FR" baseline="30000" dirty="0"/>
              <a:t>4</a:t>
            </a:r>
            <a:r>
              <a:rPr lang="fr-FR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01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2913AB-ABF4-4601-B551-A4EF58FC4EF7}"/>
              </a:ext>
            </a:extLst>
          </p:cNvPr>
          <p:cNvSpPr/>
          <p:nvPr/>
        </p:nvSpPr>
        <p:spPr>
          <a:xfrm>
            <a:off x="7369" y="2459"/>
            <a:ext cx="9144000" cy="543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82528" y="5903149"/>
            <a:ext cx="5578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Mais Eh nécessaire pour prédire l’adsorption du Ce</a:t>
            </a:r>
            <a:endParaRPr lang="fr-FR" sz="30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15616" y="4201736"/>
            <a:ext cx="2913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Modélisation de la</a:t>
            </a:r>
          </a:p>
          <a:p>
            <a:pPr algn="ctr"/>
            <a:r>
              <a:rPr lang="fr-FR" sz="2000" b="1" dirty="0"/>
              <a:t>complexation de surface :</a:t>
            </a:r>
          </a:p>
          <a:p>
            <a:pPr algn="ctr"/>
            <a:r>
              <a:rPr lang="fr-FR" sz="2000" b="1" dirty="0"/>
              <a:t>Ce(III) = Pr(III)</a:t>
            </a:r>
          </a:p>
          <a:p>
            <a:pPr algn="ctr"/>
            <a:r>
              <a:rPr lang="fr-FR" sz="2000" b="1" dirty="0"/>
              <a:t>Ce(IV) = Th(IV)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7974" y="4509512"/>
            <a:ext cx="4117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Diagrammes</a:t>
            </a:r>
            <a:r>
              <a:rPr lang="en-US" sz="2000" b="1" dirty="0"/>
              <a:t> de </a:t>
            </a:r>
            <a:r>
              <a:rPr lang="en-US" sz="2000" b="1" dirty="0" err="1"/>
              <a:t>prédominance</a:t>
            </a:r>
            <a:endParaRPr lang="en-US" sz="2000" b="1" dirty="0"/>
          </a:p>
          <a:p>
            <a:pPr algn="ctr"/>
            <a:r>
              <a:rPr lang="fr-FR" sz="2000" b="1" dirty="0"/>
              <a:t>(</a:t>
            </a:r>
            <a:r>
              <a:rPr lang="fr-FR" sz="2000" b="1" dirty="0">
                <a:solidFill>
                  <a:srgbClr val="FF0000"/>
                </a:solidFill>
              </a:rPr>
              <a:t>surface</a:t>
            </a:r>
            <a:r>
              <a:rPr lang="fr-FR" sz="2000" b="1" dirty="0"/>
              <a:t> / </a:t>
            </a:r>
            <a:r>
              <a:rPr lang="fr-FR" sz="2000" b="1" dirty="0">
                <a:solidFill>
                  <a:srgbClr val="00B0F0"/>
                </a:solidFill>
              </a:rPr>
              <a:t>solution</a:t>
            </a:r>
            <a:r>
              <a:rPr lang="fr-FR" sz="2000" b="1" dirty="0"/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8ECC7D-86E6-43B8-B479-915834DB7247}"/>
              </a:ext>
            </a:extLst>
          </p:cNvPr>
          <p:cNvSpPr txBox="1"/>
          <p:nvPr/>
        </p:nvSpPr>
        <p:spPr>
          <a:xfrm>
            <a:off x="124833" y="4602"/>
            <a:ext cx="75443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chemeClr val="bg1"/>
                </a:solidFill>
              </a:rPr>
              <a:t>Impact de l’adsorption sur les équilibres redox</a:t>
            </a:r>
            <a:endParaRPr lang="en-US" sz="3000" b="1" dirty="0">
              <a:solidFill>
                <a:schemeClr val="bg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690C56B-0F65-4D37-956F-746936760CF9}"/>
              </a:ext>
            </a:extLst>
          </p:cNvPr>
          <p:cNvGrpSpPr/>
          <p:nvPr/>
        </p:nvGrpSpPr>
        <p:grpSpPr>
          <a:xfrm>
            <a:off x="142843" y="935936"/>
            <a:ext cx="8770573" cy="3284792"/>
            <a:chOff x="142843" y="935936"/>
            <a:chExt cx="8770573" cy="32847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26" y="980728"/>
              <a:ext cx="8726990" cy="32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030CB17-D2A1-452D-BCAB-8256BE6ED4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703"/>
            <a:stretch/>
          </p:blipFill>
          <p:spPr>
            <a:xfrm>
              <a:off x="142843" y="935936"/>
              <a:ext cx="4361064" cy="32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6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A7879C-B8F2-4CFA-B30F-13D1FA2A3852}"/>
              </a:ext>
            </a:extLst>
          </p:cNvPr>
          <p:cNvSpPr/>
          <p:nvPr/>
        </p:nvSpPr>
        <p:spPr>
          <a:xfrm>
            <a:off x="7369" y="2459"/>
            <a:ext cx="9144000" cy="543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551329-C8DC-4658-8C87-B40294F5C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96" y="3091353"/>
            <a:ext cx="7863573" cy="288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4833" y="14029"/>
            <a:ext cx="79330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chemeClr val="bg1"/>
                </a:solidFill>
              </a:rPr>
              <a:t>Prédiction de l’adsorption du Ce(III/IV) sur MnO</a:t>
            </a:r>
            <a:r>
              <a:rPr lang="fr-FR" sz="3000" b="1" baseline="-25000" dirty="0">
                <a:solidFill>
                  <a:schemeClr val="bg1"/>
                </a:solidFill>
              </a:rPr>
              <a:t>2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5" y="698742"/>
            <a:ext cx="2942253" cy="222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4474101" y="1340768"/>
                <a:ext cx="44534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/>
                  <a:t>MnO</a:t>
                </a:r>
                <a:r>
                  <a:rPr lang="fr-FR" sz="2000" b="1" baseline="-25000" dirty="0"/>
                  <a:t>2(s)</a:t>
                </a:r>
                <a:r>
                  <a:rPr lang="fr-FR" sz="2000" b="1" dirty="0"/>
                  <a:t> + 4 H</a:t>
                </a:r>
                <a:r>
                  <a:rPr lang="fr-FR" sz="2000" b="1" baseline="30000" dirty="0"/>
                  <a:t>+</a:t>
                </a:r>
                <a:r>
                  <a:rPr lang="fr-FR" sz="2000" b="1" dirty="0"/>
                  <a:t> + 2e</a:t>
                </a:r>
                <a:r>
                  <a:rPr lang="fr-FR" sz="2000" b="1" baseline="30000" dirty="0"/>
                  <a:t>-</a:t>
                </a:r>
                <a:r>
                  <a:rPr lang="fr-FR" sz="2000" b="1" dirty="0"/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⇌</m:t>
                    </m:r>
                  </m:oMath>
                </a14:m>
                <a:r>
                  <a:rPr lang="fr-FR" sz="2000" b="1" dirty="0"/>
                  <a:t> Mn</a:t>
                </a:r>
                <a:r>
                  <a:rPr lang="fr-FR" sz="2000" b="1" baseline="30000" dirty="0"/>
                  <a:t>2+</a:t>
                </a:r>
                <a:r>
                  <a:rPr lang="fr-FR" sz="2000" b="1" dirty="0"/>
                  <a:t> + 2 H</a:t>
                </a:r>
                <a:r>
                  <a:rPr lang="fr-FR" sz="2000" b="1" baseline="-25000" dirty="0"/>
                  <a:t>2</a:t>
                </a:r>
                <a:r>
                  <a:rPr lang="fr-FR" sz="2000" b="1" dirty="0"/>
                  <a:t>O </a:t>
                </a: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01" y="1340768"/>
                <a:ext cx="4453463" cy="400110"/>
              </a:xfrm>
              <a:prstGeom prst="rect">
                <a:avLst/>
              </a:prstGeom>
              <a:blipFill>
                <a:blip r:embed="rId5"/>
                <a:stretch>
                  <a:fillRect l="-1507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èche droite 3"/>
          <p:cNvSpPr/>
          <p:nvPr/>
        </p:nvSpPr>
        <p:spPr>
          <a:xfrm>
            <a:off x="3636428" y="1340768"/>
            <a:ext cx="837673" cy="40011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5400000">
            <a:off x="6045091" y="2353368"/>
            <a:ext cx="931653" cy="40011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664199" y="2267104"/>
            <a:ext cx="2230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Equation de Nernst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4832" y="5967166"/>
            <a:ext cx="8858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rgbClr val="FF0000"/>
                </a:solidFill>
              </a:rPr>
              <a:t>Prédiction de l’adsorption et de la spéciation redox du Ce à la surface de MnO</a:t>
            </a:r>
            <a:r>
              <a:rPr lang="fr-FR" sz="2600" b="1" baseline="-25000" dirty="0">
                <a:solidFill>
                  <a:srgbClr val="FF0000"/>
                </a:solidFill>
              </a:rPr>
              <a:t>2</a:t>
            </a:r>
            <a:endParaRPr lang="fr-FR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2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A7879C-B8F2-4CFA-B30F-13D1FA2A3852}"/>
              </a:ext>
            </a:extLst>
          </p:cNvPr>
          <p:cNvSpPr/>
          <p:nvPr/>
        </p:nvSpPr>
        <p:spPr>
          <a:xfrm>
            <a:off x="7369" y="2459"/>
            <a:ext cx="9144000" cy="543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4833" y="14029"/>
            <a:ext cx="52182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chemeClr val="bg1"/>
                </a:solidFill>
              </a:rPr>
              <a:t>Calendrier et résultats attendus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0B35FA9-C102-451D-825C-092354752BF1}"/>
              </a:ext>
            </a:extLst>
          </p:cNvPr>
          <p:cNvSpPr txBox="1"/>
          <p:nvPr/>
        </p:nvSpPr>
        <p:spPr>
          <a:xfrm>
            <a:off x="124597" y="980728"/>
            <a:ext cx="896046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Finalisation</a:t>
            </a:r>
            <a:r>
              <a:rPr lang="en-US" sz="2000" dirty="0"/>
              <a:t> des travaux </a:t>
            </a:r>
            <a:r>
              <a:rPr lang="en-US" sz="2000" dirty="0" err="1"/>
              <a:t>préliminaires</a:t>
            </a:r>
            <a:r>
              <a:rPr lang="en-US" sz="2000" dirty="0"/>
              <a:t> sur le MnO</a:t>
            </a:r>
            <a:r>
              <a:rPr lang="en-US" sz="2000" baseline="-25000" dirty="0"/>
              <a:t>2</a:t>
            </a:r>
            <a:r>
              <a:rPr lang="en-US" sz="2000" dirty="0"/>
              <a:t> et publication</a:t>
            </a:r>
          </a:p>
          <a:p>
            <a:endParaRPr lang="en-US" sz="2000" dirty="0"/>
          </a:p>
          <a:p>
            <a:r>
              <a:rPr lang="en-US" sz="2000" dirty="0"/>
              <a:t>- 2022 : Etude de la magnetite par L. </a:t>
            </a:r>
            <a:r>
              <a:rPr lang="en-US" sz="2000" dirty="0" err="1"/>
              <a:t>Fablet</a:t>
            </a:r>
            <a:r>
              <a:rPr lang="en-US" sz="2000" dirty="0"/>
              <a:t> (</a:t>
            </a:r>
            <a:r>
              <a:rPr lang="en-US" sz="2000" dirty="0" err="1"/>
              <a:t>doctorante</a:t>
            </a:r>
            <a:r>
              <a:rPr lang="en-US" sz="2000" dirty="0"/>
              <a:t> </a:t>
            </a:r>
            <a:r>
              <a:rPr lang="en-US" sz="2000" dirty="0" err="1"/>
              <a:t>Géosciences</a:t>
            </a:r>
            <a:r>
              <a:rPr lang="en-US" sz="2000" dirty="0"/>
              <a:t> Rennes-SOLEIL)</a:t>
            </a:r>
          </a:p>
          <a:p>
            <a:endParaRPr lang="en-US" sz="2000" dirty="0"/>
          </a:p>
          <a:p>
            <a:r>
              <a:rPr lang="en-US" sz="2000" dirty="0"/>
              <a:t>- 2023 : Etude des substances </a:t>
            </a:r>
            <a:r>
              <a:rPr lang="en-US" sz="2000" dirty="0" err="1"/>
              <a:t>humiques</a:t>
            </a:r>
            <a:r>
              <a:rPr lang="en-US" sz="2000" dirty="0"/>
              <a:t> (future stage M2)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GB" sz="2000" b="1" dirty="0" err="1"/>
              <a:t>Projet</a:t>
            </a:r>
            <a:r>
              <a:rPr lang="en-GB" sz="2000" b="1" dirty="0"/>
              <a:t> ERC consolidator Grant “COLOSSAL” </a:t>
            </a:r>
            <a:r>
              <a:rPr lang="en-GB" sz="2000" dirty="0" err="1"/>
              <a:t>déposé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mars 2022</a:t>
            </a:r>
          </a:p>
          <a:p>
            <a:r>
              <a:rPr lang="en-GB" sz="2000" i="1" dirty="0"/>
              <a:t>“</a:t>
            </a:r>
            <a:r>
              <a:rPr lang="en-GB" sz="2000" i="1" dirty="0" err="1"/>
              <a:t>COLlOidS</a:t>
            </a:r>
            <a:r>
              <a:rPr lang="en-GB" sz="2000" i="1" dirty="0"/>
              <a:t> control the environmental fate of redox-Sensitive </a:t>
            </a:r>
            <a:r>
              <a:rPr lang="en-GB" sz="2000" i="1" dirty="0" err="1"/>
              <a:t>trAce</a:t>
            </a:r>
            <a:r>
              <a:rPr lang="en-GB" sz="2000" i="1" dirty="0"/>
              <a:t> </a:t>
            </a:r>
            <a:r>
              <a:rPr lang="en-GB" sz="2000" i="1" dirty="0" err="1"/>
              <a:t>eLements</a:t>
            </a:r>
            <a:r>
              <a:rPr lang="en-GB" sz="2000" i="1" dirty="0"/>
              <a:t>”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E782E9B-729F-47CD-9F68-7875429B4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131" y="3213414"/>
            <a:ext cx="5605272" cy="16337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128BEC7-5374-4230-A0BB-3588B0C3F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92847"/>
            <a:ext cx="3030394" cy="225382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0E9CB4-9420-4080-B8D6-4D6F582656DB}"/>
              </a:ext>
            </a:extLst>
          </p:cNvPr>
          <p:cNvSpPr txBox="1"/>
          <p:nvPr/>
        </p:nvSpPr>
        <p:spPr>
          <a:xfrm>
            <a:off x="795006" y="2708181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XAS au </a:t>
            </a:r>
            <a:r>
              <a:rPr lang="en-US" dirty="0" err="1"/>
              <a:t>seuil</a:t>
            </a:r>
            <a:r>
              <a:rPr lang="en-US" dirty="0"/>
              <a:t> K du 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9CB741-7E41-4CD9-B196-03B7C8287FAB}"/>
              </a:ext>
            </a:extLst>
          </p:cNvPr>
          <p:cNvSpPr txBox="1"/>
          <p:nvPr/>
        </p:nvSpPr>
        <p:spPr>
          <a:xfrm>
            <a:off x="5280642" y="2791445"/>
            <a:ext cx="240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Microscopie</a:t>
            </a:r>
            <a:r>
              <a:rPr lang="en-US" dirty="0"/>
              <a:t> STEM-EELS</a:t>
            </a:r>
          </a:p>
        </p:txBody>
      </p:sp>
    </p:spTree>
    <p:extLst>
      <p:ext uri="{BB962C8B-B14F-4D97-AF65-F5344CB8AC3E}">
        <p14:creationId xmlns:p14="http://schemas.microsoft.com/office/powerpoint/2010/main" val="129723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34" y="292116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i="1" dirty="0"/>
              <a:t>Merci!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228061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E0E4025-EC11-41B4-B6EC-E2903F0A41B6}"/>
              </a:ext>
            </a:extLst>
          </p:cNvPr>
          <p:cNvSpPr/>
          <p:nvPr/>
        </p:nvSpPr>
        <p:spPr>
          <a:xfrm>
            <a:off x="0" y="0"/>
            <a:ext cx="9144000" cy="543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95FF05-CCB7-4234-94B1-F051BEA32F7B}"/>
              </a:ext>
            </a:extLst>
          </p:cNvPr>
          <p:cNvSpPr/>
          <p:nvPr/>
        </p:nvSpPr>
        <p:spPr>
          <a:xfrm>
            <a:off x="0" y="1916832"/>
            <a:ext cx="9144000" cy="3888432"/>
          </a:xfrm>
          <a:prstGeom prst="rect">
            <a:avLst/>
          </a:prstGeom>
          <a:solidFill>
            <a:srgbClr val="04D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9F9B9D4-01DE-48DA-993B-26B14FDD59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88"/>
            <a:ext cx="9144000" cy="614199"/>
          </a:xfrm>
        </p:spPr>
        <p:txBody>
          <a:bodyPr>
            <a:noAutofit/>
          </a:bodyPr>
          <a:lstStyle/>
          <a:p>
            <a:pPr algn="l"/>
            <a:r>
              <a:rPr lang="fr-FR" sz="3000" b="1" dirty="0">
                <a:solidFill>
                  <a:schemeClr val="bg1"/>
                </a:solidFill>
              </a:rPr>
              <a:t>Rôle de la </a:t>
            </a:r>
            <a:r>
              <a:rPr lang="fr-FR" sz="3000" b="1" dirty="0" err="1">
                <a:solidFill>
                  <a:schemeClr val="bg1"/>
                </a:solidFill>
              </a:rPr>
              <a:t>speciation</a:t>
            </a:r>
            <a:r>
              <a:rPr lang="fr-FR" sz="3000" b="1" dirty="0">
                <a:solidFill>
                  <a:schemeClr val="bg1"/>
                </a:solidFill>
              </a:rPr>
              <a:t> sur la migration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3B9A5-75BF-4C5D-AA74-FE003D7B383F}"/>
              </a:ext>
            </a:extLst>
          </p:cNvPr>
          <p:cNvSpPr/>
          <p:nvPr/>
        </p:nvSpPr>
        <p:spPr>
          <a:xfrm>
            <a:off x="0" y="836712"/>
            <a:ext cx="9144000" cy="10801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CFFAB-D7ED-4D70-8582-6D45F50E2C1B}"/>
              </a:ext>
            </a:extLst>
          </p:cNvPr>
          <p:cNvSpPr/>
          <p:nvPr/>
        </p:nvSpPr>
        <p:spPr>
          <a:xfrm>
            <a:off x="0" y="5805264"/>
            <a:ext cx="9144000" cy="10801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CEADAA1-64B7-42AF-8716-3681094A7121}"/>
              </a:ext>
            </a:extLst>
          </p:cNvPr>
          <p:cNvGrpSpPr/>
          <p:nvPr/>
        </p:nvGrpSpPr>
        <p:grpSpPr>
          <a:xfrm>
            <a:off x="664084" y="2907923"/>
            <a:ext cx="507595" cy="504056"/>
            <a:chOff x="-1840251" y="2420888"/>
            <a:chExt cx="507595" cy="504056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88B2AD2-9E78-4D6E-B828-C594451F0B01}"/>
                </a:ext>
              </a:extLst>
            </p:cNvPr>
            <p:cNvSpPr/>
            <p:nvPr/>
          </p:nvSpPr>
          <p:spPr>
            <a:xfrm>
              <a:off x="-1836712" y="2420888"/>
              <a:ext cx="504056" cy="5040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C8E28BA-6804-4BC0-BF49-38EF61EB9FCF}"/>
                </a:ext>
              </a:extLst>
            </p:cNvPr>
            <p:cNvSpPr txBox="1"/>
            <p:nvPr/>
          </p:nvSpPr>
          <p:spPr>
            <a:xfrm>
              <a:off x="-1840251" y="2443150"/>
              <a:ext cx="5068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00" b="1" dirty="0">
                  <a:solidFill>
                    <a:schemeClr val="bg1"/>
                  </a:solidFill>
                </a:rPr>
                <a:t>An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2478C8E-E106-4F59-B348-F0368A8CE000}"/>
              </a:ext>
            </a:extLst>
          </p:cNvPr>
          <p:cNvGrpSpPr/>
          <p:nvPr/>
        </p:nvGrpSpPr>
        <p:grpSpPr>
          <a:xfrm>
            <a:off x="3934093" y="2189530"/>
            <a:ext cx="1296306" cy="504056"/>
            <a:chOff x="3491880" y="3933055"/>
            <a:chExt cx="1296306" cy="504056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A214E90B-0826-499A-B0E0-9610A484F092}"/>
                </a:ext>
              </a:extLst>
            </p:cNvPr>
            <p:cNvGrpSpPr/>
            <p:nvPr/>
          </p:nvGrpSpPr>
          <p:grpSpPr>
            <a:xfrm>
              <a:off x="3491880" y="3933055"/>
              <a:ext cx="507595" cy="504056"/>
              <a:chOff x="-1840251" y="2420888"/>
              <a:chExt cx="507595" cy="504056"/>
            </a:xfrm>
          </p:grpSpPr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2A424098-5405-4F0E-9D53-76211E495A0C}"/>
                  </a:ext>
                </a:extLst>
              </p:cNvPr>
              <p:cNvSpPr/>
              <p:nvPr/>
            </p:nvSpPr>
            <p:spPr>
              <a:xfrm>
                <a:off x="-1836712" y="2420888"/>
                <a:ext cx="504056" cy="5040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b="1" dirty="0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4B76598-42B4-496C-A679-272A9B597D22}"/>
                  </a:ext>
                </a:extLst>
              </p:cNvPr>
              <p:cNvSpPr txBox="1"/>
              <p:nvPr/>
            </p:nvSpPr>
            <p:spPr>
              <a:xfrm>
                <a:off x="-1840251" y="2443150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200" b="1" dirty="0">
                    <a:solidFill>
                      <a:schemeClr val="bg1"/>
                    </a:solidFill>
                  </a:rPr>
                  <a:t>An</a:t>
                </a:r>
              </a:p>
            </p:txBody>
          </p: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ACAB596-1347-4BDC-B937-E4E0AC55B811}"/>
                </a:ext>
              </a:extLst>
            </p:cNvPr>
            <p:cNvSpPr txBox="1"/>
            <p:nvPr/>
          </p:nvSpPr>
          <p:spPr>
            <a:xfrm>
              <a:off x="3923334" y="4000417"/>
              <a:ext cx="864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-Ligand</a:t>
              </a:r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DEDC94C4-AF33-400D-ABE2-E6AB82B4C8C5}"/>
              </a:ext>
            </a:extLst>
          </p:cNvPr>
          <p:cNvGrpSpPr/>
          <p:nvPr/>
        </p:nvGrpSpPr>
        <p:grpSpPr>
          <a:xfrm>
            <a:off x="168836" y="4815790"/>
            <a:ext cx="1533484" cy="1010503"/>
            <a:chOff x="967016" y="4815790"/>
            <a:chExt cx="1533484" cy="1010503"/>
          </a:xfrm>
        </p:grpSpPr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01D5059D-8F9B-49DB-9FB3-269CC4E8372C}"/>
                </a:ext>
              </a:extLst>
            </p:cNvPr>
            <p:cNvGrpSpPr/>
            <p:nvPr/>
          </p:nvGrpSpPr>
          <p:grpSpPr>
            <a:xfrm>
              <a:off x="967016" y="4816759"/>
              <a:ext cx="1012696" cy="1009534"/>
              <a:chOff x="1296680" y="4312703"/>
              <a:chExt cx="1012696" cy="1009534"/>
            </a:xfrm>
          </p:grpSpPr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57A7290C-20B3-406F-8108-6E9F4E9B03C4}"/>
                  </a:ext>
                </a:extLst>
              </p:cNvPr>
              <p:cNvGrpSpPr/>
              <p:nvPr/>
            </p:nvGrpSpPr>
            <p:grpSpPr>
              <a:xfrm>
                <a:off x="1296680" y="4818181"/>
                <a:ext cx="507595" cy="504056"/>
                <a:chOff x="-1840251" y="2420888"/>
                <a:chExt cx="507595" cy="504056"/>
              </a:xfrm>
            </p:grpSpPr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id="{F55080B0-FDCC-4678-AC40-F96EA180AC54}"/>
                    </a:ext>
                  </a:extLst>
                </p:cNvPr>
                <p:cNvSpPr/>
                <p:nvPr/>
              </p:nvSpPr>
              <p:spPr>
                <a:xfrm>
                  <a:off x="-1836712" y="2420888"/>
                  <a:ext cx="504056" cy="5040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b="1" dirty="0"/>
                </a:p>
              </p:txBody>
            </p:sp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711BFF4D-7E6D-4DFE-98F6-B7A3B4D01242}"/>
                    </a:ext>
                  </a:extLst>
                </p:cNvPr>
                <p:cNvSpPr txBox="1"/>
                <p:nvPr/>
              </p:nvSpPr>
              <p:spPr>
                <a:xfrm>
                  <a:off x="-1840251" y="2443150"/>
                  <a:ext cx="50687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200" b="1" dirty="0">
                      <a:solidFill>
                        <a:schemeClr val="bg1"/>
                      </a:solidFill>
                    </a:rPr>
                    <a:t>An</a:t>
                  </a:r>
                </a:p>
              </p:txBody>
            </p:sp>
          </p:grpSp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84252600-04C8-4C9B-ADEE-799398E37397}"/>
                  </a:ext>
                </a:extLst>
              </p:cNvPr>
              <p:cNvGrpSpPr/>
              <p:nvPr/>
            </p:nvGrpSpPr>
            <p:grpSpPr>
              <a:xfrm>
                <a:off x="1801781" y="4818181"/>
                <a:ext cx="507595" cy="504056"/>
                <a:chOff x="-1840251" y="2420888"/>
                <a:chExt cx="507595" cy="504056"/>
              </a:xfrm>
            </p:grpSpPr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D158DEA7-18E3-4ACB-A28D-BB5132ED02FB}"/>
                    </a:ext>
                  </a:extLst>
                </p:cNvPr>
                <p:cNvSpPr/>
                <p:nvPr/>
              </p:nvSpPr>
              <p:spPr>
                <a:xfrm>
                  <a:off x="-1836712" y="2420888"/>
                  <a:ext cx="504056" cy="5040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b="1" dirty="0"/>
                </a:p>
              </p:txBody>
            </p:sp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0CB274F8-CE6E-4655-88DF-5C0D49EC55C6}"/>
                    </a:ext>
                  </a:extLst>
                </p:cNvPr>
                <p:cNvSpPr txBox="1"/>
                <p:nvPr/>
              </p:nvSpPr>
              <p:spPr>
                <a:xfrm>
                  <a:off x="-1840251" y="2443150"/>
                  <a:ext cx="50687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200" b="1" dirty="0">
                      <a:solidFill>
                        <a:schemeClr val="bg1"/>
                      </a:solidFill>
                    </a:rPr>
                    <a:t>An</a:t>
                  </a:r>
                </a:p>
              </p:txBody>
            </p:sp>
          </p:grpSp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175AAF4B-448D-47F6-B15E-4EB178AAB731}"/>
                  </a:ext>
                </a:extLst>
              </p:cNvPr>
              <p:cNvGrpSpPr/>
              <p:nvPr/>
            </p:nvGrpSpPr>
            <p:grpSpPr>
              <a:xfrm>
                <a:off x="1296680" y="4312703"/>
                <a:ext cx="507595" cy="504056"/>
                <a:chOff x="-1840251" y="2420888"/>
                <a:chExt cx="507595" cy="504056"/>
              </a:xfrm>
            </p:grpSpPr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342EE631-FB6A-4DEF-AE42-13ECFE598F03}"/>
                    </a:ext>
                  </a:extLst>
                </p:cNvPr>
                <p:cNvSpPr/>
                <p:nvPr/>
              </p:nvSpPr>
              <p:spPr>
                <a:xfrm>
                  <a:off x="-1836712" y="2420888"/>
                  <a:ext cx="504056" cy="5040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b="1" dirty="0"/>
                </a:p>
              </p:txBody>
            </p:sp>
            <p:sp>
              <p:nvSpPr>
                <p:cNvPr id="46" name="ZoneTexte 45">
                  <a:extLst>
                    <a:ext uri="{FF2B5EF4-FFF2-40B4-BE49-F238E27FC236}">
                      <a16:creationId xmlns:a16="http://schemas.microsoft.com/office/drawing/2014/main" id="{C19DCF93-3499-44BF-B651-3BF219FBEA09}"/>
                    </a:ext>
                  </a:extLst>
                </p:cNvPr>
                <p:cNvSpPr txBox="1"/>
                <p:nvPr/>
              </p:nvSpPr>
              <p:spPr>
                <a:xfrm>
                  <a:off x="-1840251" y="2443150"/>
                  <a:ext cx="50687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200" b="1" dirty="0">
                      <a:solidFill>
                        <a:schemeClr val="bg1"/>
                      </a:solidFill>
                    </a:rPr>
                    <a:t>An</a:t>
                  </a:r>
                </a:p>
              </p:txBody>
            </p: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C88D23BA-C442-43C3-89D2-4BF750F99508}"/>
                  </a:ext>
                </a:extLst>
              </p:cNvPr>
              <p:cNvGrpSpPr/>
              <p:nvPr/>
            </p:nvGrpSpPr>
            <p:grpSpPr>
              <a:xfrm>
                <a:off x="1801781" y="4312703"/>
                <a:ext cx="507595" cy="504056"/>
                <a:chOff x="-1840251" y="2420888"/>
                <a:chExt cx="507595" cy="504056"/>
              </a:xfrm>
            </p:grpSpPr>
            <p:sp>
              <p:nvSpPr>
                <p:cNvPr id="48" name="Ellipse 47">
                  <a:extLst>
                    <a:ext uri="{FF2B5EF4-FFF2-40B4-BE49-F238E27FC236}">
                      <a16:creationId xmlns:a16="http://schemas.microsoft.com/office/drawing/2014/main" id="{9A42BA5D-F713-450C-A52D-7CAB87CD5995}"/>
                    </a:ext>
                  </a:extLst>
                </p:cNvPr>
                <p:cNvSpPr/>
                <p:nvPr/>
              </p:nvSpPr>
              <p:spPr>
                <a:xfrm>
                  <a:off x="-1836712" y="2420888"/>
                  <a:ext cx="504056" cy="5040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b="1" dirty="0"/>
                </a:p>
              </p:txBody>
            </p:sp>
            <p:sp>
              <p:nvSpPr>
                <p:cNvPr id="49" name="ZoneTexte 48">
                  <a:extLst>
                    <a:ext uri="{FF2B5EF4-FFF2-40B4-BE49-F238E27FC236}">
                      <a16:creationId xmlns:a16="http://schemas.microsoft.com/office/drawing/2014/main" id="{A02AD77A-9C2A-4B60-AE5C-F9EEA3E9AAF4}"/>
                    </a:ext>
                  </a:extLst>
                </p:cNvPr>
                <p:cNvSpPr txBox="1"/>
                <p:nvPr/>
              </p:nvSpPr>
              <p:spPr>
                <a:xfrm>
                  <a:off x="-1840251" y="2443150"/>
                  <a:ext cx="50687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200" b="1" dirty="0">
                      <a:solidFill>
                        <a:schemeClr val="bg1"/>
                      </a:solidFill>
                    </a:rPr>
                    <a:t>An</a:t>
                  </a:r>
                </a:p>
              </p:txBody>
            </p:sp>
          </p:grpSp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498B061F-5905-4E38-92D5-00FF5D2EA2E9}"/>
                </a:ext>
              </a:extLst>
            </p:cNvPr>
            <p:cNvGrpSpPr/>
            <p:nvPr/>
          </p:nvGrpSpPr>
          <p:grpSpPr>
            <a:xfrm>
              <a:off x="1992905" y="4815790"/>
              <a:ext cx="507595" cy="1009534"/>
              <a:chOff x="3072468" y="3215927"/>
              <a:chExt cx="507595" cy="1009534"/>
            </a:xfrm>
          </p:grpSpPr>
          <p:grpSp>
            <p:nvGrpSpPr>
              <p:cNvPr id="79" name="Groupe 78">
                <a:extLst>
                  <a:ext uri="{FF2B5EF4-FFF2-40B4-BE49-F238E27FC236}">
                    <a16:creationId xmlns:a16="http://schemas.microsoft.com/office/drawing/2014/main" id="{38DFB2F4-7BA9-4E47-84C2-1BDDF15869E2}"/>
                  </a:ext>
                </a:extLst>
              </p:cNvPr>
              <p:cNvGrpSpPr/>
              <p:nvPr/>
            </p:nvGrpSpPr>
            <p:grpSpPr>
              <a:xfrm>
                <a:off x="3072468" y="3721405"/>
                <a:ext cx="507595" cy="504056"/>
                <a:chOff x="-1840251" y="2420888"/>
                <a:chExt cx="507595" cy="504056"/>
              </a:xfrm>
            </p:grpSpPr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BD214D62-C940-4917-9F64-BAC9B5B6C50E}"/>
                    </a:ext>
                  </a:extLst>
                </p:cNvPr>
                <p:cNvSpPr/>
                <p:nvPr/>
              </p:nvSpPr>
              <p:spPr>
                <a:xfrm>
                  <a:off x="-1836712" y="2420888"/>
                  <a:ext cx="504056" cy="5040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b="1" dirty="0"/>
                </a:p>
              </p:txBody>
            </p:sp>
            <p:sp>
              <p:nvSpPr>
                <p:cNvPr id="90" name="ZoneTexte 89">
                  <a:extLst>
                    <a:ext uri="{FF2B5EF4-FFF2-40B4-BE49-F238E27FC236}">
                      <a16:creationId xmlns:a16="http://schemas.microsoft.com/office/drawing/2014/main" id="{068D159A-5AFA-4657-B04C-482EED27DE81}"/>
                    </a:ext>
                  </a:extLst>
                </p:cNvPr>
                <p:cNvSpPr txBox="1"/>
                <p:nvPr/>
              </p:nvSpPr>
              <p:spPr>
                <a:xfrm>
                  <a:off x="-1840251" y="2443150"/>
                  <a:ext cx="50687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200" b="1" dirty="0">
                      <a:solidFill>
                        <a:schemeClr val="bg1"/>
                      </a:solidFill>
                    </a:rPr>
                    <a:t>An</a:t>
                  </a:r>
                </a:p>
              </p:txBody>
            </p:sp>
          </p:grpSp>
          <p:grpSp>
            <p:nvGrpSpPr>
              <p:cNvPr id="81" name="Groupe 80">
                <a:extLst>
                  <a:ext uri="{FF2B5EF4-FFF2-40B4-BE49-F238E27FC236}">
                    <a16:creationId xmlns:a16="http://schemas.microsoft.com/office/drawing/2014/main" id="{5433DE53-09A2-4485-8670-65F8024222C8}"/>
                  </a:ext>
                </a:extLst>
              </p:cNvPr>
              <p:cNvGrpSpPr/>
              <p:nvPr/>
            </p:nvGrpSpPr>
            <p:grpSpPr>
              <a:xfrm>
                <a:off x="3072468" y="3215927"/>
                <a:ext cx="507595" cy="504056"/>
                <a:chOff x="-1840251" y="2420888"/>
                <a:chExt cx="507595" cy="504056"/>
              </a:xfrm>
            </p:grpSpPr>
            <p:sp>
              <p:nvSpPr>
                <p:cNvPr id="85" name="Ellipse 84">
                  <a:extLst>
                    <a:ext uri="{FF2B5EF4-FFF2-40B4-BE49-F238E27FC236}">
                      <a16:creationId xmlns:a16="http://schemas.microsoft.com/office/drawing/2014/main" id="{ED2D1997-8AA0-4624-B3DA-0A52E044003D}"/>
                    </a:ext>
                  </a:extLst>
                </p:cNvPr>
                <p:cNvSpPr/>
                <p:nvPr/>
              </p:nvSpPr>
              <p:spPr>
                <a:xfrm>
                  <a:off x="-1836712" y="2420888"/>
                  <a:ext cx="504056" cy="5040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b="1" dirty="0"/>
                </a:p>
              </p:txBody>
            </p:sp>
            <p:sp>
              <p:nvSpPr>
                <p:cNvPr id="86" name="ZoneTexte 85">
                  <a:extLst>
                    <a:ext uri="{FF2B5EF4-FFF2-40B4-BE49-F238E27FC236}">
                      <a16:creationId xmlns:a16="http://schemas.microsoft.com/office/drawing/2014/main" id="{B480786A-9F61-4DC8-B5AF-54E42DA77486}"/>
                    </a:ext>
                  </a:extLst>
                </p:cNvPr>
                <p:cNvSpPr txBox="1"/>
                <p:nvPr/>
              </p:nvSpPr>
              <p:spPr>
                <a:xfrm>
                  <a:off x="-1840251" y="2443150"/>
                  <a:ext cx="50687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200" b="1" dirty="0">
                      <a:solidFill>
                        <a:schemeClr val="bg1"/>
                      </a:solidFill>
                    </a:rPr>
                    <a:t>An</a:t>
                  </a:r>
                </a:p>
              </p:txBody>
            </p:sp>
          </p:grpSp>
        </p:grpSp>
      </p:grp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6E8D0D9D-20D4-4DBF-A0E4-7AF8BA1C7DCA}"/>
              </a:ext>
            </a:extLst>
          </p:cNvPr>
          <p:cNvCxnSpPr>
            <a:cxnSpLocks/>
          </p:cNvCxnSpPr>
          <p:nvPr/>
        </p:nvCxnSpPr>
        <p:spPr>
          <a:xfrm>
            <a:off x="903506" y="3600946"/>
            <a:ext cx="14013" cy="11674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2177EF9C-DCF4-4B48-9934-C9FF024D2C8A}"/>
              </a:ext>
            </a:extLst>
          </p:cNvPr>
          <p:cNvCxnSpPr>
            <a:cxnSpLocks/>
          </p:cNvCxnSpPr>
          <p:nvPr/>
        </p:nvCxnSpPr>
        <p:spPr>
          <a:xfrm flipV="1">
            <a:off x="1389104" y="2452189"/>
            <a:ext cx="2284284" cy="4993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lèche : droite 118">
            <a:extLst>
              <a:ext uri="{FF2B5EF4-FFF2-40B4-BE49-F238E27FC236}">
                <a16:creationId xmlns:a16="http://schemas.microsoft.com/office/drawing/2014/main" id="{104544A7-48B5-4033-92E6-9CC2FFF1549D}"/>
              </a:ext>
            </a:extLst>
          </p:cNvPr>
          <p:cNvSpPr/>
          <p:nvPr/>
        </p:nvSpPr>
        <p:spPr>
          <a:xfrm>
            <a:off x="7359465" y="4364060"/>
            <a:ext cx="1762057" cy="1353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Water flow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DD8674FE-9318-4D7C-8947-B42E53A7BEED}"/>
              </a:ext>
            </a:extLst>
          </p:cNvPr>
          <p:cNvSpPr txBox="1"/>
          <p:nvPr/>
        </p:nvSpPr>
        <p:spPr>
          <a:xfrm rot="20858750">
            <a:off x="1773139" y="2228087"/>
            <a:ext cx="14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Complexation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A4A4CC17-1844-4560-9796-580514CE42ED}"/>
              </a:ext>
            </a:extLst>
          </p:cNvPr>
          <p:cNvSpPr txBox="1"/>
          <p:nvPr/>
        </p:nvSpPr>
        <p:spPr>
          <a:xfrm rot="16200000">
            <a:off x="-126953" y="3955048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Precipitation</a:t>
            </a:r>
            <a:endParaRPr lang="fr-FR" dirty="0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B34A93FE-C865-4193-A278-BF5038E1F8E5}"/>
              </a:ext>
            </a:extLst>
          </p:cNvPr>
          <p:cNvSpPr txBox="1"/>
          <p:nvPr/>
        </p:nvSpPr>
        <p:spPr>
          <a:xfrm>
            <a:off x="1323208" y="6296127"/>
            <a:ext cx="177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IMMOBILE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37A4D5A-B5F5-4E3E-9E3E-84B15447F084}"/>
              </a:ext>
            </a:extLst>
          </p:cNvPr>
          <p:cNvSpPr/>
          <p:nvPr/>
        </p:nvSpPr>
        <p:spPr>
          <a:xfrm>
            <a:off x="0" y="838249"/>
            <a:ext cx="9144000" cy="10801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Roche/sol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A67CCBA6-4D25-4896-98A9-ECEE3B4D6DB5}"/>
              </a:ext>
            </a:extLst>
          </p:cNvPr>
          <p:cNvSpPr/>
          <p:nvPr/>
        </p:nvSpPr>
        <p:spPr>
          <a:xfrm rot="5400000">
            <a:off x="1992291" y="4050633"/>
            <a:ext cx="430493" cy="408688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41E4B65-6437-4470-98A5-E9F8793295A2}"/>
              </a:ext>
            </a:extLst>
          </p:cNvPr>
          <p:cNvSpPr txBox="1"/>
          <p:nvPr/>
        </p:nvSpPr>
        <p:spPr>
          <a:xfrm>
            <a:off x="7557453" y="3025080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MOBILE</a:t>
            </a:r>
          </a:p>
        </p:txBody>
      </p:sp>
      <p:sp>
        <p:nvSpPr>
          <p:cNvPr id="56" name="Accolade fermante 55">
            <a:extLst>
              <a:ext uri="{FF2B5EF4-FFF2-40B4-BE49-F238E27FC236}">
                <a16:creationId xmlns:a16="http://schemas.microsoft.com/office/drawing/2014/main" id="{6187BDE1-7605-4F9B-8AEC-D501A2668BFA}"/>
              </a:ext>
            </a:extLst>
          </p:cNvPr>
          <p:cNvSpPr/>
          <p:nvPr/>
        </p:nvSpPr>
        <p:spPr>
          <a:xfrm>
            <a:off x="6948264" y="2132857"/>
            <a:ext cx="419110" cy="233713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9E2061BF-8B98-45D8-8373-F95B8F13892D}"/>
              </a:ext>
            </a:extLst>
          </p:cNvPr>
          <p:cNvGrpSpPr/>
          <p:nvPr/>
        </p:nvGrpSpPr>
        <p:grpSpPr>
          <a:xfrm>
            <a:off x="3582246" y="5245082"/>
            <a:ext cx="507595" cy="504056"/>
            <a:chOff x="-1840251" y="2420888"/>
            <a:chExt cx="507595" cy="504056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82F46517-EB54-48EF-B972-55F932F3EC59}"/>
                </a:ext>
              </a:extLst>
            </p:cNvPr>
            <p:cNvSpPr/>
            <p:nvPr/>
          </p:nvSpPr>
          <p:spPr>
            <a:xfrm>
              <a:off x="-1836712" y="2420888"/>
              <a:ext cx="504056" cy="5040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41FBF55B-8AA5-4E27-9D91-B58E8A389D6D}"/>
                </a:ext>
              </a:extLst>
            </p:cNvPr>
            <p:cNvSpPr txBox="1"/>
            <p:nvPr/>
          </p:nvSpPr>
          <p:spPr>
            <a:xfrm>
              <a:off x="-1840251" y="2443150"/>
              <a:ext cx="5068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00" b="1" dirty="0">
                  <a:solidFill>
                    <a:schemeClr val="bg1"/>
                  </a:solidFill>
                </a:rPr>
                <a:t>An</a:t>
              </a:r>
            </a:p>
          </p:txBody>
        </p:sp>
      </p:grp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ADD1FC8E-A7C1-4F8D-AB0D-34FBD1F7D04B}"/>
              </a:ext>
            </a:extLst>
          </p:cNvPr>
          <p:cNvCxnSpPr>
            <a:cxnSpLocks/>
          </p:cNvCxnSpPr>
          <p:nvPr/>
        </p:nvCxnSpPr>
        <p:spPr>
          <a:xfrm>
            <a:off x="1284641" y="3480910"/>
            <a:ext cx="2243509" cy="16571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1446BB28-42A4-4B52-85BC-502A67F323FC}"/>
              </a:ext>
            </a:extLst>
          </p:cNvPr>
          <p:cNvSpPr txBox="1"/>
          <p:nvPr/>
        </p:nvSpPr>
        <p:spPr>
          <a:xfrm rot="1168855">
            <a:off x="1829610" y="3492395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Sorption</a:t>
            </a:r>
          </a:p>
        </p:txBody>
      </p:sp>
    </p:spTree>
    <p:extLst>
      <p:ext uri="{BB962C8B-B14F-4D97-AF65-F5344CB8AC3E}">
        <p14:creationId xmlns:p14="http://schemas.microsoft.com/office/powerpoint/2010/main" val="317305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7A67341-DC19-4370-A0CD-991FC70E8009}"/>
              </a:ext>
            </a:extLst>
          </p:cNvPr>
          <p:cNvSpPr/>
          <p:nvPr/>
        </p:nvSpPr>
        <p:spPr>
          <a:xfrm>
            <a:off x="0" y="0"/>
            <a:ext cx="9144000" cy="543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95FF05-CCB7-4234-94B1-F051BEA32F7B}"/>
              </a:ext>
            </a:extLst>
          </p:cNvPr>
          <p:cNvSpPr/>
          <p:nvPr/>
        </p:nvSpPr>
        <p:spPr>
          <a:xfrm>
            <a:off x="0" y="1916832"/>
            <a:ext cx="9144000" cy="3888432"/>
          </a:xfrm>
          <a:prstGeom prst="rect">
            <a:avLst/>
          </a:prstGeom>
          <a:solidFill>
            <a:srgbClr val="04D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3B9A5-75BF-4C5D-AA74-FE003D7B383F}"/>
              </a:ext>
            </a:extLst>
          </p:cNvPr>
          <p:cNvSpPr/>
          <p:nvPr/>
        </p:nvSpPr>
        <p:spPr>
          <a:xfrm>
            <a:off x="0" y="836712"/>
            <a:ext cx="9144000" cy="10801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CFFAB-D7ED-4D70-8582-6D45F50E2C1B}"/>
              </a:ext>
            </a:extLst>
          </p:cNvPr>
          <p:cNvSpPr/>
          <p:nvPr/>
        </p:nvSpPr>
        <p:spPr>
          <a:xfrm>
            <a:off x="0" y="5805264"/>
            <a:ext cx="9144000" cy="10801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CEADAA1-64B7-42AF-8716-3681094A7121}"/>
              </a:ext>
            </a:extLst>
          </p:cNvPr>
          <p:cNvGrpSpPr/>
          <p:nvPr/>
        </p:nvGrpSpPr>
        <p:grpSpPr>
          <a:xfrm>
            <a:off x="664084" y="2907923"/>
            <a:ext cx="507595" cy="504056"/>
            <a:chOff x="-1840251" y="2420888"/>
            <a:chExt cx="507595" cy="504056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88B2AD2-9E78-4D6E-B828-C594451F0B01}"/>
                </a:ext>
              </a:extLst>
            </p:cNvPr>
            <p:cNvSpPr/>
            <p:nvPr/>
          </p:nvSpPr>
          <p:spPr>
            <a:xfrm>
              <a:off x="-1836712" y="2420888"/>
              <a:ext cx="504056" cy="5040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C8E28BA-6804-4BC0-BF49-38EF61EB9FCF}"/>
                </a:ext>
              </a:extLst>
            </p:cNvPr>
            <p:cNvSpPr txBox="1"/>
            <p:nvPr/>
          </p:nvSpPr>
          <p:spPr>
            <a:xfrm>
              <a:off x="-1840251" y="2443150"/>
              <a:ext cx="5068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00" b="1" dirty="0">
                  <a:solidFill>
                    <a:schemeClr val="bg1"/>
                  </a:solidFill>
                </a:rPr>
                <a:t>An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2478C8E-E106-4F59-B348-F0368A8CE000}"/>
              </a:ext>
            </a:extLst>
          </p:cNvPr>
          <p:cNvGrpSpPr/>
          <p:nvPr/>
        </p:nvGrpSpPr>
        <p:grpSpPr>
          <a:xfrm>
            <a:off x="3934093" y="2189530"/>
            <a:ext cx="1296306" cy="504056"/>
            <a:chOff x="3491880" y="3933055"/>
            <a:chExt cx="1296306" cy="504056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A214E90B-0826-499A-B0E0-9610A484F092}"/>
                </a:ext>
              </a:extLst>
            </p:cNvPr>
            <p:cNvGrpSpPr/>
            <p:nvPr/>
          </p:nvGrpSpPr>
          <p:grpSpPr>
            <a:xfrm>
              <a:off x="3491880" y="3933055"/>
              <a:ext cx="507595" cy="504056"/>
              <a:chOff x="-1840251" y="2420888"/>
              <a:chExt cx="507595" cy="504056"/>
            </a:xfrm>
          </p:grpSpPr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2A424098-5405-4F0E-9D53-76211E495A0C}"/>
                  </a:ext>
                </a:extLst>
              </p:cNvPr>
              <p:cNvSpPr/>
              <p:nvPr/>
            </p:nvSpPr>
            <p:spPr>
              <a:xfrm>
                <a:off x="-1836712" y="2420888"/>
                <a:ext cx="504056" cy="5040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b="1" dirty="0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4B76598-42B4-496C-A679-272A9B597D22}"/>
                  </a:ext>
                </a:extLst>
              </p:cNvPr>
              <p:cNvSpPr txBox="1"/>
              <p:nvPr/>
            </p:nvSpPr>
            <p:spPr>
              <a:xfrm>
                <a:off x="-1840251" y="2443150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200" b="1" dirty="0">
                    <a:solidFill>
                      <a:schemeClr val="bg1"/>
                    </a:solidFill>
                  </a:rPr>
                  <a:t>An</a:t>
                </a:r>
              </a:p>
            </p:txBody>
          </p: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ACAB596-1347-4BDC-B937-E4E0AC55B811}"/>
                </a:ext>
              </a:extLst>
            </p:cNvPr>
            <p:cNvSpPr txBox="1"/>
            <p:nvPr/>
          </p:nvSpPr>
          <p:spPr>
            <a:xfrm>
              <a:off x="3923334" y="4000417"/>
              <a:ext cx="864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-Ligand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4D7B987-4E6E-406F-A9B2-F6AC57BEED3F}"/>
              </a:ext>
            </a:extLst>
          </p:cNvPr>
          <p:cNvGrpSpPr/>
          <p:nvPr/>
        </p:nvGrpSpPr>
        <p:grpSpPr>
          <a:xfrm>
            <a:off x="4103861" y="3066177"/>
            <a:ext cx="1289322" cy="1136298"/>
            <a:chOff x="-1764704" y="2472628"/>
            <a:chExt cx="1289322" cy="1136298"/>
          </a:xfrm>
        </p:grpSpPr>
        <p:sp>
          <p:nvSpPr>
            <p:cNvPr id="17" name="Forme libre 27">
              <a:extLst>
                <a:ext uri="{FF2B5EF4-FFF2-40B4-BE49-F238E27FC236}">
                  <a16:creationId xmlns:a16="http://schemas.microsoft.com/office/drawing/2014/main" id="{B6A85254-BFFB-4995-A914-EEA8537A204A}"/>
                </a:ext>
              </a:extLst>
            </p:cNvPr>
            <p:cNvSpPr/>
            <p:nvPr/>
          </p:nvSpPr>
          <p:spPr bwMode="auto">
            <a:xfrm>
              <a:off x="-1764704" y="2472628"/>
              <a:ext cx="1289322" cy="1080120"/>
            </a:xfrm>
            <a:custGeom>
              <a:avLst/>
              <a:gdLst>
                <a:gd name="connsiteX0" fmla="*/ 705253 w 2024899"/>
                <a:gd name="connsiteY0" fmla="*/ 197427 h 1911927"/>
                <a:gd name="connsiteX1" fmla="*/ 819553 w 2024899"/>
                <a:gd name="connsiteY1" fmla="*/ 228600 h 1911927"/>
                <a:gd name="connsiteX2" fmla="*/ 871508 w 2024899"/>
                <a:gd name="connsiteY2" fmla="*/ 249382 h 1911927"/>
                <a:gd name="connsiteX3" fmla="*/ 944244 w 2024899"/>
                <a:gd name="connsiteY3" fmla="*/ 259773 h 1911927"/>
                <a:gd name="connsiteX4" fmla="*/ 1037762 w 2024899"/>
                <a:gd name="connsiteY4" fmla="*/ 311727 h 1911927"/>
                <a:gd name="connsiteX5" fmla="*/ 1131280 w 2024899"/>
                <a:gd name="connsiteY5" fmla="*/ 342900 h 1911927"/>
                <a:gd name="connsiteX6" fmla="*/ 1204017 w 2024899"/>
                <a:gd name="connsiteY6" fmla="*/ 363682 h 1911927"/>
                <a:gd name="connsiteX7" fmla="*/ 1411835 w 2024899"/>
                <a:gd name="connsiteY7" fmla="*/ 426027 h 1911927"/>
                <a:gd name="connsiteX8" fmla="*/ 1526135 w 2024899"/>
                <a:gd name="connsiteY8" fmla="*/ 498764 h 1911927"/>
                <a:gd name="connsiteX9" fmla="*/ 1567699 w 2024899"/>
                <a:gd name="connsiteY9" fmla="*/ 529936 h 1911927"/>
                <a:gd name="connsiteX10" fmla="*/ 1609262 w 2024899"/>
                <a:gd name="connsiteY10" fmla="*/ 613064 h 1911927"/>
                <a:gd name="connsiteX11" fmla="*/ 1640435 w 2024899"/>
                <a:gd name="connsiteY11" fmla="*/ 665018 h 1911927"/>
                <a:gd name="connsiteX12" fmla="*/ 1692389 w 2024899"/>
                <a:gd name="connsiteY12" fmla="*/ 914400 h 1911927"/>
                <a:gd name="connsiteX13" fmla="*/ 1650826 w 2024899"/>
                <a:gd name="connsiteY13" fmla="*/ 1288473 h 1911927"/>
                <a:gd name="connsiteX14" fmla="*/ 1557308 w 2024899"/>
                <a:gd name="connsiteY14" fmla="*/ 1340427 h 1911927"/>
                <a:gd name="connsiteX15" fmla="*/ 1474180 w 2024899"/>
                <a:gd name="connsiteY15" fmla="*/ 1392382 h 1911927"/>
                <a:gd name="connsiteX16" fmla="*/ 1255971 w 2024899"/>
                <a:gd name="connsiteY16" fmla="*/ 1444336 h 1911927"/>
                <a:gd name="connsiteX17" fmla="*/ 881899 w 2024899"/>
                <a:gd name="connsiteY17" fmla="*/ 1496291 h 1911927"/>
                <a:gd name="connsiteX18" fmla="*/ 497435 w 2024899"/>
                <a:gd name="connsiteY18" fmla="*/ 1475509 h 1911927"/>
                <a:gd name="connsiteX19" fmla="*/ 445480 w 2024899"/>
                <a:gd name="connsiteY19" fmla="*/ 1465118 h 1911927"/>
                <a:gd name="connsiteX20" fmla="*/ 383135 w 2024899"/>
                <a:gd name="connsiteY20" fmla="*/ 1423555 h 1911927"/>
                <a:gd name="connsiteX21" fmla="*/ 331180 w 2024899"/>
                <a:gd name="connsiteY21" fmla="*/ 1381991 h 1911927"/>
                <a:gd name="connsiteX22" fmla="*/ 300008 w 2024899"/>
                <a:gd name="connsiteY22" fmla="*/ 1340427 h 1911927"/>
                <a:gd name="connsiteX23" fmla="*/ 310399 w 2024899"/>
                <a:gd name="connsiteY23" fmla="*/ 1163782 h 1911927"/>
                <a:gd name="connsiteX24" fmla="*/ 362353 w 2024899"/>
                <a:gd name="connsiteY24" fmla="*/ 1132609 h 1911927"/>
                <a:gd name="connsiteX25" fmla="*/ 414308 w 2024899"/>
                <a:gd name="connsiteY25" fmla="*/ 1122218 h 1911927"/>
                <a:gd name="connsiteX26" fmla="*/ 570171 w 2024899"/>
                <a:gd name="connsiteY26" fmla="*/ 1101436 h 1911927"/>
                <a:gd name="connsiteX27" fmla="*/ 1245580 w 2024899"/>
                <a:gd name="connsiteY27" fmla="*/ 1080655 h 1911927"/>
                <a:gd name="connsiteX28" fmla="*/ 1526135 w 2024899"/>
                <a:gd name="connsiteY28" fmla="*/ 1059873 h 1911927"/>
                <a:gd name="connsiteX29" fmla="*/ 1733953 w 2024899"/>
                <a:gd name="connsiteY29" fmla="*/ 1039091 h 1911927"/>
                <a:gd name="connsiteX30" fmla="*/ 1796299 w 2024899"/>
                <a:gd name="connsiteY30" fmla="*/ 1028700 h 1911927"/>
                <a:gd name="connsiteX31" fmla="*/ 1889817 w 2024899"/>
                <a:gd name="connsiteY31" fmla="*/ 966355 h 1911927"/>
                <a:gd name="connsiteX32" fmla="*/ 1900208 w 2024899"/>
                <a:gd name="connsiteY32" fmla="*/ 924791 h 1911927"/>
                <a:gd name="connsiteX33" fmla="*/ 1879426 w 2024899"/>
                <a:gd name="connsiteY33" fmla="*/ 800100 h 1911927"/>
                <a:gd name="connsiteX34" fmla="*/ 1869035 w 2024899"/>
                <a:gd name="connsiteY34" fmla="*/ 768927 h 1911927"/>
                <a:gd name="connsiteX35" fmla="*/ 1827471 w 2024899"/>
                <a:gd name="connsiteY35" fmla="*/ 706582 h 1911927"/>
                <a:gd name="connsiteX36" fmla="*/ 1806689 w 2024899"/>
                <a:gd name="connsiteY36" fmla="*/ 654627 h 1911927"/>
                <a:gd name="connsiteX37" fmla="*/ 1744344 w 2024899"/>
                <a:gd name="connsiteY37" fmla="*/ 592282 h 1911927"/>
                <a:gd name="connsiteX38" fmla="*/ 1702780 w 2024899"/>
                <a:gd name="connsiteY38" fmla="*/ 540327 h 1911927"/>
                <a:gd name="connsiteX39" fmla="*/ 1650826 w 2024899"/>
                <a:gd name="connsiteY39" fmla="*/ 498764 h 1911927"/>
                <a:gd name="connsiteX40" fmla="*/ 1557308 w 2024899"/>
                <a:gd name="connsiteY40" fmla="*/ 446809 h 1911927"/>
                <a:gd name="connsiteX41" fmla="*/ 1411835 w 2024899"/>
                <a:gd name="connsiteY41" fmla="*/ 353291 h 1911927"/>
                <a:gd name="connsiteX42" fmla="*/ 1380662 w 2024899"/>
                <a:gd name="connsiteY42" fmla="*/ 342900 h 1911927"/>
                <a:gd name="connsiteX43" fmla="*/ 1297535 w 2024899"/>
                <a:gd name="connsiteY43" fmla="*/ 301336 h 1911927"/>
                <a:gd name="connsiteX44" fmla="*/ 1204017 w 2024899"/>
                <a:gd name="connsiteY44" fmla="*/ 270164 h 1911927"/>
                <a:gd name="connsiteX45" fmla="*/ 1172844 w 2024899"/>
                <a:gd name="connsiteY45" fmla="*/ 685800 h 1911927"/>
                <a:gd name="connsiteX46" fmla="*/ 1204017 w 2024899"/>
                <a:gd name="connsiteY46" fmla="*/ 914400 h 1911927"/>
                <a:gd name="connsiteX47" fmla="*/ 1318317 w 2024899"/>
                <a:gd name="connsiteY47" fmla="*/ 1205345 h 1911927"/>
                <a:gd name="connsiteX48" fmla="*/ 1359880 w 2024899"/>
                <a:gd name="connsiteY48" fmla="*/ 1309255 h 1911927"/>
                <a:gd name="connsiteX49" fmla="*/ 1463789 w 2024899"/>
                <a:gd name="connsiteY49" fmla="*/ 1506682 h 1911927"/>
                <a:gd name="connsiteX50" fmla="*/ 1505353 w 2024899"/>
                <a:gd name="connsiteY50" fmla="*/ 1620982 h 1911927"/>
                <a:gd name="connsiteX51" fmla="*/ 1526135 w 2024899"/>
                <a:gd name="connsiteY51" fmla="*/ 1693718 h 1911927"/>
                <a:gd name="connsiteX52" fmla="*/ 1463789 w 2024899"/>
                <a:gd name="connsiteY52" fmla="*/ 1714500 h 1911927"/>
                <a:gd name="connsiteX53" fmla="*/ 1287144 w 2024899"/>
                <a:gd name="connsiteY53" fmla="*/ 1683327 h 1911927"/>
                <a:gd name="connsiteX54" fmla="*/ 1183235 w 2024899"/>
                <a:gd name="connsiteY54" fmla="*/ 1641764 h 1911927"/>
                <a:gd name="connsiteX55" fmla="*/ 1068935 w 2024899"/>
                <a:gd name="connsiteY55" fmla="*/ 1620982 h 1911927"/>
                <a:gd name="connsiteX56" fmla="*/ 642908 w 2024899"/>
                <a:gd name="connsiteY56" fmla="*/ 1465118 h 1911927"/>
                <a:gd name="connsiteX57" fmla="*/ 466262 w 2024899"/>
                <a:gd name="connsiteY57" fmla="*/ 1319645 h 1911927"/>
                <a:gd name="connsiteX58" fmla="*/ 424699 w 2024899"/>
                <a:gd name="connsiteY58" fmla="*/ 1257300 h 1911927"/>
                <a:gd name="connsiteX59" fmla="*/ 455871 w 2024899"/>
                <a:gd name="connsiteY59" fmla="*/ 1018309 h 1911927"/>
                <a:gd name="connsiteX60" fmla="*/ 487044 w 2024899"/>
                <a:gd name="connsiteY60" fmla="*/ 987136 h 1911927"/>
                <a:gd name="connsiteX61" fmla="*/ 622126 w 2024899"/>
                <a:gd name="connsiteY61" fmla="*/ 904009 h 1911927"/>
                <a:gd name="connsiteX62" fmla="*/ 1037762 w 2024899"/>
                <a:gd name="connsiteY62" fmla="*/ 831273 h 1911927"/>
                <a:gd name="connsiteX63" fmla="*/ 1370271 w 2024899"/>
                <a:gd name="connsiteY63" fmla="*/ 800100 h 1911927"/>
                <a:gd name="connsiteX64" fmla="*/ 1515744 w 2024899"/>
                <a:gd name="connsiteY64" fmla="*/ 779318 h 1911927"/>
                <a:gd name="connsiteX65" fmla="*/ 1765126 w 2024899"/>
                <a:gd name="connsiteY65" fmla="*/ 768927 h 1911927"/>
                <a:gd name="connsiteX66" fmla="*/ 1889817 w 2024899"/>
                <a:gd name="connsiteY66" fmla="*/ 748145 h 1911927"/>
                <a:gd name="connsiteX67" fmla="*/ 1920989 w 2024899"/>
                <a:gd name="connsiteY67" fmla="*/ 727364 h 1911927"/>
                <a:gd name="connsiteX68" fmla="*/ 1910599 w 2024899"/>
                <a:gd name="connsiteY68" fmla="*/ 665018 h 1911927"/>
                <a:gd name="connsiteX69" fmla="*/ 1796299 w 2024899"/>
                <a:gd name="connsiteY69" fmla="*/ 498764 h 1911927"/>
                <a:gd name="connsiteX70" fmla="*/ 1744344 w 2024899"/>
                <a:gd name="connsiteY70" fmla="*/ 436418 h 1911927"/>
                <a:gd name="connsiteX71" fmla="*/ 1526135 w 2024899"/>
                <a:gd name="connsiteY71" fmla="*/ 270164 h 1911927"/>
                <a:gd name="connsiteX72" fmla="*/ 1422226 w 2024899"/>
                <a:gd name="connsiteY72" fmla="*/ 207818 h 1911927"/>
                <a:gd name="connsiteX73" fmla="*/ 1245580 w 2024899"/>
                <a:gd name="connsiteY73" fmla="*/ 124691 h 1911927"/>
                <a:gd name="connsiteX74" fmla="*/ 1162453 w 2024899"/>
                <a:gd name="connsiteY74" fmla="*/ 83127 h 1911927"/>
                <a:gd name="connsiteX75" fmla="*/ 1027371 w 2024899"/>
                <a:gd name="connsiteY75" fmla="*/ 31173 h 1911927"/>
                <a:gd name="connsiteX76" fmla="*/ 975417 w 2024899"/>
                <a:gd name="connsiteY76" fmla="*/ 10391 h 1911927"/>
                <a:gd name="connsiteX77" fmla="*/ 923462 w 2024899"/>
                <a:gd name="connsiteY77" fmla="*/ 0 h 1911927"/>
                <a:gd name="connsiteX78" fmla="*/ 861117 w 2024899"/>
                <a:gd name="connsiteY78" fmla="*/ 31173 h 1911927"/>
                <a:gd name="connsiteX79" fmla="*/ 829944 w 2024899"/>
                <a:gd name="connsiteY79" fmla="*/ 114300 h 1911927"/>
                <a:gd name="connsiteX80" fmla="*/ 840335 w 2024899"/>
                <a:gd name="connsiteY80" fmla="*/ 446809 h 1911927"/>
                <a:gd name="connsiteX81" fmla="*/ 881899 w 2024899"/>
                <a:gd name="connsiteY81" fmla="*/ 529936 h 1911927"/>
                <a:gd name="connsiteX82" fmla="*/ 902680 w 2024899"/>
                <a:gd name="connsiteY82" fmla="*/ 581891 h 1911927"/>
                <a:gd name="connsiteX83" fmla="*/ 1016980 w 2024899"/>
                <a:gd name="connsiteY83" fmla="*/ 800100 h 1911927"/>
                <a:gd name="connsiteX84" fmla="*/ 1089717 w 2024899"/>
                <a:gd name="connsiteY84" fmla="*/ 893618 h 1911927"/>
                <a:gd name="connsiteX85" fmla="*/ 1162453 w 2024899"/>
                <a:gd name="connsiteY85" fmla="*/ 976745 h 1911927"/>
                <a:gd name="connsiteX86" fmla="*/ 1131280 w 2024899"/>
                <a:gd name="connsiteY86" fmla="*/ 997527 h 1911927"/>
                <a:gd name="connsiteX87" fmla="*/ 840335 w 2024899"/>
                <a:gd name="connsiteY87" fmla="*/ 779318 h 1911927"/>
                <a:gd name="connsiteX88" fmla="*/ 538999 w 2024899"/>
                <a:gd name="connsiteY88" fmla="*/ 581891 h 1911927"/>
                <a:gd name="connsiteX89" fmla="*/ 424699 w 2024899"/>
                <a:gd name="connsiteY89" fmla="*/ 488373 h 1911927"/>
                <a:gd name="connsiteX90" fmla="*/ 445480 w 2024899"/>
                <a:gd name="connsiteY90" fmla="*/ 571500 h 1911927"/>
                <a:gd name="connsiteX91" fmla="*/ 518217 w 2024899"/>
                <a:gd name="connsiteY91" fmla="*/ 644236 h 1911927"/>
                <a:gd name="connsiteX92" fmla="*/ 632517 w 2024899"/>
                <a:gd name="connsiteY92" fmla="*/ 727364 h 1911927"/>
                <a:gd name="connsiteX93" fmla="*/ 726035 w 2024899"/>
                <a:gd name="connsiteY93" fmla="*/ 810491 h 1911927"/>
                <a:gd name="connsiteX94" fmla="*/ 777989 w 2024899"/>
                <a:gd name="connsiteY94" fmla="*/ 852055 h 1911927"/>
                <a:gd name="connsiteX95" fmla="*/ 798771 w 2024899"/>
                <a:gd name="connsiteY95" fmla="*/ 883227 h 1911927"/>
                <a:gd name="connsiteX96" fmla="*/ 829944 w 2024899"/>
                <a:gd name="connsiteY96" fmla="*/ 935182 h 1911927"/>
                <a:gd name="connsiteX97" fmla="*/ 850726 w 2024899"/>
                <a:gd name="connsiteY97" fmla="*/ 1028700 h 1911927"/>
                <a:gd name="connsiteX98" fmla="*/ 871508 w 2024899"/>
                <a:gd name="connsiteY98" fmla="*/ 1080655 h 1911927"/>
                <a:gd name="connsiteX99" fmla="*/ 881899 w 2024899"/>
                <a:gd name="connsiteY99" fmla="*/ 1122218 h 1911927"/>
                <a:gd name="connsiteX100" fmla="*/ 892289 w 2024899"/>
                <a:gd name="connsiteY100" fmla="*/ 1194955 h 1911927"/>
                <a:gd name="connsiteX101" fmla="*/ 923462 w 2024899"/>
                <a:gd name="connsiteY101" fmla="*/ 1257300 h 1911927"/>
                <a:gd name="connsiteX102" fmla="*/ 933853 w 2024899"/>
                <a:gd name="connsiteY102" fmla="*/ 1309255 h 1911927"/>
                <a:gd name="connsiteX103" fmla="*/ 944244 w 2024899"/>
                <a:gd name="connsiteY103" fmla="*/ 1340427 h 1911927"/>
                <a:gd name="connsiteX104" fmla="*/ 996199 w 2024899"/>
                <a:gd name="connsiteY104" fmla="*/ 1330036 h 1911927"/>
                <a:gd name="connsiteX105" fmla="*/ 1100108 w 2024899"/>
                <a:gd name="connsiteY105" fmla="*/ 1153391 h 1911927"/>
                <a:gd name="connsiteX106" fmla="*/ 1183235 w 2024899"/>
                <a:gd name="connsiteY106" fmla="*/ 1049482 h 1911927"/>
                <a:gd name="connsiteX107" fmla="*/ 1245580 w 2024899"/>
                <a:gd name="connsiteY107" fmla="*/ 955964 h 1911927"/>
                <a:gd name="connsiteX108" fmla="*/ 1287144 w 2024899"/>
                <a:gd name="connsiteY108" fmla="*/ 904009 h 1911927"/>
                <a:gd name="connsiteX109" fmla="*/ 1328708 w 2024899"/>
                <a:gd name="connsiteY109" fmla="*/ 841664 h 1911927"/>
                <a:gd name="connsiteX110" fmla="*/ 1266362 w 2024899"/>
                <a:gd name="connsiteY110" fmla="*/ 997527 h 1911927"/>
                <a:gd name="connsiteX111" fmla="*/ 1172844 w 2024899"/>
                <a:gd name="connsiteY111" fmla="*/ 1163782 h 1911927"/>
                <a:gd name="connsiteX112" fmla="*/ 1120889 w 2024899"/>
                <a:gd name="connsiteY112" fmla="*/ 1267691 h 1911927"/>
                <a:gd name="connsiteX113" fmla="*/ 1068935 w 2024899"/>
                <a:gd name="connsiteY113" fmla="*/ 789709 h 1911927"/>
                <a:gd name="connsiteX114" fmla="*/ 1058544 w 2024899"/>
                <a:gd name="connsiteY114" fmla="*/ 675409 h 1911927"/>
                <a:gd name="connsiteX115" fmla="*/ 1016980 w 2024899"/>
                <a:gd name="connsiteY115" fmla="*/ 571500 h 1911927"/>
                <a:gd name="connsiteX116" fmla="*/ 944244 w 2024899"/>
                <a:gd name="connsiteY116" fmla="*/ 353291 h 1911927"/>
                <a:gd name="connsiteX117" fmla="*/ 902680 w 2024899"/>
                <a:gd name="connsiteY117" fmla="*/ 301336 h 1911927"/>
                <a:gd name="connsiteX118" fmla="*/ 861117 w 2024899"/>
                <a:gd name="connsiteY118" fmla="*/ 280555 h 1911927"/>
                <a:gd name="connsiteX119" fmla="*/ 840335 w 2024899"/>
                <a:gd name="connsiteY119" fmla="*/ 841664 h 1911927"/>
                <a:gd name="connsiteX120" fmla="*/ 892289 w 2024899"/>
                <a:gd name="connsiteY120" fmla="*/ 945573 h 1911927"/>
                <a:gd name="connsiteX121" fmla="*/ 933853 w 2024899"/>
                <a:gd name="connsiteY121" fmla="*/ 1070264 h 1911927"/>
                <a:gd name="connsiteX122" fmla="*/ 1172844 w 2024899"/>
                <a:gd name="connsiteY122" fmla="*/ 1381991 h 1911927"/>
                <a:gd name="connsiteX123" fmla="*/ 1266362 w 2024899"/>
                <a:gd name="connsiteY123" fmla="*/ 1454727 h 1911927"/>
                <a:gd name="connsiteX124" fmla="*/ 1474180 w 2024899"/>
                <a:gd name="connsiteY124" fmla="*/ 1569027 h 1911927"/>
                <a:gd name="connsiteX125" fmla="*/ 1619653 w 2024899"/>
                <a:gd name="connsiteY125" fmla="*/ 1620982 h 1911927"/>
                <a:gd name="connsiteX126" fmla="*/ 1671608 w 2024899"/>
                <a:gd name="connsiteY126" fmla="*/ 1641764 h 1911927"/>
                <a:gd name="connsiteX127" fmla="*/ 1681999 w 2024899"/>
                <a:gd name="connsiteY127" fmla="*/ 1735282 h 1911927"/>
                <a:gd name="connsiteX128" fmla="*/ 1619653 w 2024899"/>
                <a:gd name="connsiteY128" fmla="*/ 1776845 h 1911927"/>
                <a:gd name="connsiteX129" fmla="*/ 1463789 w 2024899"/>
                <a:gd name="connsiteY129" fmla="*/ 1859973 h 1911927"/>
                <a:gd name="connsiteX130" fmla="*/ 1391053 w 2024899"/>
                <a:gd name="connsiteY130" fmla="*/ 1891145 h 1911927"/>
                <a:gd name="connsiteX131" fmla="*/ 1297535 w 2024899"/>
                <a:gd name="connsiteY131" fmla="*/ 1911927 h 1911927"/>
                <a:gd name="connsiteX132" fmla="*/ 1016980 w 2024899"/>
                <a:gd name="connsiteY132" fmla="*/ 1891145 h 1911927"/>
                <a:gd name="connsiteX133" fmla="*/ 933853 w 2024899"/>
                <a:gd name="connsiteY133" fmla="*/ 1828800 h 1911927"/>
                <a:gd name="connsiteX134" fmla="*/ 840335 w 2024899"/>
                <a:gd name="connsiteY134" fmla="*/ 1766455 h 1911927"/>
                <a:gd name="connsiteX135" fmla="*/ 746817 w 2024899"/>
                <a:gd name="connsiteY135" fmla="*/ 1693718 h 1911927"/>
                <a:gd name="connsiteX136" fmla="*/ 674080 w 2024899"/>
                <a:gd name="connsiteY136" fmla="*/ 1620982 h 1911927"/>
                <a:gd name="connsiteX137" fmla="*/ 663689 w 2024899"/>
                <a:gd name="connsiteY137" fmla="*/ 1589809 h 1911927"/>
                <a:gd name="connsiteX138" fmla="*/ 694862 w 2024899"/>
                <a:gd name="connsiteY138" fmla="*/ 1569027 h 1911927"/>
                <a:gd name="connsiteX139" fmla="*/ 829944 w 2024899"/>
                <a:gd name="connsiteY139" fmla="*/ 1548245 h 1911927"/>
                <a:gd name="connsiteX140" fmla="*/ 923462 w 2024899"/>
                <a:gd name="connsiteY140" fmla="*/ 1506682 h 1911927"/>
                <a:gd name="connsiteX141" fmla="*/ 1307926 w 2024899"/>
                <a:gd name="connsiteY141" fmla="*/ 1465118 h 1911927"/>
                <a:gd name="connsiteX142" fmla="*/ 1515744 w 2024899"/>
                <a:gd name="connsiteY142" fmla="*/ 1423555 h 1911927"/>
                <a:gd name="connsiteX143" fmla="*/ 1609262 w 2024899"/>
                <a:gd name="connsiteY143" fmla="*/ 1402773 h 1911927"/>
                <a:gd name="connsiteX144" fmla="*/ 1619653 w 2024899"/>
                <a:gd name="connsiteY144" fmla="*/ 1371600 h 1911927"/>
                <a:gd name="connsiteX145" fmla="*/ 1546917 w 2024899"/>
                <a:gd name="connsiteY145" fmla="*/ 1163782 h 1911927"/>
                <a:gd name="connsiteX146" fmla="*/ 1515744 w 2024899"/>
                <a:gd name="connsiteY146" fmla="*/ 1132609 h 1911927"/>
                <a:gd name="connsiteX147" fmla="*/ 1474180 w 2024899"/>
                <a:gd name="connsiteY147" fmla="*/ 1122218 h 1911927"/>
                <a:gd name="connsiteX148" fmla="*/ 1588480 w 2024899"/>
                <a:gd name="connsiteY148" fmla="*/ 1028700 h 1911927"/>
                <a:gd name="connsiteX149" fmla="*/ 1671608 w 2024899"/>
                <a:gd name="connsiteY149" fmla="*/ 997527 h 1911927"/>
                <a:gd name="connsiteX150" fmla="*/ 1827471 w 2024899"/>
                <a:gd name="connsiteY150" fmla="*/ 914400 h 1911927"/>
                <a:gd name="connsiteX151" fmla="*/ 1869035 w 2024899"/>
                <a:gd name="connsiteY151" fmla="*/ 883227 h 1911927"/>
                <a:gd name="connsiteX152" fmla="*/ 1910599 w 2024899"/>
                <a:gd name="connsiteY152" fmla="*/ 862445 h 1911927"/>
                <a:gd name="connsiteX153" fmla="*/ 1941771 w 2024899"/>
                <a:gd name="connsiteY153" fmla="*/ 841664 h 1911927"/>
                <a:gd name="connsiteX154" fmla="*/ 1900208 w 2024899"/>
                <a:gd name="connsiteY154" fmla="*/ 602673 h 1911927"/>
                <a:gd name="connsiteX155" fmla="*/ 1754735 w 2024899"/>
                <a:gd name="connsiteY155" fmla="*/ 457200 h 1911927"/>
                <a:gd name="connsiteX156" fmla="*/ 1526135 w 2024899"/>
                <a:gd name="connsiteY156" fmla="*/ 322118 h 1911927"/>
                <a:gd name="connsiteX157" fmla="*/ 1401444 w 2024899"/>
                <a:gd name="connsiteY157" fmla="*/ 280555 h 1911927"/>
                <a:gd name="connsiteX158" fmla="*/ 1287144 w 2024899"/>
                <a:gd name="connsiteY158" fmla="*/ 228600 h 1911927"/>
                <a:gd name="connsiteX159" fmla="*/ 1183235 w 2024899"/>
                <a:gd name="connsiteY159" fmla="*/ 218209 h 1911927"/>
                <a:gd name="connsiteX160" fmla="*/ 1100108 w 2024899"/>
                <a:gd name="connsiteY160" fmla="*/ 207818 h 1911927"/>
                <a:gd name="connsiteX161" fmla="*/ 850726 w 2024899"/>
                <a:gd name="connsiteY161" fmla="*/ 280555 h 1911927"/>
                <a:gd name="connsiteX162" fmla="*/ 840335 w 2024899"/>
                <a:gd name="connsiteY162" fmla="*/ 342900 h 1911927"/>
                <a:gd name="connsiteX163" fmla="*/ 861117 w 2024899"/>
                <a:gd name="connsiteY163" fmla="*/ 644236 h 1911927"/>
                <a:gd name="connsiteX164" fmla="*/ 881899 w 2024899"/>
                <a:gd name="connsiteY164" fmla="*/ 685800 h 1911927"/>
                <a:gd name="connsiteX165" fmla="*/ 923462 w 2024899"/>
                <a:gd name="connsiteY165" fmla="*/ 716973 h 1911927"/>
                <a:gd name="connsiteX166" fmla="*/ 965026 w 2024899"/>
                <a:gd name="connsiteY166" fmla="*/ 758536 h 1911927"/>
                <a:gd name="connsiteX167" fmla="*/ 975417 w 2024899"/>
                <a:gd name="connsiteY167" fmla="*/ 800100 h 1911927"/>
                <a:gd name="connsiteX168" fmla="*/ 996199 w 2024899"/>
                <a:gd name="connsiteY168" fmla="*/ 841664 h 1911927"/>
                <a:gd name="connsiteX169" fmla="*/ 954635 w 2024899"/>
                <a:gd name="connsiteY169" fmla="*/ 1028700 h 1911927"/>
                <a:gd name="connsiteX170" fmla="*/ 933853 w 2024899"/>
                <a:gd name="connsiteY170" fmla="*/ 1059873 h 1911927"/>
                <a:gd name="connsiteX171" fmla="*/ 767599 w 2024899"/>
                <a:gd name="connsiteY171" fmla="*/ 1163782 h 1911927"/>
                <a:gd name="connsiteX172" fmla="*/ 663689 w 2024899"/>
                <a:gd name="connsiteY172" fmla="*/ 1194955 h 1911927"/>
                <a:gd name="connsiteX173" fmla="*/ 528608 w 2024899"/>
                <a:gd name="connsiteY173" fmla="*/ 1246909 h 1911927"/>
                <a:gd name="connsiteX174" fmla="*/ 414308 w 2024899"/>
                <a:gd name="connsiteY174" fmla="*/ 1257300 h 1911927"/>
                <a:gd name="connsiteX175" fmla="*/ 310399 w 2024899"/>
                <a:gd name="connsiteY175" fmla="*/ 1267691 h 1911927"/>
                <a:gd name="connsiteX176" fmla="*/ 92189 w 2024899"/>
                <a:gd name="connsiteY176" fmla="*/ 1246909 h 1911927"/>
                <a:gd name="connsiteX177" fmla="*/ 102580 w 2024899"/>
                <a:gd name="connsiteY177" fmla="*/ 1143000 h 1911927"/>
                <a:gd name="connsiteX178" fmla="*/ 164926 w 2024899"/>
                <a:gd name="connsiteY178" fmla="*/ 1122218 h 1911927"/>
                <a:gd name="connsiteX179" fmla="*/ 227271 w 2024899"/>
                <a:gd name="connsiteY179" fmla="*/ 1091045 h 1911927"/>
                <a:gd name="connsiteX180" fmla="*/ 279226 w 2024899"/>
                <a:gd name="connsiteY180" fmla="*/ 1080655 h 1911927"/>
                <a:gd name="connsiteX181" fmla="*/ 320789 w 2024899"/>
                <a:gd name="connsiteY181" fmla="*/ 1070264 h 1911927"/>
                <a:gd name="connsiteX182" fmla="*/ 424699 w 2024899"/>
                <a:gd name="connsiteY182" fmla="*/ 1080655 h 1911927"/>
                <a:gd name="connsiteX183" fmla="*/ 403917 w 2024899"/>
                <a:gd name="connsiteY183" fmla="*/ 1163782 h 1911927"/>
                <a:gd name="connsiteX184" fmla="*/ 393526 w 2024899"/>
                <a:gd name="connsiteY184" fmla="*/ 1226127 h 1911927"/>
                <a:gd name="connsiteX185" fmla="*/ 383135 w 2024899"/>
                <a:gd name="connsiteY185" fmla="*/ 1278082 h 1911927"/>
                <a:gd name="connsiteX186" fmla="*/ 362353 w 2024899"/>
                <a:gd name="connsiteY186" fmla="*/ 1402773 h 1911927"/>
                <a:gd name="connsiteX187" fmla="*/ 403917 w 2024899"/>
                <a:gd name="connsiteY187" fmla="*/ 1600200 h 1911927"/>
                <a:gd name="connsiteX188" fmla="*/ 528608 w 2024899"/>
                <a:gd name="connsiteY188" fmla="*/ 1652155 h 1911927"/>
                <a:gd name="connsiteX189" fmla="*/ 622126 w 2024899"/>
                <a:gd name="connsiteY189" fmla="*/ 1683327 h 1911927"/>
                <a:gd name="connsiteX190" fmla="*/ 798771 w 2024899"/>
                <a:gd name="connsiteY190" fmla="*/ 1704109 h 1911927"/>
                <a:gd name="connsiteX191" fmla="*/ 1120889 w 2024899"/>
                <a:gd name="connsiteY191" fmla="*/ 1693718 h 1911927"/>
                <a:gd name="connsiteX192" fmla="*/ 1131280 w 2024899"/>
                <a:gd name="connsiteY192" fmla="*/ 1662545 h 1911927"/>
                <a:gd name="connsiteX193" fmla="*/ 1079326 w 2024899"/>
                <a:gd name="connsiteY193" fmla="*/ 1381991 h 1911927"/>
                <a:gd name="connsiteX194" fmla="*/ 1037762 w 2024899"/>
                <a:gd name="connsiteY194" fmla="*/ 1330036 h 1911927"/>
                <a:gd name="connsiteX195" fmla="*/ 913071 w 2024899"/>
                <a:gd name="connsiteY195" fmla="*/ 1215736 h 1911927"/>
                <a:gd name="connsiteX196" fmla="*/ 840335 w 2024899"/>
                <a:gd name="connsiteY196" fmla="*/ 1163782 h 1911927"/>
                <a:gd name="connsiteX197" fmla="*/ 767599 w 2024899"/>
                <a:gd name="connsiteY197" fmla="*/ 1132609 h 1911927"/>
                <a:gd name="connsiteX198" fmla="*/ 611735 w 2024899"/>
                <a:gd name="connsiteY198" fmla="*/ 1059873 h 1911927"/>
                <a:gd name="connsiteX199" fmla="*/ 538999 w 2024899"/>
                <a:gd name="connsiteY199" fmla="*/ 1039091 h 1911927"/>
                <a:gd name="connsiteX200" fmla="*/ 383135 w 2024899"/>
                <a:gd name="connsiteY200" fmla="*/ 966355 h 1911927"/>
                <a:gd name="connsiteX201" fmla="*/ 279226 w 2024899"/>
                <a:gd name="connsiteY201" fmla="*/ 893618 h 1911927"/>
                <a:gd name="connsiteX202" fmla="*/ 248053 w 2024899"/>
                <a:gd name="connsiteY202" fmla="*/ 852055 h 1911927"/>
                <a:gd name="connsiteX203" fmla="*/ 258444 w 2024899"/>
                <a:gd name="connsiteY203" fmla="*/ 613064 h 1911927"/>
                <a:gd name="connsiteX204" fmla="*/ 289617 w 2024899"/>
                <a:gd name="connsiteY204" fmla="*/ 550718 h 1911927"/>
                <a:gd name="connsiteX205" fmla="*/ 310399 w 2024899"/>
                <a:gd name="connsiteY205" fmla="*/ 498764 h 1911927"/>
                <a:gd name="connsiteX206" fmla="*/ 351962 w 2024899"/>
                <a:gd name="connsiteY206" fmla="*/ 436418 h 1911927"/>
                <a:gd name="connsiteX207" fmla="*/ 383135 w 2024899"/>
                <a:gd name="connsiteY207" fmla="*/ 374073 h 1911927"/>
                <a:gd name="connsiteX208" fmla="*/ 445480 w 2024899"/>
                <a:gd name="connsiteY208" fmla="*/ 290945 h 1911927"/>
                <a:gd name="connsiteX209" fmla="*/ 455871 w 2024899"/>
                <a:gd name="connsiteY209" fmla="*/ 249382 h 1911927"/>
                <a:gd name="connsiteX210" fmla="*/ 497435 w 2024899"/>
                <a:gd name="connsiteY210" fmla="*/ 218209 h 1911927"/>
                <a:gd name="connsiteX211" fmla="*/ 518217 w 2024899"/>
                <a:gd name="connsiteY211" fmla="*/ 176645 h 1911927"/>
                <a:gd name="connsiteX212" fmla="*/ 559780 w 2024899"/>
                <a:gd name="connsiteY212" fmla="*/ 342900 h 1911927"/>
                <a:gd name="connsiteX213" fmla="*/ 590953 w 2024899"/>
                <a:gd name="connsiteY213" fmla="*/ 498764 h 1911927"/>
                <a:gd name="connsiteX214" fmla="*/ 622126 w 2024899"/>
                <a:gd name="connsiteY214" fmla="*/ 665018 h 1911927"/>
                <a:gd name="connsiteX215" fmla="*/ 684471 w 2024899"/>
                <a:gd name="connsiteY215" fmla="*/ 789709 h 1911927"/>
                <a:gd name="connsiteX216" fmla="*/ 694862 w 2024899"/>
                <a:gd name="connsiteY216" fmla="*/ 820882 h 1911927"/>
                <a:gd name="connsiteX217" fmla="*/ 726035 w 2024899"/>
                <a:gd name="connsiteY217" fmla="*/ 841664 h 1911927"/>
                <a:gd name="connsiteX218" fmla="*/ 809162 w 2024899"/>
                <a:gd name="connsiteY218" fmla="*/ 904009 h 1911927"/>
                <a:gd name="connsiteX219" fmla="*/ 1079326 w 2024899"/>
                <a:gd name="connsiteY219" fmla="*/ 883227 h 1911927"/>
                <a:gd name="connsiteX220" fmla="*/ 1068935 w 2024899"/>
                <a:gd name="connsiteY220" fmla="*/ 820882 h 1911927"/>
                <a:gd name="connsiteX221" fmla="*/ 1027371 w 2024899"/>
                <a:gd name="connsiteY221" fmla="*/ 883227 h 1911927"/>
                <a:gd name="connsiteX222" fmla="*/ 975417 w 2024899"/>
                <a:gd name="connsiteY222" fmla="*/ 1163782 h 1911927"/>
                <a:gd name="connsiteX223" fmla="*/ 1037762 w 2024899"/>
                <a:gd name="connsiteY223" fmla="*/ 1579418 h 1911927"/>
                <a:gd name="connsiteX224" fmla="*/ 1089717 w 2024899"/>
                <a:gd name="connsiteY224" fmla="*/ 1652155 h 1911927"/>
                <a:gd name="connsiteX225" fmla="*/ 1214408 w 2024899"/>
                <a:gd name="connsiteY225" fmla="*/ 1766455 h 1911927"/>
                <a:gd name="connsiteX226" fmla="*/ 1276753 w 2024899"/>
                <a:gd name="connsiteY226" fmla="*/ 1797627 h 1911927"/>
                <a:gd name="connsiteX227" fmla="*/ 1401444 w 2024899"/>
                <a:gd name="connsiteY227" fmla="*/ 1808018 h 1911927"/>
                <a:gd name="connsiteX228" fmla="*/ 1765126 w 2024899"/>
                <a:gd name="connsiteY228" fmla="*/ 1662545 h 1911927"/>
                <a:gd name="connsiteX229" fmla="*/ 1879426 w 2024899"/>
                <a:gd name="connsiteY229" fmla="*/ 1548245 h 1911927"/>
                <a:gd name="connsiteX230" fmla="*/ 1920989 w 2024899"/>
                <a:gd name="connsiteY230" fmla="*/ 1465118 h 1911927"/>
                <a:gd name="connsiteX231" fmla="*/ 1972944 w 2024899"/>
                <a:gd name="connsiteY231" fmla="*/ 1392382 h 1911927"/>
                <a:gd name="connsiteX232" fmla="*/ 2024899 w 2024899"/>
                <a:gd name="connsiteY232" fmla="*/ 1267691 h 1911927"/>
                <a:gd name="connsiteX233" fmla="*/ 1983335 w 2024899"/>
                <a:gd name="connsiteY233" fmla="*/ 1091045 h 1911927"/>
                <a:gd name="connsiteX234" fmla="*/ 1931380 w 2024899"/>
                <a:gd name="connsiteY234" fmla="*/ 1049482 h 1911927"/>
                <a:gd name="connsiteX235" fmla="*/ 1754735 w 2024899"/>
                <a:gd name="connsiteY235" fmla="*/ 966355 h 1911927"/>
                <a:gd name="connsiteX236" fmla="*/ 1578089 w 2024899"/>
                <a:gd name="connsiteY236" fmla="*/ 914400 h 1911927"/>
                <a:gd name="connsiteX237" fmla="*/ 1318317 w 2024899"/>
                <a:gd name="connsiteY237" fmla="*/ 914400 h 1911927"/>
                <a:gd name="connsiteX238" fmla="*/ 1193626 w 2024899"/>
                <a:gd name="connsiteY238" fmla="*/ 852055 h 1911927"/>
                <a:gd name="connsiteX239" fmla="*/ 1100108 w 2024899"/>
                <a:gd name="connsiteY239" fmla="*/ 820882 h 1911927"/>
                <a:gd name="connsiteX240" fmla="*/ 861117 w 2024899"/>
                <a:gd name="connsiteY240" fmla="*/ 706582 h 1911927"/>
                <a:gd name="connsiteX241" fmla="*/ 777989 w 2024899"/>
                <a:gd name="connsiteY241" fmla="*/ 623455 h 1911927"/>
                <a:gd name="connsiteX242" fmla="*/ 726035 w 2024899"/>
                <a:gd name="connsiteY242" fmla="*/ 571500 h 1911927"/>
                <a:gd name="connsiteX243" fmla="*/ 705253 w 2024899"/>
                <a:gd name="connsiteY243" fmla="*/ 529936 h 1911927"/>
                <a:gd name="connsiteX244" fmla="*/ 726035 w 2024899"/>
                <a:gd name="connsiteY244" fmla="*/ 446809 h 1911927"/>
                <a:gd name="connsiteX245" fmla="*/ 777989 w 2024899"/>
                <a:gd name="connsiteY245" fmla="*/ 426027 h 1911927"/>
                <a:gd name="connsiteX246" fmla="*/ 871508 w 2024899"/>
                <a:gd name="connsiteY246" fmla="*/ 384464 h 1911927"/>
                <a:gd name="connsiteX247" fmla="*/ 965026 w 2024899"/>
                <a:gd name="connsiteY247" fmla="*/ 363682 h 1911927"/>
                <a:gd name="connsiteX248" fmla="*/ 1037762 w 2024899"/>
                <a:gd name="connsiteY248" fmla="*/ 342900 h 1911927"/>
                <a:gd name="connsiteX249" fmla="*/ 1016980 w 2024899"/>
                <a:gd name="connsiteY249" fmla="*/ 238991 h 1911927"/>
                <a:gd name="connsiteX250" fmla="*/ 965026 w 2024899"/>
                <a:gd name="connsiteY250" fmla="*/ 187036 h 1911927"/>
                <a:gd name="connsiteX251" fmla="*/ 923462 w 2024899"/>
                <a:gd name="connsiteY251" fmla="*/ 135082 h 1911927"/>
                <a:gd name="connsiteX252" fmla="*/ 809162 w 2024899"/>
                <a:gd name="connsiteY252" fmla="*/ 41564 h 1911927"/>
                <a:gd name="connsiteX253" fmla="*/ 746817 w 2024899"/>
                <a:gd name="connsiteY253" fmla="*/ 20782 h 1911927"/>
                <a:gd name="connsiteX254" fmla="*/ 767599 w 2024899"/>
                <a:gd name="connsiteY254" fmla="*/ 498764 h 1911927"/>
                <a:gd name="connsiteX255" fmla="*/ 902680 w 2024899"/>
                <a:gd name="connsiteY255" fmla="*/ 841664 h 1911927"/>
                <a:gd name="connsiteX256" fmla="*/ 975417 w 2024899"/>
                <a:gd name="connsiteY256" fmla="*/ 955964 h 1911927"/>
                <a:gd name="connsiteX257" fmla="*/ 1048153 w 2024899"/>
                <a:gd name="connsiteY257" fmla="*/ 1028700 h 1911927"/>
                <a:gd name="connsiteX258" fmla="*/ 1110499 w 2024899"/>
                <a:gd name="connsiteY258" fmla="*/ 1101436 h 1911927"/>
                <a:gd name="connsiteX259" fmla="*/ 1224799 w 2024899"/>
                <a:gd name="connsiteY259" fmla="*/ 1184564 h 1911927"/>
                <a:gd name="connsiteX260" fmla="*/ 1307926 w 2024899"/>
                <a:gd name="connsiteY260" fmla="*/ 1215736 h 1911927"/>
                <a:gd name="connsiteX261" fmla="*/ 1183235 w 2024899"/>
                <a:gd name="connsiteY261" fmla="*/ 1163782 h 1911927"/>
                <a:gd name="connsiteX262" fmla="*/ 1068935 w 2024899"/>
                <a:gd name="connsiteY262" fmla="*/ 1143000 h 1911927"/>
                <a:gd name="connsiteX263" fmla="*/ 965026 w 2024899"/>
                <a:gd name="connsiteY263" fmla="*/ 1132609 h 1911927"/>
                <a:gd name="connsiteX264" fmla="*/ 507826 w 2024899"/>
                <a:gd name="connsiteY264" fmla="*/ 1028700 h 1911927"/>
                <a:gd name="connsiteX265" fmla="*/ 289617 w 2024899"/>
                <a:gd name="connsiteY265" fmla="*/ 966355 h 1911927"/>
                <a:gd name="connsiteX266" fmla="*/ 175317 w 2024899"/>
                <a:gd name="connsiteY266" fmla="*/ 935182 h 1911927"/>
                <a:gd name="connsiteX267" fmla="*/ 133753 w 2024899"/>
                <a:gd name="connsiteY267" fmla="*/ 914400 h 1911927"/>
                <a:gd name="connsiteX268" fmla="*/ 112971 w 2024899"/>
                <a:gd name="connsiteY268" fmla="*/ 1704109 h 1911927"/>
                <a:gd name="connsiteX269" fmla="*/ 123362 w 2024899"/>
                <a:gd name="connsiteY269" fmla="*/ 1745673 h 1911927"/>
                <a:gd name="connsiteX270" fmla="*/ 175317 w 2024899"/>
                <a:gd name="connsiteY270" fmla="*/ 1839191 h 1911927"/>
                <a:gd name="connsiteX271" fmla="*/ 351962 w 2024899"/>
                <a:gd name="connsiteY271" fmla="*/ 1766455 h 1911927"/>
                <a:gd name="connsiteX272" fmla="*/ 414308 w 2024899"/>
                <a:gd name="connsiteY272" fmla="*/ 1662545 h 1911927"/>
                <a:gd name="connsiteX273" fmla="*/ 601344 w 2024899"/>
                <a:gd name="connsiteY273" fmla="*/ 1350818 h 1911927"/>
                <a:gd name="connsiteX274" fmla="*/ 642908 w 2024899"/>
                <a:gd name="connsiteY274" fmla="*/ 1257300 h 1911927"/>
                <a:gd name="connsiteX275" fmla="*/ 705253 w 2024899"/>
                <a:gd name="connsiteY275" fmla="*/ 1184564 h 1911927"/>
                <a:gd name="connsiteX276" fmla="*/ 767599 w 2024899"/>
                <a:gd name="connsiteY276" fmla="*/ 1059873 h 1911927"/>
                <a:gd name="connsiteX277" fmla="*/ 798771 w 2024899"/>
                <a:gd name="connsiteY277" fmla="*/ 1018309 h 1911927"/>
                <a:gd name="connsiteX278" fmla="*/ 819553 w 2024899"/>
                <a:gd name="connsiteY278" fmla="*/ 987136 h 1911927"/>
                <a:gd name="connsiteX279" fmla="*/ 1339099 w 2024899"/>
                <a:gd name="connsiteY279" fmla="*/ 976745 h 1911927"/>
                <a:gd name="connsiteX280" fmla="*/ 1546917 w 2024899"/>
                <a:gd name="connsiteY280" fmla="*/ 966355 h 1911927"/>
                <a:gd name="connsiteX281" fmla="*/ 1526135 w 2024899"/>
                <a:gd name="connsiteY281" fmla="*/ 800100 h 1911927"/>
                <a:gd name="connsiteX282" fmla="*/ 1494962 w 2024899"/>
                <a:gd name="connsiteY282" fmla="*/ 384464 h 1911927"/>
                <a:gd name="connsiteX283" fmla="*/ 1484571 w 2024899"/>
                <a:gd name="connsiteY283" fmla="*/ 270164 h 1911927"/>
                <a:gd name="connsiteX284" fmla="*/ 1411835 w 2024899"/>
                <a:gd name="connsiteY284" fmla="*/ 259773 h 1911927"/>
                <a:gd name="connsiteX285" fmla="*/ 1183235 w 2024899"/>
                <a:gd name="connsiteY285" fmla="*/ 280555 h 1911927"/>
                <a:gd name="connsiteX286" fmla="*/ 1058544 w 2024899"/>
                <a:gd name="connsiteY286" fmla="*/ 342900 h 1911927"/>
                <a:gd name="connsiteX287" fmla="*/ 1006589 w 2024899"/>
                <a:gd name="connsiteY287" fmla="*/ 384464 h 1911927"/>
                <a:gd name="connsiteX288" fmla="*/ 944244 w 2024899"/>
                <a:gd name="connsiteY288" fmla="*/ 426027 h 1911927"/>
                <a:gd name="connsiteX289" fmla="*/ 861117 w 2024899"/>
                <a:gd name="connsiteY289" fmla="*/ 488373 h 1911927"/>
                <a:gd name="connsiteX290" fmla="*/ 850726 w 2024899"/>
                <a:gd name="connsiteY290" fmla="*/ 519545 h 1911927"/>
                <a:gd name="connsiteX291" fmla="*/ 819553 w 2024899"/>
                <a:gd name="connsiteY291" fmla="*/ 561109 h 1911927"/>
                <a:gd name="connsiteX292" fmla="*/ 840335 w 2024899"/>
                <a:gd name="connsiteY292" fmla="*/ 1049482 h 1911927"/>
                <a:gd name="connsiteX293" fmla="*/ 944244 w 2024899"/>
                <a:gd name="connsiteY293" fmla="*/ 1163782 h 1911927"/>
                <a:gd name="connsiteX294" fmla="*/ 1048153 w 2024899"/>
                <a:gd name="connsiteY294" fmla="*/ 1184564 h 1911927"/>
                <a:gd name="connsiteX295" fmla="*/ 1120889 w 2024899"/>
                <a:gd name="connsiteY295" fmla="*/ 1205345 h 1911927"/>
                <a:gd name="connsiteX296" fmla="*/ 1578089 w 2024899"/>
                <a:gd name="connsiteY296" fmla="*/ 1215736 h 1911927"/>
                <a:gd name="connsiteX297" fmla="*/ 1671608 w 2024899"/>
                <a:gd name="connsiteY297" fmla="*/ 1236518 h 1911927"/>
                <a:gd name="connsiteX298" fmla="*/ 1702780 w 2024899"/>
                <a:gd name="connsiteY298" fmla="*/ 1246909 h 1911927"/>
                <a:gd name="connsiteX299" fmla="*/ 1733953 w 2024899"/>
                <a:gd name="connsiteY299" fmla="*/ 1267691 h 1911927"/>
                <a:gd name="connsiteX300" fmla="*/ 1806689 w 2024899"/>
                <a:gd name="connsiteY300" fmla="*/ 1319645 h 1911927"/>
                <a:gd name="connsiteX301" fmla="*/ 1848253 w 2024899"/>
                <a:gd name="connsiteY301" fmla="*/ 1381991 h 1911927"/>
                <a:gd name="connsiteX302" fmla="*/ 1869035 w 2024899"/>
                <a:gd name="connsiteY302" fmla="*/ 1413164 h 1911927"/>
                <a:gd name="connsiteX303" fmla="*/ 1848253 w 2024899"/>
                <a:gd name="connsiteY303" fmla="*/ 1402773 h 191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2024899" h="1911927">
                  <a:moveTo>
                    <a:pt x="705253" y="197427"/>
                  </a:moveTo>
                  <a:cubicBezTo>
                    <a:pt x="766880" y="209752"/>
                    <a:pt x="755100" y="205162"/>
                    <a:pt x="819553" y="228600"/>
                  </a:cubicBezTo>
                  <a:cubicBezTo>
                    <a:pt x="837082" y="234974"/>
                    <a:pt x="853413" y="244858"/>
                    <a:pt x="871508" y="249382"/>
                  </a:cubicBezTo>
                  <a:cubicBezTo>
                    <a:pt x="895268" y="255322"/>
                    <a:pt x="919999" y="256309"/>
                    <a:pt x="944244" y="259773"/>
                  </a:cubicBezTo>
                  <a:cubicBezTo>
                    <a:pt x="979389" y="330062"/>
                    <a:pt x="944300" y="288361"/>
                    <a:pt x="1037762" y="311727"/>
                  </a:cubicBezTo>
                  <a:cubicBezTo>
                    <a:pt x="1069640" y="319697"/>
                    <a:pt x="1099917" y="333099"/>
                    <a:pt x="1131280" y="342900"/>
                  </a:cubicBezTo>
                  <a:cubicBezTo>
                    <a:pt x="1155348" y="350421"/>
                    <a:pt x="1179949" y="356161"/>
                    <a:pt x="1204017" y="363682"/>
                  </a:cubicBezTo>
                  <a:cubicBezTo>
                    <a:pt x="1403601" y="426052"/>
                    <a:pt x="1183385" y="363724"/>
                    <a:pt x="1411835" y="426027"/>
                  </a:cubicBezTo>
                  <a:cubicBezTo>
                    <a:pt x="1463874" y="457251"/>
                    <a:pt x="1473366" y="461826"/>
                    <a:pt x="1526135" y="498764"/>
                  </a:cubicBezTo>
                  <a:cubicBezTo>
                    <a:pt x="1540323" y="508695"/>
                    <a:pt x="1553844" y="519545"/>
                    <a:pt x="1567699" y="529936"/>
                  </a:cubicBezTo>
                  <a:cubicBezTo>
                    <a:pt x="1615849" y="602165"/>
                    <a:pt x="1558416" y="511374"/>
                    <a:pt x="1609262" y="613064"/>
                  </a:cubicBezTo>
                  <a:cubicBezTo>
                    <a:pt x="1618294" y="631128"/>
                    <a:pt x="1630044" y="647700"/>
                    <a:pt x="1640435" y="665018"/>
                  </a:cubicBezTo>
                  <a:cubicBezTo>
                    <a:pt x="1690081" y="851187"/>
                    <a:pt x="1676062" y="767441"/>
                    <a:pt x="1692389" y="914400"/>
                  </a:cubicBezTo>
                  <a:cubicBezTo>
                    <a:pt x="1678535" y="1039091"/>
                    <a:pt x="1688745" y="1168882"/>
                    <a:pt x="1650826" y="1288473"/>
                  </a:cubicBezTo>
                  <a:cubicBezTo>
                    <a:pt x="1640048" y="1322465"/>
                    <a:pt x="1588045" y="1322347"/>
                    <a:pt x="1557308" y="1340427"/>
                  </a:cubicBezTo>
                  <a:cubicBezTo>
                    <a:pt x="1529143" y="1356994"/>
                    <a:pt x="1504040" y="1379111"/>
                    <a:pt x="1474180" y="1392382"/>
                  </a:cubicBezTo>
                  <a:cubicBezTo>
                    <a:pt x="1419494" y="1416687"/>
                    <a:pt x="1313417" y="1436357"/>
                    <a:pt x="1255971" y="1444336"/>
                  </a:cubicBezTo>
                  <a:cubicBezTo>
                    <a:pt x="826559" y="1503976"/>
                    <a:pt x="1140257" y="1449316"/>
                    <a:pt x="881899" y="1496291"/>
                  </a:cubicBezTo>
                  <a:lnTo>
                    <a:pt x="497435" y="1475509"/>
                  </a:lnTo>
                  <a:cubicBezTo>
                    <a:pt x="479819" y="1474251"/>
                    <a:pt x="461558" y="1472426"/>
                    <a:pt x="445480" y="1465118"/>
                  </a:cubicBezTo>
                  <a:cubicBezTo>
                    <a:pt x="422742" y="1454783"/>
                    <a:pt x="403917" y="1437409"/>
                    <a:pt x="383135" y="1423555"/>
                  </a:cubicBezTo>
                  <a:cubicBezTo>
                    <a:pt x="319487" y="1328084"/>
                    <a:pt x="406467" y="1444732"/>
                    <a:pt x="331180" y="1381991"/>
                  </a:cubicBezTo>
                  <a:cubicBezTo>
                    <a:pt x="317876" y="1370904"/>
                    <a:pt x="310399" y="1354282"/>
                    <a:pt x="300008" y="1340427"/>
                  </a:cubicBezTo>
                  <a:cubicBezTo>
                    <a:pt x="283392" y="1273963"/>
                    <a:pt x="272056" y="1251423"/>
                    <a:pt x="310399" y="1163782"/>
                  </a:cubicBezTo>
                  <a:cubicBezTo>
                    <a:pt x="318494" y="1145279"/>
                    <a:pt x="343601" y="1140110"/>
                    <a:pt x="362353" y="1132609"/>
                  </a:cubicBezTo>
                  <a:cubicBezTo>
                    <a:pt x="378751" y="1126050"/>
                    <a:pt x="396887" y="1125122"/>
                    <a:pt x="414308" y="1122218"/>
                  </a:cubicBezTo>
                  <a:cubicBezTo>
                    <a:pt x="432698" y="1119153"/>
                    <a:pt x="556225" y="1102009"/>
                    <a:pt x="570171" y="1101436"/>
                  </a:cubicBezTo>
                  <a:cubicBezTo>
                    <a:pt x="795224" y="1092187"/>
                    <a:pt x="1020444" y="1087582"/>
                    <a:pt x="1245580" y="1080655"/>
                  </a:cubicBezTo>
                  <a:lnTo>
                    <a:pt x="1526135" y="1059873"/>
                  </a:lnTo>
                  <a:cubicBezTo>
                    <a:pt x="1574103" y="1056086"/>
                    <a:pt x="1682401" y="1045965"/>
                    <a:pt x="1733953" y="1039091"/>
                  </a:cubicBezTo>
                  <a:cubicBezTo>
                    <a:pt x="1754837" y="1036306"/>
                    <a:pt x="1775517" y="1032164"/>
                    <a:pt x="1796299" y="1028700"/>
                  </a:cubicBezTo>
                  <a:cubicBezTo>
                    <a:pt x="1808408" y="1021434"/>
                    <a:pt x="1878996" y="981504"/>
                    <a:pt x="1889817" y="966355"/>
                  </a:cubicBezTo>
                  <a:cubicBezTo>
                    <a:pt x="1898118" y="954734"/>
                    <a:pt x="1896744" y="938646"/>
                    <a:pt x="1900208" y="924791"/>
                  </a:cubicBezTo>
                  <a:cubicBezTo>
                    <a:pt x="1893281" y="883227"/>
                    <a:pt x="1887690" y="841419"/>
                    <a:pt x="1879426" y="800100"/>
                  </a:cubicBezTo>
                  <a:cubicBezTo>
                    <a:pt x="1877278" y="789360"/>
                    <a:pt x="1874354" y="778502"/>
                    <a:pt x="1869035" y="768927"/>
                  </a:cubicBezTo>
                  <a:cubicBezTo>
                    <a:pt x="1856905" y="747094"/>
                    <a:pt x="1839431" y="728509"/>
                    <a:pt x="1827471" y="706582"/>
                  </a:cubicBezTo>
                  <a:cubicBezTo>
                    <a:pt x="1818539" y="690207"/>
                    <a:pt x="1817660" y="669712"/>
                    <a:pt x="1806689" y="654627"/>
                  </a:cubicBezTo>
                  <a:cubicBezTo>
                    <a:pt x="1789403" y="630858"/>
                    <a:pt x="1764114" y="614029"/>
                    <a:pt x="1744344" y="592282"/>
                  </a:cubicBezTo>
                  <a:cubicBezTo>
                    <a:pt x="1729425" y="575871"/>
                    <a:pt x="1718462" y="556009"/>
                    <a:pt x="1702780" y="540327"/>
                  </a:cubicBezTo>
                  <a:cubicBezTo>
                    <a:pt x="1687098" y="524645"/>
                    <a:pt x="1668762" y="511808"/>
                    <a:pt x="1650826" y="498764"/>
                  </a:cubicBezTo>
                  <a:cubicBezTo>
                    <a:pt x="1590360" y="454789"/>
                    <a:pt x="1607354" y="463492"/>
                    <a:pt x="1557308" y="446809"/>
                  </a:cubicBezTo>
                  <a:cubicBezTo>
                    <a:pt x="1490510" y="393371"/>
                    <a:pt x="1503833" y="399289"/>
                    <a:pt x="1411835" y="353291"/>
                  </a:cubicBezTo>
                  <a:cubicBezTo>
                    <a:pt x="1402038" y="348393"/>
                    <a:pt x="1390633" y="347432"/>
                    <a:pt x="1380662" y="342900"/>
                  </a:cubicBezTo>
                  <a:cubicBezTo>
                    <a:pt x="1352459" y="330080"/>
                    <a:pt x="1326181" y="313131"/>
                    <a:pt x="1297535" y="301336"/>
                  </a:cubicBezTo>
                  <a:cubicBezTo>
                    <a:pt x="1267151" y="288825"/>
                    <a:pt x="1204017" y="270164"/>
                    <a:pt x="1204017" y="270164"/>
                  </a:cubicBezTo>
                  <a:cubicBezTo>
                    <a:pt x="1061996" y="376676"/>
                    <a:pt x="1146397" y="295715"/>
                    <a:pt x="1172844" y="685800"/>
                  </a:cubicBezTo>
                  <a:cubicBezTo>
                    <a:pt x="1178046" y="762529"/>
                    <a:pt x="1178611" y="841812"/>
                    <a:pt x="1204017" y="914400"/>
                  </a:cubicBezTo>
                  <a:cubicBezTo>
                    <a:pt x="1359563" y="1358819"/>
                    <a:pt x="1213296" y="969045"/>
                    <a:pt x="1318317" y="1205345"/>
                  </a:cubicBezTo>
                  <a:cubicBezTo>
                    <a:pt x="1333468" y="1239435"/>
                    <a:pt x="1343662" y="1275660"/>
                    <a:pt x="1359880" y="1309255"/>
                  </a:cubicBezTo>
                  <a:cubicBezTo>
                    <a:pt x="1392211" y="1376227"/>
                    <a:pt x="1436169" y="1437634"/>
                    <a:pt x="1463789" y="1506682"/>
                  </a:cubicBezTo>
                  <a:cubicBezTo>
                    <a:pt x="1483621" y="1556261"/>
                    <a:pt x="1489344" y="1567618"/>
                    <a:pt x="1505353" y="1620982"/>
                  </a:cubicBezTo>
                  <a:cubicBezTo>
                    <a:pt x="1544496" y="1751456"/>
                    <a:pt x="1491214" y="1588954"/>
                    <a:pt x="1526135" y="1693718"/>
                  </a:cubicBezTo>
                  <a:cubicBezTo>
                    <a:pt x="1505353" y="1700645"/>
                    <a:pt x="1485639" y="1712939"/>
                    <a:pt x="1463789" y="1714500"/>
                  </a:cubicBezTo>
                  <a:cubicBezTo>
                    <a:pt x="1432739" y="1716718"/>
                    <a:pt x="1312134" y="1691219"/>
                    <a:pt x="1287144" y="1683327"/>
                  </a:cubicBezTo>
                  <a:cubicBezTo>
                    <a:pt x="1251571" y="1672094"/>
                    <a:pt x="1219104" y="1652012"/>
                    <a:pt x="1183235" y="1641764"/>
                  </a:cubicBezTo>
                  <a:cubicBezTo>
                    <a:pt x="1146000" y="1631126"/>
                    <a:pt x="1106328" y="1631049"/>
                    <a:pt x="1068935" y="1620982"/>
                  </a:cubicBezTo>
                  <a:cubicBezTo>
                    <a:pt x="981438" y="1597425"/>
                    <a:pt x="682470" y="1484899"/>
                    <a:pt x="642908" y="1465118"/>
                  </a:cubicBezTo>
                  <a:cubicBezTo>
                    <a:pt x="560556" y="1423942"/>
                    <a:pt x="531626" y="1417692"/>
                    <a:pt x="466262" y="1319645"/>
                  </a:cubicBezTo>
                  <a:lnTo>
                    <a:pt x="424699" y="1257300"/>
                  </a:lnTo>
                  <a:cubicBezTo>
                    <a:pt x="435090" y="1177636"/>
                    <a:pt x="437806" y="1096590"/>
                    <a:pt x="455871" y="1018309"/>
                  </a:cubicBezTo>
                  <a:cubicBezTo>
                    <a:pt x="459175" y="1003990"/>
                    <a:pt x="475985" y="996813"/>
                    <a:pt x="487044" y="987136"/>
                  </a:cubicBezTo>
                  <a:cubicBezTo>
                    <a:pt x="529964" y="949581"/>
                    <a:pt x="565574" y="922860"/>
                    <a:pt x="622126" y="904009"/>
                  </a:cubicBezTo>
                  <a:cubicBezTo>
                    <a:pt x="718736" y="871805"/>
                    <a:pt x="978658" y="838226"/>
                    <a:pt x="1037762" y="831273"/>
                  </a:cubicBezTo>
                  <a:cubicBezTo>
                    <a:pt x="1266121" y="804407"/>
                    <a:pt x="1155251" y="814435"/>
                    <a:pt x="1370271" y="800100"/>
                  </a:cubicBezTo>
                  <a:cubicBezTo>
                    <a:pt x="1418762" y="793173"/>
                    <a:pt x="1466913" y="783173"/>
                    <a:pt x="1515744" y="779318"/>
                  </a:cubicBezTo>
                  <a:cubicBezTo>
                    <a:pt x="1598685" y="772770"/>
                    <a:pt x="1682099" y="774284"/>
                    <a:pt x="1765126" y="768927"/>
                  </a:cubicBezTo>
                  <a:cubicBezTo>
                    <a:pt x="1803177" y="766472"/>
                    <a:pt x="1851466" y="755815"/>
                    <a:pt x="1889817" y="748145"/>
                  </a:cubicBezTo>
                  <a:cubicBezTo>
                    <a:pt x="1900208" y="741218"/>
                    <a:pt x="1917960" y="739479"/>
                    <a:pt x="1920989" y="727364"/>
                  </a:cubicBezTo>
                  <a:cubicBezTo>
                    <a:pt x="1926099" y="706924"/>
                    <a:pt x="1917261" y="685005"/>
                    <a:pt x="1910599" y="665018"/>
                  </a:cubicBezTo>
                  <a:cubicBezTo>
                    <a:pt x="1888978" y="600155"/>
                    <a:pt x="1837835" y="549886"/>
                    <a:pt x="1796299" y="498764"/>
                  </a:cubicBezTo>
                  <a:cubicBezTo>
                    <a:pt x="1779240" y="477768"/>
                    <a:pt x="1764703" y="454232"/>
                    <a:pt x="1744344" y="436418"/>
                  </a:cubicBezTo>
                  <a:cubicBezTo>
                    <a:pt x="1640024" y="345138"/>
                    <a:pt x="1661709" y="358582"/>
                    <a:pt x="1526135" y="270164"/>
                  </a:cubicBezTo>
                  <a:cubicBezTo>
                    <a:pt x="1492302" y="248099"/>
                    <a:pt x="1458354" y="225882"/>
                    <a:pt x="1422226" y="207818"/>
                  </a:cubicBezTo>
                  <a:cubicBezTo>
                    <a:pt x="1210204" y="101808"/>
                    <a:pt x="1475743" y="233004"/>
                    <a:pt x="1245580" y="124691"/>
                  </a:cubicBezTo>
                  <a:cubicBezTo>
                    <a:pt x="1217549" y="111500"/>
                    <a:pt x="1190928" y="95330"/>
                    <a:pt x="1162453" y="83127"/>
                  </a:cubicBezTo>
                  <a:cubicBezTo>
                    <a:pt x="1118111" y="64123"/>
                    <a:pt x="1072334" y="48658"/>
                    <a:pt x="1027371" y="31173"/>
                  </a:cubicBezTo>
                  <a:cubicBezTo>
                    <a:pt x="1009987" y="24413"/>
                    <a:pt x="993707" y="14049"/>
                    <a:pt x="975417" y="10391"/>
                  </a:cubicBezTo>
                  <a:lnTo>
                    <a:pt x="923462" y="0"/>
                  </a:lnTo>
                  <a:cubicBezTo>
                    <a:pt x="902680" y="10391"/>
                    <a:pt x="879705" y="17232"/>
                    <a:pt x="861117" y="31173"/>
                  </a:cubicBezTo>
                  <a:cubicBezTo>
                    <a:pt x="835934" y="50060"/>
                    <a:pt x="835153" y="88255"/>
                    <a:pt x="829944" y="114300"/>
                  </a:cubicBezTo>
                  <a:cubicBezTo>
                    <a:pt x="833408" y="225136"/>
                    <a:pt x="826581" y="336775"/>
                    <a:pt x="840335" y="446809"/>
                  </a:cubicBezTo>
                  <a:cubicBezTo>
                    <a:pt x="844178" y="477549"/>
                    <a:pt x="868917" y="501808"/>
                    <a:pt x="881899" y="529936"/>
                  </a:cubicBezTo>
                  <a:cubicBezTo>
                    <a:pt x="889715" y="546872"/>
                    <a:pt x="894661" y="565051"/>
                    <a:pt x="902680" y="581891"/>
                  </a:cubicBezTo>
                  <a:cubicBezTo>
                    <a:pt x="907971" y="593002"/>
                    <a:pt x="982247" y="751473"/>
                    <a:pt x="1016980" y="800100"/>
                  </a:cubicBezTo>
                  <a:cubicBezTo>
                    <a:pt x="1039934" y="832236"/>
                    <a:pt x="1061793" y="865693"/>
                    <a:pt x="1089717" y="893618"/>
                  </a:cubicBezTo>
                  <a:cubicBezTo>
                    <a:pt x="1143526" y="947428"/>
                    <a:pt x="1119524" y="919508"/>
                    <a:pt x="1162453" y="976745"/>
                  </a:cubicBezTo>
                  <a:cubicBezTo>
                    <a:pt x="1169787" y="998748"/>
                    <a:pt x="1193344" y="1040196"/>
                    <a:pt x="1131280" y="997527"/>
                  </a:cubicBezTo>
                  <a:cubicBezTo>
                    <a:pt x="1031384" y="928848"/>
                    <a:pt x="941737" y="845754"/>
                    <a:pt x="840335" y="779318"/>
                  </a:cubicBezTo>
                  <a:cubicBezTo>
                    <a:pt x="739890" y="713509"/>
                    <a:pt x="623911" y="666803"/>
                    <a:pt x="538999" y="581891"/>
                  </a:cubicBezTo>
                  <a:cubicBezTo>
                    <a:pt x="476367" y="519259"/>
                    <a:pt x="513379" y="551715"/>
                    <a:pt x="424699" y="488373"/>
                  </a:cubicBezTo>
                  <a:cubicBezTo>
                    <a:pt x="431626" y="516082"/>
                    <a:pt x="434495" y="545135"/>
                    <a:pt x="445480" y="571500"/>
                  </a:cubicBezTo>
                  <a:cubicBezTo>
                    <a:pt x="462799" y="613066"/>
                    <a:pt x="487043" y="616526"/>
                    <a:pt x="518217" y="644236"/>
                  </a:cubicBezTo>
                  <a:cubicBezTo>
                    <a:pt x="664650" y="774398"/>
                    <a:pt x="474220" y="626630"/>
                    <a:pt x="632517" y="727364"/>
                  </a:cubicBezTo>
                  <a:cubicBezTo>
                    <a:pt x="684699" y="760571"/>
                    <a:pt x="682104" y="771441"/>
                    <a:pt x="726035" y="810491"/>
                  </a:cubicBezTo>
                  <a:cubicBezTo>
                    <a:pt x="742611" y="825225"/>
                    <a:pt x="762307" y="836373"/>
                    <a:pt x="777989" y="852055"/>
                  </a:cubicBezTo>
                  <a:cubicBezTo>
                    <a:pt x="786819" y="860885"/>
                    <a:pt x="792152" y="872637"/>
                    <a:pt x="798771" y="883227"/>
                  </a:cubicBezTo>
                  <a:cubicBezTo>
                    <a:pt x="809475" y="900354"/>
                    <a:pt x="819553" y="917864"/>
                    <a:pt x="829944" y="935182"/>
                  </a:cubicBezTo>
                  <a:cubicBezTo>
                    <a:pt x="834062" y="955770"/>
                    <a:pt x="843389" y="1006689"/>
                    <a:pt x="850726" y="1028700"/>
                  </a:cubicBezTo>
                  <a:cubicBezTo>
                    <a:pt x="856624" y="1046395"/>
                    <a:pt x="865610" y="1062960"/>
                    <a:pt x="871508" y="1080655"/>
                  </a:cubicBezTo>
                  <a:cubicBezTo>
                    <a:pt x="876024" y="1094203"/>
                    <a:pt x="879344" y="1108168"/>
                    <a:pt x="881899" y="1122218"/>
                  </a:cubicBezTo>
                  <a:cubicBezTo>
                    <a:pt x="886280" y="1146315"/>
                    <a:pt x="885086" y="1171546"/>
                    <a:pt x="892289" y="1194955"/>
                  </a:cubicBezTo>
                  <a:cubicBezTo>
                    <a:pt x="899122" y="1217162"/>
                    <a:pt x="913071" y="1236518"/>
                    <a:pt x="923462" y="1257300"/>
                  </a:cubicBezTo>
                  <a:cubicBezTo>
                    <a:pt x="926926" y="1274618"/>
                    <a:pt x="929569" y="1292121"/>
                    <a:pt x="933853" y="1309255"/>
                  </a:cubicBezTo>
                  <a:cubicBezTo>
                    <a:pt x="936509" y="1319881"/>
                    <a:pt x="933853" y="1336964"/>
                    <a:pt x="944244" y="1340427"/>
                  </a:cubicBezTo>
                  <a:cubicBezTo>
                    <a:pt x="960999" y="1346012"/>
                    <a:pt x="978881" y="1333500"/>
                    <a:pt x="996199" y="1330036"/>
                  </a:cubicBezTo>
                  <a:cubicBezTo>
                    <a:pt x="1039905" y="1242624"/>
                    <a:pt x="1038249" y="1237343"/>
                    <a:pt x="1100108" y="1153391"/>
                  </a:cubicBezTo>
                  <a:cubicBezTo>
                    <a:pt x="1126420" y="1117682"/>
                    <a:pt x="1156923" y="1085191"/>
                    <a:pt x="1183235" y="1049482"/>
                  </a:cubicBezTo>
                  <a:cubicBezTo>
                    <a:pt x="1205459" y="1019321"/>
                    <a:pt x="1223804" y="986450"/>
                    <a:pt x="1245580" y="955964"/>
                  </a:cubicBezTo>
                  <a:cubicBezTo>
                    <a:pt x="1258471" y="937917"/>
                    <a:pt x="1274099" y="921945"/>
                    <a:pt x="1287144" y="904009"/>
                  </a:cubicBezTo>
                  <a:cubicBezTo>
                    <a:pt x="1301835" y="883810"/>
                    <a:pt x="1339878" y="819324"/>
                    <a:pt x="1328708" y="841664"/>
                  </a:cubicBezTo>
                  <a:cubicBezTo>
                    <a:pt x="1203901" y="1091275"/>
                    <a:pt x="1354231" y="777853"/>
                    <a:pt x="1266362" y="997527"/>
                  </a:cubicBezTo>
                  <a:cubicBezTo>
                    <a:pt x="1231787" y="1083965"/>
                    <a:pt x="1218435" y="1081719"/>
                    <a:pt x="1172844" y="1163782"/>
                  </a:cubicBezTo>
                  <a:cubicBezTo>
                    <a:pt x="1154037" y="1197633"/>
                    <a:pt x="1120889" y="1267691"/>
                    <a:pt x="1120889" y="1267691"/>
                  </a:cubicBezTo>
                  <a:cubicBezTo>
                    <a:pt x="1054666" y="1069013"/>
                    <a:pt x="1111317" y="1255901"/>
                    <a:pt x="1068935" y="789709"/>
                  </a:cubicBezTo>
                  <a:cubicBezTo>
                    <a:pt x="1065471" y="751609"/>
                    <a:pt x="1067405" y="712626"/>
                    <a:pt x="1058544" y="675409"/>
                  </a:cubicBezTo>
                  <a:cubicBezTo>
                    <a:pt x="1049903" y="639119"/>
                    <a:pt x="1028777" y="606890"/>
                    <a:pt x="1016980" y="571500"/>
                  </a:cubicBezTo>
                  <a:cubicBezTo>
                    <a:pt x="984771" y="474873"/>
                    <a:pt x="992182" y="443175"/>
                    <a:pt x="944244" y="353291"/>
                  </a:cubicBezTo>
                  <a:cubicBezTo>
                    <a:pt x="933807" y="333722"/>
                    <a:pt x="919371" y="315940"/>
                    <a:pt x="902680" y="301336"/>
                  </a:cubicBezTo>
                  <a:cubicBezTo>
                    <a:pt x="891023" y="291136"/>
                    <a:pt x="874971" y="287482"/>
                    <a:pt x="861117" y="280555"/>
                  </a:cubicBezTo>
                  <a:cubicBezTo>
                    <a:pt x="632612" y="326252"/>
                    <a:pt x="769154" y="281113"/>
                    <a:pt x="840335" y="841664"/>
                  </a:cubicBezTo>
                  <a:cubicBezTo>
                    <a:pt x="845213" y="880080"/>
                    <a:pt x="877627" y="909732"/>
                    <a:pt x="892289" y="945573"/>
                  </a:cubicBezTo>
                  <a:cubicBezTo>
                    <a:pt x="908878" y="986123"/>
                    <a:pt x="911992" y="1032296"/>
                    <a:pt x="933853" y="1070264"/>
                  </a:cubicBezTo>
                  <a:cubicBezTo>
                    <a:pt x="967148" y="1128091"/>
                    <a:pt x="1098835" y="1312335"/>
                    <a:pt x="1172844" y="1381991"/>
                  </a:cubicBezTo>
                  <a:cubicBezTo>
                    <a:pt x="1201602" y="1409057"/>
                    <a:pt x="1234099" y="1431953"/>
                    <a:pt x="1266362" y="1454727"/>
                  </a:cubicBezTo>
                  <a:cubicBezTo>
                    <a:pt x="1349569" y="1513462"/>
                    <a:pt x="1376189" y="1517453"/>
                    <a:pt x="1474180" y="1569027"/>
                  </a:cubicBezTo>
                  <a:cubicBezTo>
                    <a:pt x="1579241" y="1624322"/>
                    <a:pt x="1509573" y="1605256"/>
                    <a:pt x="1619653" y="1620982"/>
                  </a:cubicBezTo>
                  <a:cubicBezTo>
                    <a:pt x="1636971" y="1627909"/>
                    <a:pt x="1656430" y="1630923"/>
                    <a:pt x="1671608" y="1641764"/>
                  </a:cubicBezTo>
                  <a:cubicBezTo>
                    <a:pt x="1700245" y="1662219"/>
                    <a:pt x="1700904" y="1708274"/>
                    <a:pt x="1681999" y="1735282"/>
                  </a:cubicBezTo>
                  <a:cubicBezTo>
                    <a:pt x="1667676" y="1755744"/>
                    <a:pt x="1640925" y="1763755"/>
                    <a:pt x="1619653" y="1776845"/>
                  </a:cubicBezTo>
                  <a:cubicBezTo>
                    <a:pt x="1571303" y="1806599"/>
                    <a:pt x="1514998" y="1836075"/>
                    <a:pt x="1463789" y="1859973"/>
                  </a:cubicBezTo>
                  <a:cubicBezTo>
                    <a:pt x="1439886" y="1871128"/>
                    <a:pt x="1416230" y="1883277"/>
                    <a:pt x="1391053" y="1891145"/>
                  </a:cubicBezTo>
                  <a:cubicBezTo>
                    <a:pt x="1360573" y="1900670"/>
                    <a:pt x="1328708" y="1905000"/>
                    <a:pt x="1297535" y="1911927"/>
                  </a:cubicBezTo>
                  <a:cubicBezTo>
                    <a:pt x="1204017" y="1905000"/>
                    <a:pt x="1108397" y="1912040"/>
                    <a:pt x="1016980" y="1891145"/>
                  </a:cubicBezTo>
                  <a:cubicBezTo>
                    <a:pt x="983215" y="1883427"/>
                    <a:pt x="962150" y="1848774"/>
                    <a:pt x="933853" y="1828800"/>
                  </a:cubicBezTo>
                  <a:cubicBezTo>
                    <a:pt x="903245" y="1807195"/>
                    <a:pt x="870707" y="1788390"/>
                    <a:pt x="840335" y="1766455"/>
                  </a:cubicBezTo>
                  <a:cubicBezTo>
                    <a:pt x="808320" y="1743333"/>
                    <a:pt x="776537" y="1719723"/>
                    <a:pt x="746817" y="1693718"/>
                  </a:cubicBezTo>
                  <a:cubicBezTo>
                    <a:pt x="721012" y="1671139"/>
                    <a:pt x="674080" y="1620982"/>
                    <a:pt x="674080" y="1620982"/>
                  </a:cubicBezTo>
                  <a:cubicBezTo>
                    <a:pt x="670616" y="1610591"/>
                    <a:pt x="659621" y="1599979"/>
                    <a:pt x="663689" y="1589809"/>
                  </a:cubicBezTo>
                  <a:cubicBezTo>
                    <a:pt x="668327" y="1578214"/>
                    <a:pt x="683014" y="1572976"/>
                    <a:pt x="694862" y="1569027"/>
                  </a:cubicBezTo>
                  <a:cubicBezTo>
                    <a:pt x="705674" y="1565423"/>
                    <a:pt x="824340" y="1549046"/>
                    <a:pt x="829944" y="1548245"/>
                  </a:cubicBezTo>
                  <a:cubicBezTo>
                    <a:pt x="861117" y="1534391"/>
                    <a:pt x="890092" y="1513760"/>
                    <a:pt x="923462" y="1506682"/>
                  </a:cubicBezTo>
                  <a:cubicBezTo>
                    <a:pt x="1113944" y="1466277"/>
                    <a:pt x="1145224" y="1483891"/>
                    <a:pt x="1307926" y="1465118"/>
                  </a:cubicBezTo>
                  <a:cubicBezTo>
                    <a:pt x="1514851" y="1441242"/>
                    <a:pt x="1373234" y="1456441"/>
                    <a:pt x="1515744" y="1423555"/>
                  </a:cubicBezTo>
                  <a:lnTo>
                    <a:pt x="1609262" y="1402773"/>
                  </a:lnTo>
                  <a:cubicBezTo>
                    <a:pt x="1612726" y="1392382"/>
                    <a:pt x="1620336" y="1382532"/>
                    <a:pt x="1619653" y="1371600"/>
                  </a:cubicBezTo>
                  <a:cubicBezTo>
                    <a:pt x="1611863" y="1246962"/>
                    <a:pt x="1613890" y="1247499"/>
                    <a:pt x="1546917" y="1163782"/>
                  </a:cubicBezTo>
                  <a:cubicBezTo>
                    <a:pt x="1537737" y="1152307"/>
                    <a:pt x="1528503" y="1139900"/>
                    <a:pt x="1515744" y="1132609"/>
                  </a:cubicBezTo>
                  <a:cubicBezTo>
                    <a:pt x="1503345" y="1125524"/>
                    <a:pt x="1488035" y="1125682"/>
                    <a:pt x="1474180" y="1122218"/>
                  </a:cubicBezTo>
                  <a:cubicBezTo>
                    <a:pt x="1450268" y="1050482"/>
                    <a:pt x="1449011" y="1081001"/>
                    <a:pt x="1588480" y="1028700"/>
                  </a:cubicBezTo>
                  <a:cubicBezTo>
                    <a:pt x="1616189" y="1018309"/>
                    <a:pt x="1644407" y="1009184"/>
                    <a:pt x="1671608" y="997527"/>
                  </a:cubicBezTo>
                  <a:cubicBezTo>
                    <a:pt x="1706069" y="982758"/>
                    <a:pt x="1805393" y="927987"/>
                    <a:pt x="1827471" y="914400"/>
                  </a:cubicBezTo>
                  <a:cubicBezTo>
                    <a:pt x="1842220" y="905323"/>
                    <a:pt x="1854349" y="892406"/>
                    <a:pt x="1869035" y="883227"/>
                  </a:cubicBezTo>
                  <a:cubicBezTo>
                    <a:pt x="1882170" y="875017"/>
                    <a:pt x="1897150" y="870130"/>
                    <a:pt x="1910599" y="862445"/>
                  </a:cubicBezTo>
                  <a:cubicBezTo>
                    <a:pt x="1921442" y="856249"/>
                    <a:pt x="1931380" y="848591"/>
                    <a:pt x="1941771" y="841664"/>
                  </a:cubicBezTo>
                  <a:cubicBezTo>
                    <a:pt x="1927917" y="762000"/>
                    <a:pt x="1927248" y="678877"/>
                    <a:pt x="1900208" y="602673"/>
                  </a:cubicBezTo>
                  <a:cubicBezTo>
                    <a:pt x="1888864" y="570703"/>
                    <a:pt x="1783944" y="478295"/>
                    <a:pt x="1754735" y="457200"/>
                  </a:cubicBezTo>
                  <a:cubicBezTo>
                    <a:pt x="1710581" y="425311"/>
                    <a:pt x="1577483" y="344443"/>
                    <a:pt x="1526135" y="322118"/>
                  </a:cubicBezTo>
                  <a:cubicBezTo>
                    <a:pt x="1485956" y="304649"/>
                    <a:pt x="1442244" y="296520"/>
                    <a:pt x="1401444" y="280555"/>
                  </a:cubicBezTo>
                  <a:cubicBezTo>
                    <a:pt x="1362470" y="265304"/>
                    <a:pt x="1327385" y="240098"/>
                    <a:pt x="1287144" y="228600"/>
                  </a:cubicBezTo>
                  <a:cubicBezTo>
                    <a:pt x="1253674" y="219037"/>
                    <a:pt x="1217831" y="222053"/>
                    <a:pt x="1183235" y="218209"/>
                  </a:cubicBezTo>
                  <a:cubicBezTo>
                    <a:pt x="1155481" y="215125"/>
                    <a:pt x="1127817" y="211282"/>
                    <a:pt x="1100108" y="207818"/>
                  </a:cubicBezTo>
                  <a:cubicBezTo>
                    <a:pt x="1006979" y="217621"/>
                    <a:pt x="901853" y="186821"/>
                    <a:pt x="850726" y="280555"/>
                  </a:cubicBezTo>
                  <a:cubicBezTo>
                    <a:pt x="840637" y="299051"/>
                    <a:pt x="843799" y="322118"/>
                    <a:pt x="840335" y="342900"/>
                  </a:cubicBezTo>
                  <a:cubicBezTo>
                    <a:pt x="847262" y="443345"/>
                    <a:pt x="849001" y="544284"/>
                    <a:pt x="861117" y="644236"/>
                  </a:cubicBezTo>
                  <a:cubicBezTo>
                    <a:pt x="862981" y="659613"/>
                    <a:pt x="871818" y="674039"/>
                    <a:pt x="881899" y="685800"/>
                  </a:cubicBezTo>
                  <a:cubicBezTo>
                    <a:pt x="893169" y="698949"/>
                    <a:pt x="910429" y="705569"/>
                    <a:pt x="923462" y="716973"/>
                  </a:cubicBezTo>
                  <a:cubicBezTo>
                    <a:pt x="938207" y="729875"/>
                    <a:pt x="951171" y="744682"/>
                    <a:pt x="965026" y="758536"/>
                  </a:cubicBezTo>
                  <a:cubicBezTo>
                    <a:pt x="968490" y="772391"/>
                    <a:pt x="970403" y="786728"/>
                    <a:pt x="975417" y="800100"/>
                  </a:cubicBezTo>
                  <a:cubicBezTo>
                    <a:pt x="980856" y="814604"/>
                    <a:pt x="997601" y="826238"/>
                    <a:pt x="996199" y="841664"/>
                  </a:cubicBezTo>
                  <a:cubicBezTo>
                    <a:pt x="990417" y="905268"/>
                    <a:pt x="972181" y="967291"/>
                    <a:pt x="954635" y="1028700"/>
                  </a:cubicBezTo>
                  <a:cubicBezTo>
                    <a:pt x="951204" y="1040708"/>
                    <a:pt x="942684" y="1051042"/>
                    <a:pt x="933853" y="1059873"/>
                  </a:cubicBezTo>
                  <a:cubicBezTo>
                    <a:pt x="857363" y="1136363"/>
                    <a:pt x="861966" y="1132326"/>
                    <a:pt x="767599" y="1163782"/>
                  </a:cubicBezTo>
                  <a:cubicBezTo>
                    <a:pt x="733293" y="1175217"/>
                    <a:pt x="697844" y="1183075"/>
                    <a:pt x="663689" y="1194955"/>
                  </a:cubicBezTo>
                  <a:cubicBezTo>
                    <a:pt x="618124" y="1210804"/>
                    <a:pt x="575410" y="1235209"/>
                    <a:pt x="528608" y="1246909"/>
                  </a:cubicBezTo>
                  <a:cubicBezTo>
                    <a:pt x="491493" y="1256188"/>
                    <a:pt x="452393" y="1253673"/>
                    <a:pt x="414308" y="1257300"/>
                  </a:cubicBezTo>
                  <a:lnTo>
                    <a:pt x="310399" y="1267691"/>
                  </a:lnTo>
                  <a:cubicBezTo>
                    <a:pt x="237662" y="1260764"/>
                    <a:pt x="154842" y="1284501"/>
                    <a:pt x="92189" y="1246909"/>
                  </a:cubicBezTo>
                  <a:cubicBezTo>
                    <a:pt x="62340" y="1229000"/>
                    <a:pt x="85041" y="1173067"/>
                    <a:pt x="102580" y="1143000"/>
                  </a:cubicBezTo>
                  <a:cubicBezTo>
                    <a:pt x="113618" y="1124078"/>
                    <a:pt x="144705" y="1130644"/>
                    <a:pt x="164926" y="1122218"/>
                  </a:cubicBezTo>
                  <a:cubicBezTo>
                    <a:pt x="186373" y="1113282"/>
                    <a:pt x="205435" y="1098985"/>
                    <a:pt x="227271" y="1091045"/>
                  </a:cubicBezTo>
                  <a:cubicBezTo>
                    <a:pt x="243869" y="1085009"/>
                    <a:pt x="261985" y="1084486"/>
                    <a:pt x="279226" y="1080655"/>
                  </a:cubicBezTo>
                  <a:cubicBezTo>
                    <a:pt x="293167" y="1077557"/>
                    <a:pt x="306935" y="1073728"/>
                    <a:pt x="320789" y="1070264"/>
                  </a:cubicBezTo>
                  <a:cubicBezTo>
                    <a:pt x="355426" y="1073728"/>
                    <a:pt x="401573" y="1054638"/>
                    <a:pt x="424699" y="1080655"/>
                  </a:cubicBezTo>
                  <a:cubicBezTo>
                    <a:pt x="443675" y="1102002"/>
                    <a:pt x="408613" y="1135609"/>
                    <a:pt x="403917" y="1163782"/>
                  </a:cubicBezTo>
                  <a:cubicBezTo>
                    <a:pt x="400453" y="1184564"/>
                    <a:pt x="397295" y="1205399"/>
                    <a:pt x="393526" y="1226127"/>
                  </a:cubicBezTo>
                  <a:cubicBezTo>
                    <a:pt x="390367" y="1243503"/>
                    <a:pt x="386204" y="1260689"/>
                    <a:pt x="383135" y="1278082"/>
                  </a:cubicBezTo>
                  <a:cubicBezTo>
                    <a:pt x="375812" y="1319578"/>
                    <a:pt x="369280" y="1361209"/>
                    <a:pt x="362353" y="1402773"/>
                  </a:cubicBezTo>
                  <a:cubicBezTo>
                    <a:pt x="376208" y="1468582"/>
                    <a:pt x="366612" y="1544243"/>
                    <a:pt x="403917" y="1600200"/>
                  </a:cubicBezTo>
                  <a:cubicBezTo>
                    <a:pt x="428894" y="1637665"/>
                    <a:pt x="485891" y="1637916"/>
                    <a:pt x="528608" y="1652155"/>
                  </a:cubicBezTo>
                  <a:cubicBezTo>
                    <a:pt x="559781" y="1662546"/>
                    <a:pt x="590141" y="1675801"/>
                    <a:pt x="622126" y="1683327"/>
                  </a:cubicBezTo>
                  <a:cubicBezTo>
                    <a:pt x="634905" y="1686334"/>
                    <a:pt x="791469" y="1703298"/>
                    <a:pt x="798771" y="1704109"/>
                  </a:cubicBezTo>
                  <a:cubicBezTo>
                    <a:pt x="906144" y="1700645"/>
                    <a:pt x="1014290" y="1707043"/>
                    <a:pt x="1120889" y="1693718"/>
                  </a:cubicBezTo>
                  <a:cubicBezTo>
                    <a:pt x="1131757" y="1692359"/>
                    <a:pt x="1131685" y="1673491"/>
                    <a:pt x="1131280" y="1662545"/>
                  </a:cubicBezTo>
                  <a:cubicBezTo>
                    <a:pt x="1119215" y="1336767"/>
                    <a:pt x="1167732" y="1483026"/>
                    <a:pt x="1079326" y="1381991"/>
                  </a:cubicBezTo>
                  <a:cubicBezTo>
                    <a:pt x="1064721" y="1365300"/>
                    <a:pt x="1052598" y="1346521"/>
                    <a:pt x="1037762" y="1330036"/>
                  </a:cubicBezTo>
                  <a:cubicBezTo>
                    <a:pt x="1004055" y="1292584"/>
                    <a:pt x="951170" y="1245671"/>
                    <a:pt x="913071" y="1215736"/>
                  </a:cubicBezTo>
                  <a:cubicBezTo>
                    <a:pt x="889643" y="1197328"/>
                    <a:pt x="866204" y="1178565"/>
                    <a:pt x="840335" y="1163782"/>
                  </a:cubicBezTo>
                  <a:cubicBezTo>
                    <a:pt x="817432" y="1150695"/>
                    <a:pt x="791549" y="1143663"/>
                    <a:pt x="767599" y="1132609"/>
                  </a:cubicBezTo>
                  <a:cubicBezTo>
                    <a:pt x="696191" y="1099651"/>
                    <a:pt x="694995" y="1091095"/>
                    <a:pt x="611735" y="1059873"/>
                  </a:cubicBezTo>
                  <a:cubicBezTo>
                    <a:pt x="588125" y="1051019"/>
                    <a:pt x="562100" y="1049198"/>
                    <a:pt x="538999" y="1039091"/>
                  </a:cubicBezTo>
                  <a:cubicBezTo>
                    <a:pt x="298660" y="933942"/>
                    <a:pt x="557737" y="1024554"/>
                    <a:pt x="383135" y="966355"/>
                  </a:cubicBezTo>
                  <a:cubicBezTo>
                    <a:pt x="372946" y="959562"/>
                    <a:pt x="294615" y="909007"/>
                    <a:pt x="279226" y="893618"/>
                  </a:cubicBezTo>
                  <a:cubicBezTo>
                    <a:pt x="266980" y="881372"/>
                    <a:pt x="258444" y="865909"/>
                    <a:pt x="248053" y="852055"/>
                  </a:cubicBezTo>
                  <a:cubicBezTo>
                    <a:pt x="251517" y="772391"/>
                    <a:pt x="247549" y="692055"/>
                    <a:pt x="258444" y="613064"/>
                  </a:cubicBezTo>
                  <a:cubicBezTo>
                    <a:pt x="261619" y="590047"/>
                    <a:pt x="280002" y="571870"/>
                    <a:pt x="289617" y="550718"/>
                  </a:cubicBezTo>
                  <a:cubicBezTo>
                    <a:pt x="297335" y="533738"/>
                    <a:pt x="301467" y="515139"/>
                    <a:pt x="310399" y="498764"/>
                  </a:cubicBezTo>
                  <a:cubicBezTo>
                    <a:pt x="322359" y="476837"/>
                    <a:pt x="339377" y="457992"/>
                    <a:pt x="351962" y="436418"/>
                  </a:cubicBezTo>
                  <a:cubicBezTo>
                    <a:pt x="363669" y="416348"/>
                    <a:pt x="370571" y="393618"/>
                    <a:pt x="383135" y="374073"/>
                  </a:cubicBezTo>
                  <a:cubicBezTo>
                    <a:pt x="401865" y="344938"/>
                    <a:pt x="445480" y="290945"/>
                    <a:pt x="445480" y="290945"/>
                  </a:cubicBezTo>
                  <a:cubicBezTo>
                    <a:pt x="448944" y="277091"/>
                    <a:pt x="447570" y="261003"/>
                    <a:pt x="455871" y="249382"/>
                  </a:cubicBezTo>
                  <a:cubicBezTo>
                    <a:pt x="465937" y="235290"/>
                    <a:pt x="486164" y="231358"/>
                    <a:pt x="497435" y="218209"/>
                  </a:cubicBezTo>
                  <a:cubicBezTo>
                    <a:pt x="507516" y="206448"/>
                    <a:pt x="511290" y="190500"/>
                    <a:pt x="518217" y="176645"/>
                  </a:cubicBezTo>
                  <a:cubicBezTo>
                    <a:pt x="542990" y="263351"/>
                    <a:pt x="539584" y="245960"/>
                    <a:pt x="559780" y="342900"/>
                  </a:cubicBezTo>
                  <a:cubicBezTo>
                    <a:pt x="570586" y="394770"/>
                    <a:pt x="583460" y="446313"/>
                    <a:pt x="590953" y="498764"/>
                  </a:cubicBezTo>
                  <a:cubicBezTo>
                    <a:pt x="597283" y="543072"/>
                    <a:pt x="607215" y="625875"/>
                    <a:pt x="622126" y="665018"/>
                  </a:cubicBezTo>
                  <a:cubicBezTo>
                    <a:pt x="638669" y="708443"/>
                    <a:pt x="669776" y="745624"/>
                    <a:pt x="684471" y="789709"/>
                  </a:cubicBezTo>
                  <a:cubicBezTo>
                    <a:pt x="687935" y="800100"/>
                    <a:pt x="688020" y="812329"/>
                    <a:pt x="694862" y="820882"/>
                  </a:cubicBezTo>
                  <a:cubicBezTo>
                    <a:pt x="702663" y="830634"/>
                    <a:pt x="716441" y="833669"/>
                    <a:pt x="726035" y="841664"/>
                  </a:cubicBezTo>
                  <a:cubicBezTo>
                    <a:pt x="803957" y="906598"/>
                    <a:pt x="699984" y="838501"/>
                    <a:pt x="809162" y="904009"/>
                  </a:cubicBezTo>
                  <a:cubicBezTo>
                    <a:pt x="899217" y="897082"/>
                    <a:pt x="993302" y="910754"/>
                    <a:pt x="1079326" y="883227"/>
                  </a:cubicBezTo>
                  <a:cubicBezTo>
                    <a:pt x="1099392" y="876806"/>
                    <a:pt x="1090003" y="820882"/>
                    <a:pt x="1068935" y="820882"/>
                  </a:cubicBezTo>
                  <a:cubicBezTo>
                    <a:pt x="1043958" y="820882"/>
                    <a:pt x="1041226" y="862445"/>
                    <a:pt x="1027371" y="883227"/>
                  </a:cubicBezTo>
                  <a:cubicBezTo>
                    <a:pt x="1016904" y="935561"/>
                    <a:pt x="975417" y="1138901"/>
                    <a:pt x="975417" y="1163782"/>
                  </a:cubicBezTo>
                  <a:cubicBezTo>
                    <a:pt x="975417" y="1325894"/>
                    <a:pt x="960246" y="1453455"/>
                    <a:pt x="1037762" y="1579418"/>
                  </a:cubicBezTo>
                  <a:cubicBezTo>
                    <a:pt x="1053378" y="1604794"/>
                    <a:pt x="1070203" y="1629639"/>
                    <a:pt x="1089717" y="1652155"/>
                  </a:cubicBezTo>
                  <a:cubicBezTo>
                    <a:pt x="1113914" y="1680075"/>
                    <a:pt x="1172951" y="1741581"/>
                    <a:pt x="1214408" y="1766455"/>
                  </a:cubicBezTo>
                  <a:cubicBezTo>
                    <a:pt x="1234331" y="1778409"/>
                    <a:pt x="1254072" y="1792587"/>
                    <a:pt x="1276753" y="1797627"/>
                  </a:cubicBezTo>
                  <a:cubicBezTo>
                    <a:pt x="1317468" y="1806675"/>
                    <a:pt x="1359880" y="1804554"/>
                    <a:pt x="1401444" y="1808018"/>
                  </a:cubicBezTo>
                  <a:cubicBezTo>
                    <a:pt x="1600545" y="1778153"/>
                    <a:pt x="1619396" y="1808275"/>
                    <a:pt x="1765126" y="1662545"/>
                  </a:cubicBezTo>
                  <a:lnTo>
                    <a:pt x="1879426" y="1548245"/>
                  </a:lnTo>
                  <a:cubicBezTo>
                    <a:pt x="1893280" y="1520536"/>
                    <a:pt x="1905050" y="1491683"/>
                    <a:pt x="1920989" y="1465118"/>
                  </a:cubicBezTo>
                  <a:cubicBezTo>
                    <a:pt x="1936319" y="1439569"/>
                    <a:pt x="1959067" y="1418748"/>
                    <a:pt x="1972944" y="1392382"/>
                  </a:cubicBezTo>
                  <a:cubicBezTo>
                    <a:pt x="1993915" y="1352537"/>
                    <a:pt x="2024899" y="1267691"/>
                    <a:pt x="2024899" y="1267691"/>
                  </a:cubicBezTo>
                  <a:cubicBezTo>
                    <a:pt x="2011044" y="1208809"/>
                    <a:pt x="2007163" y="1146644"/>
                    <a:pt x="1983335" y="1091045"/>
                  </a:cubicBezTo>
                  <a:cubicBezTo>
                    <a:pt x="1974599" y="1070660"/>
                    <a:pt x="1950850" y="1060102"/>
                    <a:pt x="1931380" y="1049482"/>
                  </a:cubicBezTo>
                  <a:cubicBezTo>
                    <a:pt x="1874250" y="1018321"/>
                    <a:pt x="1817166" y="984717"/>
                    <a:pt x="1754735" y="966355"/>
                  </a:cubicBezTo>
                  <a:lnTo>
                    <a:pt x="1578089" y="914400"/>
                  </a:lnTo>
                  <a:cubicBezTo>
                    <a:pt x="1494744" y="921977"/>
                    <a:pt x="1401092" y="936686"/>
                    <a:pt x="1318317" y="914400"/>
                  </a:cubicBezTo>
                  <a:cubicBezTo>
                    <a:pt x="1273445" y="902319"/>
                    <a:pt x="1236338" y="870360"/>
                    <a:pt x="1193626" y="852055"/>
                  </a:cubicBezTo>
                  <a:cubicBezTo>
                    <a:pt x="1163424" y="839111"/>
                    <a:pt x="1130212" y="834052"/>
                    <a:pt x="1100108" y="820882"/>
                  </a:cubicBezTo>
                  <a:cubicBezTo>
                    <a:pt x="1019206" y="785487"/>
                    <a:pt x="861117" y="706582"/>
                    <a:pt x="861117" y="706582"/>
                  </a:cubicBezTo>
                  <a:lnTo>
                    <a:pt x="777989" y="623455"/>
                  </a:lnTo>
                  <a:cubicBezTo>
                    <a:pt x="760671" y="606137"/>
                    <a:pt x="736988" y="593406"/>
                    <a:pt x="726035" y="571500"/>
                  </a:cubicBezTo>
                  <a:lnTo>
                    <a:pt x="705253" y="529936"/>
                  </a:lnTo>
                  <a:cubicBezTo>
                    <a:pt x="712180" y="502227"/>
                    <a:pt x="709656" y="470208"/>
                    <a:pt x="726035" y="446809"/>
                  </a:cubicBezTo>
                  <a:cubicBezTo>
                    <a:pt x="736731" y="431529"/>
                    <a:pt x="760945" y="433602"/>
                    <a:pt x="777989" y="426027"/>
                  </a:cubicBezTo>
                  <a:cubicBezTo>
                    <a:pt x="832309" y="401884"/>
                    <a:pt x="809899" y="405000"/>
                    <a:pt x="871508" y="384464"/>
                  </a:cubicBezTo>
                  <a:cubicBezTo>
                    <a:pt x="903516" y="373795"/>
                    <a:pt x="932075" y="371920"/>
                    <a:pt x="965026" y="363682"/>
                  </a:cubicBezTo>
                  <a:cubicBezTo>
                    <a:pt x="989489" y="357566"/>
                    <a:pt x="1013517" y="349827"/>
                    <a:pt x="1037762" y="342900"/>
                  </a:cubicBezTo>
                  <a:cubicBezTo>
                    <a:pt x="1030835" y="308264"/>
                    <a:pt x="1031917" y="270999"/>
                    <a:pt x="1016980" y="238991"/>
                  </a:cubicBezTo>
                  <a:cubicBezTo>
                    <a:pt x="1006623" y="216797"/>
                    <a:pt x="981410" y="205240"/>
                    <a:pt x="965026" y="187036"/>
                  </a:cubicBezTo>
                  <a:cubicBezTo>
                    <a:pt x="950190" y="170551"/>
                    <a:pt x="939675" y="150214"/>
                    <a:pt x="923462" y="135082"/>
                  </a:cubicBezTo>
                  <a:cubicBezTo>
                    <a:pt x="887474" y="101493"/>
                    <a:pt x="855863" y="57131"/>
                    <a:pt x="809162" y="41564"/>
                  </a:cubicBezTo>
                  <a:lnTo>
                    <a:pt x="746817" y="20782"/>
                  </a:lnTo>
                  <a:cubicBezTo>
                    <a:pt x="694990" y="228088"/>
                    <a:pt x="718163" y="95032"/>
                    <a:pt x="767599" y="498764"/>
                  </a:cubicBezTo>
                  <a:cubicBezTo>
                    <a:pt x="785168" y="642249"/>
                    <a:pt x="811654" y="698624"/>
                    <a:pt x="902680" y="841664"/>
                  </a:cubicBezTo>
                  <a:cubicBezTo>
                    <a:pt x="926926" y="879764"/>
                    <a:pt x="947691" y="920317"/>
                    <a:pt x="975417" y="955964"/>
                  </a:cubicBezTo>
                  <a:cubicBezTo>
                    <a:pt x="996468" y="983029"/>
                    <a:pt x="1024822" y="1003574"/>
                    <a:pt x="1048153" y="1028700"/>
                  </a:cubicBezTo>
                  <a:cubicBezTo>
                    <a:pt x="1069882" y="1052100"/>
                    <a:pt x="1087919" y="1078856"/>
                    <a:pt x="1110499" y="1101436"/>
                  </a:cubicBezTo>
                  <a:cubicBezTo>
                    <a:pt x="1142275" y="1133212"/>
                    <a:pt x="1184053" y="1164191"/>
                    <a:pt x="1224799" y="1184564"/>
                  </a:cubicBezTo>
                  <a:cubicBezTo>
                    <a:pt x="1249645" y="1196987"/>
                    <a:pt x="1280949" y="1206744"/>
                    <a:pt x="1307926" y="1215736"/>
                  </a:cubicBezTo>
                  <a:cubicBezTo>
                    <a:pt x="1270351" y="1140588"/>
                    <a:pt x="1305310" y="1181222"/>
                    <a:pt x="1183235" y="1163782"/>
                  </a:cubicBezTo>
                  <a:cubicBezTo>
                    <a:pt x="1144900" y="1158305"/>
                    <a:pt x="1107270" y="1148477"/>
                    <a:pt x="1068935" y="1143000"/>
                  </a:cubicBezTo>
                  <a:cubicBezTo>
                    <a:pt x="1034476" y="1138077"/>
                    <a:pt x="999516" y="1137312"/>
                    <a:pt x="965026" y="1132609"/>
                  </a:cubicBezTo>
                  <a:cubicBezTo>
                    <a:pt x="808739" y="1111297"/>
                    <a:pt x="661332" y="1072559"/>
                    <a:pt x="507826" y="1028700"/>
                  </a:cubicBezTo>
                  <a:lnTo>
                    <a:pt x="289617" y="966355"/>
                  </a:lnTo>
                  <a:cubicBezTo>
                    <a:pt x="274742" y="962252"/>
                    <a:pt x="203338" y="947191"/>
                    <a:pt x="175317" y="935182"/>
                  </a:cubicBezTo>
                  <a:cubicBezTo>
                    <a:pt x="161079" y="929080"/>
                    <a:pt x="147608" y="921327"/>
                    <a:pt x="133753" y="914400"/>
                  </a:cubicBezTo>
                  <a:cubicBezTo>
                    <a:pt x="-143488" y="1006814"/>
                    <a:pt x="93043" y="916969"/>
                    <a:pt x="112971" y="1704109"/>
                  </a:cubicBezTo>
                  <a:cubicBezTo>
                    <a:pt x="113332" y="1718385"/>
                    <a:pt x="118846" y="1732125"/>
                    <a:pt x="123362" y="1745673"/>
                  </a:cubicBezTo>
                  <a:cubicBezTo>
                    <a:pt x="142411" y="1802820"/>
                    <a:pt x="140534" y="1792813"/>
                    <a:pt x="175317" y="1839191"/>
                  </a:cubicBezTo>
                  <a:cubicBezTo>
                    <a:pt x="234199" y="1814946"/>
                    <a:pt x="300754" y="1804305"/>
                    <a:pt x="351962" y="1766455"/>
                  </a:cubicBezTo>
                  <a:cubicBezTo>
                    <a:pt x="384445" y="1742446"/>
                    <a:pt x="392365" y="1696458"/>
                    <a:pt x="414308" y="1662545"/>
                  </a:cubicBezTo>
                  <a:cubicBezTo>
                    <a:pt x="507887" y="1517923"/>
                    <a:pt x="487114" y="1607832"/>
                    <a:pt x="601344" y="1350818"/>
                  </a:cubicBezTo>
                  <a:cubicBezTo>
                    <a:pt x="615199" y="1319645"/>
                    <a:pt x="624828" y="1286228"/>
                    <a:pt x="642908" y="1257300"/>
                  </a:cubicBezTo>
                  <a:cubicBezTo>
                    <a:pt x="659832" y="1230221"/>
                    <a:pt x="688201" y="1211563"/>
                    <a:pt x="705253" y="1184564"/>
                  </a:cubicBezTo>
                  <a:cubicBezTo>
                    <a:pt x="730068" y="1145274"/>
                    <a:pt x="739718" y="1097049"/>
                    <a:pt x="767599" y="1059873"/>
                  </a:cubicBezTo>
                  <a:cubicBezTo>
                    <a:pt x="777990" y="1046018"/>
                    <a:pt x="788705" y="1032401"/>
                    <a:pt x="798771" y="1018309"/>
                  </a:cubicBezTo>
                  <a:cubicBezTo>
                    <a:pt x="806030" y="1008147"/>
                    <a:pt x="807101" y="988094"/>
                    <a:pt x="819553" y="987136"/>
                  </a:cubicBezTo>
                  <a:cubicBezTo>
                    <a:pt x="992259" y="973851"/>
                    <a:pt x="1165917" y="980209"/>
                    <a:pt x="1339099" y="976745"/>
                  </a:cubicBezTo>
                  <a:cubicBezTo>
                    <a:pt x="1408372" y="973282"/>
                    <a:pt x="1496492" y="1013979"/>
                    <a:pt x="1546917" y="966355"/>
                  </a:cubicBezTo>
                  <a:cubicBezTo>
                    <a:pt x="1587520" y="928007"/>
                    <a:pt x="1531982" y="855643"/>
                    <a:pt x="1526135" y="800100"/>
                  </a:cubicBezTo>
                  <a:cubicBezTo>
                    <a:pt x="1495077" y="505048"/>
                    <a:pt x="1513370" y="651378"/>
                    <a:pt x="1494962" y="384464"/>
                  </a:cubicBezTo>
                  <a:cubicBezTo>
                    <a:pt x="1492330" y="346298"/>
                    <a:pt x="1505792" y="301996"/>
                    <a:pt x="1484571" y="270164"/>
                  </a:cubicBezTo>
                  <a:cubicBezTo>
                    <a:pt x="1470986" y="249786"/>
                    <a:pt x="1436080" y="263237"/>
                    <a:pt x="1411835" y="259773"/>
                  </a:cubicBezTo>
                  <a:cubicBezTo>
                    <a:pt x="1335635" y="266700"/>
                    <a:pt x="1258923" y="269342"/>
                    <a:pt x="1183235" y="280555"/>
                  </a:cubicBezTo>
                  <a:cubicBezTo>
                    <a:pt x="1154088" y="284873"/>
                    <a:pt x="1074512" y="332255"/>
                    <a:pt x="1058544" y="342900"/>
                  </a:cubicBezTo>
                  <a:cubicBezTo>
                    <a:pt x="1040091" y="355202"/>
                    <a:pt x="1024525" y="371419"/>
                    <a:pt x="1006589" y="384464"/>
                  </a:cubicBezTo>
                  <a:cubicBezTo>
                    <a:pt x="986390" y="399154"/>
                    <a:pt x="964568" y="411510"/>
                    <a:pt x="944244" y="426027"/>
                  </a:cubicBezTo>
                  <a:cubicBezTo>
                    <a:pt x="916059" y="446159"/>
                    <a:pt x="861117" y="488373"/>
                    <a:pt x="861117" y="488373"/>
                  </a:cubicBezTo>
                  <a:cubicBezTo>
                    <a:pt x="857653" y="498764"/>
                    <a:pt x="856160" y="510035"/>
                    <a:pt x="850726" y="519545"/>
                  </a:cubicBezTo>
                  <a:cubicBezTo>
                    <a:pt x="842134" y="534581"/>
                    <a:pt x="819893" y="543794"/>
                    <a:pt x="819553" y="561109"/>
                  </a:cubicBezTo>
                  <a:cubicBezTo>
                    <a:pt x="816359" y="724016"/>
                    <a:pt x="814480" y="888608"/>
                    <a:pt x="840335" y="1049482"/>
                  </a:cubicBezTo>
                  <a:cubicBezTo>
                    <a:pt x="843909" y="1071721"/>
                    <a:pt x="904508" y="1146752"/>
                    <a:pt x="944244" y="1163782"/>
                  </a:cubicBezTo>
                  <a:cubicBezTo>
                    <a:pt x="967061" y="1173561"/>
                    <a:pt x="1029531" y="1180267"/>
                    <a:pt x="1048153" y="1184564"/>
                  </a:cubicBezTo>
                  <a:cubicBezTo>
                    <a:pt x="1072723" y="1190234"/>
                    <a:pt x="1095717" y="1203864"/>
                    <a:pt x="1120889" y="1205345"/>
                  </a:cubicBezTo>
                  <a:cubicBezTo>
                    <a:pt x="1273065" y="1214296"/>
                    <a:pt x="1425689" y="1212272"/>
                    <a:pt x="1578089" y="1215736"/>
                  </a:cubicBezTo>
                  <a:cubicBezTo>
                    <a:pt x="1613799" y="1222878"/>
                    <a:pt x="1637369" y="1226735"/>
                    <a:pt x="1671608" y="1236518"/>
                  </a:cubicBezTo>
                  <a:cubicBezTo>
                    <a:pt x="1682139" y="1239527"/>
                    <a:pt x="1692984" y="1242011"/>
                    <a:pt x="1702780" y="1246909"/>
                  </a:cubicBezTo>
                  <a:cubicBezTo>
                    <a:pt x="1713950" y="1252494"/>
                    <a:pt x="1723791" y="1260432"/>
                    <a:pt x="1733953" y="1267691"/>
                  </a:cubicBezTo>
                  <a:cubicBezTo>
                    <a:pt x="1824164" y="1332128"/>
                    <a:pt x="1733232" y="1270675"/>
                    <a:pt x="1806689" y="1319645"/>
                  </a:cubicBezTo>
                  <a:lnTo>
                    <a:pt x="1848253" y="1381991"/>
                  </a:lnTo>
                  <a:cubicBezTo>
                    <a:pt x="1855180" y="1392382"/>
                    <a:pt x="1880205" y="1418749"/>
                    <a:pt x="1869035" y="1413164"/>
                  </a:cubicBezTo>
                  <a:lnTo>
                    <a:pt x="1848253" y="1402773"/>
                  </a:lnTo>
                </a:path>
              </a:pathLst>
            </a:custGeom>
            <a:noFill/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 dirty="0">
                <a:solidFill>
                  <a:schemeClr val="tx1"/>
                </a:solidFill>
                <a:highlight>
                  <a:srgbClr val="C0C0C0"/>
                </a:highlight>
              </a:endParaRP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01B8362F-0226-4F2E-A6EB-031AFFBD6A5E}"/>
                </a:ext>
              </a:extLst>
            </p:cNvPr>
            <p:cNvGrpSpPr/>
            <p:nvPr/>
          </p:nvGrpSpPr>
          <p:grpSpPr>
            <a:xfrm>
              <a:off x="-1617586" y="3104870"/>
              <a:ext cx="507595" cy="504056"/>
              <a:chOff x="-1840251" y="2420888"/>
              <a:chExt cx="507595" cy="504056"/>
            </a:xfrm>
          </p:grpSpPr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4B9EB4C7-CFEC-4C22-BFDA-9BECA7FCDE68}"/>
                  </a:ext>
                </a:extLst>
              </p:cNvPr>
              <p:cNvSpPr/>
              <p:nvPr/>
            </p:nvSpPr>
            <p:spPr>
              <a:xfrm>
                <a:off x="-1836712" y="2420888"/>
                <a:ext cx="504056" cy="5040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b="1" dirty="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C7CBC01-BFFB-40EB-B83E-3C8EB2218D3B}"/>
                  </a:ext>
                </a:extLst>
              </p:cNvPr>
              <p:cNvSpPr txBox="1"/>
              <p:nvPr/>
            </p:nvSpPr>
            <p:spPr>
              <a:xfrm>
                <a:off x="-1840251" y="2443150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200" b="1" dirty="0">
                    <a:solidFill>
                      <a:schemeClr val="bg1"/>
                    </a:solidFill>
                  </a:rPr>
                  <a:t>An</a:t>
                </a:r>
              </a:p>
            </p:txBody>
          </p:sp>
        </p:grp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97650FAC-17A8-41F1-A01C-2151A2C26A74}"/>
              </a:ext>
            </a:extLst>
          </p:cNvPr>
          <p:cNvGrpSpPr/>
          <p:nvPr/>
        </p:nvGrpSpPr>
        <p:grpSpPr>
          <a:xfrm>
            <a:off x="3582246" y="5245082"/>
            <a:ext cx="507595" cy="504056"/>
            <a:chOff x="-1840251" y="2420888"/>
            <a:chExt cx="507595" cy="504056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E7C094C2-9C35-4A1F-8E9D-AD470597EABB}"/>
                </a:ext>
              </a:extLst>
            </p:cNvPr>
            <p:cNvSpPr/>
            <p:nvPr/>
          </p:nvSpPr>
          <p:spPr>
            <a:xfrm>
              <a:off x="-1836712" y="2420888"/>
              <a:ext cx="504056" cy="5040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13D6C7C-3127-4F9F-A079-0AC9C1EC4F00}"/>
                </a:ext>
              </a:extLst>
            </p:cNvPr>
            <p:cNvSpPr txBox="1"/>
            <p:nvPr/>
          </p:nvSpPr>
          <p:spPr>
            <a:xfrm>
              <a:off x="-1840251" y="2443150"/>
              <a:ext cx="5068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00" b="1" dirty="0">
                  <a:solidFill>
                    <a:schemeClr val="bg1"/>
                  </a:solidFill>
                </a:rPr>
                <a:t>An</a:t>
              </a:r>
            </a:p>
          </p:txBody>
        </p:sp>
      </p:grp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0EE0F857-F8C6-42F8-88A3-D13D51D09229}"/>
              </a:ext>
            </a:extLst>
          </p:cNvPr>
          <p:cNvGrpSpPr/>
          <p:nvPr/>
        </p:nvGrpSpPr>
        <p:grpSpPr>
          <a:xfrm>
            <a:off x="5739795" y="2852936"/>
            <a:ext cx="972284" cy="1145364"/>
            <a:chOff x="6077920" y="3105380"/>
            <a:chExt cx="972284" cy="114536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FB40570-1398-4626-8726-A7B9D3F2E14B}"/>
                </a:ext>
              </a:extLst>
            </p:cNvPr>
            <p:cNvSpPr/>
            <p:nvPr/>
          </p:nvSpPr>
          <p:spPr>
            <a:xfrm rot="2667468">
              <a:off x="6077920" y="3350744"/>
              <a:ext cx="900000" cy="90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A50D03CE-2542-452B-A88F-0CE298D707CA}"/>
                </a:ext>
              </a:extLst>
            </p:cNvPr>
            <p:cNvGrpSpPr/>
            <p:nvPr/>
          </p:nvGrpSpPr>
          <p:grpSpPr>
            <a:xfrm>
              <a:off x="6542609" y="3105380"/>
              <a:ext cx="507595" cy="504056"/>
              <a:chOff x="-1840251" y="2420888"/>
              <a:chExt cx="507595" cy="504056"/>
            </a:xfrm>
          </p:grpSpPr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CB5C062A-91A4-47BF-B1DC-3586BB1CEE5D}"/>
                  </a:ext>
                </a:extLst>
              </p:cNvPr>
              <p:cNvSpPr/>
              <p:nvPr/>
            </p:nvSpPr>
            <p:spPr>
              <a:xfrm>
                <a:off x="-1836712" y="2420888"/>
                <a:ext cx="504056" cy="5040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b="1" dirty="0"/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311C51E8-8BD2-4EA8-9E14-5C0A3E2D6F9D}"/>
                  </a:ext>
                </a:extLst>
              </p:cNvPr>
              <p:cNvSpPr txBox="1"/>
              <p:nvPr/>
            </p:nvSpPr>
            <p:spPr>
              <a:xfrm>
                <a:off x="-1840251" y="2443150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200" b="1" dirty="0">
                    <a:solidFill>
                      <a:schemeClr val="bg1"/>
                    </a:solidFill>
                  </a:rPr>
                  <a:t>An</a:t>
                </a:r>
              </a:p>
            </p:txBody>
          </p:sp>
        </p:grp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DEDC94C4-AF33-400D-ABE2-E6AB82B4C8C5}"/>
              </a:ext>
            </a:extLst>
          </p:cNvPr>
          <p:cNvGrpSpPr/>
          <p:nvPr/>
        </p:nvGrpSpPr>
        <p:grpSpPr>
          <a:xfrm>
            <a:off x="168836" y="4815790"/>
            <a:ext cx="1533484" cy="1010503"/>
            <a:chOff x="967016" y="4815790"/>
            <a:chExt cx="1533484" cy="1010503"/>
          </a:xfrm>
        </p:grpSpPr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01D5059D-8F9B-49DB-9FB3-269CC4E8372C}"/>
                </a:ext>
              </a:extLst>
            </p:cNvPr>
            <p:cNvGrpSpPr/>
            <p:nvPr/>
          </p:nvGrpSpPr>
          <p:grpSpPr>
            <a:xfrm>
              <a:off x="967016" y="4816759"/>
              <a:ext cx="1012696" cy="1009534"/>
              <a:chOff x="1296680" y="4312703"/>
              <a:chExt cx="1012696" cy="1009534"/>
            </a:xfrm>
          </p:grpSpPr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57A7290C-20B3-406F-8108-6E9F4E9B03C4}"/>
                  </a:ext>
                </a:extLst>
              </p:cNvPr>
              <p:cNvGrpSpPr/>
              <p:nvPr/>
            </p:nvGrpSpPr>
            <p:grpSpPr>
              <a:xfrm>
                <a:off x="1296680" y="4818181"/>
                <a:ext cx="507595" cy="504056"/>
                <a:chOff x="-1840251" y="2420888"/>
                <a:chExt cx="507595" cy="504056"/>
              </a:xfrm>
            </p:grpSpPr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id="{F55080B0-FDCC-4678-AC40-F96EA180AC54}"/>
                    </a:ext>
                  </a:extLst>
                </p:cNvPr>
                <p:cNvSpPr/>
                <p:nvPr/>
              </p:nvSpPr>
              <p:spPr>
                <a:xfrm>
                  <a:off x="-1836712" y="2420888"/>
                  <a:ext cx="504056" cy="5040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b="1" dirty="0"/>
                </a:p>
              </p:txBody>
            </p:sp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711BFF4D-7E6D-4DFE-98F6-B7A3B4D01242}"/>
                    </a:ext>
                  </a:extLst>
                </p:cNvPr>
                <p:cNvSpPr txBox="1"/>
                <p:nvPr/>
              </p:nvSpPr>
              <p:spPr>
                <a:xfrm>
                  <a:off x="-1840251" y="2443150"/>
                  <a:ext cx="50687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200" b="1" dirty="0">
                      <a:solidFill>
                        <a:schemeClr val="bg1"/>
                      </a:solidFill>
                    </a:rPr>
                    <a:t>An</a:t>
                  </a:r>
                </a:p>
              </p:txBody>
            </p:sp>
          </p:grpSp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84252600-04C8-4C9B-ADEE-799398E37397}"/>
                  </a:ext>
                </a:extLst>
              </p:cNvPr>
              <p:cNvGrpSpPr/>
              <p:nvPr/>
            </p:nvGrpSpPr>
            <p:grpSpPr>
              <a:xfrm>
                <a:off x="1801781" y="4818181"/>
                <a:ext cx="507595" cy="504056"/>
                <a:chOff x="-1840251" y="2420888"/>
                <a:chExt cx="507595" cy="504056"/>
              </a:xfrm>
            </p:grpSpPr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D158DEA7-18E3-4ACB-A28D-BB5132ED02FB}"/>
                    </a:ext>
                  </a:extLst>
                </p:cNvPr>
                <p:cNvSpPr/>
                <p:nvPr/>
              </p:nvSpPr>
              <p:spPr>
                <a:xfrm>
                  <a:off x="-1836712" y="2420888"/>
                  <a:ext cx="504056" cy="5040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b="1" dirty="0"/>
                </a:p>
              </p:txBody>
            </p:sp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0CB274F8-CE6E-4655-88DF-5C0D49EC55C6}"/>
                    </a:ext>
                  </a:extLst>
                </p:cNvPr>
                <p:cNvSpPr txBox="1"/>
                <p:nvPr/>
              </p:nvSpPr>
              <p:spPr>
                <a:xfrm>
                  <a:off x="-1840251" y="2443150"/>
                  <a:ext cx="50687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200" b="1" dirty="0">
                      <a:solidFill>
                        <a:schemeClr val="bg1"/>
                      </a:solidFill>
                    </a:rPr>
                    <a:t>An</a:t>
                  </a:r>
                </a:p>
              </p:txBody>
            </p:sp>
          </p:grpSp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175AAF4B-448D-47F6-B15E-4EB178AAB731}"/>
                  </a:ext>
                </a:extLst>
              </p:cNvPr>
              <p:cNvGrpSpPr/>
              <p:nvPr/>
            </p:nvGrpSpPr>
            <p:grpSpPr>
              <a:xfrm>
                <a:off x="1296680" y="4312703"/>
                <a:ext cx="507595" cy="504056"/>
                <a:chOff x="-1840251" y="2420888"/>
                <a:chExt cx="507595" cy="504056"/>
              </a:xfrm>
            </p:grpSpPr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342EE631-FB6A-4DEF-AE42-13ECFE598F03}"/>
                    </a:ext>
                  </a:extLst>
                </p:cNvPr>
                <p:cNvSpPr/>
                <p:nvPr/>
              </p:nvSpPr>
              <p:spPr>
                <a:xfrm>
                  <a:off x="-1836712" y="2420888"/>
                  <a:ext cx="504056" cy="5040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b="1" dirty="0"/>
                </a:p>
              </p:txBody>
            </p:sp>
            <p:sp>
              <p:nvSpPr>
                <p:cNvPr id="46" name="ZoneTexte 45">
                  <a:extLst>
                    <a:ext uri="{FF2B5EF4-FFF2-40B4-BE49-F238E27FC236}">
                      <a16:creationId xmlns:a16="http://schemas.microsoft.com/office/drawing/2014/main" id="{C19DCF93-3499-44BF-B651-3BF219FBEA09}"/>
                    </a:ext>
                  </a:extLst>
                </p:cNvPr>
                <p:cNvSpPr txBox="1"/>
                <p:nvPr/>
              </p:nvSpPr>
              <p:spPr>
                <a:xfrm>
                  <a:off x="-1840251" y="2443150"/>
                  <a:ext cx="50687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200" b="1" dirty="0">
                      <a:solidFill>
                        <a:schemeClr val="bg1"/>
                      </a:solidFill>
                    </a:rPr>
                    <a:t>An</a:t>
                  </a:r>
                </a:p>
              </p:txBody>
            </p: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C88D23BA-C442-43C3-89D2-4BF750F99508}"/>
                  </a:ext>
                </a:extLst>
              </p:cNvPr>
              <p:cNvGrpSpPr/>
              <p:nvPr/>
            </p:nvGrpSpPr>
            <p:grpSpPr>
              <a:xfrm>
                <a:off x="1801781" y="4312703"/>
                <a:ext cx="507595" cy="504056"/>
                <a:chOff x="-1840251" y="2420888"/>
                <a:chExt cx="507595" cy="504056"/>
              </a:xfrm>
            </p:grpSpPr>
            <p:sp>
              <p:nvSpPr>
                <p:cNvPr id="48" name="Ellipse 47">
                  <a:extLst>
                    <a:ext uri="{FF2B5EF4-FFF2-40B4-BE49-F238E27FC236}">
                      <a16:creationId xmlns:a16="http://schemas.microsoft.com/office/drawing/2014/main" id="{9A42BA5D-F713-450C-A52D-7CAB87CD5995}"/>
                    </a:ext>
                  </a:extLst>
                </p:cNvPr>
                <p:cNvSpPr/>
                <p:nvPr/>
              </p:nvSpPr>
              <p:spPr>
                <a:xfrm>
                  <a:off x="-1836712" y="2420888"/>
                  <a:ext cx="504056" cy="5040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b="1" dirty="0"/>
                </a:p>
              </p:txBody>
            </p:sp>
            <p:sp>
              <p:nvSpPr>
                <p:cNvPr id="49" name="ZoneTexte 48">
                  <a:extLst>
                    <a:ext uri="{FF2B5EF4-FFF2-40B4-BE49-F238E27FC236}">
                      <a16:creationId xmlns:a16="http://schemas.microsoft.com/office/drawing/2014/main" id="{A02AD77A-9C2A-4B60-AE5C-F9EEA3E9AAF4}"/>
                    </a:ext>
                  </a:extLst>
                </p:cNvPr>
                <p:cNvSpPr txBox="1"/>
                <p:nvPr/>
              </p:nvSpPr>
              <p:spPr>
                <a:xfrm>
                  <a:off x="-1840251" y="2443150"/>
                  <a:ext cx="50687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200" b="1" dirty="0">
                      <a:solidFill>
                        <a:schemeClr val="bg1"/>
                      </a:solidFill>
                    </a:rPr>
                    <a:t>An</a:t>
                  </a:r>
                </a:p>
              </p:txBody>
            </p:sp>
          </p:grpSp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498B061F-5905-4E38-92D5-00FF5D2EA2E9}"/>
                </a:ext>
              </a:extLst>
            </p:cNvPr>
            <p:cNvGrpSpPr/>
            <p:nvPr/>
          </p:nvGrpSpPr>
          <p:grpSpPr>
            <a:xfrm>
              <a:off x="1992905" y="4815790"/>
              <a:ext cx="507595" cy="1009534"/>
              <a:chOff x="3072468" y="3215927"/>
              <a:chExt cx="507595" cy="1009534"/>
            </a:xfrm>
          </p:grpSpPr>
          <p:grpSp>
            <p:nvGrpSpPr>
              <p:cNvPr id="79" name="Groupe 78">
                <a:extLst>
                  <a:ext uri="{FF2B5EF4-FFF2-40B4-BE49-F238E27FC236}">
                    <a16:creationId xmlns:a16="http://schemas.microsoft.com/office/drawing/2014/main" id="{38DFB2F4-7BA9-4E47-84C2-1BDDF15869E2}"/>
                  </a:ext>
                </a:extLst>
              </p:cNvPr>
              <p:cNvGrpSpPr/>
              <p:nvPr/>
            </p:nvGrpSpPr>
            <p:grpSpPr>
              <a:xfrm>
                <a:off x="3072468" y="3721405"/>
                <a:ext cx="507595" cy="504056"/>
                <a:chOff x="-1840251" y="2420888"/>
                <a:chExt cx="507595" cy="504056"/>
              </a:xfrm>
            </p:grpSpPr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BD214D62-C940-4917-9F64-BAC9B5B6C50E}"/>
                    </a:ext>
                  </a:extLst>
                </p:cNvPr>
                <p:cNvSpPr/>
                <p:nvPr/>
              </p:nvSpPr>
              <p:spPr>
                <a:xfrm>
                  <a:off x="-1836712" y="2420888"/>
                  <a:ext cx="504056" cy="5040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b="1" dirty="0"/>
                </a:p>
              </p:txBody>
            </p:sp>
            <p:sp>
              <p:nvSpPr>
                <p:cNvPr id="90" name="ZoneTexte 89">
                  <a:extLst>
                    <a:ext uri="{FF2B5EF4-FFF2-40B4-BE49-F238E27FC236}">
                      <a16:creationId xmlns:a16="http://schemas.microsoft.com/office/drawing/2014/main" id="{068D159A-5AFA-4657-B04C-482EED27DE81}"/>
                    </a:ext>
                  </a:extLst>
                </p:cNvPr>
                <p:cNvSpPr txBox="1"/>
                <p:nvPr/>
              </p:nvSpPr>
              <p:spPr>
                <a:xfrm>
                  <a:off x="-1840251" y="2443150"/>
                  <a:ext cx="50687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200" b="1" dirty="0">
                      <a:solidFill>
                        <a:schemeClr val="bg1"/>
                      </a:solidFill>
                    </a:rPr>
                    <a:t>An</a:t>
                  </a:r>
                </a:p>
              </p:txBody>
            </p:sp>
          </p:grpSp>
          <p:grpSp>
            <p:nvGrpSpPr>
              <p:cNvPr id="81" name="Groupe 80">
                <a:extLst>
                  <a:ext uri="{FF2B5EF4-FFF2-40B4-BE49-F238E27FC236}">
                    <a16:creationId xmlns:a16="http://schemas.microsoft.com/office/drawing/2014/main" id="{5433DE53-09A2-4485-8670-65F8024222C8}"/>
                  </a:ext>
                </a:extLst>
              </p:cNvPr>
              <p:cNvGrpSpPr/>
              <p:nvPr/>
            </p:nvGrpSpPr>
            <p:grpSpPr>
              <a:xfrm>
                <a:off x="3072468" y="3215927"/>
                <a:ext cx="507595" cy="504056"/>
                <a:chOff x="-1840251" y="2420888"/>
                <a:chExt cx="507595" cy="504056"/>
              </a:xfrm>
            </p:grpSpPr>
            <p:sp>
              <p:nvSpPr>
                <p:cNvPr id="85" name="Ellipse 84">
                  <a:extLst>
                    <a:ext uri="{FF2B5EF4-FFF2-40B4-BE49-F238E27FC236}">
                      <a16:creationId xmlns:a16="http://schemas.microsoft.com/office/drawing/2014/main" id="{ED2D1997-8AA0-4624-B3DA-0A52E044003D}"/>
                    </a:ext>
                  </a:extLst>
                </p:cNvPr>
                <p:cNvSpPr/>
                <p:nvPr/>
              </p:nvSpPr>
              <p:spPr>
                <a:xfrm>
                  <a:off x="-1836712" y="2420888"/>
                  <a:ext cx="504056" cy="5040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b="1" dirty="0"/>
                </a:p>
              </p:txBody>
            </p:sp>
            <p:sp>
              <p:nvSpPr>
                <p:cNvPr id="86" name="ZoneTexte 85">
                  <a:extLst>
                    <a:ext uri="{FF2B5EF4-FFF2-40B4-BE49-F238E27FC236}">
                      <a16:creationId xmlns:a16="http://schemas.microsoft.com/office/drawing/2014/main" id="{B480786A-9F61-4DC8-B5AF-54E42DA77486}"/>
                    </a:ext>
                  </a:extLst>
                </p:cNvPr>
                <p:cNvSpPr txBox="1"/>
                <p:nvPr/>
              </p:nvSpPr>
              <p:spPr>
                <a:xfrm>
                  <a:off x="-1840251" y="2443150"/>
                  <a:ext cx="50687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200" b="1" dirty="0">
                      <a:solidFill>
                        <a:schemeClr val="bg1"/>
                      </a:solidFill>
                    </a:rPr>
                    <a:t>An</a:t>
                  </a:r>
                </a:p>
              </p:txBody>
            </p:sp>
          </p:grpSp>
        </p:grpSp>
      </p:grp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6E8D0D9D-20D4-4DBF-A0E4-7AF8BA1C7DCA}"/>
              </a:ext>
            </a:extLst>
          </p:cNvPr>
          <p:cNvCxnSpPr>
            <a:cxnSpLocks/>
          </p:cNvCxnSpPr>
          <p:nvPr/>
        </p:nvCxnSpPr>
        <p:spPr>
          <a:xfrm>
            <a:off x="903506" y="3600946"/>
            <a:ext cx="14013" cy="11674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2177EF9C-DCF4-4B48-9934-C9FF024D2C8A}"/>
              </a:ext>
            </a:extLst>
          </p:cNvPr>
          <p:cNvCxnSpPr>
            <a:cxnSpLocks/>
          </p:cNvCxnSpPr>
          <p:nvPr/>
        </p:nvCxnSpPr>
        <p:spPr>
          <a:xfrm flipV="1">
            <a:off x="1389104" y="2452189"/>
            <a:ext cx="2284284" cy="4993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F6158A18-EDE6-4C0F-92D4-2867D5DE0625}"/>
              </a:ext>
            </a:extLst>
          </p:cNvPr>
          <p:cNvCxnSpPr>
            <a:cxnSpLocks/>
          </p:cNvCxnSpPr>
          <p:nvPr/>
        </p:nvCxnSpPr>
        <p:spPr>
          <a:xfrm>
            <a:off x="1433981" y="3176613"/>
            <a:ext cx="2667322" cy="2744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lèche : droite 118">
            <a:extLst>
              <a:ext uri="{FF2B5EF4-FFF2-40B4-BE49-F238E27FC236}">
                <a16:creationId xmlns:a16="http://schemas.microsoft.com/office/drawing/2014/main" id="{104544A7-48B5-4033-92E6-9CC2FFF1549D}"/>
              </a:ext>
            </a:extLst>
          </p:cNvPr>
          <p:cNvSpPr/>
          <p:nvPr/>
        </p:nvSpPr>
        <p:spPr>
          <a:xfrm>
            <a:off x="7359465" y="4364060"/>
            <a:ext cx="1762057" cy="1353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Water flow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DD8674FE-9318-4D7C-8947-B42E53A7BEED}"/>
              </a:ext>
            </a:extLst>
          </p:cNvPr>
          <p:cNvSpPr txBox="1"/>
          <p:nvPr/>
        </p:nvSpPr>
        <p:spPr>
          <a:xfrm rot="20858750">
            <a:off x="1773139" y="2228087"/>
            <a:ext cx="14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Complexation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A4A4CC17-1844-4560-9796-580514CE42ED}"/>
              </a:ext>
            </a:extLst>
          </p:cNvPr>
          <p:cNvSpPr txBox="1"/>
          <p:nvPr/>
        </p:nvSpPr>
        <p:spPr>
          <a:xfrm rot="16200000">
            <a:off x="-126953" y="3955048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Precipitation</a:t>
            </a:r>
            <a:endParaRPr lang="fr-FR" dirty="0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6CEBFC91-3A66-48AA-A944-6CA6C9DE5FF5}"/>
              </a:ext>
            </a:extLst>
          </p:cNvPr>
          <p:cNvSpPr txBox="1"/>
          <p:nvPr/>
        </p:nvSpPr>
        <p:spPr>
          <a:xfrm>
            <a:off x="4943824" y="4078646"/>
            <a:ext cx="1192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/>
              <a:t>Colloids</a:t>
            </a:r>
            <a:endParaRPr lang="fr-FR" sz="2400" b="1" dirty="0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B34A93FE-C865-4193-A278-BF5038E1F8E5}"/>
              </a:ext>
            </a:extLst>
          </p:cNvPr>
          <p:cNvSpPr txBox="1"/>
          <p:nvPr/>
        </p:nvSpPr>
        <p:spPr>
          <a:xfrm>
            <a:off x="1323208" y="6296127"/>
            <a:ext cx="177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IMMOBILE</a:t>
            </a:r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3B6E31C4-F4CE-4A65-91E2-A7A376088495}"/>
              </a:ext>
            </a:extLst>
          </p:cNvPr>
          <p:cNvCxnSpPr>
            <a:cxnSpLocks/>
          </p:cNvCxnSpPr>
          <p:nvPr/>
        </p:nvCxnSpPr>
        <p:spPr>
          <a:xfrm>
            <a:off x="1284641" y="3480910"/>
            <a:ext cx="2243509" cy="16571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>
            <a:extLst>
              <a:ext uri="{FF2B5EF4-FFF2-40B4-BE49-F238E27FC236}">
                <a16:creationId xmlns:a16="http://schemas.microsoft.com/office/drawing/2014/main" id="{58AA6C94-84AC-4183-ADDE-83B94ABAAD7F}"/>
              </a:ext>
            </a:extLst>
          </p:cNvPr>
          <p:cNvSpPr txBox="1"/>
          <p:nvPr/>
        </p:nvSpPr>
        <p:spPr>
          <a:xfrm rot="1168855">
            <a:off x="1829610" y="3492395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Sorption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A67CCBA6-4D25-4896-98A9-ECEE3B4D6DB5}"/>
              </a:ext>
            </a:extLst>
          </p:cNvPr>
          <p:cNvSpPr/>
          <p:nvPr/>
        </p:nvSpPr>
        <p:spPr>
          <a:xfrm rot="5400000">
            <a:off x="1992291" y="4050633"/>
            <a:ext cx="430493" cy="408688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3E23804-1A3C-4A5F-B11F-D3E0E370F52C}"/>
              </a:ext>
            </a:extLst>
          </p:cNvPr>
          <p:cNvSpPr txBox="1"/>
          <p:nvPr/>
        </p:nvSpPr>
        <p:spPr>
          <a:xfrm>
            <a:off x="7557453" y="3025080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MOBILE</a:t>
            </a:r>
          </a:p>
        </p:txBody>
      </p:sp>
      <p:sp>
        <p:nvSpPr>
          <p:cNvPr id="93" name="Accolade fermante 92">
            <a:extLst>
              <a:ext uri="{FF2B5EF4-FFF2-40B4-BE49-F238E27FC236}">
                <a16:creationId xmlns:a16="http://schemas.microsoft.com/office/drawing/2014/main" id="{BD8168AC-4649-4AAB-A9D9-5D0C69F10D70}"/>
              </a:ext>
            </a:extLst>
          </p:cNvPr>
          <p:cNvSpPr/>
          <p:nvPr/>
        </p:nvSpPr>
        <p:spPr>
          <a:xfrm>
            <a:off x="6948264" y="2132857"/>
            <a:ext cx="419110" cy="233713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C6FF4C-5D02-4420-83E8-344D44BEDE9C}"/>
              </a:ext>
            </a:extLst>
          </p:cNvPr>
          <p:cNvSpPr/>
          <p:nvPr/>
        </p:nvSpPr>
        <p:spPr>
          <a:xfrm>
            <a:off x="0" y="838249"/>
            <a:ext cx="9144000" cy="10801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Roche/sol</a:t>
            </a:r>
          </a:p>
        </p:txBody>
      </p:sp>
      <p:sp>
        <p:nvSpPr>
          <p:cNvPr id="65" name="Titre 5">
            <a:extLst>
              <a:ext uri="{FF2B5EF4-FFF2-40B4-BE49-F238E27FC236}">
                <a16:creationId xmlns:a16="http://schemas.microsoft.com/office/drawing/2014/main" id="{A6C4FC68-B6E5-45D4-B110-EDF651FE0090}"/>
              </a:ext>
            </a:extLst>
          </p:cNvPr>
          <p:cNvSpPr txBox="1">
            <a:spLocks/>
          </p:cNvSpPr>
          <p:nvPr/>
        </p:nvSpPr>
        <p:spPr>
          <a:xfrm>
            <a:off x="0" y="6488"/>
            <a:ext cx="9144000" cy="614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>
                <a:solidFill>
                  <a:schemeClr val="bg1"/>
                </a:solidFill>
              </a:rPr>
              <a:t>Rôle de la speciation sur la migration</a:t>
            </a:r>
            <a:endParaRPr lang="fr-F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5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E56E86-73AD-4EED-9AA7-362E7106BB48}"/>
              </a:ext>
            </a:extLst>
          </p:cNvPr>
          <p:cNvSpPr/>
          <p:nvPr/>
        </p:nvSpPr>
        <p:spPr>
          <a:xfrm>
            <a:off x="7369" y="2459"/>
            <a:ext cx="9144000" cy="543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E09162D9-E0EA-42BE-8288-6F112194CB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250" y="6475413"/>
            <a:ext cx="539750" cy="365125"/>
          </a:xfrm>
        </p:spPr>
        <p:txBody>
          <a:bodyPr/>
          <a:lstStyle/>
          <a:p>
            <a:fld id="{B96BF2A0-6AC0-4282-ABB8-F8DC431C9D84}" type="slidenum">
              <a:rPr lang="fr-FR" smtClean="0"/>
              <a:t>4</a:t>
            </a:fld>
            <a:endParaRPr lang="fr-FR" dirty="0"/>
          </a:p>
        </p:txBody>
      </p:sp>
      <p:sp>
        <p:nvSpPr>
          <p:cNvPr id="30" name="Titre 5">
            <a:extLst>
              <a:ext uri="{FF2B5EF4-FFF2-40B4-BE49-F238E27FC236}">
                <a16:creationId xmlns:a16="http://schemas.microsoft.com/office/drawing/2014/main" id="{DA1069A4-FC24-45FF-9A9F-65FD9FE047E1}"/>
              </a:ext>
            </a:extLst>
          </p:cNvPr>
          <p:cNvSpPr txBox="1">
            <a:spLocks/>
          </p:cNvSpPr>
          <p:nvPr/>
        </p:nvSpPr>
        <p:spPr>
          <a:xfrm>
            <a:off x="7369" y="-2873"/>
            <a:ext cx="9144000" cy="614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chemeClr val="bg1"/>
                </a:solidFill>
              </a:rPr>
              <a:t>La spéciation redox change tout!</a:t>
            </a:r>
          </a:p>
        </p:txBody>
      </p:sp>
      <p:sp>
        <p:nvSpPr>
          <p:cNvPr id="23" name="Titre 5">
            <a:extLst>
              <a:ext uri="{FF2B5EF4-FFF2-40B4-BE49-F238E27FC236}">
                <a16:creationId xmlns:a16="http://schemas.microsoft.com/office/drawing/2014/main" id="{5E11CD35-8486-49C4-A6A5-6823745A3D1D}"/>
              </a:ext>
            </a:extLst>
          </p:cNvPr>
          <p:cNvSpPr txBox="1">
            <a:spLocks/>
          </p:cNvSpPr>
          <p:nvPr/>
        </p:nvSpPr>
        <p:spPr>
          <a:xfrm>
            <a:off x="369482" y="726569"/>
            <a:ext cx="8522998" cy="614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/>
              <a:t>Etat d’oxydation des An/Ln : </a:t>
            </a:r>
            <a:r>
              <a:rPr lang="fr-FR" sz="2800" dirty="0">
                <a:solidFill>
                  <a:srgbClr val="FF0000"/>
                </a:solidFill>
              </a:rPr>
              <a:t>Comportements chimiques radicalement différents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564E7E-2D26-4954-BAB3-D3933B5EA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82" y="3813307"/>
            <a:ext cx="3514867" cy="3006988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9C514B0F-F20E-4176-9596-DD205CB4F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59809"/>
              </p:ext>
            </p:extLst>
          </p:nvPr>
        </p:nvGraphicFramePr>
        <p:xfrm>
          <a:off x="573125" y="1365456"/>
          <a:ext cx="3107582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80">
                  <a:extLst>
                    <a:ext uri="{9D8B030D-6E8A-4147-A177-3AD203B41FA5}">
                      <a16:colId xmlns:a16="http://schemas.microsoft.com/office/drawing/2014/main" val="3487059453"/>
                    </a:ext>
                  </a:extLst>
                </a:gridCol>
                <a:gridCol w="476653">
                  <a:extLst>
                    <a:ext uri="{9D8B030D-6E8A-4147-A177-3AD203B41FA5}">
                      <a16:colId xmlns:a16="http://schemas.microsoft.com/office/drawing/2014/main" val="3945423892"/>
                    </a:ext>
                  </a:extLst>
                </a:gridCol>
                <a:gridCol w="476653">
                  <a:extLst>
                    <a:ext uri="{9D8B030D-6E8A-4147-A177-3AD203B41FA5}">
                      <a16:colId xmlns:a16="http://schemas.microsoft.com/office/drawing/2014/main" val="2331217625"/>
                    </a:ext>
                  </a:extLst>
                </a:gridCol>
                <a:gridCol w="476653">
                  <a:extLst>
                    <a:ext uri="{9D8B030D-6E8A-4147-A177-3AD203B41FA5}">
                      <a16:colId xmlns:a16="http://schemas.microsoft.com/office/drawing/2014/main" val="2136792407"/>
                    </a:ext>
                  </a:extLst>
                </a:gridCol>
                <a:gridCol w="476653">
                  <a:extLst>
                    <a:ext uri="{9D8B030D-6E8A-4147-A177-3AD203B41FA5}">
                      <a16:colId xmlns:a16="http://schemas.microsoft.com/office/drawing/2014/main" val="322129078"/>
                    </a:ext>
                  </a:extLst>
                </a:gridCol>
                <a:gridCol w="535490">
                  <a:extLst>
                    <a:ext uri="{9D8B030D-6E8A-4147-A177-3AD203B41FA5}">
                      <a16:colId xmlns:a16="http://schemas.microsoft.com/office/drawing/2014/main" val="1461300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/>
                        <a:t>Np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184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/>
                        <a:t>+III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5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/>
                        <a:t>+IV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75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/>
                        <a:t>+V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575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/>
                        <a:t>+VI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812683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AC90EFF-EB72-4401-9C71-FB5C10019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713538"/>
              </p:ext>
            </p:extLst>
          </p:nvPr>
        </p:nvGraphicFramePr>
        <p:xfrm>
          <a:off x="3685462" y="1364581"/>
          <a:ext cx="1102562" cy="21888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1281">
                  <a:extLst>
                    <a:ext uri="{9D8B030D-6E8A-4147-A177-3AD203B41FA5}">
                      <a16:colId xmlns:a16="http://schemas.microsoft.com/office/drawing/2014/main" val="4202833798"/>
                    </a:ext>
                  </a:extLst>
                </a:gridCol>
                <a:gridCol w="551281">
                  <a:extLst>
                    <a:ext uri="{9D8B030D-6E8A-4147-A177-3AD203B41FA5}">
                      <a16:colId xmlns:a16="http://schemas.microsoft.com/office/drawing/2014/main" val="3224919896"/>
                    </a:ext>
                  </a:extLst>
                </a:gridCol>
              </a:tblGrid>
              <a:tr h="3268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59553"/>
                  </a:ext>
                </a:extLst>
              </a:tr>
              <a:tr h="454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53671"/>
                  </a:ext>
                </a:extLst>
              </a:tr>
              <a:tr h="454359">
                <a:tc>
                  <a:txBody>
                    <a:bodyPr/>
                    <a:lstStyle/>
                    <a:p>
                      <a:pPr algn="ctr"/>
                      <a:endParaRPr lang="fr-FR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264065"/>
                  </a:ext>
                </a:extLst>
              </a:tr>
              <a:tr h="454359">
                <a:tc>
                  <a:txBody>
                    <a:bodyPr/>
                    <a:lstStyle/>
                    <a:p>
                      <a:pPr algn="ctr"/>
                      <a:endParaRPr lang="fr-F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735362"/>
                  </a:ext>
                </a:extLst>
              </a:tr>
              <a:tr h="454359">
                <a:tc>
                  <a:txBody>
                    <a:bodyPr/>
                    <a:lstStyle/>
                    <a:p>
                      <a:pPr algn="ctr"/>
                      <a:endParaRPr lang="fr-F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68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93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C5B9B1-F1C1-4914-A044-D644DB68F5A8}"/>
              </a:ext>
            </a:extLst>
          </p:cNvPr>
          <p:cNvSpPr/>
          <p:nvPr/>
        </p:nvSpPr>
        <p:spPr>
          <a:xfrm>
            <a:off x="7369" y="2459"/>
            <a:ext cx="9144000" cy="543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E09162D9-E0EA-42BE-8288-6F112194CB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250" y="6475413"/>
            <a:ext cx="539750" cy="365125"/>
          </a:xfrm>
        </p:spPr>
        <p:txBody>
          <a:bodyPr/>
          <a:lstStyle/>
          <a:p>
            <a:fld id="{B96BF2A0-6AC0-4282-ABB8-F8DC431C9D84}" type="slidenum">
              <a:rPr lang="fr-FR" smtClean="0"/>
              <a:t>5</a:t>
            </a:fld>
            <a:endParaRPr 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E21AD4FF-8178-43A5-9D79-F477E8DAF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37587"/>
              </p:ext>
            </p:extLst>
          </p:nvPr>
        </p:nvGraphicFramePr>
        <p:xfrm>
          <a:off x="573125" y="1365456"/>
          <a:ext cx="3107582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80">
                  <a:extLst>
                    <a:ext uri="{9D8B030D-6E8A-4147-A177-3AD203B41FA5}">
                      <a16:colId xmlns:a16="http://schemas.microsoft.com/office/drawing/2014/main" val="3487059453"/>
                    </a:ext>
                  </a:extLst>
                </a:gridCol>
                <a:gridCol w="476653">
                  <a:extLst>
                    <a:ext uri="{9D8B030D-6E8A-4147-A177-3AD203B41FA5}">
                      <a16:colId xmlns:a16="http://schemas.microsoft.com/office/drawing/2014/main" val="3945423892"/>
                    </a:ext>
                  </a:extLst>
                </a:gridCol>
                <a:gridCol w="476653">
                  <a:extLst>
                    <a:ext uri="{9D8B030D-6E8A-4147-A177-3AD203B41FA5}">
                      <a16:colId xmlns:a16="http://schemas.microsoft.com/office/drawing/2014/main" val="2331217625"/>
                    </a:ext>
                  </a:extLst>
                </a:gridCol>
                <a:gridCol w="476653">
                  <a:extLst>
                    <a:ext uri="{9D8B030D-6E8A-4147-A177-3AD203B41FA5}">
                      <a16:colId xmlns:a16="http://schemas.microsoft.com/office/drawing/2014/main" val="2136792407"/>
                    </a:ext>
                  </a:extLst>
                </a:gridCol>
                <a:gridCol w="476653">
                  <a:extLst>
                    <a:ext uri="{9D8B030D-6E8A-4147-A177-3AD203B41FA5}">
                      <a16:colId xmlns:a16="http://schemas.microsoft.com/office/drawing/2014/main" val="322129078"/>
                    </a:ext>
                  </a:extLst>
                </a:gridCol>
                <a:gridCol w="535490">
                  <a:extLst>
                    <a:ext uri="{9D8B030D-6E8A-4147-A177-3AD203B41FA5}">
                      <a16:colId xmlns:a16="http://schemas.microsoft.com/office/drawing/2014/main" val="1461300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/>
                        <a:t>Np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184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/>
                        <a:t>+III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75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/>
                        <a:t>+IV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75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/>
                        <a:t>+V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575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/>
                        <a:t>+VI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812683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8A67CA0-084B-468B-8500-48E7EFED0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76154"/>
              </p:ext>
            </p:extLst>
          </p:nvPr>
        </p:nvGraphicFramePr>
        <p:xfrm>
          <a:off x="3685462" y="1364581"/>
          <a:ext cx="1102562" cy="21888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1281">
                  <a:extLst>
                    <a:ext uri="{9D8B030D-6E8A-4147-A177-3AD203B41FA5}">
                      <a16:colId xmlns:a16="http://schemas.microsoft.com/office/drawing/2014/main" val="4202833798"/>
                    </a:ext>
                  </a:extLst>
                </a:gridCol>
                <a:gridCol w="551281">
                  <a:extLst>
                    <a:ext uri="{9D8B030D-6E8A-4147-A177-3AD203B41FA5}">
                      <a16:colId xmlns:a16="http://schemas.microsoft.com/office/drawing/2014/main" val="3224919896"/>
                    </a:ext>
                  </a:extLst>
                </a:gridCol>
              </a:tblGrid>
              <a:tr h="3268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59553"/>
                  </a:ext>
                </a:extLst>
              </a:tr>
              <a:tr h="454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53671"/>
                  </a:ext>
                </a:extLst>
              </a:tr>
              <a:tr h="454359">
                <a:tc>
                  <a:txBody>
                    <a:bodyPr/>
                    <a:lstStyle/>
                    <a:p>
                      <a:pPr algn="ctr"/>
                      <a:endParaRPr lang="fr-FR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264065"/>
                  </a:ext>
                </a:extLst>
              </a:tr>
              <a:tr h="454359">
                <a:tc>
                  <a:txBody>
                    <a:bodyPr/>
                    <a:lstStyle/>
                    <a:p>
                      <a:pPr algn="ctr"/>
                      <a:endParaRPr lang="fr-F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735362"/>
                  </a:ext>
                </a:extLst>
              </a:tr>
              <a:tr h="454359">
                <a:tc>
                  <a:txBody>
                    <a:bodyPr/>
                    <a:lstStyle/>
                    <a:p>
                      <a:pPr algn="ctr"/>
                      <a:endParaRPr lang="fr-F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68814"/>
                  </a:ext>
                </a:extLst>
              </a:tr>
            </a:tbl>
          </a:graphicData>
        </a:graphic>
      </p:graphicFrame>
      <p:sp>
        <p:nvSpPr>
          <p:cNvPr id="15" name="Titre 5">
            <a:extLst>
              <a:ext uri="{FF2B5EF4-FFF2-40B4-BE49-F238E27FC236}">
                <a16:creationId xmlns:a16="http://schemas.microsoft.com/office/drawing/2014/main" id="{1F9F176B-2DBC-4D50-9627-E495DBA762CA}"/>
              </a:ext>
            </a:extLst>
          </p:cNvPr>
          <p:cNvSpPr txBox="1">
            <a:spLocks/>
          </p:cNvSpPr>
          <p:nvPr/>
        </p:nvSpPr>
        <p:spPr>
          <a:xfrm>
            <a:off x="4932039" y="1769874"/>
            <a:ext cx="4088847" cy="1371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Advantage des An/Ln: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Analogues pour </a:t>
            </a:r>
            <a:r>
              <a:rPr lang="en-US" sz="2800" dirty="0" err="1">
                <a:solidFill>
                  <a:srgbClr val="FF0000"/>
                </a:solidFill>
              </a:rPr>
              <a:t>chaque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degré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d’oxydation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0842960-4689-4898-AADC-F341F544F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31" y="3827467"/>
            <a:ext cx="3514867" cy="300698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BB1C31C-E389-4C9C-83E1-EC9211152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/>
          <a:stretch/>
        </p:blipFill>
        <p:spPr bwMode="auto">
          <a:xfrm>
            <a:off x="4708533" y="3827467"/>
            <a:ext cx="3915127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re 5">
            <a:extLst>
              <a:ext uri="{FF2B5EF4-FFF2-40B4-BE49-F238E27FC236}">
                <a16:creationId xmlns:a16="http://schemas.microsoft.com/office/drawing/2014/main" id="{7A5DA764-BF51-4D80-89D4-95C238F7C20F}"/>
              </a:ext>
            </a:extLst>
          </p:cNvPr>
          <p:cNvSpPr txBox="1">
            <a:spLocks/>
          </p:cNvSpPr>
          <p:nvPr/>
        </p:nvSpPr>
        <p:spPr>
          <a:xfrm>
            <a:off x="369482" y="726569"/>
            <a:ext cx="8522998" cy="614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/>
              <a:t>Etat d’oxydation des An/Ln : </a:t>
            </a:r>
            <a:r>
              <a:rPr lang="fr-FR" sz="2800" dirty="0">
                <a:solidFill>
                  <a:srgbClr val="FF0000"/>
                </a:solidFill>
              </a:rPr>
              <a:t>Comportements chimiques radicalement différents</a:t>
            </a:r>
          </a:p>
        </p:txBody>
      </p:sp>
      <p:sp>
        <p:nvSpPr>
          <p:cNvPr id="19" name="Titre 5">
            <a:extLst>
              <a:ext uri="{FF2B5EF4-FFF2-40B4-BE49-F238E27FC236}">
                <a16:creationId xmlns:a16="http://schemas.microsoft.com/office/drawing/2014/main" id="{8D5AE92A-F7CD-49AF-A45D-057FFFFB595C}"/>
              </a:ext>
            </a:extLst>
          </p:cNvPr>
          <p:cNvSpPr txBox="1">
            <a:spLocks/>
          </p:cNvSpPr>
          <p:nvPr/>
        </p:nvSpPr>
        <p:spPr>
          <a:xfrm>
            <a:off x="7369" y="-2873"/>
            <a:ext cx="9144000" cy="614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chemeClr val="bg1"/>
                </a:solidFill>
              </a:rPr>
              <a:t>La spéciation redox change tout!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C720F0B-5CEA-4E43-B98C-184FDDBBC95C}"/>
              </a:ext>
            </a:extLst>
          </p:cNvPr>
          <p:cNvSpPr txBox="1"/>
          <p:nvPr/>
        </p:nvSpPr>
        <p:spPr>
          <a:xfrm>
            <a:off x="7493548" y="5953807"/>
            <a:ext cx="1650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Marsac et al. (2015)</a:t>
            </a:r>
          </a:p>
        </p:txBody>
      </p:sp>
    </p:spTree>
    <p:extLst>
      <p:ext uri="{BB962C8B-B14F-4D97-AF65-F5344CB8AC3E}">
        <p14:creationId xmlns:p14="http://schemas.microsoft.com/office/powerpoint/2010/main" val="365570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72688D8-145F-4EAD-9640-92B5B16FF067}"/>
              </a:ext>
            </a:extLst>
          </p:cNvPr>
          <p:cNvSpPr txBox="1"/>
          <p:nvPr/>
        </p:nvSpPr>
        <p:spPr>
          <a:xfrm>
            <a:off x="126514" y="772714"/>
            <a:ext cx="816627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Caractériser</a:t>
            </a:r>
            <a:r>
              <a:rPr lang="en-US" sz="2000" b="1" dirty="0"/>
              <a:t> les </a:t>
            </a:r>
            <a:r>
              <a:rPr lang="en-US" sz="2000" b="1" dirty="0" err="1"/>
              <a:t>processus</a:t>
            </a:r>
            <a:r>
              <a:rPr lang="en-US" sz="2000" b="1" dirty="0"/>
              <a:t> redox de Pu/U/Ce aux </a:t>
            </a:r>
            <a:r>
              <a:rPr lang="en-US" sz="2000" b="1" dirty="0" err="1"/>
              <a:t>l’interfaces</a:t>
            </a:r>
            <a:r>
              <a:rPr lang="en-US" sz="2000" b="1" dirty="0"/>
              <a:t> </a:t>
            </a:r>
            <a:r>
              <a:rPr lang="en-US" sz="2000" b="1" dirty="0" err="1"/>
              <a:t>colloïdes-eau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Goethite (</a:t>
            </a:r>
            <a:r>
              <a:rPr lang="en-US" sz="2000" dirty="0" err="1"/>
              <a:t>FeOOH</a:t>
            </a:r>
            <a:r>
              <a:rPr lang="en-US" dirty="0"/>
              <a:t>)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Magnetite-</a:t>
            </a:r>
            <a:r>
              <a:rPr lang="en-US" sz="2000" dirty="0" err="1"/>
              <a:t>maghémite</a:t>
            </a:r>
            <a:r>
              <a:rPr lang="en-US" sz="2000" dirty="0"/>
              <a:t> (Fe</a:t>
            </a:r>
            <a:r>
              <a:rPr lang="en-US" sz="2000" baseline="-25000" dirty="0"/>
              <a:t>3</a:t>
            </a:r>
            <a:r>
              <a:rPr lang="en-US" sz="2000" dirty="0"/>
              <a:t>O</a:t>
            </a:r>
            <a:r>
              <a:rPr lang="en-US" sz="2000" baseline="-25000" dirty="0"/>
              <a:t>4</a:t>
            </a:r>
            <a:r>
              <a:rPr lang="en-US" sz="2000" dirty="0"/>
              <a:t>-Fe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dirty="0"/>
              <a:t>)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MnO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Substances </a:t>
            </a:r>
            <a:r>
              <a:rPr lang="en-US" sz="2000" dirty="0" err="1"/>
              <a:t>humiques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2F4803-D830-414D-BBCD-37245948553B}"/>
              </a:ext>
            </a:extLst>
          </p:cNvPr>
          <p:cNvSpPr/>
          <p:nvPr/>
        </p:nvSpPr>
        <p:spPr>
          <a:xfrm>
            <a:off x="7369" y="2459"/>
            <a:ext cx="9144000" cy="543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CF750A17-BDD0-4A30-A660-DC1D84EA03A8}"/>
              </a:ext>
            </a:extLst>
          </p:cNvPr>
          <p:cNvSpPr txBox="1">
            <a:spLocks/>
          </p:cNvSpPr>
          <p:nvPr/>
        </p:nvSpPr>
        <p:spPr>
          <a:xfrm>
            <a:off x="7369" y="-2873"/>
            <a:ext cx="9144000" cy="614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chemeClr val="bg1"/>
                </a:solidFill>
              </a:rPr>
              <a:t>Objectifs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3FB9BC4-86B9-4942-BBA0-19C6F4DE5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287229"/>
            <a:ext cx="3456704" cy="136590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2325F06-06CD-450F-AEA8-011414CCC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61"/>
          <a:stretch/>
        </p:blipFill>
        <p:spPr bwMode="auto">
          <a:xfrm>
            <a:off x="5162887" y="1889786"/>
            <a:ext cx="126681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D0930BC-796A-44D2-AB35-A66DB763B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019" y="1196752"/>
            <a:ext cx="1472952" cy="173808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B59C61B-B02E-493C-98A5-9D5FCA4E2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2" y="2907310"/>
            <a:ext cx="2853312" cy="203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72B1366-CB3C-4FC1-A42F-FA0660CB8C12}"/>
              </a:ext>
            </a:extLst>
          </p:cNvPr>
          <p:cNvSpPr txBox="1"/>
          <p:nvPr/>
        </p:nvSpPr>
        <p:spPr>
          <a:xfrm>
            <a:off x="213402" y="5201905"/>
            <a:ext cx="8717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Prédictif</a:t>
            </a:r>
            <a:r>
              <a:rPr lang="en-US" sz="2000" b="1" dirty="0"/>
              <a:t> la </a:t>
            </a:r>
            <a:r>
              <a:rPr lang="en-US" sz="2000" b="1" dirty="0" err="1"/>
              <a:t>spéciation</a:t>
            </a:r>
            <a:r>
              <a:rPr lang="en-US" sz="2000" b="1" dirty="0"/>
              <a:t> redox du Pu, U et Ce à la surface des </a:t>
            </a:r>
            <a:r>
              <a:rPr lang="en-US" sz="2000" b="1" dirty="0" err="1"/>
              <a:t>colloïdes</a:t>
            </a:r>
            <a:endParaRPr lang="en-US" sz="2000" b="1" dirty="0"/>
          </a:p>
          <a:p>
            <a:r>
              <a:rPr lang="en-US" sz="2000" dirty="0"/>
              <a:t>Ln(III) ≈ Ce(III) ≈ Pu(III)</a:t>
            </a:r>
          </a:p>
          <a:p>
            <a:r>
              <a:rPr lang="en-US" sz="2000" dirty="0"/>
              <a:t>Th(IV) ≈ Ce(IV) ≈ Pu(III) ≈ U(IV)</a:t>
            </a:r>
          </a:p>
          <a:p>
            <a:r>
              <a:rPr lang="en-US" sz="2000" dirty="0"/>
              <a:t>U(VI) ≈ Pu(VI)</a:t>
            </a:r>
          </a:p>
        </p:txBody>
      </p:sp>
    </p:spTree>
    <p:extLst>
      <p:ext uri="{BB962C8B-B14F-4D97-AF65-F5344CB8AC3E}">
        <p14:creationId xmlns:p14="http://schemas.microsoft.com/office/powerpoint/2010/main" val="59961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2DCE3-26AC-4E25-8E96-CC5908F4C3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88"/>
            <a:ext cx="9144000" cy="4430624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PREDIRPLUCE s’appuie sur nos précédents travaux sur l’adsorption et la spéciation redox d’actinides à la surface d’argiles :</a:t>
            </a:r>
            <a:br>
              <a:rPr lang="fr-FR" sz="2800" dirty="0"/>
            </a:br>
            <a:r>
              <a:rPr lang="fr-FR" sz="2800" b="1" dirty="0">
                <a:solidFill>
                  <a:srgbClr val="FF0000"/>
                </a:solidFill>
              </a:rPr>
              <a:t>Neptunium</a:t>
            </a:r>
            <a:r>
              <a:rPr lang="fr-FR" sz="2800" b="1" dirty="0"/>
              <a:t> </a:t>
            </a:r>
            <a:r>
              <a:rPr lang="fr-FR" sz="2800" b="1" dirty="0">
                <a:solidFill>
                  <a:srgbClr val="FF0000"/>
                </a:solidFill>
              </a:rPr>
              <a:t>+ Plutonium</a:t>
            </a: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endParaRPr lang="fr-FR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ECA1FC-BB42-410E-81CB-CF3E8EF0D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53" y="2921475"/>
            <a:ext cx="4108694" cy="180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5EC17A2-CE78-4264-BE5C-FEEDF2610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941168"/>
            <a:ext cx="4283968" cy="18002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D2005C2-FF6C-4084-8E21-247CF4CD7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26" y="5437407"/>
            <a:ext cx="4320000" cy="11618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0E939C-FF00-4C95-BCE6-430283FD4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334" y="2852936"/>
            <a:ext cx="3862026" cy="1466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3F4114-441E-4C1F-B62E-CB4F78FD1B4E}"/>
              </a:ext>
            </a:extLst>
          </p:cNvPr>
          <p:cNvSpPr/>
          <p:nvPr/>
        </p:nvSpPr>
        <p:spPr>
          <a:xfrm>
            <a:off x="7369" y="2459"/>
            <a:ext cx="9144000" cy="543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A34467B5-09EC-49B4-8D6A-516575486F0E}"/>
              </a:ext>
            </a:extLst>
          </p:cNvPr>
          <p:cNvSpPr txBox="1">
            <a:spLocks/>
          </p:cNvSpPr>
          <p:nvPr/>
        </p:nvSpPr>
        <p:spPr>
          <a:xfrm>
            <a:off x="7369" y="-2873"/>
            <a:ext cx="9144000" cy="614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chemeClr val="bg1"/>
                </a:solidFill>
              </a:rPr>
              <a:t>Expérience de notre équipe</a:t>
            </a:r>
          </a:p>
        </p:txBody>
      </p:sp>
    </p:spTree>
    <p:extLst>
      <p:ext uri="{BB962C8B-B14F-4D97-AF65-F5344CB8AC3E}">
        <p14:creationId xmlns:p14="http://schemas.microsoft.com/office/powerpoint/2010/main" val="545633938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2DCE3-26AC-4E25-8E96-CC5908F4C3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88"/>
            <a:ext cx="9144000" cy="6851512"/>
          </a:xfrm>
        </p:spPr>
        <p:txBody>
          <a:bodyPr/>
          <a:lstStyle/>
          <a:p>
            <a:r>
              <a:rPr lang="fr-FR" altLang="fr-FR" dirty="0">
                <a:latin typeface="Arial" panose="020B0604020202020204" pitchFamily="34" charset="0"/>
              </a:rPr>
              <a:t>Adsorption et spéciation redox du Ce à la surface de MnO</a:t>
            </a:r>
            <a:r>
              <a:rPr lang="fr-FR" altLang="fr-FR" baseline="-25000" dirty="0">
                <a:latin typeface="Arial" panose="020B0604020202020204" pitchFamily="34" charset="0"/>
              </a:rPr>
              <a:t>2</a:t>
            </a:r>
            <a:br>
              <a:rPr lang="fr-FR" altLang="fr-FR" dirty="0">
                <a:latin typeface="Arial" panose="020B0604020202020204" pitchFamily="34" charset="0"/>
              </a:rPr>
            </a:br>
            <a:br>
              <a:rPr lang="fr-FR" altLang="fr-FR" dirty="0">
                <a:latin typeface="Arial" panose="020B0604020202020204" pitchFamily="34" charset="0"/>
              </a:rPr>
            </a:br>
            <a:r>
              <a:rPr lang="fr-FR" altLang="fr-FR" sz="2400" dirty="0">
                <a:latin typeface="Arial" panose="020B0604020202020204" pitchFamily="34" charset="0"/>
              </a:rPr>
              <a:t>(</a:t>
            </a:r>
            <a:r>
              <a:rPr lang="fr-FR" altLang="fr-FR" sz="2400">
                <a:latin typeface="Arial" panose="020B0604020202020204" pitchFamily="34" charset="0"/>
              </a:rPr>
              <a:t>Premiers résultats)</a:t>
            </a:r>
            <a:endParaRPr lang="fr-FR" altLang="fr-F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40889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3AB624-159A-4E8E-B69F-48156A400198}"/>
              </a:ext>
            </a:extLst>
          </p:cNvPr>
          <p:cNvSpPr/>
          <p:nvPr/>
        </p:nvSpPr>
        <p:spPr>
          <a:xfrm>
            <a:off x="7369" y="2459"/>
            <a:ext cx="9144000" cy="543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4833" y="4602"/>
            <a:ext cx="5977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chemeClr val="bg1"/>
                </a:solidFill>
              </a:rPr>
              <a:t>Adsorption de Ce, Th et Pr sur MnO</a:t>
            </a:r>
            <a:r>
              <a:rPr lang="fr-FR" sz="3000" b="1" baseline="-25000" dirty="0">
                <a:solidFill>
                  <a:schemeClr val="bg1"/>
                </a:solidFill>
              </a:rPr>
              <a:t>2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58910" y="5733256"/>
            <a:ext cx="5926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Oxydation partielle du Ce(III) en Ce(IV)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7302" y="614247"/>
            <a:ext cx="274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Cocktail :</a:t>
            </a:r>
          </a:p>
          <a:p>
            <a:r>
              <a:rPr lang="en-US" b="1" dirty="0"/>
              <a:t>REE + Th + U : 10</a:t>
            </a:r>
            <a:r>
              <a:rPr lang="en-US" b="1" baseline="30000" dirty="0"/>
              <a:t>-8</a:t>
            </a:r>
            <a:r>
              <a:rPr lang="en-US" b="1" dirty="0"/>
              <a:t> - 10</a:t>
            </a:r>
            <a:r>
              <a:rPr lang="en-US" b="1" baseline="30000" dirty="0"/>
              <a:t>-7</a:t>
            </a:r>
            <a:r>
              <a:rPr lang="en-US" b="1" dirty="0"/>
              <a:t> M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932040" y="614247"/>
            <a:ext cx="3809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100 mg L</a:t>
            </a:r>
            <a:r>
              <a:rPr lang="fr-FR" b="1" baseline="30000" dirty="0"/>
              <a:t>-1</a:t>
            </a:r>
            <a:r>
              <a:rPr lang="fr-FR" b="1" dirty="0"/>
              <a:t> MnO</a:t>
            </a:r>
            <a:r>
              <a:rPr lang="fr-FR" b="1" baseline="-25000" dirty="0"/>
              <a:t>2</a:t>
            </a:r>
            <a:r>
              <a:rPr lang="fr-FR" b="1" dirty="0"/>
              <a:t> commercial (Aldrich)</a:t>
            </a:r>
          </a:p>
          <a:p>
            <a:r>
              <a:rPr lang="fr-FR" b="1" dirty="0"/>
              <a:t>1 </a:t>
            </a:r>
            <a:r>
              <a:rPr lang="fr-FR" b="1" dirty="0" err="1"/>
              <a:t>mM</a:t>
            </a:r>
            <a:r>
              <a:rPr lang="fr-FR" b="1" dirty="0"/>
              <a:t> </a:t>
            </a:r>
            <a:r>
              <a:rPr lang="fr-FR" b="1" dirty="0" err="1"/>
              <a:t>NaCl</a:t>
            </a:r>
            <a:endParaRPr lang="fr-FR" b="1" dirty="0"/>
          </a:p>
          <a:p>
            <a:r>
              <a:rPr lang="fr-FR" b="1" dirty="0"/>
              <a:t>48h d’équilibre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1A3376E-A594-4E3A-90A3-C990F263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04" y="2132856"/>
            <a:ext cx="436219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1081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597</Words>
  <Application>Microsoft Office PowerPoint</Application>
  <PresentationFormat>Affichage à l'écran (4:3)</PresentationFormat>
  <Paragraphs>172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Thème Office</vt:lpstr>
      <vt:lpstr>Présentation PowerPoint</vt:lpstr>
      <vt:lpstr>Rôle de la speciation sur la migration</vt:lpstr>
      <vt:lpstr>Présentation PowerPoint</vt:lpstr>
      <vt:lpstr>Présentation PowerPoint</vt:lpstr>
      <vt:lpstr>Présentation PowerPoint</vt:lpstr>
      <vt:lpstr>Présentation PowerPoint</vt:lpstr>
      <vt:lpstr>PREDIRPLUCE s’appuie sur nos précédents travaux sur l’adsorption et la spéciation redox d’actinides à la surface d’argiles : Neptunium + Plutonium   </vt:lpstr>
      <vt:lpstr>Adsorption et spéciation redox du Ce à la surface de MnO2  (Premiers résultats)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Remi Marsac</dc:creator>
  <cp:lastModifiedBy>Marsac</cp:lastModifiedBy>
  <cp:revision>265</cp:revision>
  <dcterms:created xsi:type="dcterms:W3CDTF">2018-04-19T18:09:03Z</dcterms:created>
  <dcterms:modified xsi:type="dcterms:W3CDTF">2022-05-23T07:32:31Z</dcterms:modified>
</cp:coreProperties>
</file>