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824" r:id="rId3"/>
    <p:sldId id="825" r:id="rId4"/>
    <p:sldId id="853" r:id="rId5"/>
    <p:sldId id="841" r:id="rId6"/>
    <p:sldId id="807" r:id="rId7"/>
    <p:sldId id="855" r:id="rId8"/>
    <p:sldId id="854" r:id="rId9"/>
    <p:sldId id="804" r:id="rId10"/>
    <p:sldId id="836" r:id="rId11"/>
    <p:sldId id="852" r:id="rId12"/>
    <p:sldId id="856" r:id="rId13"/>
    <p:sldId id="821" r:id="rId14"/>
    <p:sldId id="820" r:id="rId15"/>
    <p:sldId id="857" r:id="rId16"/>
    <p:sldId id="858" r:id="rId17"/>
    <p:sldId id="843" r:id="rId18"/>
    <p:sldId id="844" r:id="rId19"/>
    <p:sldId id="845" r:id="rId20"/>
    <p:sldId id="846" r:id="rId21"/>
    <p:sldId id="847" r:id="rId22"/>
    <p:sldId id="848" r:id="rId23"/>
    <p:sldId id="849" r:id="rId24"/>
    <p:sldId id="850" r:id="rId25"/>
    <p:sldId id="851" r:id="rId26"/>
    <p:sldId id="840" r:id="rId27"/>
    <p:sldId id="826" r:id="rId28"/>
    <p:sldId id="827" r:id="rId29"/>
    <p:sldId id="828" r:id="rId30"/>
    <p:sldId id="829" r:id="rId31"/>
    <p:sldId id="830" r:id="rId32"/>
    <p:sldId id="831" r:id="rId33"/>
    <p:sldId id="832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7E4FB"/>
    <a:srgbClr val="000000"/>
    <a:srgbClr val="919191"/>
    <a:srgbClr val="9E7800"/>
    <a:srgbClr val="401B5B"/>
    <a:srgbClr val="ED7D31"/>
    <a:srgbClr val="E4BD00"/>
    <a:srgbClr val="FF9300"/>
    <a:srgbClr val="559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28" autoAdjust="0"/>
  </p:normalViewPr>
  <p:slideViewPr>
    <p:cSldViewPr snapToGrid="0" snapToObjects="1">
      <p:cViewPr varScale="1">
        <p:scale>
          <a:sx n="82" d="100"/>
          <a:sy n="82" d="100"/>
        </p:scale>
        <p:origin x="720" y="58"/>
      </p:cViewPr>
      <p:guideLst/>
    </p:cSldViewPr>
  </p:slideViewPr>
  <p:outlineViewPr>
    <p:cViewPr>
      <p:scale>
        <a:sx n="33" d="100"/>
        <a:sy n="33" d="100"/>
      </p:scale>
      <p:origin x="0" y="-1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56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g264637\Documents\Stage\ICP\220503\EG220503UZrFeMoVraiesok.xm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Selectivité diluent</a:t>
            </a:r>
            <a:r>
              <a:rPr lang="fr-FR" baseline="0"/>
              <a:t> + select new</a:t>
            </a: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Feuil2!$A$50</c:f>
              <c:strCache>
                <c:ptCount val="1"/>
                <c:pt idx="0">
                  <c:v>C5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Feuil2!$B$50:$I$50</c:f>
              <c:numCache>
                <c:formatCode>General</c:formatCode>
                <c:ptCount val="8"/>
                <c:pt idx="0">
                  <c:v>5.1610699999999996</c:v>
                </c:pt>
                <c:pt idx="2">
                  <c:v>1.2045699999999999</c:v>
                </c:pt>
                <c:pt idx="4">
                  <c:v>968.04755999999998</c:v>
                </c:pt>
                <c:pt idx="6">
                  <c:v>600.94145000000003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69-4426-91E0-BF35CC5EB15B}"/>
            </c:ext>
          </c:extLst>
        </c:ser>
        <c:ser>
          <c:idx val="1"/>
          <c:order val="1"/>
          <c:tx>
            <c:strRef>
              <c:f>Feuil2!$A$51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Feuil2!$B$51:$I$51</c:f>
              <c:numCache>
                <c:formatCode>General</c:formatCode>
                <c:ptCount val="8"/>
                <c:pt idx="0">
                  <c:v>0.90649999999999997</c:v>
                </c:pt>
                <c:pt idx="2">
                  <c:v>0.95979000000000003</c:v>
                </c:pt>
                <c:pt idx="4">
                  <c:v>2152.7085400000001</c:v>
                </c:pt>
                <c:pt idx="6">
                  <c:v>997.84022000000004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69-4426-91E0-BF35CC5EB15B}"/>
            </c:ext>
          </c:extLst>
        </c:ser>
        <c:ser>
          <c:idx val="2"/>
          <c:order val="2"/>
          <c:tx>
            <c:strRef>
              <c:f>Feuil2!$A$52</c:f>
              <c:strCache>
                <c:ptCount val="1"/>
                <c:pt idx="0">
                  <c:v>C7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Feuil2!$B$52:$I$52</c:f>
              <c:numCache>
                <c:formatCode>General</c:formatCode>
                <c:ptCount val="8"/>
                <c:pt idx="0">
                  <c:v>0.39916000000000001</c:v>
                </c:pt>
                <c:pt idx="2">
                  <c:v>0.96918000000000004</c:v>
                </c:pt>
                <c:pt idx="4">
                  <c:v>1436.41112</c:v>
                </c:pt>
                <c:pt idx="6">
                  <c:v>841.09092999999996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69-4426-91E0-BF35CC5EB15B}"/>
            </c:ext>
          </c:extLst>
        </c:ser>
        <c:ser>
          <c:idx val="3"/>
          <c:order val="3"/>
          <c:tx>
            <c:strRef>
              <c:f>Feuil2!$A$53</c:f>
              <c:strCache>
                <c:ptCount val="1"/>
                <c:pt idx="0">
                  <c:v>C8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Feuil2!$B$53:$I$53</c:f>
              <c:numCache>
                <c:formatCode>General</c:formatCode>
                <c:ptCount val="8"/>
                <c:pt idx="0">
                  <c:v>0.25358000000000003</c:v>
                </c:pt>
                <c:pt idx="2">
                  <c:v>0.89334999999999998</c:v>
                </c:pt>
                <c:pt idx="4">
                  <c:v>1015.07632</c:v>
                </c:pt>
                <c:pt idx="6">
                  <c:v>672.84277999999995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69-4426-91E0-BF35CC5EB15B}"/>
            </c:ext>
          </c:extLst>
        </c:ser>
        <c:ser>
          <c:idx val="4"/>
          <c:order val="4"/>
          <c:tx>
            <c:strRef>
              <c:f>Feuil2!$A$54</c:f>
              <c:strCache>
                <c:ptCount val="1"/>
                <c:pt idx="0">
                  <c:v>C10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Feuil2!$B$54:$I$54</c:f>
              <c:numCache>
                <c:formatCode>General</c:formatCode>
                <c:ptCount val="8"/>
                <c:pt idx="0">
                  <c:v>0.13161</c:v>
                </c:pt>
                <c:pt idx="2">
                  <c:v>0.87548000000000004</c:v>
                </c:pt>
                <c:pt idx="4">
                  <c:v>2353.4878699999999</c:v>
                </c:pt>
                <c:pt idx="6">
                  <c:v>1045.0736300000001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69-4426-91E0-BF35CC5EB15B}"/>
            </c:ext>
          </c:extLst>
        </c:ser>
        <c:ser>
          <c:idx val="5"/>
          <c:order val="5"/>
          <c:tx>
            <c:strRef>
              <c:f>Feuil2!$A$55</c:f>
              <c:strCache>
                <c:ptCount val="1"/>
                <c:pt idx="0">
                  <c:v>C12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Feuil2!$B$55:$I$55</c:f>
              <c:numCache>
                <c:formatCode>General</c:formatCode>
                <c:ptCount val="8"/>
                <c:pt idx="0">
                  <c:v>8.2489999999999994E-2</c:v>
                </c:pt>
                <c:pt idx="2">
                  <c:v>0.87055000000000005</c:v>
                </c:pt>
                <c:pt idx="4">
                  <c:v>3678.8073300000001</c:v>
                </c:pt>
                <c:pt idx="6">
                  <c:v>1291.4196400000001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169-4426-91E0-BF35CC5EB15B}"/>
            </c:ext>
          </c:extLst>
        </c:ser>
        <c:ser>
          <c:idx val="6"/>
          <c:order val="6"/>
          <c:tx>
            <c:strRef>
              <c:f>Feuil2!$A$56</c:f>
              <c:strCache>
                <c:ptCount val="1"/>
                <c:pt idx="0">
                  <c:v>C14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Feuil2!$B$56:$I$56</c:f>
              <c:numCache>
                <c:formatCode>General</c:formatCode>
                <c:ptCount val="8"/>
                <c:pt idx="0">
                  <c:v>4.9059999999999999E-2</c:v>
                </c:pt>
                <c:pt idx="2">
                  <c:v>0.87546000000000002</c:v>
                </c:pt>
                <c:pt idx="4">
                  <c:v>2726.79052</c:v>
                </c:pt>
                <c:pt idx="6">
                  <c:v>1297.2660800000001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69-4426-91E0-BF35CC5EB15B}"/>
            </c:ext>
          </c:extLst>
        </c:ser>
        <c:ser>
          <c:idx val="7"/>
          <c:order val="7"/>
          <c:tx>
            <c:strRef>
              <c:f>Feuil2!$A$57</c:f>
              <c:strCache>
                <c:ptCount val="1"/>
                <c:pt idx="0">
                  <c:v>C16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Feuil2!$B$49:$I$49</c:f>
              <c:strCache>
                <c:ptCount val="7"/>
                <c:pt idx="0">
                  <c:v>SU/Zr</c:v>
                </c:pt>
                <c:pt idx="2">
                  <c:v>SU/Mo</c:v>
                </c:pt>
                <c:pt idx="4">
                  <c:v>SU/V</c:v>
                </c:pt>
                <c:pt idx="6">
                  <c:v>SU/Fe</c:v>
                </c:pt>
              </c:strCache>
            </c:strRef>
          </c:cat>
          <c:val>
            <c:numRef>
              <c:f>Feuil2!$B$57:$I$57</c:f>
              <c:numCache>
                <c:formatCode>General</c:formatCode>
                <c:ptCount val="8"/>
                <c:pt idx="0">
                  <c:v>9.7409999999999997E-2</c:v>
                </c:pt>
                <c:pt idx="2">
                  <c:v>0.99753000000000003</c:v>
                </c:pt>
                <c:pt idx="4">
                  <c:v>7637.9229599999999</c:v>
                </c:pt>
                <c:pt idx="6">
                  <c:v>1961.33826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169-4426-91E0-BF35CC5EB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3486928"/>
        <c:axId val="783492832"/>
      </c:barChart>
      <c:catAx>
        <c:axId val="78348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83492832"/>
        <c:crossesAt val="1.0000000000000002E-3"/>
        <c:auto val="1"/>
        <c:lblAlgn val="ctr"/>
        <c:lblOffset val="100"/>
        <c:noMultiLvlLbl val="0"/>
      </c:catAx>
      <c:valAx>
        <c:axId val="78349283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8348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Relationship Id="rId6" Type="http://schemas.openxmlformats.org/officeDocument/2006/relationships/image" Target="../media/image101.wmf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image" Target="../media/image10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0.emf"/><Relationship Id="rId7" Type="http://schemas.openxmlformats.org/officeDocument/2006/relationships/image" Target="../media/image44.w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3.w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6" Type="http://schemas.openxmlformats.org/officeDocument/2006/relationships/image" Target="../media/image47.w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image" Target="../media/image45.wmf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emf"/><Relationship Id="rId1" Type="http://schemas.openxmlformats.org/officeDocument/2006/relationships/image" Target="../media/image71.e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image" Target="../media/image81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EE0B3EE-4CEB-6E45-BA3C-50FDB9FEF9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ADEB75-F6EA-C24D-A3C2-1D091C073C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0F252-C379-FF47-8F0D-A87819DD9DDC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2345FB-59D1-A842-9F24-5CC3597409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20AF6F-8A75-ED47-9697-603E2656DA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6D12F-90EF-2B44-AD4D-0B4C0F68E2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291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3E2B6-D2CE-0E4C-B225-B4837D71205A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CC9D1-2509-EB41-9495-4A839AD602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12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ectric_charge" TargetMode="External"/><Relationship Id="rId3" Type="http://schemas.openxmlformats.org/officeDocument/2006/relationships/hyperlink" Target="https://en.wikipedia.org/wiki/Salt_(chemistry)" TargetMode="External"/><Relationship Id="rId7" Type="http://schemas.openxmlformats.org/officeDocument/2006/relationships/hyperlink" Target="https://en.wikipedia.org/wiki/Gasoline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Water" TargetMode="External"/><Relationship Id="rId5" Type="http://schemas.openxmlformats.org/officeDocument/2006/relationships/hyperlink" Target="https://en.wikipedia.org/wiki/Melting_point" TargetMode="External"/><Relationship Id="rId10" Type="http://schemas.openxmlformats.org/officeDocument/2006/relationships/hyperlink" Target="https://en.wikipedia.org/wiki/Ion" TargetMode="External"/><Relationship Id="rId4" Type="http://schemas.openxmlformats.org/officeDocument/2006/relationships/hyperlink" Target="https://en.wikipedia.org/wiki/Liquid" TargetMode="External"/><Relationship Id="rId9" Type="http://schemas.openxmlformats.org/officeDocument/2006/relationships/hyperlink" Target="https://en.wikipedia.org/wiki/Molecules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58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07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Modele</a:t>
            </a:r>
            <a:r>
              <a:rPr lang="fr-FR" dirty="0" smtClean="0"/>
              <a:t> de </a:t>
            </a:r>
            <a:r>
              <a:rPr lang="fr-FR" dirty="0" err="1" smtClean="0"/>
              <a:t>baxter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Mecanimse</a:t>
            </a:r>
            <a:r>
              <a:rPr lang="fr-FR" dirty="0" smtClean="0"/>
              <a:t> de </a:t>
            </a:r>
            <a:r>
              <a:rPr lang="fr-FR" dirty="0" err="1" smtClean="0"/>
              <a:t>foramtion</a:t>
            </a:r>
            <a:r>
              <a:rPr lang="fr-FR" dirty="0" smtClean="0"/>
              <a:t> de </a:t>
            </a:r>
            <a:r>
              <a:rPr lang="fr-FR" dirty="0" err="1" smtClean="0"/>
              <a:t>troisème</a:t>
            </a:r>
            <a:r>
              <a:rPr lang="fr-FR" dirty="0" smtClean="0"/>
              <a:t> phase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358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Cœur tout est petit donc </a:t>
            </a:r>
            <a:r>
              <a:rPr lang="fr-FR" dirty="0" err="1" smtClean="0"/>
              <a:t>dificile</a:t>
            </a:r>
            <a:r>
              <a:rPr lang="fr-FR" dirty="0" smtClean="0"/>
              <a:t> de </a:t>
            </a:r>
            <a:r>
              <a:rPr lang="fr-FR" dirty="0" err="1" smtClean="0"/>
              <a:t>fitter</a:t>
            </a:r>
            <a:r>
              <a:rPr lang="fr-FR" dirty="0" smtClean="0"/>
              <a:t> le </a:t>
            </a:r>
            <a:r>
              <a:rPr lang="fr-FR" dirty="0" err="1" smtClean="0"/>
              <a:t>saxs</a:t>
            </a:r>
            <a:r>
              <a:rPr lang="fr-FR" dirty="0" smtClean="0"/>
              <a:t> et du coup le modèle est pas toujours </a:t>
            </a:r>
            <a:r>
              <a:rPr lang="fr-FR" dirty="0" err="1" smtClean="0"/>
              <a:t>verifier</a:t>
            </a:r>
            <a:r>
              <a:rPr lang="fr-FR" dirty="0" smtClean="0"/>
              <a:t> car l’eau n’est peut </a:t>
            </a:r>
            <a:r>
              <a:rPr lang="fr-FR" dirty="0" err="1" smtClean="0"/>
              <a:t>etre</a:t>
            </a:r>
            <a:r>
              <a:rPr lang="fr-FR" dirty="0" smtClean="0"/>
              <a:t> pas en rond </a:t>
            </a:r>
            <a:r>
              <a:rPr lang="fr-FR" dirty="0" err="1" smtClean="0"/>
              <a:t>sére</a:t>
            </a:r>
            <a:r>
              <a:rPr lang="fr-FR" dirty="0" smtClean="0"/>
              <a:t>  </a:t>
            </a:r>
          </a:p>
          <a:p>
            <a:r>
              <a:rPr lang="fr-FR" dirty="0" smtClean="0"/>
              <a:t>Le sans fit </a:t>
            </a:r>
            <a:r>
              <a:rPr lang="fr-FR" dirty="0" err="1" smtClean="0"/>
              <a:t>otu</a:t>
            </a:r>
            <a:r>
              <a:rPr lang="fr-FR" dirty="0" smtClean="0"/>
              <a:t> l’agrégat et le contraste est plus fort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On peut s’amuser à </a:t>
            </a:r>
            <a:r>
              <a:rPr lang="fr-FR" dirty="0" err="1" smtClean="0"/>
              <a:t>deuterer</a:t>
            </a:r>
            <a:r>
              <a:rPr lang="fr-FR" dirty="0" smtClean="0"/>
              <a:t> une </a:t>
            </a:r>
            <a:r>
              <a:rPr lang="fr-FR" dirty="0" err="1" smtClean="0"/>
              <a:t>parrtie</a:t>
            </a:r>
            <a:r>
              <a:rPr lang="fr-FR" dirty="0" smtClean="0"/>
              <a:t> pour voir ou est l(‘</a:t>
            </a:r>
            <a:r>
              <a:rPr lang="fr-FR" dirty="0" err="1" smtClean="0"/>
              <a:t>octnaol</a:t>
            </a:r>
            <a:r>
              <a:rPr lang="fr-FR" dirty="0" smtClean="0"/>
              <a:t> par exemple 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3958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 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ionic liquid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alt (chemistry)"/>
              </a:rPr>
              <a:t>salt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Liquid"/>
              </a:rPr>
              <a:t>liquid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state. In some contexts, the term has been restricted to salts whose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Melting point"/>
              </a:rPr>
              <a:t>melting point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below some arbitrary temperature, such as 100 °C (212 °F). While ordinary liquids such as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Water"/>
              </a:rPr>
              <a:t>water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Gasoline"/>
              </a:rPr>
              <a:t>gasoline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predominantly made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Electric charge"/>
              </a:rPr>
              <a:t>electrically neutral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Molecules"/>
              </a:rPr>
              <a:t>molecules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ionic liquids are largely made of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Ion"/>
              </a:rPr>
              <a:t>ions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160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chemical equilibrium is controlled by the solubility of IL cationic part in the aqueous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phase, which is highly dependent on the chemical structure of the cation and may vary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tremendously with the ILs nature. Given the fact that ILs are very hygroscopic, large amount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water are dissolved in IL phase along with acids[5, 38, 39] and neutral salts,[40, 41, 42] after</a:t>
            </a: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equilibrium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aqueous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phases.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Decrire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process de recherche </a:t>
            </a:r>
          </a:p>
          <a:p>
            <a:endParaRPr lang="fr-F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Ccl</a:t>
            </a:r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synergie anionique sulfate ntf2 à comprendre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87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qui ont peut se raccrocher et comparer </a:t>
            </a:r>
          </a:p>
          <a:p>
            <a:r>
              <a:rPr lang="fr-FR" dirty="0" smtClean="0"/>
              <a:t>Système</a:t>
            </a:r>
            <a:r>
              <a:rPr lang="fr-FR" baseline="0" dirty="0" smtClean="0"/>
              <a:t> de référence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Quest</a:t>
            </a:r>
            <a:r>
              <a:rPr lang="fr-FR" dirty="0" smtClean="0"/>
              <a:t> ce qu’on sait sur la TOA mais on </a:t>
            </a:r>
            <a:r>
              <a:rPr lang="fr-FR" dirty="0" err="1" smtClean="0"/>
              <a:t>doti</a:t>
            </a:r>
            <a:r>
              <a:rPr lang="fr-FR" dirty="0" smtClean="0"/>
              <a:t> le valider sur le liquide ionique </a:t>
            </a:r>
          </a:p>
          <a:p>
            <a:r>
              <a:rPr lang="fr-FR" dirty="0" smtClean="0"/>
              <a:t>Comment l’uranium est </a:t>
            </a:r>
            <a:r>
              <a:rPr lang="fr-FR" dirty="0" err="1" smtClean="0"/>
              <a:t>complxé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72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Pas de </a:t>
            </a:r>
            <a:r>
              <a:rPr lang="fr-FR" dirty="0" err="1" smtClean="0"/>
              <a:t>chgt</a:t>
            </a:r>
            <a:r>
              <a:rPr lang="fr-FR" dirty="0" smtClean="0"/>
              <a:t> avec synergie </a:t>
            </a:r>
          </a:p>
          <a:p>
            <a:r>
              <a:rPr lang="fr-FR" dirty="0" smtClean="0"/>
              <a:t>((Même mode de</a:t>
            </a:r>
            <a:r>
              <a:rPr lang="fr-FR" baseline="0" dirty="0" smtClean="0"/>
              <a:t> complexation de l’U dans TOA et </a:t>
            </a:r>
            <a:r>
              <a:rPr lang="fr-FR" baseline="0" dirty="0" err="1" smtClean="0"/>
              <a:t>dodécane</a:t>
            </a:r>
            <a:r>
              <a:rPr lang="fr-FR" baseline="0" dirty="0" smtClean="0"/>
              <a:t>, contrairement au TBP + milieu nitrique ))</a:t>
            </a:r>
          </a:p>
          <a:p>
            <a:endParaRPr lang="fr-FR" baseline="0" dirty="0" smtClean="0"/>
          </a:p>
          <a:p>
            <a:r>
              <a:rPr lang="fr-FR" baseline="0" dirty="0" smtClean="0"/>
              <a:t>Ca se passe comme dans milieu conventionnel </a:t>
            </a:r>
          </a:p>
          <a:p>
            <a:r>
              <a:rPr lang="fr-FR" baseline="0" dirty="0" err="1" smtClean="0"/>
              <a:t>Auncune</a:t>
            </a:r>
            <a:r>
              <a:rPr lang="fr-FR" baseline="0" dirty="0" smtClean="0"/>
              <a:t> différence entre les ratio ce qui veut dire pas de </a:t>
            </a:r>
            <a:r>
              <a:rPr lang="fr-FR" baseline="0" dirty="0" err="1" smtClean="0"/>
              <a:t>complxation</a:t>
            </a:r>
            <a:r>
              <a:rPr lang="fr-FR" baseline="0" dirty="0" smtClean="0"/>
              <a:t> synergique </a:t>
            </a:r>
          </a:p>
          <a:p>
            <a:r>
              <a:rPr lang="fr-FR" baseline="0" dirty="0" smtClean="0"/>
              <a:t>Ntf2 ne rentre pas dans la </a:t>
            </a:r>
            <a:r>
              <a:rPr lang="fr-FR" baseline="0" dirty="0" err="1" smtClean="0"/>
              <a:t>premiere</a:t>
            </a:r>
            <a:r>
              <a:rPr lang="fr-FR" baseline="0" dirty="0" smtClean="0"/>
              <a:t> sphère de coordination?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353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Sulfates </a:t>
            </a:r>
            <a:r>
              <a:rPr lang="fr-FR" dirty="0" err="1" smtClean="0"/>
              <a:t>viennt</a:t>
            </a:r>
            <a:r>
              <a:rPr lang="fr-FR" dirty="0" smtClean="0"/>
              <a:t> </a:t>
            </a:r>
            <a:r>
              <a:rPr lang="fr-FR" dirty="0" err="1" smtClean="0"/>
              <a:t>complxer</a:t>
            </a:r>
            <a:r>
              <a:rPr lang="fr-FR" dirty="0" smtClean="0"/>
              <a:t> mieux</a:t>
            </a:r>
            <a:r>
              <a:rPr lang="fr-FR" baseline="0" dirty="0" smtClean="0"/>
              <a:t> l’eau que l’u et on perd de l’u </a:t>
            </a:r>
          </a:p>
          <a:p>
            <a:r>
              <a:rPr lang="fr-FR" baseline="0" dirty="0" err="1" smtClean="0"/>
              <a:t>Interraction</a:t>
            </a:r>
            <a:r>
              <a:rPr lang="fr-FR" baseline="0" dirty="0" smtClean="0"/>
              <a:t> privilégiée</a:t>
            </a:r>
          </a:p>
          <a:p>
            <a:r>
              <a:rPr lang="fr-FR" dirty="0" smtClean="0"/>
              <a:t>Mais quand y a trop d’eau extraite les sulfates viennent complexer l’eau et plus l’uranium et donc on perd de l’U</a:t>
            </a:r>
          </a:p>
          <a:p>
            <a:r>
              <a:rPr lang="fr-FR" dirty="0" smtClean="0"/>
              <a:t>Viscosité augmente 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Role</a:t>
            </a:r>
            <a:r>
              <a:rPr lang="fr-FR" baseline="0" dirty="0" smtClean="0"/>
              <a:t> de l’eau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24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90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Purifier l’</a:t>
            </a:r>
            <a:r>
              <a:rPr lang="fr-FR" dirty="0" err="1" smtClean="0"/>
              <a:t>urnanium</a:t>
            </a:r>
            <a:r>
              <a:rPr lang="fr-FR" baseline="0" dirty="0" smtClean="0"/>
              <a:t> et on fait de l’extraction liquide </a:t>
            </a:r>
            <a:r>
              <a:rPr lang="fr-FR" baseline="0" dirty="0" err="1" smtClean="0"/>
              <a:t>liquide</a:t>
            </a:r>
            <a:r>
              <a:rPr lang="fr-FR" baseline="0" dirty="0" smtClean="0"/>
              <a:t> </a:t>
            </a:r>
          </a:p>
          <a:p>
            <a:pPr rtl="0" eaLnBrk="1" fontAlgn="t" latinLnBrk="0" hangingPunct="1"/>
            <a:r>
              <a:rPr lang="fr-FR" baseline="0" dirty="0" smtClean="0"/>
              <a:t>Et </a:t>
            </a:r>
            <a:r>
              <a:rPr lang="fr-FR" baseline="0" dirty="0" err="1" smtClean="0"/>
              <a:t>amex</a:t>
            </a:r>
            <a:r>
              <a:rPr lang="fr-FR" baseline="0" dirty="0" smtClean="0"/>
              <a:t> description</a:t>
            </a:r>
          </a:p>
          <a:p>
            <a:pPr rtl="0" eaLnBrk="1" fontAlgn="t" latinLnBrk="0" hangingPunct="1"/>
            <a:r>
              <a:rPr lang="fr-FR" baseline="0" dirty="0" smtClean="0"/>
              <a:t>Premier </a:t>
            </a:r>
            <a:r>
              <a:rPr lang="fr-FR" baseline="0" dirty="0" err="1" smtClean="0"/>
              <a:t>etape</a:t>
            </a:r>
            <a:r>
              <a:rPr lang="fr-FR" baseline="0" dirty="0" smtClean="0"/>
              <a:t> est la </a:t>
            </a:r>
            <a:r>
              <a:rPr lang="fr-FR" baseline="0" dirty="0" err="1" smtClean="0"/>
              <a:t>protonation</a:t>
            </a:r>
            <a:r>
              <a:rPr lang="fr-FR" baseline="0" dirty="0" smtClean="0"/>
              <a:t> et comparable  </a:t>
            </a:r>
            <a:r>
              <a:rPr lang="fr-FR" baseline="0" dirty="0" err="1" smtClean="0"/>
              <a:t>aun</a:t>
            </a:r>
            <a:r>
              <a:rPr lang="fr-FR" baseline="0" dirty="0" smtClean="0"/>
              <a:t> ammonium quaternaire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CC9D1-2509-EB41-9495-4A839AD6029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50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A l’</a:t>
            </a:r>
            <a:r>
              <a:rPr lang="fr-FR" dirty="0" err="1" smtClean="0"/>
              <a:t>echelle</a:t>
            </a:r>
            <a:r>
              <a:rPr lang="fr-FR" dirty="0" smtClean="0"/>
              <a:t> moléculaire on considère que c’est que la complexation </a:t>
            </a:r>
            <a:br>
              <a:rPr lang="fr-FR" dirty="0" smtClean="0"/>
            </a:br>
            <a:r>
              <a:rPr lang="fr-FR" dirty="0" smtClean="0"/>
              <a:t>qui joue selon le mécanisme d’</a:t>
            </a:r>
            <a:r>
              <a:rPr lang="fr-FR" dirty="0" err="1" smtClean="0"/>
              <a:t>extration</a:t>
            </a:r>
            <a:r>
              <a:rPr lang="fr-FR" dirty="0" smtClean="0"/>
              <a:t> </a:t>
            </a:r>
            <a:r>
              <a:rPr lang="fr-FR" dirty="0" err="1" smtClean="0"/>
              <a:t>echnage</a:t>
            </a:r>
            <a:r>
              <a:rPr lang="fr-FR" dirty="0" smtClean="0"/>
              <a:t> anionique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975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152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9956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 échelle rond vert et rond gris </a:t>
            </a:r>
          </a:p>
          <a:p>
            <a:r>
              <a:rPr lang="fr-FR" dirty="0" smtClean="0"/>
              <a:t>Modifier configuration</a:t>
            </a:r>
            <a:r>
              <a:rPr lang="fr-FR" baseline="0" dirty="0" smtClean="0"/>
              <a:t> chaines </a:t>
            </a:r>
            <a:r>
              <a:rPr lang="fr-FR" baseline="0" dirty="0" err="1" smtClean="0"/>
              <a:t>alkylesmais</a:t>
            </a:r>
            <a:r>
              <a:rPr lang="fr-FR" baseline="0" dirty="0" smtClean="0"/>
              <a:t> même </a:t>
            </a:r>
            <a:r>
              <a:rPr lang="fr-FR" baseline="0" dirty="0" err="1" smtClean="0"/>
              <a:t>tete</a:t>
            </a:r>
            <a:r>
              <a:rPr lang="fr-FR" baseline="0" dirty="0" smtClean="0"/>
              <a:t> polaire pour montrer que agrégation est importante et pas </a:t>
            </a:r>
            <a:r>
              <a:rPr lang="fr-FR" baseline="0" dirty="0" err="1" smtClean="0"/>
              <a:t>seulment</a:t>
            </a:r>
            <a:r>
              <a:rPr lang="fr-FR" baseline="0" dirty="0" smtClean="0"/>
              <a:t> complexation </a:t>
            </a:r>
          </a:p>
          <a:p>
            <a:endParaRPr lang="fr-FR" baseline="0" dirty="0" smtClean="0"/>
          </a:p>
          <a:p>
            <a:r>
              <a:rPr lang="fr-FR" baseline="0" dirty="0" smtClean="0"/>
              <a:t>Pourquoi la </a:t>
            </a:r>
            <a:r>
              <a:rPr lang="fr-FR" baseline="0" dirty="0" err="1" smtClean="0"/>
              <a:t>tete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polair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ec’est</a:t>
            </a:r>
            <a:r>
              <a:rPr lang="fr-FR" baseline="0" dirty="0" smtClean="0"/>
              <a:t> l’amine et les premiers carbones et pas autre chose 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92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 échelle rond vert et rond gris </a:t>
            </a:r>
          </a:p>
          <a:p>
            <a:r>
              <a:rPr lang="fr-FR" dirty="0" smtClean="0"/>
              <a:t>Modifier configuration</a:t>
            </a:r>
            <a:r>
              <a:rPr lang="fr-FR" baseline="0" dirty="0" smtClean="0"/>
              <a:t> chaines </a:t>
            </a:r>
            <a:r>
              <a:rPr lang="fr-FR" baseline="0" dirty="0" err="1" smtClean="0"/>
              <a:t>alkylesmais</a:t>
            </a:r>
            <a:r>
              <a:rPr lang="fr-FR" baseline="0" dirty="0" smtClean="0"/>
              <a:t> même </a:t>
            </a:r>
            <a:r>
              <a:rPr lang="fr-FR" baseline="0" dirty="0" err="1" smtClean="0"/>
              <a:t>tete</a:t>
            </a:r>
            <a:r>
              <a:rPr lang="fr-FR" baseline="0" dirty="0" smtClean="0"/>
              <a:t> polaire pour montrer que agrégation est importante et pas </a:t>
            </a:r>
            <a:r>
              <a:rPr lang="fr-FR" baseline="0" dirty="0" err="1" smtClean="0"/>
              <a:t>seulment</a:t>
            </a:r>
            <a:r>
              <a:rPr lang="fr-FR" baseline="0" dirty="0" smtClean="0"/>
              <a:t> complexation </a:t>
            </a:r>
          </a:p>
          <a:p>
            <a:endParaRPr lang="fr-FR" baseline="0" dirty="0" smtClean="0"/>
          </a:p>
          <a:p>
            <a:r>
              <a:rPr lang="fr-FR" baseline="0" dirty="0" smtClean="0"/>
              <a:t>Pourquoi la </a:t>
            </a:r>
            <a:r>
              <a:rPr lang="fr-FR" baseline="0" dirty="0" err="1" smtClean="0"/>
              <a:t>tete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polair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ec’est</a:t>
            </a:r>
            <a:r>
              <a:rPr lang="fr-FR" baseline="0" dirty="0" smtClean="0"/>
              <a:t> l’amine et les premiers carbones et pas autre chose ?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71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Bulk : mettre en paquet les</a:t>
            </a:r>
            <a:r>
              <a:rPr lang="fr-FR" baseline="0" dirty="0" smtClean="0"/>
              <a:t> cations </a:t>
            </a:r>
            <a:r>
              <a:rPr lang="fr-FR" baseline="0" dirty="0" err="1" smtClean="0"/>
              <a:t>stoechimoetrique</a:t>
            </a:r>
            <a:r>
              <a:rPr lang="fr-FR" baseline="0" dirty="0" smtClean="0"/>
              <a:t> de chacun des composé hydrophiles</a:t>
            </a:r>
          </a:p>
          <a:p>
            <a:r>
              <a:rPr lang="fr-FR" baseline="0" dirty="0" err="1" smtClean="0"/>
              <a:t>Micellisation</a:t>
            </a:r>
            <a:r>
              <a:rPr lang="fr-FR" baseline="0" dirty="0" smtClean="0"/>
              <a:t> ; mettre en paquet les </a:t>
            </a:r>
            <a:r>
              <a:rPr lang="fr-FR" baseline="0" dirty="0" err="1" smtClean="0"/>
              <a:t>agregats</a:t>
            </a:r>
            <a:r>
              <a:rPr lang="fr-FR" baseline="0" dirty="0" smtClean="0"/>
              <a:t> </a:t>
            </a:r>
          </a:p>
          <a:p>
            <a:r>
              <a:rPr lang="fr-FR" baseline="0" dirty="0" smtClean="0"/>
              <a:t>Rayon cœur de cœur et de couronne </a:t>
            </a:r>
            <a:r>
              <a:rPr lang="fr-FR" baseline="0" dirty="0" err="1" smtClean="0"/>
              <a:t>necessaire</a:t>
            </a:r>
            <a:r>
              <a:rPr lang="fr-FR" baseline="0" dirty="0" smtClean="0"/>
              <a:t> pour calculer l’</a:t>
            </a:r>
            <a:r>
              <a:rPr lang="fr-FR" baseline="0" dirty="0" err="1" smtClean="0"/>
              <a:t>energie</a:t>
            </a:r>
            <a:r>
              <a:rPr lang="fr-FR" baseline="0" dirty="0" smtClean="0"/>
              <a:t> de courbure </a:t>
            </a:r>
          </a:p>
          <a:p>
            <a:endParaRPr lang="fr-FR" baseline="0" dirty="0" smtClean="0"/>
          </a:p>
          <a:p>
            <a:r>
              <a:rPr lang="fr-FR" baseline="0" dirty="0" smtClean="0"/>
              <a:t>Energie de courbure la plus impacté </a:t>
            </a:r>
          </a:p>
          <a:p>
            <a:endParaRPr lang="fr-FR" baseline="0" dirty="0" smtClean="0"/>
          </a:p>
          <a:p>
            <a:r>
              <a:rPr lang="fr-FR" baseline="0" dirty="0" smtClean="0"/>
              <a:t>Packing de la molécule </a:t>
            </a:r>
            <a:r>
              <a:rPr lang="fr-FR" baseline="0" dirty="0" err="1" smtClean="0"/>
              <a:t>equation</a:t>
            </a:r>
            <a:r>
              <a:rPr lang="fr-FR" baseline="0" dirty="0" smtClean="0"/>
              <a:t> à mettre dans diapo </a:t>
            </a:r>
          </a:p>
          <a:p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the volume of the hydrophobic part of the extractant, </a:t>
            </a:r>
            <a:r>
              <a:rPr lang="en-US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lc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alkyl chains length (which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usually 80 % of the extended chains length) and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area per head group.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908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Modele</a:t>
            </a:r>
            <a:r>
              <a:rPr lang="fr-FR" dirty="0" smtClean="0"/>
              <a:t> de </a:t>
            </a:r>
            <a:r>
              <a:rPr lang="fr-FR" dirty="0" err="1" smtClean="0"/>
              <a:t>baxter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Mecanimse</a:t>
            </a:r>
            <a:r>
              <a:rPr lang="fr-FR" dirty="0" smtClean="0"/>
              <a:t> de </a:t>
            </a:r>
            <a:r>
              <a:rPr lang="fr-FR" dirty="0" err="1" smtClean="0"/>
              <a:t>foramtion</a:t>
            </a:r>
            <a:r>
              <a:rPr lang="fr-FR" dirty="0" smtClean="0"/>
              <a:t> de </a:t>
            </a:r>
            <a:r>
              <a:rPr lang="fr-FR" dirty="0" err="1" smtClean="0"/>
              <a:t>troisème</a:t>
            </a:r>
            <a:r>
              <a:rPr lang="fr-FR" dirty="0" smtClean="0"/>
              <a:t> phase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CC9D1-2509-EB41-9495-4A839AD6029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88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FCE7A4-C57A-1044-924D-12E10A3618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-13039"/>
            <a:ext cx="12193200" cy="6884078"/>
          </a:xfrm>
          <a:prstGeom prst="rect">
            <a:avLst/>
          </a:prstGeom>
        </p:spPr>
      </p:pic>
      <p:sp>
        <p:nvSpPr>
          <p:cNvPr id="16" name="Titre 20">
            <a:extLst>
              <a:ext uri="{FF2B5EF4-FFF2-40B4-BE49-F238E27FC236}">
                <a16:creationId xmlns:a16="http://schemas.microsoft.com/office/drawing/2014/main" id="{76E45621-916C-1A40-A623-720FC46685E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04982" y="995168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D9E7DB81-1CA2-144F-B503-52732BF526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191461" y="4264846"/>
            <a:ext cx="7809078" cy="22802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1"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auteurs</a:t>
            </a:r>
          </a:p>
        </p:txBody>
      </p:sp>
    </p:spTree>
    <p:extLst>
      <p:ext uri="{BB962C8B-B14F-4D97-AF65-F5344CB8AC3E}">
        <p14:creationId xmlns:p14="http://schemas.microsoft.com/office/powerpoint/2010/main" val="401261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rait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B41F4928-C73C-1244-84B1-B941F806A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45300"/>
          </a:xfrm>
          <a:prstGeom prst="rect">
            <a:avLst/>
          </a:prstGeom>
        </p:spPr>
      </p:pic>
      <p:sp>
        <p:nvSpPr>
          <p:cNvPr id="16" name="Titre 3">
            <a:extLst>
              <a:ext uri="{FF2B5EF4-FFF2-40B4-BE49-F238E27FC236}">
                <a16:creationId xmlns:a16="http://schemas.microsoft.com/office/drawing/2014/main" id="{7E199ACF-D64E-FD49-897E-6F8CDB7E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146" y="0"/>
            <a:ext cx="11438332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F86C4C-9A88-C745-A885-6E30DBD3590A}"/>
              </a:ext>
            </a:extLst>
          </p:cNvPr>
          <p:cNvSpPr/>
          <p:nvPr userDrawn="1"/>
        </p:nvSpPr>
        <p:spPr>
          <a:xfrm>
            <a:off x="0" y="6372001"/>
            <a:ext cx="5760000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12CDF74F-B304-1D43-875B-0B11BBFC78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12192000" cy="463458"/>
          </a:xfrm>
        </p:spPr>
        <p:txBody>
          <a:bodyPr vert="horz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BEE447B-6C57-334C-AEF3-A5FA8E6FB8BC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21" name="Espace réservé du numéro de diapositive 10">
            <a:extLst>
              <a:ext uri="{FF2B5EF4-FFF2-40B4-BE49-F238E27FC236}">
                <a16:creationId xmlns:a16="http://schemas.microsoft.com/office/drawing/2014/main" id="{5A543292-652D-8241-B413-841709FF50F4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46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021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F9352D5-68AC-BF46-96FA-EB2A37A7ED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itre 20">
            <a:extLst>
              <a:ext uri="{FF2B5EF4-FFF2-40B4-BE49-F238E27FC236}">
                <a16:creationId xmlns:a16="http://schemas.microsoft.com/office/drawing/2014/main" id="{2060A7C0-69CA-F24B-8098-823C07FF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391" y="4295063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5670DC0-DDC4-4A48-ACE8-2439A4D67A89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7" name="Espace réservé du numéro de diapositive 10">
            <a:extLst>
              <a:ext uri="{FF2B5EF4-FFF2-40B4-BE49-F238E27FC236}">
                <a16:creationId xmlns:a16="http://schemas.microsoft.com/office/drawing/2014/main" id="{4825BB0C-D5B0-624D-AB70-9052E22C8A95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2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 2021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52E1EB-E9F6-B44B-9C1C-5E5DD62BF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5300"/>
          </a:xfrm>
          <a:prstGeom prst="rect">
            <a:avLst/>
          </a:prstGeom>
        </p:spPr>
      </p:pic>
      <p:sp>
        <p:nvSpPr>
          <p:cNvPr id="16" name="Titre 3">
            <a:extLst>
              <a:ext uri="{FF2B5EF4-FFF2-40B4-BE49-F238E27FC236}">
                <a16:creationId xmlns:a16="http://schemas.microsoft.com/office/drawing/2014/main" id="{7BC261B1-7217-C54C-A255-AB98C816D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152400"/>
            <a:ext cx="11284777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25BAB0A-2ABC-E747-A420-4719CEB63E23}"/>
              </a:ext>
            </a:extLst>
          </p:cNvPr>
          <p:cNvSpPr txBox="1"/>
          <p:nvPr userDrawn="1"/>
        </p:nvSpPr>
        <p:spPr>
          <a:xfrm>
            <a:off x="3060700" y="6001855"/>
            <a:ext cx="9142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Institut de Chimie Séparative de Marcoule</a:t>
            </a:r>
          </a:p>
          <a:p>
            <a:pPr algn="r"/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UMR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 5257 | CEA – CNRS – UM – ENSCM </a:t>
            </a:r>
            <a:endParaRPr lang="fr-FR" sz="1000" dirty="0">
              <a:solidFill>
                <a:srgbClr val="E4BD00"/>
              </a:solidFill>
              <a:latin typeface="Arial"/>
              <a:cs typeface="Arial"/>
            </a:endParaRPr>
          </a:p>
          <a:p>
            <a:pPr algn="r"/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Site de Marcoule | Bâtiment 426 | BP 17171 | F-30207 Bagnols-sur-Cèze Cedex</a:t>
            </a:r>
          </a:p>
          <a:p>
            <a:pPr algn="r"/>
            <a:r>
              <a:rPr lang="fr-FR" sz="1000" dirty="0" err="1">
                <a:solidFill>
                  <a:srgbClr val="E4BD00"/>
                </a:solidFill>
                <a:latin typeface="Arial"/>
                <a:cs typeface="Arial"/>
              </a:rPr>
              <a:t>T</a:t>
            </a:r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. +33 (0)4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 66 </a:t>
            </a:r>
            <a:r>
              <a:rPr lang="fr-FR" sz="1000" baseline="0" dirty="0">
                <a:solidFill>
                  <a:schemeClr val="tx1"/>
                </a:solidFill>
                <a:latin typeface="Arial"/>
                <a:cs typeface="Arial"/>
              </a:rPr>
              <a:t>79 57 21</a:t>
            </a:r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 </a:t>
            </a:r>
            <a:r>
              <a:rPr lang="fr-FR" sz="1000" b="1" dirty="0">
                <a:solidFill>
                  <a:srgbClr val="E4BD00"/>
                </a:solidFill>
                <a:latin typeface="Arial"/>
                <a:cs typeface="Arial"/>
              </a:rPr>
              <a:t>|</a:t>
            </a:r>
            <a:r>
              <a:rPr lang="fr-FR" sz="1000" dirty="0">
                <a:solidFill>
                  <a:srgbClr val="E4BD00"/>
                </a:solidFill>
                <a:latin typeface="Arial"/>
                <a:cs typeface="Arial"/>
              </a:rPr>
              <a:t> F. +33 (0)4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 66 79 76 11</a:t>
            </a:r>
          </a:p>
          <a:p>
            <a:pPr algn="r"/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http://</a:t>
            </a:r>
            <a:r>
              <a:rPr lang="fr-FR" sz="1000" baseline="0" dirty="0" err="1">
                <a:solidFill>
                  <a:srgbClr val="E4BD00"/>
                </a:solidFill>
                <a:latin typeface="Arial"/>
                <a:cs typeface="Arial"/>
              </a:rPr>
              <a:t>www.icsm.fr</a:t>
            </a:r>
            <a:r>
              <a:rPr lang="fr-FR" sz="1000" baseline="0" dirty="0">
                <a:solidFill>
                  <a:srgbClr val="E4BD00"/>
                </a:solidFill>
                <a:latin typeface="Arial"/>
                <a:cs typeface="Arial"/>
              </a:rPr>
              <a:t>/</a:t>
            </a:r>
            <a:r>
              <a:rPr lang="fr-FR" sz="1000" baseline="0" dirty="0" err="1">
                <a:solidFill>
                  <a:schemeClr val="tx1"/>
                </a:solidFill>
                <a:latin typeface="Arial"/>
                <a:cs typeface="Arial"/>
              </a:rPr>
              <a:t>lmct</a:t>
            </a:r>
            <a:r>
              <a:rPr lang="fr-FR" sz="1000" baseline="0" dirty="0" err="1">
                <a:solidFill>
                  <a:srgbClr val="E4BD00"/>
                </a:solidFill>
                <a:latin typeface="Arial"/>
                <a:cs typeface="Arial"/>
              </a:rPr>
              <a:t>.html</a:t>
            </a:r>
            <a:endParaRPr lang="fr-FR" sz="1000" dirty="0">
              <a:solidFill>
                <a:srgbClr val="E4BD00"/>
              </a:solidFill>
              <a:latin typeface="Arial"/>
              <a:cs typeface="Arial"/>
            </a:endParaRP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34366009-C82C-5C42-BCAB-400A6299D2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74036" y="6452193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E4B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fin tel.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F0A55A52-3395-8641-9B61-CDA7CEEF7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72942" y="6602622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E4BD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labo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B0CD17-B2E3-0143-B00C-B4943030D566}"/>
              </a:ext>
            </a:extLst>
          </p:cNvPr>
          <p:cNvSpPr/>
          <p:nvPr userDrawn="1"/>
        </p:nvSpPr>
        <p:spPr>
          <a:xfrm>
            <a:off x="6432000" y="5927501"/>
            <a:ext cx="5760000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962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bandeau 2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sp222919\AppData\Local\Microsoft\Windows\Temporary Internet Files\Content.Outlook\MBZNUMYS\IMG_1558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" t="-6683" r="2377" b="68321"/>
          <a:stretch/>
        </p:blipFill>
        <p:spPr bwMode="auto">
          <a:xfrm>
            <a:off x="-501791" y="-339916"/>
            <a:ext cx="12820377" cy="12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12192000" cy="463458"/>
          </a:xfrm>
        </p:spPr>
        <p:txBody>
          <a:bodyPr vert="horz" anchor="ctr" anchorCtr="0">
            <a:noAutofit/>
          </a:bodyPr>
          <a:lstStyle>
            <a:lvl1pPr marL="0" indent="0" algn="l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10534303" y="6411464"/>
            <a:ext cx="1476740" cy="446276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fld id="{1F8D13E0-73AC-0C49-A65E-8709B58EF86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582131" y="68650"/>
            <a:ext cx="10609868" cy="505435"/>
          </a:xfrm>
        </p:spPr>
        <p:txBody>
          <a:bodyPr anchor="t" anchorCtr="0">
            <a:noAutofit/>
          </a:bodyPr>
          <a:lstStyle>
            <a:lvl1pPr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grpSp>
        <p:nvGrpSpPr>
          <p:cNvPr id="13" name="Grouper 2"/>
          <p:cNvGrpSpPr/>
          <p:nvPr userDrawn="1"/>
        </p:nvGrpSpPr>
        <p:grpSpPr>
          <a:xfrm>
            <a:off x="-1925543" y="-1003988"/>
            <a:ext cx="15262660" cy="2090376"/>
            <a:chOff x="-116622" y="1203758"/>
            <a:chExt cx="9366719" cy="3142607"/>
          </a:xfrm>
        </p:grpSpPr>
        <p:sp>
          <p:nvSpPr>
            <p:cNvPr id="17" name="Forme libre 16"/>
            <p:cNvSpPr/>
            <p:nvPr/>
          </p:nvSpPr>
          <p:spPr>
            <a:xfrm>
              <a:off x="-6728" y="1395740"/>
              <a:ext cx="9155885" cy="2950625"/>
            </a:xfrm>
            <a:custGeom>
              <a:avLst/>
              <a:gdLst>
                <a:gd name="connsiteX0" fmla="*/ 38777 w 9616590"/>
                <a:gd name="connsiteY0" fmla="*/ 0 h 2956975"/>
                <a:gd name="connsiteX1" fmla="*/ 1095439 w 9616590"/>
                <a:gd name="connsiteY1" fmla="*/ 940415 h 2956975"/>
                <a:gd name="connsiteX2" fmla="*/ 2501089 w 9616590"/>
                <a:gd name="connsiteY2" fmla="*/ 1803270 h 2956975"/>
                <a:gd name="connsiteX3" fmla="*/ 3955211 w 9616590"/>
                <a:gd name="connsiteY3" fmla="*/ 2297715 h 2956975"/>
                <a:gd name="connsiteX4" fmla="*/ 5254226 w 9616590"/>
                <a:gd name="connsiteY4" fmla="*/ 2530395 h 2956975"/>
                <a:gd name="connsiteX5" fmla="*/ 6456299 w 9616590"/>
                <a:gd name="connsiteY5" fmla="*/ 2559480 h 2956975"/>
                <a:gd name="connsiteX6" fmla="*/ 7193054 w 9616590"/>
                <a:gd name="connsiteY6" fmla="*/ 2501310 h 2956975"/>
                <a:gd name="connsiteX7" fmla="*/ 7958892 w 9616590"/>
                <a:gd name="connsiteY7" fmla="*/ 2375275 h 2956975"/>
                <a:gd name="connsiteX8" fmla="*/ 8647176 w 9616590"/>
                <a:gd name="connsiteY8" fmla="*/ 2191070 h 2956975"/>
                <a:gd name="connsiteX9" fmla="*/ 9257907 w 9616590"/>
                <a:gd name="connsiteY9" fmla="*/ 1987475 h 2956975"/>
                <a:gd name="connsiteX10" fmla="*/ 9616590 w 9616590"/>
                <a:gd name="connsiteY10" fmla="*/ 1832355 h 2956975"/>
                <a:gd name="connsiteX11" fmla="*/ 9597202 w 9616590"/>
                <a:gd name="connsiteY11" fmla="*/ 2956975 h 2956975"/>
                <a:gd name="connsiteX12" fmla="*/ 0 w 9616590"/>
                <a:gd name="connsiteY12" fmla="*/ 2889110 h 2956975"/>
                <a:gd name="connsiteX13" fmla="*/ 38777 w 9616590"/>
                <a:gd name="connsiteY13" fmla="*/ 0 h 2956975"/>
                <a:gd name="connsiteX0" fmla="*/ 0 w 9577813"/>
                <a:gd name="connsiteY0" fmla="*/ 0 h 2956975"/>
                <a:gd name="connsiteX1" fmla="*/ 1056662 w 9577813"/>
                <a:gd name="connsiteY1" fmla="*/ 940415 h 2956975"/>
                <a:gd name="connsiteX2" fmla="*/ 2462312 w 9577813"/>
                <a:gd name="connsiteY2" fmla="*/ 1803270 h 2956975"/>
                <a:gd name="connsiteX3" fmla="*/ 3916434 w 9577813"/>
                <a:gd name="connsiteY3" fmla="*/ 2297715 h 2956975"/>
                <a:gd name="connsiteX4" fmla="*/ 5215449 w 9577813"/>
                <a:gd name="connsiteY4" fmla="*/ 2530395 h 2956975"/>
                <a:gd name="connsiteX5" fmla="*/ 6417522 w 9577813"/>
                <a:gd name="connsiteY5" fmla="*/ 2559480 h 2956975"/>
                <a:gd name="connsiteX6" fmla="*/ 7154277 w 9577813"/>
                <a:gd name="connsiteY6" fmla="*/ 2501310 h 2956975"/>
                <a:gd name="connsiteX7" fmla="*/ 7920115 w 9577813"/>
                <a:gd name="connsiteY7" fmla="*/ 2375275 h 2956975"/>
                <a:gd name="connsiteX8" fmla="*/ 8608399 w 9577813"/>
                <a:gd name="connsiteY8" fmla="*/ 2191070 h 2956975"/>
                <a:gd name="connsiteX9" fmla="*/ 9219130 w 9577813"/>
                <a:gd name="connsiteY9" fmla="*/ 1987475 h 2956975"/>
                <a:gd name="connsiteX10" fmla="*/ 9577813 w 9577813"/>
                <a:gd name="connsiteY10" fmla="*/ 1832355 h 2956975"/>
                <a:gd name="connsiteX11" fmla="*/ 9558425 w 9577813"/>
                <a:gd name="connsiteY11" fmla="*/ 2956975 h 2956975"/>
                <a:gd name="connsiteX12" fmla="*/ 205698 w 9577813"/>
                <a:gd name="connsiteY12" fmla="*/ 2892285 h 2956975"/>
                <a:gd name="connsiteX13" fmla="*/ 0 w 9577813"/>
                <a:gd name="connsiteY13" fmla="*/ 0 h 2956975"/>
                <a:gd name="connsiteX0" fmla="*/ 0 w 9577813"/>
                <a:gd name="connsiteY0" fmla="*/ 0 h 2956975"/>
                <a:gd name="connsiteX1" fmla="*/ 1056662 w 9577813"/>
                <a:gd name="connsiteY1" fmla="*/ 940415 h 2956975"/>
                <a:gd name="connsiteX2" fmla="*/ 2462312 w 9577813"/>
                <a:gd name="connsiteY2" fmla="*/ 1803270 h 2956975"/>
                <a:gd name="connsiteX3" fmla="*/ 3916434 w 9577813"/>
                <a:gd name="connsiteY3" fmla="*/ 2297715 h 2956975"/>
                <a:gd name="connsiteX4" fmla="*/ 5215449 w 9577813"/>
                <a:gd name="connsiteY4" fmla="*/ 2530395 h 2956975"/>
                <a:gd name="connsiteX5" fmla="*/ 6417522 w 9577813"/>
                <a:gd name="connsiteY5" fmla="*/ 2559480 h 2956975"/>
                <a:gd name="connsiteX6" fmla="*/ 7154277 w 9577813"/>
                <a:gd name="connsiteY6" fmla="*/ 2501310 h 2956975"/>
                <a:gd name="connsiteX7" fmla="*/ 7920115 w 9577813"/>
                <a:gd name="connsiteY7" fmla="*/ 2375275 h 2956975"/>
                <a:gd name="connsiteX8" fmla="*/ 8608399 w 9577813"/>
                <a:gd name="connsiteY8" fmla="*/ 2191070 h 2956975"/>
                <a:gd name="connsiteX9" fmla="*/ 9219130 w 9577813"/>
                <a:gd name="connsiteY9" fmla="*/ 1987475 h 2956975"/>
                <a:gd name="connsiteX10" fmla="*/ 9577813 w 9577813"/>
                <a:gd name="connsiteY10" fmla="*/ 1832355 h 2956975"/>
                <a:gd name="connsiteX11" fmla="*/ 9558425 w 9577813"/>
                <a:gd name="connsiteY11" fmla="*/ 2956975 h 2956975"/>
                <a:gd name="connsiteX12" fmla="*/ 202523 w 9577813"/>
                <a:gd name="connsiteY12" fmla="*/ 2892285 h 2956975"/>
                <a:gd name="connsiteX13" fmla="*/ 0 w 9577813"/>
                <a:gd name="connsiteY13" fmla="*/ 0 h 2956975"/>
                <a:gd name="connsiteX0" fmla="*/ 0 w 9380963"/>
                <a:gd name="connsiteY0" fmla="*/ 0 h 2937925"/>
                <a:gd name="connsiteX1" fmla="*/ 859812 w 9380963"/>
                <a:gd name="connsiteY1" fmla="*/ 921365 h 2937925"/>
                <a:gd name="connsiteX2" fmla="*/ 2265462 w 9380963"/>
                <a:gd name="connsiteY2" fmla="*/ 1784220 h 2937925"/>
                <a:gd name="connsiteX3" fmla="*/ 3719584 w 9380963"/>
                <a:gd name="connsiteY3" fmla="*/ 2278665 h 2937925"/>
                <a:gd name="connsiteX4" fmla="*/ 5018599 w 9380963"/>
                <a:gd name="connsiteY4" fmla="*/ 2511345 h 2937925"/>
                <a:gd name="connsiteX5" fmla="*/ 6220672 w 9380963"/>
                <a:gd name="connsiteY5" fmla="*/ 2540430 h 2937925"/>
                <a:gd name="connsiteX6" fmla="*/ 6957427 w 9380963"/>
                <a:gd name="connsiteY6" fmla="*/ 2482260 h 2937925"/>
                <a:gd name="connsiteX7" fmla="*/ 7723265 w 9380963"/>
                <a:gd name="connsiteY7" fmla="*/ 2356225 h 2937925"/>
                <a:gd name="connsiteX8" fmla="*/ 8411549 w 9380963"/>
                <a:gd name="connsiteY8" fmla="*/ 2172020 h 2937925"/>
                <a:gd name="connsiteX9" fmla="*/ 9022280 w 9380963"/>
                <a:gd name="connsiteY9" fmla="*/ 1968425 h 2937925"/>
                <a:gd name="connsiteX10" fmla="*/ 9380963 w 9380963"/>
                <a:gd name="connsiteY10" fmla="*/ 1813305 h 2937925"/>
                <a:gd name="connsiteX11" fmla="*/ 9361575 w 9380963"/>
                <a:gd name="connsiteY11" fmla="*/ 2937925 h 2937925"/>
                <a:gd name="connsiteX12" fmla="*/ 5673 w 9380963"/>
                <a:gd name="connsiteY12" fmla="*/ 2873235 h 2937925"/>
                <a:gd name="connsiteX13" fmla="*/ 0 w 9380963"/>
                <a:gd name="connsiteY13" fmla="*/ 0 h 2937925"/>
                <a:gd name="connsiteX0" fmla="*/ 0 w 9361575"/>
                <a:gd name="connsiteY0" fmla="*/ 0 h 2937925"/>
                <a:gd name="connsiteX1" fmla="*/ 859812 w 9361575"/>
                <a:gd name="connsiteY1" fmla="*/ 921365 h 2937925"/>
                <a:gd name="connsiteX2" fmla="*/ 2265462 w 9361575"/>
                <a:gd name="connsiteY2" fmla="*/ 1784220 h 2937925"/>
                <a:gd name="connsiteX3" fmla="*/ 3719584 w 9361575"/>
                <a:gd name="connsiteY3" fmla="*/ 2278665 h 2937925"/>
                <a:gd name="connsiteX4" fmla="*/ 5018599 w 9361575"/>
                <a:gd name="connsiteY4" fmla="*/ 2511345 h 2937925"/>
                <a:gd name="connsiteX5" fmla="*/ 6220672 w 9361575"/>
                <a:gd name="connsiteY5" fmla="*/ 2540430 h 2937925"/>
                <a:gd name="connsiteX6" fmla="*/ 6957427 w 9361575"/>
                <a:gd name="connsiteY6" fmla="*/ 2482260 h 2937925"/>
                <a:gd name="connsiteX7" fmla="*/ 7723265 w 9361575"/>
                <a:gd name="connsiteY7" fmla="*/ 2356225 h 2937925"/>
                <a:gd name="connsiteX8" fmla="*/ 8411549 w 9361575"/>
                <a:gd name="connsiteY8" fmla="*/ 2172020 h 2937925"/>
                <a:gd name="connsiteX9" fmla="*/ 9022280 w 9361575"/>
                <a:gd name="connsiteY9" fmla="*/ 1968425 h 2937925"/>
                <a:gd name="connsiteX10" fmla="*/ 9161888 w 9361575"/>
                <a:gd name="connsiteY10" fmla="*/ 1889505 h 2937925"/>
                <a:gd name="connsiteX11" fmla="*/ 9361575 w 9361575"/>
                <a:gd name="connsiteY11" fmla="*/ 2937925 h 2937925"/>
                <a:gd name="connsiteX12" fmla="*/ 5673 w 9361575"/>
                <a:gd name="connsiteY12" fmla="*/ 2873235 h 2937925"/>
                <a:gd name="connsiteX13" fmla="*/ 0 w 9361575"/>
                <a:gd name="connsiteY13" fmla="*/ 0 h 2937925"/>
                <a:gd name="connsiteX0" fmla="*/ 0 w 9161888"/>
                <a:gd name="connsiteY0" fmla="*/ 0 h 2950625"/>
                <a:gd name="connsiteX1" fmla="*/ 859812 w 9161888"/>
                <a:gd name="connsiteY1" fmla="*/ 921365 h 2950625"/>
                <a:gd name="connsiteX2" fmla="*/ 2265462 w 9161888"/>
                <a:gd name="connsiteY2" fmla="*/ 1784220 h 2950625"/>
                <a:gd name="connsiteX3" fmla="*/ 3719584 w 9161888"/>
                <a:gd name="connsiteY3" fmla="*/ 2278665 h 2950625"/>
                <a:gd name="connsiteX4" fmla="*/ 5018599 w 9161888"/>
                <a:gd name="connsiteY4" fmla="*/ 2511345 h 2950625"/>
                <a:gd name="connsiteX5" fmla="*/ 6220672 w 9161888"/>
                <a:gd name="connsiteY5" fmla="*/ 2540430 h 2950625"/>
                <a:gd name="connsiteX6" fmla="*/ 6957427 w 9161888"/>
                <a:gd name="connsiteY6" fmla="*/ 2482260 h 2950625"/>
                <a:gd name="connsiteX7" fmla="*/ 7723265 w 9161888"/>
                <a:gd name="connsiteY7" fmla="*/ 2356225 h 2950625"/>
                <a:gd name="connsiteX8" fmla="*/ 8411549 w 9161888"/>
                <a:gd name="connsiteY8" fmla="*/ 2172020 h 2950625"/>
                <a:gd name="connsiteX9" fmla="*/ 9022280 w 9161888"/>
                <a:gd name="connsiteY9" fmla="*/ 1968425 h 2950625"/>
                <a:gd name="connsiteX10" fmla="*/ 9161888 w 9161888"/>
                <a:gd name="connsiteY10" fmla="*/ 1889505 h 2950625"/>
                <a:gd name="connsiteX11" fmla="*/ 9155200 w 9161888"/>
                <a:gd name="connsiteY11" fmla="*/ 2950625 h 2950625"/>
                <a:gd name="connsiteX12" fmla="*/ 5673 w 9161888"/>
                <a:gd name="connsiteY12" fmla="*/ 2873235 h 2950625"/>
                <a:gd name="connsiteX13" fmla="*/ 0 w 9161888"/>
                <a:gd name="connsiteY13" fmla="*/ 0 h 2950625"/>
                <a:gd name="connsiteX0" fmla="*/ 0 w 9155885"/>
                <a:gd name="connsiteY0" fmla="*/ 0 h 2950625"/>
                <a:gd name="connsiteX1" fmla="*/ 859812 w 9155885"/>
                <a:gd name="connsiteY1" fmla="*/ 921365 h 2950625"/>
                <a:gd name="connsiteX2" fmla="*/ 2265462 w 9155885"/>
                <a:gd name="connsiteY2" fmla="*/ 1784220 h 2950625"/>
                <a:gd name="connsiteX3" fmla="*/ 3719584 w 9155885"/>
                <a:gd name="connsiteY3" fmla="*/ 2278665 h 2950625"/>
                <a:gd name="connsiteX4" fmla="*/ 5018599 w 9155885"/>
                <a:gd name="connsiteY4" fmla="*/ 2511345 h 2950625"/>
                <a:gd name="connsiteX5" fmla="*/ 6220672 w 9155885"/>
                <a:gd name="connsiteY5" fmla="*/ 2540430 h 2950625"/>
                <a:gd name="connsiteX6" fmla="*/ 6957427 w 9155885"/>
                <a:gd name="connsiteY6" fmla="*/ 2482260 h 2950625"/>
                <a:gd name="connsiteX7" fmla="*/ 7723265 w 9155885"/>
                <a:gd name="connsiteY7" fmla="*/ 2356225 h 2950625"/>
                <a:gd name="connsiteX8" fmla="*/ 8411549 w 9155885"/>
                <a:gd name="connsiteY8" fmla="*/ 2172020 h 2950625"/>
                <a:gd name="connsiteX9" fmla="*/ 9022280 w 9155885"/>
                <a:gd name="connsiteY9" fmla="*/ 1968425 h 2950625"/>
                <a:gd name="connsiteX10" fmla="*/ 9155538 w 9155885"/>
                <a:gd name="connsiteY10" fmla="*/ 1899030 h 2950625"/>
                <a:gd name="connsiteX11" fmla="*/ 9155200 w 9155885"/>
                <a:gd name="connsiteY11" fmla="*/ 2950625 h 2950625"/>
                <a:gd name="connsiteX12" fmla="*/ 5673 w 9155885"/>
                <a:gd name="connsiteY12" fmla="*/ 2873235 h 2950625"/>
                <a:gd name="connsiteX13" fmla="*/ 0 w 9155885"/>
                <a:gd name="connsiteY13" fmla="*/ 0 h 29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55885" h="2950625">
                  <a:moveTo>
                    <a:pt x="0" y="0"/>
                  </a:moveTo>
                  <a:lnTo>
                    <a:pt x="859812" y="921365"/>
                  </a:lnTo>
                  <a:lnTo>
                    <a:pt x="2265462" y="1784220"/>
                  </a:lnTo>
                  <a:lnTo>
                    <a:pt x="3719584" y="2278665"/>
                  </a:lnTo>
                  <a:lnTo>
                    <a:pt x="5018599" y="2511345"/>
                  </a:lnTo>
                  <a:lnTo>
                    <a:pt x="6220672" y="2540430"/>
                  </a:lnTo>
                  <a:lnTo>
                    <a:pt x="6957427" y="2482260"/>
                  </a:lnTo>
                  <a:lnTo>
                    <a:pt x="7723265" y="2356225"/>
                  </a:lnTo>
                  <a:lnTo>
                    <a:pt x="8411549" y="2172020"/>
                  </a:lnTo>
                  <a:lnTo>
                    <a:pt x="9022280" y="1968425"/>
                  </a:lnTo>
                  <a:lnTo>
                    <a:pt x="9155538" y="1899030"/>
                  </a:lnTo>
                  <a:cubicBezTo>
                    <a:pt x="9153309" y="2252737"/>
                    <a:pt x="9157429" y="2596918"/>
                    <a:pt x="9155200" y="2950625"/>
                  </a:cubicBezTo>
                  <a:lnTo>
                    <a:pt x="5673" y="287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-116622" y="1203758"/>
              <a:ext cx="9366719" cy="2838245"/>
            </a:xfrm>
            <a:custGeom>
              <a:avLst/>
              <a:gdLst>
                <a:gd name="connsiteX0" fmla="*/ 62302 w 9262191"/>
                <a:gd name="connsiteY0" fmla="*/ 510793 h 2838245"/>
                <a:gd name="connsiteX1" fmla="*/ 513152 w 9262191"/>
                <a:gd name="connsiteY1" fmla="*/ 917193 h 2838245"/>
                <a:gd name="connsiteX2" fmla="*/ 1129102 w 9262191"/>
                <a:gd name="connsiteY2" fmla="*/ 1387093 h 2838245"/>
                <a:gd name="connsiteX3" fmla="*/ 1656152 w 9262191"/>
                <a:gd name="connsiteY3" fmla="*/ 1723643 h 2838245"/>
                <a:gd name="connsiteX4" fmla="*/ 2291152 w 9262191"/>
                <a:gd name="connsiteY4" fmla="*/ 2053843 h 2838245"/>
                <a:gd name="connsiteX5" fmla="*/ 2767402 w 9262191"/>
                <a:gd name="connsiteY5" fmla="*/ 2263393 h 2838245"/>
                <a:gd name="connsiteX6" fmla="*/ 3510352 w 9262191"/>
                <a:gd name="connsiteY6" fmla="*/ 2511043 h 2838245"/>
                <a:gd name="connsiteX7" fmla="*/ 4119952 w 9262191"/>
                <a:gd name="connsiteY7" fmla="*/ 2657093 h 2838245"/>
                <a:gd name="connsiteX8" fmla="*/ 4596202 w 9262191"/>
                <a:gd name="connsiteY8" fmla="*/ 2739643 h 2838245"/>
                <a:gd name="connsiteX9" fmla="*/ 5193102 w 9262191"/>
                <a:gd name="connsiteY9" fmla="*/ 2809493 h 2838245"/>
                <a:gd name="connsiteX10" fmla="*/ 6012252 w 9262191"/>
                <a:gd name="connsiteY10" fmla="*/ 2834893 h 2838245"/>
                <a:gd name="connsiteX11" fmla="*/ 6983802 w 9262191"/>
                <a:gd name="connsiteY11" fmla="*/ 2739643 h 2838245"/>
                <a:gd name="connsiteX12" fmla="*/ 7669602 w 9262191"/>
                <a:gd name="connsiteY12" fmla="*/ 2618993 h 2838245"/>
                <a:gd name="connsiteX13" fmla="*/ 8476052 w 9262191"/>
                <a:gd name="connsiteY13" fmla="*/ 2390393 h 2838245"/>
                <a:gd name="connsiteX14" fmla="*/ 8984052 w 9262191"/>
                <a:gd name="connsiteY14" fmla="*/ 2206243 h 2838245"/>
                <a:gd name="connsiteX15" fmla="*/ 9219002 w 9262191"/>
                <a:gd name="connsiteY15" fmla="*/ 2098293 h 2838245"/>
                <a:gd name="connsiteX16" fmla="*/ 9225352 w 9262191"/>
                <a:gd name="connsiteY16" fmla="*/ 2028443 h 2838245"/>
                <a:gd name="connsiteX17" fmla="*/ 8838002 w 9262191"/>
                <a:gd name="connsiteY17" fmla="*/ 2174493 h 2838245"/>
                <a:gd name="connsiteX18" fmla="*/ 8336352 w 9262191"/>
                <a:gd name="connsiteY18" fmla="*/ 2326893 h 2838245"/>
                <a:gd name="connsiteX19" fmla="*/ 7834702 w 9262191"/>
                <a:gd name="connsiteY19" fmla="*/ 2447543 h 2838245"/>
                <a:gd name="connsiteX20" fmla="*/ 7167952 w 9262191"/>
                <a:gd name="connsiteY20" fmla="*/ 2561843 h 2838245"/>
                <a:gd name="connsiteX21" fmla="*/ 6418652 w 9262191"/>
                <a:gd name="connsiteY21" fmla="*/ 2618993 h 2838245"/>
                <a:gd name="connsiteX22" fmla="*/ 5599502 w 9262191"/>
                <a:gd name="connsiteY22" fmla="*/ 2612643 h 2838245"/>
                <a:gd name="connsiteX23" fmla="*/ 4780352 w 9262191"/>
                <a:gd name="connsiteY23" fmla="*/ 2517393 h 2838245"/>
                <a:gd name="connsiteX24" fmla="*/ 4043752 w 9262191"/>
                <a:gd name="connsiteY24" fmla="*/ 2358643 h 2838245"/>
                <a:gd name="connsiteX25" fmla="*/ 3415102 w 9262191"/>
                <a:gd name="connsiteY25" fmla="*/ 2174493 h 2838245"/>
                <a:gd name="connsiteX26" fmla="*/ 2595952 w 9262191"/>
                <a:gd name="connsiteY26" fmla="*/ 1844293 h 2838245"/>
                <a:gd name="connsiteX27" fmla="*/ 1903802 w 9262191"/>
                <a:gd name="connsiteY27" fmla="*/ 1482343 h 2838245"/>
                <a:gd name="connsiteX28" fmla="*/ 1325952 w 9262191"/>
                <a:gd name="connsiteY28" fmla="*/ 1107693 h 2838245"/>
                <a:gd name="connsiteX29" fmla="*/ 849702 w 9262191"/>
                <a:gd name="connsiteY29" fmla="*/ 752093 h 2838245"/>
                <a:gd name="connsiteX30" fmla="*/ 373452 w 9262191"/>
                <a:gd name="connsiteY30" fmla="*/ 326643 h 2838245"/>
                <a:gd name="connsiteX31" fmla="*/ 36902 w 9262191"/>
                <a:gd name="connsiteY31" fmla="*/ 2793 h 2838245"/>
                <a:gd name="connsiteX32" fmla="*/ 62302 w 9262191"/>
                <a:gd name="connsiteY32" fmla="*/ 510793 h 283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262191" h="2838245">
                  <a:moveTo>
                    <a:pt x="62302" y="510793"/>
                  </a:moveTo>
                  <a:cubicBezTo>
                    <a:pt x="141677" y="663193"/>
                    <a:pt x="335352" y="771143"/>
                    <a:pt x="513152" y="917193"/>
                  </a:cubicBezTo>
                  <a:cubicBezTo>
                    <a:pt x="690952" y="1063243"/>
                    <a:pt x="938602" y="1252685"/>
                    <a:pt x="1129102" y="1387093"/>
                  </a:cubicBezTo>
                  <a:cubicBezTo>
                    <a:pt x="1319602" y="1521501"/>
                    <a:pt x="1462477" y="1612518"/>
                    <a:pt x="1656152" y="1723643"/>
                  </a:cubicBezTo>
                  <a:cubicBezTo>
                    <a:pt x="1849827" y="1834768"/>
                    <a:pt x="2105944" y="1963885"/>
                    <a:pt x="2291152" y="2053843"/>
                  </a:cubicBezTo>
                  <a:cubicBezTo>
                    <a:pt x="2476360" y="2143801"/>
                    <a:pt x="2564202" y="2187193"/>
                    <a:pt x="2767402" y="2263393"/>
                  </a:cubicBezTo>
                  <a:cubicBezTo>
                    <a:pt x="2970602" y="2339593"/>
                    <a:pt x="3284927" y="2445426"/>
                    <a:pt x="3510352" y="2511043"/>
                  </a:cubicBezTo>
                  <a:cubicBezTo>
                    <a:pt x="3735777" y="2576660"/>
                    <a:pt x="3938977" y="2618993"/>
                    <a:pt x="4119952" y="2657093"/>
                  </a:cubicBezTo>
                  <a:cubicBezTo>
                    <a:pt x="4300927" y="2695193"/>
                    <a:pt x="4417344" y="2714243"/>
                    <a:pt x="4596202" y="2739643"/>
                  </a:cubicBezTo>
                  <a:cubicBezTo>
                    <a:pt x="4775060" y="2765043"/>
                    <a:pt x="4957094" y="2793618"/>
                    <a:pt x="5193102" y="2809493"/>
                  </a:cubicBezTo>
                  <a:cubicBezTo>
                    <a:pt x="5429110" y="2825368"/>
                    <a:pt x="5713802" y="2846535"/>
                    <a:pt x="6012252" y="2834893"/>
                  </a:cubicBezTo>
                  <a:cubicBezTo>
                    <a:pt x="6310702" y="2823251"/>
                    <a:pt x="6707577" y="2775626"/>
                    <a:pt x="6983802" y="2739643"/>
                  </a:cubicBezTo>
                  <a:cubicBezTo>
                    <a:pt x="7260027" y="2703660"/>
                    <a:pt x="7420894" y="2677201"/>
                    <a:pt x="7669602" y="2618993"/>
                  </a:cubicBezTo>
                  <a:cubicBezTo>
                    <a:pt x="7918310" y="2560785"/>
                    <a:pt x="8256977" y="2459185"/>
                    <a:pt x="8476052" y="2390393"/>
                  </a:cubicBezTo>
                  <a:cubicBezTo>
                    <a:pt x="8695127" y="2321601"/>
                    <a:pt x="8860227" y="2254926"/>
                    <a:pt x="8984052" y="2206243"/>
                  </a:cubicBezTo>
                  <a:cubicBezTo>
                    <a:pt x="9107877" y="2157560"/>
                    <a:pt x="9178786" y="2127926"/>
                    <a:pt x="9219002" y="2098293"/>
                  </a:cubicBezTo>
                  <a:cubicBezTo>
                    <a:pt x="9259218" y="2068660"/>
                    <a:pt x="9288852" y="2015743"/>
                    <a:pt x="9225352" y="2028443"/>
                  </a:cubicBezTo>
                  <a:cubicBezTo>
                    <a:pt x="9161852" y="2041143"/>
                    <a:pt x="8986168" y="2124751"/>
                    <a:pt x="8838002" y="2174493"/>
                  </a:cubicBezTo>
                  <a:cubicBezTo>
                    <a:pt x="8689836" y="2224235"/>
                    <a:pt x="8503569" y="2281385"/>
                    <a:pt x="8336352" y="2326893"/>
                  </a:cubicBezTo>
                  <a:cubicBezTo>
                    <a:pt x="8169135" y="2372401"/>
                    <a:pt x="8029435" y="2408385"/>
                    <a:pt x="7834702" y="2447543"/>
                  </a:cubicBezTo>
                  <a:cubicBezTo>
                    <a:pt x="7639969" y="2486701"/>
                    <a:pt x="7403960" y="2533268"/>
                    <a:pt x="7167952" y="2561843"/>
                  </a:cubicBezTo>
                  <a:cubicBezTo>
                    <a:pt x="6931944" y="2590418"/>
                    <a:pt x="6680060" y="2610526"/>
                    <a:pt x="6418652" y="2618993"/>
                  </a:cubicBezTo>
                  <a:cubicBezTo>
                    <a:pt x="6157244" y="2627460"/>
                    <a:pt x="5872552" y="2629576"/>
                    <a:pt x="5599502" y="2612643"/>
                  </a:cubicBezTo>
                  <a:cubicBezTo>
                    <a:pt x="5326452" y="2595710"/>
                    <a:pt x="5039644" y="2559726"/>
                    <a:pt x="4780352" y="2517393"/>
                  </a:cubicBezTo>
                  <a:cubicBezTo>
                    <a:pt x="4521060" y="2475060"/>
                    <a:pt x="4271294" y="2415793"/>
                    <a:pt x="4043752" y="2358643"/>
                  </a:cubicBezTo>
                  <a:cubicBezTo>
                    <a:pt x="3816210" y="2301493"/>
                    <a:pt x="3656402" y="2260218"/>
                    <a:pt x="3415102" y="2174493"/>
                  </a:cubicBezTo>
                  <a:cubicBezTo>
                    <a:pt x="3173802" y="2088768"/>
                    <a:pt x="2847835" y="1959651"/>
                    <a:pt x="2595952" y="1844293"/>
                  </a:cubicBezTo>
                  <a:cubicBezTo>
                    <a:pt x="2344069" y="1728935"/>
                    <a:pt x="2115469" y="1605110"/>
                    <a:pt x="1903802" y="1482343"/>
                  </a:cubicBezTo>
                  <a:cubicBezTo>
                    <a:pt x="1692135" y="1359576"/>
                    <a:pt x="1501635" y="1229401"/>
                    <a:pt x="1325952" y="1107693"/>
                  </a:cubicBezTo>
                  <a:cubicBezTo>
                    <a:pt x="1150269" y="985985"/>
                    <a:pt x="1008452" y="882268"/>
                    <a:pt x="849702" y="752093"/>
                  </a:cubicBezTo>
                  <a:cubicBezTo>
                    <a:pt x="690952" y="621918"/>
                    <a:pt x="508919" y="451526"/>
                    <a:pt x="373452" y="326643"/>
                  </a:cubicBezTo>
                  <a:cubicBezTo>
                    <a:pt x="237985" y="201760"/>
                    <a:pt x="88760" y="-27899"/>
                    <a:pt x="36902" y="2793"/>
                  </a:cubicBezTo>
                  <a:cubicBezTo>
                    <a:pt x="-14956" y="33485"/>
                    <a:pt x="-17073" y="358393"/>
                    <a:pt x="62302" y="5107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E5389"/>
                </a:gs>
                <a:gs pos="100000">
                  <a:srgbClr val="EFC734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5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</p:grpSp>
      <p:pic>
        <p:nvPicPr>
          <p:cNvPr id="11" name="Image 10" descr="logoICSM-nb-2d-700px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t="8058" r="8228" b="7660"/>
          <a:stretch/>
        </p:blipFill>
        <p:spPr>
          <a:xfrm>
            <a:off x="10956673" y="111180"/>
            <a:ext cx="1028280" cy="7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9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andeau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7956D32-4552-BF45-923D-A89B33890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FDEB03-7E26-BF48-A23D-967423210A48}"/>
              </a:ext>
            </a:extLst>
          </p:cNvPr>
          <p:cNvSpPr txBox="1"/>
          <p:nvPr userDrawn="1"/>
        </p:nvSpPr>
        <p:spPr>
          <a:xfrm>
            <a:off x="9922" y="6390001"/>
            <a:ext cx="12192000" cy="477054"/>
          </a:xfrm>
          <a:prstGeom prst="rect">
            <a:avLst/>
          </a:prstGeom>
          <a:gradFill flip="none" rotWithShape="1">
            <a:gsLst>
              <a:gs pos="0">
                <a:srgbClr val="255589">
                  <a:alpha val="40000"/>
                </a:srgbClr>
              </a:gs>
              <a:gs pos="99000">
                <a:srgbClr val="E4D341">
                  <a:alpha val="40000"/>
                </a:srgbClr>
              </a:gs>
            </a:gsLst>
            <a:lin ang="10800000" scaled="0"/>
            <a:tileRect/>
          </a:gradFill>
          <a:ln w="0"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square" tIns="0" rtlCol="0">
            <a:spAutoFit/>
          </a:bodyPr>
          <a:lstStyle/>
          <a:p>
            <a:pPr algn="r"/>
            <a:endParaRPr lang="en-US" sz="1400" i="0" dirty="0">
              <a:latin typeface="Arial"/>
              <a:cs typeface="Arial"/>
            </a:endParaRPr>
          </a:p>
          <a:p>
            <a:pPr algn="r"/>
            <a:endParaRPr lang="en-US" sz="1400" i="0" dirty="0">
              <a:latin typeface="Arial"/>
              <a:cs typeface="Arial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4A679CDE-0BC9-1A48-93DE-E7B811B6C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12192000" cy="463458"/>
          </a:xfrm>
        </p:spPr>
        <p:txBody>
          <a:bodyPr vert="horz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3F146D2E-570E-C24A-8AE2-A2C30C63F2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146" y="0"/>
            <a:ext cx="11438332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145DBE3-B7C7-F246-8E02-7A33CC18454E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12" name="Espace réservé du numéro de diapositive 10">
            <a:extLst>
              <a:ext uri="{FF2B5EF4-FFF2-40B4-BE49-F238E27FC236}">
                <a16:creationId xmlns:a16="http://schemas.microsoft.com/office/drawing/2014/main" id="{81E68829-56E2-6F47-B27F-B65AA1515BEB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51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trait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35F1B9-FC2E-9141-91E3-E1DE2A640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3CB72F-76F1-AA4A-96D2-CC8EC0D590E9}"/>
              </a:ext>
            </a:extLst>
          </p:cNvPr>
          <p:cNvSpPr/>
          <p:nvPr userDrawn="1"/>
        </p:nvSpPr>
        <p:spPr>
          <a:xfrm>
            <a:off x="0" y="6372001"/>
            <a:ext cx="5760000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8B582E67-7F43-D448-A26B-0BF52AD49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146" y="0"/>
            <a:ext cx="11438332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8" name="Espace réservé du numéro de diapositive 10">
            <a:extLst>
              <a:ext uri="{FF2B5EF4-FFF2-40B4-BE49-F238E27FC236}">
                <a16:creationId xmlns:a16="http://schemas.microsoft.com/office/drawing/2014/main" id="{1370E76A-C6C2-6C44-B7B5-40658C457B50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de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35F1B9-FC2E-9141-91E3-E1DE2A640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2DF8E24-3C86-394E-864E-6CB4756535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146" y="0"/>
            <a:ext cx="11438332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5897654-B0B7-EE47-A8A9-D728C5224B7E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12" name="Espace réservé du numéro de diapositive 10">
            <a:extLst>
              <a:ext uri="{FF2B5EF4-FFF2-40B4-BE49-F238E27FC236}">
                <a16:creationId xmlns:a16="http://schemas.microsoft.com/office/drawing/2014/main" id="{80E8C49F-EF26-3047-9C72-09FB21F2DC22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4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B6924A4-5794-E14A-BEC2-189962CFE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6" y="1800"/>
            <a:ext cx="12198293" cy="6854400"/>
          </a:xfrm>
          <a:prstGeom prst="rect">
            <a:avLst/>
          </a:prstGeom>
        </p:spPr>
      </p:pic>
      <p:sp>
        <p:nvSpPr>
          <p:cNvPr id="3" name="Titre 20">
            <a:extLst>
              <a:ext uri="{FF2B5EF4-FFF2-40B4-BE49-F238E27FC236}">
                <a16:creationId xmlns:a16="http://schemas.microsoft.com/office/drawing/2014/main" id="{2060A7C0-69CA-F24B-8098-823C07FF6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391" y="4295063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F8FA693-BC7B-364C-80E7-D558351D3A02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1E5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1E5389"/>
              </a:solidFill>
            </a:endParaRPr>
          </a:p>
        </p:txBody>
      </p:sp>
      <p:sp>
        <p:nvSpPr>
          <p:cNvPr id="12" name="Espace réservé du numéro de diapositive 10">
            <a:extLst>
              <a:ext uri="{FF2B5EF4-FFF2-40B4-BE49-F238E27FC236}">
                <a16:creationId xmlns:a16="http://schemas.microsoft.com/office/drawing/2014/main" id="{856D24EB-77BE-954E-BB18-96C85A6280F2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1E5389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6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Fin 2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413ECA-16F8-FD4D-9A9B-A2903860A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-337"/>
            <a:ext cx="12193200" cy="6858675"/>
          </a:xfrm>
          <a:prstGeom prst="rect">
            <a:avLst/>
          </a:prstGeom>
        </p:spPr>
      </p:pic>
      <p:sp>
        <p:nvSpPr>
          <p:cNvPr id="16" name="Titre 3">
            <a:extLst>
              <a:ext uri="{FF2B5EF4-FFF2-40B4-BE49-F238E27FC236}">
                <a16:creationId xmlns:a16="http://schemas.microsoft.com/office/drawing/2014/main" id="{7BC261B1-7217-C54C-A255-AB98C816DC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1700" y="152400"/>
            <a:ext cx="11284777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1E5389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25BAB0A-2ABC-E747-A420-4719CEB63E23}"/>
              </a:ext>
            </a:extLst>
          </p:cNvPr>
          <p:cNvSpPr txBox="1"/>
          <p:nvPr userDrawn="1"/>
        </p:nvSpPr>
        <p:spPr>
          <a:xfrm>
            <a:off x="3060700" y="6001855"/>
            <a:ext cx="91423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Institut de Chimie Séparative de Marcoule</a:t>
            </a:r>
          </a:p>
          <a:p>
            <a:pPr algn="r"/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UMR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 5257 | CEA – CNRS – UM – ENSCM </a:t>
            </a:r>
            <a:endParaRPr lang="fr-FR" sz="1000" dirty="0">
              <a:solidFill>
                <a:srgbClr val="1E5389"/>
              </a:solidFill>
              <a:latin typeface="Arial"/>
              <a:cs typeface="Arial"/>
            </a:endParaRPr>
          </a:p>
          <a:p>
            <a:pPr algn="r"/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Site de Marcoule | Bâtiment 426 | BP 17171 | F-30207 Bagnols-sur-Cèze Cedex</a:t>
            </a:r>
          </a:p>
          <a:p>
            <a:pPr algn="r"/>
            <a:r>
              <a:rPr lang="fr-FR" sz="1000" dirty="0" err="1">
                <a:solidFill>
                  <a:srgbClr val="1E5389"/>
                </a:solidFill>
                <a:latin typeface="Arial"/>
                <a:cs typeface="Arial"/>
              </a:rPr>
              <a:t>T</a:t>
            </a:r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. +33 (0)4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 66 </a:t>
            </a:r>
            <a:r>
              <a:rPr lang="fr-FR" sz="1000" baseline="0" dirty="0">
                <a:solidFill>
                  <a:schemeClr val="bg1"/>
                </a:solidFill>
                <a:latin typeface="Arial"/>
                <a:cs typeface="Arial"/>
              </a:rPr>
              <a:t>79 57 21</a:t>
            </a:r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 </a:t>
            </a:r>
            <a:r>
              <a:rPr lang="fr-FR" sz="1000" b="1" dirty="0">
                <a:solidFill>
                  <a:srgbClr val="1E5389"/>
                </a:solidFill>
                <a:latin typeface="Arial"/>
                <a:cs typeface="Arial"/>
              </a:rPr>
              <a:t>|</a:t>
            </a:r>
            <a:r>
              <a:rPr lang="fr-FR" sz="1000" dirty="0">
                <a:solidFill>
                  <a:srgbClr val="1E5389"/>
                </a:solidFill>
                <a:latin typeface="Arial"/>
                <a:cs typeface="Arial"/>
              </a:rPr>
              <a:t> F. +33 (0)4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 66 79 76 11</a:t>
            </a:r>
          </a:p>
          <a:p>
            <a:pPr algn="r"/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http://</a:t>
            </a:r>
            <a:r>
              <a:rPr lang="fr-FR" sz="1000" baseline="0" dirty="0" err="1">
                <a:solidFill>
                  <a:srgbClr val="1E5389"/>
                </a:solidFill>
                <a:latin typeface="Arial"/>
                <a:cs typeface="Arial"/>
              </a:rPr>
              <a:t>www.icsm.fr</a:t>
            </a:r>
            <a:r>
              <a:rPr lang="fr-FR" sz="1000" baseline="0" dirty="0">
                <a:solidFill>
                  <a:srgbClr val="1E5389"/>
                </a:solidFill>
                <a:latin typeface="Arial"/>
                <a:cs typeface="Arial"/>
              </a:rPr>
              <a:t>/</a:t>
            </a:r>
            <a:r>
              <a:rPr lang="fr-FR" sz="1000" baseline="0" dirty="0" err="1">
                <a:solidFill>
                  <a:srgbClr val="FFFFFF"/>
                </a:solidFill>
                <a:latin typeface="Arial"/>
                <a:cs typeface="Arial"/>
              </a:rPr>
              <a:t>lmct</a:t>
            </a:r>
            <a:r>
              <a:rPr lang="fr-FR" sz="1000" baseline="0" dirty="0" err="1">
                <a:solidFill>
                  <a:srgbClr val="1E5389"/>
                </a:solidFill>
                <a:latin typeface="Arial"/>
                <a:cs typeface="Arial"/>
              </a:rPr>
              <a:t>.html</a:t>
            </a:r>
            <a:endParaRPr lang="fr-FR" sz="1000" dirty="0">
              <a:solidFill>
                <a:srgbClr val="1E5389"/>
              </a:solidFill>
              <a:latin typeface="Arial"/>
              <a:cs typeface="Arial"/>
            </a:endParaRPr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34366009-C82C-5C42-BCAB-400A6299D2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74036" y="6452193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1E538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fin tel.</a:t>
            </a:r>
          </a:p>
        </p:txBody>
      </p:sp>
      <p:sp>
        <p:nvSpPr>
          <p:cNvPr id="26" name="Espace réservé du texte 22">
            <a:extLst>
              <a:ext uri="{FF2B5EF4-FFF2-40B4-BE49-F238E27FC236}">
                <a16:creationId xmlns:a16="http://schemas.microsoft.com/office/drawing/2014/main" id="{F0A55A52-3395-8641-9B61-CDA7CEEF7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72942" y="6602622"/>
            <a:ext cx="575999" cy="261480"/>
          </a:xfrm>
        </p:spPr>
        <p:txBody>
          <a:bodyPr lIns="36000" rIns="36000" anchor="ctr" anchorCtr="0">
            <a:noAutofit/>
          </a:bodyPr>
          <a:lstStyle>
            <a:lvl1pPr marL="0" indent="0" algn="l">
              <a:buNone/>
              <a:defRPr sz="1000" b="0" baseline="0">
                <a:solidFill>
                  <a:srgbClr val="1E538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labo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B0CD17-B2E3-0143-B00C-B4943030D566}"/>
              </a:ext>
            </a:extLst>
          </p:cNvPr>
          <p:cNvSpPr/>
          <p:nvPr userDrawn="1"/>
        </p:nvSpPr>
        <p:spPr>
          <a:xfrm>
            <a:off x="6432000" y="5927501"/>
            <a:ext cx="5760000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76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2021 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6ACDE4-9BE9-8249-AFFD-D34B37A14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16" name="Titre 20">
            <a:extLst>
              <a:ext uri="{FF2B5EF4-FFF2-40B4-BE49-F238E27FC236}">
                <a16:creationId xmlns:a16="http://schemas.microsoft.com/office/drawing/2014/main" id="{76E45621-916C-1A40-A623-720FC46685E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04982" y="995168"/>
            <a:ext cx="6756818" cy="1970549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D9E7DB81-1CA2-144F-B503-52732BF52678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191461" y="4264846"/>
            <a:ext cx="7809078" cy="22802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400" b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/>
              <a:t>Cliquez pour modifier les auteurs</a:t>
            </a:r>
          </a:p>
        </p:txBody>
      </p:sp>
    </p:spTree>
    <p:extLst>
      <p:ext uri="{BB962C8B-B14F-4D97-AF65-F5344CB8AC3E}">
        <p14:creationId xmlns:p14="http://schemas.microsoft.com/office/powerpoint/2010/main" val="958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vide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28DA67-46EF-7349-AF23-9D2E6B897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45300"/>
          </a:xfrm>
          <a:prstGeom prst="rect">
            <a:avLst/>
          </a:prstGeom>
        </p:spPr>
      </p:pic>
      <p:sp>
        <p:nvSpPr>
          <p:cNvPr id="16" name="Titre 3">
            <a:extLst>
              <a:ext uri="{FF2B5EF4-FFF2-40B4-BE49-F238E27FC236}">
                <a16:creationId xmlns:a16="http://schemas.microsoft.com/office/drawing/2014/main" id="{7E199ACF-D64E-FD49-897E-6F8CDB7E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146" y="0"/>
            <a:ext cx="11438332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9FB0CE9-B716-0547-BE33-DE3217F5DF3A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9" name="Espace réservé du numéro de diapositive 10">
            <a:extLst>
              <a:ext uri="{FF2B5EF4-FFF2-40B4-BE49-F238E27FC236}">
                <a16:creationId xmlns:a16="http://schemas.microsoft.com/office/drawing/2014/main" id="{A8ACD0B9-B5AF-C746-92FE-1701CC7F6156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38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bandeau 2021 fond noi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87FDEADA-6CC7-214B-A370-2208817300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79300" cy="6845300"/>
          </a:xfrm>
          <a:prstGeom prst="rect">
            <a:avLst/>
          </a:prstGeom>
        </p:spPr>
      </p:pic>
      <p:sp>
        <p:nvSpPr>
          <p:cNvPr id="16" name="Titre 3">
            <a:extLst>
              <a:ext uri="{FF2B5EF4-FFF2-40B4-BE49-F238E27FC236}">
                <a16:creationId xmlns:a16="http://schemas.microsoft.com/office/drawing/2014/main" id="{7E199ACF-D64E-FD49-897E-6F8CDB7EA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8146" y="0"/>
            <a:ext cx="11438332" cy="505435"/>
          </a:xfrm>
        </p:spPr>
        <p:txBody>
          <a:bodyPr anchor="ctr" anchorCtr="0">
            <a:noAutofit/>
          </a:bodyPr>
          <a:lstStyle>
            <a:lvl1pPr algn="ctr">
              <a:defRPr sz="2400" b="1">
                <a:solidFill>
                  <a:srgbClr val="E4BD00"/>
                </a:solidFill>
                <a:latin typeface="Arial Black"/>
                <a:cs typeface="Arial Black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F40A88-6B5D-1C46-AA38-E72A82186F69}"/>
              </a:ext>
            </a:extLst>
          </p:cNvPr>
          <p:cNvSpPr txBox="1"/>
          <p:nvPr userDrawn="1"/>
        </p:nvSpPr>
        <p:spPr>
          <a:xfrm>
            <a:off x="9922" y="6390001"/>
            <a:ext cx="12192000" cy="477054"/>
          </a:xfrm>
          <a:prstGeom prst="rect">
            <a:avLst/>
          </a:prstGeom>
          <a:gradFill flip="none" rotWithShape="1">
            <a:gsLst>
              <a:gs pos="0">
                <a:srgbClr val="255589">
                  <a:alpha val="40000"/>
                </a:srgbClr>
              </a:gs>
              <a:gs pos="99000">
                <a:srgbClr val="E4D341">
                  <a:alpha val="40000"/>
                </a:srgbClr>
              </a:gs>
            </a:gsLst>
            <a:lin ang="10800000" scaled="0"/>
            <a:tileRect/>
          </a:gradFill>
          <a:ln w="0">
            <a:noFill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txBody>
          <a:bodyPr wrap="square" tIns="0" rtlCol="0">
            <a:spAutoFit/>
          </a:bodyPr>
          <a:lstStyle/>
          <a:p>
            <a:pPr algn="r"/>
            <a:endParaRPr lang="en-US" sz="1400" i="0" dirty="0">
              <a:latin typeface="Arial"/>
              <a:cs typeface="Arial"/>
            </a:endParaRPr>
          </a:p>
          <a:p>
            <a:pPr algn="r"/>
            <a:endParaRPr lang="en-US" sz="1400" i="0" dirty="0">
              <a:latin typeface="Arial"/>
              <a:cs typeface="Arial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9D1FFC10-4654-0F47-9072-39BAB7A65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94542"/>
            <a:ext cx="12192000" cy="463458"/>
          </a:xfrm>
        </p:spPr>
        <p:txBody>
          <a:bodyPr vert="horz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00" baseline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/>
              <a:t>Cliquez pour ajouter des </a:t>
            </a:r>
            <a:r>
              <a:rPr lang="fr-FR" dirty="0" err="1"/>
              <a:t>refs</a:t>
            </a:r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2EEE48E-8BDB-D840-8C2F-0305C0444C59}"/>
              </a:ext>
            </a:extLst>
          </p:cNvPr>
          <p:cNvSpPr>
            <a:spLocks noChangeAspect="1"/>
          </p:cNvSpPr>
          <p:nvPr userDrawn="1"/>
        </p:nvSpPr>
        <p:spPr>
          <a:xfrm>
            <a:off x="11776932" y="6445935"/>
            <a:ext cx="360000" cy="360000"/>
          </a:xfrm>
          <a:prstGeom prst="ellipse">
            <a:avLst/>
          </a:prstGeom>
          <a:noFill/>
          <a:ln w="19050">
            <a:solidFill>
              <a:srgbClr val="E4B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/>
          <a:lstStyle/>
          <a:p>
            <a:pPr algn="ctr"/>
            <a:endParaRPr lang="fr-FR" sz="1200" b="1" dirty="0">
              <a:solidFill>
                <a:srgbClr val="E4BD00"/>
              </a:solidFill>
            </a:endParaRPr>
          </a:p>
        </p:txBody>
      </p:sp>
      <p:sp>
        <p:nvSpPr>
          <p:cNvPr id="19" name="Espace réservé du numéro de diapositive 10">
            <a:extLst>
              <a:ext uri="{FF2B5EF4-FFF2-40B4-BE49-F238E27FC236}">
                <a16:creationId xmlns:a16="http://schemas.microsoft.com/office/drawing/2014/main" id="{89F475F4-ECF8-B544-BF0B-B7D1EC868308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 lIns="0" tIns="0" rIns="0" bIns="0"/>
          <a:lstStyle>
            <a:lvl1pPr algn="ctr">
              <a:defRPr b="1">
                <a:solidFill>
                  <a:srgbClr val="E4BD00"/>
                </a:solidFill>
              </a:defRPr>
            </a:lvl1pPr>
          </a:lstStyle>
          <a:p>
            <a:fld id="{22A122BB-6942-4BDD-A650-172C440E562D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22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AE5250-1952-B04F-8BED-B09775BA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D68ACF-E353-2042-8BD4-5CDA18F2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9E5820-4232-BC47-A8FF-42ACE486C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53C13-31C8-4E4C-8CD0-D07C294A40C7}" type="datetime1">
              <a:rPr lang="fr-FR" smtClean="0"/>
              <a:t>23/05/2022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50347A-2D2B-1D40-B5C5-105A2D4D4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E90244-F44A-CF47-B6A6-E8C45AE58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10F3-EACD-1143-918F-0838C3470BE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922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9" r:id="rId4"/>
    <p:sldLayoutId id="2147483667" r:id="rId5"/>
    <p:sldLayoutId id="2147483668" r:id="rId6"/>
    <p:sldLayoutId id="2147483680" r:id="rId7"/>
    <p:sldLayoutId id="2147483675" r:id="rId8"/>
    <p:sldLayoutId id="2147483673" r:id="rId9"/>
    <p:sldLayoutId id="2147483674" r:id="rId10"/>
    <p:sldLayoutId id="2147483676" r:id="rId11"/>
    <p:sldLayoutId id="2147483678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13" Type="http://schemas.openxmlformats.org/officeDocument/2006/relationships/image" Target="../media/image80.emf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600.png"/><Relationship Id="rId21" Type="http://schemas.openxmlformats.org/officeDocument/2006/relationships/image" Target="../media/image76.wmf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79.emf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77.emf"/><Relationship Id="rId11" Type="http://schemas.openxmlformats.org/officeDocument/2006/relationships/image" Target="../media/image37.emf"/><Relationship Id="rId5" Type="http://schemas.openxmlformats.org/officeDocument/2006/relationships/image" Target="../media/image71.emf"/><Relationship Id="rId15" Type="http://schemas.openxmlformats.org/officeDocument/2006/relationships/image" Target="../media/image73.wmf"/><Relationship Id="rId10" Type="http://schemas.openxmlformats.org/officeDocument/2006/relationships/image" Target="../media/image18.emf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78.emf"/><Relationship Id="rId1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72.emf"/><Relationship Id="rId18" Type="http://schemas.openxmlformats.org/officeDocument/2006/relationships/image" Target="../media/image80.emf"/><Relationship Id="rId3" Type="http://schemas.openxmlformats.org/officeDocument/2006/relationships/notesSlide" Target="../notesSlides/notesSlide9.xml"/><Relationship Id="rId21" Type="http://schemas.openxmlformats.org/officeDocument/2006/relationships/oleObject" Target="../embeddings/oleObject22.bin"/><Relationship Id="rId7" Type="http://schemas.openxmlformats.org/officeDocument/2006/relationships/image" Target="../media/image83.png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79.emf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7.emf"/><Relationship Id="rId20" Type="http://schemas.openxmlformats.org/officeDocument/2006/relationships/image" Target="../media/image7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82.png"/><Relationship Id="rId11" Type="http://schemas.openxmlformats.org/officeDocument/2006/relationships/image" Target="../media/image77.emf"/><Relationship Id="rId5" Type="http://schemas.openxmlformats.org/officeDocument/2006/relationships/image" Target="../media/image81.wmf"/><Relationship Id="rId15" Type="http://schemas.openxmlformats.org/officeDocument/2006/relationships/image" Target="../media/image18.emf"/><Relationship Id="rId23" Type="http://schemas.openxmlformats.org/officeDocument/2006/relationships/image" Target="../media/image85.png"/><Relationship Id="rId10" Type="http://schemas.openxmlformats.org/officeDocument/2006/relationships/image" Target="../media/image71.emf"/><Relationship Id="rId19" Type="http://schemas.openxmlformats.org/officeDocument/2006/relationships/oleObject" Target="../embeddings/oleObject21.bin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78.emf"/><Relationship Id="rId22" Type="http://schemas.openxmlformats.org/officeDocument/2006/relationships/image" Target="../media/image7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59.pn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11" Type="http://schemas.openxmlformats.org/officeDocument/2006/relationships/image" Target="../media/image1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gif"/><Relationship Id="rId9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5" Type="http://schemas.openxmlformats.org/officeDocument/2006/relationships/chart" Target="../charts/chart1.xml"/><Relationship Id="rId4" Type="http://schemas.openxmlformats.org/officeDocument/2006/relationships/image" Target="../media/image9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00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7.e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99.emf"/><Relationship Id="rId4" Type="http://schemas.openxmlformats.org/officeDocument/2006/relationships/image" Target="../media/image96.e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10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rte-france.com/prod/public/2020-06/bilan-electrique-2019_1_0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0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0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10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0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4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gif"/><Relationship Id="rId9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26" Type="http://schemas.openxmlformats.org/officeDocument/2006/relationships/image" Target="../media/image1800.png"/><Relationship Id="rId39" Type="http://schemas.openxmlformats.org/officeDocument/2006/relationships/image" Target="../media/image118.emf"/><Relationship Id="rId3" Type="http://schemas.openxmlformats.org/officeDocument/2006/relationships/notesSlide" Target="../notesSlides/notesSlide13.xml"/><Relationship Id="rId34" Type="http://schemas.openxmlformats.org/officeDocument/2006/relationships/image" Target="../media/image420.png"/><Relationship Id="rId42" Type="http://schemas.openxmlformats.org/officeDocument/2006/relationships/image" Target="../media/image121.jpeg"/><Relationship Id="rId7" Type="http://schemas.openxmlformats.org/officeDocument/2006/relationships/image" Target="../media/image110.emf"/><Relationship Id="rId12" Type="http://schemas.openxmlformats.org/officeDocument/2006/relationships/image" Target="../media/image36.png"/><Relationship Id="rId33" Type="http://schemas.openxmlformats.org/officeDocument/2006/relationships/image" Target="../media/image41.png"/><Relationship Id="rId38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13.png"/><Relationship Id="rId41" Type="http://schemas.openxmlformats.org/officeDocument/2006/relationships/image" Target="../media/image120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35.png"/><Relationship Id="rId32" Type="http://schemas.openxmlformats.org/officeDocument/2006/relationships/image" Target="../media/image116.png"/><Relationship Id="rId37" Type="http://schemas.openxmlformats.org/officeDocument/2006/relationships/image" Target="../media/image450.png"/><Relationship Id="rId40" Type="http://schemas.openxmlformats.org/officeDocument/2006/relationships/image" Target="../media/image119.jpeg"/><Relationship Id="rId5" Type="http://schemas.openxmlformats.org/officeDocument/2006/relationships/image" Target="../media/image110.emf"/><Relationship Id="rId28" Type="http://schemas.openxmlformats.org/officeDocument/2006/relationships/image" Target="../media/image1850.png"/><Relationship Id="rId36" Type="http://schemas.openxmlformats.org/officeDocument/2006/relationships/image" Target="../media/image44.png"/><Relationship Id="rId10" Type="http://schemas.openxmlformats.org/officeDocument/2006/relationships/image" Target="../media/image34.png"/><Relationship Id="rId31" Type="http://schemas.openxmlformats.org/officeDocument/2006/relationships/image" Target="../media/image115.png"/><Relationship Id="rId4" Type="http://schemas.openxmlformats.org/officeDocument/2006/relationships/oleObject" Target="../embeddings/oleObject41.bin"/><Relationship Id="rId9" Type="http://schemas.openxmlformats.org/officeDocument/2006/relationships/image" Target="../media/image112.png"/><Relationship Id="rId27" Type="http://schemas.openxmlformats.org/officeDocument/2006/relationships/image" Target="../media/image1811.png"/><Relationship Id="rId30" Type="http://schemas.openxmlformats.org/officeDocument/2006/relationships/image" Target="../media/image114.png"/><Relationship Id="rId35" Type="http://schemas.openxmlformats.org/officeDocument/2006/relationships/image" Target="../media/image43.png"/><Relationship Id="rId43" Type="http://schemas.openxmlformats.org/officeDocument/2006/relationships/image" Target="../media/image122.jpe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4.wmf"/><Relationship Id="rId12" Type="http://schemas.openxmlformats.org/officeDocument/2006/relationships/image" Target="../media/image5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4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13" Type="http://schemas.openxmlformats.org/officeDocument/2006/relationships/image" Target="../media/image128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23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27.png"/><Relationship Id="rId5" Type="http://schemas.openxmlformats.org/officeDocument/2006/relationships/image" Target="../media/image94.png"/><Relationship Id="rId10" Type="http://schemas.openxmlformats.org/officeDocument/2006/relationships/image" Target="../media/image126.emf"/><Relationship Id="rId4" Type="http://schemas.openxmlformats.org/officeDocument/2006/relationships/image" Target="../media/image610.png"/><Relationship Id="rId9" Type="http://schemas.openxmlformats.org/officeDocument/2006/relationships/oleObject" Target="../embeddings/oleObject4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12" Type="http://schemas.openxmlformats.org/officeDocument/2006/relationships/image" Target="../media/image18.emf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20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17.png"/><Relationship Id="rId5" Type="http://schemas.openxmlformats.org/officeDocument/2006/relationships/image" Target="../media/image25.emf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image" Target="../media/image33.emf"/><Relationship Id="rId4" Type="http://schemas.openxmlformats.org/officeDocument/2006/relationships/image" Target="../media/image24.emf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50.png"/><Relationship Id="rId3" Type="http://schemas.openxmlformats.org/officeDocument/2006/relationships/image" Target="../media/image129.png"/><Relationship Id="rId21" Type="http://schemas.openxmlformats.org/officeDocument/2006/relationships/oleObject" Target="../embeddings/oleObject45.bin"/><Relationship Id="rId1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0.png"/><Relationship Id="rId20" Type="http://schemas.openxmlformats.org/officeDocument/2006/relationships/image" Target="../media/image126.emf"/><Relationship Id="rId1" Type="http://schemas.openxmlformats.org/officeDocument/2006/relationships/vmlDrawing" Target="../drawings/vmlDrawing18.vml"/><Relationship Id="rId11" Type="http://schemas.openxmlformats.org/officeDocument/2006/relationships/image" Target="../media/image236.png"/><Relationship Id="rId15" Type="http://schemas.openxmlformats.org/officeDocument/2006/relationships/image" Target="../media/image98.png"/><Relationship Id="rId19" Type="http://schemas.openxmlformats.org/officeDocument/2006/relationships/oleObject" Target="../embeddings/oleObject45.bin"/><Relationship Id="rId14" Type="http://schemas.openxmlformats.org/officeDocument/2006/relationships/image" Target="../media/image440.png"/><Relationship Id="rId22" Type="http://schemas.openxmlformats.org/officeDocument/2006/relationships/image" Target="../media/image1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28.png"/><Relationship Id="rId5" Type="http://schemas.openxmlformats.org/officeDocument/2006/relationships/image" Target="../media/image131.wmf"/><Relationship Id="rId4" Type="http://schemas.openxmlformats.org/officeDocument/2006/relationships/oleObject" Target="../embeddings/oleObject46.bin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90.png"/><Relationship Id="rId26" Type="http://schemas.openxmlformats.org/officeDocument/2006/relationships/image" Target="../media/image133.wmf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269.png"/><Relationship Id="rId7" Type="http://schemas.openxmlformats.org/officeDocument/2006/relationships/image" Target="../media/image135.png"/><Relationship Id="rId12" Type="http://schemas.openxmlformats.org/officeDocument/2006/relationships/image" Target="../media/image680.png"/><Relationship Id="rId25" Type="http://schemas.openxmlformats.org/officeDocument/2006/relationships/oleObject" Target="../embeddings/oleObject48.bin"/><Relationship Id="rId2" Type="http://schemas.openxmlformats.org/officeDocument/2006/relationships/slideLayout" Target="../slideLayouts/slideLayout4.xml"/><Relationship Id="rId29" Type="http://schemas.openxmlformats.org/officeDocument/2006/relationships/image" Target="../media/image136.png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50.png"/><Relationship Id="rId24" Type="http://schemas.openxmlformats.org/officeDocument/2006/relationships/image" Target="../media/image1080.png"/><Relationship Id="rId5" Type="http://schemas.openxmlformats.org/officeDocument/2006/relationships/image" Target="../media/image132.wmf"/><Relationship Id="rId15" Type="http://schemas.openxmlformats.org/officeDocument/2006/relationships/image" Target="../media/image980.png"/><Relationship Id="rId23" Type="http://schemas.openxmlformats.org/officeDocument/2006/relationships/image" Target="../media/image107.png"/><Relationship Id="rId28" Type="http://schemas.openxmlformats.org/officeDocument/2006/relationships/image" Target="../media/image134.wmf"/><Relationship Id="rId4" Type="http://schemas.openxmlformats.org/officeDocument/2006/relationships/oleObject" Target="../embeddings/oleObject47.bin"/><Relationship Id="rId14" Type="http://schemas.openxmlformats.org/officeDocument/2006/relationships/image" Target="../media/image120.png"/><Relationship Id="rId22" Type="http://schemas.openxmlformats.org/officeDocument/2006/relationships/image" Target="../media/image700.png"/><Relationship Id="rId27" Type="http://schemas.openxmlformats.org/officeDocument/2006/relationships/oleObject" Target="../embeddings/oleObject49.bin"/><Relationship Id="rId30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emf"/><Relationship Id="rId7" Type="http://schemas.openxmlformats.org/officeDocument/2006/relationships/image" Target="../media/image28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11" Type="http://schemas.openxmlformats.org/officeDocument/2006/relationships/image" Target="../media/image32.png"/><Relationship Id="rId5" Type="http://schemas.openxmlformats.org/officeDocument/2006/relationships/image" Target="../media/image33.emf"/><Relationship Id="rId10" Type="http://schemas.openxmlformats.org/officeDocument/2006/relationships/image" Target="../media/image18.emf"/><Relationship Id="rId4" Type="http://schemas.openxmlformats.org/officeDocument/2006/relationships/image" Target="../media/image36.em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7.emf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emf"/><Relationship Id="rId5" Type="http://schemas.openxmlformats.org/officeDocument/2006/relationships/image" Target="../media/image38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emf"/><Relationship Id="rId26" Type="http://schemas.openxmlformats.org/officeDocument/2006/relationships/image" Target="../media/image45.wmf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6.bin"/><Relationship Id="rId7" Type="http://schemas.openxmlformats.org/officeDocument/2006/relationships/image" Target="../media/image39.emf"/><Relationship Id="rId12" Type="http://schemas.openxmlformats.org/officeDocument/2006/relationships/oleObject" Target="../embeddings/oleObject5.bin"/><Relationship Id="rId25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20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1.emf"/><Relationship Id="rId24" Type="http://schemas.openxmlformats.org/officeDocument/2006/relationships/image" Target="../media/image44.wmf"/><Relationship Id="rId5" Type="http://schemas.openxmlformats.org/officeDocument/2006/relationships/image" Target="../media/image38.emf"/><Relationship Id="rId23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0.emf"/><Relationship Id="rId22" Type="http://schemas.openxmlformats.org/officeDocument/2006/relationships/image" Target="../media/image43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47.w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2.emf"/><Relationship Id="rId2" Type="http://schemas.openxmlformats.org/officeDocument/2006/relationships/slideLayout" Target="../slideLayouts/slideLayout3.xml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23" Type="http://schemas.openxmlformats.org/officeDocument/2006/relationships/image" Target="../media/image49.png"/><Relationship Id="rId10" Type="http://schemas.openxmlformats.org/officeDocument/2006/relationships/image" Target="../media/image41.emf"/><Relationship Id="rId19" Type="http://schemas.openxmlformats.org/officeDocument/2006/relationships/image" Target="../media/image118.png"/><Relationship Id="rId4" Type="http://schemas.openxmlformats.org/officeDocument/2006/relationships/image" Target="../media/image38.emf"/><Relationship Id="rId9" Type="http://schemas.openxmlformats.org/officeDocument/2006/relationships/oleObject" Target="../embeddings/oleObject4.bin"/><Relationship Id="rId22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50.emf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54.emf"/><Relationship Id="rId7" Type="http://schemas.openxmlformats.org/officeDocument/2006/relationships/image" Target="../media/image56.png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52.emf"/><Relationship Id="rId25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emf"/><Relationship Id="rId11" Type="http://schemas.openxmlformats.org/officeDocument/2006/relationships/image" Target="../media/image45.wmf"/><Relationship Id="rId24" Type="http://schemas.openxmlformats.org/officeDocument/2006/relationships/image" Target="../media/image57.png"/><Relationship Id="rId5" Type="http://schemas.openxmlformats.org/officeDocument/2006/relationships/image" Target="../media/image32.png"/><Relationship Id="rId15" Type="http://schemas.openxmlformats.org/officeDocument/2006/relationships/image" Target="../media/image51.emf"/><Relationship Id="rId23" Type="http://schemas.openxmlformats.org/officeDocument/2006/relationships/image" Target="../media/image55.e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53.emf"/><Relationship Id="rId4" Type="http://schemas.openxmlformats.org/officeDocument/2006/relationships/image" Target="../media/image36.emf"/><Relationship Id="rId9" Type="http://schemas.openxmlformats.org/officeDocument/2006/relationships/image" Target="../media/image33.emf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1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6EF3250-D675-F148-9B45-6718E25649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9134" y="5941247"/>
            <a:ext cx="7226668" cy="763292"/>
          </a:xfrm>
        </p:spPr>
        <p:txBody>
          <a:bodyPr/>
          <a:lstStyle/>
          <a:p>
            <a:r>
              <a:rPr lang="en-US" sz="1600" dirty="0" smtClean="0"/>
              <a:t>Elise </a:t>
            </a:r>
            <a:r>
              <a:rPr lang="en-US" sz="1600" dirty="0" err="1" smtClean="0"/>
              <a:t>Guerinoni</a:t>
            </a:r>
            <a:r>
              <a:rPr lang="en-US" sz="1600" dirty="0"/>
              <a:t>, </a:t>
            </a:r>
            <a:r>
              <a:rPr lang="en-US" sz="1600" u="sng" dirty="0"/>
              <a:t>Sandrine Dourdain</a:t>
            </a:r>
            <a:r>
              <a:rPr lang="en-US" sz="1600" dirty="0"/>
              <a:t>, </a:t>
            </a:r>
            <a:r>
              <a:rPr lang="en-US" sz="1600" dirty="0" smtClean="0"/>
              <a:t>Zijun Lu, Stéphane </a:t>
            </a:r>
            <a:r>
              <a:rPr lang="en-US" sz="1600" dirty="0" err="1" smtClean="0"/>
              <a:t>Pellet-Rostaing</a:t>
            </a:r>
            <a:endParaRPr lang="en-US" sz="1600" dirty="0" smtClean="0"/>
          </a:p>
          <a:p>
            <a:r>
              <a:rPr lang="en-US" sz="1600" dirty="0" smtClean="0"/>
              <a:t>23-25/05/2022</a:t>
            </a:r>
            <a:endParaRPr lang="en-US" sz="16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B48660D-4BE0-5348-A3C5-AAF6652C5AF4}"/>
              </a:ext>
            </a:extLst>
          </p:cNvPr>
          <p:cNvGrpSpPr/>
          <p:nvPr/>
        </p:nvGrpSpPr>
        <p:grpSpPr>
          <a:xfrm>
            <a:off x="45447" y="70823"/>
            <a:ext cx="11840387" cy="5728610"/>
            <a:chOff x="45447" y="70823"/>
            <a:chExt cx="11840387" cy="5728610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9C2DCFEE-6272-D24C-B886-2960D93C8221}"/>
                </a:ext>
              </a:extLst>
            </p:cNvPr>
            <p:cNvGrpSpPr/>
            <p:nvPr/>
          </p:nvGrpSpPr>
          <p:grpSpPr>
            <a:xfrm>
              <a:off x="45447" y="2760975"/>
              <a:ext cx="1062000" cy="3038458"/>
              <a:chOff x="45447" y="2760975"/>
              <a:chExt cx="1062000" cy="3038458"/>
            </a:xfrm>
          </p:grpSpPr>
          <p:pic>
            <p:nvPicPr>
              <p:cNvPr id="27" name="Image 26" descr="LOGOTYPE_ENSCM.pdf">
                <a:extLst>
                  <a:ext uri="{FF2B5EF4-FFF2-40B4-BE49-F238E27FC236}">
                    <a16:creationId xmlns:a16="http://schemas.microsoft.com/office/drawing/2014/main" id="{45961762-C181-EC46-9432-B01AE7371B25}"/>
                  </a:ext>
                </a:extLst>
              </p:cNvPr>
              <p:cNvPicPr>
                <a:picLocks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313" b="9618"/>
              <a:stretch/>
            </p:blipFill>
            <p:spPr>
              <a:xfrm>
                <a:off x="45447" y="5223433"/>
                <a:ext cx="1062000" cy="576000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85E48255-C290-BA42-9491-C9733724A09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243447" y="3512370"/>
                <a:ext cx="666000" cy="666000"/>
              </a:xfrm>
              <a:prstGeom prst="rect">
                <a:avLst/>
              </a:prstGeom>
            </p:spPr>
          </p:pic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65480D98-CB0B-6540-9FB4-35092BDECF20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rcRect/>
              <a:stretch/>
            </p:blipFill>
            <p:spPr>
              <a:xfrm>
                <a:off x="225447" y="2760975"/>
                <a:ext cx="702000" cy="568800"/>
              </a:xfrm>
              <a:prstGeom prst="rect">
                <a:avLst/>
              </a:prstGeom>
            </p:spPr>
          </p:pic>
          <p:pic>
            <p:nvPicPr>
              <p:cNvPr id="30" name="Image 29">
                <a:extLst>
                  <a:ext uri="{FF2B5EF4-FFF2-40B4-BE49-F238E27FC236}">
                    <a16:creationId xmlns:a16="http://schemas.microsoft.com/office/drawing/2014/main" id="{7D5B9096-C6E1-724E-BD31-B5F0FD1619AB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243447" y="4362138"/>
                <a:ext cx="666000" cy="666000"/>
              </a:xfrm>
              <a:prstGeom prst="rect">
                <a:avLst/>
              </a:prstGeom>
            </p:spPr>
          </p:pic>
        </p:grpSp>
        <p:pic>
          <p:nvPicPr>
            <p:cNvPr id="31" name="Image 30" descr="logoICSM-nb-2d-700px.png">
              <a:extLst>
                <a:ext uri="{FF2B5EF4-FFF2-40B4-BE49-F238E27FC236}">
                  <a16:creationId xmlns:a16="http://schemas.microsoft.com/office/drawing/2014/main" id="{534A2B6D-9321-2445-829B-B8B65F3A7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59" t="8058" r="8228" b="7660"/>
            <a:stretch/>
          </p:blipFill>
          <p:spPr>
            <a:xfrm>
              <a:off x="11023564" y="70823"/>
              <a:ext cx="862270" cy="864000"/>
            </a:xfrm>
            <a:prstGeom prst="rect">
              <a:avLst/>
            </a:prstGeom>
          </p:spPr>
        </p:pic>
      </p:grpSp>
      <p:grpSp>
        <p:nvGrpSpPr>
          <p:cNvPr id="12" name="Groupe 11"/>
          <p:cNvGrpSpPr/>
          <p:nvPr/>
        </p:nvGrpSpPr>
        <p:grpSpPr>
          <a:xfrm>
            <a:off x="1440503" y="3629834"/>
            <a:ext cx="604965" cy="2975938"/>
            <a:chOff x="7419830" y="1536029"/>
            <a:chExt cx="604965" cy="2975938"/>
          </a:xfrm>
        </p:grpSpPr>
        <p:grpSp>
          <p:nvGrpSpPr>
            <p:cNvPr id="13" name="Groupe 12"/>
            <p:cNvGrpSpPr/>
            <p:nvPr/>
          </p:nvGrpSpPr>
          <p:grpSpPr>
            <a:xfrm>
              <a:off x="7419830" y="1536029"/>
              <a:ext cx="604965" cy="2975938"/>
              <a:chOff x="4381705" y="1502437"/>
              <a:chExt cx="604965" cy="2975938"/>
            </a:xfrm>
          </p:grpSpPr>
          <p:pic>
            <p:nvPicPr>
              <p:cNvPr id="39" name="Image 38"/>
              <p:cNvPicPr>
                <a:picLocks noChangeAspect="1"/>
              </p:cNvPicPr>
              <p:nvPr/>
            </p:nvPicPr>
            <p:blipFill rotWithShape="1">
              <a:blip r:embed="rId7"/>
              <a:srcRect l="14851" t="2235" r="18200" b="3671"/>
              <a:stretch/>
            </p:blipFill>
            <p:spPr>
              <a:xfrm>
                <a:off x="4381705" y="1502437"/>
                <a:ext cx="604965" cy="2975938"/>
              </a:xfrm>
              <a:prstGeom prst="rect">
                <a:avLst/>
              </a:prstGeom>
            </p:spPr>
          </p:pic>
          <p:grpSp>
            <p:nvGrpSpPr>
              <p:cNvPr id="40" name="Groupe 39"/>
              <p:cNvGrpSpPr/>
              <p:nvPr/>
            </p:nvGrpSpPr>
            <p:grpSpPr>
              <a:xfrm>
                <a:off x="4483708" y="3361894"/>
                <a:ext cx="400957" cy="1059044"/>
                <a:chOff x="4204387" y="4439136"/>
                <a:chExt cx="769208" cy="2091409"/>
              </a:xfrm>
            </p:grpSpPr>
            <p:sp>
              <p:nvSpPr>
                <p:cNvPr id="44" name="Forme libre 43"/>
                <p:cNvSpPr/>
                <p:nvPr/>
              </p:nvSpPr>
              <p:spPr>
                <a:xfrm>
                  <a:off x="4204387" y="4491680"/>
                  <a:ext cx="769208" cy="2038865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445" h="2115442">
                      <a:moveTo>
                        <a:pt x="0" y="12821"/>
                      </a:moveTo>
                      <a:cubicBezTo>
                        <a:pt x="254174" y="95089"/>
                        <a:pt x="698979" y="74788"/>
                        <a:pt x="753445" y="0"/>
                      </a:cubicBezTo>
                      <a:cubicBezTo>
                        <a:pt x="752415" y="370703"/>
                        <a:pt x="742308" y="808714"/>
                        <a:pt x="741278" y="1179417"/>
                      </a:cubicBezTo>
                      <a:lnTo>
                        <a:pt x="466340" y="2078372"/>
                      </a:lnTo>
                      <a:lnTo>
                        <a:pt x="426181" y="2115442"/>
                      </a:lnTo>
                      <a:lnTo>
                        <a:pt x="355129" y="2115442"/>
                      </a:lnTo>
                      <a:lnTo>
                        <a:pt x="284078" y="2069104"/>
                      </a:lnTo>
                      <a:lnTo>
                        <a:pt x="24586" y="1244290"/>
                      </a:lnTo>
                      <a:lnTo>
                        <a:pt x="15318" y="1204131"/>
                      </a:lnTo>
                      <a:lnTo>
                        <a:pt x="0" y="12821"/>
                      </a:lnTo>
                      <a:close/>
                    </a:path>
                  </a:pathLst>
                </a:custGeom>
                <a:solidFill>
                  <a:srgbClr val="00B0F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4210565" y="4439136"/>
                  <a:ext cx="753762" cy="117388"/>
                </a:xfrm>
                <a:prstGeom prst="ellipse">
                  <a:avLst/>
                </a:prstGeom>
                <a:solidFill>
                  <a:srgbClr val="00B0F0">
                    <a:alpha val="50196"/>
                  </a:srgbClr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grpSp>
            <p:nvGrpSpPr>
              <p:cNvPr id="41" name="Groupe 40"/>
              <p:cNvGrpSpPr/>
              <p:nvPr/>
            </p:nvGrpSpPr>
            <p:grpSpPr>
              <a:xfrm>
                <a:off x="4492389" y="2592708"/>
                <a:ext cx="400802" cy="836210"/>
                <a:chOff x="4199568" y="4439164"/>
                <a:chExt cx="768912" cy="2233809"/>
              </a:xfrm>
              <a:solidFill>
                <a:srgbClr val="FFCC00">
                  <a:alpha val="50196"/>
                </a:srgbClr>
              </a:solidFill>
            </p:grpSpPr>
            <p:sp>
              <p:nvSpPr>
                <p:cNvPr id="42" name="Forme libre 41"/>
                <p:cNvSpPr/>
                <p:nvPr/>
              </p:nvSpPr>
              <p:spPr>
                <a:xfrm>
                  <a:off x="4199568" y="4491680"/>
                  <a:ext cx="768912" cy="2181293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  <a:gd name="connsiteX0" fmla="*/ 0 w 753445"/>
                    <a:gd name="connsiteY0" fmla="*/ 12821 h 2194718"/>
                    <a:gd name="connsiteX1" fmla="*/ 753445 w 753445"/>
                    <a:gd name="connsiteY1" fmla="*/ 0 h 2194718"/>
                    <a:gd name="connsiteX2" fmla="*/ 741278 w 753445"/>
                    <a:gd name="connsiteY2" fmla="*/ 1179417 h 2194718"/>
                    <a:gd name="connsiteX3" fmla="*/ 466340 w 753445"/>
                    <a:gd name="connsiteY3" fmla="*/ 2078372 h 2194718"/>
                    <a:gd name="connsiteX4" fmla="*/ 426181 w 753445"/>
                    <a:gd name="connsiteY4" fmla="*/ 2115442 h 2194718"/>
                    <a:gd name="connsiteX5" fmla="*/ 355129 w 753445"/>
                    <a:gd name="connsiteY5" fmla="*/ 2115442 h 2194718"/>
                    <a:gd name="connsiteX6" fmla="*/ 3544 w 753445"/>
                    <a:gd name="connsiteY6" fmla="*/ 2194718 h 2194718"/>
                    <a:gd name="connsiteX7" fmla="*/ 24586 w 753445"/>
                    <a:gd name="connsiteY7" fmla="*/ 1244290 h 2194718"/>
                    <a:gd name="connsiteX8" fmla="*/ 15318 w 753445"/>
                    <a:gd name="connsiteY8" fmla="*/ 1204131 h 2194718"/>
                    <a:gd name="connsiteX9" fmla="*/ 0 w 75344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5998 w 758165"/>
                    <a:gd name="connsiteY2" fmla="*/ 1179417 h 2194718"/>
                    <a:gd name="connsiteX3" fmla="*/ 471060 w 758165"/>
                    <a:gd name="connsiteY3" fmla="*/ 2078372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29306 w 758165"/>
                    <a:gd name="connsiteY7" fmla="*/ 1244290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5998 w 758165"/>
                    <a:gd name="connsiteY2" fmla="*/ 1179417 h 2194718"/>
                    <a:gd name="connsiteX3" fmla="*/ 471060 w 758165"/>
                    <a:gd name="connsiteY3" fmla="*/ 2078372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9268 w 758165"/>
                    <a:gd name="connsiteY7" fmla="*/ 1236899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5998 w 758165"/>
                    <a:gd name="connsiteY2" fmla="*/ 1179417 h 2194718"/>
                    <a:gd name="connsiteX3" fmla="*/ 731555 w 758165"/>
                    <a:gd name="connsiteY3" fmla="*/ 2189205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9268 w 758165"/>
                    <a:gd name="connsiteY7" fmla="*/ 1236899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0988 w 758165"/>
                    <a:gd name="connsiteY2" fmla="*/ 1179417 h 2194718"/>
                    <a:gd name="connsiteX3" fmla="*/ 731555 w 758165"/>
                    <a:gd name="connsiteY3" fmla="*/ 2189205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9268 w 758165"/>
                    <a:gd name="connsiteY7" fmla="*/ 1236899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3155"/>
                    <a:gd name="connsiteY0" fmla="*/ 12821 h 2194718"/>
                    <a:gd name="connsiteX1" fmla="*/ 753155 w 753155"/>
                    <a:gd name="connsiteY1" fmla="*/ 0 h 2194718"/>
                    <a:gd name="connsiteX2" fmla="*/ 740988 w 753155"/>
                    <a:gd name="connsiteY2" fmla="*/ 1179417 h 2194718"/>
                    <a:gd name="connsiteX3" fmla="*/ 731555 w 753155"/>
                    <a:gd name="connsiteY3" fmla="*/ 2189205 h 2194718"/>
                    <a:gd name="connsiteX4" fmla="*/ 430901 w 753155"/>
                    <a:gd name="connsiteY4" fmla="*/ 2115442 h 2194718"/>
                    <a:gd name="connsiteX5" fmla="*/ 359849 w 753155"/>
                    <a:gd name="connsiteY5" fmla="*/ 2115442 h 2194718"/>
                    <a:gd name="connsiteX6" fmla="*/ 8264 w 753155"/>
                    <a:gd name="connsiteY6" fmla="*/ 2194718 h 2194718"/>
                    <a:gd name="connsiteX7" fmla="*/ 9268 w 753155"/>
                    <a:gd name="connsiteY7" fmla="*/ 1236899 h 2194718"/>
                    <a:gd name="connsiteX8" fmla="*/ 0 w 753155"/>
                    <a:gd name="connsiteY8" fmla="*/ 1204130 h 2194718"/>
                    <a:gd name="connsiteX9" fmla="*/ 4720 w 753155"/>
                    <a:gd name="connsiteY9" fmla="*/ 12821 h 2194718"/>
                    <a:gd name="connsiteX0" fmla="*/ 4720 w 753155"/>
                    <a:gd name="connsiteY0" fmla="*/ 12821 h 2263220"/>
                    <a:gd name="connsiteX1" fmla="*/ 753155 w 753155"/>
                    <a:gd name="connsiteY1" fmla="*/ 0 h 2263220"/>
                    <a:gd name="connsiteX2" fmla="*/ 740988 w 753155"/>
                    <a:gd name="connsiteY2" fmla="*/ 1179417 h 2263220"/>
                    <a:gd name="connsiteX3" fmla="*/ 731555 w 753155"/>
                    <a:gd name="connsiteY3" fmla="*/ 2189205 h 2263220"/>
                    <a:gd name="connsiteX4" fmla="*/ 430901 w 753155"/>
                    <a:gd name="connsiteY4" fmla="*/ 2115442 h 2263220"/>
                    <a:gd name="connsiteX5" fmla="*/ 369868 w 753155"/>
                    <a:gd name="connsiteY5" fmla="*/ 2263220 h 2263220"/>
                    <a:gd name="connsiteX6" fmla="*/ 8264 w 753155"/>
                    <a:gd name="connsiteY6" fmla="*/ 2194718 h 2263220"/>
                    <a:gd name="connsiteX7" fmla="*/ 9268 w 753155"/>
                    <a:gd name="connsiteY7" fmla="*/ 1236899 h 2263220"/>
                    <a:gd name="connsiteX8" fmla="*/ 0 w 753155"/>
                    <a:gd name="connsiteY8" fmla="*/ 1204130 h 2263220"/>
                    <a:gd name="connsiteX9" fmla="*/ 4720 w 753155"/>
                    <a:gd name="connsiteY9" fmla="*/ 12821 h 2263220"/>
                    <a:gd name="connsiteX0" fmla="*/ 4720 w 753155"/>
                    <a:gd name="connsiteY0" fmla="*/ 12821 h 2263220"/>
                    <a:gd name="connsiteX1" fmla="*/ 753155 w 753155"/>
                    <a:gd name="connsiteY1" fmla="*/ 0 h 2263220"/>
                    <a:gd name="connsiteX2" fmla="*/ 740988 w 753155"/>
                    <a:gd name="connsiteY2" fmla="*/ 1179417 h 2263220"/>
                    <a:gd name="connsiteX3" fmla="*/ 731555 w 753155"/>
                    <a:gd name="connsiteY3" fmla="*/ 2189205 h 2263220"/>
                    <a:gd name="connsiteX4" fmla="*/ 430902 w 753155"/>
                    <a:gd name="connsiteY4" fmla="*/ 2248444 h 2263220"/>
                    <a:gd name="connsiteX5" fmla="*/ 369868 w 753155"/>
                    <a:gd name="connsiteY5" fmla="*/ 2263220 h 2263220"/>
                    <a:gd name="connsiteX6" fmla="*/ 8264 w 753155"/>
                    <a:gd name="connsiteY6" fmla="*/ 2194718 h 2263220"/>
                    <a:gd name="connsiteX7" fmla="*/ 9268 w 753155"/>
                    <a:gd name="connsiteY7" fmla="*/ 1236899 h 2263220"/>
                    <a:gd name="connsiteX8" fmla="*/ 0 w 753155"/>
                    <a:gd name="connsiteY8" fmla="*/ 1204130 h 2263220"/>
                    <a:gd name="connsiteX9" fmla="*/ 4720 w 753155"/>
                    <a:gd name="connsiteY9" fmla="*/ 12821 h 2263220"/>
                    <a:gd name="connsiteX0" fmla="*/ 4720 w 753155"/>
                    <a:gd name="connsiteY0" fmla="*/ 12821 h 2263220"/>
                    <a:gd name="connsiteX1" fmla="*/ 753155 w 753155"/>
                    <a:gd name="connsiteY1" fmla="*/ 0 h 2263220"/>
                    <a:gd name="connsiteX2" fmla="*/ 740988 w 753155"/>
                    <a:gd name="connsiteY2" fmla="*/ 1179417 h 2263220"/>
                    <a:gd name="connsiteX3" fmla="*/ 731555 w 753155"/>
                    <a:gd name="connsiteY3" fmla="*/ 2189205 h 2263220"/>
                    <a:gd name="connsiteX4" fmla="*/ 430902 w 753155"/>
                    <a:gd name="connsiteY4" fmla="*/ 2255833 h 2263220"/>
                    <a:gd name="connsiteX5" fmla="*/ 369868 w 753155"/>
                    <a:gd name="connsiteY5" fmla="*/ 2263220 h 2263220"/>
                    <a:gd name="connsiteX6" fmla="*/ 8264 w 753155"/>
                    <a:gd name="connsiteY6" fmla="*/ 2194718 h 2263220"/>
                    <a:gd name="connsiteX7" fmla="*/ 9268 w 753155"/>
                    <a:gd name="connsiteY7" fmla="*/ 1236899 h 2263220"/>
                    <a:gd name="connsiteX8" fmla="*/ 0 w 753155"/>
                    <a:gd name="connsiteY8" fmla="*/ 1204130 h 2263220"/>
                    <a:gd name="connsiteX9" fmla="*/ 4720 w 753155"/>
                    <a:gd name="connsiteY9" fmla="*/ 12821 h 226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155" h="2263220">
                      <a:moveTo>
                        <a:pt x="4720" y="12821"/>
                      </a:moveTo>
                      <a:cubicBezTo>
                        <a:pt x="258894" y="95089"/>
                        <a:pt x="698689" y="74788"/>
                        <a:pt x="753155" y="0"/>
                      </a:cubicBezTo>
                      <a:cubicBezTo>
                        <a:pt x="752125" y="370703"/>
                        <a:pt x="742018" y="808714"/>
                        <a:pt x="740988" y="1179417"/>
                      </a:cubicBezTo>
                      <a:cubicBezTo>
                        <a:pt x="737844" y="1516013"/>
                        <a:pt x="734699" y="1852609"/>
                        <a:pt x="731555" y="2189205"/>
                      </a:cubicBezTo>
                      <a:lnTo>
                        <a:pt x="430902" y="2255833"/>
                      </a:lnTo>
                      <a:lnTo>
                        <a:pt x="369868" y="2263220"/>
                      </a:lnTo>
                      <a:lnTo>
                        <a:pt x="8264" y="2194718"/>
                      </a:lnTo>
                      <a:cubicBezTo>
                        <a:pt x="8599" y="1875445"/>
                        <a:pt x="8933" y="1556172"/>
                        <a:pt x="9268" y="1236899"/>
                      </a:cubicBezTo>
                      <a:lnTo>
                        <a:pt x="0" y="1204130"/>
                      </a:lnTo>
                      <a:cubicBezTo>
                        <a:pt x="1573" y="807027"/>
                        <a:pt x="3147" y="409924"/>
                        <a:pt x="4720" y="128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Ellipse 42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grpFill/>
                <a:ln w="31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</p:grpSp>
        <p:grpSp>
          <p:nvGrpSpPr>
            <p:cNvPr id="14" name="Groupe 13"/>
            <p:cNvGrpSpPr/>
            <p:nvPr/>
          </p:nvGrpSpPr>
          <p:grpSpPr>
            <a:xfrm rot="8541136">
              <a:off x="7436663" y="2650571"/>
              <a:ext cx="583519" cy="803958"/>
              <a:chOff x="692522" y="2246510"/>
              <a:chExt cx="583519" cy="803958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5774355">
                <a:off x="890333" y="2231056"/>
                <a:ext cx="245601" cy="276509"/>
              </a:xfrm>
              <a:prstGeom prst="rect">
                <a:avLst/>
              </a:prstGeom>
            </p:spPr>
          </p:pic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9"/>
              <a:srcRect l="27266" t="19453" r="21448" b="33399"/>
              <a:stretch/>
            </p:blipFill>
            <p:spPr>
              <a:xfrm rot="19027566">
                <a:off x="782535" y="2832071"/>
                <a:ext cx="246481" cy="218397"/>
              </a:xfrm>
              <a:prstGeom prst="rect">
                <a:avLst/>
              </a:prstGeom>
            </p:spPr>
          </p:pic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9"/>
              <a:srcRect l="27266" t="19453" r="21448" b="33399"/>
              <a:stretch/>
            </p:blipFill>
            <p:spPr>
              <a:xfrm rot="16103607">
                <a:off x="1000592" y="2446707"/>
                <a:ext cx="249027" cy="220653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5554234">
                <a:off x="889472" y="2482826"/>
                <a:ext cx="245601" cy="276509"/>
              </a:xfrm>
              <a:prstGeom prst="rect">
                <a:avLst/>
              </a:prstGeom>
            </p:spPr>
          </p:pic>
          <p:grpSp>
            <p:nvGrpSpPr>
              <p:cNvPr id="32" name="Groupe 31"/>
              <p:cNvGrpSpPr/>
              <p:nvPr/>
            </p:nvGrpSpPr>
            <p:grpSpPr>
              <a:xfrm>
                <a:off x="692522" y="2752155"/>
                <a:ext cx="89420" cy="161714"/>
                <a:chOff x="1578769" y="2730857"/>
                <a:chExt cx="457200" cy="859779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1745933" y="3128674"/>
                  <a:ext cx="122872" cy="461962"/>
                </a:xfrm>
                <a:prstGeom prst="rect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" name="Pentagone régulier 37"/>
                <p:cNvSpPr/>
                <p:nvPr/>
              </p:nvSpPr>
              <p:spPr>
                <a:xfrm>
                  <a:off x="1578769" y="2730857"/>
                  <a:ext cx="457200" cy="397826"/>
                </a:xfrm>
                <a:prstGeom prst="pentagon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33" name="Groupe 32"/>
              <p:cNvGrpSpPr/>
              <p:nvPr/>
            </p:nvGrpSpPr>
            <p:grpSpPr>
              <a:xfrm>
                <a:off x="1186621" y="2358773"/>
                <a:ext cx="89420" cy="161714"/>
                <a:chOff x="1578769" y="2730857"/>
                <a:chExt cx="457200" cy="859779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1745933" y="3128674"/>
                  <a:ext cx="122872" cy="461962"/>
                </a:xfrm>
                <a:prstGeom prst="rect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Pentagone régulier 35"/>
                <p:cNvSpPr/>
                <p:nvPr/>
              </p:nvSpPr>
              <p:spPr>
                <a:xfrm>
                  <a:off x="1578769" y="2730857"/>
                  <a:ext cx="457200" cy="397826"/>
                </a:xfrm>
                <a:prstGeom prst="pentagon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pic>
            <p:nvPicPr>
              <p:cNvPr id="34" name="Image 33"/>
              <p:cNvPicPr>
                <a:picLocks noChangeAspect="1"/>
              </p:cNvPicPr>
              <p:nvPr/>
            </p:nvPicPr>
            <p:blipFill rotWithShape="1">
              <a:blip r:embed="rId9"/>
              <a:srcRect l="27266" t="19453" r="21448" b="33399"/>
              <a:stretch/>
            </p:blipFill>
            <p:spPr>
              <a:xfrm rot="16103607">
                <a:off x="856081" y="2608220"/>
                <a:ext cx="249027" cy="220653"/>
              </a:xfrm>
              <a:prstGeom prst="rect">
                <a:avLst/>
              </a:prstGeom>
            </p:spPr>
          </p:pic>
        </p:grpSp>
        <p:sp>
          <p:nvSpPr>
            <p:cNvPr id="15" name="Losange 14"/>
            <p:cNvSpPr/>
            <p:nvPr/>
          </p:nvSpPr>
          <p:spPr>
            <a:xfrm>
              <a:off x="7680543" y="4110361"/>
              <a:ext cx="45719" cy="45719"/>
            </a:xfrm>
            <a:prstGeom prst="diamon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684293" y="4274313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Triangle isocèle 16"/>
            <p:cNvSpPr/>
            <p:nvPr/>
          </p:nvSpPr>
          <p:spPr>
            <a:xfrm>
              <a:off x="7607771" y="3910062"/>
              <a:ext cx="45719" cy="45719"/>
            </a:xfrm>
            <a:prstGeom prst="triangle">
              <a:avLst/>
            </a:prstGeom>
            <a:solidFill>
              <a:srgbClr val="D5857D"/>
            </a:solidFill>
            <a:ln>
              <a:solidFill>
                <a:srgbClr val="D5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675787" y="3396452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apèze 18"/>
            <p:cNvSpPr/>
            <p:nvPr/>
          </p:nvSpPr>
          <p:spPr>
            <a:xfrm>
              <a:off x="7641464" y="3746094"/>
              <a:ext cx="45719" cy="45719"/>
            </a:xfrm>
            <a:prstGeom prst="trapezoi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69309" y="3584982"/>
              <a:ext cx="45719" cy="45719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7824813" y="2779551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24813" y="3738650"/>
              <a:ext cx="45719" cy="45719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1043" y="4123668"/>
            <a:ext cx="2432515" cy="2731245"/>
          </a:xfrm>
          <a:prstGeom prst="rect">
            <a:avLst/>
          </a:prstGeom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26" y="4178370"/>
            <a:ext cx="2870769" cy="143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ZoneTexte 46"/>
          <p:cNvSpPr txBox="1"/>
          <p:nvPr/>
        </p:nvSpPr>
        <p:spPr>
          <a:xfrm>
            <a:off x="8984148" y="4219566"/>
            <a:ext cx="2544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LTSM – Laboratoire Tri ionique par les Systèmes Moléculaires auto-assemblés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674163" y="719987"/>
            <a:ext cx="10525819" cy="3173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fr-FR" sz="2000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FORMICA 3D</a:t>
            </a:r>
          </a:p>
          <a:p>
            <a:pPr algn="ctr">
              <a:spcBef>
                <a:spcPct val="0"/>
              </a:spcBef>
            </a:pPr>
            <a:r>
              <a:rPr lang="fr-FR" sz="2000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FORmulation</a:t>
            </a:r>
            <a:r>
              <a:rPr lang="fr-FR" sz="2000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et </a:t>
            </a:r>
            <a:r>
              <a:rPr lang="fr-FR" sz="2000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MécanIsmes</a:t>
            </a:r>
            <a:r>
              <a:rPr lang="fr-FR" sz="2000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d’un système </a:t>
            </a:r>
            <a:r>
              <a:rPr lang="fr-FR" sz="2000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d’extraCtion</a:t>
            </a:r>
            <a:r>
              <a:rPr lang="fr-FR" sz="2000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de l’uranium par des Amines tertiaires pour minimiser les verrous de 3ème phase et de Dégradation des </a:t>
            </a:r>
            <a:r>
              <a:rPr lang="fr-FR" sz="2000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extractants</a:t>
            </a:r>
            <a:endParaRPr lang="fr-FR" sz="2000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algn="ctr">
              <a:spcBef>
                <a:spcPct val="0"/>
              </a:spcBef>
            </a:pPr>
            <a:endParaRPr lang="fr-FR" sz="2000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algn="ctr">
              <a:spcBef>
                <a:spcPct val="0"/>
              </a:spcBef>
            </a:pPr>
            <a:r>
              <a:rPr lang="fr-FR" sz="2000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NEEDS Ressources</a:t>
            </a:r>
            <a:endParaRPr lang="fr-FR" sz="2000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51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Aggregation</a:t>
            </a:r>
            <a:r>
              <a:rPr lang="fr-FR" dirty="0" smtClean="0"/>
              <a:t> and 3</a:t>
            </a:r>
            <a:r>
              <a:rPr lang="fr-FR" baseline="30000" dirty="0" smtClean="0"/>
              <a:t>rd</a:t>
            </a:r>
            <a:r>
              <a:rPr lang="fr-FR" dirty="0" smtClean="0"/>
              <a:t> phase formation </a:t>
            </a:r>
            <a:r>
              <a:rPr lang="fr-FR" dirty="0" err="1" smtClean="0"/>
              <a:t>mechanism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0" name="ZoneTexte 99"/>
          <p:cNvSpPr txBox="1"/>
          <p:nvPr/>
        </p:nvSpPr>
        <p:spPr>
          <a:xfrm>
            <a:off x="-5522" y="606451"/>
            <a:ext cx="9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 err="1" smtClean="0"/>
              <a:t>Supramolecular</a:t>
            </a:r>
            <a:r>
              <a:rPr lang="fr-FR" dirty="0" smtClean="0"/>
              <a:t>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48487" y="4390616"/>
            <a:ext cx="3884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All data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rationalized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the </a:t>
            </a:r>
            <a:br>
              <a:rPr lang="fr-FR" dirty="0" smtClean="0"/>
            </a:br>
            <a:r>
              <a:rPr lang="fr-FR" dirty="0" err="1" smtClean="0"/>
              <a:t>thermodynamic</a:t>
            </a:r>
            <a:r>
              <a:rPr lang="fr-FR" dirty="0" smtClean="0"/>
              <a:t> </a:t>
            </a:r>
            <a:r>
              <a:rPr lang="fr-FR" i="1" dirty="0" smtClean="0"/>
              <a:t>ienaic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31"/>
          <p:cNvSpPr>
            <a:spLocks noChangeArrowheads="1"/>
          </p:cNvSpPr>
          <p:nvPr/>
        </p:nvSpPr>
        <p:spPr bwMode="auto">
          <a:xfrm>
            <a:off x="7279077" y="381288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0" name="Imag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33" y="1094380"/>
            <a:ext cx="8654571" cy="290903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52" name="Rectangle 51"/>
          <p:cNvSpPr/>
          <p:nvPr/>
        </p:nvSpPr>
        <p:spPr>
          <a:xfrm>
            <a:off x="9334226" y="1135797"/>
            <a:ext cx="10618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Less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3rd phase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892026" y="1135797"/>
            <a:ext cx="10618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More 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3rd phase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6"/>
          <a:stretch/>
        </p:blipFill>
        <p:spPr>
          <a:xfrm>
            <a:off x="7673128" y="3492889"/>
            <a:ext cx="4384082" cy="3273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66700" y="6273800"/>
            <a:ext cx="6379418" cy="1721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space réservé du texte 2"/>
          <p:cNvSpPr txBox="1">
            <a:spLocks/>
          </p:cNvSpPr>
          <p:nvPr/>
        </p:nvSpPr>
        <p:spPr>
          <a:xfrm>
            <a:off x="0" y="5446060"/>
            <a:ext cx="7625522" cy="16852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Z</a:t>
            </a:r>
            <a:r>
              <a:rPr lang="en-US" dirty="0"/>
              <a:t>. Lu, S. Dourdain, B. </a:t>
            </a:r>
            <a:r>
              <a:rPr lang="en-US" dirty="0" err="1"/>
              <a:t>Demé</a:t>
            </a:r>
            <a:r>
              <a:rPr lang="en-US" dirty="0"/>
              <a:t>, J.F. </a:t>
            </a:r>
            <a:r>
              <a:rPr lang="en-US" dirty="0" err="1"/>
              <a:t>Dufrêche</a:t>
            </a:r>
            <a:r>
              <a:rPr lang="en-US" dirty="0"/>
              <a:t>, T. </a:t>
            </a:r>
            <a:r>
              <a:rPr lang="en-US" dirty="0" err="1"/>
              <a:t>Zemb</a:t>
            </a:r>
            <a:r>
              <a:rPr lang="en-US" dirty="0"/>
              <a:t>, S. </a:t>
            </a:r>
            <a:r>
              <a:rPr lang="en-US" dirty="0" err="1"/>
              <a:t>Pellet-Rostaing</a:t>
            </a:r>
            <a:r>
              <a:rPr lang="en-US" dirty="0"/>
              <a:t>, </a:t>
            </a:r>
            <a:r>
              <a:rPr lang="en-US" dirty="0" smtClean="0"/>
              <a:t>Journal </a:t>
            </a:r>
            <a:r>
              <a:rPr lang="en-US" dirty="0"/>
              <a:t>of Molecular Liquids, 349, 118409, </a:t>
            </a:r>
            <a:r>
              <a:rPr lang="en-US" dirty="0" smtClean="0"/>
              <a:t>2022  </a:t>
            </a:r>
          </a:p>
          <a:p>
            <a:endParaRPr lang="fr-FR" dirty="0"/>
          </a:p>
          <a:p>
            <a:r>
              <a:rPr lang="en-US" dirty="0"/>
              <a:t>Z. Lu, S. Dourdain, B. </a:t>
            </a:r>
            <a:r>
              <a:rPr lang="en-US" dirty="0" err="1"/>
              <a:t>Demé</a:t>
            </a:r>
            <a:r>
              <a:rPr lang="en-US" dirty="0"/>
              <a:t>, J.F. </a:t>
            </a:r>
            <a:r>
              <a:rPr lang="en-US" dirty="0" err="1"/>
              <a:t>Dufrêche</a:t>
            </a:r>
            <a:r>
              <a:rPr lang="en-US" dirty="0"/>
              <a:t>, T. </a:t>
            </a:r>
            <a:r>
              <a:rPr lang="en-US" dirty="0" err="1"/>
              <a:t>Zemb</a:t>
            </a:r>
            <a:r>
              <a:rPr lang="en-US" dirty="0"/>
              <a:t>, S. </a:t>
            </a:r>
            <a:r>
              <a:rPr lang="en-US" dirty="0" err="1"/>
              <a:t>Pellet-Rostaing</a:t>
            </a:r>
            <a:r>
              <a:rPr lang="en-US" dirty="0"/>
              <a:t>, Journal of Molecular Liquids, </a:t>
            </a:r>
            <a:r>
              <a:rPr lang="en-US" dirty="0" smtClean="0"/>
              <a:t>Journal </a:t>
            </a:r>
            <a:r>
              <a:rPr lang="en-US" dirty="0"/>
              <a:t>of Molecular Liquids, 349, 118487, </a:t>
            </a:r>
            <a:r>
              <a:rPr lang="en-US" dirty="0" smtClean="0"/>
              <a:t>2022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344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Thermodynamic</a:t>
            </a:r>
            <a:r>
              <a:rPr lang="fr-FR" dirty="0" smtClean="0"/>
              <a:t> balance of the extraction – </a:t>
            </a:r>
            <a:r>
              <a:rPr lang="fr-FR" i="1" dirty="0" smtClean="0"/>
              <a:t>Ienaic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440783" y="978642"/>
            <a:ext cx="9162049" cy="1332217"/>
            <a:chOff x="286407" y="3573016"/>
            <a:chExt cx="8208911" cy="2004173"/>
          </a:xfrm>
        </p:grpSpPr>
        <p:sp>
          <p:nvSpPr>
            <p:cNvPr id="10" name="Rectangle 9"/>
            <p:cNvSpPr/>
            <p:nvPr/>
          </p:nvSpPr>
          <p:spPr>
            <a:xfrm>
              <a:off x="286407" y="3573016"/>
              <a:ext cx="8208911" cy="20041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>
              <a:off x="5329720" y="4283450"/>
              <a:ext cx="460089" cy="348025"/>
            </a:xfrm>
            <a:prstGeom prst="straightConnector1">
              <a:avLst/>
            </a:prstGeom>
            <a:ln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2537453" y="6450568"/>
            <a:ext cx="7103479" cy="369332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SzPct val="50000"/>
            </a:pPr>
            <a:r>
              <a:rPr lang="en-US" altLang="zh-CN" dirty="0" smtClean="0">
                <a:cs typeface="Helvetica" charset="0"/>
              </a:rPr>
              <a:t>To avoid 3</a:t>
            </a:r>
            <a:r>
              <a:rPr lang="en-US" altLang="zh-CN" baseline="30000" dirty="0" smtClean="0">
                <a:cs typeface="Helvetica" charset="0"/>
              </a:rPr>
              <a:t>rd</a:t>
            </a:r>
            <a:r>
              <a:rPr lang="en-US" altLang="zh-CN" dirty="0" smtClean="0">
                <a:cs typeface="Helvetica" charset="0"/>
              </a:rPr>
              <a:t> phase, optimal </a:t>
            </a:r>
            <a:r>
              <a:rPr lang="en-US" altLang="zh-CN" dirty="0">
                <a:cs typeface="Helvetica" charset="0"/>
              </a:rPr>
              <a:t>system: long </a:t>
            </a:r>
            <a:r>
              <a:rPr lang="en-US" altLang="zh-CN" dirty="0" smtClean="0">
                <a:cs typeface="Helvetica" charset="0"/>
              </a:rPr>
              <a:t>or branched chains !</a:t>
            </a:r>
            <a:endParaRPr lang="en-US" altLang="zh-CN" dirty="0">
              <a:cs typeface="Helvetica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5" y="2560791"/>
            <a:ext cx="4699623" cy="34635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83736" y="1108794"/>
                <a:ext cx="5169749" cy="3940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transfer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complexation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droplet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chain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36" y="1108794"/>
                <a:ext cx="5169749" cy="394019"/>
              </a:xfrm>
              <a:prstGeom prst="rect">
                <a:avLst/>
              </a:prstGeom>
              <a:blipFill>
                <a:blip r:embed="rId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483663" y="1657651"/>
                <a:ext cx="39867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chain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micellisation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curvature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3663" y="1657651"/>
                <a:ext cx="3986796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à coins arrondis 22"/>
          <p:cNvSpPr/>
          <p:nvPr/>
        </p:nvSpPr>
        <p:spPr>
          <a:xfrm>
            <a:off x="4941755" y="2835400"/>
            <a:ext cx="6938596" cy="16847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5189292" y="2901504"/>
            <a:ext cx="6658005" cy="1501306"/>
            <a:chOff x="-5180934" y="6550699"/>
            <a:chExt cx="19038909" cy="4173347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180934" y="6838986"/>
              <a:ext cx="3005588" cy="3334801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123155" y="6550699"/>
              <a:ext cx="3590855" cy="4115157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62491" y="7072225"/>
              <a:ext cx="3645724" cy="3651821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45832" y="6940283"/>
              <a:ext cx="3798137" cy="360914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25799" y="6858000"/>
              <a:ext cx="4432176" cy="3828620"/>
            </a:xfrm>
            <a:prstGeom prst="rect">
              <a:avLst/>
            </a:prstGeom>
          </p:spPr>
        </p:pic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0032" y="4759017"/>
            <a:ext cx="1513230" cy="151576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1705" y="4813621"/>
            <a:ext cx="1677139" cy="1145615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3128" y="4853278"/>
            <a:ext cx="1204960" cy="1155936"/>
          </a:xfrm>
          <a:prstGeom prst="rect">
            <a:avLst/>
          </a:prstGeom>
        </p:spPr>
      </p:pic>
      <p:sp>
        <p:nvSpPr>
          <p:cNvPr id="45" name="Rectangle à coins arrondis 44"/>
          <p:cNvSpPr/>
          <p:nvPr/>
        </p:nvSpPr>
        <p:spPr>
          <a:xfrm>
            <a:off x="5908258" y="4771060"/>
            <a:ext cx="4570545" cy="15505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0613475" y="4368627"/>
            <a:ext cx="1061886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Less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3rd phase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80890" y="4343186"/>
            <a:ext cx="1061886" cy="5539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More 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3rd phase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sp>
        <p:nvSpPr>
          <p:cNvPr id="48" name="Flèche droite 47"/>
          <p:cNvSpPr/>
          <p:nvPr/>
        </p:nvSpPr>
        <p:spPr>
          <a:xfrm>
            <a:off x="5949399" y="4532235"/>
            <a:ext cx="4565944" cy="274796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/>
              <p:cNvSpPr txBox="1"/>
              <p:nvPr/>
            </p:nvSpPr>
            <p:spPr>
              <a:xfrm>
                <a:off x="9097938" y="822339"/>
                <a:ext cx="987065" cy="657681"/>
              </a:xfrm>
              <a:prstGeom prst="rect">
                <a:avLst/>
              </a:prstGeom>
              <a:solidFill>
                <a:srgbClr val="FFFFFF"/>
              </a:solidFill>
              <a:ln w="571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0" name="ZoneText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8" y="822339"/>
                <a:ext cx="987065" cy="6576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571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Image 5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9724998" y="859562"/>
            <a:ext cx="2445071" cy="1754479"/>
          </a:xfrm>
          <a:prstGeom prst="rect">
            <a:avLst/>
          </a:prstGeom>
        </p:spPr>
      </p:pic>
      <p:sp>
        <p:nvSpPr>
          <p:cNvPr id="53" name="Ellipse 52"/>
          <p:cNvSpPr/>
          <p:nvPr/>
        </p:nvSpPr>
        <p:spPr>
          <a:xfrm>
            <a:off x="9648192" y="1638538"/>
            <a:ext cx="587403" cy="566834"/>
          </a:xfrm>
          <a:prstGeom prst="ellipse">
            <a:avLst/>
          </a:pr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0239109" y="842740"/>
            <a:ext cx="2449114" cy="194330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>
            <a:stCxn id="53" idx="1"/>
          </p:cNvCxnSpPr>
          <p:nvPr/>
        </p:nvCxnSpPr>
        <p:spPr>
          <a:xfrm flipV="1">
            <a:off x="9734215" y="371339"/>
            <a:ext cx="1934911" cy="1350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9783196" y="2115687"/>
            <a:ext cx="1993736" cy="9614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50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  <p:bldP spid="23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63631" y="523425"/>
            <a:ext cx="10475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/>
          </a:p>
          <a:p>
            <a:r>
              <a:rPr lang="fr-FR" sz="1600" dirty="0" smtClean="0"/>
              <a:t> </a:t>
            </a:r>
            <a:endParaRPr lang="fr-FR" sz="1600" dirty="0"/>
          </a:p>
          <a:p>
            <a:r>
              <a:rPr lang="fr-FR" sz="1600" dirty="0" smtClean="0"/>
              <a:t>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Formulating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new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systems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to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optimize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the AMEX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process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and 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to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avoid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3rd phase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problems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: </a:t>
            </a:r>
          </a:p>
          <a:p>
            <a:endParaRPr lang="fr-FR" sz="1600" b="1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1200150" lvl="2" indent="-285750">
              <a:buFontTx/>
              <a:buChar char="-"/>
            </a:pP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Effect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of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extractant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alkyl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chains</a:t>
            </a:r>
            <a:endParaRPr lang="fr-FR" sz="1600" b="1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742950" lvl="1" indent="-285750">
              <a:buFontTx/>
              <a:buChar char="-"/>
            </a:pPr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1200150" lvl="2" indent="-285750">
              <a:buFontTx/>
              <a:buChar char="-"/>
            </a:pPr>
            <a:r>
              <a:rPr lang="fr-FR" sz="1600" b="1" dirty="0" err="1">
                <a:solidFill>
                  <a:srgbClr val="1E5389"/>
                </a:solidFill>
                <a:latin typeface="Arial Black"/>
                <a:cs typeface="Arial Black"/>
              </a:rPr>
              <a:t>Effect</a:t>
            </a:r>
            <a:r>
              <a:rPr lang="fr-FR" sz="1600" b="1" dirty="0">
                <a:solidFill>
                  <a:srgbClr val="1E5389"/>
                </a:solidFill>
                <a:latin typeface="Arial Black"/>
                <a:cs typeface="Arial Black"/>
              </a:rPr>
              <a:t> of diluent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cs typeface="Arial Black"/>
              </a:rPr>
              <a:t>alkyl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cs typeface="Arial Black"/>
              </a:rPr>
              <a:t>chains</a:t>
            </a:r>
            <a:endParaRPr lang="fr-FR" sz="1600" b="1" dirty="0">
              <a:solidFill>
                <a:srgbClr val="1E5389"/>
              </a:solidFill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17898" y="93029"/>
            <a:ext cx="2175660" cy="4247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Objectives</a:t>
            </a:r>
            <a:endParaRPr lang="fr-FR" sz="24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11776932" y="6445935"/>
            <a:ext cx="36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rgbClr val="1E53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A122BB-6942-4BDD-A650-172C440E562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8145155" y="192382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Aggregate</a:t>
            </a:r>
            <a:endParaRPr lang="fr-FR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7395828" y="2417843"/>
            <a:ext cx="3329531" cy="3292049"/>
            <a:chOff x="4352786" y="2158861"/>
            <a:chExt cx="2275404" cy="2450608"/>
          </a:xfrm>
        </p:grpSpPr>
        <p:grpSp>
          <p:nvGrpSpPr>
            <p:cNvPr id="9" name="Groupe 8"/>
            <p:cNvGrpSpPr/>
            <p:nvPr/>
          </p:nvGrpSpPr>
          <p:grpSpPr>
            <a:xfrm>
              <a:off x="5203137" y="3128917"/>
              <a:ext cx="511238" cy="510495"/>
              <a:chOff x="8450289" y="1438292"/>
              <a:chExt cx="752689" cy="771492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8450289" y="1438292"/>
                <a:ext cx="752689" cy="771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8450289" y="1656406"/>
                <a:ext cx="752689" cy="335264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1704155">
              <a:off x="5644779" y="2599234"/>
              <a:ext cx="983411" cy="120769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08755">
              <a:off x="4352786" y="3048707"/>
              <a:ext cx="983411" cy="120769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800597" y="2318449"/>
              <a:ext cx="1130060" cy="81088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5030322" y="3638997"/>
              <a:ext cx="1130060" cy="810883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5393434" y="3328960"/>
              <a:ext cx="145701" cy="82346"/>
              <a:chOff x="1696332" y="1230976"/>
              <a:chExt cx="145701" cy="82346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1696332" y="123097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1796314" y="1267603"/>
                <a:ext cx="45719" cy="45719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9" name="Ellipse 18"/>
          <p:cNvSpPr/>
          <p:nvPr/>
        </p:nvSpPr>
        <p:spPr>
          <a:xfrm>
            <a:off x="8583354" y="3649230"/>
            <a:ext cx="869554" cy="830143"/>
          </a:xfrm>
          <a:prstGeom prst="ellipse">
            <a:avLst/>
          </a:prstGeom>
          <a:noFill/>
          <a:ln w="12700">
            <a:solidFill>
              <a:srgbClr val="57E4FB"/>
            </a:solidFill>
          </a:ln>
          <a:effectLst>
            <a:glow rad="101600">
              <a:srgbClr val="57E4F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983398" y="3051786"/>
            <a:ext cx="2065206" cy="2024165"/>
          </a:xfrm>
          <a:prstGeom prst="ellipse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8774958">
            <a:off x="9167572" y="3119994"/>
            <a:ext cx="2202118" cy="171526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57E4FB"/>
          </a:solidFill>
          <a:ln>
            <a:solidFill>
              <a:srgbClr val="57E4F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Flèche droite 21"/>
          <p:cNvSpPr/>
          <p:nvPr/>
        </p:nvSpPr>
        <p:spPr>
          <a:xfrm rot="9866662">
            <a:off x="10013460" y="3679990"/>
            <a:ext cx="738768" cy="95101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744503" y="219839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Polar </a:t>
            </a:r>
            <a:r>
              <a:rPr lang="en-US" dirty="0" smtClean="0"/>
              <a:t>core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0801876" y="33748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Apolar</a:t>
            </a:r>
            <a:r>
              <a:rPr lang="fr-FR" dirty="0" smtClean="0"/>
              <a:t> </a:t>
            </a:r>
            <a:r>
              <a:rPr lang="fr-FR" dirty="0" err="1" smtClean="0"/>
              <a:t>shell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10065111">
            <a:off x="10655324" y="2783545"/>
            <a:ext cx="1302104" cy="60011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11933">
            <a:off x="10584659" y="4323870"/>
            <a:ext cx="1576787" cy="15633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77063">
            <a:off x="9660050" y="2105035"/>
            <a:ext cx="1576787" cy="15633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96245">
            <a:off x="6011317" y="4797526"/>
            <a:ext cx="1576787" cy="15633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8409679">
            <a:off x="9456726" y="2957797"/>
            <a:ext cx="1403180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14837883">
            <a:off x="9347012" y="4946348"/>
            <a:ext cx="1403183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83314">
            <a:off x="6953956" y="2644030"/>
            <a:ext cx="1576787" cy="15633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5979009">
            <a:off x="10360385" y="5544757"/>
            <a:ext cx="1302104" cy="60011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8152808">
            <a:off x="6877220" y="5276495"/>
            <a:ext cx="1302104" cy="60011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281277" y="5891280"/>
            <a:ext cx="1576787" cy="15633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20276301">
            <a:off x="6113222" y="3381037"/>
            <a:ext cx="1302104" cy="60011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20992679">
            <a:off x="6701039" y="3908168"/>
            <a:ext cx="1403183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7" name="Ellipse 36"/>
          <p:cNvSpPr/>
          <p:nvPr/>
        </p:nvSpPr>
        <p:spPr>
          <a:xfrm rot="2086555">
            <a:off x="6665728" y="2010153"/>
            <a:ext cx="2102734" cy="11714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7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38600" y="63479"/>
            <a:ext cx="11438332" cy="505435"/>
          </a:xfrm>
        </p:spPr>
        <p:txBody>
          <a:bodyPr/>
          <a:lstStyle/>
          <a:p>
            <a:r>
              <a:rPr lang="fr-FR" dirty="0"/>
              <a:t>Effect of </a:t>
            </a:r>
            <a:r>
              <a:rPr lang="fr-FR" dirty="0" smtClean="0"/>
              <a:t>diluent </a:t>
            </a:r>
            <a:r>
              <a:rPr lang="fr-FR" dirty="0" err="1" smtClean="0"/>
              <a:t>chain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27027" y="2808950"/>
            <a:ext cx="7034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C5	C6	C7	C8	C10	C12	C14	C16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88878" y="1020878"/>
            <a:ext cx="307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kern="100" dirty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Effect of </a:t>
            </a:r>
            <a:r>
              <a:rPr lang="fr-FR" kern="100" dirty="0" smtClean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diluent </a:t>
            </a:r>
            <a:r>
              <a:rPr lang="fr-FR" kern="100" dirty="0" err="1" smtClean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chain</a:t>
            </a:r>
            <a:r>
              <a:rPr lang="fr-FR" kern="100" dirty="0" smtClean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 </a:t>
            </a:r>
            <a:r>
              <a:rPr lang="fr-FR" kern="100" dirty="0" err="1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length</a:t>
            </a:r>
            <a:endParaRPr lang="fr-FR" dirty="0"/>
          </a:p>
        </p:txBody>
      </p:sp>
      <p:sp>
        <p:nvSpPr>
          <p:cNvPr id="26" name="Rectangle 25"/>
          <p:cNvSpPr/>
          <p:nvPr/>
        </p:nvSpPr>
        <p:spPr>
          <a:xfrm>
            <a:off x="2113148" y="987406"/>
            <a:ext cx="8262057" cy="228512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344266" y="2285990"/>
            <a:ext cx="6115775" cy="501065"/>
            <a:chOff x="2142400" y="2478347"/>
            <a:chExt cx="6115775" cy="501065"/>
          </a:xfrm>
        </p:grpSpPr>
        <p:cxnSp>
          <p:nvCxnSpPr>
            <p:cNvPr id="34" name="Connecteur droit avec flèche 33"/>
            <p:cNvCxnSpPr/>
            <p:nvPr/>
          </p:nvCxnSpPr>
          <p:spPr>
            <a:xfrm>
              <a:off x="2142400" y="2944211"/>
              <a:ext cx="6115775" cy="3520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4027182" y="2478347"/>
                  <a:ext cx="21498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kern="100" dirty="0" smtClean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Increasing</a:t>
                  </a:r>
                  <a:r>
                    <a:rPr lang="fr-FR" b="1" kern="100" dirty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fr-FR" altLang="zh-CN" b="1" i="1" kern="1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𝒅𝒊𝒍𝒖𝒆𝒏𝒕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182" y="2478347"/>
                  <a:ext cx="2149884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266" t="-10000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e 66"/>
          <p:cNvGrpSpPr/>
          <p:nvPr/>
        </p:nvGrpSpPr>
        <p:grpSpPr>
          <a:xfrm>
            <a:off x="124210" y="568117"/>
            <a:ext cx="2210671" cy="850583"/>
            <a:chOff x="197157" y="594915"/>
            <a:chExt cx="3594500" cy="1619522"/>
          </a:xfrm>
        </p:grpSpPr>
        <p:sp>
          <p:nvSpPr>
            <p:cNvPr id="68" name="Rectangle 67"/>
            <p:cNvSpPr/>
            <p:nvPr/>
          </p:nvSpPr>
          <p:spPr>
            <a:xfrm>
              <a:off x="197157" y="594915"/>
              <a:ext cx="3003494" cy="1619522"/>
            </a:xfrm>
            <a:prstGeom prst="rect">
              <a:avLst/>
            </a:prstGeom>
            <a:noFill/>
            <a:ln w="28575">
              <a:solidFill>
                <a:srgbClr val="9E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98759" y="701462"/>
              <a:ext cx="3592898" cy="1406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[amine] = var</a:t>
              </a:r>
            </a:p>
            <a:p>
              <a:r>
                <a:rPr lang="fr-FR" sz="1400" dirty="0" smtClean="0"/>
                <a:t>[1-octanol] = var</a:t>
              </a:r>
            </a:p>
            <a:p>
              <a:r>
                <a:rPr lang="fr-FR" sz="1400" dirty="0" err="1" smtClean="0"/>
                <a:t>alkane</a:t>
              </a:r>
              <a:endParaRPr lang="fr-FR" sz="1400" dirty="0" smtClean="0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115847" y="1427399"/>
            <a:ext cx="1851297" cy="845544"/>
            <a:chOff x="165837" y="4190640"/>
            <a:chExt cx="2626212" cy="1393011"/>
          </a:xfrm>
        </p:grpSpPr>
        <p:sp>
          <p:nvSpPr>
            <p:cNvPr id="71" name="Rectangle 70"/>
            <p:cNvSpPr/>
            <p:nvPr/>
          </p:nvSpPr>
          <p:spPr>
            <a:xfrm>
              <a:off x="165837" y="4190640"/>
              <a:ext cx="2626212" cy="1393011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79098" y="4283815"/>
              <a:ext cx="167545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[U] = 10.5 M </a:t>
              </a:r>
            </a:p>
            <a:p>
              <a:r>
                <a:rPr lang="fr-FR" sz="1400" dirty="0" smtClean="0"/>
                <a:t>[H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SO</a:t>
              </a:r>
              <a:r>
                <a:rPr lang="fr-FR" sz="1400" baseline="-25000" dirty="0" smtClean="0"/>
                <a:t>4</a:t>
              </a:r>
              <a:r>
                <a:rPr lang="fr-FR" sz="1400" dirty="0" smtClean="0"/>
                <a:t>] = 0,1 M </a:t>
              </a:r>
              <a:endParaRPr lang="fr-FR" sz="1400" dirty="0"/>
            </a:p>
            <a:p>
              <a:r>
                <a:rPr lang="fr-FR" sz="1400" dirty="0" smtClean="0"/>
                <a:t>[(NH</a:t>
              </a:r>
              <a:r>
                <a:rPr lang="fr-FR" sz="1400" baseline="-25000" dirty="0" smtClean="0"/>
                <a:t>4</a:t>
              </a:r>
              <a:r>
                <a:rPr lang="fr-FR" sz="1400" dirty="0" smtClean="0"/>
                <a:t>)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SO</a:t>
              </a:r>
              <a:r>
                <a:rPr lang="fr-FR" sz="1400" baseline="-25000" dirty="0" smtClean="0"/>
                <a:t>4</a:t>
              </a:r>
              <a:r>
                <a:rPr lang="fr-FR" sz="1400" dirty="0"/>
                <a:t>] = </a:t>
              </a:r>
              <a:r>
                <a:rPr lang="fr-FR" sz="1400" dirty="0" smtClean="0"/>
                <a:t>1 </a:t>
              </a:r>
              <a:r>
                <a:rPr lang="fr-FR" sz="1400" dirty="0"/>
                <a:t>M </a:t>
              </a:r>
            </a:p>
            <a:p>
              <a:endParaRPr lang="fr-FR" sz="1400" dirty="0" smtClean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2506779" y="1227987"/>
            <a:ext cx="7467412" cy="1148632"/>
            <a:chOff x="3795962" y="3633221"/>
            <a:chExt cx="7467412" cy="1148632"/>
          </a:xfrm>
        </p:grpSpPr>
        <p:graphicFrame>
          <p:nvGraphicFramePr>
            <p:cNvPr id="54" name="Obje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3604644"/>
                </p:ext>
              </p:extLst>
            </p:nvPr>
          </p:nvGraphicFramePr>
          <p:xfrm>
            <a:off x="3795962" y="3917751"/>
            <a:ext cx="411358" cy="483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9" name="CS ChemDraw Drawing" r:id="rId4" imgW="715287" imgH="832578" progId="ChemDraw.Document.6.0">
                    <p:embed/>
                  </p:oleObj>
                </mc:Choice>
                <mc:Fallback>
                  <p:oleObj name="CS ChemDraw Drawing" r:id="rId4" imgW="715287" imgH="832578" progId="ChemDraw.Document.6.0">
                    <p:embed/>
                    <p:pic>
                      <p:nvPicPr>
                        <p:cNvPr id="70" name="Objet 69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795962" y="3917751"/>
                          <a:ext cx="411358" cy="483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1514" y="3896192"/>
              <a:ext cx="500113" cy="394398"/>
            </a:xfrm>
            <a:prstGeom prst="rect">
              <a:avLst/>
            </a:prstGeom>
          </p:spPr>
        </p:pic>
        <p:graphicFrame>
          <p:nvGraphicFramePr>
            <p:cNvPr id="56" name="Obje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726189"/>
                </p:ext>
              </p:extLst>
            </p:nvPr>
          </p:nvGraphicFramePr>
          <p:xfrm>
            <a:off x="10207687" y="4093391"/>
            <a:ext cx="1055687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0" name="CS ChemDraw Drawing" r:id="rId7" imgW="2763231" imgH="1059581" progId="ChemDraw.Document.6.0">
                    <p:embed/>
                  </p:oleObj>
                </mc:Choice>
                <mc:Fallback>
                  <p:oleObj name="CS ChemDraw Drawing" r:id="rId7" imgW="2763231" imgH="1059581" progId="ChemDraw.Document.6.0">
                    <p:embed/>
                    <p:pic>
                      <p:nvPicPr>
                        <p:cNvPr id="36" name="Objet 3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207687" y="4093391"/>
                          <a:ext cx="1055687" cy="404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83068" y="4055074"/>
              <a:ext cx="785004" cy="577970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10"/>
            <a:srcRect l="27266" t="19453" r="21448" b="33399"/>
            <a:stretch/>
          </p:blipFill>
          <p:spPr>
            <a:xfrm>
              <a:off x="8375511" y="3967070"/>
              <a:ext cx="694592" cy="597877"/>
            </a:xfrm>
            <a:prstGeom prst="rect">
              <a:avLst/>
            </a:prstGeom>
          </p:spPr>
        </p:pic>
        <p:pic>
          <p:nvPicPr>
            <p:cNvPr id="60" name="Image 5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7556359">
              <a:off x="7148050" y="4150593"/>
              <a:ext cx="1148632" cy="113887"/>
            </a:xfrm>
            <a:prstGeom prst="rect">
              <a:avLst/>
            </a:prstGeom>
          </p:spPr>
        </p:pic>
        <p:pic>
          <p:nvPicPr>
            <p:cNvPr id="61" name="Image 6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04141" y="3959921"/>
              <a:ext cx="605279" cy="495229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3376891">
              <a:off x="5390378" y="4179369"/>
              <a:ext cx="925159" cy="146671"/>
            </a:xfrm>
            <a:prstGeom prst="rect">
              <a:avLst/>
            </a:prstGeom>
          </p:spPr>
        </p:pic>
      </p:grp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378433"/>
              </p:ext>
            </p:extLst>
          </p:nvPr>
        </p:nvGraphicFramePr>
        <p:xfrm>
          <a:off x="3120920" y="3710649"/>
          <a:ext cx="3521273" cy="2453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1" name="Graph" r:id="rId14" imgW="4131720" imgH="2879640" progId="Origin50.Graph">
                  <p:embed/>
                </p:oleObj>
              </mc:Choice>
              <mc:Fallback>
                <p:oleObj name="Graph" r:id="rId14" imgW="4131720" imgH="2879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20920" y="3710649"/>
                        <a:ext cx="3521273" cy="24539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8500077"/>
              </p:ext>
            </p:extLst>
          </p:nvPr>
        </p:nvGraphicFramePr>
        <p:xfrm>
          <a:off x="6092193" y="3669693"/>
          <a:ext cx="3568385" cy="248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2" name="Graph" r:id="rId16" imgW="4131720" imgH="2879640" progId="Origin50.Graph">
                  <p:embed/>
                </p:oleObj>
              </mc:Choice>
              <mc:Fallback>
                <p:oleObj name="Graph" r:id="rId16" imgW="4131720" imgH="2879640" progId="Origin50.Graph">
                  <p:embed/>
                  <p:pic>
                    <p:nvPicPr>
                      <p:cNvPr id="24" name="Objet 2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092193" y="3669693"/>
                        <a:ext cx="3568385" cy="2486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178948"/>
              </p:ext>
            </p:extLst>
          </p:nvPr>
        </p:nvGraphicFramePr>
        <p:xfrm>
          <a:off x="9145161" y="3691019"/>
          <a:ext cx="3446326" cy="2401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3" name="Graph" r:id="rId18" imgW="4131720" imgH="2879640" progId="Origin50.Graph">
                  <p:embed/>
                </p:oleObj>
              </mc:Choice>
              <mc:Fallback>
                <p:oleObj name="Graph" r:id="rId18" imgW="4131720" imgH="2879640" progId="Origin50.Graph">
                  <p:embed/>
                  <p:pic>
                    <p:nvPicPr>
                      <p:cNvPr id="25" name="Objet 2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145161" y="3691019"/>
                        <a:ext cx="3446326" cy="2401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4056293" y="3562036"/>
            <a:ext cx="2131930" cy="3416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On extraction?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5289" y="3610362"/>
            <a:ext cx="2687595" cy="3981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On phase stability? </a:t>
            </a:r>
          </a:p>
        </p:txBody>
      </p:sp>
      <p:graphicFrame>
        <p:nvGraphicFramePr>
          <p:cNvPr id="37" name="Obje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40385"/>
              </p:ext>
            </p:extLst>
          </p:nvPr>
        </p:nvGraphicFramePr>
        <p:xfrm>
          <a:off x="375000" y="3980488"/>
          <a:ext cx="2924835" cy="255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4" name="Graph" r:id="rId20" imgW="2304000" imgH="2016000" progId="Origin50.Graph">
                  <p:embed/>
                </p:oleObj>
              </mc:Choice>
              <mc:Fallback>
                <p:oleObj name="Graph" r:id="rId20" imgW="2304000" imgH="2016000" progId="Origin50.Graph">
                  <p:embed/>
                  <p:pic>
                    <p:nvPicPr>
                      <p:cNvPr id="6" name="Objet 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75000" y="3980488"/>
                        <a:ext cx="2924835" cy="255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89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07067"/>
              </p:ext>
            </p:extLst>
          </p:nvPr>
        </p:nvGraphicFramePr>
        <p:xfrm>
          <a:off x="-93561" y="3655975"/>
          <a:ext cx="4076195" cy="284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" name="Graph" r:id="rId4" imgW="4131720" imgH="2879640" progId="Origin50.Graph">
                  <p:embed/>
                </p:oleObj>
              </mc:Choice>
              <mc:Fallback>
                <p:oleObj name="Graph" r:id="rId4" imgW="4131720" imgH="2879640" progId="Origin50.Graph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93561" y="3655975"/>
                        <a:ext cx="4076195" cy="2840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t="14502" b="15244"/>
          <a:stretch/>
        </p:blipFill>
        <p:spPr>
          <a:xfrm flipH="1">
            <a:off x="3576051" y="3464561"/>
            <a:ext cx="8200881" cy="1489284"/>
          </a:xfrm>
          <a:prstGeom prst="rect">
            <a:avLst/>
          </a:prstGeom>
        </p:spPr>
      </p:pic>
      <p:sp>
        <p:nvSpPr>
          <p:cNvPr id="14" name="Titre 2"/>
          <p:cNvSpPr txBox="1">
            <a:spLocks/>
          </p:cNvSpPr>
          <p:nvPr/>
        </p:nvSpPr>
        <p:spPr>
          <a:xfrm>
            <a:off x="698600" y="0"/>
            <a:ext cx="11438332" cy="5054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E5389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r-FR" dirty="0" err="1" smtClean="0"/>
              <a:t>Effect</a:t>
            </a:r>
            <a:r>
              <a:rPr lang="fr-FR" dirty="0" smtClean="0"/>
              <a:t> of diluent </a:t>
            </a:r>
            <a:r>
              <a:rPr lang="fr-FR" dirty="0" err="1" smtClean="0"/>
              <a:t>chain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2520" y="3377106"/>
            <a:ext cx="2290628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E5389"/>
                </a:solidFill>
                <a:latin typeface="Arial Black"/>
                <a:cs typeface="Arial Black"/>
              </a:rPr>
              <a:t>On </a:t>
            </a:r>
            <a:r>
              <a:rPr lang="en-US" b="1" dirty="0" smtClean="0">
                <a:solidFill>
                  <a:srgbClr val="1E5389"/>
                </a:solidFill>
                <a:latin typeface="Arial Black"/>
                <a:cs typeface="Arial Black"/>
              </a:rPr>
              <a:t>aggregation</a:t>
            </a:r>
            <a:r>
              <a:rPr lang="en-US" b="1" dirty="0">
                <a:solidFill>
                  <a:srgbClr val="1E5389"/>
                </a:solidFill>
                <a:latin typeface="Arial Black"/>
                <a:cs typeface="Arial Black"/>
              </a:rPr>
              <a:t>: </a:t>
            </a:r>
            <a:endParaRPr lang="fr-FR" b="1" dirty="0">
              <a:solidFill>
                <a:srgbClr val="1E5389"/>
              </a:solidFill>
              <a:latin typeface="Arial Black"/>
              <a:cs typeface="Arial Black"/>
            </a:endParaRPr>
          </a:p>
        </p:txBody>
      </p:sp>
      <p:pic>
        <p:nvPicPr>
          <p:cNvPr id="18" name="Image 12">
            <a:extLst>
              <a:ext uri="{FF2B5EF4-FFF2-40B4-BE49-F238E27FC236}">
                <a16:creationId xmlns:a16="http://schemas.microsoft.com/office/drawing/2014/main" id="{FE4C762A-F3CB-4D4B-AD60-8F03B87B93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41" t="38161" r="31638" b="30821"/>
          <a:stretch/>
        </p:blipFill>
        <p:spPr>
          <a:xfrm rot="19276365">
            <a:off x="1039407" y="4490810"/>
            <a:ext cx="622148" cy="57673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38891" y="2738168"/>
            <a:ext cx="7034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C5	C6	C7	C8	C10	C12	C14	C16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00742" y="950096"/>
            <a:ext cx="3078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kern="100" dirty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Effect of </a:t>
            </a:r>
            <a:r>
              <a:rPr lang="fr-FR" kern="100" dirty="0" smtClean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diluent </a:t>
            </a:r>
            <a:r>
              <a:rPr lang="fr-FR" kern="100" dirty="0" err="1" smtClean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chain</a:t>
            </a:r>
            <a:r>
              <a:rPr lang="fr-FR" kern="100" dirty="0" smtClean="0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 </a:t>
            </a:r>
            <a:r>
              <a:rPr lang="fr-FR" kern="100" dirty="0" err="1">
                <a:solidFill>
                  <a:schemeClr val="accent1">
                    <a:lumMod val="50000"/>
                  </a:schemeClr>
                </a:solidFill>
                <a:ea typeface="DengXian"/>
                <a:cs typeface="Times New Roman" panose="02020603050405020304" pitchFamily="18" charset="0"/>
              </a:rPr>
              <a:t>length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2025012" y="916624"/>
            <a:ext cx="8262057" cy="228512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3256130" y="2215208"/>
            <a:ext cx="6115775" cy="501065"/>
            <a:chOff x="2142400" y="2478347"/>
            <a:chExt cx="6115775" cy="501065"/>
          </a:xfrm>
        </p:grpSpPr>
        <p:cxnSp>
          <p:nvCxnSpPr>
            <p:cNvPr id="24" name="Connecteur droit avec flèche 23"/>
            <p:cNvCxnSpPr/>
            <p:nvPr/>
          </p:nvCxnSpPr>
          <p:spPr>
            <a:xfrm>
              <a:off x="2142400" y="2944211"/>
              <a:ext cx="6115775" cy="3520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027182" y="2478347"/>
                  <a:ext cx="214988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kern="100" dirty="0" smtClean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Increasing</a:t>
                  </a:r>
                  <a:r>
                    <a:rPr lang="fr-FR" b="1" kern="100" dirty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fr-FR" altLang="zh-CN" b="1" i="1" kern="100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𝒅𝒊𝒍𝒖𝒆𝒏𝒕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182" y="2478347"/>
                  <a:ext cx="2149884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266" t="-10000" b="-26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e 25"/>
          <p:cNvGrpSpPr/>
          <p:nvPr/>
        </p:nvGrpSpPr>
        <p:grpSpPr>
          <a:xfrm>
            <a:off x="2418643" y="1157205"/>
            <a:ext cx="7467412" cy="1148632"/>
            <a:chOff x="3795962" y="3633221"/>
            <a:chExt cx="7467412" cy="1148632"/>
          </a:xfrm>
        </p:grpSpPr>
        <p:graphicFrame>
          <p:nvGraphicFramePr>
            <p:cNvPr id="27" name="Obje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6304974"/>
                </p:ext>
              </p:extLst>
            </p:nvPr>
          </p:nvGraphicFramePr>
          <p:xfrm>
            <a:off x="3795962" y="3917751"/>
            <a:ext cx="411358" cy="483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44" name="CS ChemDraw Drawing" r:id="rId9" imgW="715287" imgH="832578" progId="ChemDraw.Document.6.0">
                    <p:embed/>
                  </p:oleObj>
                </mc:Choice>
                <mc:Fallback>
                  <p:oleObj name="CS ChemDraw Drawing" r:id="rId9" imgW="715287" imgH="832578" progId="ChemDraw.Document.6.0">
                    <p:embed/>
                    <p:pic>
                      <p:nvPicPr>
                        <p:cNvPr id="54" name="Objet 5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795962" y="3917751"/>
                          <a:ext cx="411358" cy="4839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11514" y="3896192"/>
              <a:ext cx="500113" cy="394398"/>
            </a:xfrm>
            <a:prstGeom prst="rect">
              <a:avLst/>
            </a:prstGeom>
          </p:spPr>
        </p:pic>
        <p:graphicFrame>
          <p:nvGraphicFramePr>
            <p:cNvPr id="29" name="Obje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7106379"/>
                </p:ext>
              </p:extLst>
            </p:nvPr>
          </p:nvGraphicFramePr>
          <p:xfrm>
            <a:off x="10207687" y="4093391"/>
            <a:ext cx="1055687" cy="404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45" name="CS ChemDraw Drawing" r:id="rId12" imgW="2763231" imgH="1059581" progId="ChemDraw.Document.6.0">
                    <p:embed/>
                  </p:oleObj>
                </mc:Choice>
                <mc:Fallback>
                  <p:oleObj name="CS ChemDraw Drawing" r:id="rId12" imgW="2763231" imgH="1059581" progId="ChemDraw.Document.6.0">
                    <p:embed/>
                    <p:pic>
                      <p:nvPicPr>
                        <p:cNvPr id="56" name="Objet 55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0207687" y="4093391"/>
                          <a:ext cx="1055687" cy="4048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83068" y="4055074"/>
              <a:ext cx="785004" cy="577970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 rotWithShape="1">
            <a:blip r:embed="rId15"/>
            <a:srcRect l="27266" t="19453" r="21448" b="33399"/>
            <a:stretch/>
          </p:blipFill>
          <p:spPr>
            <a:xfrm>
              <a:off x="8375511" y="3967070"/>
              <a:ext cx="694592" cy="597877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7556359">
              <a:off x="7148050" y="4150593"/>
              <a:ext cx="1148632" cy="113887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704141" y="3959921"/>
              <a:ext cx="605279" cy="49522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3376891">
              <a:off x="5390378" y="4179369"/>
              <a:ext cx="925159" cy="146671"/>
            </a:xfrm>
            <a:prstGeom prst="rect">
              <a:avLst/>
            </a:prstGeom>
          </p:spPr>
        </p:pic>
      </p:grpSp>
      <p:graphicFrame>
        <p:nvGraphicFramePr>
          <p:cNvPr id="35" name="Obje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03048"/>
              </p:ext>
            </p:extLst>
          </p:nvPr>
        </p:nvGraphicFramePr>
        <p:xfrm>
          <a:off x="10256223" y="2145252"/>
          <a:ext cx="2231582" cy="155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6" name="Graph" r:id="rId19" imgW="4131720" imgH="2879640" progId="Origin50.Graph">
                  <p:embed/>
                </p:oleObj>
              </mc:Choice>
              <mc:Fallback>
                <p:oleObj name="Graph" r:id="rId19" imgW="4131720" imgH="2879640" progId="Origin50.Graph">
                  <p:embed/>
                  <p:pic>
                    <p:nvPicPr>
                      <p:cNvPr id="32" name="Objet 3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256223" y="2145252"/>
                        <a:ext cx="2231582" cy="155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961734"/>
              </p:ext>
            </p:extLst>
          </p:nvPr>
        </p:nvGraphicFramePr>
        <p:xfrm>
          <a:off x="9951709" y="4910478"/>
          <a:ext cx="2019011" cy="176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7" name="Graph" r:id="rId21" imgW="2304000" imgH="2016000" progId="Origin50.Graph">
                  <p:embed/>
                </p:oleObj>
              </mc:Choice>
              <mc:Fallback>
                <p:oleObj name="Graph" r:id="rId21" imgW="2304000" imgH="2016000" progId="Origin50.Graph">
                  <p:embed/>
                  <p:pic>
                    <p:nvPicPr>
                      <p:cNvPr id="14" name="Objet 13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951709" y="4910478"/>
                        <a:ext cx="2019011" cy="1767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313619" y="3736358"/>
            <a:ext cx="1422786" cy="170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SAXS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9EC5294-B231-AC41-AB33-5BC56999A1FB}"/>
              </a:ext>
            </a:extLst>
          </p:cNvPr>
          <p:cNvSpPr/>
          <p:nvPr/>
        </p:nvSpPr>
        <p:spPr>
          <a:xfrm>
            <a:off x="4402457" y="5357375"/>
            <a:ext cx="50437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50000"/>
              <a:buFont typeface="Wingdings" pitchFamily="2" charset="2"/>
              <a:buChar char="q"/>
            </a:pPr>
            <a:r>
              <a:rPr lang="en-US" altLang="zh-CN" dirty="0">
                <a:latin typeface="Calibri "/>
              </a:rPr>
              <a:t>Aggregates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with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smaller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polar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core</a:t>
            </a:r>
            <a:r>
              <a:rPr lang="en-US" altLang="zh-CN" sz="1600" dirty="0">
                <a:latin typeface="Calibri "/>
              </a:rPr>
              <a:t>;</a:t>
            </a:r>
            <a:endParaRPr lang="fr-FR" sz="1600" dirty="0">
              <a:latin typeface="Calibri 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58DC505-9D2E-DF40-A5DD-ACCBD1465EF4}"/>
              </a:ext>
            </a:extLst>
          </p:cNvPr>
          <p:cNvSpPr/>
          <p:nvPr/>
        </p:nvSpPr>
        <p:spPr>
          <a:xfrm>
            <a:off x="4405285" y="5754077"/>
            <a:ext cx="504376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50000"/>
              <a:buFont typeface="Wingdings" pitchFamily="2" charset="2"/>
              <a:buChar char="q"/>
            </a:pPr>
            <a:r>
              <a:rPr lang="en-US" altLang="zh-CN" dirty="0" smtClean="0">
                <a:latin typeface="Calibri "/>
              </a:rPr>
              <a:t>But with more </a:t>
            </a:r>
            <a:r>
              <a:rPr lang="fr-FR" altLang="zh-CN" dirty="0">
                <a:latin typeface="Calibri "/>
                <a:sym typeface="Wingdings" panose="05000000000000000000" pitchFamily="2" charset="2"/>
              </a:rPr>
              <a:t>3rd </a:t>
            </a:r>
            <a:r>
              <a:rPr lang="fr-FR" altLang="zh-CN" dirty="0" smtClean="0">
                <a:latin typeface="Calibri "/>
                <a:sym typeface="Wingdings" panose="05000000000000000000" pitchFamily="2" charset="2"/>
              </a:rPr>
              <a:t>phase </a:t>
            </a:r>
            <a:r>
              <a:rPr lang="fr-FR" altLang="zh-CN" dirty="0" smtClean="0">
                <a:latin typeface="Calibri "/>
              </a:rPr>
              <a:t>?</a:t>
            </a:r>
          </a:p>
          <a:p>
            <a:pPr algn="just">
              <a:buSzPct val="50000"/>
            </a:pPr>
            <a:r>
              <a:rPr lang="fr-FR" altLang="zh-CN" dirty="0" smtClean="0">
                <a:latin typeface="Calibri "/>
                <a:sym typeface="Wingdings" panose="05000000000000000000" pitchFamily="2" charset="2"/>
              </a:rPr>
              <a:t>	 </a:t>
            </a:r>
            <a:r>
              <a:rPr lang="fr-FR" altLang="zh-CN" dirty="0" err="1" smtClean="0">
                <a:latin typeface="Calibri "/>
                <a:sym typeface="Wingdings" panose="05000000000000000000" pitchFamily="2" charset="2"/>
              </a:rPr>
              <a:t>origin</a:t>
            </a:r>
            <a:r>
              <a:rPr lang="fr-FR" altLang="zh-CN" dirty="0" smtClean="0">
                <a:latin typeface="Calibri "/>
                <a:sym typeface="Wingdings" panose="05000000000000000000" pitchFamily="2" charset="2"/>
              </a:rPr>
              <a:t> of interaction ?</a:t>
            </a:r>
            <a:endParaRPr lang="fr-FR" dirty="0">
              <a:latin typeface="Calibri "/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3591883" y="4910478"/>
            <a:ext cx="5925361" cy="1489937"/>
            <a:chOff x="4326029" y="3975008"/>
            <a:chExt cx="5925361" cy="20404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11F5D58-3646-F84C-8A2F-0BDA51BA929F}"/>
                    </a:ext>
                  </a:extLst>
                </p:cNvPr>
                <p:cNvSpPr/>
                <p:nvPr/>
              </p:nvSpPr>
              <p:spPr>
                <a:xfrm>
                  <a:off x="4326029" y="3975008"/>
                  <a:ext cx="2754857" cy="3947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en-US" altLang="zh-CN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With</a:t>
                  </a:r>
                  <a:r>
                    <a:rPr lang="zh-CN" altLang="en-US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𝒂𝒍𝒌𝒚𝒍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𝒄𝒉𝒂𝒊𝒏</m:t>
                          </m:r>
                        </m:sub>
                      </m:sSub>
                    </m:oMath>
                  </a14:m>
                  <a:r>
                    <a:rPr lang="zh-CN" altLang="en-US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 </a:t>
                  </a:r>
                  <a:r>
                    <a:rPr lang="en-US" altLang="zh-CN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increasing</a:t>
                  </a: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C11F5D58-3646-F84C-8A2F-0BDA51BA92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6029" y="3975008"/>
                  <a:ext cx="2754857" cy="394787"/>
                </a:xfrm>
                <a:prstGeom prst="rect">
                  <a:avLst/>
                </a:prstGeom>
                <a:blipFill>
                  <a:blip r:embed="rId23"/>
                  <a:stretch>
                    <a:fillRect l="-1770" t="-12766" r="-10177" b="-61702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Rectangle à coins arrondis 29">
              <a:extLst>
                <a:ext uri="{FF2B5EF4-FFF2-40B4-BE49-F238E27FC236}">
                  <a16:creationId xmlns:a16="http://schemas.microsoft.com/office/drawing/2014/main" id="{238E2B69-2A64-AC48-84CE-63AD8F0BE95E}"/>
                </a:ext>
              </a:extLst>
            </p:cNvPr>
            <p:cNvSpPr/>
            <p:nvPr/>
          </p:nvSpPr>
          <p:spPr>
            <a:xfrm>
              <a:off x="5054276" y="4427386"/>
              <a:ext cx="5197114" cy="158804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78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8600" y="54685"/>
            <a:ext cx="11438332" cy="505435"/>
          </a:xfrm>
        </p:spPr>
        <p:txBody>
          <a:bodyPr/>
          <a:lstStyle/>
          <a:p>
            <a:r>
              <a:rPr lang="fr-FR" dirty="0" err="1" smtClean="0"/>
              <a:t>Origin</a:t>
            </a:r>
            <a:r>
              <a:rPr lang="fr-FR" dirty="0" smtClean="0"/>
              <a:t> of the </a:t>
            </a:r>
            <a:r>
              <a:rPr lang="fr-FR" dirty="0" err="1" smtClean="0"/>
              <a:t>third</a:t>
            </a:r>
            <a:r>
              <a:rPr lang="fr-FR" dirty="0" smtClean="0"/>
              <a:t> phase ?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t="13659" b="16489"/>
          <a:stretch/>
        </p:blipFill>
        <p:spPr>
          <a:xfrm>
            <a:off x="1741539" y="1209309"/>
            <a:ext cx="8654571" cy="203200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14502" b="15244"/>
          <a:stretch/>
        </p:blipFill>
        <p:spPr>
          <a:xfrm flipH="1">
            <a:off x="1741538" y="3732117"/>
            <a:ext cx="8939161" cy="1623356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65062" y="767795"/>
            <a:ext cx="2687595" cy="3981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</a:t>
            </a:r>
            <a:r>
              <a:rPr lang="en-US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xtractant</a:t>
            </a:r>
            <a:endParaRPr lang="en-US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8116" y="3296984"/>
            <a:ext cx="2687595" cy="3981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Diluent</a:t>
            </a:r>
            <a:endParaRPr lang="en-US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309" y="5300911"/>
            <a:ext cx="20733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Less</a:t>
            </a:r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3rd </a:t>
            </a:r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phase </a:t>
            </a:r>
          </a:p>
          <a:p>
            <a:pPr algn="ctr"/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With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bigger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core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??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767471"/>
              </p:ext>
            </p:extLst>
          </p:nvPr>
        </p:nvGraphicFramePr>
        <p:xfrm>
          <a:off x="10113089" y="1036147"/>
          <a:ext cx="2078911" cy="1819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4" name="Graph" r:id="rId5" imgW="2304000" imgH="2016000" progId="Origin50.Graph">
                  <p:embed/>
                </p:oleObj>
              </mc:Choice>
              <mc:Fallback>
                <p:oleObj name="Graph" r:id="rId5" imgW="2304000" imgH="2016000" progId="Origin50.Graph">
                  <p:embed/>
                  <p:pic>
                    <p:nvPicPr>
                      <p:cNvPr id="42" name="Objet 4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13089" y="1036147"/>
                        <a:ext cx="2078911" cy="181958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0479333" y="2792541"/>
            <a:ext cx="16294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Less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3rd </a:t>
            </a:r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phase </a:t>
            </a:r>
          </a:p>
          <a:p>
            <a:pPr algn="ctr"/>
            <a:r>
              <a:rPr lang="fr-FR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w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ith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smaller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core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045985"/>
              </p:ext>
            </p:extLst>
          </p:nvPr>
        </p:nvGraphicFramePr>
        <p:xfrm>
          <a:off x="0" y="3565517"/>
          <a:ext cx="2019011" cy="176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5" name="Graph" r:id="rId7" imgW="2304000" imgH="2016000" progId="Origin50.Graph">
                  <p:embed/>
                </p:oleObj>
              </mc:Choice>
              <mc:Fallback>
                <p:oleObj name="Graph" r:id="rId7" imgW="2304000" imgH="2016000" progId="Origin50.Graph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0" y="3565517"/>
                        <a:ext cx="2019011" cy="1767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3815643" y="5655655"/>
            <a:ext cx="471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New </a:t>
            </a:r>
            <a:r>
              <a:rPr lang="fr-FR" dirty="0" err="1" smtClean="0"/>
              <a:t>mechanism</a:t>
            </a:r>
            <a:r>
              <a:rPr lang="fr-FR" dirty="0" smtClean="0"/>
              <a:t> for </a:t>
            </a:r>
            <a:r>
              <a:rPr lang="fr-FR" dirty="0" err="1" smtClean="0"/>
              <a:t>third</a:t>
            </a:r>
            <a:r>
              <a:rPr lang="fr-FR" dirty="0" smtClean="0"/>
              <a:t> phase formation ?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335899" y="6441357"/>
            <a:ext cx="11537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u="sng" dirty="0" err="1" smtClean="0"/>
              <a:t>Hypothesis</a:t>
            </a:r>
            <a:r>
              <a:rPr lang="fr-FR" dirty="0" smtClean="0"/>
              <a:t>: </a:t>
            </a:r>
            <a:r>
              <a:rPr lang="fr-FR" dirty="0" err="1" smtClean="0"/>
              <a:t>depletion</a:t>
            </a:r>
            <a:r>
              <a:rPr lang="fr-FR" dirty="0" smtClean="0"/>
              <a:t> </a:t>
            </a:r>
            <a:r>
              <a:rPr lang="fr-FR" dirty="0" smtClean="0"/>
              <a:t>forces </a:t>
            </a:r>
            <a:r>
              <a:rPr lang="fr-FR" dirty="0" err="1" smtClean="0"/>
              <a:t>generated</a:t>
            </a:r>
            <a:r>
              <a:rPr lang="fr-FR" dirty="0" smtClean="0"/>
              <a:t> by diluent </a:t>
            </a:r>
            <a:r>
              <a:rPr lang="fr-FR" dirty="0" err="1" smtClean="0"/>
              <a:t>around</a:t>
            </a:r>
            <a:r>
              <a:rPr lang="fr-FR" dirty="0" smtClean="0"/>
              <a:t> </a:t>
            </a:r>
            <a:r>
              <a:rPr lang="fr-FR" dirty="0" err="1" smtClean="0"/>
              <a:t>agregates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neutron </a:t>
            </a:r>
            <a:r>
              <a:rPr lang="fr-FR" dirty="0" err="1" smtClean="0"/>
              <a:t>scattering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408590" y="1269121"/>
            <a:ext cx="162944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More 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3rd </a:t>
            </a:r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phase </a:t>
            </a:r>
          </a:p>
          <a:p>
            <a:pPr algn="ctr"/>
            <a:r>
              <a:rPr lang="fr-FR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w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ith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b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igger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core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79333" y="4740652"/>
            <a:ext cx="1629444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More </a:t>
            </a:r>
            <a:r>
              <a:rPr lang="fr-FR" altLang="zh-CN" sz="1500" dirty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3rd </a:t>
            </a:r>
            <a:r>
              <a:rPr lang="fr-FR" altLang="zh-CN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phase </a:t>
            </a:r>
          </a:p>
          <a:p>
            <a:pPr algn="ctr"/>
            <a:r>
              <a:rPr lang="fr-FR" sz="1500" dirty="0" err="1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w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ith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smaller</a:t>
            </a:r>
            <a:r>
              <a:rPr lang="fr-FR" sz="1500" dirty="0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 </a:t>
            </a:r>
            <a:r>
              <a:rPr lang="fr-FR" sz="1500" dirty="0" err="1" smtClean="0">
                <a:solidFill>
                  <a:srgbClr val="C00000"/>
                </a:solidFill>
                <a:latin typeface="Calibri "/>
                <a:sym typeface="Wingdings" panose="05000000000000000000" pitchFamily="2" charset="2"/>
              </a:rPr>
              <a:t>core</a:t>
            </a:r>
            <a:endParaRPr lang="fr-FR" sz="1500" dirty="0">
              <a:solidFill>
                <a:srgbClr val="C00000"/>
              </a:solidFill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66857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0" y="6635842"/>
            <a:ext cx="11776932" cy="463458"/>
          </a:xfrm>
        </p:spPr>
        <p:txBody>
          <a:bodyPr/>
          <a:lstStyle/>
          <a:p>
            <a:r>
              <a:rPr lang="en-GB" sz="1000" dirty="0"/>
              <a:t>Motokawa, R., Kobayashi, T., Endo, H., Mu, J., Williams, C. D., Masters, A. J., Antonio, M. R., Heller, W. T., &amp; Nagao, M. (2019</a:t>
            </a:r>
            <a:r>
              <a:rPr lang="en-GB" sz="1000" dirty="0" smtClean="0"/>
              <a:t>). </a:t>
            </a:r>
            <a:r>
              <a:rPr lang="en-GB" sz="1000" i="1" dirty="0"/>
              <a:t>ACS Central Science</a:t>
            </a:r>
            <a:r>
              <a:rPr lang="en-GB" sz="1000" dirty="0"/>
              <a:t>, </a:t>
            </a:r>
            <a:r>
              <a:rPr lang="en-GB" sz="1000" i="1" dirty="0"/>
              <a:t>5</a:t>
            </a:r>
            <a:r>
              <a:rPr lang="en-GB" sz="1000" dirty="0"/>
              <a:t>(1), 85‑96.</a:t>
            </a:r>
            <a:endParaRPr lang="fr-FR" sz="1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266" name="Picture 2" descr="Nuclear Energy Agency (NEA) - JAE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12" y="3180936"/>
            <a:ext cx="26289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apan Society for the Promotion of Science (JSP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397" y="5414096"/>
            <a:ext cx="1951528" cy="111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568" y="4647787"/>
            <a:ext cx="2195027" cy="1081214"/>
          </a:xfrm>
          <a:prstGeom prst="rect">
            <a:avLst/>
          </a:prstGeom>
        </p:spPr>
      </p:pic>
      <p:pic>
        <p:nvPicPr>
          <p:cNvPr id="11" name="Picture 8" descr="Sablier Dessin Animé Vecteurs libres de droits et plus d&amp;#39;images  vectorielles de Bonheur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22" y="5619170"/>
            <a:ext cx="529981" cy="8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595" y="3822933"/>
            <a:ext cx="3271739" cy="152539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8109" y="3263153"/>
            <a:ext cx="3334709" cy="5148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01738" y="1114809"/>
            <a:ext cx="9717091" cy="190730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fr-FR"/>
            </a:defPPr>
            <a:lvl1pPr>
              <a:lnSpc>
                <a:spcPct val="90000"/>
              </a:lnSpc>
              <a:spcBef>
                <a:spcPct val="0"/>
              </a:spcBef>
              <a:defRPr b="1">
                <a:solidFill>
                  <a:srgbClr val="1E5389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>
              <a:lnSpc>
                <a:spcPct val="150000"/>
              </a:lnSpc>
            </a:pPr>
            <a:r>
              <a:rPr lang="fr-FR" dirty="0" err="1"/>
              <a:t>Understanding</a:t>
            </a:r>
            <a:r>
              <a:rPr lang="fr-FR" dirty="0"/>
              <a:t> diluent </a:t>
            </a:r>
            <a:r>
              <a:rPr lang="fr-FR" dirty="0" err="1" smtClean="0"/>
              <a:t>effect</a:t>
            </a:r>
            <a:r>
              <a:rPr lang="fr-FR" dirty="0" smtClean="0"/>
              <a:t> and </a:t>
            </a:r>
            <a:r>
              <a:rPr lang="fr-FR" dirty="0" err="1" smtClean="0"/>
              <a:t>origin</a:t>
            </a:r>
            <a:r>
              <a:rPr lang="fr-FR" dirty="0" smtClean="0"/>
              <a:t> of the </a:t>
            </a:r>
            <a:r>
              <a:rPr lang="fr-FR" dirty="0" err="1" smtClean="0"/>
              <a:t>third</a:t>
            </a:r>
            <a:r>
              <a:rPr lang="fr-FR" dirty="0" smtClean="0"/>
              <a:t> phase formation: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/>
              <a:t>- Full </a:t>
            </a:r>
            <a:r>
              <a:rPr lang="fr-FR" dirty="0" err="1" smtClean="0"/>
              <a:t>characterization</a:t>
            </a:r>
            <a:r>
              <a:rPr lang="fr-FR" dirty="0" smtClean="0"/>
              <a:t> of the </a:t>
            </a:r>
            <a:r>
              <a:rPr lang="fr-FR" dirty="0" err="1" smtClean="0"/>
              <a:t>third</a:t>
            </a:r>
            <a:r>
              <a:rPr lang="fr-FR" dirty="0" smtClean="0"/>
              <a:t> phase</a:t>
            </a:r>
          </a:p>
          <a:p>
            <a:pPr>
              <a:lnSpc>
                <a:spcPct val="150000"/>
              </a:lnSpc>
            </a:pPr>
            <a:r>
              <a:rPr lang="fr-FR" dirty="0"/>
              <a:t>	</a:t>
            </a:r>
            <a:r>
              <a:rPr lang="fr-FR" dirty="0" smtClean="0"/>
              <a:t>- SANS of the extraction to test new structure </a:t>
            </a:r>
            <a:r>
              <a:rPr lang="fr-FR" dirty="0" err="1" smtClean="0"/>
              <a:t>factors</a:t>
            </a:r>
            <a:r>
              <a:rPr lang="fr-FR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fr-FR" dirty="0"/>
              <a:t>	 </a:t>
            </a:r>
            <a:r>
              <a:rPr lang="fr-FR" dirty="0" smtClean="0"/>
              <a:t>  </a:t>
            </a:r>
            <a:r>
              <a:rPr lang="fr-FR" dirty="0" err="1" smtClean="0"/>
              <a:t>taking</a:t>
            </a:r>
            <a:r>
              <a:rPr lang="fr-FR" dirty="0" smtClean="0"/>
              <a:t>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</a:t>
            </a:r>
            <a:r>
              <a:rPr lang="fr-FR" dirty="0" err="1" smtClean="0"/>
              <a:t>depletion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endParaRPr lang="fr-FR" dirty="0"/>
          </a:p>
        </p:txBody>
      </p:sp>
      <p:pic>
        <p:nvPicPr>
          <p:cNvPr id="20" name="Picture 10" descr="Check mark icon, check mark icon vector, check mark icon image, •  autocollants murales décision, moderne, acceptation | myloview.f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11" y="4320838"/>
            <a:ext cx="771911" cy="7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😁 Visage Souriant Aux Yeux Rieurs Emoj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30" y="4754715"/>
            <a:ext cx="317859" cy="31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heck mark icon, check mark icon vector, check mark icon image, •  autocollants murales décision, moderne, acceptation | myloview.f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25" y="4795745"/>
            <a:ext cx="823425" cy="82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😁 Visage Souriant Aux Yeux Rieurs Emoj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42" y="5243420"/>
            <a:ext cx="355575" cy="35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heck mark icon, check mark icon vector, check mark icon image, •  autocollants murales décision, moderne, acceptation | myloview.f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82" y="3548927"/>
            <a:ext cx="771911" cy="77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😁 Visage Souriant Aux Yeux Rieurs Emoj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01" y="3982804"/>
            <a:ext cx="317859" cy="31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228140" y="3631487"/>
            <a:ext cx="58764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Proposal</a:t>
            </a:r>
            <a:r>
              <a:rPr lang="fr-FR" dirty="0" smtClean="0"/>
              <a:t> </a:t>
            </a:r>
            <a:r>
              <a:rPr lang="fr-FR" dirty="0" err="1" smtClean="0"/>
              <a:t>submission</a:t>
            </a:r>
            <a:r>
              <a:rPr lang="fr-FR" dirty="0" smtClean="0"/>
              <a:t> for SANS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on JRR-3 in </a:t>
            </a:r>
            <a:r>
              <a:rPr lang="fr-FR" dirty="0" err="1" smtClean="0"/>
              <a:t>Japan</a:t>
            </a:r>
            <a:r>
              <a:rPr lang="fr-FR" dirty="0" smtClean="0"/>
              <a:t> in 2022 with </a:t>
            </a:r>
            <a:r>
              <a:rPr lang="fr-FR" dirty="0" err="1" smtClean="0"/>
              <a:t>Ruihey</a:t>
            </a:r>
            <a:r>
              <a:rPr lang="fr-FR" dirty="0" smtClean="0"/>
              <a:t> MOTOKAWA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2FDN </a:t>
            </a:r>
            <a:r>
              <a:rPr lang="fr-FR" dirty="0" err="1"/>
              <a:t>funding</a:t>
            </a:r>
            <a:r>
              <a:rPr lang="fr-FR" dirty="0"/>
              <a:t> 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NEEDS </a:t>
            </a:r>
            <a:r>
              <a:rPr lang="fr-FR" dirty="0" err="1" smtClean="0"/>
              <a:t>project</a:t>
            </a:r>
            <a:r>
              <a:rPr lang="fr-FR" dirty="0" smtClean="0"/>
              <a:t> : FORMICA 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JSPS </a:t>
            </a:r>
            <a:r>
              <a:rPr lang="fr-FR" dirty="0" err="1" smtClean="0"/>
              <a:t>fellowship</a:t>
            </a:r>
            <a:r>
              <a:rPr lang="fr-FR" dirty="0" smtClean="0"/>
              <a:t> application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85E48255-C290-BA42-9491-C9733724A09F}"/>
              </a:ext>
            </a:extLst>
          </p:cNvPr>
          <p:cNvPicPr>
            <a:picLocks/>
          </p:cNvPicPr>
          <p:nvPr/>
        </p:nvPicPr>
        <p:blipFill>
          <a:blip r:embed="rId11"/>
          <a:srcRect/>
          <a:stretch/>
        </p:blipFill>
        <p:spPr>
          <a:xfrm>
            <a:off x="8553839" y="5871256"/>
            <a:ext cx="666000" cy="666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882359" y="549496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NEEDS</a:t>
            </a:r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5480D98-CB0B-6540-9FB4-35092BDECF20}"/>
              </a:ext>
            </a:extLst>
          </p:cNvPr>
          <p:cNvPicPr>
            <a:picLocks/>
          </p:cNvPicPr>
          <p:nvPr/>
        </p:nvPicPr>
        <p:blipFill>
          <a:blip r:embed="rId12"/>
          <a:srcRect/>
          <a:stretch/>
        </p:blipFill>
        <p:spPr>
          <a:xfrm>
            <a:off x="9405397" y="5925067"/>
            <a:ext cx="702000" cy="5688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663" y="3364626"/>
            <a:ext cx="5117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/>
              <a:t>Framework of Elise </a:t>
            </a:r>
            <a:r>
              <a:rPr lang="fr-FR" b="1" u="sng" dirty="0" err="1" smtClean="0"/>
              <a:t>Guerinoni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Thesis</a:t>
            </a:r>
            <a:r>
              <a:rPr lang="fr-FR" b="1" dirty="0" smtClean="0"/>
              <a:t>:  ILL 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730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Selectivity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4404994" y="675117"/>
          <a:ext cx="7731938" cy="5388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0" name="Graph" r:id="rId3" imgW="4131720" imgH="2879640" progId="Origin50.Graph">
                  <p:embed/>
                </p:oleObj>
              </mc:Choice>
              <mc:Fallback>
                <p:oleObj name="Graph" r:id="rId3" imgW="4131720" imgH="2879640" progId="Origin50.Graph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04994" y="675117"/>
                        <a:ext cx="7731938" cy="5388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/>
          </p:nvPr>
        </p:nvGraphicFramePr>
        <p:xfrm>
          <a:off x="521328" y="22176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281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/>
          <a:lstStyle/>
          <a:p>
            <a:r>
              <a:rPr lang="en-GB" sz="1000" dirty="0" err="1"/>
              <a:t>Berthon</a:t>
            </a:r>
            <a:r>
              <a:rPr lang="en-GB" sz="1000" dirty="0"/>
              <a:t>, L., Martinet, L., </a:t>
            </a:r>
            <a:r>
              <a:rPr lang="en-GB" sz="1000" dirty="0" err="1"/>
              <a:t>Testard</a:t>
            </a:r>
            <a:r>
              <a:rPr lang="en-GB" sz="1000" dirty="0"/>
              <a:t>, F., </a:t>
            </a:r>
            <a:r>
              <a:rPr lang="en-GB" sz="1000" dirty="0" err="1"/>
              <a:t>Madic</a:t>
            </a:r>
            <a:r>
              <a:rPr lang="en-GB" sz="1000" dirty="0"/>
              <a:t>, C., &amp; Zemb, Th. (2007). Solvent Penetration and </a:t>
            </a:r>
            <a:r>
              <a:rPr lang="en-GB" sz="1000" dirty="0" err="1"/>
              <a:t>Sterical</a:t>
            </a:r>
            <a:r>
              <a:rPr lang="en-GB" sz="1000" dirty="0"/>
              <a:t> Stabilization of Reverse Aggregates based on the DIAMEX Process Extracting Molecules : Consequences for the Third Phase Formation. </a:t>
            </a:r>
            <a:r>
              <a:rPr lang="en-GB" sz="1000" i="1" dirty="0"/>
              <a:t>Solvent Extraction and Ion Exchange</a:t>
            </a:r>
            <a:r>
              <a:rPr lang="en-GB" sz="1000" dirty="0"/>
              <a:t>, </a:t>
            </a:r>
            <a:r>
              <a:rPr lang="en-GB" sz="1000" i="1" dirty="0"/>
              <a:t>25</a:t>
            </a:r>
            <a:r>
              <a:rPr lang="en-GB" sz="1000" dirty="0"/>
              <a:t>(5), </a:t>
            </a:r>
            <a:r>
              <a:rPr lang="en-GB" sz="1000" dirty="0" smtClean="0"/>
              <a:t>545‑576</a:t>
            </a:r>
            <a:endParaRPr lang="fr-FR" sz="1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Effect of diluent </a:t>
            </a:r>
            <a:r>
              <a:rPr lang="fr-FR" dirty="0" err="1"/>
              <a:t>chain</a:t>
            </a:r>
            <a:r>
              <a:rPr lang="fr-FR" dirty="0"/>
              <a:t> </a:t>
            </a:r>
            <a:r>
              <a:rPr lang="fr-FR" dirty="0" err="1"/>
              <a:t>length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-221724" y="416677"/>
          <a:ext cx="2734178" cy="1905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6" name="Graph" r:id="rId3" imgW="4131720" imgH="2879640" progId="Origin50.Graph">
                  <p:embed/>
                </p:oleObj>
              </mc:Choice>
              <mc:Fallback>
                <p:oleObj name="Graph" r:id="rId3" imgW="4131720" imgH="2879640" progId="Origin50.Graph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21724" y="416677"/>
                        <a:ext cx="2734178" cy="1905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e 13"/>
          <p:cNvGrpSpPr/>
          <p:nvPr/>
        </p:nvGrpSpPr>
        <p:grpSpPr>
          <a:xfrm>
            <a:off x="9720296" y="475374"/>
            <a:ext cx="2208213" cy="850583"/>
            <a:chOff x="165836" y="594915"/>
            <a:chExt cx="3592898" cy="1619522"/>
          </a:xfrm>
        </p:grpSpPr>
        <p:sp>
          <p:nvSpPr>
            <p:cNvPr id="15" name="Rectangle 14"/>
            <p:cNvSpPr/>
            <p:nvPr/>
          </p:nvSpPr>
          <p:spPr>
            <a:xfrm>
              <a:off x="197157" y="594915"/>
              <a:ext cx="3003494" cy="1619522"/>
            </a:xfrm>
            <a:prstGeom prst="rect">
              <a:avLst/>
            </a:prstGeom>
            <a:noFill/>
            <a:ln w="28575">
              <a:solidFill>
                <a:srgbClr val="9E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165836" y="721456"/>
              <a:ext cx="3592898" cy="1406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[TOA] = 0.1 M</a:t>
              </a:r>
            </a:p>
            <a:p>
              <a:r>
                <a:rPr lang="fr-FR" sz="1400" dirty="0" smtClean="0"/>
                <a:t>[1-octanol] = 0.063 M</a:t>
              </a:r>
            </a:p>
            <a:p>
              <a:r>
                <a:rPr lang="fr-FR" sz="1400" dirty="0" err="1" smtClean="0"/>
                <a:t>Linear</a:t>
              </a:r>
              <a:r>
                <a:rPr lang="fr-FR" sz="1400" dirty="0" smtClean="0"/>
                <a:t> alcane 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9738690" y="1353536"/>
            <a:ext cx="1851297" cy="1010663"/>
            <a:chOff x="165837" y="4190640"/>
            <a:chExt cx="2626212" cy="1665040"/>
          </a:xfrm>
        </p:grpSpPr>
        <p:sp>
          <p:nvSpPr>
            <p:cNvPr id="18" name="Rectangle 17"/>
            <p:cNvSpPr/>
            <p:nvPr/>
          </p:nvSpPr>
          <p:spPr>
            <a:xfrm>
              <a:off x="165837" y="4190640"/>
              <a:ext cx="2626212" cy="1393011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79098" y="4283814"/>
              <a:ext cx="2376772" cy="1571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[U] = 10.5 M </a:t>
              </a:r>
            </a:p>
            <a:p>
              <a:r>
                <a:rPr lang="fr-FR" sz="1400" dirty="0" smtClean="0"/>
                <a:t>[H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SO</a:t>
              </a:r>
              <a:r>
                <a:rPr lang="fr-FR" sz="1400" baseline="-25000" dirty="0" smtClean="0"/>
                <a:t>4</a:t>
              </a:r>
              <a:r>
                <a:rPr lang="fr-FR" sz="1400" dirty="0" smtClean="0"/>
                <a:t>] = 0.1 M </a:t>
              </a:r>
              <a:endParaRPr lang="fr-FR" sz="1400" dirty="0"/>
            </a:p>
            <a:p>
              <a:r>
                <a:rPr lang="fr-FR" sz="1400" dirty="0" smtClean="0"/>
                <a:t>[(NH</a:t>
              </a:r>
              <a:r>
                <a:rPr lang="fr-FR" sz="1400" baseline="-25000" dirty="0" smtClean="0"/>
                <a:t>4</a:t>
              </a:r>
              <a:r>
                <a:rPr lang="fr-FR" sz="1400" dirty="0" smtClean="0"/>
                <a:t>)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SO</a:t>
              </a:r>
              <a:r>
                <a:rPr lang="fr-FR" sz="1400" baseline="-25000" dirty="0" smtClean="0"/>
                <a:t>4</a:t>
              </a:r>
              <a:r>
                <a:rPr lang="fr-FR" sz="1400" dirty="0"/>
                <a:t>] = </a:t>
              </a:r>
              <a:r>
                <a:rPr lang="fr-FR" sz="1400" dirty="0" smtClean="0"/>
                <a:t>1 </a:t>
              </a:r>
              <a:r>
                <a:rPr lang="fr-FR" sz="1400" dirty="0"/>
                <a:t>M </a:t>
              </a:r>
            </a:p>
            <a:p>
              <a:endParaRPr lang="fr-FR" sz="1400" dirty="0" smtClean="0"/>
            </a:p>
          </p:txBody>
        </p:sp>
      </p:grpSp>
      <p:graphicFrame>
        <p:nvGraphicFramePr>
          <p:cNvPr id="20" name="Objet 19"/>
          <p:cNvGraphicFramePr>
            <a:graphicFrameLocks noChangeAspect="1"/>
          </p:cNvGraphicFramePr>
          <p:nvPr>
            <p:extLst/>
          </p:nvPr>
        </p:nvGraphicFramePr>
        <p:xfrm>
          <a:off x="2132886" y="665481"/>
          <a:ext cx="10076185" cy="702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7" name="Graph" r:id="rId5" imgW="4131720" imgH="2879640" progId="Origin50.Graph">
                  <p:embed/>
                </p:oleObj>
              </mc:Choice>
              <mc:Fallback>
                <p:oleObj name="Graph" r:id="rId5" imgW="4131720" imgH="2879640" progId="Origin50.Graph">
                  <p:embed/>
                  <p:pic>
                    <p:nvPicPr>
                      <p:cNvPr id="20" name="Objet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32886" y="665481"/>
                        <a:ext cx="10076185" cy="702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lèche vers le bas 23"/>
          <p:cNvSpPr/>
          <p:nvPr/>
        </p:nvSpPr>
        <p:spPr>
          <a:xfrm>
            <a:off x="5584274" y="3533188"/>
            <a:ext cx="226526" cy="1551695"/>
          </a:xfrm>
          <a:prstGeom prst="downArrow">
            <a:avLst>
              <a:gd name="adj1" fmla="val 50000"/>
              <a:gd name="adj2" fmla="val 15260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èche vers le bas 24"/>
          <p:cNvSpPr/>
          <p:nvPr/>
        </p:nvSpPr>
        <p:spPr>
          <a:xfrm rot="16200000">
            <a:off x="3896010" y="2196059"/>
            <a:ext cx="261637" cy="1235154"/>
          </a:xfrm>
          <a:prstGeom prst="downArrow">
            <a:avLst>
              <a:gd name="adj1" fmla="val 50000"/>
              <a:gd name="adj2" fmla="val 152608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/>
          </p:nvPr>
        </p:nvGraphicFramePr>
        <p:xfrm>
          <a:off x="9262188" y="3673858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8" name="Graph" r:id="rId7" imgW="3985122" imgH="2780706" progId="Origin50.Graph">
                  <p:embed/>
                </p:oleObj>
              </mc:Choice>
              <mc:Fallback>
                <p:oleObj name="Graph" r:id="rId7" imgW="3985122" imgH="2780706" progId="Origin50.Graph">
                  <p:embed/>
                  <p:pic>
                    <p:nvPicPr>
                      <p:cNvPr id="23" name="Obje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2188" y="3673858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720296" y="3331829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Quand</a:t>
            </a:r>
            <a:r>
              <a:rPr lang="en-US" dirty="0" smtClean="0"/>
              <a:t> on </a:t>
            </a:r>
            <a:r>
              <a:rPr lang="en-US" dirty="0" err="1" smtClean="0"/>
              <a:t>s’approche</a:t>
            </a:r>
            <a:r>
              <a:rPr lang="en-US" dirty="0" smtClean="0"/>
              <a:t> de la </a:t>
            </a:r>
            <a:r>
              <a:rPr lang="en-US" dirty="0" err="1" smtClean="0"/>
              <a:t>troisème</a:t>
            </a:r>
            <a:r>
              <a:rPr lang="en-US" dirty="0" smtClean="0"/>
              <a:t> phase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Quand</a:t>
            </a:r>
            <a:r>
              <a:rPr lang="en-US" dirty="0" smtClean="0"/>
              <a:t> on </a:t>
            </a:r>
            <a:r>
              <a:rPr lang="en-US" dirty="0" err="1" smtClean="0"/>
              <a:t>s’approche</a:t>
            </a:r>
            <a:r>
              <a:rPr lang="en-US" dirty="0" smtClean="0"/>
              <a:t> de la </a:t>
            </a:r>
            <a:r>
              <a:rPr lang="en-US" dirty="0" err="1" smtClean="0"/>
              <a:t>troisème</a:t>
            </a:r>
            <a:r>
              <a:rPr lang="en-US" dirty="0" smtClean="0"/>
              <a:t> phase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220621" y="903396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8" name="Graph" r:id="rId3" imgW="3985122" imgH="2780706" progId="Origin50.Graph">
                  <p:embed/>
                </p:oleObj>
              </mc:Choice>
              <mc:Fallback>
                <p:oleObj name="Graph" r:id="rId3" imgW="3985122" imgH="2780706" progId="Origin50.Graph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21" y="903396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478491" y="608313"/>
            <a:ext cx="1129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OCTANE</a:t>
            </a:r>
            <a:endParaRPr lang="en-US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3478491" y="838291"/>
          <a:ext cx="4132263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79" name="Graph" r:id="rId5" imgW="5525881" imgH="3841387" progId="Origin50.Graph">
                  <p:embed/>
                </p:oleObj>
              </mc:Choice>
              <mc:Fallback>
                <p:oleObj name="Graph" r:id="rId5" imgW="5525881" imgH="3841387" progId="Origin50.Graph">
                  <p:embed/>
                  <p:pic>
                    <p:nvPicPr>
                      <p:cNvPr id="7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8491" y="838291"/>
                        <a:ext cx="4132263" cy="2881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916084" y="8156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6916084" y="815635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0" name="Graph" r:id="rId7" imgW="3985122" imgH="2780706" progId="Origin50.Graph">
                  <p:embed/>
                </p:oleObj>
              </mc:Choice>
              <mc:Fallback>
                <p:oleObj name="Graph" r:id="rId7" imgW="3985122" imgH="2780706" progId="Origin50.Graph">
                  <p:embed/>
                  <p:pic>
                    <p:nvPicPr>
                      <p:cNvPr id="9" name="Obje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084" y="815635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405352" y="3593760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1" name="Graph" r:id="rId9" imgW="3985122" imgH="2780706" progId="Origin50.Graph">
                  <p:embed/>
                </p:oleObj>
              </mc:Choice>
              <mc:Fallback>
                <p:oleObj name="Graph" r:id="rId9" imgW="3985122" imgH="2780706" progId="Origin50.Graph">
                  <p:embed/>
                  <p:pic>
                    <p:nvPicPr>
                      <p:cNvPr id="11" name="Obje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52" y="3593760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3695307" y="3571105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2" name="Graph" r:id="rId11" imgW="3985122" imgH="2780706" progId="Origin50.Graph">
                  <p:embed/>
                </p:oleObj>
              </mc:Choice>
              <mc:Fallback>
                <p:oleObj name="Graph" r:id="rId11" imgW="3985122" imgH="2780706" progId="Origin50.Graph">
                  <p:embed/>
                  <p:pic>
                    <p:nvPicPr>
                      <p:cNvPr id="13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5307" y="3571105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857839" y="6616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HEXANE 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7679932" y="72858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DECANE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075635" y="339516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DODECANE</a:t>
            </a:r>
            <a:endParaRPr lang="en-US" dirty="0"/>
          </a:p>
        </p:txBody>
      </p:sp>
      <p:sp>
        <p:nvSpPr>
          <p:cNvPr id="18" name="ZoneTexte 17"/>
          <p:cNvSpPr txBox="1"/>
          <p:nvPr/>
        </p:nvSpPr>
        <p:spPr>
          <a:xfrm>
            <a:off x="4242339" y="3273995"/>
            <a:ext cx="189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HEXADECANE</a:t>
            </a:r>
            <a:endParaRPr lang="en-US" dirty="0"/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/>
          </p:nvPr>
        </p:nvGraphicFramePr>
        <p:xfrm>
          <a:off x="6747711" y="3098895"/>
          <a:ext cx="4030536" cy="2808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83" name="Graph" r:id="rId13" imgW="4131720" imgH="2879640" progId="Origin50.Graph">
                  <p:embed/>
                </p:oleObj>
              </mc:Choice>
              <mc:Fallback>
                <p:oleObj name="Graph" r:id="rId13" imgW="4131720" imgH="2879640" progId="Origin50.Graph">
                  <p:embed/>
                  <p:pic>
                    <p:nvPicPr>
                      <p:cNvPr id="19" name="Objet 18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47711" y="3098895"/>
                        <a:ext cx="4030536" cy="2808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591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>
                <a:hlinkClick r:id="rId3"/>
              </a:rPr>
              <a:t>https://assets.rte-france.com/prod/public/2020-06/bilan-electrique-2019_1_0.pdf</a:t>
            </a:r>
            <a:endParaRPr lang="en-US" sz="1400" dirty="0"/>
          </a:p>
          <a:p>
            <a:r>
              <a:rPr lang="fr-FR" sz="1400" dirty="0"/>
              <a:t>IAEA, “Uranium 2018: </a:t>
            </a:r>
            <a:r>
              <a:rPr lang="fr-FR" sz="1400" dirty="0" err="1"/>
              <a:t>Resources</a:t>
            </a:r>
            <a:r>
              <a:rPr lang="fr-FR" sz="1400" dirty="0"/>
              <a:t>, Production and </a:t>
            </a:r>
            <a:r>
              <a:rPr lang="fr-FR" sz="1400" dirty="0" err="1"/>
              <a:t>Demand</a:t>
            </a:r>
            <a:r>
              <a:rPr lang="fr-FR" sz="1400" dirty="0" smtClean="0"/>
              <a:t>.”</a:t>
            </a:r>
            <a:endParaRPr lang="fr-FR" sz="1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 smtClean="0">
                <a:latin typeface="Arial Black" panose="020B0A04020102020204" pitchFamily="34" charset="0"/>
              </a:rPr>
              <a:t>Uranium production &amp; AMEX process</a:t>
            </a:r>
            <a:endParaRPr lang="fr-FR" b="0" dirty="0">
              <a:latin typeface="Arial Black" panose="020B0A040201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4" t="20254" r="7096" b="10665"/>
          <a:stretch/>
        </p:blipFill>
        <p:spPr bwMode="auto">
          <a:xfrm>
            <a:off x="250188" y="924038"/>
            <a:ext cx="5912285" cy="3870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138927" y="2436860"/>
            <a:ext cx="1772175" cy="1390939"/>
            <a:chOff x="5142011" y="1481636"/>
            <a:chExt cx="1555234" cy="1390939"/>
          </a:xfrm>
        </p:grpSpPr>
        <p:sp>
          <p:nvSpPr>
            <p:cNvPr id="10" name="Ellipse 9"/>
            <p:cNvSpPr/>
            <p:nvPr/>
          </p:nvSpPr>
          <p:spPr>
            <a:xfrm>
              <a:off x="5773551" y="2032774"/>
              <a:ext cx="751491" cy="83980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FEA228-41C6-4A45-90ED-EC7CA7CD1CFE}"/>
                </a:ext>
              </a:extLst>
            </p:cNvPr>
            <p:cNvSpPr/>
            <p:nvPr/>
          </p:nvSpPr>
          <p:spPr>
            <a:xfrm>
              <a:off x="5142011" y="1481636"/>
              <a:ext cx="1555234" cy="4648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Ore extraction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0833368" y="893288"/>
            <a:ext cx="1090736" cy="1036264"/>
            <a:chOff x="1928507" y="1043337"/>
            <a:chExt cx="1050800" cy="1036264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425B6B06-B77F-D546-9303-A204C2D3B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2" t="13221" r="44490" b="43752"/>
            <a:stretch/>
          </p:blipFill>
          <p:spPr>
            <a:xfrm>
              <a:off x="2017876" y="1043337"/>
              <a:ext cx="726541" cy="61275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83A484-384E-5C46-AB19-FF025A82F35A}"/>
                </a:ext>
              </a:extLst>
            </p:cNvPr>
            <p:cNvSpPr/>
            <p:nvPr/>
          </p:nvSpPr>
          <p:spPr>
            <a:xfrm>
              <a:off x="1928507" y="1656087"/>
              <a:ext cx="1050800" cy="423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Mined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ore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7528247" y="998664"/>
            <a:ext cx="3302490" cy="670110"/>
            <a:chOff x="3229272" y="1272100"/>
            <a:chExt cx="2050690" cy="6701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D8BAF0-9F6C-4F42-BC56-701B4678B6F9}"/>
                </a:ext>
              </a:extLst>
            </p:cNvPr>
            <p:cNvSpPr/>
            <p:nvPr/>
          </p:nvSpPr>
          <p:spPr>
            <a:xfrm>
              <a:off x="3229272" y="1326451"/>
              <a:ext cx="20506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COMMINUTION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PRE-CONCENTRATION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41D4AF14-DB85-9D40-8F90-64D9B004857A}"/>
                </a:ext>
              </a:extLst>
            </p:cNvPr>
            <p:cNvSpPr/>
            <p:nvPr/>
          </p:nvSpPr>
          <p:spPr>
            <a:xfrm>
              <a:off x="3267306" y="1272100"/>
              <a:ext cx="1955956" cy="670110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7584116" y="2148019"/>
            <a:ext cx="4338883" cy="754720"/>
            <a:chOff x="2436524" y="2291592"/>
            <a:chExt cx="2694241" cy="754720"/>
          </a:xfrm>
        </p:grpSpPr>
        <p:grpSp>
          <p:nvGrpSpPr>
            <p:cNvPr id="19" name="Groupe 18"/>
            <p:cNvGrpSpPr/>
            <p:nvPr/>
          </p:nvGrpSpPr>
          <p:grpSpPr>
            <a:xfrm>
              <a:off x="2436524" y="2473148"/>
              <a:ext cx="1329867" cy="504392"/>
              <a:chOff x="3367491" y="2633186"/>
              <a:chExt cx="1329867" cy="504392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8E67D34-6F34-084F-AD66-4B39261963AF}"/>
                  </a:ext>
                </a:extLst>
              </p:cNvPr>
              <p:cNvSpPr/>
              <p:nvPr/>
            </p:nvSpPr>
            <p:spPr>
              <a:xfrm>
                <a:off x="3507345" y="2633186"/>
                <a:ext cx="1050160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5389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LEACHING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538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37">
                <a:extLst>
                  <a:ext uri="{FF2B5EF4-FFF2-40B4-BE49-F238E27FC236}">
                    <a16:creationId xmlns:a16="http://schemas.microsoft.com/office/drawing/2014/main" id="{035E6D3A-3A14-0B47-A2F1-EF5683233F1C}"/>
                  </a:ext>
                </a:extLst>
              </p:cNvPr>
              <p:cNvSpPr/>
              <p:nvPr/>
            </p:nvSpPr>
            <p:spPr>
              <a:xfrm>
                <a:off x="3367491" y="2636716"/>
                <a:ext cx="1329867" cy="500862"/>
              </a:xfrm>
              <a:prstGeom prst="roundRect">
                <a:avLst/>
              </a:prstGeom>
              <a:noFill/>
              <a:ln w="28575">
                <a:solidFill>
                  <a:srgbClr val="1E5389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203878" y="2291592"/>
              <a:ext cx="926887" cy="754720"/>
              <a:chOff x="4187082" y="2541858"/>
              <a:chExt cx="926887" cy="75472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58C6B49-12DE-8145-8ABE-999FAD998CB9}"/>
                  </a:ext>
                </a:extLst>
              </p:cNvPr>
              <p:cNvSpPr/>
              <p:nvPr/>
            </p:nvSpPr>
            <p:spPr>
              <a:xfrm>
                <a:off x="4187082" y="2541858"/>
                <a:ext cx="857799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5389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Oxidant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538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1948C14-A521-BC41-9A6D-98E0E991BE09}"/>
                  </a:ext>
                </a:extLst>
              </p:cNvPr>
              <p:cNvSpPr/>
              <p:nvPr/>
            </p:nvSpPr>
            <p:spPr>
              <a:xfrm>
                <a:off x="4221096" y="2873129"/>
                <a:ext cx="892873" cy="423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E5389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Lixiviant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538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22" name="Connecteur droit avec flèche 21"/>
            <p:cNvCxnSpPr/>
            <p:nvPr/>
          </p:nvCxnSpPr>
          <p:spPr>
            <a:xfrm flipH="1">
              <a:off x="3884645" y="2559645"/>
              <a:ext cx="393264" cy="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flipH="1">
              <a:off x="3883024" y="2876049"/>
              <a:ext cx="393264" cy="5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/>
          <p:cNvGrpSpPr/>
          <p:nvPr/>
        </p:nvGrpSpPr>
        <p:grpSpPr>
          <a:xfrm>
            <a:off x="6710237" y="4497202"/>
            <a:ext cx="2483316" cy="806757"/>
            <a:chOff x="2299273" y="4424822"/>
            <a:chExt cx="2258451" cy="80675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39DEF7-47A4-BA44-89C4-65CF31802D00}"/>
                </a:ext>
              </a:extLst>
            </p:cNvPr>
            <p:cNvSpPr/>
            <p:nvPr/>
          </p:nvSpPr>
          <p:spPr>
            <a:xfrm>
              <a:off x="2299273" y="4424822"/>
              <a:ext cx="2258451" cy="423449"/>
            </a:xfrm>
            <a:prstGeom prst="rect">
              <a:avLst/>
            </a:prstGeom>
            <a:ln>
              <a:noFill/>
              <a:prstDash val="solid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SOLVENT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EXTRACTION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Rounded Rectangle 47">
              <a:extLst>
                <a:ext uri="{FF2B5EF4-FFF2-40B4-BE49-F238E27FC236}">
                  <a16:creationId xmlns:a16="http://schemas.microsoft.com/office/drawing/2014/main" id="{F2B8CB71-EDCE-EC46-8957-FE76813F43C0}"/>
                </a:ext>
              </a:extLst>
            </p:cNvPr>
            <p:cNvSpPr/>
            <p:nvPr/>
          </p:nvSpPr>
          <p:spPr>
            <a:xfrm>
              <a:off x="2396701" y="4501690"/>
              <a:ext cx="2015643" cy="729889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3612383" y="4356709"/>
            <a:ext cx="8208402" cy="1821634"/>
            <a:chOff x="512165" y="4477261"/>
            <a:chExt cx="5097030" cy="1821634"/>
          </a:xfrm>
        </p:grpSpPr>
        <p:grpSp>
          <p:nvGrpSpPr>
            <p:cNvPr id="32" name="Groupe 31"/>
            <p:cNvGrpSpPr/>
            <p:nvPr/>
          </p:nvGrpSpPr>
          <p:grpSpPr>
            <a:xfrm>
              <a:off x="4210971" y="4681226"/>
              <a:ext cx="1398224" cy="729889"/>
              <a:chOff x="4384197" y="4528394"/>
              <a:chExt cx="1398224" cy="729889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540B30E-8C13-974A-8CF6-47E07251CC47}"/>
                  </a:ext>
                </a:extLst>
              </p:cNvPr>
              <p:cNvSpPr/>
              <p:nvPr/>
            </p:nvSpPr>
            <p:spPr>
              <a:xfrm>
                <a:off x="4402684" y="4623001"/>
                <a:ext cx="137973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B1C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ION</a:t>
                </a:r>
                <a:r>
                  <a:rPr kumimoji="0" lang="fr-FR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B1C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-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B1C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EXCHANGE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8B1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RESIN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8B1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0" name="Rounded Rectangle 49">
                <a:extLst>
                  <a:ext uri="{FF2B5EF4-FFF2-40B4-BE49-F238E27FC236}">
                    <a16:creationId xmlns:a16="http://schemas.microsoft.com/office/drawing/2014/main" id="{653F0932-9043-DE45-91D9-BC09B9AA3339}"/>
                  </a:ext>
                </a:extLst>
              </p:cNvPr>
              <p:cNvSpPr/>
              <p:nvPr/>
            </p:nvSpPr>
            <p:spPr>
              <a:xfrm>
                <a:off x="4384197" y="4528394"/>
                <a:ext cx="1391527" cy="729889"/>
              </a:xfrm>
              <a:prstGeom prst="roundRect">
                <a:avLst/>
              </a:prstGeom>
              <a:noFill/>
              <a:ln w="28575">
                <a:solidFill>
                  <a:schemeClr val="accent4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R" sz="1800" b="0" i="0" u="none" strike="noStrike" kern="1200" cap="none" spc="0" normalizeH="0" baseline="0" noProof="0">
                  <a:ln>
                    <a:noFill/>
                  </a:ln>
                  <a:solidFill>
                    <a:srgbClr val="FF8B1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512165" y="5588775"/>
              <a:ext cx="1949495" cy="710120"/>
              <a:chOff x="-2270902" y="5539465"/>
              <a:chExt cx="1949495" cy="71012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558B977-BC14-E14A-814B-CFD686A4871A}"/>
                  </a:ext>
                </a:extLst>
              </p:cNvPr>
              <p:cNvSpPr/>
              <p:nvPr/>
            </p:nvSpPr>
            <p:spPr>
              <a:xfrm>
                <a:off x="-2243424" y="5610344"/>
                <a:ext cx="19220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YELLOW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CAKE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PRECIPITATION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AND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DRYING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Rounded Rectangle 51">
                <a:extLst>
                  <a:ext uri="{FF2B5EF4-FFF2-40B4-BE49-F238E27FC236}">
                    <a16:creationId xmlns:a16="http://schemas.microsoft.com/office/drawing/2014/main" id="{D4DE7D7D-DA75-B74B-AF96-D47AE573DD39}"/>
                  </a:ext>
                </a:extLst>
              </p:cNvPr>
              <p:cNvSpPr/>
              <p:nvPr/>
            </p:nvSpPr>
            <p:spPr>
              <a:xfrm>
                <a:off x="-2270902" y="5539465"/>
                <a:ext cx="1923621" cy="710120"/>
              </a:xfrm>
              <a:prstGeom prst="roundRect">
                <a:avLst/>
              </a:prstGeom>
              <a:noFill/>
              <a:ln w="28575">
                <a:solidFill>
                  <a:schemeClr val="accent4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4" name="Accolade ouvrante 33"/>
            <p:cNvSpPr/>
            <p:nvPr/>
          </p:nvSpPr>
          <p:spPr>
            <a:xfrm rot="5400000">
              <a:off x="3918906" y="3745030"/>
              <a:ext cx="167895" cy="1632357"/>
            </a:xfrm>
            <a:prstGeom prst="leftBrace">
              <a:avLst/>
            </a:prstGeom>
            <a:solidFill>
              <a:schemeClr val="bg1"/>
            </a:solidFill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Parenthèse fermante 34"/>
            <p:cNvSpPr/>
            <p:nvPr/>
          </p:nvSpPr>
          <p:spPr>
            <a:xfrm rot="5400000">
              <a:off x="4058688" y="4597940"/>
              <a:ext cx="106809" cy="1850838"/>
            </a:xfrm>
            <a:prstGeom prst="rightBracket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lèche à angle droit 35"/>
            <p:cNvSpPr/>
            <p:nvPr/>
          </p:nvSpPr>
          <p:spPr>
            <a:xfrm rot="5400000" flipV="1">
              <a:off x="3037953" y="5022569"/>
              <a:ext cx="496452" cy="1623803"/>
            </a:xfrm>
            <a:prstGeom prst="bentUp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940373" y="2859310"/>
            <a:ext cx="6658467" cy="1355514"/>
            <a:chOff x="1857178" y="3092496"/>
            <a:chExt cx="4134593" cy="1355514"/>
          </a:xfrm>
        </p:grpSpPr>
        <p:grpSp>
          <p:nvGrpSpPr>
            <p:cNvPr id="42" name="Groupe 41"/>
            <p:cNvGrpSpPr/>
            <p:nvPr/>
          </p:nvGrpSpPr>
          <p:grpSpPr>
            <a:xfrm>
              <a:off x="2845739" y="3650054"/>
              <a:ext cx="2067075" cy="797956"/>
              <a:chOff x="3008459" y="3615581"/>
              <a:chExt cx="2067075" cy="79795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3245FE1-6E48-7648-8F77-2FBBCD3AF837}"/>
                  </a:ext>
                </a:extLst>
              </p:cNvPr>
              <p:cNvSpPr/>
              <p:nvPr/>
            </p:nvSpPr>
            <p:spPr>
              <a:xfrm>
                <a:off x="3008459" y="3828762"/>
                <a:ext cx="2067075" cy="58477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SOLID/LIQUID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SEPARATION</a:t>
                </a:r>
                <a:endPara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9" name="Rounded Rectangle 43">
                <a:extLst>
                  <a:ext uri="{FF2B5EF4-FFF2-40B4-BE49-F238E27FC236}">
                    <a16:creationId xmlns:a16="http://schemas.microsoft.com/office/drawing/2014/main" id="{FC03E7D3-7C26-DF49-9B44-2DE8FA784E3D}"/>
                  </a:ext>
                </a:extLst>
              </p:cNvPr>
              <p:cNvSpPr/>
              <p:nvPr/>
            </p:nvSpPr>
            <p:spPr>
              <a:xfrm>
                <a:off x="3068510" y="3615581"/>
                <a:ext cx="1913242" cy="729889"/>
              </a:xfrm>
              <a:prstGeom prst="roundRect">
                <a:avLst/>
              </a:prstGeom>
              <a:noFill/>
              <a:ln w="285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4DC8E4-5AE3-084B-ADC4-0B739F0E52B1}"/>
                </a:ext>
              </a:extLst>
            </p:cNvPr>
            <p:cNvSpPr/>
            <p:nvPr/>
          </p:nvSpPr>
          <p:spPr>
            <a:xfrm>
              <a:off x="1857178" y="3092496"/>
              <a:ext cx="1196546" cy="4234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Wash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water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2BEEF92-75BC-4842-974F-AC1179935A5A}"/>
                </a:ext>
              </a:extLst>
            </p:cNvPr>
            <p:cNvSpPr/>
            <p:nvPr/>
          </p:nvSpPr>
          <p:spPr>
            <a:xfrm>
              <a:off x="4818767" y="3573618"/>
              <a:ext cx="117300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TAILS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fr-F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/>
              </a:r>
              <a:br>
                <a:rPr kumimoji="0" lang="fr-F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</a:br>
              <a:r>
                <a:rPr kumimoji="0" lang="en-US" altLang="zh-CN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TO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WASTE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46" name="Connecteur en angle 45"/>
            <p:cNvCxnSpPr>
              <a:stCxn id="43" idx="2"/>
              <a:endCxn id="49" idx="1"/>
            </p:cNvCxnSpPr>
            <p:nvPr/>
          </p:nvCxnSpPr>
          <p:spPr>
            <a:xfrm rot="16200000" flipH="1">
              <a:off x="2431093" y="3540302"/>
              <a:ext cx="499054" cy="450339"/>
            </a:xfrm>
            <a:prstGeom prst="bentConnector2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4840880" y="3996136"/>
              <a:ext cx="393264" cy="5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Flèche droite 50"/>
          <p:cNvSpPr/>
          <p:nvPr/>
        </p:nvSpPr>
        <p:spPr>
          <a:xfrm rot="5400000">
            <a:off x="8509532" y="1858041"/>
            <a:ext cx="429170" cy="27163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Flèche droite 52"/>
          <p:cNvSpPr/>
          <p:nvPr/>
        </p:nvSpPr>
        <p:spPr>
          <a:xfrm rot="5400000">
            <a:off x="8509532" y="3012188"/>
            <a:ext cx="429170" cy="271631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87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Caractérisation</a:t>
            </a:r>
            <a:r>
              <a:rPr lang="en-US" dirty="0" smtClean="0"/>
              <a:t> de la </a:t>
            </a:r>
            <a:r>
              <a:rPr lang="en-US" dirty="0" err="1" smtClean="0"/>
              <a:t>troisième</a:t>
            </a:r>
            <a:r>
              <a:rPr lang="en-US" dirty="0" smtClean="0"/>
              <a:t> phase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/>
          </p:nvPr>
        </p:nvGraphicFramePr>
        <p:xfrm>
          <a:off x="748146" y="1389062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8" name="Graph" r:id="rId3" imgW="3985122" imgH="2780706" progId="Origin50.Graph">
                  <p:embed/>
                </p:oleObj>
              </mc:Choice>
              <mc:Fallback>
                <p:oleObj name="Graph" r:id="rId3" imgW="3985122" imgH="2780706" progId="Origin50.Graph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46" y="1389062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001950" y="930330"/>
            <a:ext cx="3318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2M TOA 1pc </a:t>
            </a:r>
            <a:r>
              <a:rPr lang="en-US" dirty="0" err="1"/>
              <a:t>oct</a:t>
            </a:r>
            <a:r>
              <a:rPr lang="en-US" dirty="0"/>
              <a:t> light et heavy 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3954868" y="1464349"/>
          <a:ext cx="3984625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9" name="Graph" r:id="rId5" imgW="3985122" imgH="2780706" progId="Origin50.Graph">
                  <p:embed/>
                </p:oleObj>
              </mc:Choice>
              <mc:Fallback>
                <p:oleObj name="Graph" r:id="rId5" imgW="3985122" imgH="2780706" progId="Origin50.Graph">
                  <p:embed/>
                  <p:pic>
                    <p:nvPicPr>
                      <p:cNvPr id="7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868" y="1464349"/>
                        <a:ext cx="3984625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266545" y="2546733"/>
            <a:ext cx="1322961" cy="82876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3589506" y="1620455"/>
            <a:ext cx="730725" cy="926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3589505" y="3328451"/>
            <a:ext cx="730726" cy="56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Résultats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TOA </a:t>
            </a:r>
            <a:r>
              <a:rPr lang="en-US" dirty="0" err="1" smtClean="0"/>
              <a:t>dans</a:t>
            </a:r>
            <a:r>
              <a:rPr lang="en-US" dirty="0" smtClean="0"/>
              <a:t> la light phase et dosage de la light phase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303303" y="687084"/>
            <a:ext cx="4763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[TOA] = 1.8 M SAXS light phase </a:t>
            </a:r>
            <a:br>
              <a:rPr lang="en-US" sz="1200" dirty="0" smtClean="0"/>
            </a:br>
            <a:r>
              <a:rPr lang="en-US" sz="1200" dirty="0" err="1" smtClean="0"/>
              <a:t>Obs</a:t>
            </a:r>
            <a:r>
              <a:rPr lang="en-US" sz="1200" dirty="0" smtClean="0"/>
              <a:t> :  </a:t>
            </a:r>
            <a:r>
              <a:rPr lang="en-US" sz="1200" dirty="0" err="1" smtClean="0"/>
              <a:t>remontée</a:t>
            </a:r>
            <a:r>
              <a:rPr lang="en-US" sz="1200" dirty="0" smtClean="0"/>
              <a:t> plus important </a:t>
            </a:r>
            <a:r>
              <a:rPr lang="en-US" sz="1200" dirty="0" err="1" smtClean="0"/>
              <a:t>quand</a:t>
            </a:r>
            <a:r>
              <a:rPr lang="en-US" sz="1200" dirty="0" smtClean="0"/>
              <a:t> y a octanol -&gt;</a:t>
            </a:r>
            <a:r>
              <a:rPr lang="en-US" sz="1200" b="1" dirty="0" smtClean="0"/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normalement</a:t>
            </a:r>
            <a:r>
              <a:rPr lang="en-US" sz="1200" b="1" dirty="0" smtClean="0">
                <a:solidFill>
                  <a:srgbClr val="FF0000"/>
                </a:solidFill>
              </a:rPr>
              <a:t> octanol </a:t>
            </a:r>
            <a:r>
              <a:rPr lang="en-US" sz="1200" b="1" dirty="0" err="1" smtClean="0">
                <a:solidFill>
                  <a:srgbClr val="FF0000"/>
                </a:solidFill>
              </a:rPr>
              <a:t>devrait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empecher</a:t>
            </a:r>
            <a:r>
              <a:rPr lang="en-US" sz="1200" b="1" dirty="0" smtClean="0">
                <a:solidFill>
                  <a:srgbClr val="FF0000"/>
                </a:solidFill>
              </a:rPr>
              <a:t> la </a:t>
            </a:r>
            <a:r>
              <a:rPr lang="en-US" sz="1200" b="1" dirty="0" err="1" smtClean="0">
                <a:solidFill>
                  <a:srgbClr val="FF0000"/>
                </a:solidFill>
              </a:rPr>
              <a:t>remontée</a:t>
            </a:r>
            <a:r>
              <a:rPr lang="en-US" sz="1200" b="1" dirty="0" smtClean="0">
                <a:solidFill>
                  <a:srgbClr val="FF0000"/>
                </a:solidFill>
              </a:rPr>
              <a:t> ?? </a:t>
            </a:r>
            <a:r>
              <a:rPr lang="en-US" sz="1200" b="1" dirty="0" err="1" smtClean="0">
                <a:solidFill>
                  <a:srgbClr val="FF0000"/>
                </a:solidFill>
              </a:rPr>
              <a:t>Ou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alors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il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permet</a:t>
            </a:r>
            <a:r>
              <a:rPr lang="en-US" sz="1200" b="1" dirty="0" smtClean="0">
                <a:solidFill>
                  <a:srgbClr val="FF0000"/>
                </a:solidFill>
              </a:rPr>
              <a:t> que y </a:t>
            </a:r>
            <a:r>
              <a:rPr lang="en-US" sz="1200" b="1" dirty="0" err="1" smtClean="0">
                <a:solidFill>
                  <a:srgbClr val="FF0000"/>
                </a:solidFill>
              </a:rPr>
              <a:t>ai</a:t>
            </a:r>
            <a:r>
              <a:rPr lang="en-US" sz="1200" b="1" dirty="0" smtClean="0">
                <a:solidFill>
                  <a:srgbClr val="FF0000"/>
                </a:solidFill>
              </a:rPr>
              <a:t> des </a:t>
            </a:r>
            <a:r>
              <a:rPr lang="en-US" sz="1200" b="1" dirty="0" err="1" smtClean="0">
                <a:solidFill>
                  <a:srgbClr val="FF0000"/>
                </a:solidFill>
              </a:rPr>
              <a:t>agregats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quand</a:t>
            </a:r>
            <a:r>
              <a:rPr lang="en-US" sz="1200" b="1" dirty="0" smtClean="0">
                <a:solidFill>
                  <a:srgbClr val="FF0000"/>
                </a:solidFill>
              </a:rPr>
              <a:t> meme </a:t>
            </a:r>
            <a:r>
              <a:rPr lang="en-US" sz="1200" b="1" dirty="0" err="1" smtClean="0">
                <a:solidFill>
                  <a:srgbClr val="FF0000"/>
                </a:solidFill>
              </a:rPr>
              <a:t>mais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qu’ils</a:t>
            </a:r>
            <a:r>
              <a:rPr lang="en-US" sz="1200" b="1" dirty="0" smtClean="0">
                <a:solidFill>
                  <a:srgbClr val="FF0000"/>
                </a:solidFill>
              </a:rPr>
              <a:t> ne </a:t>
            </a:r>
            <a:r>
              <a:rPr lang="en-US" sz="1200" b="1" dirty="0" err="1" smtClean="0">
                <a:solidFill>
                  <a:srgbClr val="FF0000"/>
                </a:solidFill>
              </a:rPr>
              <a:t>collapsent</a:t>
            </a:r>
            <a:r>
              <a:rPr lang="en-US" sz="1200" b="1" dirty="0" smtClean="0">
                <a:solidFill>
                  <a:srgbClr val="FF0000"/>
                </a:solidFill>
              </a:rPr>
              <a:t> pas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remontée</a:t>
            </a:r>
            <a:r>
              <a:rPr lang="en-US" sz="1200" dirty="0" smtClean="0"/>
              <a:t> pour </a:t>
            </a:r>
            <a:r>
              <a:rPr lang="en-US" sz="1200" dirty="0" err="1" smtClean="0"/>
              <a:t>tous</a:t>
            </a:r>
            <a:r>
              <a:rPr lang="en-US" sz="1200" dirty="0" smtClean="0"/>
              <a:t> les </a:t>
            </a:r>
            <a:r>
              <a:rPr lang="en-US" sz="1200" dirty="0" err="1" smtClean="0"/>
              <a:t>diluants</a:t>
            </a:r>
            <a:r>
              <a:rPr lang="en-US" sz="1200" dirty="0" smtClean="0"/>
              <a:t> </a:t>
            </a:r>
            <a:r>
              <a:rPr lang="en-US" sz="1200" dirty="0" err="1" smtClean="0"/>
              <a:t>même</a:t>
            </a:r>
            <a:r>
              <a:rPr lang="en-US" sz="1200" dirty="0" smtClean="0"/>
              <a:t> </a:t>
            </a:r>
            <a:r>
              <a:rPr lang="en-US" sz="1200" dirty="0" err="1" smtClean="0"/>
              <a:t>dans</a:t>
            </a:r>
            <a:r>
              <a:rPr lang="en-US" sz="1200" dirty="0" smtClean="0"/>
              <a:t> la phase </a:t>
            </a:r>
            <a:r>
              <a:rPr lang="en-US" sz="1200" dirty="0" err="1" smtClean="0"/>
              <a:t>legère</a:t>
            </a:r>
            <a:endParaRPr lang="en-US" sz="1200" dirty="0" smtClean="0"/>
          </a:p>
          <a:p>
            <a:r>
              <a:rPr lang="en-US" sz="1200" dirty="0" smtClean="0"/>
              <a:t>La TOA phase </a:t>
            </a:r>
            <a:r>
              <a:rPr lang="en-US" sz="1200" dirty="0" err="1" smtClean="0"/>
              <a:t>orga</a:t>
            </a:r>
            <a:r>
              <a:rPr lang="en-US" sz="1200" dirty="0" smtClean="0"/>
              <a:t> </a:t>
            </a:r>
            <a:r>
              <a:rPr lang="en-US" sz="1200" dirty="0" err="1" smtClean="0"/>
              <a:t>dans</a:t>
            </a:r>
            <a:r>
              <a:rPr lang="en-US" sz="1200" dirty="0" smtClean="0"/>
              <a:t> dodecane </a:t>
            </a:r>
            <a:r>
              <a:rPr lang="en-US" sz="1200" dirty="0" err="1" smtClean="0"/>
              <a:t>remonte</a:t>
            </a:r>
            <a:r>
              <a:rPr lang="en-US" sz="1200" dirty="0" smtClean="0"/>
              <a:t> droit, </a:t>
            </a:r>
            <a:r>
              <a:rPr lang="en-US" sz="1200" dirty="0" err="1" smtClean="0"/>
              <a:t>qu’est</a:t>
            </a:r>
            <a:r>
              <a:rPr lang="en-US" sz="1200" dirty="0" smtClean="0"/>
              <a:t> </a:t>
            </a:r>
            <a:r>
              <a:rPr lang="en-US" sz="1200" dirty="0" err="1" smtClean="0"/>
              <a:t>ce</a:t>
            </a:r>
            <a:r>
              <a:rPr lang="en-US" sz="1200" dirty="0" smtClean="0"/>
              <a:t> </a:t>
            </a:r>
            <a:r>
              <a:rPr lang="en-US" sz="1200" dirty="0" err="1" smtClean="0"/>
              <a:t>qu’on</a:t>
            </a:r>
            <a:r>
              <a:rPr lang="en-US" sz="1200" dirty="0" smtClean="0"/>
              <a:t> a </a:t>
            </a:r>
            <a:r>
              <a:rPr lang="en-US" sz="1200" dirty="0" err="1" smtClean="0"/>
              <a:t>dans</a:t>
            </a:r>
            <a:r>
              <a:rPr lang="en-US" sz="1200" dirty="0" smtClean="0"/>
              <a:t> la phase </a:t>
            </a:r>
            <a:r>
              <a:rPr lang="en-US" sz="1200" dirty="0" err="1" smtClean="0"/>
              <a:t>légère</a:t>
            </a:r>
            <a:r>
              <a:rPr lang="en-US" sz="1200" dirty="0" smtClean="0"/>
              <a:t> ?  </a:t>
            </a:r>
            <a:endParaRPr lang="en-US" sz="1200" dirty="0"/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>
            <p:extLst/>
          </p:nvPr>
        </p:nvGraphicFramePr>
        <p:xfrm>
          <a:off x="130309" y="2507601"/>
          <a:ext cx="7456740" cy="5196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2" name="Graph" r:id="rId3" imgW="4131720" imgH="2879640" progId="Origin50.Graph">
                  <p:embed/>
                </p:oleObj>
              </mc:Choice>
              <mc:Fallback>
                <p:oleObj name="Graph" r:id="rId3" imgW="4131720" imgH="2879640" progId="Origin50.Graph">
                  <p:embed/>
                  <p:pic>
                    <p:nvPicPr>
                      <p:cNvPr id="15" name="Obje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309" y="2507601"/>
                        <a:ext cx="7456740" cy="5196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5651226" y="1944441"/>
          <a:ext cx="7635566" cy="5321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43" name="Graph" r:id="rId5" imgW="4131720" imgH="2879640" progId="Origin50.Graph">
                  <p:embed/>
                </p:oleObj>
              </mc:Choice>
              <mc:Fallback>
                <p:oleObj name="Graph" r:id="rId5" imgW="4131720" imgH="2879640" progId="Origin50.Graph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51226" y="1944441"/>
                        <a:ext cx="7635566" cy="5321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6287336" y="807138"/>
            <a:ext cx="4763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[TOA] = 1.8 M SAXS 3</a:t>
            </a:r>
            <a:r>
              <a:rPr lang="en-US" sz="1200" baseline="30000" dirty="0" smtClean="0"/>
              <a:t>rd</a:t>
            </a:r>
            <a:r>
              <a:rPr lang="en-US" sz="1200" dirty="0" smtClean="0"/>
              <a:t> phase </a:t>
            </a:r>
            <a:br>
              <a:rPr lang="en-US" sz="1200" dirty="0" smtClean="0"/>
            </a:br>
            <a:r>
              <a:rPr lang="en-US" sz="1200" dirty="0" err="1" smtClean="0"/>
              <a:t>Obs</a:t>
            </a:r>
            <a:r>
              <a:rPr lang="en-US" sz="1200" dirty="0" smtClean="0"/>
              <a:t> :  </a:t>
            </a:r>
            <a:r>
              <a:rPr lang="en-US" sz="1200" dirty="0" err="1" smtClean="0"/>
              <a:t>remontée</a:t>
            </a:r>
            <a:r>
              <a:rPr lang="en-US" sz="1200" dirty="0" smtClean="0"/>
              <a:t> plus important </a:t>
            </a:r>
            <a:r>
              <a:rPr lang="en-US" sz="1200" dirty="0" err="1" smtClean="0"/>
              <a:t>quand</a:t>
            </a:r>
            <a:r>
              <a:rPr lang="en-US" sz="1200" dirty="0" smtClean="0"/>
              <a:t> y a octanol </a:t>
            </a:r>
            <a:br>
              <a:rPr lang="en-US" sz="1200" dirty="0" smtClean="0"/>
            </a:br>
            <a:r>
              <a:rPr lang="en-US" sz="1200" dirty="0" err="1" smtClean="0"/>
              <a:t>remontée</a:t>
            </a:r>
            <a:r>
              <a:rPr lang="en-US" sz="1200" dirty="0" smtClean="0"/>
              <a:t> pour </a:t>
            </a:r>
            <a:r>
              <a:rPr lang="en-US" sz="1200" dirty="0" err="1" smtClean="0"/>
              <a:t>tous</a:t>
            </a:r>
            <a:r>
              <a:rPr lang="en-US" sz="1200" dirty="0" smtClean="0"/>
              <a:t> les </a:t>
            </a:r>
            <a:r>
              <a:rPr lang="en-US" sz="1200" dirty="0" err="1" smtClean="0"/>
              <a:t>diluants</a:t>
            </a:r>
            <a:r>
              <a:rPr lang="en-US" sz="1200" dirty="0" smtClean="0"/>
              <a:t> </a:t>
            </a:r>
            <a:r>
              <a:rPr lang="en-US" sz="1200" dirty="0" err="1" smtClean="0"/>
              <a:t>même</a:t>
            </a:r>
            <a:r>
              <a:rPr lang="en-US" sz="1200" dirty="0" smtClean="0"/>
              <a:t> </a:t>
            </a:r>
            <a:r>
              <a:rPr lang="en-US" sz="1200" dirty="0" err="1" smtClean="0"/>
              <a:t>dans</a:t>
            </a:r>
            <a:r>
              <a:rPr lang="en-US" sz="1200" dirty="0" smtClean="0"/>
              <a:t> la phase </a:t>
            </a:r>
            <a:r>
              <a:rPr lang="en-US" sz="1200" dirty="0" err="1" smtClean="0"/>
              <a:t>legère</a:t>
            </a:r>
            <a:endParaRPr lang="en-US" sz="1200" dirty="0" smtClean="0"/>
          </a:p>
          <a:p>
            <a:r>
              <a:rPr lang="en-US" sz="1200" dirty="0" smtClean="0"/>
              <a:t>La TOA phase </a:t>
            </a:r>
            <a:r>
              <a:rPr lang="en-US" sz="1200" dirty="0" err="1" smtClean="0"/>
              <a:t>orga</a:t>
            </a:r>
            <a:r>
              <a:rPr lang="en-US" sz="1200" dirty="0" smtClean="0"/>
              <a:t> </a:t>
            </a:r>
            <a:r>
              <a:rPr lang="en-US" sz="1200" dirty="0" err="1" smtClean="0"/>
              <a:t>dans</a:t>
            </a:r>
            <a:r>
              <a:rPr lang="en-US" sz="1200" dirty="0" smtClean="0"/>
              <a:t> dodecane </a:t>
            </a:r>
            <a:r>
              <a:rPr lang="en-US" sz="1200" dirty="0" err="1" smtClean="0"/>
              <a:t>remonte</a:t>
            </a:r>
            <a:r>
              <a:rPr lang="en-US" sz="1200" dirty="0" smtClean="0"/>
              <a:t> droit, </a:t>
            </a:r>
            <a:r>
              <a:rPr lang="en-US" sz="1200" dirty="0" err="1" smtClean="0"/>
              <a:t>qu’est</a:t>
            </a:r>
            <a:r>
              <a:rPr lang="en-US" sz="1200" dirty="0" smtClean="0"/>
              <a:t> </a:t>
            </a:r>
            <a:r>
              <a:rPr lang="en-US" sz="1200" dirty="0" err="1" smtClean="0"/>
              <a:t>ce</a:t>
            </a:r>
            <a:r>
              <a:rPr lang="en-US" sz="1200" dirty="0" smtClean="0"/>
              <a:t> </a:t>
            </a:r>
            <a:r>
              <a:rPr lang="en-US" sz="1200" dirty="0" err="1" smtClean="0"/>
              <a:t>qu’on</a:t>
            </a:r>
            <a:r>
              <a:rPr lang="en-US" sz="1200" dirty="0" smtClean="0"/>
              <a:t> a </a:t>
            </a:r>
            <a:r>
              <a:rPr lang="en-US" sz="1200" dirty="0" err="1" smtClean="0"/>
              <a:t>dans</a:t>
            </a:r>
            <a:r>
              <a:rPr lang="en-US" sz="1200" dirty="0" smtClean="0"/>
              <a:t> la phase </a:t>
            </a:r>
            <a:r>
              <a:rPr lang="en-US" sz="1200" dirty="0" err="1" smtClean="0"/>
              <a:t>légère</a:t>
            </a:r>
            <a:r>
              <a:rPr lang="en-US" sz="1200" dirty="0" smtClean="0"/>
              <a:t> ?  </a:t>
            </a:r>
            <a:endParaRPr lang="en-US" sz="1200" dirty="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6063487" y="6237224"/>
          <a:ext cx="5985590" cy="908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7118">
                  <a:extLst>
                    <a:ext uri="{9D8B030D-6E8A-4147-A177-3AD203B41FA5}">
                      <a16:colId xmlns:a16="http://schemas.microsoft.com/office/drawing/2014/main" val="2857269423"/>
                    </a:ext>
                  </a:extLst>
                </a:gridCol>
                <a:gridCol w="1197118">
                  <a:extLst>
                    <a:ext uri="{9D8B030D-6E8A-4147-A177-3AD203B41FA5}">
                      <a16:colId xmlns:a16="http://schemas.microsoft.com/office/drawing/2014/main" val="3005549035"/>
                    </a:ext>
                  </a:extLst>
                </a:gridCol>
                <a:gridCol w="1197118">
                  <a:extLst>
                    <a:ext uri="{9D8B030D-6E8A-4147-A177-3AD203B41FA5}">
                      <a16:colId xmlns:a16="http://schemas.microsoft.com/office/drawing/2014/main" val="2257483480"/>
                    </a:ext>
                  </a:extLst>
                </a:gridCol>
                <a:gridCol w="1197118">
                  <a:extLst>
                    <a:ext uri="{9D8B030D-6E8A-4147-A177-3AD203B41FA5}">
                      <a16:colId xmlns:a16="http://schemas.microsoft.com/office/drawing/2014/main" val="4282597772"/>
                    </a:ext>
                  </a:extLst>
                </a:gridCol>
                <a:gridCol w="1197118">
                  <a:extLst>
                    <a:ext uri="{9D8B030D-6E8A-4147-A177-3AD203B41FA5}">
                      <a16:colId xmlns:a16="http://schemas.microsoft.com/office/drawing/2014/main" val="3493862778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TOA (mol/L)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84732647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Diluent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dodecane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921365604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oct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099636218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eau (mol/kg)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3.40547778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4.00086296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5.38393333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3.97770556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06759630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erreur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0.02423805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0.09293236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0.09868908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0.02700362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063553795"/>
                  </a:ext>
                </a:extLst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>
            <p:extLst/>
          </p:nvPr>
        </p:nvGraphicFramePr>
        <p:xfrm>
          <a:off x="303303" y="1824038"/>
          <a:ext cx="5117840" cy="908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3568">
                  <a:extLst>
                    <a:ext uri="{9D8B030D-6E8A-4147-A177-3AD203B41FA5}">
                      <a16:colId xmlns:a16="http://schemas.microsoft.com/office/drawing/2014/main" val="4043281626"/>
                    </a:ext>
                  </a:extLst>
                </a:gridCol>
                <a:gridCol w="1023568">
                  <a:extLst>
                    <a:ext uri="{9D8B030D-6E8A-4147-A177-3AD203B41FA5}">
                      <a16:colId xmlns:a16="http://schemas.microsoft.com/office/drawing/2014/main" val="1576640531"/>
                    </a:ext>
                  </a:extLst>
                </a:gridCol>
                <a:gridCol w="1023568">
                  <a:extLst>
                    <a:ext uri="{9D8B030D-6E8A-4147-A177-3AD203B41FA5}">
                      <a16:colId xmlns:a16="http://schemas.microsoft.com/office/drawing/2014/main" val="1729931000"/>
                    </a:ext>
                  </a:extLst>
                </a:gridCol>
                <a:gridCol w="1023568">
                  <a:extLst>
                    <a:ext uri="{9D8B030D-6E8A-4147-A177-3AD203B41FA5}">
                      <a16:colId xmlns:a16="http://schemas.microsoft.com/office/drawing/2014/main" val="580723183"/>
                    </a:ext>
                  </a:extLst>
                </a:gridCol>
                <a:gridCol w="1023568">
                  <a:extLst>
                    <a:ext uri="{9D8B030D-6E8A-4147-A177-3AD203B41FA5}">
                      <a16:colId xmlns:a16="http://schemas.microsoft.com/office/drawing/2014/main" val="1713649901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TOA (mol/L)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6201894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Diluent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187068618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oct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9799503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eau (mol/kg)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0.41037222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0.25533333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0.04251111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0.22816944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88774337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erreur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0.01092235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0.0009271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0.00062854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0.00269093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67451358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3824198" y="2846121"/>
            <a:ext cx="755780" cy="7138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3895732" y="2972439"/>
            <a:ext cx="293713" cy="322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4189445" y="3291161"/>
            <a:ext cx="388767" cy="1244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837714" y="2264976"/>
            <a:ext cx="755780" cy="7138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7902517" y="2579476"/>
            <a:ext cx="293713" cy="2386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8196230" y="2587620"/>
            <a:ext cx="397264" cy="342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92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457200" y="755695"/>
            <a:ext cx="5881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 double et triple la </a:t>
            </a:r>
            <a:r>
              <a:rPr lang="en-US" dirty="0" err="1" smtClean="0"/>
              <a:t>quantité</a:t>
            </a:r>
            <a:r>
              <a:rPr lang="en-US" dirty="0" smtClean="0"/>
              <a:t> </a:t>
            </a:r>
            <a:r>
              <a:rPr lang="en-US" dirty="0" err="1" smtClean="0"/>
              <a:t>d’extractant</a:t>
            </a:r>
            <a:r>
              <a:rPr lang="en-US" dirty="0" smtClean="0"/>
              <a:t> au </a:t>
            </a:r>
            <a:r>
              <a:rPr lang="en-US" dirty="0" err="1" smtClean="0"/>
              <a:t>dessus</a:t>
            </a:r>
            <a:r>
              <a:rPr lang="en-US" dirty="0" smtClean="0"/>
              <a:t> de la </a:t>
            </a:r>
            <a:r>
              <a:rPr lang="en-US" dirty="0" err="1" smtClean="0"/>
              <a:t>frontière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phase </a:t>
            </a:r>
            <a:endParaRPr lang="en-US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111983" y="2326796"/>
          <a:ext cx="8673671" cy="604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6" name="Graph" r:id="rId3" imgW="4131720" imgH="2879640" progId="Origin50.Graph">
                  <p:embed/>
                </p:oleObj>
              </mc:Choice>
              <mc:Fallback>
                <p:oleObj name="Graph" r:id="rId3" imgW="4131720" imgH="2879640" progId="Origin50.Graph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983" y="2326796"/>
                        <a:ext cx="8673671" cy="6044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/>
          </p:nvPr>
        </p:nvGraphicFramePr>
        <p:xfrm>
          <a:off x="6171065" y="1652286"/>
          <a:ext cx="8044249" cy="5605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7" name="Graph" r:id="rId5" imgW="4131720" imgH="2879640" progId="Origin50.Graph">
                  <p:embed/>
                </p:oleObj>
              </mc:Choice>
              <mc:Fallback>
                <p:oleObj name="Graph" r:id="rId5" imgW="4131720" imgH="2879640" progId="Origin50.Graph">
                  <p:embed/>
                  <p:pic>
                    <p:nvPicPr>
                      <p:cNvPr id="8" name="Obje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71065" y="1652286"/>
                        <a:ext cx="8044249" cy="5605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7735078" y="646493"/>
            <a:ext cx="29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Dosage de </a:t>
            </a:r>
            <a:r>
              <a:rPr lang="en-US" dirty="0" err="1" smtClean="0"/>
              <a:t>l’eau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 phase </a:t>
            </a:r>
            <a:endParaRPr lang="en-US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/>
          </p:nvPr>
        </p:nvGraphicFramePr>
        <p:xfrm>
          <a:off x="1594272" y="1535516"/>
          <a:ext cx="3956180" cy="908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89045">
                  <a:extLst>
                    <a:ext uri="{9D8B030D-6E8A-4147-A177-3AD203B41FA5}">
                      <a16:colId xmlns:a16="http://schemas.microsoft.com/office/drawing/2014/main" val="2934335754"/>
                    </a:ext>
                  </a:extLst>
                </a:gridCol>
                <a:gridCol w="989045">
                  <a:extLst>
                    <a:ext uri="{9D8B030D-6E8A-4147-A177-3AD203B41FA5}">
                      <a16:colId xmlns:a16="http://schemas.microsoft.com/office/drawing/2014/main" val="1422830250"/>
                    </a:ext>
                  </a:extLst>
                </a:gridCol>
                <a:gridCol w="989045">
                  <a:extLst>
                    <a:ext uri="{9D8B030D-6E8A-4147-A177-3AD203B41FA5}">
                      <a16:colId xmlns:a16="http://schemas.microsoft.com/office/drawing/2014/main" val="2507674768"/>
                    </a:ext>
                  </a:extLst>
                </a:gridCol>
                <a:gridCol w="989045">
                  <a:extLst>
                    <a:ext uri="{9D8B030D-6E8A-4147-A177-3AD203B41FA5}">
                      <a16:colId xmlns:a16="http://schemas.microsoft.com/office/drawing/2014/main" val="1901642307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TOA (mol/L)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1.2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15558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oct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34708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Diluent 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15880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eau (mol/kg)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0.267475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0.23434722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0.22816944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29843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erreur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0.00144171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0.00429371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0.00269093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423147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/>
          </p:nvPr>
        </p:nvGraphicFramePr>
        <p:xfrm>
          <a:off x="7052883" y="948001"/>
          <a:ext cx="4563728" cy="9080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0932">
                  <a:extLst>
                    <a:ext uri="{9D8B030D-6E8A-4147-A177-3AD203B41FA5}">
                      <a16:colId xmlns:a16="http://schemas.microsoft.com/office/drawing/2014/main" val="1296606649"/>
                    </a:ext>
                  </a:extLst>
                </a:gridCol>
                <a:gridCol w="1140932">
                  <a:extLst>
                    <a:ext uri="{9D8B030D-6E8A-4147-A177-3AD203B41FA5}">
                      <a16:colId xmlns:a16="http://schemas.microsoft.com/office/drawing/2014/main" val="3526498255"/>
                    </a:ext>
                  </a:extLst>
                </a:gridCol>
                <a:gridCol w="1140932">
                  <a:extLst>
                    <a:ext uri="{9D8B030D-6E8A-4147-A177-3AD203B41FA5}">
                      <a16:colId xmlns:a16="http://schemas.microsoft.com/office/drawing/2014/main" val="2883540035"/>
                    </a:ext>
                  </a:extLst>
                </a:gridCol>
                <a:gridCol w="1140932">
                  <a:extLst>
                    <a:ext uri="{9D8B030D-6E8A-4147-A177-3AD203B41FA5}">
                      <a16:colId xmlns:a16="http://schemas.microsoft.com/office/drawing/2014/main" val="826036966"/>
                    </a:ext>
                  </a:extLst>
                </a:gridCol>
              </a:tblGrid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TOA (mol/L)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87507582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oct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9231887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Diluent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hexadecane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353013285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eau (mol/kg)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3.68309167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4.00755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3.97770556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050763848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% erreur 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0.03084164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0.09409991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0.02700362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26" marR="8626" marT="8626" marB="0" anchor="b"/>
                </a:tc>
                <a:extLst>
                  <a:ext uri="{0D108BD9-81ED-4DB2-BD59-A6C34878D82A}">
                    <a16:rowId xmlns:a16="http://schemas.microsoft.com/office/drawing/2014/main" val="23182292"/>
                  </a:ext>
                </a:extLst>
              </a:tr>
            </a:tbl>
          </a:graphicData>
        </a:graphic>
      </p:graphicFrame>
      <p:sp>
        <p:nvSpPr>
          <p:cNvPr id="14" name="Arc 13"/>
          <p:cNvSpPr/>
          <p:nvPr/>
        </p:nvSpPr>
        <p:spPr>
          <a:xfrm rot="16200000">
            <a:off x="745477" y="1802549"/>
            <a:ext cx="739302" cy="84630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90329" y="2761150"/>
            <a:ext cx="755780" cy="7138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161863" y="2887468"/>
            <a:ext cx="293713" cy="322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455576" y="3206190"/>
            <a:ext cx="388767" cy="28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0476924" y="2086640"/>
            <a:ext cx="755780" cy="7138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10546692" y="2379963"/>
            <a:ext cx="293713" cy="303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10842171" y="2379963"/>
            <a:ext cx="298580" cy="30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6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Comparaison</a:t>
            </a:r>
            <a:r>
              <a:rPr lang="en-US" dirty="0" smtClean="0"/>
              <a:t> liquid </a:t>
            </a:r>
            <a:r>
              <a:rPr lang="en-US" dirty="0" err="1" smtClean="0"/>
              <a:t>ionique</a:t>
            </a:r>
            <a:r>
              <a:rPr lang="en-US" dirty="0" smtClean="0"/>
              <a:t> et 3ème phase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/>
          </p:nvPr>
        </p:nvGraphicFramePr>
        <p:xfrm>
          <a:off x="748146" y="901497"/>
          <a:ext cx="7321989" cy="509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4" name="Graph" r:id="rId3" imgW="4131720" imgH="2879640" progId="Origin50.Graph">
                  <p:embed/>
                </p:oleObj>
              </mc:Choice>
              <mc:Fallback>
                <p:oleObj name="Graph" r:id="rId3" imgW="4131720" imgH="2879640" progId="Origin50.Graph">
                  <p:embed/>
                  <p:pic>
                    <p:nvPicPr>
                      <p:cNvPr id="6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46" y="901497"/>
                        <a:ext cx="7321989" cy="50969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71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Effect of diluent </a:t>
            </a:r>
            <a:r>
              <a:rPr lang="fr-FR" dirty="0" err="1"/>
              <a:t>chain</a:t>
            </a:r>
            <a:r>
              <a:rPr lang="fr-FR" dirty="0"/>
              <a:t> </a:t>
            </a:r>
            <a:r>
              <a:rPr lang="fr-FR" dirty="0" err="1"/>
              <a:t>length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1633688" y="4555120"/>
            <a:ext cx="58785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mechanism of third phase formation controlled by:</a:t>
            </a:r>
          </a:p>
          <a:p>
            <a:r>
              <a:rPr lang="en-US" dirty="0" smtClean="0"/>
              <a:t> 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 smtClean="0"/>
              <a:t>depletion forces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iluent penetration</a:t>
            </a:r>
          </a:p>
          <a:p>
            <a:endParaRPr lang="en-US" dirty="0" smtClean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6" y="972687"/>
            <a:ext cx="11937319" cy="29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6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0" y="6394542"/>
            <a:ext cx="11776932" cy="463458"/>
          </a:xfrm>
        </p:spPr>
        <p:txBody>
          <a:bodyPr/>
          <a:lstStyle/>
          <a:p>
            <a:r>
              <a:rPr lang="en-GB" sz="1000" dirty="0"/>
              <a:t>Motokawa, R., Kobayashi, T., Endo, H., Mu, J., Williams, C. D., Masters, A. J., Antonio, M. R., Heller, W. T., &amp; Nagao, M. (2019). A Telescoping View of Solute Architectures in a Complex Fluid System. </a:t>
            </a:r>
            <a:r>
              <a:rPr lang="en-GB" sz="1000" i="1" dirty="0"/>
              <a:t>ACS Central Science</a:t>
            </a:r>
            <a:r>
              <a:rPr lang="en-GB" sz="1000" dirty="0"/>
              <a:t>, </a:t>
            </a:r>
            <a:r>
              <a:rPr lang="en-GB" sz="1000" i="1" dirty="0"/>
              <a:t>5</a:t>
            </a:r>
            <a:r>
              <a:rPr lang="en-GB" sz="1000" dirty="0"/>
              <a:t>(1), 85‑96.</a:t>
            </a:r>
            <a:endParaRPr lang="fr-FR" sz="1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55119" y="1294856"/>
            <a:ext cx="587641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Proposal</a:t>
            </a:r>
            <a:r>
              <a:rPr lang="fr-FR" dirty="0" smtClean="0"/>
              <a:t> </a:t>
            </a:r>
            <a:r>
              <a:rPr lang="fr-FR" dirty="0" err="1" smtClean="0"/>
              <a:t>submission</a:t>
            </a:r>
            <a:r>
              <a:rPr lang="fr-FR" dirty="0" smtClean="0"/>
              <a:t> for SANS </a:t>
            </a:r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on JRR-3 in </a:t>
            </a:r>
            <a:r>
              <a:rPr lang="fr-FR" dirty="0" err="1" smtClean="0"/>
              <a:t>Japan</a:t>
            </a:r>
            <a:r>
              <a:rPr lang="fr-FR" dirty="0" smtClean="0"/>
              <a:t> in 2022 with </a:t>
            </a:r>
            <a:r>
              <a:rPr lang="fr-FR" dirty="0" err="1" smtClean="0"/>
              <a:t>Ruihey</a:t>
            </a:r>
            <a:r>
              <a:rPr lang="fr-FR" dirty="0" smtClean="0"/>
              <a:t> MOTOKAWA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2FDN </a:t>
            </a:r>
            <a:r>
              <a:rPr lang="fr-FR" dirty="0" err="1"/>
              <a:t>funding</a:t>
            </a:r>
            <a:r>
              <a:rPr lang="fr-FR" dirty="0"/>
              <a:t> 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NEEDS </a:t>
            </a:r>
            <a:r>
              <a:rPr lang="fr-FR" dirty="0" err="1" smtClean="0"/>
              <a:t>project</a:t>
            </a:r>
            <a:r>
              <a:rPr lang="fr-FR" dirty="0" smtClean="0"/>
              <a:t> : FORMICA </a:t>
            </a:r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JSPS </a:t>
            </a:r>
            <a:r>
              <a:rPr lang="fr-FR" dirty="0" err="1" smtClean="0"/>
              <a:t>fellowship</a:t>
            </a:r>
            <a:r>
              <a:rPr lang="fr-FR" dirty="0" smtClean="0"/>
              <a:t> application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1266" name="Picture 2" descr="Nuclear Energy Agency (NEA) - JAE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530" y="2086694"/>
            <a:ext cx="26289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Japan Society for the Promotion of Science (JSP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4" y="3423269"/>
            <a:ext cx="1951528" cy="111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7121" y="3475332"/>
            <a:ext cx="2195027" cy="1081214"/>
          </a:xfrm>
          <a:prstGeom prst="rect">
            <a:avLst/>
          </a:prstGeom>
        </p:spPr>
      </p:pic>
      <p:pic>
        <p:nvPicPr>
          <p:cNvPr id="11" name="Picture 8" descr="Sablier Dessin Animé Vecteurs libres de droits et plus d&amp;#39;images  vectorielles de Bonheur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30" y="4189455"/>
            <a:ext cx="529981" cy="89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heck mark icon, check mark icon vector, check mark icon image, •  autocollants murales décision, moderne, acceptation | myloview.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04" y="2310687"/>
            <a:ext cx="1053680" cy="10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😁 Visage Souriant Aux Yeux Rieurs Emoj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665" y="2910306"/>
            <a:ext cx="433886" cy="4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heck mark icon, check mark icon vector, check mark icon image, •  autocollants murales décision, moderne, acceptation | myloview.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19" y="1336074"/>
            <a:ext cx="1053680" cy="10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😁 Visage Souriant Aux Yeux Rieurs Emoj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177" y="1862914"/>
            <a:ext cx="433886" cy="4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267476" y="5185602"/>
            <a:ext cx="4917927" cy="95410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Thank you for </a:t>
            </a:r>
            <a:br>
              <a:rPr lang="en-US" sz="2800" dirty="0" smtClean="0"/>
            </a:br>
            <a:r>
              <a:rPr lang="en-US" sz="2800" dirty="0" smtClean="0"/>
              <a:t>your attention</a:t>
            </a:r>
            <a:endParaRPr lang="en-US" sz="2800" dirty="0"/>
          </a:p>
        </p:txBody>
      </p:sp>
      <p:pic>
        <p:nvPicPr>
          <p:cNvPr id="16" name="Picture 10" descr="Check mark icon, check mark icon vector, check mark icon image, •  autocollants murales décision, moderne, acceptation | myloview.f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30" y="3083054"/>
            <a:ext cx="1053680" cy="105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😁 Visage Souriant Aux Yeux Rieurs Emoj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18" y="3683770"/>
            <a:ext cx="433886" cy="4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5193" y="1466320"/>
            <a:ext cx="3271739" cy="152539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8049" y="900087"/>
            <a:ext cx="3334709" cy="51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301831" y="1770964"/>
            <a:ext cx="10475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/>
          </a:p>
          <a:p>
            <a:r>
              <a:rPr lang="fr-FR" sz="1600" dirty="0" smtClean="0"/>
              <a:t> </a:t>
            </a:r>
            <a:endParaRPr lang="fr-FR" sz="1600" dirty="0"/>
          </a:p>
          <a:p>
            <a:r>
              <a:rPr lang="fr-FR" sz="1600" dirty="0" smtClean="0"/>
              <a:t>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Formulating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new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systems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to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optimize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the AMEX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process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and 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to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avoid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3rd phase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problems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: </a:t>
            </a:r>
          </a:p>
          <a:p>
            <a:endParaRPr lang="fr-FR" sz="1600" b="1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1200150" lvl="2" indent="-285750">
              <a:buFontTx/>
              <a:buChar char="-"/>
            </a:pP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Effect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of amines and diluent alkyl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chains</a:t>
            </a:r>
            <a:endParaRPr lang="fr-FR" sz="1600" b="1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742950" lvl="1" indent="-285750">
              <a:buFontTx/>
              <a:buChar char="-"/>
            </a:pPr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1200150" lvl="2" indent="-285750">
              <a:buFontTx/>
              <a:buChar char="-"/>
            </a:pP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Applying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quaternary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ammonium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ionic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liquids</a:t>
            </a:r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17898" y="93029"/>
            <a:ext cx="2175660" cy="4247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Objectives</a:t>
            </a:r>
            <a:endParaRPr lang="fr-FR" sz="24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7454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Ionic</a:t>
            </a:r>
            <a:r>
              <a:rPr lang="fr-FR" dirty="0" smtClean="0"/>
              <a:t> </a:t>
            </a:r>
            <a:r>
              <a:rPr lang="fr-FR" dirty="0" err="1" smtClean="0"/>
              <a:t>liquids</a:t>
            </a:r>
            <a:endParaRPr lang="fr-FR" dirty="0"/>
          </a:p>
        </p:txBody>
      </p:sp>
      <p:grpSp>
        <p:nvGrpSpPr>
          <p:cNvPr id="77" name="Groupe 76"/>
          <p:cNvGrpSpPr/>
          <p:nvPr/>
        </p:nvGrpSpPr>
        <p:grpSpPr>
          <a:xfrm>
            <a:off x="198898" y="1109808"/>
            <a:ext cx="7667479" cy="3094153"/>
            <a:chOff x="2097379" y="1821379"/>
            <a:chExt cx="6761763" cy="2430856"/>
          </a:xfrm>
        </p:grpSpPr>
        <p:grpSp>
          <p:nvGrpSpPr>
            <p:cNvPr id="78" name="Groupe 77"/>
            <p:cNvGrpSpPr/>
            <p:nvPr/>
          </p:nvGrpSpPr>
          <p:grpSpPr>
            <a:xfrm>
              <a:off x="2097379" y="1821379"/>
              <a:ext cx="6593673" cy="2430856"/>
              <a:chOff x="1289220" y="1327326"/>
              <a:chExt cx="6593673" cy="2430856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1289220" y="1327326"/>
                <a:ext cx="6593673" cy="2430856"/>
              </a:xfrm>
              <a:prstGeom prst="rect">
                <a:avLst/>
              </a:prstGeom>
              <a:solidFill>
                <a:srgbClr val="FFF2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83" name="Objet 82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2816174" y="2152486"/>
                  <a:ext cx="697920" cy="95047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3396" name="CS ChemDraw Drawing" r:id="rId4" imgW="4039289" imgH="4982604" progId="ChemDraw.Document.6.0">
                          <p:embed/>
                        </p:oleObj>
                      </mc:Choice>
                      <mc:Fallback>
                        <p:oleObj name="CS ChemDraw Drawing" r:id="rId4" imgW="4039289" imgH="4982604" progId="ChemDraw.Document.6.0">
                          <p:embed/>
                          <p:pic>
                            <p:nvPicPr>
                              <p:cNvPr id="83" name="Objet 8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16174" y="2152486"/>
                                <a:ext cx="697920" cy="95047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83" name="Objet 82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629288381"/>
                      </p:ext>
                    </p:extLst>
                  </p:nvPr>
                </p:nvGraphicFramePr>
                <p:xfrm>
                  <a:off x="2816174" y="2152486"/>
                  <a:ext cx="697920" cy="950473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214" name="CS ChemDraw Drawing" r:id="rId6" imgW="4039289" imgH="4982604" progId="ChemDraw.Document.6.0">
                          <p:embed/>
                        </p:oleObj>
                      </mc:Choice>
                      <mc:Fallback>
                        <p:oleObj name="CS ChemDraw Drawing" r:id="rId6" imgW="4039289" imgH="4982604" progId="ChemDraw.Document.6.0">
                          <p:embed/>
                          <p:pic>
                            <p:nvPicPr>
                              <p:cNvPr id="44" name="Objet 4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816174" y="2152486"/>
                                <a:ext cx="697920" cy="95047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pic>
            <p:nvPicPr>
              <p:cNvPr id="84" name="Graphic 3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204625">
                <a:off x="1661227" y="1543706"/>
                <a:ext cx="1213187" cy="1800000"/>
              </a:xfrm>
              <a:prstGeom prst="rect">
                <a:avLst/>
              </a:prstGeom>
            </p:spPr>
          </p:pic>
          <p:pic>
            <p:nvPicPr>
              <p:cNvPr id="85" name="Graphic 3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3378" y="1583360"/>
                <a:ext cx="1222514" cy="180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ZoneTexte 78"/>
                <p:cNvSpPr txBox="1"/>
                <p:nvPr/>
              </p:nvSpPr>
              <p:spPr>
                <a:xfrm>
                  <a:off x="2225937" y="3886513"/>
                  <a:ext cx="2796795" cy="2659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Trioctylammoniums (</a:t>
                  </a:r>
                  <a14:m>
                    <m:oMath xmlns:m="http://schemas.openxmlformats.org/officeDocument/2006/math">
                      <m:r>
                        <a:rPr kumimoji="0" lang="fr-F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𝐓𝐎</m:t>
                      </m:r>
                      <m:sSup>
                        <m:sSupPr>
                          <m:ctrlPr>
                            <a:rPr kumimoji="0" lang="fr-FR" sz="16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𝐀</m:t>
                          </m:r>
                          <m:r>
                            <a:rPr kumimoji="0" lang="fr-FR" sz="1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𝐇</m:t>
                          </m:r>
                        </m:e>
                        <m:sup>
                          <m:r>
                            <a:rPr kumimoji="0" lang="fr-FR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79" name="ZoneTexte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937" y="3886513"/>
                  <a:ext cx="2796795" cy="265978"/>
                </a:xfrm>
                <a:prstGeom prst="rect">
                  <a:avLst/>
                </a:prstGeom>
                <a:blipFill>
                  <a:blip r:embed="rId10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ZoneTexte 79"/>
            <p:cNvSpPr txBox="1"/>
            <p:nvPr/>
          </p:nvSpPr>
          <p:spPr>
            <a:xfrm>
              <a:off x="3757710" y="1839338"/>
              <a:ext cx="3460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Ammonium-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based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Ionic</a:t>
              </a: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Liquids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ZoneTexte 80"/>
                <p:cNvSpPr txBox="1"/>
                <p:nvPr/>
              </p:nvSpPr>
              <p:spPr>
                <a:xfrm>
                  <a:off x="5378918" y="3900790"/>
                  <a:ext cx="3480224" cy="2659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Methyltrioctylammoniums (</a:t>
                  </a:r>
                  <a14:m>
                    <m:oMath xmlns:m="http://schemas.openxmlformats.org/officeDocument/2006/math">
                      <m:r>
                        <a:rPr kumimoji="0" lang="fr-F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𝐌𝐓𝐎</m:t>
                      </m:r>
                      <m:sSup>
                        <m:sSupPr>
                          <m:ctrlPr>
                            <a:rPr kumimoji="0" lang="fr-FR" sz="16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fr-FR" sz="1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𝐀</m:t>
                          </m:r>
                        </m:e>
                        <m:sup>
                          <m:r>
                            <a:rPr kumimoji="0" lang="fr-FR" sz="160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kumimoji="0" lang="fr-FR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81" name="ZoneTexte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8918" y="3900790"/>
                  <a:ext cx="3480224" cy="265978"/>
                </a:xfrm>
                <a:prstGeom prst="rect">
                  <a:avLst/>
                </a:prstGeom>
                <a:blipFill>
                  <a:blip r:embed="rId11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e 85"/>
          <p:cNvGrpSpPr/>
          <p:nvPr/>
        </p:nvGrpSpPr>
        <p:grpSpPr>
          <a:xfrm>
            <a:off x="207703" y="4313706"/>
            <a:ext cx="7476874" cy="1626858"/>
            <a:chOff x="2103738" y="4773406"/>
            <a:chExt cx="6660798" cy="1626858"/>
          </a:xfrm>
        </p:grpSpPr>
        <p:sp>
          <p:nvSpPr>
            <p:cNvPr id="87" name="Rectangle 86"/>
            <p:cNvSpPr/>
            <p:nvPr/>
          </p:nvSpPr>
          <p:spPr>
            <a:xfrm>
              <a:off x="2103738" y="4773951"/>
              <a:ext cx="6652716" cy="16263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/>
                <p:cNvSpPr/>
                <p:nvPr/>
              </p:nvSpPr>
              <p:spPr>
                <a:xfrm>
                  <a:off x="3321232" y="4824151"/>
                  <a:ext cx="760978" cy="36933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NTf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Rectangle 8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1232" y="4824151"/>
                  <a:ext cx="76097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5849956" y="4885900"/>
                  <a:ext cx="561308" cy="36933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fr-FR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Cl</m:t>
                            </m:r>
                          </m:e>
                          <m:sup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9956" y="4885900"/>
                  <a:ext cx="561308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6642674" y="4883151"/>
                  <a:ext cx="792140" cy="36933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H</m:t>
                            </m:r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674" y="4883151"/>
                  <a:ext cx="792140" cy="369332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/>
                <p:cNvSpPr/>
                <p:nvPr/>
              </p:nvSpPr>
              <p:spPr>
                <a:xfrm>
                  <a:off x="7855829" y="4883893"/>
                  <a:ext cx="731226" cy="372281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2−</m:t>
                            </m:r>
                          </m:sup>
                        </m:sSub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5829" y="4883893"/>
                  <a:ext cx="731226" cy="37228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2" name="Graphic 2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flipH="1">
              <a:off x="5918847" y="5661861"/>
              <a:ext cx="233821" cy="233821"/>
            </a:xfrm>
            <a:prstGeom prst="rect">
              <a:avLst/>
            </a:prstGeom>
          </p:spPr>
        </p:pic>
        <p:pic>
          <p:nvPicPr>
            <p:cNvPr id="93" name="Graphic 29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flipH="1">
              <a:off x="7824233" y="5432475"/>
              <a:ext cx="709522" cy="749835"/>
            </a:xfrm>
            <a:prstGeom prst="rect">
              <a:avLst/>
            </a:prstGeom>
          </p:spPr>
        </p:pic>
        <p:sp>
          <p:nvSpPr>
            <p:cNvPr id="94" name="Rectangle 93"/>
            <p:cNvSpPr/>
            <p:nvPr/>
          </p:nvSpPr>
          <p:spPr>
            <a:xfrm>
              <a:off x="5403850" y="4773406"/>
              <a:ext cx="3360686" cy="162631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95" name="Image 9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715337" y="5362228"/>
              <a:ext cx="932769" cy="725487"/>
            </a:xfrm>
            <a:prstGeom prst="rect">
              <a:avLst/>
            </a:prstGeom>
          </p:spPr>
        </p:pic>
        <p:pic>
          <p:nvPicPr>
            <p:cNvPr id="96" name="Image 95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688549" y="5111753"/>
              <a:ext cx="1877731" cy="104860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/>
                <p:cNvSpPr/>
                <p:nvPr/>
              </p:nvSpPr>
              <p:spPr>
                <a:xfrm>
                  <a:off x="3441064" y="5319062"/>
                  <a:ext cx="39466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</m:t>
                        </m:r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7" name="Rectangle 9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1064" y="5319062"/>
                  <a:ext cx="394660" cy="369332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/>
                <p:cNvSpPr/>
                <p:nvPr/>
              </p:nvSpPr>
              <p:spPr>
                <a:xfrm>
                  <a:off x="2666550" y="4913959"/>
                  <a:ext cx="61209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8" name="Rectangle 9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6550" y="4913959"/>
                  <a:ext cx="612091" cy="369332"/>
                </a:xfrm>
                <a:prstGeom prst="rect">
                  <a:avLst/>
                </a:prstGeom>
                <a:blipFill>
                  <a:blip r:embed="rId34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608965" y="5790529"/>
                  <a:ext cx="61209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8965" y="5790529"/>
                  <a:ext cx="612091" cy="369332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/>
                <p:cNvSpPr/>
                <p:nvPr/>
              </p:nvSpPr>
              <p:spPr>
                <a:xfrm>
                  <a:off x="4384657" y="5234297"/>
                  <a:ext cx="5981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CF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0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4657" y="5234297"/>
                  <a:ext cx="598177" cy="369332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/>
                <p:cNvSpPr/>
                <p:nvPr/>
              </p:nvSpPr>
              <p:spPr>
                <a:xfrm>
                  <a:off x="2374418" y="5762321"/>
                  <a:ext cx="59817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fr-FR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CF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1" name="Rectangle 10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418" y="5762321"/>
                  <a:ext cx="598177" cy="369332"/>
                </a:xfrm>
                <a:prstGeom prst="rect">
                  <a:avLst/>
                </a:prstGeom>
                <a:blipFill>
                  <a:blip r:embed="rId37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6" name="Picture 14">
            <a:extLst>
              <a:ext uri="{FF2B5EF4-FFF2-40B4-BE49-F238E27FC236}">
                <a16:creationId xmlns:a16="http://schemas.microsoft.com/office/drawing/2014/main" id="{37B01563-C708-464E-A4A8-60E0645C842F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9600" r="23493" b="861"/>
          <a:stretch/>
        </p:blipFill>
        <p:spPr>
          <a:xfrm>
            <a:off x="3393414" y="4724164"/>
            <a:ext cx="954443" cy="725487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063724" y="2159133"/>
            <a:ext cx="891540" cy="1213104"/>
          </a:xfrm>
          <a:prstGeom prst="rect">
            <a:avLst/>
          </a:prstGeom>
        </p:spPr>
      </p:pic>
      <p:sp>
        <p:nvSpPr>
          <p:cNvPr id="42" name="ZoneTexte 4"/>
          <p:cNvSpPr txBox="1">
            <a:spLocks noChangeArrowheads="1"/>
          </p:cNvSpPr>
          <p:nvPr/>
        </p:nvSpPr>
        <p:spPr bwMode="auto">
          <a:xfrm>
            <a:off x="7814699" y="876978"/>
            <a:ext cx="4291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Arial" pitchFamily="34" charset="0"/>
              <a:buBlip>
                <a:blip r:embed="rId40"/>
              </a:buBlip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Pct val="95000"/>
              <a:buFont typeface="Wingdings" pitchFamily="2" charset="2"/>
              <a:buChar char="u"/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Step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 1: </a:t>
            </a:r>
            <a:r>
              <a:rPr kumimoji="0" lang="fr-FR" alt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t</a:t>
            </a: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rialkylamine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 </a:t>
            </a: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protonation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ZoneTexte 4"/>
          <p:cNvSpPr txBox="1">
            <a:spLocks noChangeArrowheads="1"/>
          </p:cNvSpPr>
          <p:nvPr/>
        </p:nvSpPr>
        <p:spPr bwMode="auto">
          <a:xfrm>
            <a:off x="7814699" y="1199746"/>
            <a:ext cx="4291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spcAft>
                <a:spcPct val="20000"/>
              </a:spcAft>
              <a:buClr>
                <a:schemeClr val="tx2"/>
              </a:buClr>
              <a:buFont typeface="Arial" pitchFamily="34" charset="0"/>
              <a:buBlip>
                <a:blip r:embed="rId40"/>
              </a:buBlip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10000"/>
              </a:spcAft>
              <a:buClr>
                <a:schemeClr val="accent1"/>
              </a:buClr>
              <a:buSzPct val="95000"/>
              <a:buFont typeface="Wingdings" pitchFamily="2" charset="2"/>
              <a:buChar char="u"/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-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­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Step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 2: </a:t>
            </a: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uranyl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 extraction by </a:t>
            </a:r>
            <a:r>
              <a:rPr kumimoji="0" lang="fr-FR" altLang="fr-FR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anionic</a:t>
            </a:r>
            <a:r>
              <a:rPr kumimoji="0" lang="fr-FR" alt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Wingdings" pitchFamily="2" charset="2"/>
              </a:rPr>
              <a:t> exchange </a:t>
            </a:r>
            <a:endParaRPr kumimoji="0" lang="fr-FR" alt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6965" y="5057451"/>
            <a:ext cx="269192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Arial" panose="020B0604020202020204" pitchFamily="34" charset="0"/>
              </a:rPr>
              <a:t>Replace organic phase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Arial" panose="020B0604020202020204" pitchFamily="34" charset="0"/>
              </a:rPr>
              <a:t>No dilution, no 3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Arial" panose="020B0604020202020204" pitchFamily="34" charset="0"/>
              </a:rPr>
              <a:t>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Arial" panose="020B0604020202020204" pitchFamily="34" charset="0"/>
              </a:rPr>
              <a:t> phase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907395" y="4848017"/>
            <a:ext cx="113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Arial" panose="020B0604020202020204" pitchFamily="34" charset="0"/>
              </a:rPr>
              <a:t>Dodecane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948413" y="5272894"/>
            <a:ext cx="1073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Helvetica" charset="0"/>
                <a:cs typeface="Arial" panose="020B0604020202020204" pitchFamily="34" charset="0"/>
              </a:rPr>
              <a:t>1-octanol</a:t>
            </a: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96" t="25611" r="29489" b="14553"/>
          <a:stretch/>
        </p:blipFill>
        <p:spPr>
          <a:xfrm>
            <a:off x="11124977" y="4722975"/>
            <a:ext cx="844479" cy="1118365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8" t="10577" r="21630" b="5742"/>
          <a:stretch/>
        </p:blipFill>
        <p:spPr>
          <a:xfrm rot="5400000">
            <a:off x="9808107" y="2600530"/>
            <a:ext cx="1720755" cy="155385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8612" r="28603" b="8326"/>
          <a:stretch/>
        </p:blipFill>
        <p:spPr>
          <a:xfrm rot="5400000">
            <a:off x="7969625" y="2527617"/>
            <a:ext cx="1720757" cy="1689239"/>
          </a:xfrm>
          <a:prstGeom prst="rect">
            <a:avLst/>
          </a:prstGeom>
        </p:spPr>
      </p:pic>
      <p:sp>
        <p:nvSpPr>
          <p:cNvPr id="4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338103" y="435364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 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10081624" y="428864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 100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193543" y="4554502"/>
            <a:ext cx="117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viscous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051377" y="2091502"/>
            <a:ext cx="1535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[TOAH][NTf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]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9863477" y="2091502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[TOAH]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[SO</a:t>
            </a:r>
            <a:r>
              <a:rPr kumimoji="0" lang="fr-FR" sz="16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]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48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Citer brevet 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latin typeface="Arial Black" panose="020B0A04020102020204" pitchFamily="34" charset="0"/>
                <a:ea typeface="Cambria" panose="02040503050406030204" pitchFamily="18" charset="0"/>
              </a:rPr>
              <a:t>Synergistic</a:t>
            </a:r>
            <a:r>
              <a:rPr lang="fr-FR" dirty="0">
                <a:latin typeface="Arial Black" panose="020B0A04020102020204" pitchFamily="34" charset="0"/>
                <a:ea typeface="Cambria" panose="02040503050406030204" pitchFamily="18" charset="0"/>
              </a:rPr>
              <a:t> mixture of </a:t>
            </a:r>
            <a:r>
              <a:rPr lang="fr-FR" dirty="0" smtClean="0">
                <a:latin typeface="Arial Black" panose="020B0A04020102020204" pitchFamily="34" charset="0"/>
                <a:ea typeface="Cambria" panose="02040503050406030204" pitchFamily="18" charset="0"/>
              </a:rPr>
              <a:t>anions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A5BCEF-B7E0-4041-BF35-B5A29E445070}"/>
              </a:ext>
            </a:extLst>
          </p:cNvPr>
          <p:cNvSpPr/>
          <p:nvPr/>
        </p:nvSpPr>
        <p:spPr>
          <a:xfrm>
            <a:off x="6924322" y="486873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FR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1950940" y="1888297"/>
            <a:ext cx="328223" cy="3590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40785" y="891392"/>
            <a:ext cx="5921245" cy="3214025"/>
            <a:chOff x="64708" y="891392"/>
            <a:chExt cx="6089056" cy="3214025"/>
          </a:xfrm>
        </p:grpSpPr>
        <p:graphicFrame>
          <p:nvGraphicFramePr>
            <p:cNvPr id="98" name="Objet 97"/>
            <p:cNvGraphicFramePr>
              <a:graphicFrameLocks noChangeAspect="1"/>
            </p:cNvGraphicFramePr>
            <p:nvPr>
              <p:extLst/>
            </p:nvPr>
          </p:nvGraphicFramePr>
          <p:xfrm>
            <a:off x="64708" y="1260724"/>
            <a:ext cx="6089056" cy="2844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00" name="Graph" r:id="rId4" imgW="3700800" imgH="1728000" progId="Origin50.Graph">
                    <p:embed/>
                  </p:oleObj>
                </mc:Choice>
                <mc:Fallback>
                  <p:oleObj name="Graph" r:id="rId4" imgW="3700800" imgH="1728000" progId="Origin50.Graph">
                    <p:embed/>
                    <p:pic>
                      <p:nvPicPr>
                        <p:cNvPr id="98" name="Objet 9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4708" y="1260724"/>
                          <a:ext cx="6089056" cy="28446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CA5BCEF-B7E0-4041-BF35-B5A29E445070}"/>
                </a:ext>
              </a:extLst>
            </p:cNvPr>
            <p:cNvSpPr/>
            <p:nvPr/>
          </p:nvSpPr>
          <p:spPr>
            <a:xfrm>
              <a:off x="477058" y="891392"/>
              <a:ext cx="51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Mixtures with same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anions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 different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cations</a:t>
              </a:r>
              <a:endParaRPr kumimoji="0" 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93" name="Ellipse 67">
            <a:extLst>
              <a:ext uri="{FF2B5EF4-FFF2-40B4-BE49-F238E27FC236}">
                <a16:creationId xmlns:a16="http://schemas.microsoft.com/office/drawing/2014/main" id="{6F93F61B-9B16-1941-B719-671D4FD92B69}"/>
              </a:ext>
            </a:extLst>
          </p:cNvPr>
          <p:cNvSpPr/>
          <p:nvPr/>
        </p:nvSpPr>
        <p:spPr>
          <a:xfrm>
            <a:off x="7976647" y="1858408"/>
            <a:ext cx="328223" cy="13036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206222" y="864970"/>
            <a:ext cx="5944532" cy="3221318"/>
            <a:chOff x="6202849" y="1519410"/>
            <a:chExt cx="6273472" cy="3221318"/>
          </a:xfrm>
        </p:grpSpPr>
        <p:graphicFrame>
          <p:nvGraphicFramePr>
            <p:cNvPr id="97" name="Objet 96"/>
            <p:cNvGraphicFramePr>
              <a:graphicFrameLocks noChangeAspect="1"/>
            </p:cNvGraphicFramePr>
            <p:nvPr>
              <p:extLst/>
            </p:nvPr>
          </p:nvGraphicFramePr>
          <p:xfrm>
            <a:off x="6202849" y="1915164"/>
            <a:ext cx="6273472" cy="28255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01" name="Graph" r:id="rId6" imgW="3839040" imgH="1728000" progId="Origin50.Graph">
                    <p:embed/>
                  </p:oleObj>
                </mc:Choice>
                <mc:Fallback>
                  <p:oleObj name="Graph" r:id="rId6" imgW="3839040" imgH="1728000" progId="Origin50.Graph">
                    <p:embed/>
                    <p:pic>
                      <p:nvPicPr>
                        <p:cNvPr id="97" name="Objet 9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02849" y="1915164"/>
                          <a:ext cx="6273472" cy="28255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ECA5BCEF-B7E0-4041-BF35-B5A29E445070}"/>
                </a:ext>
              </a:extLst>
            </p:cNvPr>
            <p:cNvSpPr/>
            <p:nvPr/>
          </p:nvSpPr>
          <p:spPr>
            <a:xfrm>
              <a:off x="6605270" y="1519410"/>
              <a:ext cx="5319736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Mixtures with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same cations and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different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anions</a:t>
              </a:r>
              <a:endParaRPr kumimoji="0" lang="en-FR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00" name="Groupe 99"/>
          <p:cNvGrpSpPr/>
          <p:nvPr/>
        </p:nvGrpSpPr>
        <p:grpSpPr>
          <a:xfrm>
            <a:off x="140785" y="4219036"/>
            <a:ext cx="1523570" cy="2100396"/>
            <a:chOff x="1927860" y="994148"/>
            <a:chExt cx="6742464" cy="741631"/>
          </a:xfrm>
        </p:grpSpPr>
        <p:grpSp>
          <p:nvGrpSpPr>
            <p:cNvPr id="101" name="Groupe 100"/>
            <p:cNvGrpSpPr/>
            <p:nvPr/>
          </p:nvGrpSpPr>
          <p:grpSpPr>
            <a:xfrm>
              <a:off x="2029136" y="994148"/>
              <a:ext cx="6641188" cy="741631"/>
              <a:chOff x="238436" y="974289"/>
              <a:chExt cx="6641188" cy="741631"/>
            </a:xfrm>
          </p:grpSpPr>
          <p:grpSp>
            <p:nvGrpSpPr>
              <p:cNvPr id="103" name="Groupe 102"/>
              <p:cNvGrpSpPr/>
              <p:nvPr/>
            </p:nvGrpSpPr>
            <p:grpSpPr>
              <a:xfrm>
                <a:off x="238436" y="1003287"/>
                <a:ext cx="6537437" cy="712633"/>
                <a:chOff x="238436" y="1003287"/>
                <a:chExt cx="6537437" cy="712633"/>
              </a:xfrm>
            </p:grpSpPr>
            <p:sp>
              <p:nvSpPr>
                <p:cNvPr id="105" name="Rectangle 104"/>
                <p:cNvSpPr/>
                <p:nvPr/>
              </p:nvSpPr>
              <p:spPr>
                <a:xfrm>
                  <a:off x="240911" y="1003287"/>
                  <a:ext cx="6294832" cy="22821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Organic phase</a:t>
                  </a: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Mixtures of two ammoniums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Rectangle 105"/>
                    <p:cNvSpPr/>
                    <p:nvPr/>
                  </p:nvSpPr>
                  <p:spPr>
                    <a:xfrm>
                      <a:off x="238436" y="1226891"/>
                      <a:ext cx="6537437" cy="48902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wrap="square">
                      <a:spAutoFit/>
                    </a:bodyPr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472C4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Aqueous phase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0.1 M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0" lang="fr-FR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</m:t>
                          </m:r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O</m:t>
                              </m:r>
                            </m:e>
                            <m:sub>
                              <m: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oMath>
                      </a14:m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 and 0.1 M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kumimoji="0" lang="fr-FR" sz="1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NH</m:t>
                              </m:r>
                            </m:e>
                            <m:sub>
                              <m:r>
                                <a:rPr kumimoji="0" lang="fr-FR" sz="1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fr-FR" sz="1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b>
                              <m:r>
                                <a:rPr kumimoji="0" lang="fr-FR" sz="12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0" lang="fr-FR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</m:t>
                          </m:r>
                          <m:sSub>
                            <m:sSubPr>
                              <m:ctrlPr>
                                <a:rPr kumimoji="0" lang="fr-FR" sz="1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O</m:t>
                              </m:r>
                            </m:e>
                            <m:sub>
                              <m:r>
                                <a:rPr kumimoji="0" lang="fr-FR" sz="12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oMath>
                      </a14:m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 + 250 ppm U(VI) and 250 ppm Fe(III)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A/O</a:t>
                      </a: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=</a:t>
                      </a:r>
                      <a:r>
                        <a:rPr kumimoji="0" lang="zh-CN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CN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Helvetica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Helvetica" charset="0"/>
                        <a:cs typeface="Arial" panose="020B060402020202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06" name="Rectangle 10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8436" y="1226891"/>
                      <a:ext cx="6537437" cy="489029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413" t="-4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04" name="Rectangle à coins arrondis 103"/>
              <p:cNvSpPr/>
              <p:nvPr/>
            </p:nvSpPr>
            <p:spPr>
              <a:xfrm>
                <a:off x="240910" y="974289"/>
                <a:ext cx="6638714" cy="707593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cxnSp>
          <p:nvCxnSpPr>
            <p:cNvPr id="102" name="Connecteur droit 101"/>
            <p:cNvCxnSpPr/>
            <p:nvPr/>
          </p:nvCxnSpPr>
          <p:spPr>
            <a:xfrm>
              <a:off x="1927860" y="1251273"/>
              <a:ext cx="6638714" cy="0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ZoneTexte 4"/>
          <p:cNvSpPr txBox="1"/>
          <p:nvPr/>
        </p:nvSpPr>
        <p:spPr>
          <a:xfrm>
            <a:off x="3021675" y="4306660"/>
            <a:ext cx="73105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Objectives: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Comparisson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conventionnal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ionic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liquid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media for: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Extraction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capacity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Extraction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mechanism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b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Explain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anionic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synergy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not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investigated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literature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677074" y="5750754"/>
            <a:ext cx="724281" cy="308769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840" y="796868"/>
            <a:ext cx="5923179" cy="3284879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173690" y="796590"/>
            <a:ext cx="5946654" cy="3284879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189" name="Picture 117" descr="Peut-on vraiment mettre en partage des brevets (et comment) ? – – S.I.Lex –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66" y="1432234"/>
            <a:ext cx="795159" cy="7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0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5" grpId="0"/>
      <p:bldP spid="6" grpId="0" animBg="1"/>
      <p:bldP spid="10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1400" dirty="0"/>
              <a:t>T. Sukhbaatar </a:t>
            </a:r>
            <a:r>
              <a:rPr lang="fr-FR" sz="1400" i="1" dirty="0"/>
              <a:t>et. al., </a:t>
            </a:r>
            <a:r>
              <a:rPr lang="en-US" sz="1400" i="1" dirty="0"/>
              <a:t>Chemical Communications</a:t>
            </a:r>
            <a:r>
              <a:rPr lang="en-US" sz="1400" dirty="0"/>
              <a:t>, vol. 55, no. 53, pp. 7583–7586, 2019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Uranyl</a:t>
            </a:r>
            <a:r>
              <a:rPr lang="fr-FR" dirty="0" smtClean="0"/>
              <a:t> complexe </a:t>
            </a:r>
            <a:r>
              <a:rPr lang="fr-FR" dirty="0" err="1" smtClean="0"/>
              <a:t>caracterization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23553" y="4188999"/>
                <a:ext cx="3512628" cy="1514517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in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inner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sphere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of</a:t>
                </a: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U</m:t>
                        </m:r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O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  <m:r>
                          <a:rPr kumimoji="0" lang="fr-FR" altLang="zh-CN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+</m:t>
                        </m:r>
                      </m:sup>
                    </m:sSubSup>
                  </m:oMath>
                </a14:m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Helvetica" charset="0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H-bonds created bewteen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TO</m:t>
                    </m:r>
                    <m:sSup>
                      <m:sSupPr>
                        <m:ctrlPr>
                          <a:rPr kumimoji="0" lang="fr-FR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AH</m:t>
                        </m:r>
                      </m:e>
                      <m:sup>
                        <m:r>
                          <a:rPr kumimoji="0" lang="fr-FR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and 3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2−</m:t>
                        </m:r>
                      </m:sup>
                    </m:sSubSup>
                  </m:oMath>
                </a14:m>
                <a:endParaRPr kumimoji="0" lang="en-US" altLang="zh-CN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Helvetica" charset="0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[</m:t>
                        </m:r>
                        <m:sSub>
                          <m:sSubPr>
                            <m:ctrlPr>
                              <a:rPr kumimoji="0" lang="fr-FR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O</m:t>
                        </m:r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]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org</m:t>
                        </m:r>
                      </m:sub>
                    </m:sSub>
                    <m:r>
                      <a:rPr kumimoji="0" lang="fr-FR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≈0</m:t>
                    </m:r>
                  </m:oMath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53" y="4188999"/>
                <a:ext cx="3512628" cy="1514517"/>
              </a:xfrm>
              <a:prstGeom prst="rect">
                <a:avLst/>
              </a:prstGeom>
              <a:blipFill>
                <a:blip r:embed="rId4"/>
                <a:stretch>
                  <a:fillRect t="-1195" r="-1209" b="-11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589722" y="4165392"/>
                <a:ext cx="3530770" cy="150861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Origin of synergy 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Role</a:t>
                </a:r>
                <a:r>
                  <a:rPr kumimoji="0" lang="zh-CN" alt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of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in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UO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2+</m:t>
                        </m:r>
                      </m:sup>
                    </m:sSubSup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complexation?</a:t>
                </a:r>
                <a:endParaRPr kumimoji="0" lang="fr-FR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Role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of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NTf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Helvetica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Helvetica" charset="0"/>
                  </a:rPr>
                  <a:t>?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cs typeface="Helvetica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Role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of</a:t>
                </a:r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H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kumimoji="0" lang="fr-FR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O</m:t>
                    </m:r>
                  </m:oMath>
                </a14:m>
                <a:r>
                  <a:rPr kumimoji="0" lang="fr-FR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?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[</m:t>
                        </m:r>
                        <m:sSub>
                          <m:sSubPr>
                            <m:ctrlPr>
                              <a:rPr kumimoji="0" lang="fr-FR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H</m:t>
                            </m:r>
                          </m:e>
                          <m:sub>
                            <m:r>
                              <a:rPr kumimoji="0" lang="fr-FR" altLang="zh-CN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O</m:t>
                        </m:r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]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org</m:t>
                        </m:r>
                      </m:sub>
                    </m:sSub>
                    <m:r>
                      <a:rPr kumimoji="0" lang="fr-FR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a:rPr kumimoji="0" lang="fr-FR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≫0</m:t>
                    </m:r>
                  </m:oMath>
                </a14:m>
                <a:r>
                  <a:rPr kumimoji="0" lang="fr-FR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722" y="4165392"/>
                <a:ext cx="3530770" cy="1508618"/>
              </a:xfrm>
              <a:prstGeom prst="rect">
                <a:avLst/>
              </a:prstGeom>
              <a:blipFill>
                <a:blip r:embed="rId5"/>
                <a:stretch>
                  <a:fillRect t="-1600" b="-3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9190" y="993229"/>
            <a:ext cx="2929002" cy="299687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553861" y="1615280"/>
            <a:ext cx="1535757" cy="1839205"/>
            <a:chOff x="338852" y="4327872"/>
            <a:chExt cx="1462825" cy="1629457"/>
          </a:xfrm>
        </p:grpSpPr>
        <p:grpSp>
          <p:nvGrpSpPr>
            <p:cNvPr id="10" name="Groupe 9"/>
            <p:cNvGrpSpPr/>
            <p:nvPr/>
          </p:nvGrpSpPr>
          <p:grpSpPr>
            <a:xfrm>
              <a:off x="338852" y="4458563"/>
              <a:ext cx="1360264" cy="1498766"/>
              <a:chOff x="350555" y="4521342"/>
              <a:chExt cx="1360264" cy="1498766"/>
            </a:xfrm>
          </p:grpSpPr>
          <p:graphicFrame>
            <p:nvGraphicFramePr>
              <p:cNvPr id="12" name="Objet 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72135" y="4521342"/>
              <a:ext cx="890588" cy="1211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5524" name="CS ChemDraw Drawing" r:id="rId7" imgW="4038217" imgH="4981770" progId="ChemDraw.Document.6.0">
                      <p:embed/>
                    </p:oleObj>
                  </mc:Choice>
                  <mc:Fallback>
                    <p:oleObj name="CS ChemDraw Drawing" r:id="rId7" imgW="4038217" imgH="4981770" progId="ChemDraw.Document.6.0">
                      <p:embed/>
                      <p:pic>
                        <p:nvPicPr>
                          <p:cNvPr id="12" name="Obje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2135" y="4521342"/>
                            <a:ext cx="890588" cy="1211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Rectangle 12"/>
              <p:cNvSpPr/>
              <p:nvPr/>
            </p:nvSpPr>
            <p:spPr>
              <a:xfrm>
                <a:off x="350555" y="5712331"/>
                <a:ext cx="136026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TOA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+ </a:t>
                </a: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dodecane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81898" y="4327872"/>
              <a:ext cx="1419779" cy="16294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589722" y="1610968"/>
            <a:ext cx="1605796" cy="1833892"/>
            <a:chOff x="342286" y="4366401"/>
            <a:chExt cx="1419779" cy="1629456"/>
          </a:xfrm>
        </p:grpSpPr>
        <p:grpSp>
          <p:nvGrpSpPr>
            <p:cNvPr id="15" name="Groupe 14"/>
            <p:cNvGrpSpPr/>
            <p:nvPr/>
          </p:nvGrpSpPr>
          <p:grpSpPr>
            <a:xfrm>
              <a:off x="437487" y="4414202"/>
              <a:ext cx="1229376" cy="1538239"/>
              <a:chOff x="449190" y="4476981"/>
              <a:chExt cx="1229376" cy="1538239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7" name="Objet 16"/>
                  <p:cNvGraphicFramePr>
                    <a:graphicFrameLocks noChangeAspect="1"/>
                  </p:cNvGraphicFramePr>
                  <p:nvPr/>
                </p:nvGraphicFramePr>
                <p:xfrm>
                  <a:off x="570630" y="4803958"/>
                  <a:ext cx="890589" cy="12112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5525" name="CS ChemDraw Drawing" r:id="rId7" imgW="4038217" imgH="4981770" progId="ChemDraw.Document.6.0">
                          <p:embed/>
                        </p:oleObj>
                      </mc:Choice>
                      <mc:Fallback>
                        <p:oleObj name="CS ChemDraw Drawing" r:id="rId7" imgW="4038217" imgH="4981770" progId="ChemDraw.Document.6.0">
                          <p:embed/>
                          <p:pic>
                            <p:nvPicPr>
                              <p:cNvPr id="17" name="Objet 16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8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70630" y="4803958"/>
                                <a:ext cx="890589" cy="12112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17" name="Objet 16"/>
                  <p:cNvGraphicFramePr>
                    <a:graphicFrameLocks noChangeAspect="1"/>
                  </p:cNvGraphicFramePr>
                  <p:nvPr/>
                </p:nvGraphicFramePr>
                <p:xfrm>
                  <a:off x="570630" y="4803958"/>
                  <a:ext cx="890589" cy="12112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4353" name="CS ChemDraw Drawing" r:id="rId9" imgW="4038217" imgH="4981770" progId="ChemDraw.Document.6.0">
                          <p:embed/>
                        </p:oleObj>
                      </mc:Choice>
                      <mc:Fallback>
                        <p:oleObj name="CS ChemDraw Drawing" r:id="rId9" imgW="4038217" imgH="4981770" progId="ChemDraw.Document.6.0">
                          <p:embed/>
                          <p:pic>
                            <p:nvPicPr>
                              <p:cNvPr id="64" name="Objet 63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0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70630" y="4803958"/>
                                <a:ext cx="890589" cy="12112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/>
                  <p:cNvSpPr/>
                  <p:nvPr/>
                </p:nvSpPr>
                <p:spPr>
                  <a:xfrm>
                    <a:off x="449190" y="4476981"/>
                    <a:ext cx="1229376" cy="3101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altLang="zh-CN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SO</m:t>
                              </m:r>
                            </m:e>
                            <m:sub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2−</m:t>
                              </m:r>
                            </m:sup>
                          </m:sSubSup>
                          <m:r>
                            <a:rPr kumimoji="0" lang="fr-FR" altLang="zh-CN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0" lang="en-US" altLang="zh-CN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NTf</m:t>
                              </m:r>
                            </m:e>
                            <m:sub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9" name="Rectangle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9190" y="4476981"/>
                    <a:ext cx="1229376" cy="31015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6" name="Rectangle 15"/>
            <p:cNvSpPr/>
            <p:nvPr/>
          </p:nvSpPr>
          <p:spPr>
            <a:xfrm>
              <a:off x="342286" y="4366401"/>
              <a:ext cx="1419779" cy="16294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83431" y="999890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know: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178184" y="99989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don’t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know: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2943604" y="1085523"/>
            <a:ext cx="2872444" cy="2894929"/>
            <a:chOff x="-3926883" y="2009029"/>
            <a:chExt cx="2666286" cy="2625602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2" t="-333" b="285"/>
            <a:stretch/>
          </p:blipFill>
          <p:spPr>
            <a:xfrm>
              <a:off x="-3926883" y="2009029"/>
              <a:ext cx="2666286" cy="2625602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grpSp>
          <p:nvGrpSpPr>
            <p:cNvPr id="22" name="Groupe 21"/>
            <p:cNvGrpSpPr/>
            <p:nvPr/>
          </p:nvGrpSpPr>
          <p:grpSpPr>
            <a:xfrm>
              <a:off x="-3376652" y="2727068"/>
              <a:ext cx="1407559" cy="1116266"/>
              <a:chOff x="6015410" y="2412719"/>
              <a:chExt cx="1407559" cy="1116266"/>
            </a:xfrm>
          </p:grpSpPr>
          <p:sp>
            <p:nvSpPr>
              <p:cNvPr id="23" name="Ellipse 22"/>
              <p:cNvSpPr/>
              <p:nvPr/>
            </p:nvSpPr>
            <p:spPr>
              <a:xfrm>
                <a:off x="6015410" y="2553797"/>
                <a:ext cx="600051" cy="600051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6727785" y="2928934"/>
                <a:ext cx="600051" cy="600051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>
              <a:xfrm>
                <a:off x="6822918" y="2412719"/>
                <a:ext cx="600051" cy="600051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05A1828-44E2-724D-A994-58F61DFC861E}"/>
                </a:ext>
              </a:extLst>
            </p:cNvPr>
            <p:cNvSpPr/>
            <p:nvPr/>
          </p:nvSpPr>
          <p:spPr>
            <a:xfrm>
              <a:off x="-3922873" y="2013039"/>
              <a:ext cx="370753" cy="261862"/>
            </a:xfrm>
            <a:prstGeom prst="rect">
              <a:avLst/>
            </a:prstGeom>
            <a:solidFill>
              <a:srgbClr val="FFFFFC"/>
            </a:solidFill>
            <a:ln>
              <a:solidFill>
                <a:srgbClr val="FF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943604" y="3708418"/>
            <a:ext cx="70752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Helvetica" charset="0"/>
              </a:rPr>
              <a:t>MD work in </a:t>
            </a:r>
            <a:r>
              <a:rPr kumimoji="0" lang="en-US" altLang="zh-CN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Helvetica" charset="0"/>
              </a:rPr>
              <a:t>literature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6100175" y="876822"/>
            <a:ext cx="8351" cy="551772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8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-25304" y="6271222"/>
            <a:ext cx="12192000" cy="864377"/>
          </a:xfrm>
        </p:spPr>
        <p:txBody>
          <a:bodyPr/>
          <a:lstStyle/>
          <a:p>
            <a:r>
              <a:rPr lang="en-US" sz="1400" dirty="0" smtClean="0"/>
              <a:t>C. </a:t>
            </a:r>
            <a:r>
              <a:rPr lang="en-US" sz="1400" dirty="0" err="1" smtClean="0"/>
              <a:t>Boirie</a:t>
            </a:r>
            <a:r>
              <a:rPr lang="en-US" sz="1400" dirty="0" smtClean="0"/>
              <a:t>, “Extraction of uranyl sulfate with amines,” </a:t>
            </a:r>
            <a:r>
              <a:rPr lang="en-US" sz="1400" i="1" dirty="0" smtClean="0"/>
              <a:t>Bull. </a:t>
            </a:r>
            <a:r>
              <a:rPr lang="en-US" sz="1400" i="1" dirty="0" err="1" smtClean="0"/>
              <a:t>soc.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chim</a:t>
            </a:r>
            <a:r>
              <a:rPr lang="en-US" sz="1400" i="1" dirty="0" smtClean="0"/>
              <a:t>. France</a:t>
            </a:r>
            <a:r>
              <a:rPr lang="en-US" sz="1400" dirty="0" smtClean="0"/>
              <a:t>, vol. No. 8-9, 1958</a:t>
            </a:r>
          </a:p>
          <a:p>
            <a:r>
              <a:rPr lang="en-US" sz="1400" dirty="0" smtClean="0"/>
              <a:t>A</a:t>
            </a:r>
            <a:r>
              <a:rPr lang="en-US" sz="1400" dirty="0"/>
              <a:t>. </a:t>
            </a:r>
            <a:r>
              <a:rPr lang="en-US" sz="1400" dirty="0" err="1"/>
              <a:t>Chagnes</a:t>
            </a:r>
            <a:r>
              <a:rPr lang="en-US" sz="1400" dirty="0"/>
              <a:t> </a:t>
            </a:r>
            <a:r>
              <a:rPr lang="en-US" sz="1400" i="1" dirty="0"/>
              <a:t>et.al.</a:t>
            </a:r>
            <a:r>
              <a:rPr lang="en-US" sz="1400" dirty="0"/>
              <a:t>, </a:t>
            </a:r>
            <a:r>
              <a:rPr lang="en-US" sz="1400" i="1" dirty="0"/>
              <a:t>Solvent Extraction and Ion Exchange</a:t>
            </a:r>
            <a:r>
              <a:rPr lang="en-US" sz="1400" dirty="0"/>
              <a:t>, vol. 30, no. 1, pp. 67–76, </a:t>
            </a:r>
            <a:r>
              <a:rPr lang="en-US" sz="1400" dirty="0" smtClean="0"/>
              <a:t>2012</a:t>
            </a:r>
            <a:endParaRPr lang="fr-FR" sz="14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AMEX process and </a:t>
            </a:r>
            <a:r>
              <a:rPr lang="fr-FR" dirty="0" err="1" smtClean="0"/>
              <a:t>solvent</a:t>
            </a:r>
            <a:r>
              <a:rPr lang="fr-FR" dirty="0" smtClean="0"/>
              <a:t> extraction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/>
          </p:nvPr>
        </p:nvGraphicFramePr>
        <p:xfrm>
          <a:off x="90681" y="2507420"/>
          <a:ext cx="6020067" cy="376379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505017">
                  <a:extLst>
                    <a:ext uri="{9D8B030D-6E8A-4147-A177-3AD203B41FA5}">
                      <a16:colId xmlns:a16="http://schemas.microsoft.com/office/drawing/2014/main" val="869094096"/>
                    </a:ext>
                  </a:extLst>
                </a:gridCol>
                <a:gridCol w="1528718">
                  <a:extLst>
                    <a:ext uri="{9D8B030D-6E8A-4147-A177-3AD203B41FA5}">
                      <a16:colId xmlns:a16="http://schemas.microsoft.com/office/drawing/2014/main" val="435723042"/>
                    </a:ext>
                  </a:extLst>
                </a:gridCol>
                <a:gridCol w="711032">
                  <a:extLst>
                    <a:ext uri="{9D8B030D-6E8A-4147-A177-3AD203B41FA5}">
                      <a16:colId xmlns:a16="http://schemas.microsoft.com/office/drawing/2014/main" val="11767273"/>
                    </a:ext>
                  </a:extLst>
                </a:gridCol>
                <a:gridCol w="2275300">
                  <a:extLst>
                    <a:ext uri="{9D8B030D-6E8A-4147-A177-3AD203B41FA5}">
                      <a16:colId xmlns:a16="http://schemas.microsoft.com/office/drawing/2014/main" val="2738693214"/>
                    </a:ext>
                  </a:extLst>
                </a:gridCol>
              </a:tblGrid>
              <a:tr h="288475">
                <a:tc>
                  <a:txBody>
                    <a:bodyPr/>
                    <a:lstStyle/>
                    <a:p>
                      <a:pPr algn="ctr"/>
                      <a:r>
                        <a:rPr lang="fr-FR" sz="1200" u="none" strike="noStrike" kern="1200" baseline="0" dirty="0"/>
                        <a:t>Common Name</a:t>
                      </a:r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Composition</a:t>
                      </a:r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Nature of the amine</a:t>
                      </a:r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74475"/>
                  </a:ext>
                </a:extLst>
              </a:tr>
              <a:tr h="737213">
                <a:tc>
                  <a:txBody>
                    <a:bodyPr/>
                    <a:lstStyle/>
                    <a:p>
                      <a:pPr algn="ctr"/>
                      <a:r>
                        <a:rPr lang="fr-FR" sz="1200" u="none" strike="noStrike" kern="1200" baseline="0" dirty="0" err="1"/>
                        <a:t>Alamine</a:t>
                      </a:r>
                      <a:r>
                        <a:rPr lang="fr-FR" sz="1200" u="none" strike="noStrike" kern="1200" baseline="0" dirty="0"/>
                        <a:t> 336</a:t>
                      </a:r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u="none" strike="noStrike" kern="1200" baseline="0" dirty="0"/>
                        <a:t>Di-n-</a:t>
                      </a:r>
                      <a:r>
                        <a:rPr lang="fr-FR" sz="1100" u="none" strike="noStrike" kern="1200" baseline="0" dirty="0" err="1"/>
                        <a:t>octyl</a:t>
                      </a:r>
                      <a:r>
                        <a:rPr lang="fr-FR" sz="1100" u="none" strike="noStrike" kern="1200" baseline="0" dirty="0"/>
                        <a:t> </a:t>
                      </a:r>
                      <a:r>
                        <a:rPr lang="fr-FR" sz="1100" u="none" strike="noStrike" kern="1200" baseline="0" dirty="0" err="1"/>
                        <a:t>monodecylamine</a:t>
                      </a:r>
                      <a:endParaRPr lang="fr-FR" sz="11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u="none" strike="noStrike" kern="1200" baseline="0" dirty="0"/>
                        <a:t>44 %</a:t>
                      </a:r>
                      <a:endParaRPr lang="fr-FR" sz="9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R</a:t>
                      </a:r>
                      <a:r>
                        <a:rPr lang="fr-FR" sz="1200" baseline="-25000" dirty="0"/>
                        <a:t>1</a:t>
                      </a:r>
                      <a:r>
                        <a:rPr lang="fr-FR" sz="1200" baseline="0" dirty="0"/>
                        <a:t>,</a:t>
                      </a:r>
                      <a:r>
                        <a:rPr lang="fr-FR" sz="1200" baseline="-25000" dirty="0"/>
                        <a:t> </a:t>
                      </a: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2</a:t>
                      </a:r>
                      <a:endParaRPr lang="fr-FR" sz="1200" baseline="-25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aseline="-250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</a:p>
                    <a:p>
                      <a:pPr algn="ctr"/>
                      <a:endParaRPr lang="fr-FR" sz="1200" b="1" baseline="-25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530015"/>
                  </a:ext>
                </a:extLst>
              </a:tr>
              <a:tr h="366204">
                <a:tc rowSpan="3">
                  <a:txBody>
                    <a:bodyPr/>
                    <a:lstStyle/>
                    <a:p>
                      <a:pPr algn="ctr"/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u="none" strike="noStrike" kern="1200" baseline="0" dirty="0"/>
                        <a:t>Tri-n-</a:t>
                      </a:r>
                      <a:r>
                        <a:rPr lang="fr-FR" sz="1100" u="none" strike="noStrike" kern="1200" baseline="0" dirty="0" err="1"/>
                        <a:t>octyl</a:t>
                      </a:r>
                      <a:r>
                        <a:rPr lang="fr-FR" sz="1100" u="none" strike="noStrike" kern="1200" baseline="0" dirty="0"/>
                        <a:t>-amine</a:t>
                      </a:r>
                      <a:endParaRPr lang="fr-FR" sz="11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u="none" strike="noStrike" kern="1200" baseline="0" dirty="0"/>
                        <a:t>28 %</a:t>
                      </a:r>
                      <a:endParaRPr lang="fr-FR" sz="9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  <a:endParaRPr lang="fr-FR" sz="12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779641"/>
                  </a:ext>
                </a:extLst>
              </a:tr>
              <a:tr h="673108">
                <a:tc vMerge="1">
                  <a:txBody>
                    <a:bodyPr/>
                    <a:lstStyle/>
                    <a:p>
                      <a:pPr algn="ctr"/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u="none" strike="noStrike" kern="1200" baseline="0" dirty="0"/>
                        <a:t>Mono-</a:t>
                      </a:r>
                      <a:r>
                        <a:rPr lang="fr-FR" sz="1100" u="none" strike="noStrike" kern="1200" baseline="0" dirty="0" err="1"/>
                        <a:t>octyl</a:t>
                      </a:r>
                      <a:r>
                        <a:rPr lang="fr-FR" sz="1100" u="none" strike="noStrike" kern="1200" baseline="0" dirty="0"/>
                        <a:t> di-</a:t>
                      </a:r>
                      <a:r>
                        <a:rPr lang="fr-FR" sz="1100" u="none" strike="noStrike" kern="1200" baseline="0" dirty="0" err="1"/>
                        <a:t>decyl</a:t>
                      </a:r>
                      <a:r>
                        <a:rPr lang="fr-FR" sz="1100" u="none" strike="noStrike" kern="1200" baseline="0" dirty="0"/>
                        <a:t>-amine</a:t>
                      </a:r>
                      <a:endParaRPr lang="fr-FR" sz="11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u="none" strike="noStrike" kern="1200" baseline="0" dirty="0"/>
                        <a:t>23 %</a:t>
                      </a:r>
                      <a:endParaRPr lang="fr-FR" sz="9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endParaRPr kumimoji="0" lang="fr-FR" sz="12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r-FR" sz="12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  <a:endParaRPr lang="fr-FR" sz="12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415640"/>
                  </a:ext>
                </a:extLst>
              </a:tr>
              <a:tr h="544897">
                <a:tc vMerge="1">
                  <a:txBody>
                    <a:bodyPr/>
                    <a:lstStyle/>
                    <a:p>
                      <a:pPr algn="ctr"/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u="none" strike="noStrike" kern="1200" baseline="0" dirty="0"/>
                        <a:t>Tri-n-</a:t>
                      </a:r>
                      <a:r>
                        <a:rPr lang="fr-FR" sz="1100" u="none" strike="noStrike" kern="1200" baseline="0" dirty="0" err="1"/>
                        <a:t>decyl</a:t>
                      </a:r>
                      <a:r>
                        <a:rPr lang="fr-FR" sz="1100" u="none" strike="noStrike" kern="1200" baseline="0" dirty="0"/>
                        <a:t>-amine</a:t>
                      </a:r>
                      <a:endParaRPr lang="fr-FR" sz="11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u="none" strike="noStrike" kern="1200" baseline="0" dirty="0"/>
                        <a:t>3 %</a:t>
                      </a:r>
                      <a:endParaRPr lang="fr-FR" sz="9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  <a:endParaRPr lang="fr-FR" sz="12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290089"/>
                  </a:ext>
                </a:extLst>
              </a:tr>
              <a:tr h="480791">
                <a:tc>
                  <a:txBody>
                    <a:bodyPr/>
                    <a:lstStyle/>
                    <a:p>
                      <a:pPr algn="ctr"/>
                      <a:r>
                        <a:rPr lang="fr-FR" sz="1200" u="none" strike="noStrike" kern="1200" baseline="0" dirty="0" err="1"/>
                        <a:t>Alamine</a:t>
                      </a:r>
                      <a:r>
                        <a:rPr lang="fr-FR" sz="1200" u="none" strike="noStrike" kern="1200" baseline="0" dirty="0"/>
                        <a:t> 308</a:t>
                      </a:r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u="none" strike="noStrike" kern="1200" baseline="0" dirty="0"/>
                        <a:t>Tri-</a:t>
                      </a:r>
                      <a:r>
                        <a:rPr lang="fr-FR" sz="1100" u="none" strike="noStrike" kern="1200" baseline="0" dirty="0" err="1"/>
                        <a:t>isooctyl</a:t>
                      </a:r>
                      <a:r>
                        <a:rPr lang="fr-FR" sz="1100" u="none" strike="noStrike" kern="1200" baseline="0" dirty="0"/>
                        <a:t>-amine</a:t>
                      </a:r>
                      <a:endParaRPr lang="fr-FR" sz="11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u="none" strike="noStrike" kern="1200" baseline="0" dirty="0"/>
                        <a:t>100 %</a:t>
                      </a:r>
                      <a:endParaRPr lang="fr-FR" sz="900" dirty="0"/>
                    </a:p>
                    <a:p>
                      <a:pPr algn="ctr"/>
                      <a:endParaRPr lang="fr-FR" sz="9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  <a:endParaRPr lang="fr-FR" sz="12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920107"/>
                  </a:ext>
                </a:extLst>
              </a:tr>
              <a:tr h="673108">
                <a:tc>
                  <a:txBody>
                    <a:bodyPr/>
                    <a:lstStyle/>
                    <a:p>
                      <a:pPr algn="ctr"/>
                      <a:r>
                        <a:rPr lang="fr-FR" sz="1200" u="none" strike="noStrike" kern="1200" baseline="0" dirty="0" err="1"/>
                        <a:t>Alamine</a:t>
                      </a:r>
                      <a:r>
                        <a:rPr lang="fr-FR" sz="1200" u="none" strike="noStrike" kern="1200" baseline="0" dirty="0"/>
                        <a:t> 304</a:t>
                      </a:r>
                      <a:endParaRPr lang="fr-FR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u="none" strike="noStrike" kern="1200" baseline="0" dirty="0"/>
                        <a:t>Tri-n-</a:t>
                      </a:r>
                      <a:r>
                        <a:rPr lang="fr-FR" sz="1100" u="none" strike="noStrike" kern="1200" baseline="0" dirty="0" err="1"/>
                        <a:t>dodecyl</a:t>
                      </a:r>
                      <a:r>
                        <a:rPr lang="fr-FR" sz="1100" u="none" strike="noStrike" kern="1200" baseline="0" dirty="0"/>
                        <a:t>-amine</a:t>
                      </a:r>
                      <a:endParaRPr lang="fr-FR" sz="1100" dirty="0"/>
                    </a:p>
                    <a:p>
                      <a:pPr algn="ctr"/>
                      <a:endParaRPr lang="fr-FR" sz="11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u="none" strike="noStrike" kern="1200" baseline="0" dirty="0"/>
                        <a:t>95-100 %</a:t>
                      </a:r>
                      <a:endParaRPr lang="fr-FR" sz="900" dirty="0"/>
                    </a:p>
                    <a:p>
                      <a:pPr algn="ctr"/>
                      <a:endParaRPr lang="fr-FR" sz="9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</a:t>
                      </a:r>
                      <a:r>
                        <a:rPr kumimoji="0" lang="fr-FR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fr-FR" sz="1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</a:t>
                      </a:r>
                      <a:r>
                        <a:rPr kumimoji="0" lang="fr-FR" sz="1200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</a:t>
                      </a:r>
                      <a:r>
                        <a:rPr kumimoji="0" lang="fr-FR" sz="12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,</a:t>
                      </a:r>
                      <a:r>
                        <a:rPr kumimoji="0" lang="fr-FR" sz="1200" u="none" strike="noStrike" kern="1200" cap="none" spc="0" normalizeH="0" baseline="-2500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lang="fr-FR" sz="1200" dirty="0" smtClean="0"/>
                        <a:t>R</a:t>
                      </a:r>
                      <a:r>
                        <a:rPr lang="fr-FR" sz="1200" baseline="-25000" dirty="0" smtClean="0"/>
                        <a:t>3</a:t>
                      </a:r>
                      <a:endParaRPr lang="fr-FR" sz="12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684555"/>
                  </a:ext>
                </a:extLst>
              </a:tr>
            </a:tbl>
          </a:graphicData>
        </a:graphic>
      </p:graphicFrame>
      <p:grpSp>
        <p:nvGrpSpPr>
          <p:cNvPr id="10" name="Groupe 9"/>
          <p:cNvGrpSpPr/>
          <p:nvPr/>
        </p:nvGrpSpPr>
        <p:grpSpPr>
          <a:xfrm>
            <a:off x="222421" y="2907295"/>
            <a:ext cx="5848275" cy="3126717"/>
            <a:chOff x="3280992" y="1856350"/>
            <a:chExt cx="7203767" cy="3824167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280992" y="2895875"/>
              <a:ext cx="1295153" cy="1001585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666445" y="1856350"/>
              <a:ext cx="1364143" cy="14400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00415" y="2210864"/>
              <a:ext cx="1751853" cy="144000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54038" y="3167050"/>
              <a:ext cx="1364143" cy="164740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884277" y="2744982"/>
              <a:ext cx="1364143" cy="144000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472589" y="3620462"/>
              <a:ext cx="1751853" cy="144000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32906" y="4063270"/>
              <a:ext cx="1751853" cy="14400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89437" y="4650078"/>
              <a:ext cx="1657488" cy="390220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146957" y="5528093"/>
              <a:ext cx="2210832" cy="152424"/>
            </a:xfrm>
            <a:prstGeom prst="rect">
              <a:avLst/>
            </a:prstGeom>
          </p:spPr>
        </p:pic>
      </p:grpSp>
      <p:grpSp>
        <p:nvGrpSpPr>
          <p:cNvPr id="20" name="Groupe 19"/>
          <p:cNvGrpSpPr/>
          <p:nvPr/>
        </p:nvGrpSpPr>
        <p:grpSpPr>
          <a:xfrm>
            <a:off x="4569344" y="448265"/>
            <a:ext cx="6078922" cy="3304992"/>
            <a:chOff x="674392" y="575941"/>
            <a:chExt cx="7347334" cy="4174565"/>
          </a:xfrm>
        </p:grpSpPr>
        <p:grpSp>
          <p:nvGrpSpPr>
            <p:cNvPr id="21" name="Groupe 20"/>
            <p:cNvGrpSpPr/>
            <p:nvPr/>
          </p:nvGrpSpPr>
          <p:grpSpPr>
            <a:xfrm>
              <a:off x="2991960" y="1607809"/>
              <a:ext cx="507194" cy="2825665"/>
              <a:chOff x="3531575" y="1194009"/>
              <a:chExt cx="973017" cy="5580184"/>
            </a:xfrm>
          </p:grpSpPr>
          <p:pic>
            <p:nvPicPr>
              <p:cNvPr id="123" name="Image 12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9554" t="4352" r="13703" b="2805"/>
              <a:stretch/>
            </p:blipFill>
            <p:spPr>
              <a:xfrm>
                <a:off x="3531575" y="1194009"/>
                <a:ext cx="973017" cy="5580184"/>
              </a:xfrm>
              <a:prstGeom prst="rect">
                <a:avLst/>
              </a:prstGeom>
            </p:spPr>
          </p:pic>
          <p:grpSp>
            <p:nvGrpSpPr>
              <p:cNvPr id="124" name="Groupe 123"/>
              <p:cNvGrpSpPr/>
              <p:nvPr/>
            </p:nvGrpSpPr>
            <p:grpSpPr>
              <a:xfrm>
                <a:off x="3633479" y="4629183"/>
                <a:ext cx="769208" cy="2091381"/>
                <a:chOff x="4204387" y="4439164"/>
                <a:chExt cx="769208" cy="2091381"/>
              </a:xfrm>
            </p:grpSpPr>
            <p:sp>
              <p:nvSpPr>
                <p:cNvPr id="125" name="Forme libre 124"/>
                <p:cNvSpPr/>
                <p:nvPr/>
              </p:nvSpPr>
              <p:spPr>
                <a:xfrm>
                  <a:off x="4204387" y="4491680"/>
                  <a:ext cx="769208" cy="2038865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445" h="2115442">
                      <a:moveTo>
                        <a:pt x="0" y="12821"/>
                      </a:moveTo>
                      <a:cubicBezTo>
                        <a:pt x="254174" y="95089"/>
                        <a:pt x="698979" y="74788"/>
                        <a:pt x="753445" y="0"/>
                      </a:cubicBezTo>
                      <a:cubicBezTo>
                        <a:pt x="752415" y="370703"/>
                        <a:pt x="742308" y="808714"/>
                        <a:pt x="741278" y="1179417"/>
                      </a:cubicBezTo>
                      <a:lnTo>
                        <a:pt x="466340" y="2078372"/>
                      </a:lnTo>
                      <a:lnTo>
                        <a:pt x="426181" y="2115442"/>
                      </a:lnTo>
                      <a:lnTo>
                        <a:pt x="355129" y="2115442"/>
                      </a:lnTo>
                      <a:lnTo>
                        <a:pt x="284078" y="2069104"/>
                      </a:lnTo>
                      <a:lnTo>
                        <a:pt x="24586" y="1244290"/>
                      </a:lnTo>
                      <a:lnTo>
                        <a:pt x="15318" y="1204131"/>
                      </a:lnTo>
                      <a:lnTo>
                        <a:pt x="0" y="12821"/>
                      </a:lnTo>
                      <a:close/>
                    </a:path>
                  </a:pathLst>
                </a:custGeom>
                <a:solidFill>
                  <a:srgbClr val="00B0F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Ellipse 125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solidFill>
                  <a:srgbClr val="00B0F0">
                    <a:alpha val="50196"/>
                  </a:srgbClr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2" name="Groupe 21"/>
            <p:cNvGrpSpPr/>
            <p:nvPr/>
          </p:nvGrpSpPr>
          <p:grpSpPr>
            <a:xfrm>
              <a:off x="4381705" y="1502437"/>
              <a:ext cx="604965" cy="2975938"/>
              <a:chOff x="4381705" y="1502437"/>
              <a:chExt cx="604965" cy="2975938"/>
            </a:xfrm>
          </p:grpSpPr>
          <p:pic>
            <p:nvPicPr>
              <p:cNvPr id="116" name="Image 115"/>
              <p:cNvPicPr>
                <a:picLocks noChangeAspect="1"/>
              </p:cNvPicPr>
              <p:nvPr/>
            </p:nvPicPr>
            <p:blipFill rotWithShape="1">
              <a:blip r:embed="rId10"/>
              <a:srcRect l="14851" t="2235" r="18200" b="3671"/>
              <a:stretch/>
            </p:blipFill>
            <p:spPr>
              <a:xfrm>
                <a:off x="4381705" y="1502437"/>
                <a:ext cx="604965" cy="2975938"/>
              </a:xfrm>
              <a:prstGeom prst="rect">
                <a:avLst/>
              </a:prstGeom>
            </p:spPr>
          </p:pic>
          <p:grpSp>
            <p:nvGrpSpPr>
              <p:cNvPr id="117" name="Groupe 116"/>
              <p:cNvGrpSpPr/>
              <p:nvPr/>
            </p:nvGrpSpPr>
            <p:grpSpPr>
              <a:xfrm>
                <a:off x="4483708" y="3361894"/>
                <a:ext cx="400957" cy="1059023"/>
                <a:chOff x="4204387" y="4439164"/>
                <a:chExt cx="769208" cy="2091381"/>
              </a:xfrm>
            </p:grpSpPr>
            <p:sp>
              <p:nvSpPr>
                <p:cNvPr id="121" name="Forme libre 120"/>
                <p:cNvSpPr/>
                <p:nvPr/>
              </p:nvSpPr>
              <p:spPr>
                <a:xfrm>
                  <a:off x="4204387" y="4491680"/>
                  <a:ext cx="769208" cy="2038865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445" h="2115442">
                      <a:moveTo>
                        <a:pt x="0" y="12821"/>
                      </a:moveTo>
                      <a:cubicBezTo>
                        <a:pt x="254174" y="95089"/>
                        <a:pt x="698979" y="74788"/>
                        <a:pt x="753445" y="0"/>
                      </a:cubicBezTo>
                      <a:cubicBezTo>
                        <a:pt x="752415" y="370703"/>
                        <a:pt x="742308" y="808714"/>
                        <a:pt x="741278" y="1179417"/>
                      </a:cubicBezTo>
                      <a:lnTo>
                        <a:pt x="466340" y="2078372"/>
                      </a:lnTo>
                      <a:lnTo>
                        <a:pt x="426181" y="2115442"/>
                      </a:lnTo>
                      <a:lnTo>
                        <a:pt x="355129" y="2115442"/>
                      </a:lnTo>
                      <a:lnTo>
                        <a:pt x="284078" y="2069104"/>
                      </a:lnTo>
                      <a:lnTo>
                        <a:pt x="24586" y="1244290"/>
                      </a:lnTo>
                      <a:lnTo>
                        <a:pt x="15318" y="1204131"/>
                      </a:lnTo>
                      <a:lnTo>
                        <a:pt x="0" y="12821"/>
                      </a:lnTo>
                      <a:close/>
                    </a:path>
                  </a:pathLst>
                </a:custGeom>
                <a:solidFill>
                  <a:srgbClr val="00B0F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Ellipse 121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solidFill>
                  <a:srgbClr val="00B0F0">
                    <a:alpha val="50196"/>
                  </a:srgbClr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8" name="Groupe 117"/>
              <p:cNvGrpSpPr/>
              <p:nvPr/>
            </p:nvGrpSpPr>
            <p:grpSpPr>
              <a:xfrm>
                <a:off x="4492392" y="2592708"/>
                <a:ext cx="400803" cy="836210"/>
                <a:chOff x="4199568" y="4439164"/>
                <a:chExt cx="768912" cy="2233809"/>
              </a:xfrm>
              <a:solidFill>
                <a:srgbClr val="FFCC00">
                  <a:alpha val="50196"/>
                </a:srgbClr>
              </a:solidFill>
            </p:grpSpPr>
            <p:sp>
              <p:nvSpPr>
                <p:cNvPr id="119" name="Forme libre 118"/>
                <p:cNvSpPr/>
                <p:nvPr/>
              </p:nvSpPr>
              <p:spPr>
                <a:xfrm>
                  <a:off x="4199568" y="4491680"/>
                  <a:ext cx="768912" cy="2181293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  <a:gd name="connsiteX0" fmla="*/ 0 w 753445"/>
                    <a:gd name="connsiteY0" fmla="*/ 12821 h 2194718"/>
                    <a:gd name="connsiteX1" fmla="*/ 753445 w 753445"/>
                    <a:gd name="connsiteY1" fmla="*/ 0 h 2194718"/>
                    <a:gd name="connsiteX2" fmla="*/ 741278 w 753445"/>
                    <a:gd name="connsiteY2" fmla="*/ 1179417 h 2194718"/>
                    <a:gd name="connsiteX3" fmla="*/ 466340 w 753445"/>
                    <a:gd name="connsiteY3" fmla="*/ 2078372 h 2194718"/>
                    <a:gd name="connsiteX4" fmla="*/ 426181 w 753445"/>
                    <a:gd name="connsiteY4" fmla="*/ 2115442 h 2194718"/>
                    <a:gd name="connsiteX5" fmla="*/ 355129 w 753445"/>
                    <a:gd name="connsiteY5" fmla="*/ 2115442 h 2194718"/>
                    <a:gd name="connsiteX6" fmla="*/ 3544 w 753445"/>
                    <a:gd name="connsiteY6" fmla="*/ 2194718 h 2194718"/>
                    <a:gd name="connsiteX7" fmla="*/ 24586 w 753445"/>
                    <a:gd name="connsiteY7" fmla="*/ 1244290 h 2194718"/>
                    <a:gd name="connsiteX8" fmla="*/ 15318 w 753445"/>
                    <a:gd name="connsiteY8" fmla="*/ 1204131 h 2194718"/>
                    <a:gd name="connsiteX9" fmla="*/ 0 w 75344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5998 w 758165"/>
                    <a:gd name="connsiteY2" fmla="*/ 1179417 h 2194718"/>
                    <a:gd name="connsiteX3" fmla="*/ 471060 w 758165"/>
                    <a:gd name="connsiteY3" fmla="*/ 2078372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29306 w 758165"/>
                    <a:gd name="connsiteY7" fmla="*/ 1244290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5998 w 758165"/>
                    <a:gd name="connsiteY2" fmla="*/ 1179417 h 2194718"/>
                    <a:gd name="connsiteX3" fmla="*/ 471060 w 758165"/>
                    <a:gd name="connsiteY3" fmla="*/ 2078372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9268 w 758165"/>
                    <a:gd name="connsiteY7" fmla="*/ 1236899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5998 w 758165"/>
                    <a:gd name="connsiteY2" fmla="*/ 1179417 h 2194718"/>
                    <a:gd name="connsiteX3" fmla="*/ 731555 w 758165"/>
                    <a:gd name="connsiteY3" fmla="*/ 2189205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9268 w 758165"/>
                    <a:gd name="connsiteY7" fmla="*/ 1236899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8165"/>
                    <a:gd name="connsiteY0" fmla="*/ 12821 h 2194718"/>
                    <a:gd name="connsiteX1" fmla="*/ 758165 w 758165"/>
                    <a:gd name="connsiteY1" fmla="*/ 0 h 2194718"/>
                    <a:gd name="connsiteX2" fmla="*/ 740988 w 758165"/>
                    <a:gd name="connsiteY2" fmla="*/ 1179417 h 2194718"/>
                    <a:gd name="connsiteX3" fmla="*/ 731555 w 758165"/>
                    <a:gd name="connsiteY3" fmla="*/ 2189205 h 2194718"/>
                    <a:gd name="connsiteX4" fmla="*/ 430901 w 758165"/>
                    <a:gd name="connsiteY4" fmla="*/ 2115442 h 2194718"/>
                    <a:gd name="connsiteX5" fmla="*/ 359849 w 758165"/>
                    <a:gd name="connsiteY5" fmla="*/ 2115442 h 2194718"/>
                    <a:gd name="connsiteX6" fmla="*/ 8264 w 758165"/>
                    <a:gd name="connsiteY6" fmla="*/ 2194718 h 2194718"/>
                    <a:gd name="connsiteX7" fmla="*/ 9268 w 758165"/>
                    <a:gd name="connsiteY7" fmla="*/ 1236899 h 2194718"/>
                    <a:gd name="connsiteX8" fmla="*/ 0 w 758165"/>
                    <a:gd name="connsiteY8" fmla="*/ 1204130 h 2194718"/>
                    <a:gd name="connsiteX9" fmla="*/ 4720 w 758165"/>
                    <a:gd name="connsiteY9" fmla="*/ 12821 h 2194718"/>
                    <a:gd name="connsiteX0" fmla="*/ 4720 w 753155"/>
                    <a:gd name="connsiteY0" fmla="*/ 12821 h 2194718"/>
                    <a:gd name="connsiteX1" fmla="*/ 753155 w 753155"/>
                    <a:gd name="connsiteY1" fmla="*/ 0 h 2194718"/>
                    <a:gd name="connsiteX2" fmla="*/ 740988 w 753155"/>
                    <a:gd name="connsiteY2" fmla="*/ 1179417 h 2194718"/>
                    <a:gd name="connsiteX3" fmla="*/ 731555 w 753155"/>
                    <a:gd name="connsiteY3" fmla="*/ 2189205 h 2194718"/>
                    <a:gd name="connsiteX4" fmla="*/ 430901 w 753155"/>
                    <a:gd name="connsiteY4" fmla="*/ 2115442 h 2194718"/>
                    <a:gd name="connsiteX5" fmla="*/ 359849 w 753155"/>
                    <a:gd name="connsiteY5" fmla="*/ 2115442 h 2194718"/>
                    <a:gd name="connsiteX6" fmla="*/ 8264 w 753155"/>
                    <a:gd name="connsiteY6" fmla="*/ 2194718 h 2194718"/>
                    <a:gd name="connsiteX7" fmla="*/ 9268 w 753155"/>
                    <a:gd name="connsiteY7" fmla="*/ 1236899 h 2194718"/>
                    <a:gd name="connsiteX8" fmla="*/ 0 w 753155"/>
                    <a:gd name="connsiteY8" fmla="*/ 1204130 h 2194718"/>
                    <a:gd name="connsiteX9" fmla="*/ 4720 w 753155"/>
                    <a:gd name="connsiteY9" fmla="*/ 12821 h 2194718"/>
                    <a:gd name="connsiteX0" fmla="*/ 4720 w 753155"/>
                    <a:gd name="connsiteY0" fmla="*/ 12821 h 2263220"/>
                    <a:gd name="connsiteX1" fmla="*/ 753155 w 753155"/>
                    <a:gd name="connsiteY1" fmla="*/ 0 h 2263220"/>
                    <a:gd name="connsiteX2" fmla="*/ 740988 w 753155"/>
                    <a:gd name="connsiteY2" fmla="*/ 1179417 h 2263220"/>
                    <a:gd name="connsiteX3" fmla="*/ 731555 w 753155"/>
                    <a:gd name="connsiteY3" fmla="*/ 2189205 h 2263220"/>
                    <a:gd name="connsiteX4" fmla="*/ 430901 w 753155"/>
                    <a:gd name="connsiteY4" fmla="*/ 2115442 h 2263220"/>
                    <a:gd name="connsiteX5" fmla="*/ 369868 w 753155"/>
                    <a:gd name="connsiteY5" fmla="*/ 2263220 h 2263220"/>
                    <a:gd name="connsiteX6" fmla="*/ 8264 w 753155"/>
                    <a:gd name="connsiteY6" fmla="*/ 2194718 h 2263220"/>
                    <a:gd name="connsiteX7" fmla="*/ 9268 w 753155"/>
                    <a:gd name="connsiteY7" fmla="*/ 1236899 h 2263220"/>
                    <a:gd name="connsiteX8" fmla="*/ 0 w 753155"/>
                    <a:gd name="connsiteY8" fmla="*/ 1204130 h 2263220"/>
                    <a:gd name="connsiteX9" fmla="*/ 4720 w 753155"/>
                    <a:gd name="connsiteY9" fmla="*/ 12821 h 2263220"/>
                    <a:gd name="connsiteX0" fmla="*/ 4720 w 753155"/>
                    <a:gd name="connsiteY0" fmla="*/ 12821 h 2263220"/>
                    <a:gd name="connsiteX1" fmla="*/ 753155 w 753155"/>
                    <a:gd name="connsiteY1" fmla="*/ 0 h 2263220"/>
                    <a:gd name="connsiteX2" fmla="*/ 740988 w 753155"/>
                    <a:gd name="connsiteY2" fmla="*/ 1179417 h 2263220"/>
                    <a:gd name="connsiteX3" fmla="*/ 731555 w 753155"/>
                    <a:gd name="connsiteY3" fmla="*/ 2189205 h 2263220"/>
                    <a:gd name="connsiteX4" fmla="*/ 430902 w 753155"/>
                    <a:gd name="connsiteY4" fmla="*/ 2248444 h 2263220"/>
                    <a:gd name="connsiteX5" fmla="*/ 369868 w 753155"/>
                    <a:gd name="connsiteY5" fmla="*/ 2263220 h 2263220"/>
                    <a:gd name="connsiteX6" fmla="*/ 8264 w 753155"/>
                    <a:gd name="connsiteY6" fmla="*/ 2194718 h 2263220"/>
                    <a:gd name="connsiteX7" fmla="*/ 9268 w 753155"/>
                    <a:gd name="connsiteY7" fmla="*/ 1236899 h 2263220"/>
                    <a:gd name="connsiteX8" fmla="*/ 0 w 753155"/>
                    <a:gd name="connsiteY8" fmla="*/ 1204130 h 2263220"/>
                    <a:gd name="connsiteX9" fmla="*/ 4720 w 753155"/>
                    <a:gd name="connsiteY9" fmla="*/ 12821 h 2263220"/>
                    <a:gd name="connsiteX0" fmla="*/ 4720 w 753155"/>
                    <a:gd name="connsiteY0" fmla="*/ 12821 h 2263220"/>
                    <a:gd name="connsiteX1" fmla="*/ 753155 w 753155"/>
                    <a:gd name="connsiteY1" fmla="*/ 0 h 2263220"/>
                    <a:gd name="connsiteX2" fmla="*/ 740988 w 753155"/>
                    <a:gd name="connsiteY2" fmla="*/ 1179417 h 2263220"/>
                    <a:gd name="connsiteX3" fmla="*/ 731555 w 753155"/>
                    <a:gd name="connsiteY3" fmla="*/ 2189205 h 2263220"/>
                    <a:gd name="connsiteX4" fmla="*/ 430902 w 753155"/>
                    <a:gd name="connsiteY4" fmla="*/ 2255833 h 2263220"/>
                    <a:gd name="connsiteX5" fmla="*/ 369868 w 753155"/>
                    <a:gd name="connsiteY5" fmla="*/ 2263220 h 2263220"/>
                    <a:gd name="connsiteX6" fmla="*/ 8264 w 753155"/>
                    <a:gd name="connsiteY6" fmla="*/ 2194718 h 2263220"/>
                    <a:gd name="connsiteX7" fmla="*/ 9268 w 753155"/>
                    <a:gd name="connsiteY7" fmla="*/ 1236899 h 2263220"/>
                    <a:gd name="connsiteX8" fmla="*/ 0 w 753155"/>
                    <a:gd name="connsiteY8" fmla="*/ 1204130 h 2263220"/>
                    <a:gd name="connsiteX9" fmla="*/ 4720 w 753155"/>
                    <a:gd name="connsiteY9" fmla="*/ 12821 h 2263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155" h="2263220">
                      <a:moveTo>
                        <a:pt x="4720" y="12821"/>
                      </a:moveTo>
                      <a:cubicBezTo>
                        <a:pt x="258894" y="95089"/>
                        <a:pt x="698689" y="74788"/>
                        <a:pt x="753155" y="0"/>
                      </a:cubicBezTo>
                      <a:cubicBezTo>
                        <a:pt x="752125" y="370703"/>
                        <a:pt x="742018" y="808714"/>
                        <a:pt x="740988" y="1179417"/>
                      </a:cubicBezTo>
                      <a:cubicBezTo>
                        <a:pt x="737844" y="1516013"/>
                        <a:pt x="734699" y="1852609"/>
                        <a:pt x="731555" y="2189205"/>
                      </a:cubicBezTo>
                      <a:lnTo>
                        <a:pt x="430902" y="2255833"/>
                      </a:lnTo>
                      <a:lnTo>
                        <a:pt x="369868" y="2263220"/>
                      </a:lnTo>
                      <a:lnTo>
                        <a:pt x="8264" y="2194718"/>
                      </a:lnTo>
                      <a:cubicBezTo>
                        <a:pt x="8599" y="1875445"/>
                        <a:pt x="8933" y="1556172"/>
                        <a:pt x="9268" y="1236899"/>
                      </a:cubicBezTo>
                      <a:lnTo>
                        <a:pt x="0" y="1204130"/>
                      </a:lnTo>
                      <a:cubicBezTo>
                        <a:pt x="1573" y="807027"/>
                        <a:pt x="3147" y="409924"/>
                        <a:pt x="4720" y="128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Ellipse 119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grpFill/>
                <a:ln w="31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e 22"/>
            <p:cNvGrpSpPr/>
            <p:nvPr/>
          </p:nvGrpSpPr>
          <p:grpSpPr>
            <a:xfrm>
              <a:off x="674392" y="586494"/>
              <a:ext cx="1045420" cy="2825665"/>
              <a:chOff x="674392" y="586494"/>
              <a:chExt cx="1045420" cy="2825665"/>
            </a:xfrm>
          </p:grpSpPr>
          <p:pic>
            <p:nvPicPr>
              <p:cNvPr id="98" name="Image 9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9554" t="4352" r="13703" b="2805"/>
              <a:stretch/>
            </p:blipFill>
            <p:spPr>
              <a:xfrm rot="2342804">
                <a:off x="1212618" y="586494"/>
                <a:ext cx="507194" cy="2825665"/>
              </a:xfrm>
              <a:prstGeom prst="rect">
                <a:avLst/>
              </a:prstGeom>
            </p:spPr>
          </p:pic>
          <p:grpSp>
            <p:nvGrpSpPr>
              <p:cNvPr id="99" name="Groupe 98"/>
              <p:cNvGrpSpPr/>
              <p:nvPr/>
            </p:nvGrpSpPr>
            <p:grpSpPr>
              <a:xfrm rot="2319174">
                <a:off x="735237" y="2133103"/>
                <a:ext cx="400957" cy="1059023"/>
                <a:chOff x="4204387" y="4439164"/>
                <a:chExt cx="769208" cy="2091381"/>
              </a:xfrm>
              <a:solidFill>
                <a:srgbClr val="FFCC00">
                  <a:alpha val="50196"/>
                </a:srgbClr>
              </a:solidFill>
            </p:grpSpPr>
            <p:sp>
              <p:nvSpPr>
                <p:cNvPr id="114" name="Forme libre 113"/>
                <p:cNvSpPr/>
                <p:nvPr/>
              </p:nvSpPr>
              <p:spPr>
                <a:xfrm>
                  <a:off x="4204387" y="4491680"/>
                  <a:ext cx="769208" cy="2038865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445" h="2115442">
                      <a:moveTo>
                        <a:pt x="0" y="12821"/>
                      </a:moveTo>
                      <a:cubicBezTo>
                        <a:pt x="254174" y="95089"/>
                        <a:pt x="698979" y="74788"/>
                        <a:pt x="753445" y="0"/>
                      </a:cubicBezTo>
                      <a:cubicBezTo>
                        <a:pt x="752415" y="370703"/>
                        <a:pt x="742308" y="808714"/>
                        <a:pt x="741278" y="1179417"/>
                      </a:cubicBezTo>
                      <a:lnTo>
                        <a:pt x="466340" y="2078372"/>
                      </a:lnTo>
                      <a:lnTo>
                        <a:pt x="426181" y="2115442"/>
                      </a:lnTo>
                      <a:lnTo>
                        <a:pt x="355129" y="2115442"/>
                      </a:lnTo>
                      <a:lnTo>
                        <a:pt x="284078" y="2069104"/>
                      </a:lnTo>
                      <a:lnTo>
                        <a:pt x="24586" y="1244290"/>
                      </a:lnTo>
                      <a:lnTo>
                        <a:pt x="15318" y="1204131"/>
                      </a:lnTo>
                      <a:lnTo>
                        <a:pt x="0" y="128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Ellipse 114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grpFill/>
                <a:ln w="31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0" name="Groupe 99"/>
              <p:cNvGrpSpPr/>
              <p:nvPr/>
            </p:nvGrpSpPr>
            <p:grpSpPr>
              <a:xfrm>
                <a:off x="674392" y="2236683"/>
                <a:ext cx="601649" cy="769511"/>
                <a:chOff x="674392" y="2236683"/>
                <a:chExt cx="601649" cy="769511"/>
              </a:xfrm>
            </p:grpSpPr>
            <p:pic>
              <p:nvPicPr>
                <p:cNvPr id="101" name="Image 10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5104363">
                  <a:off x="807275" y="2432486"/>
                  <a:ext cx="245601" cy="276509"/>
                </a:xfrm>
                <a:prstGeom prst="rect">
                  <a:avLst/>
                </a:prstGeom>
              </p:spPr>
            </p:pic>
            <p:pic>
              <p:nvPicPr>
                <p:cNvPr id="102" name="Image 101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9027566">
                  <a:off x="965030" y="2236683"/>
                  <a:ext cx="246481" cy="218397"/>
                </a:xfrm>
                <a:prstGeom prst="rect">
                  <a:avLst/>
                </a:prstGeom>
              </p:spPr>
            </p:pic>
            <p:pic>
              <p:nvPicPr>
                <p:cNvPr id="103" name="Image 102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6103607">
                  <a:off x="1000592" y="2446707"/>
                  <a:ext cx="249027" cy="220653"/>
                </a:xfrm>
                <a:prstGeom prst="rect">
                  <a:avLst/>
                </a:prstGeom>
              </p:spPr>
            </p:pic>
            <p:pic>
              <p:nvPicPr>
                <p:cNvPr id="104" name="Image 10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4926956">
                  <a:off x="689846" y="2745139"/>
                  <a:ext cx="245601" cy="276509"/>
                </a:xfrm>
                <a:prstGeom prst="rect">
                  <a:avLst/>
                </a:prstGeom>
              </p:spPr>
            </p:pic>
            <p:grpSp>
              <p:nvGrpSpPr>
                <p:cNvPr id="105" name="Groupe 104"/>
                <p:cNvGrpSpPr/>
                <p:nvPr/>
              </p:nvGrpSpPr>
              <p:grpSpPr>
                <a:xfrm>
                  <a:off x="692522" y="2752155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112" name="Rectangle 111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Pentagone régulier 112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" name="Ellipse 105"/>
                <p:cNvSpPr/>
                <p:nvPr/>
              </p:nvSpPr>
              <p:spPr>
                <a:xfrm>
                  <a:off x="718494" y="2745690"/>
                  <a:ext cx="36732" cy="39904"/>
                </a:xfrm>
                <a:prstGeom prst="ellipse">
                  <a:avLst/>
                </a:prstGeom>
                <a:solidFill>
                  <a:srgbClr val="F5DE78"/>
                </a:solidFill>
                <a:ln>
                  <a:solidFill>
                    <a:srgbClr val="F5DE7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7" name="Groupe 106"/>
                <p:cNvGrpSpPr/>
                <p:nvPr/>
              </p:nvGrpSpPr>
              <p:grpSpPr>
                <a:xfrm>
                  <a:off x="1186621" y="2358773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110" name="Rectangle 109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Pentagone régulier 110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8" name="Ellipse 107"/>
                <p:cNvSpPr/>
                <p:nvPr/>
              </p:nvSpPr>
              <p:spPr>
                <a:xfrm>
                  <a:off x="1212593" y="2352308"/>
                  <a:ext cx="36732" cy="39904"/>
                </a:xfrm>
                <a:prstGeom prst="ellipse">
                  <a:avLst/>
                </a:prstGeom>
                <a:solidFill>
                  <a:srgbClr val="F5DE78"/>
                </a:solidFill>
                <a:ln>
                  <a:solidFill>
                    <a:srgbClr val="F5DE7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109" name="Image 108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6103607">
                  <a:off x="857816" y="2614286"/>
                  <a:ext cx="249027" cy="220653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" name="Groupe 23"/>
            <p:cNvGrpSpPr/>
            <p:nvPr/>
          </p:nvGrpSpPr>
          <p:grpSpPr>
            <a:xfrm rot="8670889">
              <a:off x="4429110" y="2645144"/>
              <a:ext cx="561040" cy="697500"/>
              <a:chOff x="674392" y="2308694"/>
              <a:chExt cx="561040" cy="697500"/>
            </a:xfrm>
          </p:grpSpPr>
          <p:pic>
            <p:nvPicPr>
              <p:cNvPr id="85" name="Image 8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5104363">
                <a:off x="807275" y="2432486"/>
                <a:ext cx="245601" cy="276509"/>
              </a:xfrm>
              <a:prstGeom prst="rect">
                <a:avLst/>
              </a:prstGeom>
            </p:spPr>
          </p:pic>
          <p:pic>
            <p:nvPicPr>
              <p:cNvPr id="86" name="Image 85"/>
              <p:cNvPicPr>
                <a:picLocks noChangeAspect="1"/>
              </p:cNvPicPr>
              <p:nvPr/>
            </p:nvPicPr>
            <p:blipFill rotWithShape="1">
              <a:blip r:embed="rId12"/>
              <a:srcRect l="27266" t="19453" r="21448" b="33399"/>
              <a:stretch/>
            </p:blipFill>
            <p:spPr>
              <a:xfrm rot="19027566">
                <a:off x="742566" y="2559832"/>
                <a:ext cx="246481" cy="218397"/>
              </a:xfrm>
              <a:prstGeom prst="rect">
                <a:avLst/>
              </a:prstGeom>
            </p:spPr>
          </p:pic>
          <p:pic>
            <p:nvPicPr>
              <p:cNvPr id="87" name="Image 86"/>
              <p:cNvPicPr>
                <a:picLocks noChangeAspect="1"/>
              </p:cNvPicPr>
              <p:nvPr/>
            </p:nvPicPr>
            <p:blipFill rotWithShape="1">
              <a:blip r:embed="rId12"/>
              <a:srcRect l="27266" t="19453" r="21448" b="33399"/>
              <a:stretch/>
            </p:blipFill>
            <p:spPr>
              <a:xfrm rot="16103607">
                <a:off x="1000592" y="2446707"/>
                <a:ext cx="249027" cy="220653"/>
              </a:xfrm>
              <a:prstGeom prst="rect">
                <a:avLst/>
              </a:prstGeom>
            </p:spPr>
          </p:pic>
          <p:pic>
            <p:nvPicPr>
              <p:cNvPr id="88" name="Image 8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926956">
                <a:off x="689846" y="2745139"/>
                <a:ext cx="245601" cy="276509"/>
              </a:xfrm>
              <a:prstGeom prst="rect">
                <a:avLst/>
              </a:prstGeom>
            </p:spPr>
          </p:pic>
          <p:grpSp>
            <p:nvGrpSpPr>
              <p:cNvPr id="89" name="Groupe 88"/>
              <p:cNvGrpSpPr/>
              <p:nvPr/>
            </p:nvGrpSpPr>
            <p:grpSpPr>
              <a:xfrm>
                <a:off x="692522" y="2752155"/>
                <a:ext cx="89420" cy="161714"/>
                <a:chOff x="1578769" y="2730857"/>
                <a:chExt cx="457200" cy="859779"/>
              </a:xfrm>
            </p:grpSpPr>
            <p:sp>
              <p:nvSpPr>
                <p:cNvPr id="96" name="Rectangle 95"/>
                <p:cNvSpPr/>
                <p:nvPr/>
              </p:nvSpPr>
              <p:spPr>
                <a:xfrm>
                  <a:off x="1745933" y="3128674"/>
                  <a:ext cx="122872" cy="461962"/>
                </a:xfrm>
                <a:prstGeom prst="rect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Pentagone régulier 96"/>
                <p:cNvSpPr/>
                <p:nvPr/>
              </p:nvSpPr>
              <p:spPr>
                <a:xfrm>
                  <a:off x="1578769" y="2730857"/>
                  <a:ext cx="457200" cy="397826"/>
                </a:xfrm>
                <a:prstGeom prst="pentagon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" name="Ellipse 89"/>
              <p:cNvSpPr/>
              <p:nvPr/>
            </p:nvSpPr>
            <p:spPr>
              <a:xfrm>
                <a:off x="718494" y="2745690"/>
                <a:ext cx="36732" cy="39904"/>
              </a:xfrm>
              <a:prstGeom prst="ellipse">
                <a:avLst/>
              </a:prstGeom>
              <a:solidFill>
                <a:srgbClr val="E8D471"/>
              </a:solidFill>
              <a:ln>
                <a:solidFill>
                  <a:srgbClr val="E8D4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91" name="Groupe 90"/>
              <p:cNvGrpSpPr/>
              <p:nvPr/>
            </p:nvGrpSpPr>
            <p:grpSpPr>
              <a:xfrm>
                <a:off x="983965" y="2315160"/>
                <a:ext cx="89420" cy="161714"/>
                <a:chOff x="542600" y="2498977"/>
                <a:chExt cx="457200" cy="859778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709766" y="2896790"/>
                  <a:ext cx="122874" cy="461965"/>
                </a:xfrm>
                <a:prstGeom prst="rect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Pentagone régulier 94"/>
                <p:cNvSpPr/>
                <p:nvPr/>
              </p:nvSpPr>
              <p:spPr>
                <a:xfrm>
                  <a:off x="542600" y="2498977"/>
                  <a:ext cx="457200" cy="397825"/>
                </a:xfrm>
                <a:prstGeom prst="pentagon">
                  <a:avLst/>
                </a:prstGeom>
                <a:solidFill>
                  <a:srgbClr val="FE8B0E"/>
                </a:solidFill>
                <a:ln>
                  <a:solidFill>
                    <a:srgbClr val="FE8B0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2" name="Ellipse 91"/>
              <p:cNvSpPr/>
              <p:nvPr/>
            </p:nvSpPr>
            <p:spPr>
              <a:xfrm>
                <a:off x="1009937" y="2308694"/>
                <a:ext cx="36732" cy="39904"/>
              </a:xfrm>
              <a:prstGeom prst="ellipse">
                <a:avLst/>
              </a:prstGeom>
              <a:solidFill>
                <a:srgbClr val="E8D471"/>
              </a:solidFill>
              <a:ln>
                <a:solidFill>
                  <a:srgbClr val="E8D4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3" name="Image 92"/>
              <p:cNvPicPr>
                <a:picLocks noChangeAspect="1"/>
              </p:cNvPicPr>
              <p:nvPr/>
            </p:nvPicPr>
            <p:blipFill rotWithShape="1">
              <a:blip r:embed="rId12"/>
              <a:srcRect l="27266" t="19453" r="21448" b="33399"/>
              <a:stretch/>
            </p:blipFill>
            <p:spPr>
              <a:xfrm rot="16103607">
                <a:off x="864000" y="2682906"/>
                <a:ext cx="249027" cy="220653"/>
              </a:xfrm>
              <a:prstGeom prst="rect">
                <a:avLst/>
              </a:prstGeom>
            </p:spPr>
          </p:pic>
        </p:grpSp>
        <p:sp>
          <p:nvSpPr>
            <p:cNvPr id="25" name="Losange 24"/>
            <p:cNvSpPr/>
            <p:nvPr/>
          </p:nvSpPr>
          <p:spPr>
            <a:xfrm>
              <a:off x="4659858" y="4083629"/>
              <a:ext cx="45719" cy="45719"/>
            </a:xfrm>
            <a:prstGeom prst="diamon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4747651" y="3963760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4663608" y="4247581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riangle isocèle 27"/>
            <p:cNvSpPr/>
            <p:nvPr/>
          </p:nvSpPr>
          <p:spPr>
            <a:xfrm>
              <a:off x="4587086" y="3883330"/>
              <a:ext cx="45719" cy="45719"/>
            </a:xfrm>
            <a:prstGeom prst="triangle">
              <a:avLst/>
            </a:prstGeom>
            <a:solidFill>
              <a:srgbClr val="D5857D"/>
            </a:solidFill>
            <a:ln>
              <a:solidFill>
                <a:srgbClr val="D5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4674205" y="3479500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rapèze 29"/>
            <p:cNvSpPr/>
            <p:nvPr/>
          </p:nvSpPr>
          <p:spPr>
            <a:xfrm>
              <a:off x="4620779" y="3719362"/>
              <a:ext cx="45719" cy="45719"/>
            </a:xfrm>
            <a:prstGeom prst="trapezoi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48624" y="3558250"/>
              <a:ext cx="45719" cy="45719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4742519" y="3606474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774620" y="3801250"/>
              <a:ext cx="45719" cy="45719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Losange 33"/>
            <p:cNvSpPr/>
            <p:nvPr/>
          </p:nvSpPr>
          <p:spPr>
            <a:xfrm>
              <a:off x="3205047" y="4040016"/>
              <a:ext cx="45719" cy="45719"/>
            </a:xfrm>
            <a:prstGeom prst="diamon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3292840" y="3920147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Ellipse 35"/>
            <p:cNvSpPr/>
            <p:nvPr/>
          </p:nvSpPr>
          <p:spPr>
            <a:xfrm>
              <a:off x="3208797" y="4203968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Triangle isocèle 36"/>
            <p:cNvSpPr/>
            <p:nvPr/>
          </p:nvSpPr>
          <p:spPr>
            <a:xfrm>
              <a:off x="3132275" y="3839717"/>
              <a:ext cx="45719" cy="45719"/>
            </a:xfrm>
            <a:prstGeom prst="triangle">
              <a:avLst/>
            </a:prstGeom>
            <a:solidFill>
              <a:srgbClr val="D5857D"/>
            </a:solidFill>
            <a:ln>
              <a:solidFill>
                <a:srgbClr val="D5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3219394" y="3435887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Trapèze 38"/>
            <p:cNvSpPr/>
            <p:nvPr/>
          </p:nvSpPr>
          <p:spPr>
            <a:xfrm>
              <a:off x="3165968" y="3675749"/>
              <a:ext cx="45719" cy="45719"/>
            </a:xfrm>
            <a:prstGeom prst="trapezoi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093813" y="3514637"/>
              <a:ext cx="45719" cy="45719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3287708" y="3562861"/>
              <a:ext cx="45719" cy="4571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319809" y="3757637"/>
              <a:ext cx="45719" cy="45719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7416761" y="1562107"/>
              <a:ext cx="604965" cy="2975938"/>
              <a:chOff x="7419830" y="1536029"/>
              <a:chExt cx="604965" cy="2975938"/>
            </a:xfrm>
          </p:grpSpPr>
          <p:grpSp>
            <p:nvGrpSpPr>
              <p:cNvPr id="57" name="Groupe 56"/>
              <p:cNvGrpSpPr/>
              <p:nvPr/>
            </p:nvGrpSpPr>
            <p:grpSpPr>
              <a:xfrm>
                <a:off x="7419830" y="1536029"/>
                <a:ext cx="604965" cy="2975938"/>
                <a:chOff x="4381705" y="1502437"/>
                <a:chExt cx="604965" cy="2975938"/>
              </a:xfrm>
            </p:grpSpPr>
            <p:pic>
              <p:nvPicPr>
                <p:cNvPr id="78" name="Image 77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4851" t="2235" r="18200" b="3671"/>
                <a:stretch/>
              </p:blipFill>
              <p:spPr>
                <a:xfrm>
                  <a:off x="4381705" y="1502437"/>
                  <a:ext cx="604965" cy="2975938"/>
                </a:xfrm>
                <a:prstGeom prst="rect">
                  <a:avLst/>
                </a:prstGeom>
              </p:spPr>
            </p:pic>
            <p:grpSp>
              <p:nvGrpSpPr>
                <p:cNvPr id="79" name="Groupe 78"/>
                <p:cNvGrpSpPr/>
                <p:nvPr/>
              </p:nvGrpSpPr>
              <p:grpSpPr>
                <a:xfrm>
                  <a:off x="4483708" y="3361894"/>
                  <a:ext cx="400957" cy="1059044"/>
                  <a:chOff x="4204387" y="4439136"/>
                  <a:chExt cx="769208" cy="2091409"/>
                </a:xfrm>
              </p:grpSpPr>
              <p:sp>
                <p:nvSpPr>
                  <p:cNvPr id="83" name="Forme libre 82"/>
                  <p:cNvSpPr/>
                  <p:nvPr/>
                </p:nvSpPr>
                <p:spPr>
                  <a:xfrm>
                    <a:off x="4204387" y="4491680"/>
                    <a:ext cx="769208" cy="2038865"/>
                  </a:xfrm>
                  <a:custGeom>
                    <a:avLst/>
                    <a:gdLst>
                      <a:gd name="connsiteX0" fmla="*/ 0 w 738316"/>
                      <a:gd name="connsiteY0" fmla="*/ 0 h 2048133"/>
                      <a:gd name="connsiteX1" fmla="*/ 738316 w 738316"/>
                      <a:gd name="connsiteY1" fmla="*/ 0 h 2048133"/>
                      <a:gd name="connsiteX2" fmla="*/ 735227 w 738316"/>
                      <a:gd name="connsiteY2" fmla="*/ 1112108 h 2048133"/>
                      <a:gd name="connsiteX3" fmla="*/ 460289 w 738316"/>
                      <a:gd name="connsiteY3" fmla="*/ 2011063 h 2048133"/>
                      <a:gd name="connsiteX4" fmla="*/ 420130 w 738316"/>
                      <a:gd name="connsiteY4" fmla="*/ 2048133 h 2048133"/>
                      <a:gd name="connsiteX5" fmla="*/ 349078 w 738316"/>
                      <a:gd name="connsiteY5" fmla="*/ 2048133 h 2048133"/>
                      <a:gd name="connsiteX6" fmla="*/ 278027 w 738316"/>
                      <a:gd name="connsiteY6" fmla="*/ 2001795 h 2048133"/>
                      <a:gd name="connsiteX7" fmla="*/ 18535 w 738316"/>
                      <a:gd name="connsiteY7" fmla="*/ 1176981 h 2048133"/>
                      <a:gd name="connsiteX8" fmla="*/ 9267 w 738316"/>
                      <a:gd name="connsiteY8" fmla="*/ 1136822 h 2048133"/>
                      <a:gd name="connsiteX9" fmla="*/ 0 w 738316"/>
                      <a:gd name="connsiteY9" fmla="*/ 0 h 2048133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53445"/>
                      <a:gd name="connsiteY0" fmla="*/ 14828 h 2117449"/>
                      <a:gd name="connsiteX1" fmla="*/ 753445 w 753445"/>
                      <a:gd name="connsiteY1" fmla="*/ 2007 h 2117449"/>
                      <a:gd name="connsiteX2" fmla="*/ 741278 w 753445"/>
                      <a:gd name="connsiteY2" fmla="*/ 1181424 h 2117449"/>
                      <a:gd name="connsiteX3" fmla="*/ 466340 w 753445"/>
                      <a:gd name="connsiteY3" fmla="*/ 2080379 h 2117449"/>
                      <a:gd name="connsiteX4" fmla="*/ 426181 w 753445"/>
                      <a:gd name="connsiteY4" fmla="*/ 2117449 h 2117449"/>
                      <a:gd name="connsiteX5" fmla="*/ 355129 w 753445"/>
                      <a:gd name="connsiteY5" fmla="*/ 2117449 h 2117449"/>
                      <a:gd name="connsiteX6" fmla="*/ 284078 w 753445"/>
                      <a:gd name="connsiteY6" fmla="*/ 2071111 h 2117449"/>
                      <a:gd name="connsiteX7" fmla="*/ 24586 w 753445"/>
                      <a:gd name="connsiteY7" fmla="*/ 1246297 h 2117449"/>
                      <a:gd name="connsiteX8" fmla="*/ 15318 w 753445"/>
                      <a:gd name="connsiteY8" fmla="*/ 1206138 h 2117449"/>
                      <a:gd name="connsiteX9" fmla="*/ 0 w 753445"/>
                      <a:gd name="connsiteY9" fmla="*/ 14828 h 2117449"/>
                      <a:gd name="connsiteX0" fmla="*/ 0 w 753445"/>
                      <a:gd name="connsiteY0" fmla="*/ 12821 h 2115442"/>
                      <a:gd name="connsiteX1" fmla="*/ 753445 w 753445"/>
                      <a:gd name="connsiteY1" fmla="*/ 0 h 2115442"/>
                      <a:gd name="connsiteX2" fmla="*/ 741278 w 753445"/>
                      <a:gd name="connsiteY2" fmla="*/ 1179417 h 2115442"/>
                      <a:gd name="connsiteX3" fmla="*/ 466340 w 753445"/>
                      <a:gd name="connsiteY3" fmla="*/ 2078372 h 2115442"/>
                      <a:gd name="connsiteX4" fmla="*/ 426181 w 753445"/>
                      <a:gd name="connsiteY4" fmla="*/ 2115442 h 2115442"/>
                      <a:gd name="connsiteX5" fmla="*/ 355129 w 753445"/>
                      <a:gd name="connsiteY5" fmla="*/ 2115442 h 2115442"/>
                      <a:gd name="connsiteX6" fmla="*/ 284078 w 753445"/>
                      <a:gd name="connsiteY6" fmla="*/ 2069104 h 2115442"/>
                      <a:gd name="connsiteX7" fmla="*/ 24586 w 753445"/>
                      <a:gd name="connsiteY7" fmla="*/ 1244290 h 2115442"/>
                      <a:gd name="connsiteX8" fmla="*/ 15318 w 753445"/>
                      <a:gd name="connsiteY8" fmla="*/ 1204131 h 2115442"/>
                      <a:gd name="connsiteX9" fmla="*/ 0 w 753445"/>
                      <a:gd name="connsiteY9" fmla="*/ 12821 h 2115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3445" h="2115442">
                        <a:moveTo>
                          <a:pt x="0" y="12821"/>
                        </a:moveTo>
                        <a:cubicBezTo>
                          <a:pt x="254174" y="95089"/>
                          <a:pt x="698979" y="74788"/>
                          <a:pt x="753445" y="0"/>
                        </a:cubicBezTo>
                        <a:cubicBezTo>
                          <a:pt x="752415" y="370703"/>
                          <a:pt x="742308" y="808714"/>
                          <a:pt x="741278" y="1179417"/>
                        </a:cubicBezTo>
                        <a:lnTo>
                          <a:pt x="466340" y="2078372"/>
                        </a:lnTo>
                        <a:lnTo>
                          <a:pt x="426181" y="2115442"/>
                        </a:lnTo>
                        <a:lnTo>
                          <a:pt x="355129" y="2115442"/>
                        </a:lnTo>
                        <a:lnTo>
                          <a:pt x="284078" y="2069104"/>
                        </a:lnTo>
                        <a:lnTo>
                          <a:pt x="24586" y="1244290"/>
                        </a:lnTo>
                        <a:lnTo>
                          <a:pt x="15318" y="1204131"/>
                        </a:lnTo>
                        <a:lnTo>
                          <a:pt x="0" y="12821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5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Ellipse 83"/>
                  <p:cNvSpPr/>
                  <p:nvPr/>
                </p:nvSpPr>
                <p:spPr>
                  <a:xfrm>
                    <a:off x="4210565" y="4439136"/>
                    <a:ext cx="753762" cy="117388"/>
                  </a:xfrm>
                  <a:prstGeom prst="ellipse">
                    <a:avLst/>
                  </a:prstGeom>
                  <a:solidFill>
                    <a:srgbClr val="00B0F0">
                      <a:alpha val="50196"/>
                    </a:srgbClr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e 79"/>
                <p:cNvGrpSpPr/>
                <p:nvPr/>
              </p:nvGrpSpPr>
              <p:grpSpPr>
                <a:xfrm>
                  <a:off x="4477101" y="2592708"/>
                  <a:ext cx="416090" cy="836210"/>
                  <a:chOff x="4170239" y="4439164"/>
                  <a:chExt cx="798241" cy="2233809"/>
                </a:xfrm>
                <a:solidFill>
                  <a:srgbClr val="FFCC00">
                    <a:alpha val="50196"/>
                  </a:srgbClr>
                </a:solidFill>
              </p:grpSpPr>
              <p:sp>
                <p:nvSpPr>
                  <p:cNvPr id="81" name="Forme libre 80"/>
                  <p:cNvSpPr/>
                  <p:nvPr/>
                </p:nvSpPr>
                <p:spPr>
                  <a:xfrm>
                    <a:off x="4199568" y="4491680"/>
                    <a:ext cx="768912" cy="2181293"/>
                  </a:xfrm>
                  <a:custGeom>
                    <a:avLst/>
                    <a:gdLst>
                      <a:gd name="connsiteX0" fmla="*/ 0 w 738316"/>
                      <a:gd name="connsiteY0" fmla="*/ 0 h 2048133"/>
                      <a:gd name="connsiteX1" fmla="*/ 738316 w 738316"/>
                      <a:gd name="connsiteY1" fmla="*/ 0 h 2048133"/>
                      <a:gd name="connsiteX2" fmla="*/ 735227 w 738316"/>
                      <a:gd name="connsiteY2" fmla="*/ 1112108 h 2048133"/>
                      <a:gd name="connsiteX3" fmla="*/ 460289 w 738316"/>
                      <a:gd name="connsiteY3" fmla="*/ 2011063 h 2048133"/>
                      <a:gd name="connsiteX4" fmla="*/ 420130 w 738316"/>
                      <a:gd name="connsiteY4" fmla="*/ 2048133 h 2048133"/>
                      <a:gd name="connsiteX5" fmla="*/ 349078 w 738316"/>
                      <a:gd name="connsiteY5" fmla="*/ 2048133 h 2048133"/>
                      <a:gd name="connsiteX6" fmla="*/ 278027 w 738316"/>
                      <a:gd name="connsiteY6" fmla="*/ 2001795 h 2048133"/>
                      <a:gd name="connsiteX7" fmla="*/ 18535 w 738316"/>
                      <a:gd name="connsiteY7" fmla="*/ 1176981 h 2048133"/>
                      <a:gd name="connsiteX8" fmla="*/ 9267 w 738316"/>
                      <a:gd name="connsiteY8" fmla="*/ 1136822 h 2048133"/>
                      <a:gd name="connsiteX9" fmla="*/ 0 w 738316"/>
                      <a:gd name="connsiteY9" fmla="*/ 0 h 2048133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53445"/>
                      <a:gd name="connsiteY0" fmla="*/ 14828 h 2117449"/>
                      <a:gd name="connsiteX1" fmla="*/ 753445 w 753445"/>
                      <a:gd name="connsiteY1" fmla="*/ 2007 h 2117449"/>
                      <a:gd name="connsiteX2" fmla="*/ 741278 w 753445"/>
                      <a:gd name="connsiteY2" fmla="*/ 1181424 h 2117449"/>
                      <a:gd name="connsiteX3" fmla="*/ 466340 w 753445"/>
                      <a:gd name="connsiteY3" fmla="*/ 2080379 h 2117449"/>
                      <a:gd name="connsiteX4" fmla="*/ 426181 w 753445"/>
                      <a:gd name="connsiteY4" fmla="*/ 2117449 h 2117449"/>
                      <a:gd name="connsiteX5" fmla="*/ 355129 w 753445"/>
                      <a:gd name="connsiteY5" fmla="*/ 2117449 h 2117449"/>
                      <a:gd name="connsiteX6" fmla="*/ 284078 w 753445"/>
                      <a:gd name="connsiteY6" fmla="*/ 2071111 h 2117449"/>
                      <a:gd name="connsiteX7" fmla="*/ 24586 w 753445"/>
                      <a:gd name="connsiteY7" fmla="*/ 1246297 h 2117449"/>
                      <a:gd name="connsiteX8" fmla="*/ 15318 w 753445"/>
                      <a:gd name="connsiteY8" fmla="*/ 1206138 h 2117449"/>
                      <a:gd name="connsiteX9" fmla="*/ 0 w 753445"/>
                      <a:gd name="connsiteY9" fmla="*/ 14828 h 2117449"/>
                      <a:gd name="connsiteX0" fmla="*/ 0 w 753445"/>
                      <a:gd name="connsiteY0" fmla="*/ 12821 h 2115442"/>
                      <a:gd name="connsiteX1" fmla="*/ 753445 w 753445"/>
                      <a:gd name="connsiteY1" fmla="*/ 0 h 2115442"/>
                      <a:gd name="connsiteX2" fmla="*/ 741278 w 753445"/>
                      <a:gd name="connsiteY2" fmla="*/ 1179417 h 2115442"/>
                      <a:gd name="connsiteX3" fmla="*/ 466340 w 753445"/>
                      <a:gd name="connsiteY3" fmla="*/ 2078372 h 2115442"/>
                      <a:gd name="connsiteX4" fmla="*/ 426181 w 753445"/>
                      <a:gd name="connsiteY4" fmla="*/ 2115442 h 2115442"/>
                      <a:gd name="connsiteX5" fmla="*/ 355129 w 753445"/>
                      <a:gd name="connsiteY5" fmla="*/ 2115442 h 2115442"/>
                      <a:gd name="connsiteX6" fmla="*/ 284078 w 753445"/>
                      <a:gd name="connsiteY6" fmla="*/ 2069104 h 2115442"/>
                      <a:gd name="connsiteX7" fmla="*/ 24586 w 753445"/>
                      <a:gd name="connsiteY7" fmla="*/ 1244290 h 2115442"/>
                      <a:gd name="connsiteX8" fmla="*/ 15318 w 753445"/>
                      <a:gd name="connsiteY8" fmla="*/ 1204131 h 2115442"/>
                      <a:gd name="connsiteX9" fmla="*/ 0 w 753445"/>
                      <a:gd name="connsiteY9" fmla="*/ 12821 h 2115442"/>
                      <a:gd name="connsiteX0" fmla="*/ 0 w 753445"/>
                      <a:gd name="connsiteY0" fmla="*/ 12821 h 2194718"/>
                      <a:gd name="connsiteX1" fmla="*/ 753445 w 753445"/>
                      <a:gd name="connsiteY1" fmla="*/ 0 h 2194718"/>
                      <a:gd name="connsiteX2" fmla="*/ 741278 w 753445"/>
                      <a:gd name="connsiteY2" fmla="*/ 1179417 h 2194718"/>
                      <a:gd name="connsiteX3" fmla="*/ 466340 w 753445"/>
                      <a:gd name="connsiteY3" fmla="*/ 2078372 h 2194718"/>
                      <a:gd name="connsiteX4" fmla="*/ 426181 w 753445"/>
                      <a:gd name="connsiteY4" fmla="*/ 2115442 h 2194718"/>
                      <a:gd name="connsiteX5" fmla="*/ 355129 w 753445"/>
                      <a:gd name="connsiteY5" fmla="*/ 2115442 h 2194718"/>
                      <a:gd name="connsiteX6" fmla="*/ 3544 w 753445"/>
                      <a:gd name="connsiteY6" fmla="*/ 2194718 h 2194718"/>
                      <a:gd name="connsiteX7" fmla="*/ 24586 w 753445"/>
                      <a:gd name="connsiteY7" fmla="*/ 1244290 h 2194718"/>
                      <a:gd name="connsiteX8" fmla="*/ 15318 w 753445"/>
                      <a:gd name="connsiteY8" fmla="*/ 1204131 h 2194718"/>
                      <a:gd name="connsiteX9" fmla="*/ 0 w 75344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5998 w 758165"/>
                      <a:gd name="connsiteY2" fmla="*/ 1179417 h 2194718"/>
                      <a:gd name="connsiteX3" fmla="*/ 471060 w 758165"/>
                      <a:gd name="connsiteY3" fmla="*/ 2078372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29306 w 758165"/>
                      <a:gd name="connsiteY7" fmla="*/ 1244290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5998 w 758165"/>
                      <a:gd name="connsiteY2" fmla="*/ 1179417 h 2194718"/>
                      <a:gd name="connsiteX3" fmla="*/ 471060 w 758165"/>
                      <a:gd name="connsiteY3" fmla="*/ 2078372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9268 w 758165"/>
                      <a:gd name="connsiteY7" fmla="*/ 1236899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5998 w 758165"/>
                      <a:gd name="connsiteY2" fmla="*/ 1179417 h 2194718"/>
                      <a:gd name="connsiteX3" fmla="*/ 731555 w 758165"/>
                      <a:gd name="connsiteY3" fmla="*/ 2189205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9268 w 758165"/>
                      <a:gd name="connsiteY7" fmla="*/ 1236899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0988 w 758165"/>
                      <a:gd name="connsiteY2" fmla="*/ 1179417 h 2194718"/>
                      <a:gd name="connsiteX3" fmla="*/ 731555 w 758165"/>
                      <a:gd name="connsiteY3" fmla="*/ 2189205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9268 w 758165"/>
                      <a:gd name="connsiteY7" fmla="*/ 1236899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3155"/>
                      <a:gd name="connsiteY0" fmla="*/ 12821 h 2194718"/>
                      <a:gd name="connsiteX1" fmla="*/ 753155 w 753155"/>
                      <a:gd name="connsiteY1" fmla="*/ 0 h 2194718"/>
                      <a:gd name="connsiteX2" fmla="*/ 740988 w 753155"/>
                      <a:gd name="connsiteY2" fmla="*/ 1179417 h 2194718"/>
                      <a:gd name="connsiteX3" fmla="*/ 731555 w 753155"/>
                      <a:gd name="connsiteY3" fmla="*/ 2189205 h 2194718"/>
                      <a:gd name="connsiteX4" fmla="*/ 430901 w 753155"/>
                      <a:gd name="connsiteY4" fmla="*/ 2115442 h 2194718"/>
                      <a:gd name="connsiteX5" fmla="*/ 359849 w 753155"/>
                      <a:gd name="connsiteY5" fmla="*/ 2115442 h 2194718"/>
                      <a:gd name="connsiteX6" fmla="*/ 8264 w 753155"/>
                      <a:gd name="connsiteY6" fmla="*/ 2194718 h 2194718"/>
                      <a:gd name="connsiteX7" fmla="*/ 9268 w 753155"/>
                      <a:gd name="connsiteY7" fmla="*/ 1236899 h 2194718"/>
                      <a:gd name="connsiteX8" fmla="*/ 0 w 753155"/>
                      <a:gd name="connsiteY8" fmla="*/ 1204130 h 2194718"/>
                      <a:gd name="connsiteX9" fmla="*/ 4720 w 753155"/>
                      <a:gd name="connsiteY9" fmla="*/ 12821 h 2194718"/>
                      <a:gd name="connsiteX0" fmla="*/ 4720 w 753155"/>
                      <a:gd name="connsiteY0" fmla="*/ 12821 h 2263220"/>
                      <a:gd name="connsiteX1" fmla="*/ 753155 w 753155"/>
                      <a:gd name="connsiteY1" fmla="*/ 0 h 2263220"/>
                      <a:gd name="connsiteX2" fmla="*/ 740988 w 753155"/>
                      <a:gd name="connsiteY2" fmla="*/ 1179417 h 2263220"/>
                      <a:gd name="connsiteX3" fmla="*/ 731555 w 753155"/>
                      <a:gd name="connsiteY3" fmla="*/ 2189205 h 2263220"/>
                      <a:gd name="connsiteX4" fmla="*/ 430901 w 753155"/>
                      <a:gd name="connsiteY4" fmla="*/ 2115442 h 2263220"/>
                      <a:gd name="connsiteX5" fmla="*/ 369868 w 753155"/>
                      <a:gd name="connsiteY5" fmla="*/ 2263220 h 2263220"/>
                      <a:gd name="connsiteX6" fmla="*/ 8264 w 753155"/>
                      <a:gd name="connsiteY6" fmla="*/ 2194718 h 2263220"/>
                      <a:gd name="connsiteX7" fmla="*/ 9268 w 753155"/>
                      <a:gd name="connsiteY7" fmla="*/ 1236899 h 2263220"/>
                      <a:gd name="connsiteX8" fmla="*/ 0 w 753155"/>
                      <a:gd name="connsiteY8" fmla="*/ 1204130 h 2263220"/>
                      <a:gd name="connsiteX9" fmla="*/ 4720 w 753155"/>
                      <a:gd name="connsiteY9" fmla="*/ 12821 h 2263220"/>
                      <a:gd name="connsiteX0" fmla="*/ 4720 w 753155"/>
                      <a:gd name="connsiteY0" fmla="*/ 12821 h 2263220"/>
                      <a:gd name="connsiteX1" fmla="*/ 753155 w 753155"/>
                      <a:gd name="connsiteY1" fmla="*/ 0 h 2263220"/>
                      <a:gd name="connsiteX2" fmla="*/ 740988 w 753155"/>
                      <a:gd name="connsiteY2" fmla="*/ 1179417 h 2263220"/>
                      <a:gd name="connsiteX3" fmla="*/ 731555 w 753155"/>
                      <a:gd name="connsiteY3" fmla="*/ 2189205 h 2263220"/>
                      <a:gd name="connsiteX4" fmla="*/ 430902 w 753155"/>
                      <a:gd name="connsiteY4" fmla="*/ 2248444 h 2263220"/>
                      <a:gd name="connsiteX5" fmla="*/ 369868 w 753155"/>
                      <a:gd name="connsiteY5" fmla="*/ 2263220 h 2263220"/>
                      <a:gd name="connsiteX6" fmla="*/ 8264 w 753155"/>
                      <a:gd name="connsiteY6" fmla="*/ 2194718 h 2263220"/>
                      <a:gd name="connsiteX7" fmla="*/ 9268 w 753155"/>
                      <a:gd name="connsiteY7" fmla="*/ 1236899 h 2263220"/>
                      <a:gd name="connsiteX8" fmla="*/ 0 w 753155"/>
                      <a:gd name="connsiteY8" fmla="*/ 1204130 h 2263220"/>
                      <a:gd name="connsiteX9" fmla="*/ 4720 w 753155"/>
                      <a:gd name="connsiteY9" fmla="*/ 12821 h 2263220"/>
                      <a:gd name="connsiteX0" fmla="*/ 4720 w 753155"/>
                      <a:gd name="connsiteY0" fmla="*/ 12821 h 2263220"/>
                      <a:gd name="connsiteX1" fmla="*/ 753155 w 753155"/>
                      <a:gd name="connsiteY1" fmla="*/ 0 h 2263220"/>
                      <a:gd name="connsiteX2" fmla="*/ 740988 w 753155"/>
                      <a:gd name="connsiteY2" fmla="*/ 1179417 h 2263220"/>
                      <a:gd name="connsiteX3" fmla="*/ 731555 w 753155"/>
                      <a:gd name="connsiteY3" fmla="*/ 2189205 h 2263220"/>
                      <a:gd name="connsiteX4" fmla="*/ 430902 w 753155"/>
                      <a:gd name="connsiteY4" fmla="*/ 2255833 h 2263220"/>
                      <a:gd name="connsiteX5" fmla="*/ 369868 w 753155"/>
                      <a:gd name="connsiteY5" fmla="*/ 2263220 h 2263220"/>
                      <a:gd name="connsiteX6" fmla="*/ 8264 w 753155"/>
                      <a:gd name="connsiteY6" fmla="*/ 2194718 h 2263220"/>
                      <a:gd name="connsiteX7" fmla="*/ 9268 w 753155"/>
                      <a:gd name="connsiteY7" fmla="*/ 1236899 h 2263220"/>
                      <a:gd name="connsiteX8" fmla="*/ 0 w 753155"/>
                      <a:gd name="connsiteY8" fmla="*/ 1204130 h 2263220"/>
                      <a:gd name="connsiteX9" fmla="*/ 4720 w 753155"/>
                      <a:gd name="connsiteY9" fmla="*/ 12821 h 226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3155" h="2263220">
                        <a:moveTo>
                          <a:pt x="4720" y="12821"/>
                        </a:moveTo>
                        <a:cubicBezTo>
                          <a:pt x="258894" y="95089"/>
                          <a:pt x="698689" y="74788"/>
                          <a:pt x="753155" y="0"/>
                        </a:cubicBezTo>
                        <a:cubicBezTo>
                          <a:pt x="752125" y="370703"/>
                          <a:pt x="742018" y="808714"/>
                          <a:pt x="740988" y="1179417"/>
                        </a:cubicBezTo>
                        <a:cubicBezTo>
                          <a:pt x="737844" y="1516013"/>
                          <a:pt x="734699" y="1852609"/>
                          <a:pt x="731555" y="2189205"/>
                        </a:cubicBezTo>
                        <a:lnTo>
                          <a:pt x="430902" y="2255833"/>
                        </a:lnTo>
                        <a:lnTo>
                          <a:pt x="369868" y="2263220"/>
                        </a:lnTo>
                        <a:lnTo>
                          <a:pt x="8264" y="2194718"/>
                        </a:lnTo>
                        <a:cubicBezTo>
                          <a:pt x="8599" y="1875445"/>
                          <a:pt x="8933" y="1556172"/>
                          <a:pt x="9268" y="1236899"/>
                        </a:cubicBezTo>
                        <a:lnTo>
                          <a:pt x="0" y="1204130"/>
                        </a:lnTo>
                        <a:cubicBezTo>
                          <a:pt x="1573" y="807027"/>
                          <a:pt x="3147" y="409924"/>
                          <a:pt x="4720" y="128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Ellipse 81"/>
                  <p:cNvSpPr/>
                  <p:nvPr/>
                </p:nvSpPr>
                <p:spPr>
                  <a:xfrm>
                    <a:off x="4170239" y="4439164"/>
                    <a:ext cx="753762" cy="117390"/>
                  </a:xfrm>
                  <a:prstGeom prst="ellipse">
                    <a:avLst/>
                  </a:prstGeom>
                  <a:grpFill/>
                  <a:ln w="31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8" name="Groupe 57"/>
              <p:cNvGrpSpPr/>
              <p:nvPr/>
            </p:nvGrpSpPr>
            <p:grpSpPr>
              <a:xfrm rot="8541136">
                <a:off x="7436663" y="2650571"/>
                <a:ext cx="583519" cy="803958"/>
                <a:chOff x="692522" y="2246510"/>
                <a:chExt cx="583519" cy="803958"/>
              </a:xfrm>
            </p:grpSpPr>
            <p:pic>
              <p:nvPicPr>
                <p:cNvPr id="67" name="Image 6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5774355">
                  <a:off x="890333" y="2231056"/>
                  <a:ext cx="245601" cy="276509"/>
                </a:xfrm>
                <a:prstGeom prst="rect">
                  <a:avLst/>
                </a:prstGeom>
              </p:spPr>
            </p:pic>
            <p:pic>
              <p:nvPicPr>
                <p:cNvPr id="68" name="Image 67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9027566">
                  <a:off x="782535" y="2832071"/>
                  <a:ext cx="246481" cy="218397"/>
                </a:xfrm>
                <a:prstGeom prst="rect">
                  <a:avLst/>
                </a:prstGeom>
              </p:spPr>
            </p:pic>
            <p:pic>
              <p:nvPicPr>
                <p:cNvPr id="69" name="Image 68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6103607">
                  <a:off x="1000592" y="2446707"/>
                  <a:ext cx="249027" cy="220653"/>
                </a:xfrm>
                <a:prstGeom prst="rect">
                  <a:avLst/>
                </a:prstGeom>
              </p:spPr>
            </p:pic>
            <p:pic>
              <p:nvPicPr>
                <p:cNvPr id="70" name="Image 69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5554234">
                  <a:off x="889472" y="2482826"/>
                  <a:ext cx="245601" cy="276509"/>
                </a:xfrm>
                <a:prstGeom prst="rect">
                  <a:avLst/>
                </a:prstGeom>
              </p:spPr>
            </p:pic>
            <p:grpSp>
              <p:nvGrpSpPr>
                <p:cNvPr id="71" name="Groupe 70"/>
                <p:cNvGrpSpPr/>
                <p:nvPr/>
              </p:nvGrpSpPr>
              <p:grpSpPr>
                <a:xfrm>
                  <a:off x="692522" y="2752155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76" name="Rectangle 75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Pentagone régulier 76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2" name="Groupe 71"/>
                <p:cNvGrpSpPr/>
                <p:nvPr/>
              </p:nvGrpSpPr>
              <p:grpSpPr>
                <a:xfrm>
                  <a:off x="1186621" y="2358773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74" name="Rectangle 73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Pentagone régulier 74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73" name="Image 72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6103607">
                  <a:off x="856081" y="2608220"/>
                  <a:ext cx="249027" cy="220653"/>
                </a:xfrm>
                <a:prstGeom prst="rect">
                  <a:avLst/>
                </a:prstGeom>
              </p:spPr>
            </p:pic>
          </p:grpSp>
          <p:sp>
            <p:nvSpPr>
              <p:cNvPr id="59" name="Losange 58"/>
              <p:cNvSpPr/>
              <p:nvPr/>
            </p:nvSpPr>
            <p:spPr>
              <a:xfrm>
                <a:off x="7680543" y="4110361"/>
                <a:ext cx="45719" cy="45719"/>
              </a:xfrm>
              <a:prstGeom prst="diamon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" name="Ellipse 59"/>
              <p:cNvSpPr/>
              <p:nvPr/>
            </p:nvSpPr>
            <p:spPr>
              <a:xfrm>
                <a:off x="7684293" y="4274313"/>
                <a:ext cx="45719" cy="4571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1" name="Triangle isocèle 60"/>
              <p:cNvSpPr/>
              <p:nvPr/>
            </p:nvSpPr>
            <p:spPr>
              <a:xfrm>
                <a:off x="7607771" y="3910062"/>
                <a:ext cx="45719" cy="45719"/>
              </a:xfrm>
              <a:prstGeom prst="triangle">
                <a:avLst/>
              </a:prstGeom>
              <a:solidFill>
                <a:srgbClr val="D5857D"/>
              </a:solidFill>
              <a:ln>
                <a:solidFill>
                  <a:srgbClr val="D585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2" name="Ellipse 61"/>
              <p:cNvSpPr/>
              <p:nvPr/>
            </p:nvSpPr>
            <p:spPr>
              <a:xfrm>
                <a:off x="7675787" y="3396452"/>
                <a:ext cx="45719" cy="4571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3" name="Trapèze 62"/>
              <p:cNvSpPr/>
              <p:nvPr/>
            </p:nvSpPr>
            <p:spPr>
              <a:xfrm>
                <a:off x="7641464" y="3746094"/>
                <a:ext cx="45719" cy="45719"/>
              </a:xfrm>
              <a:prstGeom prst="trapezoid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688144" y="3386273"/>
                <a:ext cx="45719" cy="45719"/>
              </a:xfrm>
              <a:prstGeom prst="rect">
                <a:avLst/>
              </a:prstGeom>
              <a:solidFill>
                <a:srgbClr val="CC3300"/>
              </a:solidFill>
              <a:ln>
                <a:solidFill>
                  <a:srgbClr val="CC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5" name="Ellipse 64"/>
              <p:cNvSpPr/>
              <p:nvPr/>
            </p:nvSpPr>
            <p:spPr>
              <a:xfrm>
                <a:off x="7824813" y="2779551"/>
                <a:ext cx="45719" cy="4571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824812" y="2800999"/>
                <a:ext cx="55259" cy="57748"/>
              </a:xfrm>
              <a:prstGeom prst="rect">
                <a:avLst/>
              </a:prstGeom>
              <a:solidFill>
                <a:srgbClr val="CC3300"/>
              </a:solidFill>
              <a:ln>
                <a:solidFill>
                  <a:srgbClr val="CC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e 43"/>
            <p:cNvGrpSpPr/>
            <p:nvPr/>
          </p:nvGrpSpPr>
          <p:grpSpPr>
            <a:xfrm>
              <a:off x="5357199" y="1338995"/>
              <a:ext cx="1681051" cy="3411511"/>
              <a:chOff x="5054495" y="1321520"/>
              <a:chExt cx="1681051" cy="3411511"/>
            </a:xfrm>
          </p:grpSpPr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</a:blip>
              <a:stretch>
                <a:fillRect/>
              </a:stretch>
            </p:blipFill>
            <p:spPr>
              <a:xfrm>
                <a:off x="5339663" y="1501540"/>
                <a:ext cx="603556" cy="2975106"/>
              </a:xfrm>
              <a:prstGeom prst="rect">
                <a:avLst/>
              </a:prstGeom>
            </p:spPr>
          </p:pic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13">
                <a:lum bright="70000" contrast="-70000"/>
              </a:blip>
              <a:stretch>
                <a:fillRect/>
              </a:stretch>
            </p:blipFill>
            <p:spPr>
              <a:xfrm>
                <a:off x="5825400" y="1501540"/>
                <a:ext cx="603556" cy="2975106"/>
              </a:xfrm>
              <a:prstGeom prst="rect">
                <a:avLst/>
              </a:prstGeom>
            </p:spPr>
          </p:pic>
          <p:pic>
            <p:nvPicPr>
              <p:cNvPr id="51" name="Image 5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074" b="99180" l="9091" r="89899">
                            <a14:foregroundMark x1="64646" y1="10656" x2="64646" y2="10656"/>
                            <a14:foregroundMark x1="66667" y1="6762" x2="66667" y2="6762"/>
                            <a14:foregroundMark x1="33333" y1="9426" x2="61616" y2="13525"/>
                            <a14:foregroundMark x1="30303" y1="4098" x2="63636" y2="3074"/>
                            <a14:foregroundMark x1="37374" y1="91598" x2="62626" y2="92008"/>
                            <a14:foregroundMark x1="49495" y1="96516" x2="53535" y2="97541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558431" y="1502617"/>
                <a:ext cx="603556" cy="2975106"/>
              </a:xfrm>
              <a:prstGeom prst="rect">
                <a:avLst/>
              </a:prstGeom>
            </p:spPr>
          </p:pic>
          <p:sp>
            <p:nvSpPr>
              <p:cNvPr id="52" name="Forme libre 51"/>
              <p:cNvSpPr/>
              <p:nvPr/>
            </p:nvSpPr>
            <p:spPr>
              <a:xfrm>
                <a:off x="5369624" y="4228388"/>
                <a:ext cx="237008" cy="452284"/>
              </a:xfrm>
              <a:custGeom>
                <a:avLst/>
                <a:gdLst>
                  <a:gd name="connsiteX0" fmla="*/ 5203 w 310003"/>
                  <a:gd name="connsiteY0" fmla="*/ 0 h 526026"/>
                  <a:gd name="connsiteX1" fmla="*/ 5203 w 310003"/>
                  <a:gd name="connsiteY1" fmla="*/ 181897 h 526026"/>
                  <a:gd name="connsiteX2" fmla="*/ 59280 w 310003"/>
                  <a:gd name="connsiteY2" fmla="*/ 349045 h 526026"/>
                  <a:gd name="connsiteX3" fmla="*/ 310003 w 310003"/>
                  <a:gd name="connsiteY3" fmla="*/ 526026 h 52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0003" h="526026">
                    <a:moveTo>
                      <a:pt x="5203" y="0"/>
                    </a:moveTo>
                    <a:cubicBezTo>
                      <a:pt x="696" y="61861"/>
                      <a:pt x="-3810" y="123723"/>
                      <a:pt x="5203" y="181897"/>
                    </a:cubicBezTo>
                    <a:cubicBezTo>
                      <a:pt x="14216" y="240071"/>
                      <a:pt x="8480" y="291690"/>
                      <a:pt x="59280" y="349045"/>
                    </a:cubicBezTo>
                    <a:cubicBezTo>
                      <a:pt x="110080" y="406400"/>
                      <a:pt x="210041" y="466213"/>
                      <a:pt x="310003" y="526026"/>
                    </a:cubicBez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3" name="Forme libre 52"/>
              <p:cNvSpPr/>
              <p:nvPr/>
            </p:nvSpPr>
            <p:spPr>
              <a:xfrm>
                <a:off x="5247013" y="4432918"/>
                <a:ext cx="153736" cy="300113"/>
              </a:xfrm>
              <a:custGeom>
                <a:avLst/>
                <a:gdLst>
                  <a:gd name="connsiteX0" fmla="*/ 14271 w 201084"/>
                  <a:gd name="connsiteY0" fmla="*/ 0 h 349045"/>
                  <a:gd name="connsiteX1" fmla="*/ 19187 w 201084"/>
                  <a:gd name="connsiteY1" fmla="*/ 137652 h 349045"/>
                  <a:gd name="connsiteX2" fmla="*/ 201084 w 201084"/>
                  <a:gd name="connsiteY2" fmla="*/ 349045 h 349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1084" h="349045">
                    <a:moveTo>
                      <a:pt x="14271" y="0"/>
                    </a:moveTo>
                    <a:cubicBezTo>
                      <a:pt x="1161" y="39739"/>
                      <a:pt x="-11948" y="79478"/>
                      <a:pt x="19187" y="137652"/>
                    </a:cubicBezTo>
                    <a:cubicBezTo>
                      <a:pt x="50322" y="195826"/>
                      <a:pt x="125703" y="272435"/>
                      <a:pt x="201084" y="349045"/>
                    </a:cubicBezTo>
                  </a:path>
                </a:pathLst>
              </a:cu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54" name="Image 5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4342187">
                <a:off x="6193812" y="4198475"/>
                <a:ext cx="377985" cy="512108"/>
              </a:xfrm>
              <a:prstGeom prst="rect">
                <a:avLst/>
              </a:prstGeom>
            </p:spPr>
          </p:pic>
          <p:pic>
            <p:nvPicPr>
              <p:cNvPr id="55" name="Image 54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0800000">
                <a:off x="6357561" y="1321520"/>
                <a:ext cx="377985" cy="512108"/>
              </a:xfrm>
              <a:prstGeom prst="rect">
                <a:avLst/>
              </a:prstGeom>
            </p:spPr>
          </p:pic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3614705">
                <a:off x="5121556" y="1286422"/>
                <a:ext cx="377985" cy="512108"/>
              </a:xfrm>
              <a:prstGeom prst="rect">
                <a:avLst/>
              </a:prstGeom>
            </p:spPr>
          </p:pic>
        </p:grpSp>
        <p:sp>
          <p:nvSpPr>
            <p:cNvPr id="45" name="Flèche courbée vers le bas 44"/>
            <p:cNvSpPr/>
            <p:nvPr/>
          </p:nvSpPr>
          <p:spPr>
            <a:xfrm rot="1891659">
              <a:off x="2505244" y="575941"/>
              <a:ext cx="1079666" cy="658504"/>
            </a:xfrm>
            <a:prstGeom prst="curvedDownArrow">
              <a:avLst>
                <a:gd name="adj1" fmla="val 15433"/>
                <a:gd name="adj2" fmla="val 44796"/>
                <a:gd name="adj3" fmla="val 29909"/>
              </a:avLst>
            </a:prstGeom>
            <a:solidFill>
              <a:srgbClr val="4E3B97"/>
            </a:solidFill>
            <a:ln>
              <a:solidFill>
                <a:srgbClr val="4E3B97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lèche droite 45"/>
            <p:cNvSpPr/>
            <p:nvPr/>
          </p:nvSpPr>
          <p:spPr>
            <a:xfrm>
              <a:off x="3746634" y="3227682"/>
              <a:ext cx="498404" cy="10679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rgbClr val="4E3B97"/>
            </a:solidFill>
            <a:ln>
              <a:solidFill>
                <a:srgbClr val="4E3B97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lèche droite 46"/>
            <p:cNvSpPr/>
            <p:nvPr/>
          </p:nvSpPr>
          <p:spPr>
            <a:xfrm>
              <a:off x="5170899" y="3219121"/>
              <a:ext cx="498404" cy="10679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rgbClr val="4E3B97"/>
            </a:solidFill>
            <a:ln>
              <a:solidFill>
                <a:srgbClr val="4E3B97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lèche droite 47"/>
            <p:cNvSpPr/>
            <p:nvPr/>
          </p:nvSpPr>
          <p:spPr>
            <a:xfrm>
              <a:off x="6765556" y="3208072"/>
              <a:ext cx="498404" cy="106799"/>
            </a:xfrm>
            <a:prstGeom prst="rightArrow">
              <a:avLst>
                <a:gd name="adj1" fmla="val 0"/>
                <a:gd name="adj2" fmla="val 50000"/>
              </a:avLst>
            </a:prstGeom>
            <a:solidFill>
              <a:srgbClr val="4E3B97"/>
            </a:solidFill>
            <a:ln>
              <a:solidFill>
                <a:srgbClr val="4E3B97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7" name="Groupe 126"/>
          <p:cNvGrpSpPr/>
          <p:nvPr/>
        </p:nvGrpSpPr>
        <p:grpSpPr>
          <a:xfrm>
            <a:off x="222421" y="614355"/>
            <a:ext cx="4709028" cy="1637632"/>
            <a:chOff x="-2885937" y="2045962"/>
            <a:chExt cx="4876340" cy="1637632"/>
          </a:xfrm>
        </p:grpSpPr>
        <p:sp>
          <p:nvSpPr>
            <p:cNvPr id="128" name="Rectangle 127"/>
            <p:cNvSpPr/>
            <p:nvPr/>
          </p:nvSpPr>
          <p:spPr>
            <a:xfrm rot="4364513">
              <a:off x="1827346" y="3259024"/>
              <a:ext cx="161597" cy="164516"/>
            </a:xfrm>
            <a:prstGeom prst="rect">
              <a:avLst/>
            </a:prstGeom>
            <a:noFill/>
            <a:ln w="28575">
              <a:solidFill>
                <a:srgbClr val="9E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-2885937" y="2045962"/>
              <a:ext cx="3003494" cy="1619522"/>
            </a:xfrm>
            <a:prstGeom prst="rect">
              <a:avLst/>
            </a:prstGeom>
            <a:noFill/>
            <a:ln w="28575">
              <a:solidFill>
                <a:srgbClr val="9E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9E78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30" name="Connecteur droit 129"/>
            <p:cNvCxnSpPr>
              <a:endCxn id="109" idx="3"/>
            </p:cNvCxnSpPr>
            <p:nvPr/>
          </p:nvCxnSpPr>
          <p:spPr>
            <a:xfrm flipV="1">
              <a:off x="128524" y="3482431"/>
              <a:ext cx="1751678" cy="201163"/>
            </a:xfrm>
            <a:prstGeom prst="line">
              <a:avLst/>
            </a:prstGeom>
            <a:ln w="28575">
              <a:solidFill>
                <a:srgbClr val="9E78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>
              <a:stCxn id="128" idx="1"/>
            </p:cNvCxnSpPr>
            <p:nvPr/>
          </p:nvCxnSpPr>
          <p:spPr>
            <a:xfrm flipH="1" flipV="1">
              <a:off x="139045" y="2066388"/>
              <a:ext cx="1745128" cy="1197733"/>
            </a:xfrm>
            <a:prstGeom prst="line">
              <a:avLst/>
            </a:prstGeom>
            <a:ln w="28575">
              <a:solidFill>
                <a:srgbClr val="9E78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ZoneTexte 131"/>
            <p:cNvSpPr txBox="1"/>
            <p:nvPr/>
          </p:nvSpPr>
          <p:spPr>
            <a:xfrm>
              <a:off x="-2752553" y="2149643"/>
              <a:ext cx="269444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Extractant :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tertiary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amine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Diluent :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linear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alcane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Phase modifier : 1-octanol </a:t>
              </a:r>
            </a:p>
          </p:txBody>
        </p:sp>
        <p:pic>
          <p:nvPicPr>
            <p:cNvPr id="134" name="Image 133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09797">
              <a:off x="-1706727" y="3247334"/>
              <a:ext cx="1109568" cy="335309"/>
            </a:xfrm>
            <a:prstGeom prst="rect">
              <a:avLst/>
            </a:prstGeom>
            <a:scene3d>
              <a:camera prst="orthographicFront">
                <a:rot lat="0" lon="1200000" rev="0"/>
              </a:camera>
              <a:lightRig rig="threePt" dir="t"/>
            </a:scene3d>
          </p:spPr>
        </p:pic>
        <p:pic>
          <p:nvPicPr>
            <p:cNvPr id="135" name="Image 134"/>
            <p:cNvPicPr>
              <a:picLocks noChangeAspect="1"/>
            </p:cNvPicPr>
            <p:nvPr/>
          </p:nvPicPr>
          <p:blipFill rotWithShape="1">
            <a:blip r:embed="rId19"/>
            <a:srcRect t="72245" r="36465" b="-2753"/>
            <a:stretch/>
          </p:blipFill>
          <p:spPr>
            <a:xfrm rot="10065111">
              <a:off x="-527301" y="2531187"/>
              <a:ext cx="869214" cy="386861"/>
            </a:xfrm>
            <a:prstGeom prst="rect">
              <a:avLst/>
            </a:prstGeom>
          </p:spPr>
        </p:pic>
      </p:grpSp>
      <p:sp>
        <p:nvSpPr>
          <p:cNvPr id="137" name="Rectangle 136"/>
          <p:cNvSpPr/>
          <p:nvPr/>
        </p:nvSpPr>
        <p:spPr>
          <a:xfrm>
            <a:off x="6607513" y="2758629"/>
            <a:ext cx="201586" cy="19970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262362" y="3930211"/>
            <a:ext cx="2343726" cy="169747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39" name="Connecteur droit 138"/>
          <p:cNvCxnSpPr/>
          <p:nvPr/>
        </p:nvCxnSpPr>
        <p:spPr>
          <a:xfrm flipV="1">
            <a:off x="6262362" y="2958334"/>
            <a:ext cx="352170" cy="97187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/>
          <p:nvPr/>
        </p:nvCxnSpPr>
        <p:spPr>
          <a:xfrm flipH="1" flipV="1">
            <a:off x="6795423" y="2954762"/>
            <a:ext cx="1810664" cy="97545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ZoneTexte 140"/>
          <p:cNvSpPr txBox="1"/>
          <p:nvPr/>
        </p:nvSpPr>
        <p:spPr>
          <a:xfrm>
            <a:off x="6273747" y="3919524"/>
            <a:ext cx="243128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Leaching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containing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Uranium sulfate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Impurities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: Fe, Zr, Mo, V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Sulfurique acid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mmonium sulfate </a:t>
            </a:r>
          </a:p>
        </p:txBody>
      </p:sp>
      <p:sp>
        <p:nvSpPr>
          <p:cNvPr id="206" name="ZoneTexte 205"/>
          <p:cNvSpPr txBox="1"/>
          <p:nvPr/>
        </p:nvSpPr>
        <p:spPr>
          <a:xfrm>
            <a:off x="8984392" y="4180241"/>
            <a:ext cx="3042508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Problem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selective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extraction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r>
              <a:rPr kumimoji="0" lang="fr-FR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rd 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phase formation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Amines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degradation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due to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combined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presence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of octanol and vanadiu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8" name="Image 18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590421">
            <a:off x="2677140" y="128711"/>
            <a:ext cx="1242204" cy="940279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0911444" y="1236053"/>
            <a:ext cx="474021" cy="2348999"/>
            <a:chOff x="11547941" y="1233647"/>
            <a:chExt cx="474021" cy="2348999"/>
          </a:xfrm>
        </p:grpSpPr>
        <p:grpSp>
          <p:nvGrpSpPr>
            <p:cNvPr id="204" name="Groupe 203"/>
            <p:cNvGrpSpPr/>
            <p:nvPr/>
          </p:nvGrpSpPr>
          <p:grpSpPr>
            <a:xfrm>
              <a:off x="11547941" y="1233647"/>
              <a:ext cx="474021" cy="2348999"/>
              <a:chOff x="7419828" y="1536029"/>
              <a:chExt cx="604965" cy="2975938"/>
            </a:xfrm>
          </p:grpSpPr>
          <p:grpSp>
            <p:nvGrpSpPr>
              <p:cNvPr id="208" name="Groupe 207"/>
              <p:cNvGrpSpPr/>
              <p:nvPr/>
            </p:nvGrpSpPr>
            <p:grpSpPr>
              <a:xfrm>
                <a:off x="7419828" y="1536029"/>
                <a:ext cx="604965" cy="2975938"/>
                <a:chOff x="4381703" y="1502437"/>
                <a:chExt cx="604965" cy="2975938"/>
              </a:xfrm>
            </p:grpSpPr>
            <p:pic>
              <p:nvPicPr>
                <p:cNvPr id="229" name="Image 228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4851" t="2235" r="18200" b="3671"/>
                <a:stretch/>
              </p:blipFill>
              <p:spPr>
                <a:xfrm>
                  <a:off x="4381703" y="1502437"/>
                  <a:ext cx="604965" cy="2975938"/>
                </a:xfrm>
                <a:prstGeom prst="rect">
                  <a:avLst/>
                </a:prstGeom>
              </p:spPr>
            </p:pic>
            <p:grpSp>
              <p:nvGrpSpPr>
                <p:cNvPr id="230" name="Groupe 229"/>
                <p:cNvGrpSpPr/>
                <p:nvPr/>
              </p:nvGrpSpPr>
              <p:grpSpPr>
                <a:xfrm>
                  <a:off x="4483708" y="3361894"/>
                  <a:ext cx="400957" cy="1059044"/>
                  <a:chOff x="4204387" y="4439136"/>
                  <a:chExt cx="769208" cy="2091409"/>
                </a:xfrm>
              </p:grpSpPr>
              <p:sp>
                <p:nvSpPr>
                  <p:cNvPr id="234" name="Forme libre 233"/>
                  <p:cNvSpPr/>
                  <p:nvPr/>
                </p:nvSpPr>
                <p:spPr>
                  <a:xfrm>
                    <a:off x="4204387" y="4491680"/>
                    <a:ext cx="769208" cy="2038865"/>
                  </a:xfrm>
                  <a:custGeom>
                    <a:avLst/>
                    <a:gdLst>
                      <a:gd name="connsiteX0" fmla="*/ 0 w 738316"/>
                      <a:gd name="connsiteY0" fmla="*/ 0 h 2048133"/>
                      <a:gd name="connsiteX1" fmla="*/ 738316 w 738316"/>
                      <a:gd name="connsiteY1" fmla="*/ 0 h 2048133"/>
                      <a:gd name="connsiteX2" fmla="*/ 735227 w 738316"/>
                      <a:gd name="connsiteY2" fmla="*/ 1112108 h 2048133"/>
                      <a:gd name="connsiteX3" fmla="*/ 460289 w 738316"/>
                      <a:gd name="connsiteY3" fmla="*/ 2011063 h 2048133"/>
                      <a:gd name="connsiteX4" fmla="*/ 420130 w 738316"/>
                      <a:gd name="connsiteY4" fmla="*/ 2048133 h 2048133"/>
                      <a:gd name="connsiteX5" fmla="*/ 349078 w 738316"/>
                      <a:gd name="connsiteY5" fmla="*/ 2048133 h 2048133"/>
                      <a:gd name="connsiteX6" fmla="*/ 278027 w 738316"/>
                      <a:gd name="connsiteY6" fmla="*/ 2001795 h 2048133"/>
                      <a:gd name="connsiteX7" fmla="*/ 18535 w 738316"/>
                      <a:gd name="connsiteY7" fmla="*/ 1176981 h 2048133"/>
                      <a:gd name="connsiteX8" fmla="*/ 9267 w 738316"/>
                      <a:gd name="connsiteY8" fmla="*/ 1136822 h 2048133"/>
                      <a:gd name="connsiteX9" fmla="*/ 0 w 738316"/>
                      <a:gd name="connsiteY9" fmla="*/ 0 h 2048133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53445"/>
                      <a:gd name="connsiteY0" fmla="*/ 14828 h 2117449"/>
                      <a:gd name="connsiteX1" fmla="*/ 753445 w 753445"/>
                      <a:gd name="connsiteY1" fmla="*/ 2007 h 2117449"/>
                      <a:gd name="connsiteX2" fmla="*/ 741278 w 753445"/>
                      <a:gd name="connsiteY2" fmla="*/ 1181424 h 2117449"/>
                      <a:gd name="connsiteX3" fmla="*/ 466340 w 753445"/>
                      <a:gd name="connsiteY3" fmla="*/ 2080379 h 2117449"/>
                      <a:gd name="connsiteX4" fmla="*/ 426181 w 753445"/>
                      <a:gd name="connsiteY4" fmla="*/ 2117449 h 2117449"/>
                      <a:gd name="connsiteX5" fmla="*/ 355129 w 753445"/>
                      <a:gd name="connsiteY5" fmla="*/ 2117449 h 2117449"/>
                      <a:gd name="connsiteX6" fmla="*/ 284078 w 753445"/>
                      <a:gd name="connsiteY6" fmla="*/ 2071111 h 2117449"/>
                      <a:gd name="connsiteX7" fmla="*/ 24586 w 753445"/>
                      <a:gd name="connsiteY7" fmla="*/ 1246297 h 2117449"/>
                      <a:gd name="connsiteX8" fmla="*/ 15318 w 753445"/>
                      <a:gd name="connsiteY8" fmla="*/ 1206138 h 2117449"/>
                      <a:gd name="connsiteX9" fmla="*/ 0 w 753445"/>
                      <a:gd name="connsiteY9" fmla="*/ 14828 h 2117449"/>
                      <a:gd name="connsiteX0" fmla="*/ 0 w 753445"/>
                      <a:gd name="connsiteY0" fmla="*/ 12821 h 2115442"/>
                      <a:gd name="connsiteX1" fmla="*/ 753445 w 753445"/>
                      <a:gd name="connsiteY1" fmla="*/ 0 h 2115442"/>
                      <a:gd name="connsiteX2" fmla="*/ 741278 w 753445"/>
                      <a:gd name="connsiteY2" fmla="*/ 1179417 h 2115442"/>
                      <a:gd name="connsiteX3" fmla="*/ 466340 w 753445"/>
                      <a:gd name="connsiteY3" fmla="*/ 2078372 h 2115442"/>
                      <a:gd name="connsiteX4" fmla="*/ 426181 w 753445"/>
                      <a:gd name="connsiteY4" fmla="*/ 2115442 h 2115442"/>
                      <a:gd name="connsiteX5" fmla="*/ 355129 w 753445"/>
                      <a:gd name="connsiteY5" fmla="*/ 2115442 h 2115442"/>
                      <a:gd name="connsiteX6" fmla="*/ 284078 w 753445"/>
                      <a:gd name="connsiteY6" fmla="*/ 2069104 h 2115442"/>
                      <a:gd name="connsiteX7" fmla="*/ 24586 w 753445"/>
                      <a:gd name="connsiteY7" fmla="*/ 1244290 h 2115442"/>
                      <a:gd name="connsiteX8" fmla="*/ 15318 w 753445"/>
                      <a:gd name="connsiteY8" fmla="*/ 1204131 h 2115442"/>
                      <a:gd name="connsiteX9" fmla="*/ 0 w 753445"/>
                      <a:gd name="connsiteY9" fmla="*/ 12821 h 2115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3445" h="2115442">
                        <a:moveTo>
                          <a:pt x="0" y="12821"/>
                        </a:moveTo>
                        <a:cubicBezTo>
                          <a:pt x="254174" y="95089"/>
                          <a:pt x="698979" y="74788"/>
                          <a:pt x="753445" y="0"/>
                        </a:cubicBezTo>
                        <a:cubicBezTo>
                          <a:pt x="752415" y="370703"/>
                          <a:pt x="742308" y="808714"/>
                          <a:pt x="741278" y="1179417"/>
                        </a:cubicBezTo>
                        <a:lnTo>
                          <a:pt x="466340" y="2078372"/>
                        </a:lnTo>
                        <a:lnTo>
                          <a:pt x="426181" y="2115442"/>
                        </a:lnTo>
                        <a:lnTo>
                          <a:pt x="355129" y="2115442"/>
                        </a:lnTo>
                        <a:lnTo>
                          <a:pt x="284078" y="2069104"/>
                        </a:lnTo>
                        <a:lnTo>
                          <a:pt x="24586" y="1244290"/>
                        </a:lnTo>
                        <a:lnTo>
                          <a:pt x="15318" y="1204131"/>
                        </a:lnTo>
                        <a:lnTo>
                          <a:pt x="0" y="12821"/>
                        </a:lnTo>
                        <a:close/>
                      </a:path>
                    </a:pathLst>
                  </a:custGeom>
                  <a:solidFill>
                    <a:srgbClr val="00B0F0">
                      <a:alpha val="50196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5" name="Ellipse 234"/>
                  <p:cNvSpPr/>
                  <p:nvPr/>
                </p:nvSpPr>
                <p:spPr>
                  <a:xfrm>
                    <a:off x="4210565" y="4439136"/>
                    <a:ext cx="753762" cy="117388"/>
                  </a:xfrm>
                  <a:prstGeom prst="ellipse">
                    <a:avLst/>
                  </a:prstGeom>
                  <a:solidFill>
                    <a:srgbClr val="00B0F0">
                      <a:alpha val="50196"/>
                    </a:srgbClr>
                  </a:solidFill>
                  <a:ln w="3175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  <p:grpSp>
              <p:nvGrpSpPr>
                <p:cNvPr id="231" name="Groupe 230"/>
                <p:cNvGrpSpPr/>
                <p:nvPr/>
              </p:nvGrpSpPr>
              <p:grpSpPr>
                <a:xfrm>
                  <a:off x="4485763" y="2592708"/>
                  <a:ext cx="407427" cy="585488"/>
                  <a:chOff x="4186858" y="4439164"/>
                  <a:chExt cx="781622" cy="1564043"/>
                </a:xfrm>
                <a:solidFill>
                  <a:srgbClr val="FFCC00">
                    <a:alpha val="50196"/>
                  </a:srgbClr>
                </a:solidFill>
              </p:grpSpPr>
              <p:sp>
                <p:nvSpPr>
                  <p:cNvPr id="232" name="Forme libre 231"/>
                  <p:cNvSpPr/>
                  <p:nvPr/>
                </p:nvSpPr>
                <p:spPr>
                  <a:xfrm>
                    <a:off x="4199568" y="4491680"/>
                    <a:ext cx="768912" cy="1511527"/>
                  </a:xfrm>
                  <a:custGeom>
                    <a:avLst/>
                    <a:gdLst>
                      <a:gd name="connsiteX0" fmla="*/ 0 w 738316"/>
                      <a:gd name="connsiteY0" fmla="*/ 0 h 2048133"/>
                      <a:gd name="connsiteX1" fmla="*/ 738316 w 738316"/>
                      <a:gd name="connsiteY1" fmla="*/ 0 h 2048133"/>
                      <a:gd name="connsiteX2" fmla="*/ 735227 w 738316"/>
                      <a:gd name="connsiteY2" fmla="*/ 1112108 h 2048133"/>
                      <a:gd name="connsiteX3" fmla="*/ 460289 w 738316"/>
                      <a:gd name="connsiteY3" fmla="*/ 2011063 h 2048133"/>
                      <a:gd name="connsiteX4" fmla="*/ 420130 w 738316"/>
                      <a:gd name="connsiteY4" fmla="*/ 2048133 h 2048133"/>
                      <a:gd name="connsiteX5" fmla="*/ 349078 w 738316"/>
                      <a:gd name="connsiteY5" fmla="*/ 2048133 h 2048133"/>
                      <a:gd name="connsiteX6" fmla="*/ 278027 w 738316"/>
                      <a:gd name="connsiteY6" fmla="*/ 2001795 h 2048133"/>
                      <a:gd name="connsiteX7" fmla="*/ 18535 w 738316"/>
                      <a:gd name="connsiteY7" fmla="*/ 1176981 h 2048133"/>
                      <a:gd name="connsiteX8" fmla="*/ 9267 w 738316"/>
                      <a:gd name="connsiteY8" fmla="*/ 1136822 h 2048133"/>
                      <a:gd name="connsiteX9" fmla="*/ 0 w 738316"/>
                      <a:gd name="connsiteY9" fmla="*/ 0 h 2048133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44367"/>
                      <a:gd name="connsiteY0" fmla="*/ 0 h 2102621"/>
                      <a:gd name="connsiteX1" fmla="*/ 744367 w 744367"/>
                      <a:gd name="connsiteY1" fmla="*/ 54488 h 2102621"/>
                      <a:gd name="connsiteX2" fmla="*/ 741278 w 744367"/>
                      <a:gd name="connsiteY2" fmla="*/ 1166596 h 2102621"/>
                      <a:gd name="connsiteX3" fmla="*/ 466340 w 744367"/>
                      <a:gd name="connsiteY3" fmla="*/ 2065551 h 2102621"/>
                      <a:gd name="connsiteX4" fmla="*/ 426181 w 744367"/>
                      <a:gd name="connsiteY4" fmla="*/ 2102621 h 2102621"/>
                      <a:gd name="connsiteX5" fmla="*/ 355129 w 744367"/>
                      <a:gd name="connsiteY5" fmla="*/ 2102621 h 2102621"/>
                      <a:gd name="connsiteX6" fmla="*/ 284078 w 744367"/>
                      <a:gd name="connsiteY6" fmla="*/ 2056283 h 2102621"/>
                      <a:gd name="connsiteX7" fmla="*/ 24586 w 744367"/>
                      <a:gd name="connsiteY7" fmla="*/ 1231469 h 2102621"/>
                      <a:gd name="connsiteX8" fmla="*/ 15318 w 744367"/>
                      <a:gd name="connsiteY8" fmla="*/ 1191310 h 2102621"/>
                      <a:gd name="connsiteX9" fmla="*/ 0 w 744367"/>
                      <a:gd name="connsiteY9" fmla="*/ 0 h 2102621"/>
                      <a:gd name="connsiteX0" fmla="*/ 0 w 753445"/>
                      <a:gd name="connsiteY0" fmla="*/ 14828 h 2117449"/>
                      <a:gd name="connsiteX1" fmla="*/ 753445 w 753445"/>
                      <a:gd name="connsiteY1" fmla="*/ 2007 h 2117449"/>
                      <a:gd name="connsiteX2" fmla="*/ 741278 w 753445"/>
                      <a:gd name="connsiteY2" fmla="*/ 1181424 h 2117449"/>
                      <a:gd name="connsiteX3" fmla="*/ 466340 w 753445"/>
                      <a:gd name="connsiteY3" fmla="*/ 2080379 h 2117449"/>
                      <a:gd name="connsiteX4" fmla="*/ 426181 w 753445"/>
                      <a:gd name="connsiteY4" fmla="*/ 2117449 h 2117449"/>
                      <a:gd name="connsiteX5" fmla="*/ 355129 w 753445"/>
                      <a:gd name="connsiteY5" fmla="*/ 2117449 h 2117449"/>
                      <a:gd name="connsiteX6" fmla="*/ 284078 w 753445"/>
                      <a:gd name="connsiteY6" fmla="*/ 2071111 h 2117449"/>
                      <a:gd name="connsiteX7" fmla="*/ 24586 w 753445"/>
                      <a:gd name="connsiteY7" fmla="*/ 1246297 h 2117449"/>
                      <a:gd name="connsiteX8" fmla="*/ 15318 w 753445"/>
                      <a:gd name="connsiteY8" fmla="*/ 1206138 h 2117449"/>
                      <a:gd name="connsiteX9" fmla="*/ 0 w 753445"/>
                      <a:gd name="connsiteY9" fmla="*/ 14828 h 2117449"/>
                      <a:gd name="connsiteX0" fmla="*/ 0 w 753445"/>
                      <a:gd name="connsiteY0" fmla="*/ 12821 h 2115442"/>
                      <a:gd name="connsiteX1" fmla="*/ 753445 w 753445"/>
                      <a:gd name="connsiteY1" fmla="*/ 0 h 2115442"/>
                      <a:gd name="connsiteX2" fmla="*/ 741278 w 753445"/>
                      <a:gd name="connsiteY2" fmla="*/ 1179417 h 2115442"/>
                      <a:gd name="connsiteX3" fmla="*/ 466340 w 753445"/>
                      <a:gd name="connsiteY3" fmla="*/ 2078372 h 2115442"/>
                      <a:gd name="connsiteX4" fmla="*/ 426181 w 753445"/>
                      <a:gd name="connsiteY4" fmla="*/ 2115442 h 2115442"/>
                      <a:gd name="connsiteX5" fmla="*/ 355129 w 753445"/>
                      <a:gd name="connsiteY5" fmla="*/ 2115442 h 2115442"/>
                      <a:gd name="connsiteX6" fmla="*/ 284078 w 753445"/>
                      <a:gd name="connsiteY6" fmla="*/ 2069104 h 2115442"/>
                      <a:gd name="connsiteX7" fmla="*/ 24586 w 753445"/>
                      <a:gd name="connsiteY7" fmla="*/ 1244290 h 2115442"/>
                      <a:gd name="connsiteX8" fmla="*/ 15318 w 753445"/>
                      <a:gd name="connsiteY8" fmla="*/ 1204131 h 2115442"/>
                      <a:gd name="connsiteX9" fmla="*/ 0 w 753445"/>
                      <a:gd name="connsiteY9" fmla="*/ 12821 h 2115442"/>
                      <a:gd name="connsiteX0" fmla="*/ 0 w 753445"/>
                      <a:gd name="connsiteY0" fmla="*/ 12821 h 2194718"/>
                      <a:gd name="connsiteX1" fmla="*/ 753445 w 753445"/>
                      <a:gd name="connsiteY1" fmla="*/ 0 h 2194718"/>
                      <a:gd name="connsiteX2" fmla="*/ 741278 w 753445"/>
                      <a:gd name="connsiteY2" fmla="*/ 1179417 h 2194718"/>
                      <a:gd name="connsiteX3" fmla="*/ 466340 w 753445"/>
                      <a:gd name="connsiteY3" fmla="*/ 2078372 h 2194718"/>
                      <a:gd name="connsiteX4" fmla="*/ 426181 w 753445"/>
                      <a:gd name="connsiteY4" fmla="*/ 2115442 h 2194718"/>
                      <a:gd name="connsiteX5" fmla="*/ 355129 w 753445"/>
                      <a:gd name="connsiteY5" fmla="*/ 2115442 h 2194718"/>
                      <a:gd name="connsiteX6" fmla="*/ 3544 w 753445"/>
                      <a:gd name="connsiteY6" fmla="*/ 2194718 h 2194718"/>
                      <a:gd name="connsiteX7" fmla="*/ 24586 w 753445"/>
                      <a:gd name="connsiteY7" fmla="*/ 1244290 h 2194718"/>
                      <a:gd name="connsiteX8" fmla="*/ 15318 w 753445"/>
                      <a:gd name="connsiteY8" fmla="*/ 1204131 h 2194718"/>
                      <a:gd name="connsiteX9" fmla="*/ 0 w 75344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5998 w 758165"/>
                      <a:gd name="connsiteY2" fmla="*/ 1179417 h 2194718"/>
                      <a:gd name="connsiteX3" fmla="*/ 471060 w 758165"/>
                      <a:gd name="connsiteY3" fmla="*/ 2078372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29306 w 758165"/>
                      <a:gd name="connsiteY7" fmla="*/ 1244290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5998 w 758165"/>
                      <a:gd name="connsiteY2" fmla="*/ 1179417 h 2194718"/>
                      <a:gd name="connsiteX3" fmla="*/ 471060 w 758165"/>
                      <a:gd name="connsiteY3" fmla="*/ 2078372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9268 w 758165"/>
                      <a:gd name="connsiteY7" fmla="*/ 1236899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5998 w 758165"/>
                      <a:gd name="connsiteY2" fmla="*/ 1179417 h 2194718"/>
                      <a:gd name="connsiteX3" fmla="*/ 731555 w 758165"/>
                      <a:gd name="connsiteY3" fmla="*/ 2189205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9268 w 758165"/>
                      <a:gd name="connsiteY7" fmla="*/ 1236899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8165"/>
                      <a:gd name="connsiteY0" fmla="*/ 12821 h 2194718"/>
                      <a:gd name="connsiteX1" fmla="*/ 758165 w 758165"/>
                      <a:gd name="connsiteY1" fmla="*/ 0 h 2194718"/>
                      <a:gd name="connsiteX2" fmla="*/ 740988 w 758165"/>
                      <a:gd name="connsiteY2" fmla="*/ 1179417 h 2194718"/>
                      <a:gd name="connsiteX3" fmla="*/ 731555 w 758165"/>
                      <a:gd name="connsiteY3" fmla="*/ 2189205 h 2194718"/>
                      <a:gd name="connsiteX4" fmla="*/ 430901 w 758165"/>
                      <a:gd name="connsiteY4" fmla="*/ 2115442 h 2194718"/>
                      <a:gd name="connsiteX5" fmla="*/ 359849 w 758165"/>
                      <a:gd name="connsiteY5" fmla="*/ 2115442 h 2194718"/>
                      <a:gd name="connsiteX6" fmla="*/ 8264 w 758165"/>
                      <a:gd name="connsiteY6" fmla="*/ 2194718 h 2194718"/>
                      <a:gd name="connsiteX7" fmla="*/ 9268 w 758165"/>
                      <a:gd name="connsiteY7" fmla="*/ 1236899 h 2194718"/>
                      <a:gd name="connsiteX8" fmla="*/ 0 w 758165"/>
                      <a:gd name="connsiteY8" fmla="*/ 1204130 h 2194718"/>
                      <a:gd name="connsiteX9" fmla="*/ 4720 w 758165"/>
                      <a:gd name="connsiteY9" fmla="*/ 12821 h 2194718"/>
                      <a:gd name="connsiteX0" fmla="*/ 4720 w 753155"/>
                      <a:gd name="connsiteY0" fmla="*/ 12821 h 2194718"/>
                      <a:gd name="connsiteX1" fmla="*/ 753155 w 753155"/>
                      <a:gd name="connsiteY1" fmla="*/ 0 h 2194718"/>
                      <a:gd name="connsiteX2" fmla="*/ 740988 w 753155"/>
                      <a:gd name="connsiteY2" fmla="*/ 1179417 h 2194718"/>
                      <a:gd name="connsiteX3" fmla="*/ 731555 w 753155"/>
                      <a:gd name="connsiteY3" fmla="*/ 2189205 h 2194718"/>
                      <a:gd name="connsiteX4" fmla="*/ 430901 w 753155"/>
                      <a:gd name="connsiteY4" fmla="*/ 2115442 h 2194718"/>
                      <a:gd name="connsiteX5" fmla="*/ 359849 w 753155"/>
                      <a:gd name="connsiteY5" fmla="*/ 2115442 h 2194718"/>
                      <a:gd name="connsiteX6" fmla="*/ 8264 w 753155"/>
                      <a:gd name="connsiteY6" fmla="*/ 2194718 h 2194718"/>
                      <a:gd name="connsiteX7" fmla="*/ 9268 w 753155"/>
                      <a:gd name="connsiteY7" fmla="*/ 1236899 h 2194718"/>
                      <a:gd name="connsiteX8" fmla="*/ 0 w 753155"/>
                      <a:gd name="connsiteY8" fmla="*/ 1204130 h 2194718"/>
                      <a:gd name="connsiteX9" fmla="*/ 4720 w 753155"/>
                      <a:gd name="connsiteY9" fmla="*/ 12821 h 2194718"/>
                      <a:gd name="connsiteX0" fmla="*/ 4720 w 753155"/>
                      <a:gd name="connsiteY0" fmla="*/ 12821 h 2263220"/>
                      <a:gd name="connsiteX1" fmla="*/ 753155 w 753155"/>
                      <a:gd name="connsiteY1" fmla="*/ 0 h 2263220"/>
                      <a:gd name="connsiteX2" fmla="*/ 740988 w 753155"/>
                      <a:gd name="connsiteY2" fmla="*/ 1179417 h 2263220"/>
                      <a:gd name="connsiteX3" fmla="*/ 731555 w 753155"/>
                      <a:gd name="connsiteY3" fmla="*/ 2189205 h 2263220"/>
                      <a:gd name="connsiteX4" fmla="*/ 430901 w 753155"/>
                      <a:gd name="connsiteY4" fmla="*/ 2115442 h 2263220"/>
                      <a:gd name="connsiteX5" fmla="*/ 369868 w 753155"/>
                      <a:gd name="connsiteY5" fmla="*/ 2263220 h 2263220"/>
                      <a:gd name="connsiteX6" fmla="*/ 8264 w 753155"/>
                      <a:gd name="connsiteY6" fmla="*/ 2194718 h 2263220"/>
                      <a:gd name="connsiteX7" fmla="*/ 9268 w 753155"/>
                      <a:gd name="connsiteY7" fmla="*/ 1236899 h 2263220"/>
                      <a:gd name="connsiteX8" fmla="*/ 0 w 753155"/>
                      <a:gd name="connsiteY8" fmla="*/ 1204130 h 2263220"/>
                      <a:gd name="connsiteX9" fmla="*/ 4720 w 753155"/>
                      <a:gd name="connsiteY9" fmla="*/ 12821 h 2263220"/>
                      <a:gd name="connsiteX0" fmla="*/ 4720 w 753155"/>
                      <a:gd name="connsiteY0" fmla="*/ 12821 h 2263220"/>
                      <a:gd name="connsiteX1" fmla="*/ 753155 w 753155"/>
                      <a:gd name="connsiteY1" fmla="*/ 0 h 2263220"/>
                      <a:gd name="connsiteX2" fmla="*/ 740988 w 753155"/>
                      <a:gd name="connsiteY2" fmla="*/ 1179417 h 2263220"/>
                      <a:gd name="connsiteX3" fmla="*/ 731555 w 753155"/>
                      <a:gd name="connsiteY3" fmla="*/ 2189205 h 2263220"/>
                      <a:gd name="connsiteX4" fmla="*/ 430902 w 753155"/>
                      <a:gd name="connsiteY4" fmla="*/ 2248444 h 2263220"/>
                      <a:gd name="connsiteX5" fmla="*/ 369868 w 753155"/>
                      <a:gd name="connsiteY5" fmla="*/ 2263220 h 2263220"/>
                      <a:gd name="connsiteX6" fmla="*/ 8264 w 753155"/>
                      <a:gd name="connsiteY6" fmla="*/ 2194718 h 2263220"/>
                      <a:gd name="connsiteX7" fmla="*/ 9268 w 753155"/>
                      <a:gd name="connsiteY7" fmla="*/ 1236899 h 2263220"/>
                      <a:gd name="connsiteX8" fmla="*/ 0 w 753155"/>
                      <a:gd name="connsiteY8" fmla="*/ 1204130 h 2263220"/>
                      <a:gd name="connsiteX9" fmla="*/ 4720 w 753155"/>
                      <a:gd name="connsiteY9" fmla="*/ 12821 h 2263220"/>
                      <a:gd name="connsiteX0" fmla="*/ 4720 w 753155"/>
                      <a:gd name="connsiteY0" fmla="*/ 12821 h 2263220"/>
                      <a:gd name="connsiteX1" fmla="*/ 753155 w 753155"/>
                      <a:gd name="connsiteY1" fmla="*/ 0 h 2263220"/>
                      <a:gd name="connsiteX2" fmla="*/ 740988 w 753155"/>
                      <a:gd name="connsiteY2" fmla="*/ 1179417 h 2263220"/>
                      <a:gd name="connsiteX3" fmla="*/ 731555 w 753155"/>
                      <a:gd name="connsiteY3" fmla="*/ 2189205 h 2263220"/>
                      <a:gd name="connsiteX4" fmla="*/ 430902 w 753155"/>
                      <a:gd name="connsiteY4" fmla="*/ 2255833 h 2263220"/>
                      <a:gd name="connsiteX5" fmla="*/ 369868 w 753155"/>
                      <a:gd name="connsiteY5" fmla="*/ 2263220 h 2263220"/>
                      <a:gd name="connsiteX6" fmla="*/ 8264 w 753155"/>
                      <a:gd name="connsiteY6" fmla="*/ 2194718 h 2263220"/>
                      <a:gd name="connsiteX7" fmla="*/ 9268 w 753155"/>
                      <a:gd name="connsiteY7" fmla="*/ 1236899 h 2263220"/>
                      <a:gd name="connsiteX8" fmla="*/ 0 w 753155"/>
                      <a:gd name="connsiteY8" fmla="*/ 1204130 h 2263220"/>
                      <a:gd name="connsiteX9" fmla="*/ 4720 w 753155"/>
                      <a:gd name="connsiteY9" fmla="*/ 12821 h 226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3155" h="2263220">
                        <a:moveTo>
                          <a:pt x="4720" y="12821"/>
                        </a:moveTo>
                        <a:cubicBezTo>
                          <a:pt x="258894" y="95089"/>
                          <a:pt x="698689" y="74788"/>
                          <a:pt x="753155" y="0"/>
                        </a:cubicBezTo>
                        <a:cubicBezTo>
                          <a:pt x="752125" y="370703"/>
                          <a:pt x="742018" y="808714"/>
                          <a:pt x="740988" y="1179417"/>
                        </a:cubicBezTo>
                        <a:cubicBezTo>
                          <a:pt x="737844" y="1516013"/>
                          <a:pt x="734699" y="1852609"/>
                          <a:pt x="731555" y="2189205"/>
                        </a:cubicBezTo>
                        <a:lnTo>
                          <a:pt x="430902" y="2255833"/>
                        </a:lnTo>
                        <a:lnTo>
                          <a:pt x="369868" y="2263220"/>
                        </a:lnTo>
                        <a:lnTo>
                          <a:pt x="8264" y="2194718"/>
                        </a:lnTo>
                        <a:cubicBezTo>
                          <a:pt x="8599" y="1875445"/>
                          <a:pt x="8933" y="1556172"/>
                          <a:pt x="9268" y="1236899"/>
                        </a:cubicBezTo>
                        <a:lnTo>
                          <a:pt x="0" y="1204130"/>
                        </a:lnTo>
                        <a:cubicBezTo>
                          <a:pt x="1573" y="807027"/>
                          <a:pt x="3147" y="409924"/>
                          <a:pt x="4720" y="128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3" name="Ellipse 232"/>
                  <p:cNvSpPr/>
                  <p:nvPr/>
                </p:nvSpPr>
                <p:spPr>
                  <a:xfrm>
                    <a:off x="4186858" y="4439164"/>
                    <a:ext cx="753762" cy="117390"/>
                  </a:xfrm>
                  <a:prstGeom prst="ellipse">
                    <a:avLst/>
                  </a:prstGeom>
                  <a:grpFill/>
                  <a:ln w="31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</p:grpSp>
          <p:grpSp>
            <p:nvGrpSpPr>
              <p:cNvPr id="209" name="Groupe 208"/>
              <p:cNvGrpSpPr/>
              <p:nvPr/>
            </p:nvGrpSpPr>
            <p:grpSpPr>
              <a:xfrm rot="8541136">
                <a:off x="7441033" y="2663206"/>
                <a:ext cx="542085" cy="804141"/>
                <a:chOff x="733956" y="2246327"/>
                <a:chExt cx="542085" cy="804141"/>
              </a:xfrm>
            </p:grpSpPr>
            <p:pic>
              <p:nvPicPr>
                <p:cNvPr id="218" name="Image 217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3058864">
                  <a:off x="967043" y="2320132"/>
                  <a:ext cx="245601" cy="276509"/>
                </a:xfrm>
                <a:prstGeom prst="rect">
                  <a:avLst/>
                </a:prstGeom>
              </p:spPr>
            </p:pic>
            <p:pic>
              <p:nvPicPr>
                <p:cNvPr id="219" name="Image 218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9027566">
                  <a:off x="782535" y="2832071"/>
                  <a:ext cx="246481" cy="218397"/>
                </a:xfrm>
                <a:prstGeom prst="rect">
                  <a:avLst/>
                </a:prstGeom>
              </p:spPr>
            </p:pic>
            <p:pic>
              <p:nvPicPr>
                <p:cNvPr id="220" name="Image 219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6103607">
                  <a:off x="719769" y="2540472"/>
                  <a:ext cx="249027" cy="220653"/>
                </a:xfrm>
                <a:prstGeom prst="rect">
                  <a:avLst/>
                </a:prstGeom>
              </p:spPr>
            </p:pic>
            <p:pic>
              <p:nvPicPr>
                <p:cNvPr id="221" name="Image 220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785024">
                  <a:off x="990305" y="2246327"/>
                  <a:ext cx="245601" cy="276509"/>
                </a:xfrm>
                <a:prstGeom prst="rect">
                  <a:avLst/>
                </a:prstGeom>
              </p:spPr>
            </p:pic>
            <p:grpSp>
              <p:nvGrpSpPr>
                <p:cNvPr id="222" name="Groupe 221"/>
                <p:cNvGrpSpPr/>
                <p:nvPr/>
              </p:nvGrpSpPr>
              <p:grpSpPr>
                <a:xfrm>
                  <a:off x="1037927" y="2303190"/>
                  <a:ext cx="89420" cy="161715"/>
                  <a:chOff x="3344806" y="343861"/>
                  <a:chExt cx="457200" cy="859782"/>
                </a:xfrm>
              </p:grpSpPr>
              <p:sp>
                <p:nvSpPr>
                  <p:cNvPr id="227" name="Rectangle 226"/>
                  <p:cNvSpPr/>
                  <p:nvPr/>
                </p:nvSpPr>
                <p:spPr>
                  <a:xfrm>
                    <a:off x="3511975" y="741683"/>
                    <a:ext cx="122869" cy="461960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8" name="Pentagone régulier 227"/>
                  <p:cNvSpPr/>
                  <p:nvPr/>
                </p:nvSpPr>
                <p:spPr>
                  <a:xfrm>
                    <a:off x="3344806" y="343861"/>
                    <a:ext cx="457200" cy="397825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grpSp>
              <p:nvGrpSpPr>
                <p:cNvPr id="223" name="Groupe 222"/>
                <p:cNvGrpSpPr/>
                <p:nvPr/>
              </p:nvGrpSpPr>
              <p:grpSpPr>
                <a:xfrm>
                  <a:off x="1186621" y="2358773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225" name="Rectangle 224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6" name="Pentagone régulier 225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pic>
              <p:nvPicPr>
                <p:cNvPr id="224" name="Image 223"/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27266" t="19453" r="21448" b="33399"/>
                <a:stretch/>
              </p:blipFill>
              <p:spPr>
                <a:xfrm rot="16103607">
                  <a:off x="856081" y="2608220"/>
                  <a:ext cx="249027" cy="220653"/>
                </a:xfrm>
                <a:prstGeom prst="rect">
                  <a:avLst/>
                </a:prstGeom>
              </p:spPr>
            </p:pic>
          </p:grpSp>
          <p:sp>
            <p:nvSpPr>
              <p:cNvPr id="210" name="Losange 209"/>
              <p:cNvSpPr/>
              <p:nvPr/>
            </p:nvSpPr>
            <p:spPr>
              <a:xfrm>
                <a:off x="7680543" y="4110361"/>
                <a:ext cx="45719" cy="45719"/>
              </a:xfrm>
              <a:prstGeom prst="diamond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1" name="Ellipse 210"/>
              <p:cNvSpPr/>
              <p:nvPr/>
            </p:nvSpPr>
            <p:spPr>
              <a:xfrm>
                <a:off x="7684293" y="4274313"/>
                <a:ext cx="45719" cy="4571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2" name="Triangle isocèle 211"/>
              <p:cNvSpPr/>
              <p:nvPr/>
            </p:nvSpPr>
            <p:spPr>
              <a:xfrm>
                <a:off x="7607771" y="3910062"/>
                <a:ext cx="45719" cy="45719"/>
              </a:xfrm>
              <a:prstGeom prst="triangle">
                <a:avLst/>
              </a:prstGeom>
              <a:solidFill>
                <a:srgbClr val="D5857D"/>
              </a:solidFill>
              <a:ln>
                <a:solidFill>
                  <a:srgbClr val="D585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Ellipse 212"/>
              <p:cNvSpPr/>
              <p:nvPr/>
            </p:nvSpPr>
            <p:spPr>
              <a:xfrm>
                <a:off x="7675787" y="3396452"/>
                <a:ext cx="45719" cy="4571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4" name="Trapèze 213"/>
              <p:cNvSpPr/>
              <p:nvPr/>
            </p:nvSpPr>
            <p:spPr>
              <a:xfrm>
                <a:off x="7641464" y="3746094"/>
                <a:ext cx="45719" cy="45719"/>
              </a:xfrm>
              <a:prstGeom prst="trapezoid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7575583" y="3310935"/>
                <a:ext cx="45719" cy="45718"/>
              </a:xfrm>
              <a:prstGeom prst="rect">
                <a:avLst/>
              </a:prstGeom>
              <a:solidFill>
                <a:srgbClr val="CC3300"/>
              </a:solidFill>
              <a:ln>
                <a:solidFill>
                  <a:srgbClr val="CC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Ellipse 215"/>
              <p:cNvSpPr/>
              <p:nvPr/>
            </p:nvSpPr>
            <p:spPr>
              <a:xfrm>
                <a:off x="7825558" y="3346008"/>
                <a:ext cx="45719" cy="45719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7824812" y="3321354"/>
                <a:ext cx="58348" cy="57921"/>
              </a:xfrm>
              <a:prstGeom prst="rect">
                <a:avLst/>
              </a:prstGeom>
              <a:solidFill>
                <a:srgbClr val="CC3300"/>
              </a:solidFill>
              <a:ln>
                <a:solidFill>
                  <a:srgbClr val="CC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5" name="Forme libre 204"/>
            <p:cNvSpPr/>
            <p:nvPr/>
          </p:nvSpPr>
          <p:spPr>
            <a:xfrm>
              <a:off x="11632969" y="2538189"/>
              <a:ext cx="314049" cy="208596"/>
            </a:xfrm>
            <a:custGeom>
              <a:avLst/>
              <a:gdLst>
                <a:gd name="connsiteX0" fmla="*/ 0 w 738316"/>
                <a:gd name="connsiteY0" fmla="*/ 0 h 2048133"/>
                <a:gd name="connsiteX1" fmla="*/ 738316 w 738316"/>
                <a:gd name="connsiteY1" fmla="*/ 0 h 2048133"/>
                <a:gd name="connsiteX2" fmla="*/ 735227 w 738316"/>
                <a:gd name="connsiteY2" fmla="*/ 1112108 h 2048133"/>
                <a:gd name="connsiteX3" fmla="*/ 460289 w 738316"/>
                <a:gd name="connsiteY3" fmla="*/ 2011063 h 2048133"/>
                <a:gd name="connsiteX4" fmla="*/ 420130 w 738316"/>
                <a:gd name="connsiteY4" fmla="*/ 2048133 h 2048133"/>
                <a:gd name="connsiteX5" fmla="*/ 349078 w 738316"/>
                <a:gd name="connsiteY5" fmla="*/ 2048133 h 2048133"/>
                <a:gd name="connsiteX6" fmla="*/ 278027 w 738316"/>
                <a:gd name="connsiteY6" fmla="*/ 2001795 h 2048133"/>
                <a:gd name="connsiteX7" fmla="*/ 18535 w 738316"/>
                <a:gd name="connsiteY7" fmla="*/ 1176981 h 2048133"/>
                <a:gd name="connsiteX8" fmla="*/ 9267 w 738316"/>
                <a:gd name="connsiteY8" fmla="*/ 1136822 h 2048133"/>
                <a:gd name="connsiteX9" fmla="*/ 0 w 738316"/>
                <a:gd name="connsiteY9" fmla="*/ 0 h 2048133"/>
                <a:gd name="connsiteX0" fmla="*/ 0 w 744367"/>
                <a:gd name="connsiteY0" fmla="*/ 0 h 2102621"/>
                <a:gd name="connsiteX1" fmla="*/ 744367 w 744367"/>
                <a:gd name="connsiteY1" fmla="*/ 54488 h 2102621"/>
                <a:gd name="connsiteX2" fmla="*/ 741278 w 744367"/>
                <a:gd name="connsiteY2" fmla="*/ 1166596 h 2102621"/>
                <a:gd name="connsiteX3" fmla="*/ 466340 w 744367"/>
                <a:gd name="connsiteY3" fmla="*/ 2065551 h 2102621"/>
                <a:gd name="connsiteX4" fmla="*/ 426181 w 744367"/>
                <a:gd name="connsiteY4" fmla="*/ 2102621 h 2102621"/>
                <a:gd name="connsiteX5" fmla="*/ 355129 w 744367"/>
                <a:gd name="connsiteY5" fmla="*/ 2102621 h 2102621"/>
                <a:gd name="connsiteX6" fmla="*/ 284078 w 744367"/>
                <a:gd name="connsiteY6" fmla="*/ 2056283 h 2102621"/>
                <a:gd name="connsiteX7" fmla="*/ 24586 w 744367"/>
                <a:gd name="connsiteY7" fmla="*/ 1231469 h 2102621"/>
                <a:gd name="connsiteX8" fmla="*/ 15318 w 744367"/>
                <a:gd name="connsiteY8" fmla="*/ 1191310 h 2102621"/>
                <a:gd name="connsiteX9" fmla="*/ 0 w 744367"/>
                <a:gd name="connsiteY9" fmla="*/ 0 h 2102621"/>
                <a:gd name="connsiteX0" fmla="*/ 0 w 744367"/>
                <a:gd name="connsiteY0" fmla="*/ 0 h 2102621"/>
                <a:gd name="connsiteX1" fmla="*/ 744367 w 744367"/>
                <a:gd name="connsiteY1" fmla="*/ 54488 h 2102621"/>
                <a:gd name="connsiteX2" fmla="*/ 741278 w 744367"/>
                <a:gd name="connsiteY2" fmla="*/ 1166596 h 2102621"/>
                <a:gd name="connsiteX3" fmla="*/ 466340 w 744367"/>
                <a:gd name="connsiteY3" fmla="*/ 2065551 h 2102621"/>
                <a:gd name="connsiteX4" fmla="*/ 426181 w 744367"/>
                <a:gd name="connsiteY4" fmla="*/ 2102621 h 2102621"/>
                <a:gd name="connsiteX5" fmla="*/ 355129 w 744367"/>
                <a:gd name="connsiteY5" fmla="*/ 2102621 h 2102621"/>
                <a:gd name="connsiteX6" fmla="*/ 284078 w 744367"/>
                <a:gd name="connsiteY6" fmla="*/ 2056283 h 2102621"/>
                <a:gd name="connsiteX7" fmla="*/ 24586 w 744367"/>
                <a:gd name="connsiteY7" fmla="*/ 1231469 h 2102621"/>
                <a:gd name="connsiteX8" fmla="*/ 15318 w 744367"/>
                <a:gd name="connsiteY8" fmla="*/ 1191310 h 2102621"/>
                <a:gd name="connsiteX9" fmla="*/ 0 w 744367"/>
                <a:gd name="connsiteY9" fmla="*/ 0 h 2102621"/>
                <a:gd name="connsiteX0" fmla="*/ 0 w 753445"/>
                <a:gd name="connsiteY0" fmla="*/ 14828 h 2117449"/>
                <a:gd name="connsiteX1" fmla="*/ 753445 w 753445"/>
                <a:gd name="connsiteY1" fmla="*/ 2007 h 2117449"/>
                <a:gd name="connsiteX2" fmla="*/ 741278 w 753445"/>
                <a:gd name="connsiteY2" fmla="*/ 1181424 h 2117449"/>
                <a:gd name="connsiteX3" fmla="*/ 466340 w 753445"/>
                <a:gd name="connsiteY3" fmla="*/ 2080379 h 2117449"/>
                <a:gd name="connsiteX4" fmla="*/ 426181 w 753445"/>
                <a:gd name="connsiteY4" fmla="*/ 2117449 h 2117449"/>
                <a:gd name="connsiteX5" fmla="*/ 355129 w 753445"/>
                <a:gd name="connsiteY5" fmla="*/ 2117449 h 2117449"/>
                <a:gd name="connsiteX6" fmla="*/ 284078 w 753445"/>
                <a:gd name="connsiteY6" fmla="*/ 2071111 h 2117449"/>
                <a:gd name="connsiteX7" fmla="*/ 24586 w 753445"/>
                <a:gd name="connsiteY7" fmla="*/ 1246297 h 2117449"/>
                <a:gd name="connsiteX8" fmla="*/ 15318 w 753445"/>
                <a:gd name="connsiteY8" fmla="*/ 1206138 h 2117449"/>
                <a:gd name="connsiteX9" fmla="*/ 0 w 753445"/>
                <a:gd name="connsiteY9" fmla="*/ 14828 h 2117449"/>
                <a:gd name="connsiteX0" fmla="*/ 0 w 753445"/>
                <a:gd name="connsiteY0" fmla="*/ 12821 h 2115442"/>
                <a:gd name="connsiteX1" fmla="*/ 753445 w 753445"/>
                <a:gd name="connsiteY1" fmla="*/ 0 h 2115442"/>
                <a:gd name="connsiteX2" fmla="*/ 741278 w 753445"/>
                <a:gd name="connsiteY2" fmla="*/ 1179417 h 2115442"/>
                <a:gd name="connsiteX3" fmla="*/ 466340 w 753445"/>
                <a:gd name="connsiteY3" fmla="*/ 2078372 h 2115442"/>
                <a:gd name="connsiteX4" fmla="*/ 426181 w 753445"/>
                <a:gd name="connsiteY4" fmla="*/ 2115442 h 2115442"/>
                <a:gd name="connsiteX5" fmla="*/ 355129 w 753445"/>
                <a:gd name="connsiteY5" fmla="*/ 2115442 h 2115442"/>
                <a:gd name="connsiteX6" fmla="*/ 284078 w 753445"/>
                <a:gd name="connsiteY6" fmla="*/ 2069104 h 2115442"/>
                <a:gd name="connsiteX7" fmla="*/ 24586 w 753445"/>
                <a:gd name="connsiteY7" fmla="*/ 1244290 h 2115442"/>
                <a:gd name="connsiteX8" fmla="*/ 15318 w 753445"/>
                <a:gd name="connsiteY8" fmla="*/ 1204131 h 2115442"/>
                <a:gd name="connsiteX9" fmla="*/ 0 w 753445"/>
                <a:gd name="connsiteY9" fmla="*/ 12821 h 2115442"/>
                <a:gd name="connsiteX0" fmla="*/ 0 w 753445"/>
                <a:gd name="connsiteY0" fmla="*/ 12821 h 2194718"/>
                <a:gd name="connsiteX1" fmla="*/ 753445 w 753445"/>
                <a:gd name="connsiteY1" fmla="*/ 0 h 2194718"/>
                <a:gd name="connsiteX2" fmla="*/ 741278 w 753445"/>
                <a:gd name="connsiteY2" fmla="*/ 1179417 h 2194718"/>
                <a:gd name="connsiteX3" fmla="*/ 466340 w 753445"/>
                <a:gd name="connsiteY3" fmla="*/ 2078372 h 2194718"/>
                <a:gd name="connsiteX4" fmla="*/ 426181 w 753445"/>
                <a:gd name="connsiteY4" fmla="*/ 2115442 h 2194718"/>
                <a:gd name="connsiteX5" fmla="*/ 355129 w 753445"/>
                <a:gd name="connsiteY5" fmla="*/ 2115442 h 2194718"/>
                <a:gd name="connsiteX6" fmla="*/ 3544 w 753445"/>
                <a:gd name="connsiteY6" fmla="*/ 2194718 h 2194718"/>
                <a:gd name="connsiteX7" fmla="*/ 24586 w 753445"/>
                <a:gd name="connsiteY7" fmla="*/ 1244290 h 2194718"/>
                <a:gd name="connsiteX8" fmla="*/ 15318 w 753445"/>
                <a:gd name="connsiteY8" fmla="*/ 1204131 h 2194718"/>
                <a:gd name="connsiteX9" fmla="*/ 0 w 753445"/>
                <a:gd name="connsiteY9" fmla="*/ 12821 h 2194718"/>
                <a:gd name="connsiteX0" fmla="*/ 4720 w 758165"/>
                <a:gd name="connsiteY0" fmla="*/ 12821 h 2194718"/>
                <a:gd name="connsiteX1" fmla="*/ 758165 w 758165"/>
                <a:gd name="connsiteY1" fmla="*/ 0 h 2194718"/>
                <a:gd name="connsiteX2" fmla="*/ 745998 w 758165"/>
                <a:gd name="connsiteY2" fmla="*/ 1179417 h 2194718"/>
                <a:gd name="connsiteX3" fmla="*/ 471060 w 758165"/>
                <a:gd name="connsiteY3" fmla="*/ 2078372 h 2194718"/>
                <a:gd name="connsiteX4" fmla="*/ 430901 w 758165"/>
                <a:gd name="connsiteY4" fmla="*/ 2115442 h 2194718"/>
                <a:gd name="connsiteX5" fmla="*/ 359849 w 758165"/>
                <a:gd name="connsiteY5" fmla="*/ 2115442 h 2194718"/>
                <a:gd name="connsiteX6" fmla="*/ 8264 w 758165"/>
                <a:gd name="connsiteY6" fmla="*/ 2194718 h 2194718"/>
                <a:gd name="connsiteX7" fmla="*/ 29306 w 758165"/>
                <a:gd name="connsiteY7" fmla="*/ 1244290 h 2194718"/>
                <a:gd name="connsiteX8" fmla="*/ 0 w 758165"/>
                <a:gd name="connsiteY8" fmla="*/ 1204130 h 2194718"/>
                <a:gd name="connsiteX9" fmla="*/ 4720 w 758165"/>
                <a:gd name="connsiteY9" fmla="*/ 12821 h 2194718"/>
                <a:gd name="connsiteX0" fmla="*/ 4720 w 758165"/>
                <a:gd name="connsiteY0" fmla="*/ 12821 h 2194718"/>
                <a:gd name="connsiteX1" fmla="*/ 758165 w 758165"/>
                <a:gd name="connsiteY1" fmla="*/ 0 h 2194718"/>
                <a:gd name="connsiteX2" fmla="*/ 745998 w 758165"/>
                <a:gd name="connsiteY2" fmla="*/ 1179417 h 2194718"/>
                <a:gd name="connsiteX3" fmla="*/ 471060 w 758165"/>
                <a:gd name="connsiteY3" fmla="*/ 2078372 h 2194718"/>
                <a:gd name="connsiteX4" fmla="*/ 430901 w 758165"/>
                <a:gd name="connsiteY4" fmla="*/ 2115442 h 2194718"/>
                <a:gd name="connsiteX5" fmla="*/ 359849 w 758165"/>
                <a:gd name="connsiteY5" fmla="*/ 2115442 h 2194718"/>
                <a:gd name="connsiteX6" fmla="*/ 8264 w 758165"/>
                <a:gd name="connsiteY6" fmla="*/ 2194718 h 2194718"/>
                <a:gd name="connsiteX7" fmla="*/ 9268 w 758165"/>
                <a:gd name="connsiteY7" fmla="*/ 1236899 h 2194718"/>
                <a:gd name="connsiteX8" fmla="*/ 0 w 758165"/>
                <a:gd name="connsiteY8" fmla="*/ 1204130 h 2194718"/>
                <a:gd name="connsiteX9" fmla="*/ 4720 w 758165"/>
                <a:gd name="connsiteY9" fmla="*/ 12821 h 2194718"/>
                <a:gd name="connsiteX0" fmla="*/ 4720 w 758165"/>
                <a:gd name="connsiteY0" fmla="*/ 12821 h 2194718"/>
                <a:gd name="connsiteX1" fmla="*/ 758165 w 758165"/>
                <a:gd name="connsiteY1" fmla="*/ 0 h 2194718"/>
                <a:gd name="connsiteX2" fmla="*/ 745998 w 758165"/>
                <a:gd name="connsiteY2" fmla="*/ 1179417 h 2194718"/>
                <a:gd name="connsiteX3" fmla="*/ 731555 w 758165"/>
                <a:gd name="connsiteY3" fmla="*/ 2189205 h 2194718"/>
                <a:gd name="connsiteX4" fmla="*/ 430901 w 758165"/>
                <a:gd name="connsiteY4" fmla="*/ 2115442 h 2194718"/>
                <a:gd name="connsiteX5" fmla="*/ 359849 w 758165"/>
                <a:gd name="connsiteY5" fmla="*/ 2115442 h 2194718"/>
                <a:gd name="connsiteX6" fmla="*/ 8264 w 758165"/>
                <a:gd name="connsiteY6" fmla="*/ 2194718 h 2194718"/>
                <a:gd name="connsiteX7" fmla="*/ 9268 w 758165"/>
                <a:gd name="connsiteY7" fmla="*/ 1236899 h 2194718"/>
                <a:gd name="connsiteX8" fmla="*/ 0 w 758165"/>
                <a:gd name="connsiteY8" fmla="*/ 1204130 h 2194718"/>
                <a:gd name="connsiteX9" fmla="*/ 4720 w 758165"/>
                <a:gd name="connsiteY9" fmla="*/ 12821 h 2194718"/>
                <a:gd name="connsiteX0" fmla="*/ 4720 w 758165"/>
                <a:gd name="connsiteY0" fmla="*/ 12821 h 2194718"/>
                <a:gd name="connsiteX1" fmla="*/ 758165 w 758165"/>
                <a:gd name="connsiteY1" fmla="*/ 0 h 2194718"/>
                <a:gd name="connsiteX2" fmla="*/ 740988 w 758165"/>
                <a:gd name="connsiteY2" fmla="*/ 1179417 h 2194718"/>
                <a:gd name="connsiteX3" fmla="*/ 731555 w 758165"/>
                <a:gd name="connsiteY3" fmla="*/ 2189205 h 2194718"/>
                <a:gd name="connsiteX4" fmla="*/ 430901 w 758165"/>
                <a:gd name="connsiteY4" fmla="*/ 2115442 h 2194718"/>
                <a:gd name="connsiteX5" fmla="*/ 359849 w 758165"/>
                <a:gd name="connsiteY5" fmla="*/ 2115442 h 2194718"/>
                <a:gd name="connsiteX6" fmla="*/ 8264 w 758165"/>
                <a:gd name="connsiteY6" fmla="*/ 2194718 h 2194718"/>
                <a:gd name="connsiteX7" fmla="*/ 9268 w 758165"/>
                <a:gd name="connsiteY7" fmla="*/ 1236899 h 2194718"/>
                <a:gd name="connsiteX8" fmla="*/ 0 w 758165"/>
                <a:gd name="connsiteY8" fmla="*/ 1204130 h 2194718"/>
                <a:gd name="connsiteX9" fmla="*/ 4720 w 758165"/>
                <a:gd name="connsiteY9" fmla="*/ 12821 h 2194718"/>
                <a:gd name="connsiteX0" fmla="*/ 4720 w 753155"/>
                <a:gd name="connsiteY0" fmla="*/ 12821 h 2194718"/>
                <a:gd name="connsiteX1" fmla="*/ 753155 w 753155"/>
                <a:gd name="connsiteY1" fmla="*/ 0 h 2194718"/>
                <a:gd name="connsiteX2" fmla="*/ 740988 w 753155"/>
                <a:gd name="connsiteY2" fmla="*/ 1179417 h 2194718"/>
                <a:gd name="connsiteX3" fmla="*/ 731555 w 753155"/>
                <a:gd name="connsiteY3" fmla="*/ 2189205 h 2194718"/>
                <a:gd name="connsiteX4" fmla="*/ 430901 w 753155"/>
                <a:gd name="connsiteY4" fmla="*/ 2115442 h 2194718"/>
                <a:gd name="connsiteX5" fmla="*/ 359849 w 753155"/>
                <a:gd name="connsiteY5" fmla="*/ 2115442 h 2194718"/>
                <a:gd name="connsiteX6" fmla="*/ 8264 w 753155"/>
                <a:gd name="connsiteY6" fmla="*/ 2194718 h 2194718"/>
                <a:gd name="connsiteX7" fmla="*/ 9268 w 753155"/>
                <a:gd name="connsiteY7" fmla="*/ 1236899 h 2194718"/>
                <a:gd name="connsiteX8" fmla="*/ 0 w 753155"/>
                <a:gd name="connsiteY8" fmla="*/ 1204130 h 2194718"/>
                <a:gd name="connsiteX9" fmla="*/ 4720 w 753155"/>
                <a:gd name="connsiteY9" fmla="*/ 12821 h 2194718"/>
                <a:gd name="connsiteX0" fmla="*/ 4720 w 753155"/>
                <a:gd name="connsiteY0" fmla="*/ 12821 h 2263220"/>
                <a:gd name="connsiteX1" fmla="*/ 753155 w 753155"/>
                <a:gd name="connsiteY1" fmla="*/ 0 h 2263220"/>
                <a:gd name="connsiteX2" fmla="*/ 740988 w 753155"/>
                <a:gd name="connsiteY2" fmla="*/ 1179417 h 2263220"/>
                <a:gd name="connsiteX3" fmla="*/ 731555 w 753155"/>
                <a:gd name="connsiteY3" fmla="*/ 2189205 h 2263220"/>
                <a:gd name="connsiteX4" fmla="*/ 430901 w 753155"/>
                <a:gd name="connsiteY4" fmla="*/ 2115442 h 2263220"/>
                <a:gd name="connsiteX5" fmla="*/ 369868 w 753155"/>
                <a:gd name="connsiteY5" fmla="*/ 2263220 h 2263220"/>
                <a:gd name="connsiteX6" fmla="*/ 8264 w 753155"/>
                <a:gd name="connsiteY6" fmla="*/ 2194718 h 2263220"/>
                <a:gd name="connsiteX7" fmla="*/ 9268 w 753155"/>
                <a:gd name="connsiteY7" fmla="*/ 1236899 h 2263220"/>
                <a:gd name="connsiteX8" fmla="*/ 0 w 753155"/>
                <a:gd name="connsiteY8" fmla="*/ 1204130 h 2263220"/>
                <a:gd name="connsiteX9" fmla="*/ 4720 w 753155"/>
                <a:gd name="connsiteY9" fmla="*/ 12821 h 2263220"/>
                <a:gd name="connsiteX0" fmla="*/ 4720 w 753155"/>
                <a:gd name="connsiteY0" fmla="*/ 12821 h 2263220"/>
                <a:gd name="connsiteX1" fmla="*/ 753155 w 753155"/>
                <a:gd name="connsiteY1" fmla="*/ 0 h 2263220"/>
                <a:gd name="connsiteX2" fmla="*/ 740988 w 753155"/>
                <a:gd name="connsiteY2" fmla="*/ 1179417 h 2263220"/>
                <a:gd name="connsiteX3" fmla="*/ 731555 w 753155"/>
                <a:gd name="connsiteY3" fmla="*/ 2189205 h 2263220"/>
                <a:gd name="connsiteX4" fmla="*/ 430902 w 753155"/>
                <a:gd name="connsiteY4" fmla="*/ 2248444 h 2263220"/>
                <a:gd name="connsiteX5" fmla="*/ 369868 w 753155"/>
                <a:gd name="connsiteY5" fmla="*/ 2263220 h 2263220"/>
                <a:gd name="connsiteX6" fmla="*/ 8264 w 753155"/>
                <a:gd name="connsiteY6" fmla="*/ 2194718 h 2263220"/>
                <a:gd name="connsiteX7" fmla="*/ 9268 w 753155"/>
                <a:gd name="connsiteY7" fmla="*/ 1236899 h 2263220"/>
                <a:gd name="connsiteX8" fmla="*/ 0 w 753155"/>
                <a:gd name="connsiteY8" fmla="*/ 1204130 h 2263220"/>
                <a:gd name="connsiteX9" fmla="*/ 4720 w 753155"/>
                <a:gd name="connsiteY9" fmla="*/ 12821 h 2263220"/>
                <a:gd name="connsiteX0" fmla="*/ 4720 w 753155"/>
                <a:gd name="connsiteY0" fmla="*/ 12821 h 2263220"/>
                <a:gd name="connsiteX1" fmla="*/ 753155 w 753155"/>
                <a:gd name="connsiteY1" fmla="*/ 0 h 2263220"/>
                <a:gd name="connsiteX2" fmla="*/ 740988 w 753155"/>
                <a:gd name="connsiteY2" fmla="*/ 1179417 h 2263220"/>
                <a:gd name="connsiteX3" fmla="*/ 731555 w 753155"/>
                <a:gd name="connsiteY3" fmla="*/ 2189205 h 2263220"/>
                <a:gd name="connsiteX4" fmla="*/ 430902 w 753155"/>
                <a:gd name="connsiteY4" fmla="*/ 2255833 h 2263220"/>
                <a:gd name="connsiteX5" fmla="*/ 369868 w 753155"/>
                <a:gd name="connsiteY5" fmla="*/ 2263220 h 2263220"/>
                <a:gd name="connsiteX6" fmla="*/ 8264 w 753155"/>
                <a:gd name="connsiteY6" fmla="*/ 2194718 h 2263220"/>
                <a:gd name="connsiteX7" fmla="*/ 9268 w 753155"/>
                <a:gd name="connsiteY7" fmla="*/ 1236899 h 2263220"/>
                <a:gd name="connsiteX8" fmla="*/ 0 w 753155"/>
                <a:gd name="connsiteY8" fmla="*/ 1204130 h 2263220"/>
                <a:gd name="connsiteX9" fmla="*/ 4720 w 753155"/>
                <a:gd name="connsiteY9" fmla="*/ 12821 h 2263220"/>
                <a:gd name="connsiteX0" fmla="*/ 4720 w 753155"/>
                <a:gd name="connsiteY0" fmla="*/ 12821 h 2357958"/>
                <a:gd name="connsiteX1" fmla="*/ 753155 w 753155"/>
                <a:gd name="connsiteY1" fmla="*/ 0 h 2357958"/>
                <a:gd name="connsiteX2" fmla="*/ 740988 w 753155"/>
                <a:gd name="connsiteY2" fmla="*/ 1179417 h 2357958"/>
                <a:gd name="connsiteX3" fmla="*/ 731555 w 753155"/>
                <a:gd name="connsiteY3" fmla="*/ 2189205 h 2357958"/>
                <a:gd name="connsiteX4" fmla="*/ 430902 w 753155"/>
                <a:gd name="connsiteY4" fmla="*/ 2255833 h 2357958"/>
                <a:gd name="connsiteX5" fmla="*/ 369867 w 753155"/>
                <a:gd name="connsiteY5" fmla="*/ 2357958 h 2357958"/>
                <a:gd name="connsiteX6" fmla="*/ 8264 w 753155"/>
                <a:gd name="connsiteY6" fmla="*/ 2194718 h 2357958"/>
                <a:gd name="connsiteX7" fmla="*/ 9268 w 753155"/>
                <a:gd name="connsiteY7" fmla="*/ 1236899 h 2357958"/>
                <a:gd name="connsiteX8" fmla="*/ 0 w 753155"/>
                <a:gd name="connsiteY8" fmla="*/ 1204130 h 2357958"/>
                <a:gd name="connsiteX9" fmla="*/ 4720 w 753155"/>
                <a:gd name="connsiteY9" fmla="*/ 12821 h 2357958"/>
                <a:gd name="connsiteX0" fmla="*/ 4720 w 753155"/>
                <a:gd name="connsiteY0" fmla="*/ 12821 h 2382152"/>
                <a:gd name="connsiteX1" fmla="*/ 753155 w 753155"/>
                <a:gd name="connsiteY1" fmla="*/ 0 h 2382152"/>
                <a:gd name="connsiteX2" fmla="*/ 740988 w 753155"/>
                <a:gd name="connsiteY2" fmla="*/ 1179417 h 2382152"/>
                <a:gd name="connsiteX3" fmla="*/ 731555 w 753155"/>
                <a:gd name="connsiteY3" fmla="*/ 2189205 h 2382152"/>
                <a:gd name="connsiteX4" fmla="*/ 430903 w 753155"/>
                <a:gd name="connsiteY4" fmla="*/ 2382152 h 2382152"/>
                <a:gd name="connsiteX5" fmla="*/ 369867 w 753155"/>
                <a:gd name="connsiteY5" fmla="*/ 2357958 h 2382152"/>
                <a:gd name="connsiteX6" fmla="*/ 8264 w 753155"/>
                <a:gd name="connsiteY6" fmla="*/ 2194718 h 2382152"/>
                <a:gd name="connsiteX7" fmla="*/ 9268 w 753155"/>
                <a:gd name="connsiteY7" fmla="*/ 1236899 h 2382152"/>
                <a:gd name="connsiteX8" fmla="*/ 0 w 753155"/>
                <a:gd name="connsiteY8" fmla="*/ 1204130 h 2382152"/>
                <a:gd name="connsiteX9" fmla="*/ 4720 w 753155"/>
                <a:gd name="connsiteY9" fmla="*/ 12821 h 23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3155" h="2382152">
                  <a:moveTo>
                    <a:pt x="4720" y="12821"/>
                  </a:moveTo>
                  <a:cubicBezTo>
                    <a:pt x="258894" y="95089"/>
                    <a:pt x="698689" y="74788"/>
                    <a:pt x="753155" y="0"/>
                  </a:cubicBezTo>
                  <a:cubicBezTo>
                    <a:pt x="752125" y="370703"/>
                    <a:pt x="742018" y="808714"/>
                    <a:pt x="740988" y="1179417"/>
                  </a:cubicBezTo>
                  <a:cubicBezTo>
                    <a:pt x="737844" y="1516013"/>
                    <a:pt x="734699" y="1852609"/>
                    <a:pt x="731555" y="2189205"/>
                  </a:cubicBezTo>
                  <a:lnTo>
                    <a:pt x="430903" y="2382152"/>
                  </a:lnTo>
                  <a:lnTo>
                    <a:pt x="369867" y="2357958"/>
                  </a:lnTo>
                  <a:lnTo>
                    <a:pt x="8264" y="2194718"/>
                  </a:lnTo>
                  <a:cubicBezTo>
                    <a:pt x="8599" y="1875445"/>
                    <a:pt x="8933" y="1556172"/>
                    <a:pt x="9268" y="1236899"/>
                  </a:cubicBezTo>
                  <a:lnTo>
                    <a:pt x="0" y="1204130"/>
                  </a:lnTo>
                  <a:cubicBezTo>
                    <a:pt x="1573" y="807027"/>
                    <a:pt x="3147" y="409924"/>
                    <a:pt x="4720" y="12821"/>
                  </a:cubicBezTo>
                  <a:close/>
                </a:path>
              </a:pathLst>
            </a:cu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11631971" y="2522670"/>
              <a:ext cx="307861" cy="47701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76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4322487" y="1250411"/>
            <a:ext cx="4404247" cy="3318012"/>
            <a:chOff x="2798486" y="1250411"/>
            <a:chExt cx="4404247" cy="3318012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486" y="1250411"/>
              <a:ext cx="4404247" cy="3318012"/>
            </a:xfrm>
            <a:prstGeom prst="rect">
              <a:avLst/>
            </a:prstGeom>
          </p:spPr>
        </p:pic>
        <p:cxnSp>
          <p:nvCxnSpPr>
            <p:cNvPr id="35" name="Connecteur droit avec flèche 34"/>
            <p:cNvCxnSpPr/>
            <p:nvPr/>
          </p:nvCxnSpPr>
          <p:spPr>
            <a:xfrm flipH="1">
              <a:off x="5902227" y="1985270"/>
              <a:ext cx="37011" cy="230956"/>
            </a:xfrm>
            <a:prstGeom prst="straightConnector1">
              <a:avLst/>
            </a:prstGeom>
            <a:ln w="19050">
              <a:solidFill>
                <a:srgbClr val="FF9D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5610430" y="1682303"/>
              <a:ext cx="15645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TOA in </a:t>
              </a:r>
              <a:r>
                <a:rPr kumimoji="0" lang="fr-F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dodecane</a:t>
              </a:r>
              <a:endPara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1400" dirty="0" smtClean="0"/>
              <a:t>*K</a:t>
            </a:r>
            <a:r>
              <a:rPr lang="fr-FR" sz="1400" dirty="0"/>
              <a:t>. </a:t>
            </a:r>
            <a:r>
              <a:rPr lang="fr-FR" sz="1400" dirty="0" err="1"/>
              <a:t>Servaes</a:t>
            </a:r>
            <a:r>
              <a:rPr lang="fr-FR" sz="1400" dirty="0"/>
              <a:t> </a:t>
            </a:r>
            <a:r>
              <a:rPr lang="fr-FR" sz="1400" i="1" dirty="0"/>
              <a:t>et. al.,</a:t>
            </a:r>
            <a:r>
              <a:rPr lang="en-US" sz="1400" dirty="0"/>
              <a:t> </a:t>
            </a:r>
            <a:r>
              <a:rPr lang="fr-FR" sz="1400" i="1" dirty="0" err="1"/>
              <a:t>European</a:t>
            </a:r>
            <a:r>
              <a:rPr lang="fr-FR" sz="1400" i="1" dirty="0"/>
              <a:t> Journal of </a:t>
            </a:r>
            <a:r>
              <a:rPr lang="fr-FR" sz="1400" i="1" dirty="0" err="1"/>
              <a:t>Inorganic</a:t>
            </a:r>
            <a:r>
              <a:rPr lang="fr-FR" sz="1400" i="1" dirty="0"/>
              <a:t> </a:t>
            </a:r>
            <a:r>
              <a:rPr lang="fr-FR" sz="1400" i="1" dirty="0" err="1"/>
              <a:t>Chemistry</a:t>
            </a:r>
            <a:r>
              <a:rPr lang="fr-FR" sz="1400" dirty="0"/>
              <a:t>, no. 32, pp. 5120–5126, 2007</a:t>
            </a:r>
            <a:endParaRPr lang="fr-FR" dirty="0"/>
          </a:p>
        </p:txBody>
      </p:sp>
      <p:sp>
        <p:nvSpPr>
          <p:cNvPr id="26" name="Titre 2"/>
          <p:cNvSpPr>
            <a:spLocks noGrp="1"/>
          </p:cNvSpPr>
          <p:nvPr>
            <p:ph type="title"/>
          </p:nvPr>
        </p:nvSpPr>
        <p:spPr>
          <a:xfrm>
            <a:off x="748146" y="62630"/>
            <a:ext cx="11438332" cy="505435"/>
          </a:xfrm>
        </p:spPr>
        <p:txBody>
          <a:bodyPr/>
          <a:lstStyle/>
          <a:p>
            <a:r>
              <a:rPr lang="fr-FR" dirty="0" err="1"/>
              <a:t>Uranyl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in </a:t>
            </a:r>
            <a:r>
              <a:rPr lang="fr-FR" dirty="0" err="1" smtClean="0"/>
              <a:t>ILs</a:t>
            </a:r>
            <a:r>
              <a:rPr lang="fr-FR" dirty="0" smtClean="0"/>
              <a:t> </a:t>
            </a:r>
            <a:r>
              <a:rPr lang="fr-FR" dirty="0"/>
              <a:t>mixture</a:t>
            </a:r>
            <a:br>
              <a:rPr lang="fr-FR" dirty="0"/>
            </a:br>
            <a:r>
              <a:rPr lang="fr-FR" dirty="0" err="1"/>
              <a:t>Role</a:t>
            </a:r>
            <a:r>
              <a:rPr lang="fr-FR" dirty="0"/>
              <a:t> of SO</a:t>
            </a:r>
            <a:r>
              <a:rPr lang="fr-FR" baseline="-25000" dirty="0"/>
              <a:t>4</a:t>
            </a:r>
            <a:r>
              <a:rPr lang="fr-FR" baseline="30000" dirty="0"/>
              <a:t>2-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44423" y="4735734"/>
            <a:ext cx="1911279" cy="1571649"/>
            <a:chOff x="137160" y="1049673"/>
            <a:chExt cx="8118360" cy="7123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137160" y="1049673"/>
                  <a:ext cx="8118360" cy="71231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Organic phase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[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fr-FR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SO</m:t>
                          </m:r>
                        </m:e>
                        <m:sub>
                          <m:r>
                            <a:rPr kumimoji="0" lang="fr-FR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4</m:t>
                          </m:r>
                        </m:sub>
                        <m:sup>
                          <m:r>
                            <a:rPr kumimoji="0" lang="fr-FR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2</m:t>
                          </m:r>
                          <m:r>
                            <a:rPr kumimoji="0" lang="fr-FR" altLang="zh-CN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]/[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fr-FR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NTf</m:t>
                          </m:r>
                        </m:e>
                        <m:sub>
                          <m:r>
                            <a:rPr kumimoji="0" lang="fr-FR" altLang="zh-CN" sz="1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2</m:t>
                          </m:r>
                        </m:sub>
                        <m:sup>
                          <m:r>
                            <a:rPr kumimoji="0" lang="fr-FR" altLang="zh-CN" sz="1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] = 0.5, 0.75 and 1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or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0.1 M TOA in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dodecane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+ 5%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oct.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loaded with 2500 ppm U(VI)</a:t>
                  </a: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60" y="1049673"/>
                  <a:ext cx="8118360" cy="712319"/>
                </a:xfrm>
                <a:prstGeom prst="rect">
                  <a:avLst/>
                </a:prstGeom>
                <a:blipFill>
                  <a:blip r:embed="rId14"/>
                  <a:stretch>
                    <a:fillRect l="-372" t="-778" b="-233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à coins arrondis 14"/>
            <p:cNvSpPr/>
            <p:nvPr/>
          </p:nvSpPr>
          <p:spPr>
            <a:xfrm>
              <a:off x="212601" y="1049673"/>
              <a:ext cx="7642215" cy="6346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3477847" y="4810720"/>
            <a:ext cx="7491314" cy="649280"/>
            <a:chOff x="3477847" y="4810720"/>
            <a:chExt cx="7491314" cy="649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477847" y="4859660"/>
                  <a:ext cx="32928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Helvetica" charset="0"/>
                    </a:rPr>
                    <a:t>Similar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fr-FR" altLang="zh-C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D</m:t>
                          </m:r>
                        </m:e>
                        <m:sub>
                          <m:r>
                            <a:rPr kumimoji="0" lang="fr-FR" altLang="zh-C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3</m:t>
                          </m:r>
                          <m:r>
                            <m:rPr>
                              <m:sty m:val="p"/>
                            </m:rPr>
                            <a:rPr kumimoji="0" lang="fr-FR" altLang="zh-C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h</m:t>
                          </m:r>
                        </m:sub>
                      </m:sSub>
                    </m:oMath>
                  </a14:m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trigonal </a:t>
                  </a:r>
                  <a:r>
                    <a:rPr kumimoji="0" lang="fr-FR" sz="1800" b="0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symmetry</a:t>
                  </a:r>
                  <a:r>
                    <a:rPr kumimoji="0" lang="fr-FR" sz="1800" b="0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*</a:t>
                  </a: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77847" y="4859660"/>
                  <a:ext cx="3292824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667"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Flèche vers le bas 16"/>
            <p:cNvSpPr/>
            <p:nvPr/>
          </p:nvSpPr>
          <p:spPr>
            <a:xfrm rot="16200000">
              <a:off x="6979157" y="4656014"/>
              <a:ext cx="265572" cy="863072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7574321" y="4810720"/>
                  <a:ext cx="3394840" cy="6492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3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0" lang="en-US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0" lang="fr-FR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SO</m:t>
                          </m:r>
                        </m:e>
                        <m:sub>
                          <m:r>
                            <a:rPr kumimoji="0" lang="fr-FR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4</m:t>
                          </m:r>
                        </m:sub>
                        <m:sup>
                          <m:r>
                            <a:rPr kumimoji="0" lang="fr-FR" altLang="zh-C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2</m:t>
                          </m:r>
                          <m:r>
                            <a:rPr kumimoji="0" lang="fr-FR" altLang="zh-C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−</m:t>
                          </m:r>
                        </m:sup>
                      </m:sSubSup>
                    </m:oMath>
                  </a14:m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in </a:t>
                  </a:r>
                  <a:r>
                    <a:rPr kumimoji="0" lang="fr-FR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inner</a:t>
                  </a: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coordination </a:t>
                  </a:r>
                  <a:r>
                    <a:rPr kumimoji="0" lang="fr-FR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sphere</a:t>
                  </a: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of </a:t>
                  </a:r>
                  <a:r>
                    <a:rPr kumimoji="0" lang="fr-FR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uranyl</a:t>
                  </a: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in </a:t>
                  </a:r>
                  <a:r>
                    <a:rPr kumimoji="0" lang="fr-FR" sz="18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ILs</a:t>
                  </a:r>
                  <a:r>
                    <a:rPr kumimoji="0" lang="fr-F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system  </a:t>
                  </a:r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4321" y="4810720"/>
                  <a:ext cx="3394840" cy="649280"/>
                </a:xfrm>
                <a:prstGeom prst="rect">
                  <a:avLst/>
                </a:prstGeom>
                <a:blipFill>
                  <a:blip r:embed="rId16"/>
                  <a:stretch>
                    <a:fillRect l="-1619" t="-3738" r="-180" b="-1401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e 18"/>
          <p:cNvGrpSpPr/>
          <p:nvPr/>
        </p:nvGrpSpPr>
        <p:grpSpPr>
          <a:xfrm>
            <a:off x="4414686" y="1250410"/>
            <a:ext cx="5944208" cy="3147153"/>
            <a:chOff x="7481225" y="840880"/>
            <a:chExt cx="6125869" cy="3319200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225" y="840880"/>
              <a:ext cx="4405824" cy="3319200"/>
            </a:xfrm>
            <a:prstGeom prst="rect">
              <a:avLst/>
            </a:prstGeom>
          </p:spPr>
        </p:pic>
        <p:grpSp>
          <p:nvGrpSpPr>
            <p:cNvPr id="21" name="Groupe 20"/>
            <p:cNvGrpSpPr/>
            <p:nvPr/>
          </p:nvGrpSpPr>
          <p:grpSpPr>
            <a:xfrm>
              <a:off x="11688023" y="2427116"/>
              <a:ext cx="1919071" cy="1273704"/>
              <a:chOff x="5739702" y="2930367"/>
              <a:chExt cx="1919071" cy="12737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/>
                  <p:cNvSpPr/>
                  <p:nvPr/>
                </p:nvSpPr>
                <p:spPr>
                  <a:xfrm>
                    <a:off x="5948112" y="3458289"/>
                    <a:ext cx="1710661" cy="745782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4FF04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[</m:t>
                        </m:r>
                        <m:sSubSup>
                          <m:sSubSupPr>
                            <m:ctrl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  <m:r>
                              <a:rPr kumimoji="0" lang="fr-FR" altLang="zh-CN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4FF04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]/[</m:t>
                        </m:r>
                        <m:sSubSup>
                          <m:sSubSupPr>
                            <m:ctrl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NTf</m:t>
                            </m:r>
                          </m:e>
                          <m:sub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fr-FR" altLang="zh-CN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4FF0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4FF04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]</m:t>
                        </m:r>
                      </m:oMath>
                    </a14:m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4FF04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= 0.5</a:t>
                    </a: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[</m:t>
                        </m:r>
                        <m:sSubSup>
                          <m:sSubSupPr>
                            <m:ctrl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  <m:r>
                              <a:rPr kumimoji="0" lang="fr-FR" altLang="zh-CN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]/[</m:t>
                        </m:r>
                        <m:sSubSup>
                          <m:sSubSupPr>
                            <m:ctrl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NTf</m:t>
                            </m:r>
                          </m:e>
                          <m:sub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fr-FR" altLang="zh-CN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]</m:t>
                        </m:r>
                      </m:oMath>
                    </a14:m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= 0.75</a:t>
                    </a:r>
                    <a:endParaRPr kumimoji="0" lang="fr-F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[</m:t>
                        </m:r>
                        <m:sSubSup>
                          <m:sSubSupPr>
                            <m:ctrl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  <m:r>
                              <a:rPr kumimoji="0" lang="fr-FR" altLang="zh-CN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]/[</m:t>
                        </m:r>
                        <m:sSubSup>
                          <m:sSubSupPr>
                            <m:ctrl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NTf</m:t>
                            </m:r>
                          </m:e>
                          <m:sub>
                            <m:r>
                              <a:rPr kumimoji="0" lang="fr-F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fr-FR" altLang="zh-CN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kumimoji="0" lang="en-US" sz="1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+mn-ea"/>
                            <a:cs typeface="+mn-cs"/>
                          </a:rPr>
                          <m:t>]</m:t>
                        </m:r>
                      </m:oMath>
                    </a14:m>
                    <a:r>
                      <a: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= 1</a:t>
                    </a:r>
                    <a:endParaRPr kumimoji="0" lang="fr-F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2" name="Rectangle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48112" y="3458289"/>
                    <a:ext cx="1710661" cy="74578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r="-3650" b="-1271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Rectangle 22"/>
              <p:cNvSpPr/>
              <p:nvPr/>
            </p:nvSpPr>
            <p:spPr>
              <a:xfrm>
                <a:off x="5739702" y="2930367"/>
                <a:ext cx="184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739702" y="3265890"/>
                <a:ext cx="18473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" name="Groupe 36"/>
          <p:cNvGrpSpPr/>
          <p:nvPr/>
        </p:nvGrpSpPr>
        <p:grpSpPr>
          <a:xfrm>
            <a:off x="202344" y="809027"/>
            <a:ext cx="1953358" cy="691610"/>
            <a:chOff x="-1704959" y="2327815"/>
            <a:chExt cx="1953358" cy="691610"/>
          </a:xfrm>
        </p:grpSpPr>
        <p:sp>
          <p:nvSpPr>
            <p:cNvPr id="38" name="Rectangle 37"/>
            <p:cNvSpPr/>
            <p:nvPr/>
          </p:nvSpPr>
          <p:spPr>
            <a:xfrm>
              <a:off x="-1637811" y="2327815"/>
              <a:ext cx="1886210" cy="69161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-1704959" y="2488954"/>
              <a:ext cx="1953358" cy="369332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UV-vis</a:t>
              </a:r>
              <a:endPara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425867" y="2897920"/>
            <a:ext cx="1419779" cy="1629456"/>
            <a:chOff x="342286" y="4366401"/>
            <a:chExt cx="1419779" cy="1629456"/>
          </a:xfrm>
        </p:grpSpPr>
        <p:grpSp>
          <p:nvGrpSpPr>
            <p:cNvPr id="41" name="Groupe 40"/>
            <p:cNvGrpSpPr/>
            <p:nvPr/>
          </p:nvGrpSpPr>
          <p:grpSpPr>
            <a:xfrm>
              <a:off x="437487" y="4414202"/>
              <a:ext cx="1229376" cy="1538239"/>
              <a:chOff x="449190" y="4476981"/>
              <a:chExt cx="1229376" cy="1538239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3" name="Objet 42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570630" y="4803958"/>
                  <a:ext cx="890588" cy="12112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6467" name="CS ChemDraw Drawing" r:id="rId19" imgW="4038217" imgH="4981770" progId="ChemDraw.Document.6.0">
                          <p:embed/>
                        </p:oleObj>
                      </mc:Choice>
                      <mc:Fallback>
                        <p:oleObj name="CS ChemDraw Drawing" r:id="rId19" imgW="4038217" imgH="4981770" progId="ChemDraw.Document.6.0">
                          <p:embed/>
                          <p:pic>
                            <p:nvPicPr>
                              <p:cNvPr id="43" name="Objet 4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70630" y="4803958"/>
                                <a:ext cx="890588" cy="12112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43" name="Objet 42"/>
                  <p:cNvGraphicFramePr>
                    <a:graphicFrameLocks noChangeAspect="1"/>
                  </p:cNvGraphicFramePr>
                  <p:nvPr>
                    <p:extLst/>
                  </p:nvPr>
                </p:nvGraphicFramePr>
                <p:xfrm>
                  <a:off x="570630" y="4803958"/>
                  <a:ext cx="890588" cy="1211262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16393" name="CS ChemDraw Drawing" r:id="rId21" imgW="4038217" imgH="4981770" progId="ChemDraw.Document.6.0">
                          <p:embed/>
                        </p:oleObj>
                      </mc:Choice>
                      <mc:Fallback>
                        <p:oleObj name="CS ChemDraw Drawing" r:id="rId21" imgW="4038217" imgH="4981770" progId="ChemDraw.Document.6.0">
                          <p:embed/>
                          <p:pic>
                            <p:nvPicPr>
                              <p:cNvPr id="12" name="Objet 1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2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70630" y="4803958"/>
                                <a:ext cx="890588" cy="1211262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449190" y="4476981"/>
                    <a:ext cx="1229376" cy="31015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0" lang="en-US" altLang="zh-CN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SO</m:t>
                              </m:r>
                            </m:e>
                            <m:sub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4</m:t>
                              </m:r>
                            </m:sub>
                            <m:sup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2−</m:t>
                              </m:r>
                            </m:sup>
                          </m:sSubSup>
                          <m:r>
                            <a:rPr kumimoji="0" lang="fr-FR" altLang="zh-CN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Helvetica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kumimoji="0" lang="en-US" altLang="zh-CN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NTf</m:t>
                              </m:r>
                            </m:e>
                            <m:sub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kumimoji="0" lang="fr-FR" altLang="zh-CN" sz="14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Helvetica" charset="0"/>
                                </a:rPr>
                                <m:t>−</m:t>
                              </m:r>
                            </m:sup>
                          </m:sSubSup>
                        </m:oMath>
                      </m:oMathPara>
                    </a14:m>
                    <a:endPara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38" name="Rectangle 3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9190" y="4476981"/>
                    <a:ext cx="1229376" cy="31015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Rectangle 41"/>
            <p:cNvSpPr/>
            <p:nvPr/>
          </p:nvSpPr>
          <p:spPr>
            <a:xfrm>
              <a:off x="342286" y="4366401"/>
              <a:ext cx="1419779" cy="162945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4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Uranyl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in </a:t>
            </a:r>
            <a:r>
              <a:rPr lang="fr-FR" dirty="0" err="1" smtClean="0"/>
              <a:t>ILs</a:t>
            </a:r>
            <a:r>
              <a:rPr lang="fr-FR" dirty="0" smtClean="0"/>
              <a:t> </a:t>
            </a:r>
            <a:r>
              <a:rPr lang="fr-FR" dirty="0"/>
              <a:t>mixture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A122BB-6942-4BDD-A650-172C440E562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4687874" y="995833"/>
          <a:ext cx="10023475" cy="4908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1" name="Graph" r:id="rId4" imgW="4754880" imgH="2448000" progId="Origin50.Graph">
                  <p:embed/>
                </p:oleObj>
              </mc:Choice>
              <mc:Fallback>
                <p:oleObj name="Graph" r:id="rId4" imgW="4754880" imgH="2448000" progId="Origin50.Graph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7874" y="995833"/>
                        <a:ext cx="10023475" cy="4908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2" t="-333" b="285"/>
          <a:stretch/>
        </p:blipFill>
        <p:spPr>
          <a:xfrm>
            <a:off x="577332" y="1978849"/>
            <a:ext cx="3002499" cy="295668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grpSp>
        <p:nvGrpSpPr>
          <p:cNvPr id="10" name="Groupe 9"/>
          <p:cNvGrpSpPr/>
          <p:nvPr/>
        </p:nvGrpSpPr>
        <p:grpSpPr>
          <a:xfrm>
            <a:off x="202344" y="809027"/>
            <a:ext cx="1953358" cy="691610"/>
            <a:chOff x="-1704959" y="2327815"/>
            <a:chExt cx="1953358" cy="691610"/>
          </a:xfrm>
        </p:grpSpPr>
        <p:sp>
          <p:nvSpPr>
            <p:cNvPr id="11" name="Rectangle 10"/>
            <p:cNvSpPr/>
            <p:nvPr/>
          </p:nvSpPr>
          <p:spPr>
            <a:xfrm>
              <a:off x="-1637811" y="2327815"/>
              <a:ext cx="1886210" cy="691610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-1704959" y="2488954"/>
              <a:ext cx="1953358" cy="369332"/>
            </a:xfrm>
            <a:prstGeom prst="rect">
              <a:avLst/>
            </a:prstGeom>
            <a:noFill/>
            <a:ln w="28575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EXAFS</a:t>
              </a:r>
              <a:endPara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7443323" y="115483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U-</a:t>
            </a: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fr-FR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yl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573006" y="290446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U-S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</a:t>
            </a:r>
            <a:r>
              <a:rPr kumimoji="0" lang="fr-FR" sz="1800" b="0" i="0" u="none" strike="noStrike" kern="1200" cap="none" spc="0" normalizeH="0" baseline="-5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295846" y="196274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U-O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</a:t>
            </a:r>
            <a:r>
              <a:rPr kumimoji="0" lang="fr-FR" sz="1800" b="0" i="0" u="none" strike="noStrike" kern="1200" cap="none" spc="0" normalizeH="0" baseline="-5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Connecteur droit avec flèche 15"/>
          <p:cNvCxnSpPr>
            <a:stCxn id="13" idx="1"/>
          </p:cNvCxnSpPr>
          <p:nvPr/>
        </p:nvCxnSpPr>
        <p:spPr>
          <a:xfrm flipH="1">
            <a:off x="7040880" y="1339498"/>
            <a:ext cx="402443" cy="161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5" idx="2"/>
          </p:cNvCxnSpPr>
          <p:nvPr/>
        </p:nvCxnSpPr>
        <p:spPr>
          <a:xfrm flipH="1">
            <a:off x="7525493" y="2332074"/>
            <a:ext cx="260231" cy="57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stCxn id="14" idx="2"/>
          </p:cNvCxnSpPr>
          <p:nvPr/>
        </p:nvCxnSpPr>
        <p:spPr>
          <a:xfrm flipH="1">
            <a:off x="8443660" y="3273798"/>
            <a:ext cx="606400" cy="290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47764" y="5316188"/>
                <a:ext cx="4257896" cy="926279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In first coordination sphere: </a:t>
                </a:r>
              </a:p>
              <a:p>
                <a:pPr marL="742950" marR="0" lvl="1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3</a:t>
                </a:r>
                <a14:m>
                  <m:oMath xmlns:m="http://schemas.openxmlformats.org/officeDocument/2006/math">
                    <m:r>
                      <a:rPr kumimoji="0" lang="fr-FR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endParaRPr kumimoji="0" lang="fr-FR" altLang="zh-CN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50000"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fr-FR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o</m:t>
                    </m:r>
                    <m:r>
                      <a:rPr kumimoji="0" lang="fr-FR" altLang="zh-CN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 </m:t>
                    </m:r>
                    <m:sSubSup>
                      <m:sSubSupPr>
                        <m:ctrlP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NTf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cs typeface="Helvetica" charset="0"/>
                  </a:rPr>
                  <a:t> </a:t>
                </a:r>
                <a:r>
                  <a:rPr kumimoji="0" lang="en-US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and</a:t>
                </a:r>
                <a:r>
                  <a:rPr kumimoji="0" lang="zh-CN" alt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:r>
                  <a:rPr kumimoji="0" lang="fr-FR" altLang="zh-CN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H</m:t>
                        </m:r>
                      </m:e>
                      <m:sub>
                        <m:r>
                          <a:rPr kumimoji="0" lang="fr-FR" altLang="zh-CN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kumimoji="0" lang="fr-FR" altLang="zh-CN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Helvetica" charset="0"/>
                      </a:rPr>
                      <m:t>O</m:t>
                    </m:r>
                  </m:oMath>
                </a14:m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64" y="5316188"/>
                <a:ext cx="4257896" cy="926279"/>
              </a:xfrm>
              <a:prstGeom prst="rect">
                <a:avLst/>
              </a:prstGeom>
              <a:blipFill>
                <a:blip r:embed="rId7"/>
                <a:stretch>
                  <a:fillRect t="-2597" b="-909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2212309" y="862444"/>
            <a:ext cx="16882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Run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EXAFS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Synchrotron Soleil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Mars beamtime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</a:t>
            </a: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days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- April 2021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65909" y="5789881"/>
            <a:ext cx="5579532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Synergy origin?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71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753668" y="21035"/>
            <a:ext cx="11438332" cy="505435"/>
          </a:xfrm>
        </p:spPr>
        <p:txBody>
          <a:bodyPr/>
          <a:lstStyle/>
          <a:p>
            <a:pPr algn="ctr"/>
            <a:r>
              <a:rPr lang="fr-FR" dirty="0" err="1" smtClean="0"/>
              <a:t>Role</a:t>
            </a:r>
            <a:r>
              <a:rPr lang="fr-FR" dirty="0" smtClean="0"/>
              <a:t> of water on </a:t>
            </a:r>
            <a:r>
              <a:rPr lang="fr-FR" dirty="0" err="1" smtClean="0"/>
              <a:t>synergistic</a:t>
            </a:r>
            <a:r>
              <a:rPr lang="fr-FR" dirty="0" smtClean="0"/>
              <a:t> extraction?</a:t>
            </a:r>
            <a:endParaRPr lang="fr-FR" dirty="0"/>
          </a:p>
        </p:txBody>
      </p:sp>
      <p:sp>
        <p:nvSpPr>
          <p:cNvPr id="48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D13E0-73AC-0C49-A65E-8709B58EF868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6" name="Objet 55"/>
          <p:cNvGraphicFramePr>
            <a:graphicFrameLocks noChangeAspect="1"/>
          </p:cNvGraphicFramePr>
          <p:nvPr>
            <p:extLst/>
          </p:nvPr>
        </p:nvGraphicFramePr>
        <p:xfrm>
          <a:off x="2323961" y="815727"/>
          <a:ext cx="3357768" cy="2627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7" name="Graph" r:id="rId4" imgW="3366000" imgH="2633760" progId="Origin50.Graph">
                  <p:embed/>
                </p:oleObj>
              </mc:Choice>
              <mc:Fallback>
                <p:oleObj name="Graph" r:id="rId4" imgW="3366000" imgH="2633760" progId="Origin50.Graph">
                  <p:embed/>
                  <p:pic>
                    <p:nvPicPr>
                      <p:cNvPr id="56" name="Objet 5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23961" y="815727"/>
                        <a:ext cx="3357768" cy="2627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B0A1F6-0C55-B947-8D8D-BC8DC34D7D32}"/>
                  </a:ext>
                </a:extLst>
              </p:cNvPr>
              <p:cNvSpPr/>
              <p:nvPr/>
            </p:nvSpPr>
            <p:spPr>
              <a:xfrm>
                <a:off x="2729381" y="3241466"/>
                <a:ext cx="1381450" cy="3100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NTf</m:t>
                        </m:r>
                      </m:e>
                      <m:sub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&gt;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B0A1F6-0C55-B947-8D8D-BC8DC34D7D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381" y="3241466"/>
                <a:ext cx="1381450" cy="310021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9" r="52597" b="52712"/>
          <a:stretch/>
        </p:blipFill>
        <p:spPr>
          <a:xfrm>
            <a:off x="5899076" y="895137"/>
            <a:ext cx="3561943" cy="2343605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154574" y="889624"/>
            <a:ext cx="6517479" cy="2293386"/>
            <a:chOff x="3154574" y="889624"/>
            <a:chExt cx="6517479" cy="2293386"/>
          </a:xfrm>
        </p:grpSpPr>
        <p:grpSp>
          <p:nvGrpSpPr>
            <p:cNvPr id="26" name="Groupe 25"/>
            <p:cNvGrpSpPr/>
            <p:nvPr/>
          </p:nvGrpSpPr>
          <p:grpSpPr>
            <a:xfrm>
              <a:off x="3154574" y="1944518"/>
              <a:ext cx="1220888" cy="636250"/>
              <a:chOff x="3141398" y="5870631"/>
              <a:chExt cx="1220888" cy="476792"/>
            </a:xfrm>
          </p:grpSpPr>
          <p:cxnSp>
            <p:nvCxnSpPr>
              <p:cNvPr id="59" name="Connecteur droit avec flèche 58"/>
              <p:cNvCxnSpPr/>
              <p:nvPr/>
            </p:nvCxnSpPr>
            <p:spPr>
              <a:xfrm>
                <a:off x="3141398" y="6324283"/>
                <a:ext cx="967093" cy="2314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3352651" y="5870631"/>
                    <a:ext cx="1009635" cy="36176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fr-FR" altLang="zh-CN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fr-FR" altLang="zh-CN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altLang="zh-CN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fr-FR" altLang="zh-CN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0" lang="fr-FR" altLang="zh-CN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O</m:t>
                              </m:r>
                              <m: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]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org</m:t>
                              </m:r>
                            </m:sub>
                          </m:sSub>
                        </m:oMath>
                      </m:oMathPara>
                    </a14:m>
                    <a:endPara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52651" y="5870631"/>
                    <a:ext cx="1009635" cy="361766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508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3D53C0D-3937-0A43-B689-1986BB844E03}"/>
                </a:ext>
              </a:extLst>
            </p:cNvPr>
            <p:cNvGrpSpPr/>
            <p:nvPr/>
          </p:nvGrpSpPr>
          <p:grpSpPr>
            <a:xfrm>
              <a:off x="4550574" y="1386646"/>
              <a:ext cx="1009635" cy="1512293"/>
              <a:chOff x="4759329" y="5270221"/>
              <a:chExt cx="1009635" cy="11332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1" name="Rectangle 90"/>
                  <p:cNvSpPr/>
                  <p:nvPr/>
                </p:nvSpPr>
                <p:spPr>
                  <a:xfrm>
                    <a:off x="4759329" y="6041734"/>
                    <a:ext cx="1009635" cy="36176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fr-FR" altLang="zh-CN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kumimoji="0" lang="fr-FR" altLang="zh-CN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altLang="zh-CN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[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0" lang="fr-FR" altLang="zh-CN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kumimoji="0" lang="fr-FR" altLang="zh-CN" sz="16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Helvetica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O</m:t>
                              </m:r>
                              <m: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]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org</m:t>
                              </m:r>
                            </m:sub>
                          </m:sSub>
                        </m:oMath>
                      </m:oMathPara>
                    </a14:m>
                    <a:endPara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91" name="Rectangle 9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9329" y="6041734"/>
                    <a:ext cx="1009635" cy="36176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508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2" name="Connecteur droit avec flèche 61"/>
              <p:cNvCxnSpPr/>
              <p:nvPr/>
            </p:nvCxnSpPr>
            <p:spPr>
              <a:xfrm flipV="1">
                <a:off x="5118280" y="5270221"/>
                <a:ext cx="448212" cy="8127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0" name="Image 59">
              <a:extLst>
                <a:ext uri="{FF2B5EF4-FFF2-40B4-BE49-F238E27FC236}">
                  <a16:creationId xmlns:a16="http://schemas.microsoft.com/office/drawing/2014/main" id="{6E1A97CE-ECB9-D449-B4A1-9CC3BA18C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096" t="25611" r="29489" b="14553"/>
            <a:stretch/>
          </p:blipFill>
          <p:spPr>
            <a:xfrm>
              <a:off x="3529894" y="1834135"/>
              <a:ext cx="410319" cy="543396"/>
            </a:xfrm>
            <a:prstGeom prst="rect">
              <a:avLst/>
            </a:prstGeom>
          </p:spPr>
        </p:pic>
        <p:grpSp>
          <p:nvGrpSpPr>
            <p:cNvPr id="493" name="Groupe 492"/>
            <p:cNvGrpSpPr/>
            <p:nvPr/>
          </p:nvGrpSpPr>
          <p:grpSpPr>
            <a:xfrm>
              <a:off x="5917647" y="889624"/>
              <a:ext cx="1860903" cy="2293386"/>
              <a:chOff x="1310561" y="3669834"/>
              <a:chExt cx="2081430" cy="1973381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1310561" y="3669834"/>
                <a:ext cx="2081430" cy="1973381"/>
                <a:chOff x="1310561" y="3669834"/>
                <a:chExt cx="2081430" cy="1973381"/>
              </a:xfrm>
            </p:grpSpPr>
            <p:cxnSp>
              <p:nvCxnSpPr>
                <p:cNvPr id="9" name="Connecteur droit avec flèche 8"/>
                <p:cNvCxnSpPr/>
                <p:nvPr/>
              </p:nvCxnSpPr>
              <p:spPr>
                <a:xfrm flipV="1">
                  <a:off x="3086589" y="4659159"/>
                  <a:ext cx="299674" cy="52296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e 18"/>
                <p:cNvGrpSpPr/>
                <p:nvPr/>
              </p:nvGrpSpPr>
              <p:grpSpPr>
                <a:xfrm>
                  <a:off x="1310561" y="3669834"/>
                  <a:ext cx="2081430" cy="1973381"/>
                  <a:chOff x="1310561" y="3669834"/>
                  <a:chExt cx="2081430" cy="197338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" name="Rectangle 14"/>
                      <p:cNvSpPr/>
                      <p:nvPr/>
                    </p:nvSpPr>
                    <p:spPr>
                      <a:xfrm rot="17616416">
                        <a:off x="2356512" y="4362206"/>
                        <a:ext cx="1727851" cy="34310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0" lang="en-US" altLang="zh-CN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fr-FR" altLang="zh-CN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SO</m:t>
                                </m:r>
                              </m:e>
                              <m:sub>
                                <m:r>
                                  <a:rPr kumimoji="0" lang="fr-FR" altLang="zh-CN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4</m:t>
                                </m:r>
                              </m:sub>
                              <m:sup>
                                <m:r>
                                  <a:rPr kumimoji="0" lang="fr-FR" altLang="zh-CN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2</m:t>
                                </m:r>
                                <m:r>
                                  <a:rPr kumimoji="0" lang="fr-FR" altLang="zh-CN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−</m:t>
                                </m:r>
                              </m:sup>
                            </m:sSubSup>
                          </m:oMath>
                        </a14:m>
                        <a:r>
                          <a:rPr kumimoji="0" lang="zh-CN" alt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cs typeface="+mn-cs"/>
                          </a:rPr>
                          <a:t>          </a:t>
                        </a:r>
                        <a14:m>
                          <m:oMath xmlns:m="http://schemas.openxmlformats.org/officeDocument/2006/math">
                            <m:sSubSup>
                              <m:sSubSupPr>
                                <m:ctrlPr>
                                  <a:rPr kumimoji="0" lang="en-US" altLang="zh-CN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altLang="zh-CN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UO</m:t>
                                </m:r>
                              </m:e>
                              <m:sub>
                                <m:r>
                                  <a:rPr kumimoji="0" lang="fr-FR" altLang="zh-CN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kumimoji="0" lang="en-US" altLang="zh-CN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Helvetica" charset="0"/>
                                  </a:rPr>
                                  <m:t>2+</m:t>
                                </m:r>
                              </m:sup>
                            </m:sSubSup>
                          </m:oMath>
                        </a14:m>
                        <a:endParaRPr kumimoji="0" lang="fr-F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" name="Rectangle 14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7616416">
                        <a:off x="2356512" y="4362206"/>
                        <a:ext cx="1727851" cy="343107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6" name="Rectangle 15"/>
                  <p:cNvSpPr/>
                  <p:nvPr/>
                </p:nvSpPr>
                <p:spPr>
                  <a:xfrm rot="18181875">
                    <a:off x="1387472" y="5381573"/>
                    <a:ext cx="18473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488" name="Connecteur droit avec flèche 487"/>
              <p:cNvCxnSpPr>
                <a:cxnSpLocks/>
              </p:cNvCxnSpPr>
              <p:nvPr/>
            </p:nvCxnSpPr>
            <p:spPr>
              <a:xfrm flipV="1">
                <a:off x="2997203" y="4621912"/>
                <a:ext cx="189787" cy="3320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lg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3F70F96-B5AE-474D-B643-9663BF1B97B6}"/>
                </a:ext>
              </a:extLst>
            </p:cNvPr>
            <p:cNvGrpSpPr/>
            <p:nvPr/>
          </p:nvGrpSpPr>
          <p:grpSpPr>
            <a:xfrm>
              <a:off x="8128781" y="1405726"/>
              <a:ext cx="1543272" cy="462432"/>
              <a:chOff x="1691664" y="5224195"/>
              <a:chExt cx="1726158" cy="39790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EFE48E90-8D89-6E40-A772-7F4C44D5AF5F}"/>
                      </a:ext>
                    </a:extLst>
                  </p:cNvPr>
                  <p:cNvSpPr/>
                  <p:nvPr/>
                </p:nvSpPr>
                <p:spPr>
                  <a:xfrm rot="2365951">
                    <a:off x="1691664" y="5278995"/>
                    <a:ext cx="1726158" cy="34310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fr-FR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SO</m:t>
                            </m:r>
                          </m:e>
                          <m:sub>
                            <m:r>
                              <a:rPr kumimoji="0" lang="fr-FR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4</m:t>
                            </m:r>
                          </m:sub>
                          <m:sup>
                            <m:r>
                              <a:rPr kumimoji="0" lang="fr-FR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  <m:r>
                              <a:rPr kumimoji="0" lang="fr-FR" altLang="zh-CN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−</m:t>
                            </m:r>
                          </m:sup>
                        </m:sSubSup>
                      </m:oMath>
                    </a14:m>
                    <a:r>
                      <a: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cs typeface="+mn-cs"/>
                      </a:rPr>
                      <a:t>      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UO</m:t>
                            </m:r>
                          </m:e>
                          <m:sub>
                            <m:r>
                              <a:rPr kumimoji="0" lang="fr-FR" altLang="zh-CN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</m:t>
                            </m:r>
                          </m:sub>
                          <m:sup>
                            <m:r>
                              <a:rPr kumimoji="0" lang="en-US" altLang="zh-CN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Helvetica" charset="0"/>
                              </a:rPr>
                              <m:t>2+</m:t>
                            </m:r>
                          </m:sup>
                        </m:sSubSup>
                      </m:oMath>
                    </a14:m>
                    <a:endParaRPr kumimoji="0" lang="fr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EFE48E90-8D89-6E40-A772-7F4C44D5AF5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365951">
                    <a:off x="1691664" y="5278995"/>
                    <a:ext cx="1726158" cy="34310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6" name="Connecteur droit avec flèche 487">
                <a:extLst>
                  <a:ext uri="{FF2B5EF4-FFF2-40B4-BE49-F238E27FC236}">
                    <a16:creationId xmlns:a16="http://schemas.microsoft.com/office/drawing/2014/main" id="{3187A8DF-5DA9-4642-95CB-7C0238D8C8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56535" y="5224195"/>
                <a:ext cx="254463" cy="2059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lg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F0C659-DD51-0E4E-A232-84CA6885C8FE}"/>
                </a:ext>
              </a:extLst>
            </p:cNvPr>
            <p:cNvGrpSpPr/>
            <p:nvPr/>
          </p:nvGrpSpPr>
          <p:grpSpPr>
            <a:xfrm>
              <a:off x="8584222" y="1544708"/>
              <a:ext cx="548215" cy="840411"/>
              <a:chOff x="2224370" y="5233272"/>
              <a:chExt cx="613181" cy="723145"/>
            </a:xfrm>
          </p:grpSpPr>
          <p:cxnSp>
            <p:nvCxnSpPr>
              <p:cNvPr id="93" name="Connecteur droit avec flèche 487">
                <a:extLst>
                  <a:ext uri="{FF2B5EF4-FFF2-40B4-BE49-F238E27FC236}">
                    <a16:creationId xmlns:a16="http://schemas.microsoft.com/office/drawing/2014/main" id="{1F7AEB4F-0DDA-1446-8235-CE67833E49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262674" y="5233272"/>
                <a:ext cx="122727" cy="3388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lg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AA957D5-0427-B345-9A3F-9CF4F3C3633E}"/>
                      </a:ext>
                    </a:extLst>
                  </p:cNvPr>
                  <p:cNvSpPr/>
                  <p:nvPr/>
                </p:nvSpPr>
                <p:spPr>
                  <a:xfrm rot="2351731">
                    <a:off x="2224370" y="5617863"/>
                    <a:ext cx="61318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fr-FR" altLang="zh-CN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kumimoji="0" lang="fr-FR" altLang="zh-CN" sz="16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Helvetica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kumimoji="0" lang="fr-FR" altLang="zh-CN" sz="1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Helvetica" charset="0"/>
                            </a:rPr>
                            <m:t>O</m:t>
                          </m:r>
                        </m:oMath>
                      </m:oMathPara>
                    </a14:m>
                    <a:endParaRPr kumimoji="0" lang="en-FR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BAA957D5-0427-B345-9A3F-9CF4F3C3633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351731">
                    <a:off x="2224370" y="5617863"/>
                    <a:ext cx="613181" cy="338554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7" name="Connecteur droit avec flèche 8">
              <a:extLst>
                <a:ext uri="{FF2B5EF4-FFF2-40B4-BE49-F238E27FC236}">
                  <a16:creationId xmlns:a16="http://schemas.microsoft.com/office/drawing/2014/main" id="{18B71C2C-3D70-7D4F-9D41-C726C32483AA}"/>
                </a:ext>
              </a:extLst>
            </p:cNvPr>
            <p:cNvCxnSpPr>
              <a:cxnSpLocks/>
            </p:cNvCxnSpPr>
            <p:nvPr/>
          </p:nvCxnSpPr>
          <p:spPr>
            <a:xfrm>
              <a:off x="8376808" y="1779394"/>
              <a:ext cx="350181" cy="6650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335F4DE-3BBB-0347-8F96-F284EAB6B6E3}"/>
                  </a:ext>
                </a:extLst>
              </p:cNvPr>
              <p:cNvSpPr/>
              <p:nvPr/>
            </p:nvSpPr>
            <p:spPr>
              <a:xfrm>
                <a:off x="6672728" y="3235238"/>
                <a:ext cx="1381450" cy="3100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NTf</m:t>
                        </m:r>
                      </m:e>
                      <m:sub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&gt;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Helvetica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335F4DE-3BBB-0347-8F96-F284EAB6B6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728" y="3235238"/>
                <a:ext cx="1381450" cy="310021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F811626-10FC-4D45-95FE-2250E446D2C0}"/>
                  </a:ext>
                </a:extLst>
              </p:cNvPr>
              <p:cNvSpPr/>
              <p:nvPr/>
            </p:nvSpPr>
            <p:spPr>
              <a:xfrm>
                <a:off x="8155118" y="3235238"/>
                <a:ext cx="1386914" cy="3100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&gt;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NTf</m:t>
                        </m:r>
                      </m:e>
                      <m:sub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0F811626-10FC-4D45-95FE-2250E446D2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118" y="3235238"/>
                <a:ext cx="1386914" cy="310021"/>
              </a:xfrm>
              <a:prstGeom prst="rect">
                <a:avLst/>
              </a:prstGeom>
              <a:blipFill>
                <a:blip r:embed="rId23"/>
                <a:stretch>
                  <a:fillRect b="-12500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FBF5292-9BAF-BC49-B5A7-2AFD92090001}"/>
                  </a:ext>
                </a:extLst>
              </p:cNvPr>
              <p:cNvSpPr/>
              <p:nvPr/>
            </p:nvSpPr>
            <p:spPr>
              <a:xfrm>
                <a:off x="4361935" y="3238742"/>
                <a:ext cx="1386914" cy="31002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  <m:sup>
                        <m:r>
                          <a:rPr kumimoji="0" lang="fr-FR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&gt;</a:t>
                </a:r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NTf</m:t>
                        </m:r>
                      </m:e>
                      <m:sub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2</m:t>
                        </m:r>
                      </m:sub>
                      <m:sup>
                        <m:r>
                          <a:rPr kumimoji="0" lang="fr-FR" altLang="zh-CN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Helvetica" charset="0"/>
                          </a:rPr>
                          <m:t>−</m:t>
                        </m:r>
                      </m:sup>
                    </m:sSubSup>
                  </m:oMath>
                </a14:m>
                <a:r>
                  <a: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endPara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FBF5292-9BAF-BC49-B5A7-2AFD92090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935" y="3238742"/>
                <a:ext cx="1386914" cy="310021"/>
              </a:xfrm>
              <a:prstGeom prst="rect">
                <a:avLst/>
              </a:prstGeom>
              <a:blipFill>
                <a:blip r:embed="rId24"/>
                <a:stretch>
                  <a:fillRect b="-14286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7" name="Objet 56"/>
          <p:cNvGraphicFramePr>
            <a:graphicFrameLocks noChangeAspect="1"/>
          </p:cNvGraphicFramePr>
          <p:nvPr>
            <p:extLst/>
          </p:nvPr>
        </p:nvGraphicFramePr>
        <p:xfrm>
          <a:off x="-129418" y="3968057"/>
          <a:ext cx="4132263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8" name="Graph" r:id="rId25" imgW="4131720" imgH="2879640" progId="Origin50.Graph">
                  <p:embed/>
                </p:oleObj>
              </mc:Choice>
              <mc:Fallback>
                <p:oleObj name="Graph" r:id="rId25" imgW="4131720" imgH="2879640" progId="Origin50.Graph">
                  <p:embed/>
                  <p:pic>
                    <p:nvPicPr>
                      <p:cNvPr id="57" name="Objet 56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-129418" y="3968057"/>
                        <a:ext cx="4132263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t 57"/>
          <p:cNvGraphicFramePr>
            <a:graphicFrameLocks noChangeAspect="1"/>
          </p:cNvGraphicFramePr>
          <p:nvPr>
            <p:extLst/>
          </p:nvPr>
        </p:nvGraphicFramePr>
        <p:xfrm>
          <a:off x="6411705" y="3964045"/>
          <a:ext cx="4132263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9" name="Graph" r:id="rId27" imgW="4131720" imgH="2879640" progId="Origin50.Graph">
                  <p:embed/>
                </p:oleObj>
              </mc:Choice>
              <mc:Fallback>
                <p:oleObj name="Graph" r:id="rId27" imgW="4131720" imgH="2879640" progId="Origin50.Graph">
                  <p:embed/>
                  <p:pic>
                    <p:nvPicPr>
                      <p:cNvPr id="58" name="Objet 57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411705" y="3964045"/>
                        <a:ext cx="4132263" cy="287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ZoneTexte 59"/>
          <p:cNvSpPr txBox="1"/>
          <p:nvPr/>
        </p:nvSpPr>
        <p:spPr>
          <a:xfrm>
            <a:off x="269012" y="3783391"/>
            <a:ext cx="226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Different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/V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ratio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033196" y="950737"/>
            <a:ext cx="1901845" cy="1908995"/>
          </a:xfrm>
          <a:prstGeom prst="rect">
            <a:avLst/>
          </a:prstGeom>
        </p:spPr>
      </p:pic>
      <p:cxnSp>
        <p:nvCxnSpPr>
          <p:cNvPr id="55" name="Connecteur droit avec flèche 54"/>
          <p:cNvCxnSpPr/>
          <p:nvPr/>
        </p:nvCxnSpPr>
        <p:spPr>
          <a:xfrm flipH="1">
            <a:off x="10990887" y="2303808"/>
            <a:ext cx="344727" cy="250547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810206" y="4460966"/>
            <a:ext cx="1158183" cy="1498284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6881636" y="3779828"/>
            <a:ext cx="3705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Different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concentration[(NH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</a:t>
            </a:r>
            <a:r>
              <a:rPr kumimoji="0" lang="fr-FR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]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7575" y="2514082"/>
            <a:ext cx="243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Reference:TOA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+ dodecane [H</a:t>
            </a:r>
            <a:r>
              <a:rPr kumimoji="0" lang="fr-FR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O]</a:t>
            </a:r>
            <a:r>
              <a:rPr kumimoji="0" lang="fr-FR" sz="1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org</a:t>
            </a:r>
            <a:r>
              <a: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= 0.2 mol/L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Slide Number Placeholder 2"/>
          <p:cNvSpPr txBox="1">
            <a:spLocks/>
          </p:cNvSpPr>
          <p:nvPr/>
        </p:nvSpPr>
        <p:spPr>
          <a:xfrm>
            <a:off x="11929332" y="6598335"/>
            <a:ext cx="36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rgbClr val="1E53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D13E0-73AC-0C49-A65E-8709B58EF868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106" grpId="0" animBg="1"/>
      <p:bldP spid="60" grpId="0"/>
      <p:bldP spid="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/ perspectives 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67185" y="1309721"/>
            <a:ext cx="4768107" cy="1323439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No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dilution,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no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third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phase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Synergistic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extraction of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NTf</a:t>
            </a:r>
            <a:r>
              <a:rPr kumimoji="0" lang="fr-FR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not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involved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Role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water?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F3E891-D424-6B48-A25B-5EC84A113AB3}"/>
                  </a:ext>
                </a:extLst>
              </p:cNvPr>
              <p:cNvSpPr/>
              <p:nvPr/>
            </p:nvSpPr>
            <p:spPr>
              <a:xfrm>
                <a:off x="933167" y="3380649"/>
                <a:ext cx="10768589" cy="400110"/>
              </a:xfrm>
              <a:prstGeom prst="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Indentification</a:t>
                </a:r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en-US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of</a:t>
                </a:r>
                <a14:m>
                  <m:oMath xmlns:m="http://schemas.openxmlformats.org/officeDocument/2006/math">
                    <m:r>
                      <a:rPr kumimoji="0" lang="fr-FR" altLang="zh-CN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l-GR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ν</m:t>
                    </m:r>
                    <m:r>
                      <a:rPr kumimoji="0" lang="fr-FR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(</m:t>
                    </m:r>
                    <m:sSub>
                      <m:sSubPr>
                        <m:ctrlPr>
                          <a:rPr kumimoji="0" lang="fr-FR" altLang="zh-CN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fr-FR" altLang="zh-CN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kumimoji="0" lang="fr-FR" altLang="zh-C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O</m:t>
                        </m:r>
                      </m:e>
                      <m:sub>
                        <m:r>
                          <a:rPr kumimoji="0" lang="fr-FR" altLang="zh-CN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</m:sSub>
                    <m:r>
                      <a:rPr kumimoji="0" lang="fr-FR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fr-FR" altLang="zh-CN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link</a:t>
                </a:r>
                <a:r>
                  <a:rPr kumimoji="0" lang="fr-FR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with UO</a:t>
                </a:r>
                <a:r>
                  <a:rPr kumimoji="0" lang="fr-FR" altLang="zh-CN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2</a:t>
                </a:r>
                <a:r>
                  <a:rPr kumimoji="0" lang="fr-FR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and</a:t>
                </a:r>
                <a:r>
                  <a:rPr kumimoji="0" lang="fr-FR" altLang="zh-CN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ν</m:t>
                    </m:r>
                    <m:r>
                      <a:rPr kumimoji="0" lang="fr-FR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(</m:t>
                    </m:r>
                    <m:sSub>
                      <m:sSubPr>
                        <m:ctrlPr>
                          <a:rPr kumimoji="0" lang="fr-FR" altLang="zh-CN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0" lang="fr-FR" altLang="zh-C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SO</m:t>
                        </m:r>
                      </m:e>
                      <m:sub>
                        <m:r>
                          <a:rPr kumimoji="0" lang="fr-FR" altLang="zh-CN" sz="2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4</m:t>
                        </m:r>
                      </m:sub>
                    </m:sSub>
                    <m:r>
                      <a:rPr kumimoji="0" lang="fr-FR" altLang="zh-CN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)</m:t>
                    </m:r>
                  </m:oMath>
                </a14:m>
                <a:r>
                  <a: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</a:t>
                </a:r>
                <a:r>
                  <a:rPr kumimoji="0" lang="fr-FR" altLang="zh-CN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link</a:t>
                </a:r>
                <a:r>
                  <a:rPr kumimoji="0" lang="fr-FR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with </a:t>
                </a:r>
                <a:r>
                  <a:rPr kumimoji="0" lang="fr-FR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H</a:t>
                </a:r>
                <a:r>
                  <a:rPr kumimoji="0" lang="fr-FR" altLang="zh-CN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2</a:t>
                </a:r>
                <a:r>
                  <a:rPr kumimoji="0" lang="fr-FR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O in FT-IR (DFT </a:t>
                </a:r>
                <a:r>
                  <a:rPr kumimoji="0" lang="fr-FR" altLang="zh-CN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calculations</a:t>
                </a:r>
                <a:r>
                  <a:rPr kumimoji="0" lang="fr-FR" altLang="zh-CN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)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5F3E891-D424-6B48-A25B-5EC84A113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67" y="3380649"/>
                <a:ext cx="10768589" cy="400110"/>
              </a:xfrm>
              <a:prstGeom prst="rect">
                <a:avLst/>
              </a:prstGeom>
              <a:blipFill>
                <a:blip r:embed="rId3"/>
                <a:stretch>
                  <a:fillRect l="-338" t="-2817" b="-22535"/>
                </a:stretch>
              </a:blipFill>
              <a:ln w="3810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/>
          <p:cNvSpPr txBox="1"/>
          <p:nvPr/>
        </p:nvSpPr>
        <p:spPr>
          <a:xfrm>
            <a:off x="6623143" y="4340856"/>
            <a:ext cx="5283819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Thank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for 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your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attention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11676993" y="6445935"/>
            <a:ext cx="459939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76932" y="6445935"/>
            <a:ext cx="360000" cy="360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8D13E0-73AC-0C49-A65E-8709B58EF868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solidFill>
                  <a:srgbClr val="1E53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1E53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8464" y="6445935"/>
            <a:ext cx="12192000" cy="463458"/>
          </a:xfrm>
        </p:spPr>
        <p:txBody>
          <a:bodyPr>
            <a:normAutofit lnSpcReduction="10000"/>
          </a:bodyPr>
          <a:lstStyle/>
          <a:p>
            <a:r>
              <a:rPr lang="en-GB" sz="1000" baseline="30000" dirty="0" smtClean="0"/>
              <a:t>1</a:t>
            </a:r>
            <a:r>
              <a:rPr lang="en-GB" sz="1000" dirty="0" smtClean="0"/>
              <a:t> Sato</a:t>
            </a:r>
            <a:r>
              <a:rPr lang="en-GB" sz="1000" dirty="0"/>
              <a:t>, T., Watanabe, H., &amp; Suzuki, H. (1986). </a:t>
            </a:r>
            <a:r>
              <a:rPr lang="en-GB" sz="1000" dirty="0" smtClean="0"/>
              <a:t>Liquid-liquid extraction of molybdenum(VI) from aqueous acid solutions by high-molecular weight amines </a:t>
            </a:r>
            <a:r>
              <a:rPr lang="en-GB" sz="1000" i="1" dirty="0"/>
              <a:t>Solvent Extraction and Ion Exchange</a:t>
            </a:r>
            <a:r>
              <a:rPr lang="en-GB" sz="1000" dirty="0"/>
              <a:t>, </a:t>
            </a:r>
            <a:r>
              <a:rPr lang="en-GB" sz="1000" i="1" dirty="0"/>
              <a:t>4</a:t>
            </a:r>
            <a:r>
              <a:rPr lang="en-GB" sz="1000" dirty="0"/>
              <a:t>(5), 987‑998. </a:t>
            </a:r>
            <a:endParaRPr lang="en-GB" sz="1000" dirty="0" smtClean="0"/>
          </a:p>
          <a:p>
            <a:r>
              <a:rPr lang="en-GB" sz="1000" baseline="30000" dirty="0" smtClean="0"/>
              <a:t>2 </a:t>
            </a:r>
            <a:r>
              <a:rPr lang="en-GB" sz="1000" dirty="0" err="1" smtClean="0"/>
              <a:t>Chagnes</a:t>
            </a:r>
            <a:r>
              <a:rPr lang="en-GB" sz="1000" dirty="0"/>
              <a:t>, A., &amp; Cote, G. (2018). Chemical Degradation of a Mixture of tri-n-</a:t>
            </a:r>
            <a:r>
              <a:rPr lang="en-GB" sz="1000" dirty="0" err="1"/>
              <a:t>Octylamine</a:t>
            </a:r>
            <a:r>
              <a:rPr lang="en-GB" sz="1000" dirty="0"/>
              <a:t> and 1-Tridecanol in the Presence of Chromium(VI) in Acidic </a:t>
            </a:r>
            <a:r>
              <a:rPr lang="en-GB" sz="1000" dirty="0" err="1"/>
              <a:t>Sulfate</a:t>
            </a:r>
            <a:r>
              <a:rPr lang="en-GB" sz="1000" dirty="0"/>
              <a:t> Media. </a:t>
            </a:r>
            <a:r>
              <a:rPr lang="en-GB" sz="1000" i="1" dirty="0"/>
              <a:t>Metals</a:t>
            </a:r>
            <a:r>
              <a:rPr lang="en-GB" sz="1000" dirty="0"/>
              <a:t>, </a:t>
            </a:r>
            <a:r>
              <a:rPr lang="en-GB" sz="1000" i="1" dirty="0"/>
              <a:t>8</a:t>
            </a:r>
            <a:r>
              <a:rPr lang="en-GB" sz="1000" dirty="0"/>
              <a:t>(1), </a:t>
            </a:r>
            <a:r>
              <a:rPr lang="en-GB" sz="1000" dirty="0" smtClean="0"/>
              <a:t>57.</a:t>
            </a:r>
            <a:endParaRPr lang="fr-FR" sz="1000" dirty="0" smtClean="0"/>
          </a:p>
          <a:p>
            <a:endParaRPr lang="fr-FR" sz="1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67" name="Image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012675" y="4236912"/>
            <a:ext cx="2445071" cy="1754479"/>
          </a:xfrm>
          <a:prstGeom prst="rect">
            <a:avLst/>
          </a:prstGeom>
        </p:spPr>
      </p:pic>
      <p:sp>
        <p:nvSpPr>
          <p:cNvPr id="168" name="ZoneTexte 167"/>
          <p:cNvSpPr txBox="1"/>
          <p:nvPr/>
        </p:nvSpPr>
        <p:spPr>
          <a:xfrm>
            <a:off x="923454" y="5666283"/>
            <a:ext cx="95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Polar </a:t>
            </a:r>
            <a:r>
              <a:rPr lang="fr-FR" dirty="0" err="1" smtClean="0"/>
              <a:t>head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9" name="ZoneTexte 168"/>
          <p:cNvSpPr txBox="1"/>
          <p:nvPr/>
        </p:nvSpPr>
        <p:spPr>
          <a:xfrm>
            <a:off x="2851950" y="562488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Apolar</a:t>
            </a:r>
            <a:r>
              <a:rPr lang="fr-FR" dirty="0"/>
              <a:t> </a:t>
            </a:r>
            <a:r>
              <a:rPr lang="fr-FR" dirty="0" err="1" smtClean="0"/>
              <a:t>chain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70" name="ZoneTexte 169"/>
          <p:cNvSpPr txBox="1"/>
          <p:nvPr/>
        </p:nvSpPr>
        <p:spPr>
          <a:xfrm>
            <a:off x="508012" y="3842256"/>
            <a:ext cx="401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Extractant</a:t>
            </a:r>
            <a:r>
              <a:rPr lang="fr-FR" b="1" dirty="0" smtClean="0"/>
              <a:t> = </a:t>
            </a:r>
            <a:r>
              <a:rPr lang="fr-FR" b="1" dirty="0" err="1" smtClean="0"/>
              <a:t>Amphiphilic</a:t>
            </a:r>
            <a:r>
              <a:rPr lang="fr-FR" b="1" dirty="0" smtClean="0"/>
              <a:t> </a:t>
            </a:r>
            <a:r>
              <a:rPr lang="fr-FR" b="1" dirty="0" err="1" smtClean="0"/>
              <a:t>molecule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171" name="ZoneTexte 170"/>
          <p:cNvSpPr txBox="1"/>
          <p:nvPr/>
        </p:nvSpPr>
        <p:spPr>
          <a:xfrm>
            <a:off x="8145155" y="192382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Aggregate</a:t>
            </a:r>
            <a:endParaRPr lang="fr-FR" b="1" dirty="0"/>
          </a:p>
        </p:txBody>
      </p:sp>
      <p:grpSp>
        <p:nvGrpSpPr>
          <p:cNvPr id="172" name="Groupe 171"/>
          <p:cNvGrpSpPr/>
          <p:nvPr/>
        </p:nvGrpSpPr>
        <p:grpSpPr>
          <a:xfrm>
            <a:off x="7395828" y="2417843"/>
            <a:ext cx="3329531" cy="3292049"/>
            <a:chOff x="4352786" y="2158861"/>
            <a:chExt cx="2275404" cy="2450608"/>
          </a:xfrm>
        </p:grpSpPr>
        <p:grpSp>
          <p:nvGrpSpPr>
            <p:cNvPr id="173" name="Groupe 172"/>
            <p:cNvGrpSpPr/>
            <p:nvPr/>
          </p:nvGrpSpPr>
          <p:grpSpPr>
            <a:xfrm>
              <a:off x="5203137" y="3128917"/>
              <a:ext cx="511238" cy="510495"/>
              <a:chOff x="8450289" y="1438292"/>
              <a:chExt cx="752689" cy="771492"/>
            </a:xfrm>
          </p:grpSpPr>
          <p:sp>
            <p:nvSpPr>
              <p:cNvPr id="181" name="Ellipse 180"/>
              <p:cNvSpPr/>
              <p:nvPr/>
            </p:nvSpPr>
            <p:spPr>
              <a:xfrm>
                <a:off x="8450289" y="1438292"/>
                <a:ext cx="752689" cy="771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8450289" y="1656406"/>
                <a:ext cx="752689" cy="335264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74" name="Image 17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1704155">
              <a:off x="5644779" y="2599234"/>
              <a:ext cx="983411" cy="1207698"/>
            </a:xfrm>
            <a:prstGeom prst="rect">
              <a:avLst/>
            </a:prstGeom>
          </p:spPr>
        </p:pic>
        <p:pic>
          <p:nvPicPr>
            <p:cNvPr id="175" name="Image 17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08755">
              <a:off x="4352786" y="3048707"/>
              <a:ext cx="983411" cy="1207698"/>
            </a:xfrm>
            <a:prstGeom prst="rect">
              <a:avLst/>
            </a:prstGeom>
          </p:spPr>
        </p:pic>
        <p:pic>
          <p:nvPicPr>
            <p:cNvPr id="176" name="Image 17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800597" y="2318449"/>
              <a:ext cx="1130060" cy="810883"/>
            </a:xfrm>
            <a:prstGeom prst="rect">
              <a:avLst/>
            </a:prstGeom>
          </p:spPr>
        </p:pic>
        <p:pic>
          <p:nvPicPr>
            <p:cNvPr id="177" name="Image 17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5030322" y="3638997"/>
              <a:ext cx="1130060" cy="810883"/>
            </a:xfrm>
            <a:prstGeom prst="rect">
              <a:avLst/>
            </a:prstGeom>
          </p:spPr>
        </p:pic>
        <p:grpSp>
          <p:nvGrpSpPr>
            <p:cNvPr id="178" name="Groupe 177"/>
            <p:cNvGrpSpPr/>
            <p:nvPr/>
          </p:nvGrpSpPr>
          <p:grpSpPr>
            <a:xfrm>
              <a:off x="5393434" y="3328960"/>
              <a:ext cx="145701" cy="82346"/>
              <a:chOff x="1696332" y="1230976"/>
              <a:chExt cx="145701" cy="82346"/>
            </a:xfrm>
          </p:grpSpPr>
          <p:sp>
            <p:nvSpPr>
              <p:cNvPr id="179" name="Ellipse 178"/>
              <p:cNvSpPr/>
              <p:nvPr/>
            </p:nvSpPr>
            <p:spPr>
              <a:xfrm>
                <a:off x="1696332" y="123097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0" name="Ellipse 179"/>
              <p:cNvSpPr/>
              <p:nvPr/>
            </p:nvSpPr>
            <p:spPr>
              <a:xfrm>
                <a:off x="1796314" y="1267603"/>
                <a:ext cx="45719" cy="45719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83" name="Ellipse 182"/>
          <p:cNvSpPr/>
          <p:nvPr/>
        </p:nvSpPr>
        <p:spPr>
          <a:xfrm>
            <a:off x="836870" y="4978631"/>
            <a:ext cx="587403" cy="566834"/>
          </a:xfrm>
          <a:prstGeom prst="ellipse">
            <a:avLst/>
          </a:pr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/>
          <p:cNvSpPr/>
          <p:nvPr/>
        </p:nvSpPr>
        <p:spPr>
          <a:xfrm>
            <a:off x="959950" y="449190"/>
            <a:ext cx="10525819" cy="10825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fr-FR" sz="2000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FORMICA 3D</a:t>
            </a:r>
          </a:p>
          <a:p>
            <a:pPr algn="ctr">
              <a:spcBef>
                <a:spcPct val="0"/>
              </a:spcBef>
            </a:pPr>
            <a:endParaRPr lang="fr-FR" sz="2000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algn="ctr">
              <a:spcBef>
                <a:spcPct val="0"/>
              </a:spcBef>
            </a:pPr>
            <a:r>
              <a:rPr lang="fr-FR" sz="2000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FORmulation</a:t>
            </a:r>
            <a:r>
              <a:rPr lang="fr-FR" sz="2000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et </a:t>
            </a:r>
            <a:r>
              <a:rPr lang="fr-FR" sz="2000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MécanIsmes</a:t>
            </a:r>
            <a:r>
              <a:rPr lang="fr-FR" sz="2000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2000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d’extraCtion</a:t>
            </a:r>
            <a:r>
              <a:rPr lang="fr-FR" sz="2000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de l’uranium par des Amines tertiaires pour minimiser les verrous de 3ème phase et de Dégradation des </a:t>
            </a:r>
            <a:r>
              <a:rPr lang="fr-FR" sz="2000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extractants</a:t>
            </a:r>
            <a:endParaRPr lang="fr-FR" sz="2000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  <p:sp>
        <p:nvSpPr>
          <p:cNvPr id="133" name="Ellipse 132"/>
          <p:cNvSpPr/>
          <p:nvPr/>
        </p:nvSpPr>
        <p:spPr>
          <a:xfrm>
            <a:off x="8583354" y="3649230"/>
            <a:ext cx="869554" cy="830143"/>
          </a:xfrm>
          <a:prstGeom prst="ellipse">
            <a:avLst/>
          </a:prstGeom>
          <a:noFill/>
          <a:ln w="12700">
            <a:solidFill>
              <a:srgbClr val="57E4FB"/>
            </a:solidFill>
          </a:ln>
          <a:effectLst>
            <a:glow rad="101600">
              <a:srgbClr val="57E4F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/>
          <p:cNvSpPr/>
          <p:nvPr/>
        </p:nvSpPr>
        <p:spPr>
          <a:xfrm>
            <a:off x="7983398" y="3051786"/>
            <a:ext cx="2065206" cy="2024165"/>
          </a:xfrm>
          <a:prstGeom prst="ellipse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Flèche droite 134"/>
          <p:cNvSpPr/>
          <p:nvPr/>
        </p:nvSpPr>
        <p:spPr>
          <a:xfrm rot="8774958">
            <a:off x="9167572" y="3119994"/>
            <a:ext cx="2202118" cy="171526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57E4FB"/>
          </a:solidFill>
          <a:ln>
            <a:solidFill>
              <a:srgbClr val="57E4F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6" name="Flèche droite 135"/>
          <p:cNvSpPr/>
          <p:nvPr/>
        </p:nvSpPr>
        <p:spPr>
          <a:xfrm rot="9866662">
            <a:off x="10013460" y="3679990"/>
            <a:ext cx="738768" cy="95101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ZoneTexte 136"/>
          <p:cNvSpPr txBox="1"/>
          <p:nvPr/>
        </p:nvSpPr>
        <p:spPr>
          <a:xfrm>
            <a:off x="10744503" y="219839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Polar </a:t>
            </a:r>
            <a:r>
              <a:rPr lang="en-US" dirty="0" smtClean="0"/>
              <a:t>core</a:t>
            </a:r>
            <a:endParaRPr lang="fr-FR" dirty="0"/>
          </a:p>
        </p:txBody>
      </p:sp>
      <p:sp>
        <p:nvSpPr>
          <p:cNvPr id="138" name="ZoneTexte 137"/>
          <p:cNvSpPr txBox="1"/>
          <p:nvPr/>
        </p:nvSpPr>
        <p:spPr>
          <a:xfrm>
            <a:off x="10801876" y="33748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Apolar</a:t>
            </a:r>
            <a:r>
              <a:rPr lang="fr-FR" dirty="0" smtClean="0"/>
              <a:t> </a:t>
            </a:r>
            <a:r>
              <a:rPr lang="fr-FR" dirty="0" err="1" smtClean="0"/>
              <a:t>shell</a:t>
            </a:r>
            <a:endParaRPr lang="fr-FR" dirty="0"/>
          </a:p>
        </p:txBody>
      </p:sp>
      <p:grpSp>
        <p:nvGrpSpPr>
          <p:cNvPr id="331" name="Groupe 330"/>
          <p:cNvGrpSpPr/>
          <p:nvPr/>
        </p:nvGrpSpPr>
        <p:grpSpPr>
          <a:xfrm>
            <a:off x="198702" y="1489760"/>
            <a:ext cx="3850641" cy="1652964"/>
            <a:chOff x="-2885937" y="2043717"/>
            <a:chExt cx="3987455" cy="1652964"/>
          </a:xfrm>
        </p:grpSpPr>
        <p:sp>
          <p:nvSpPr>
            <p:cNvPr id="333" name="Rectangle 332"/>
            <p:cNvSpPr/>
            <p:nvPr/>
          </p:nvSpPr>
          <p:spPr>
            <a:xfrm>
              <a:off x="-2885937" y="2045962"/>
              <a:ext cx="3003494" cy="1619522"/>
            </a:xfrm>
            <a:prstGeom prst="rect">
              <a:avLst/>
            </a:prstGeom>
            <a:noFill/>
            <a:ln w="28575">
              <a:solidFill>
                <a:srgbClr val="9E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9E78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335" name="Connecteur droit 334"/>
            <p:cNvCxnSpPr>
              <a:stCxn id="388" idx="3"/>
            </p:cNvCxnSpPr>
            <p:nvPr/>
          </p:nvCxnSpPr>
          <p:spPr>
            <a:xfrm flipH="1" flipV="1">
              <a:off x="103928" y="2043717"/>
              <a:ext cx="997590" cy="1652964"/>
            </a:xfrm>
            <a:prstGeom prst="line">
              <a:avLst/>
            </a:prstGeom>
            <a:ln w="28575">
              <a:solidFill>
                <a:srgbClr val="9E78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6" name="ZoneTexte 335"/>
            <p:cNvSpPr txBox="1"/>
            <p:nvPr/>
          </p:nvSpPr>
          <p:spPr>
            <a:xfrm>
              <a:off x="-2752553" y="2149643"/>
              <a:ext cx="269444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Extractant :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tertiary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amine</a:t>
              </a:r>
            </a:p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Diluent : </a:t>
              </a:r>
              <a:r>
                <a:rPr kumimoji="0" lang="fr-FR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linear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alcane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Phase modifier : 1-octanol </a:t>
              </a:r>
            </a:p>
          </p:txBody>
        </p:sp>
        <p:pic>
          <p:nvPicPr>
            <p:cNvPr id="338" name="Image 337"/>
            <p:cNvPicPr>
              <a:picLocks noChangeAspect="1"/>
            </p:cNvPicPr>
            <p:nvPr/>
          </p:nvPicPr>
          <p:blipFill rotWithShape="1">
            <a:blip r:embed="rId5"/>
            <a:srcRect t="72245" r="36465" b="-2753"/>
            <a:stretch/>
          </p:blipFill>
          <p:spPr>
            <a:xfrm rot="10065111">
              <a:off x="-755413" y="2687827"/>
              <a:ext cx="869214" cy="386861"/>
            </a:xfrm>
            <a:prstGeom prst="rect">
              <a:avLst/>
            </a:prstGeom>
          </p:spPr>
        </p:pic>
      </p:grpSp>
      <p:pic>
        <p:nvPicPr>
          <p:cNvPr id="339" name="Image 338"/>
          <p:cNvPicPr>
            <a:picLocks noChangeAspect="1"/>
          </p:cNvPicPr>
          <p:nvPr/>
        </p:nvPicPr>
        <p:blipFill rotWithShape="1">
          <a:blip r:embed="rId5"/>
          <a:srcRect t="72245" r="36465" b="-2753"/>
          <a:stretch/>
        </p:blipFill>
        <p:spPr>
          <a:xfrm rot="10065111">
            <a:off x="10655324" y="2783545"/>
            <a:ext cx="1302104" cy="600118"/>
          </a:xfrm>
          <a:prstGeom prst="rect">
            <a:avLst/>
          </a:prstGeom>
        </p:spPr>
      </p:pic>
      <p:pic>
        <p:nvPicPr>
          <p:cNvPr id="342" name="Image 3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111933">
            <a:off x="10584659" y="4323870"/>
            <a:ext cx="1576787" cy="156338"/>
          </a:xfrm>
          <a:prstGeom prst="rect">
            <a:avLst/>
          </a:prstGeom>
        </p:spPr>
      </p:pic>
      <p:pic>
        <p:nvPicPr>
          <p:cNvPr id="343" name="Image 3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77063">
            <a:off x="9660050" y="2105035"/>
            <a:ext cx="1576787" cy="156338"/>
          </a:xfrm>
          <a:prstGeom prst="rect">
            <a:avLst/>
          </a:prstGeom>
        </p:spPr>
      </p:pic>
      <p:pic>
        <p:nvPicPr>
          <p:cNvPr id="347" name="Image 3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096245">
            <a:off x="6011317" y="4797526"/>
            <a:ext cx="1576787" cy="156338"/>
          </a:xfrm>
          <a:prstGeom prst="rect">
            <a:avLst/>
          </a:prstGeom>
        </p:spPr>
      </p:pic>
      <p:grpSp>
        <p:nvGrpSpPr>
          <p:cNvPr id="348" name="Groupe 347"/>
          <p:cNvGrpSpPr/>
          <p:nvPr/>
        </p:nvGrpSpPr>
        <p:grpSpPr>
          <a:xfrm>
            <a:off x="3824423" y="1735855"/>
            <a:ext cx="2337107" cy="3045643"/>
            <a:chOff x="5255113" y="-2866023"/>
            <a:chExt cx="2337107" cy="3045643"/>
          </a:xfrm>
        </p:grpSpPr>
        <p:grpSp>
          <p:nvGrpSpPr>
            <p:cNvPr id="349" name="Groupe 348"/>
            <p:cNvGrpSpPr/>
            <p:nvPr/>
          </p:nvGrpSpPr>
          <p:grpSpPr>
            <a:xfrm>
              <a:off x="7172586" y="-2057451"/>
              <a:ext cx="419634" cy="2237071"/>
              <a:chOff x="3531575" y="1194009"/>
              <a:chExt cx="973017" cy="5580184"/>
            </a:xfrm>
          </p:grpSpPr>
          <p:pic>
            <p:nvPicPr>
              <p:cNvPr id="379" name="Image 37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9554" t="4352" r="13703" b="2805"/>
              <a:stretch/>
            </p:blipFill>
            <p:spPr>
              <a:xfrm>
                <a:off x="3531575" y="1194009"/>
                <a:ext cx="973017" cy="5580184"/>
              </a:xfrm>
              <a:prstGeom prst="rect">
                <a:avLst/>
              </a:prstGeom>
            </p:spPr>
          </p:pic>
          <p:grpSp>
            <p:nvGrpSpPr>
              <p:cNvPr id="380" name="Groupe 379"/>
              <p:cNvGrpSpPr/>
              <p:nvPr/>
            </p:nvGrpSpPr>
            <p:grpSpPr>
              <a:xfrm>
                <a:off x="3633479" y="4629183"/>
                <a:ext cx="769208" cy="2091381"/>
                <a:chOff x="4204387" y="4439164"/>
                <a:chExt cx="769208" cy="2091381"/>
              </a:xfrm>
            </p:grpSpPr>
            <p:sp>
              <p:nvSpPr>
                <p:cNvPr id="381" name="Forme libre 380"/>
                <p:cNvSpPr/>
                <p:nvPr/>
              </p:nvSpPr>
              <p:spPr>
                <a:xfrm>
                  <a:off x="4204387" y="4491680"/>
                  <a:ext cx="769208" cy="2038865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445" h="2115442">
                      <a:moveTo>
                        <a:pt x="0" y="12821"/>
                      </a:moveTo>
                      <a:cubicBezTo>
                        <a:pt x="254174" y="95089"/>
                        <a:pt x="698979" y="74788"/>
                        <a:pt x="753445" y="0"/>
                      </a:cubicBezTo>
                      <a:cubicBezTo>
                        <a:pt x="752415" y="370703"/>
                        <a:pt x="742308" y="808714"/>
                        <a:pt x="741278" y="1179417"/>
                      </a:cubicBezTo>
                      <a:lnTo>
                        <a:pt x="466340" y="2078372"/>
                      </a:lnTo>
                      <a:lnTo>
                        <a:pt x="426181" y="2115442"/>
                      </a:lnTo>
                      <a:lnTo>
                        <a:pt x="355129" y="2115442"/>
                      </a:lnTo>
                      <a:lnTo>
                        <a:pt x="284078" y="2069104"/>
                      </a:lnTo>
                      <a:lnTo>
                        <a:pt x="24586" y="1244290"/>
                      </a:lnTo>
                      <a:lnTo>
                        <a:pt x="15318" y="1204131"/>
                      </a:lnTo>
                      <a:lnTo>
                        <a:pt x="0" y="12821"/>
                      </a:lnTo>
                      <a:close/>
                    </a:path>
                  </a:pathLst>
                </a:custGeom>
                <a:solidFill>
                  <a:srgbClr val="00B0F0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Ellipse 381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solidFill>
                  <a:srgbClr val="00B0F0">
                    <a:alpha val="50196"/>
                  </a:srgbClr>
                </a:solidFill>
                <a:ln w="31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50" name="Groupe 349"/>
            <p:cNvGrpSpPr/>
            <p:nvPr/>
          </p:nvGrpSpPr>
          <p:grpSpPr>
            <a:xfrm>
              <a:off x="5255113" y="-2866023"/>
              <a:ext cx="864943" cy="2237071"/>
              <a:chOff x="674392" y="586494"/>
              <a:chExt cx="1045420" cy="2825665"/>
            </a:xfrm>
          </p:grpSpPr>
          <p:pic>
            <p:nvPicPr>
              <p:cNvPr id="361" name="Image 360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59554" t="4352" r="13703" b="2805"/>
              <a:stretch/>
            </p:blipFill>
            <p:spPr>
              <a:xfrm rot="2342804">
                <a:off x="1212618" y="586494"/>
                <a:ext cx="507194" cy="2825665"/>
              </a:xfrm>
              <a:prstGeom prst="rect">
                <a:avLst/>
              </a:prstGeom>
            </p:spPr>
          </p:pic>
          <p:grpSp>
            <p:nvGrpSpPr>
              <p:cNvPr id="362" name="Groupe 361"/>
              <p:cNvGrpSpPr/>
              <p:nvPr/>
            </p:nvGrpSpPr>
            <p:grpSpPr>
              <a:xfrm rot="2319174">
                <a:off x="735237" y="2133103"/>
                <a:ext cx="400957" cy="1059023"/>
                <a:chOff x="4204387" y="4439164"/>
                <a:chExt cx="769208" cy="2091381"/>
              </a:xfrm>
              <a:solidFill>
                <a:srgbClr val="FFCC00">
                  <a:alpha val="50196"/>
                </a:srgbClr>
              </a:solidFill>
            </p:grpSpPr>
            <p:sp>
              <p:nvSpPr>
                <p:cNvPr id="377" name="Forme libre 376"/>
                <p:cNvSpPr/>
                <p:nvPr/>
              </p:nvSpPr>
              <p:spPr>
                <a:xfrm>
                  <a:off x="4204387" y="4491680"/>
                  <a:ext cx="769208" cy="2038865"/>
                </a:xfrm>
                <a:custGeom>
                  <a:avLst/>
                  <a:gdLst>
                    <a:gd name="connsiteX0" fmla="*/ 0 w 738316"/>
                    <a:gd name="connsiteY0" fmla="*/ 0 h 2048133"/>
                    <a:gd name="connsiteX1" fmla="*/ 738316 w 738316"/>
                    <a:gd name="connsiteY1" fmla="*/ 0 h 2048133"/>
                    <a:gd name="connsiteX2" fmla="*/ 735227 w 738316"/>
                    <a:gd name="connsiteY2" fmla="*/ 1112108 h 2048133"/>
                    <a:gd name="connsiteX3" fmla="*/ 460289 w 738316"/>
                    <a:gd name="connsiteY3" fmla="*/ 2011063 h 2048133"/>
                    <a:gd name="connsiteX4" fmla="*/ 420130 w 738316"/>
                    <a:gd name="connsiteY4" fmla="*/ 2048133 h 2048133"/>
                    <a:gd name="connsiteX5" fmla="*/ 349078 w 738316"/>
                    <a:gd name="connsiteY5" fmla="*/ 2048133 h 2048133"/>
                    <a:gd name="connsiteX6" fmla="*/ 278027 w 738316"/>
                    <a:gd name="connsiteY6" fmla="*/ 2001795 h 2048133"/>
                    <a:gd name="connsiteX7" fmla="*/ 18535 w 738316"/>
                    <a:gd name="connsiteY7" fmla="*/ 1176981 h 2048133"/>
                    <a:gd name="connsiteX8" fmla="*/ 9267 w 738316"/>
                    <a:gd name="connsiteY8" fmla="*/ 1136822 h 2048133"/>
                    <a:gd name="connsiteX9" fmla="*/ 0 w 738316"/>
                    <a:gd name="connsiteY9" fmla="*/ 0 h 2048133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44367"/>
                    <a:gd name="connsiteY0" fmla="*/ 0 h 2102621"/>
                    <a:gd name="connsiteX1" fmla="*/ 744367 w 744367"/>
                    <a:gd name="connsiteY1" fmla="*/ 54488 h 2102621"/>
                    <a:gd name="connsiteX2" fmla="*/ 741278 w 744367"/>
                    <a:gd name="connsiteY2" fmla="*/ 1166596 h 2102621"/>
                    <a:gd name="connsiteX3" fmla="*/ 466340 w 744367"/>
                    <a:gd name="connsiteY3" fmla="*/ 2065551 h 2102621"/>
                    <a:gd name="connsiteX4" fmla="*/ 426181 w 744367"/>
                    <a:gd name="connsiteY4" fmla="*/ 2102621 h 2102621"/>
                    <a:gd name="connsiteX5" fmla="*/ 355129 w 744367"/>
                    <a:gd name="connsiteY5" fmla="*/ 2102621 h 2102621"/>
                    <a:gd name="connsiteX6" fmla="*/ 284078 w 744367"/>
                    <a:gd name="connsiteY6" fmla="*/ 2056283 h 2102621"/>
                    <a:gd name="connsiteX7" fmla="*/ 24586 w 744367"/>
                    <a:gd name="connsiteY7" fmla="*/ 1231469 h 2102621"/>
                    <a:gd name="connsiteX8" fmla="*/ 15318 w 744367"/>
                    <a:gd name="connsiteY8" fmla="*/ 1191310 h 2102621"/>
                    <a:gd name="connsiteX9" fmla="*/ 0 w 744367"/>
                    <a:gd name="connsiteY9" fmla="*/ 0 h 2102621"/>
                    <a:gd name="connsiteX0" fmla="*/ 0 w 753445"/>
                    <a:gd name="connsiteY0" fmla="*/ 14828 h 2117449"/>
                    <a:gd name="connsiteX1" fmla="*/ 753445 w 753445"/>
                    <a:gd name="connsiteY1" fmla="*/ 2007 h 2117449"/>
                    <a:gd name="connsiteX2" fmla="*/ 741278 w 753445"/>
                    <a:gd name="connsiteY2" fmla="*/ 1181424 h 2117449"/>
                    <a:gd name="connsiteX3" fmla="*/ 466340 w 753445"/>
                    <a:gd name="connsiteY3" fmla="*/ 2080379 h 2117449"/>
                    <a:gd name="connsiteX4" fmla="*/ 426181 w 753445"/>
                    <a:gd name="connsiteY4" fmla="*/ 2117449 h 2117449"/>
                    <a:gd name="connsiteX5" fmla="*/ 355129 w 753445"/>
                    <a:gd name="connsiteY5" fmla="*/ 2117449 h 2117449"/>
                    <a:gd name="connsiteX6" fmla="*/ 284078 w 753445"/>
                    <a:gd name="connsiteY6" fmla="*/ 2071111 h 2117449"/>
                    <a:gd name="connsiteX7" fmla="*/ 24586 w 753445"/>
                    <a:gd name="connsiteY7" fmla="*/ 1246297 h 2117449"/>
                    <a:gd name="connsiteX8" fmla="*/ 15318 w 753445"/>
                    <a:gd name="connsiteY8" fmla="*/ 1206138 h 2117449"/>
                    <a:gd name="connsiteX9" fmla="*/ 0 w 753445"/>
                    <a:gd name="connsiteY9" fmla="*/ 14828 h 2117449"/>
                    <a:gd name="connsiteX0" fmla="*/ 0 w 753445"/>
                    <a:gd name="connsiteY0" fmla="*/ 12821 h 2115442"/>
                    <a:gd name="connsiteX1" fmla="*/ 753445 w 753445"/>
                    <a:gd name="connsiteY1" fmla="*/ 0 h 2115442"/>
                    <a:gd name="connsiteX2" fmla="*/ 741278 w 753445"/>
                    <a:gd name="connsiteY2" fmla="*/ 1179417 h 2115442"/>
                    <a:gd name="connsiteX3" fmla="*/ 466340 w 753445"/>
                    <a:gd name="connsiteY3" fmla="*/ 2078372 h 2115442"/>
                    <a:gd name="connsiteX4" fmla="*/ 426181 w 753445"/>
                    <a:gd name="connsiteY4" fmla="*/ 2115442 h 2115442"/>
                    <a:gd name="connsiteX5" fmla="*/ 355129 w 753445"/>
                    <a:gd name="connsiteY5" fmla="*/ 2115442 h 2115442"/>
                    <a:gd name="connsiteX6" fmla="*/ 284078 w 753445"/>
                    <a:gd name="connsiteY6" fmla="*/ 2069104 h 2115442"/>
                    <a:gd name="connsiteX7" fmla="*/ 24586 w 753445"/>
                    <a:gd name="connsiteY7" fmla="*/ 1244290 h 2115442"/>
                    <a:gd name="connsiteX8" fmla="*/ 15318 w 753445"/>
                    <a:gd name="connsiteY8" fmla="*/ 1204131 h 2115442"/>
                    <a:gd name="connsiteX9" fmla="*/ 0 w 753445"/>
                    <a:gd name="connsiteY9" fmla="*/ 12821 h 211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53445" h="2115442">
                      <a:moveTo>
                        <a:pt x="0" y="12821"/>
                      </a:moveTo>
                      <a:cubicBezTo>
                        <a:pt x="254174" y="95089"/>
                        <a:pt x="698979" y="74788"/>
                        <a:pt x="753445" y="0"/>
                      </a:cubicBezTo>
                      <a:cubicBezTo>
                        <a:pt x="752415" y="370703"/>
                        <a:pt x="742308" y="808714"/>
                        <a:pt x="741278" y="1179417"/>
                      </a:cubicBezTo>
                      <a:lnTo>
                        <a:pt x="466340" y="2078372"/>
                      </a:lnTo>
                      <a:lnTo>
                        <a:pt x="426181" y="2115442"/>
                      </a:lnTo>
                      <a:lnTo>
                        <a:pt x="355129" y="2115442"/>
                      </a:lnTo>
                      <a:lnTo>
                        <a:pt x="284078" y="2069104"/>
                      </a:lnTo>
                      <a:lnTo>
                        <a:pt x="24586" y="1244290"/>
                      </a:lnTo>
                      <a:lnTo>
                        <a:pt x="15318" y="1204131"/>
                      </a:lnTo>
                      <a:lnTo>
                        <a:pt x="0" y="128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Ellipse 377"/>
                <p:cNvSpPr/>
                <p:nvPr/>
              </p:nvSpPr>
              <p:spPr>
                <a:xfrm>
                  <a:off x="4210565" y="4439164"/>
                  <a:ext cx="753762" cy="117390"/>
                </a:xfrm>
                <a:prstGeom prst="ellipse">
                  <a:avLst/>
                </a:prstGeom>
                <a:grpFill/>
                <a:ln w="31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63" name="Groupe 362"/>
              <p:cNvGrpSpPr/>
              <p:nvPr/>
            </p:nvGrpSpPr>
            <p:grpSpPr>
              <a:xfrm>
                <a:off x="674392" y="2236683"/>
                <a:ext cx="601649" cy="769511"/>
                <a:chOff x="674392" y="2236683"/>
                <a:chExt cx="601649" cy="769511"/>
              </a:xfrm>
            </p:grpSpPr>
            <p:pic>
              <p:nvPicPr>
                <p:cNvPr id="364" name="Image 36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5104363">
                  <a:off x="807275" y="2432486"/>
                  <a:ext cx="245601" cy="276509"/>
                </a:xfrm>
                <a:prstGeom prst="rect">
                  <a:avLst/>
                </a:prstGeom>
              </p:spPr>
            </p:pic>
            <p:pic>
              <p:nvPicPr>
                <p:cNvPr id="365" name="Image 364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27266" t="19453" r="21448" b="33399"/>
                <a:stretch/>
              </p:blipFill>
              <p:spPr>
                <a:xfrm rot="19027566">
                  <a:off x="965030" y="2236683"/>
                  <a:ext cx="246481" cy="218397"/>
                </a:xfrm>
                <a:prstGeom prst="rect">
                  <a:avLst/>
                </a:prstGeom>
              </p:spPr>
            </p:pic>
            <p:pic>
              <p:nvPicPr>
                <p:cNvPr id="366" name="Image 365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27266" t="19453" r="21448" b="33399"/>
                <a:stretch/>
              </p:blipFill>
              <p:spPr>
                <a:xfrm rot="16103607">
                  <a:off x="1000592" y="2446707"/>
                  <a:ext cx="249027" cy="220653"/>
                </a:xfrm>
                <a:prstGeom prst="rect">
                  <a:avLst/>
                </a:prstGeom>
              </p:spPr>
            </p:pic>
            <p:pic>
              <p:nvPicPr>
                <p:cNvPr id="367" name="Image 36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4926956">
                  <a:off x="689846" y="2745139"/>
                  <a:ext cx="245601" cy="276509"/>
                </a:xfrm>
                <a:prstGeom prst="rect">
                  <a:avLst/>
                </a:prstGeom>
              </p:spPr>
            </p:pic>
            <p:grpSp>
              <p:nvGrpSpPr>
                <p:cNvPr id="368" name="Groupe 367"/>
                <p:cNvGrpSpPr/>
                <p:nvPr/>
              </p:nvGrpSpPr>
              <p:grpSpPr>
                <a:xfrm>
                  <a:off x="692522" y="2752155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375" name="Rectangle 374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Pentagone régulier 375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69" name="Ellipse 368"/>
                <p:cNvSpPr/>
                <p:nvPr/>
              </p:nvSpPr>
              <p:spPr>
                <a:xfrm>
                  <a:off x="718494" y="2745690"/>
                  <a:ext cx="36732" cy="39904"/>
                </a:xfrm>
                <a:prstGeom prst="ellipse">
                  <a:avLst/>
                </a:prstGeom>
                <a:solidFill>
                  <a:srgbClr val="F5DE78"/>
                </a:solidFill>
                <a:ln>
                  <a:solidFill>
                    <a:srgbClr val="F5DE7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0" name="Groupe 369"/>
                <p:cNvGrpSpPr/>
                <p:nvPr/>
              </p:nvGrpSpPr>
              <p:grpSpPr>
                <a:xfrm>
                  <a:off x="1186621" y="2358773"/>
                  <a:ext cx="89420" cy="161714"/>
                  <a:chOff x="1578769" y="2730857"/>
                  <a:chExt cx="457200" cy="859779"/>
                </a:xfrm>
              </p:grpSpPr>
              <p:sp>
                <p:nvSpPr>
                  <p:cNvPr id="373" name="Rectangle 372"/>
                  <p:cNvSpPr/>
                  <p:nvPr/>
                </p:nvSpPr>
                <p:spPr>
                  <a:xfrm>
                    <a:off x="1745933" y="3128674"/>
                    <a:ext cx="122872" cy="461962"/>
                  </a:xfrm>
                  <a:prstGeom prst="rect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Pentagone régulier 373"/>
                  <p:cNvSpPr/>
                  <p:nvPr/>
                </p:nvSpPr>
                <p:spPr>
                  <a:xfrm>
                    <a:off x="1578769" y="2730857"/>
                    <a:ext cx="457200" cy="397826"/>
                  </a:xfrm>
                  <a:prstGeom prst="pentagon">
                    <a:avLst/>
                  </a:prstGeom>
                  <a:solidFill>
                    <a:srgbClr val="FE8B0E"/>
                  </a:solidFill>
                  <a:ln>
                    <a:solidFill>
                      <a:srgbClr val="FE8B0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fr-F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71" name="Ellipse 370"/>
                <p:cNvSpPr/>
                <p:nvPr/>
              </p:nvSpPr>
              <p:spPr>
                <a:xfrm>
                  <a:off x="1212593" y="2352308"/>
                  <a:ext cx="36732" cy="39904"/>
                </a:xfrm>
                <a:prstGeom prst="ellipse">
                  <a:avLst/>
                </a:prstGeom>
                <a:solidFill>
                  <a:srgbClr val="F5DE78"/>
                </a:solidFill>
                <a:ln>
                  <a:solidFill>
                    <a:srgbClr val="F5DE7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372" name="Image 371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27266" t="19453" r="21448" b="33399"/>
                <a:stretch/>
              </p:blipFill>
              <p:spPr>
                <a:xfrm rot="16103607">
                  <a:off x="857816" y="2614286"/>
                  <a:ext cx="249027" cy="220653"/>
                </a:xfrm>
                <a:prstGeom prst="rect">
                  <a:avLst/>
                </a:prstGeom>
              </p:spPr>
            </p:pic>
          </p:grpSp>
        </p:grpSp>
        <p:sp>
          <p:nvSpPr>
            <p:cNvPr id="351" name="Losange 350"/>
            <p:cNvSpPr/>
            <p:nvPr/>
          </p:nvSpPr>
          <p:spPr>
            <a:xfrm>
              <a:off x="7348887" y="-131879"/>
              <a:ext cx="37826" cy="36196"/>
            </a:xfrm>
            <a:prstGeom prst="diamond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2" name="Ellipse 351"/>
            <p:cNvSpPr/>
            <p:nvPr/>
          </p:nvSpPr>
          <p:spPr>
            <a:xfrm>
              <a:off x="7421523" y="-226779"/>
              <a:ext cx="37826" cy="3619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3" name="Ellipse 352"/>
            <p:cNvSpPr/>
            <p:nvPr/>
          </p:nvSpPr>
          <p:spPr>
            <a:xfrm>
              <a:off x="7351989" y="-2079"/>
              <a:ext cx="37826" cy="3619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4" name="Triangle isocèle 353"/>
            <p:cNvSpPr/>
            <p:nvPr/>
          </p:nvSpPr>
          <p:spPr>
            <a:xfrm>
              <a:off x="7288678" y="-290455"/>
              <a:ext cx="37826" cy="36196"/>
            </a:xfrm>
            <a:prstGeom prst="triangle">
              <a:avLst/>
            </a:prstGeom>
            <a:solidFill>
              <a:srgbClr val="D5857D"/>
            </a:solidFill>
            <a:ln>
              <a:solidFill>
                <a:srgbClr val="D585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5" name="Ellipse 354"/>
            <p:cNvSpPr/>
            <p:nvPr/>
          </p:nvSpPr>
          <p:spPr>
            <a:xfrm>
              <a:off x="7360757" y="-610166"/>
              <a:ext cx="37826" cy="3619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6" name="Trapèze 355"/>
            <p:cNvSpPr/>
            <p:nvPr/>
          </p:nvSpPr>
          <p:spPr>
            <a:xfrm>
              <a:off x="7316554" y="-420268"/>
              <a:ext cx="37826" cy="36196"/>
            </a:xfrm>
            <a:prstGeom prst="trapezoid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7256855" y="-547820"/>
              <a:ext cx="37826" cy="36196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8" name="Ellipse 357"/>
            <p:cNvSpPr/>
            <p:nvPr/>
          </p:nvSpPr>
          <p:spPr>
            <a:xfrm>
              <a:off x="7417277" y="-509641"/>
              <a:ext cx="37826" cy="3619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7443837" y="-355438"/>
              <a:ext cx="37826" cy="36196"/>
            </a:xfrm>
            <a:prstGeom prst="rect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0" name="Flèche courbée vers le bas 359"/>
            <p:cNvSpPr/>
            <p:nvPr/>
          </p:nvSpPr>
          <p:spPr>
            <a:xfrm rot="2382475">
              <a:off x="6771358" y="-2646424"/>
              <a:ext cx="803350" cy="344901"/>
            </a:xfrm>
            <a:prstGeom prst="curvedDownArrow">
              <a:avLst>
                <a:gd name="adj1" fmla="val 15433"/>
                <a:gd name="adj2" fmla="val 44796"/>
                <a:gd name="adj3" fmla="val 29909"/>
              </a:avLst>
            </a:prstGeom>
            <a:solidFill>
              <a:srgbClr val="4E3B97"/>
            </a:solidFill>
            <a:ln>
              <a:solidFill>
                <a:srgbClr val="4E3B97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384" name="Image 383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8409679">
            <a:off x="9456726" y="2957797"/>
            <a:ext cx="1403180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85" name="Image 384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14837883">
            <a:off x="9347012" y="4946348"/>
            <a:ext cx="1403183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87" name="Image 386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720892">
            <a:off x="899387" y="2641068"/>
            <a:ext cx="1248218" cy="416733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88" name="Rectangle 387"/>
          <p:cNvSpPr/>
          <p:nvPr/>
        </p:nvSpPr>
        <p:spPr>
          <a:xfrm rot="4364513" flipH="1" flipV="1">
            <a:off x="3941654" y="3181325"/>
            <a:ext cx="200450" cy="160498"/>
          </a:xfrm>
          <a:prstGeom prst="rect">
            <a:avLst/>
          </a:prstGeom>
          <a:noFill/>
          <a:ln w="28575">
            <a:solidFill>
              <a:srgbClr val="9E7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89" name="Connecteur droit 388"/>
          <p:cNvCxnSpPr/>
          <p:nvPr/>
        </p:nvCxnSpPr>
        <p:spPr>
          <a:xfrm>
            <a:off x="3125389" y="3141188"/>
            <a:ext cx="814297" cy="251644"/>
          </a:xfrm>
          <a:prstGeom prst="line">
            <a:avLst/>
          </a:prstGeom>
          <a:ln w="28575">
            <a:solidFill>
              <a:srgbClr val="9E78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0" name="Image 3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983314">
            <a:off x="6953956" y="2644030"/>
            <a:ext cx="1576787" cy="156338"/>
          </a:xfrm>
          <a:prstGeom prst="rect">
            <a:avLst/>
          </a:prstGeom>
        </p:spPr>
      </p:pic>
      <p:pic>
        <p:nvPicPr>
          <p:cNvPr id="391" name="Image 390"/>
          <p:cNvPicPr>
            <a:picLocks noChangeAspect="1"/>
          </p:cNvPicPr>
          <p:nvPr/>
        </p:nvPicPr>
        <p:blipFill rotWithShape="1">
          <a:blip r:embed="rId5"/>
          <a:srcRect t="72245" r="36465" b="-2753"/>
          <a:stretch/>
        </p:blipFill>
        <p:spPr>
          <a:xfrm rot="5979009">
            <a:off x="10360385" y="5544757"/>
            <a:ext cx="1302104" cy="600118"/>
          </a:xfrm>
          <a:prstGeom prst="rect">
            <a:avLst/>
          </a:prstGeom>
        </p:spPr>
      </p:pic>
      <p:pic>
        <p:nvPicPr>
          <p:cNvPr id="392" name="Image 391"/>
          <p:cNvPicPr>
            <a:picLocks noChangeAspect="1"/>
          </p:cNvPicPr>
          <p:nvPr/>
        </p:nvPicPr>
        <p:blipFill rotWithShape="1">
          <a:blip r:embed="rId5"/>
          <a:srcRect t="72245" r="36465" b="-2753"/>
          <a:stretch/>
        </p:blipFill>
        <p:spPr>
          <a:xfrm rot="8152808">
            <a:off x="6877220" y="5276495"/>
            <a:ext cx="1302104" cy="600118"/>
          </a:xfrm>
          <a:prstGeom prst="rect">
            <a:avLst/>
          </a:prstGeom>
        </p:spPr>
      </p:pic>
      <p:pic>
        <p:nvPicPr>
          <p:cNvPr id="393" name="Image 3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281277" y="5891280"/>
            <a:ext cx="1576787" cy="156338"/>
          </a:xfrm>
          <a:prstGeom prst="rect">
            <a:avLst/>
          </a:prstGeom>
        </p:spPr>
      </p:pic>
      <p:pic>
        <p:nvPicPr>
          <p:cNvPr id="394" name="Image 393"/>
          <p:cNvPicPr>
            <a:picLocks noChangeAspect="1"/>
          </p:cNvPicPr>
          <p:nvPr/>
        </p:nvPicPr>
        <p:blipFill rotWithShape="1">
          <a:blip r:embed="rId5"/>
          <a:srcRect t="72245" r="36465" b="-2753"/>
          <a:stretch/>
        </p:blipFill>
        <p:spPr>
          <a:xfrm rot="20276301">
            <a:off x="6113222" y="3381037"/>
            <a:ext cx="1302104" cy="600118"/>
          </a:xfrm>
          <a:prstGeom prst="rect">
            <a:avLst/>
          </a:prstGeom>
        </p:spPr>
      </p:pic>
      <p:pic>
        <p:nvPicPr>
          <p:cNvPr id="396" name="Image 395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20992679">
            <a:off x="6701039" y="3908168"/>
            <a:ext cx="1403183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409" name="Image 40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590421">
            <a:off x="2585511" y="1443716"/>
            <a:ext cx="818560" cy="61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  <p:bldP spid="169" grpId="0"/>
      <p:bldP spid="170" grpId="0"/>
      <p:bldP spid="171" grpId="0"/>
      <p:bldP spid="183" grpId="0" animBg="1"/>
      <p:bldP spid="133" grpId="0" animBg="1"/>
      <p:bldP spid="134" grpId="0" animBg="1"/>
      <p:bldP spid="135" grpId="0" animBg="1"/>
      <p:bldP spid="136" grpId="0" animBg="1"/>
      <p:bldP spid="137" grpId="0"/>
      <p:bldP spid="1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463631" y="523425"/>
            <a:ext cx="10475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/>
          </a:p>
          <a:p>
            <a:r>
              <a:rPr lang="fr-FR" sz="1600" dirty="0" smtClean="0"/>
              <a:t> </a:t>
            </a:r>
            <a:endParaRPr lang="fr-FR" sz="1600" dirty="0"/>
          </a:p>
          <a:p>
            <a:r>
              <a:rPr lang="fr-FR" sz="1600" dirty="0" smtClean="0"/>
              <a:t>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Formulating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new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systems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to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optimize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the AMEX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process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and 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to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avoid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3rd phase </a:t>
            </a:r>
            <a:r>
              <a:rPr lang="fr-FR" sz="1600" b="1" dirty="0" err="1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problems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: </a:t>
            </a:r>
          </a:p>
          <a:p>
            <a:endParaRPr lang="fr-FR" sz="1600" b="1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1200150" lvl="2" indent="-285750">
              <a:buFontTx/>
              <a:buChar char="-"/>
            </a:pP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Effect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of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extractant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 alkyl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chains</a:t>
            </a:r>
            <a:endParaRPr lang="fr-FR" sz="1600" b="1" dirty="0" smtClean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742950" lvl="1" indent="-285750">
              <a:buFontTx/>
              <a:buChar char="-"/>
            </a:pPr>
            <a:endParaRPr lang="fr-FR" sz="16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  <a:p>
            <a:pPr marL="1200150" lvl="2" indent="-285750">
              <a:buFontTx/>
              <a:buChar char="-"/>
            </a:pPr>
            <a:r>
              <a:rPr lang="fr-FR" sz="1600" b="1" dirty="0" err="1">
                <a:solidFill>
                  <a:srgbClr val="1E5389"/>
                </a:solidFill>
                <a:latin typeface="Arial Black"/>
                <a:cs typeface="Arial Black"/>
              </a:rPr>
              <a:t>Effect</a:t>
            </a:r>
            <a:r>
              <a:rPr lang="fr-FR" sz="1600" b="1" dirty="0">
                <a:solidFill>
                  <a:srgbClr val="1E5389"/>
                </a:solidFill>
                <a:latin typeface="Arial Black"/>
                <a:cs typeface="Arial Black"/>
              </a:rPr>
              <a:t> of diluent</a:t>
            </a:r>
            <a:r>
              <a:rPr lang="fr-FR" sz="1600" b="1" dirty="0" smtClean="0">
                <a:solidFill>
                  <a:srgbClr val="1E5389"/>
                </a:solidFill>
                <a:latin typeface="Arial Black"/>
                <a:cs typeface="Arial Black"/>
              </a:rPr>
              <a:t> </a:t>
            </a:r>
            <a:r>
              <a:rPr lang="fr-FR" sz="1600" b="1" dirty="0">
                <a:solidFill>
                  <a:srgbClr val="1E5389"/>
                </a:solidFill>
                <a:latin typeface="Arial Black"/>
                <a:cs typeface="Arial Black"/>
              </a:rPr>
              <a:t>alkyl </a:t>
            </a:r>
            <a:r>
              <a:rPr lang="fr-FR" sz="1600" b="1" dirty="0" err="1" smtClean="0">
                <a:solidFill>
                  <a:srgbClr val="1E5389"/>
                </a:solidFill>
                <a:latin typeface="Arial Black"/>
                <a:cs typeface="Arial Black"/>
              </a:rPr>
              <a:t>chains</a:t>
            </a:r>
            <a:endParaRPr lang="fr-FR" sz="1600" b="1" dirty="0">
              <a:solidFill>
                <a:srgbClr val="1E5389"/>
              </a:solidFill>
              <a:latin typeface="Arial Black"/>
              <a:cs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17898" y="93029"/>
            <a:ext cx="2175660" cy="4247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400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Objectives</a:t>
            </a:r>
            <a:endParaRPr lang="fr-FR" sz="2400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11776932" y="6445935"/>
            <a:ext cx="36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rgbClr val="1E53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A122BB-6942-4BDD-A650-172C440E562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8145155" y="192382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Aggregate</a:t>
            </a:r>
            <a:endParaRPr lang="fr-FR" b="1" dirty="0"/>
          </a:p>
        </p:txBody>
      </p:sp>
      <p:grpSp>
        <p:nvGrpSpPr>
          <p:cNvPr id="8" name="Groupe 7"/>
          <p:cNvGrpSpPr/>
          <p:nvPr/>
        </p:nvGrpSpPr>
        <p:grpSpPr>
          <a:xfrm>
            <a:off x="7395828" y="2417843"/>
            <a:ext cx="3329531" cy="3292049"/>
            <a:chOff x="4352786" y="2158861"/>
            <a:chExt cx="2275404" cy="2450608"/>
          </a:xfrm>
        </p:grpSpPr>
        <p:grpSp>
          <p:nvGrpSpPr>
            <p:cNvPr id="9" name="Groupe 8"/>
            <p:cNvGrpSpPr/>
            <p:nvPr/>
          </p:nvGrpSpPr>
          <p:grpSpPr>
            <a:xfrm>
              <a:off x="5203137" y="3128917"/>
              <a:ext cx="511238" cy="510495"/>
              <a:chOff x="8450289" y="1438292"/>
              <a:chExt cx="752689" cy="771492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8450289" y="1438292"/>
                <a:ext cx="752689" cy="771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8450289" y="1656406"/>
                <a:ext cx="752689" cy="335264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1704155">
              <a:off x="5644779" y="2599234"/>
              <a:ext cx="983411" cy="1207698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708755">
              <a:off x="4352786" y="3048707"/>
              <a:ext cx="983411" cy="1207698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4800597" y="2318449"/>
              <a:ext cx="1130060" cy="810883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5030322" y="3638997"/>
              <a:ext cx="1130060" cy="810883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5393434" y="3328960"/>
              <a:ext cx="145701" cy="82346"/>
              <a:chOff x="1696332" y="1230976"/>
              <a:chExt cx="145701" cy="82346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1696332" y="123097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1796314" y="1267603"/>
                <a:ext cx="45719" cy="45719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9" name="Ellipse 18"/>
          <p:cNvSpPr/>
          <p:nvPr/>
        </p:nvSpPr>
        <p:spPr>
          <a:xfrm>
            <a:off x="8583354" y="3649230"/>
            <a:ext cx="869554" cy="830143"/>
          </a:xfrm>
          <a:prstGeom prst="ellipse">
            <a:avLst/>
          </a:prstGeom>
          <a:noFill/>
          <a:ln w="12700">
            <a:solidFill>
              <a:srgbClr val="57E4FB"/>
            </a:solidFill>
          </a:ln>
          <a:effectLst>
            <a:glow rad="101600">
              <a:srgbClr val="57E4F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983398" y="3051786"/>
            <a:ext cx="2065206" cy="2024165"/>
          </a:xfrm>
          <a:prstGeom prst="ellipse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8774958">
            <a:off x="9079431" y="3119993"/>
            <a:ext cx="2202118" cy="171526"/>
          </a:xfrm>
          <a:prstGeom prst="rightArrow">
            <a:avLst>
              <a:gd name="adj1" fmla="val 0"/>
              <a:gd name="adj2" fmla="val 50000"/>
            </a:avLst>
          </a:prstGeom>
          <a:solidFill>
            <a:srgbClr val="57E4FB"/>
          </a:solidFill>
          <a:ln>
            <a:solidFill>
              <a:srgbClr val="57E4F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Flèche droite 21"/>
          <p:cNvSpPr/>
          <p:nvPr/>
        </p:nvSpPr>
        <p:spPr>
          <a:xfrm rot="9866662">
            <a:off x="10013460" y="3679990"/>
            <a:ext cx="738768" cy="95101"/>
          </a:xfrm>
          <a:prstGeom prst="rightArrow">
            <a:avLst>
              <a:gd name="adj1" fmla="val 0"/>
              <a:gd name="adj2" fmla="val 5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0744503" y="219839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Polar </a:t>
            </a:r>
            <a:r>
              <a:rPr lang="en-US" dirty="0" smtClean="0"/>
              <a:t>core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10801876" y="337481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Apolar</a:t>
            </a:r>
            <a:r>
              <a:rPr lang="fr-FR" dirty="0" smtClean="0"/>
              <a:t> </a:t>
            </a:r>
            <a:r>
              <a:rPr lang="fr-FR" dirty="0" err="1" smtClean="0"/>
              <a:t>shell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10065111">
            <a:off x="10655324" y="2783545"/>
            <a:ext cx="1302104" cy="60011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111933">
            <a:off x="10584659" y="4323870"/>
            <a:ext cx="1576787" cy="156338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77063">
            <a:off x="9660050" y="2105035"/>
            <a:ext cx="1576787" cy="15633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96245">
            <a:off x="6011317" y="4797526"/>
            <a:ext cx="1576787" cy="15633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8409679">
            <a:off x="9456726" y="2957797"/>
            <a:ext cx="1403180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14837883">
            <a:off x="9347012" y="4946348"/>
            <a:ext cx="1403183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83314">
            <a:off x="6953956" y="2644030"/>
            <a:ext cx="1576787" cy="15633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5979009">
            <a:off x="10360385" y="5544757"/>
            <a:ext cx="1302104" cy="60011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8152808">
            <a:off x="6877220" y="5276495"/>
            <a:ext cx="1302104" cy="60011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281277" y="5891280"/>
            <a:ext cx="1576787" cy="156338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/>
          <a:srcRect t="72245" r="36465" b="-2753"/>
          <a:stretch/>
        </p:blipFill>
        <p:spPr>
          <a:xfrm rot="20276301">
            <a:off x="6113222" y="3381037"/>
            <a:ext cx="1302104" cy="600118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extLst/>
          </a:blip>
          <a:stretch>
            <a:fillRect/>
          </a:stretch>
        </p:blipFill>
        <p:spPr>
          <a:xfrm rot="20992679">
            <a:off x="6701039" y="3908168"/>
            <a:ext cx="1403183" cy="46846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7" name="Ellipse 36"/>
          <p:cNvSpPr/>
          <p:nvPr/>
        </p:nvSpPr>
        <p:spPr>
          <a:xfrm rot="5400000">
            <a:off x="8112440" y="2450552"/>
            <a:ext cx="1771777" cy="12897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5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294967295"/>
          </p:nvPr>
        </p:nvSpPr>
        <p:spPr>
          <a:xfrm>
            <a:off x="-235068" y="5200742"/>
            <a:ext cx="12192000" cy="463458"/>
          </a:xfrm>
        </p:spPr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Effect of </a:t>
            </a:r>
            <a:r>
              <a:rPr lang="fr-FR" dirty="0" err="1" smtClean="0"/>
              <a:t>extractant</a:t>
            </a:r>
            <a:r>
              <a:rPr lang="fr-FR" dirty="0" smtClean="0"/>
              <a:t> alkyl </a:t>
            </a:r>
            <a:r>
              <a:rPr lang="fr-FR" dirty="0" err="1"/>
              <a:t>chains</a:t>
            </a:r>
            <a:r>
              <a:rPr lang="fr-FR" dirty="0"/>
              <a:t> </a:t>
            </a:r>
            <a:r>
              <a:rPr lang="fr-FR" dirty="0" err="1" smtClean="0"/>
              <a:t>length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05249" y="6446271"/>
            <a:ext cx="360000" cy="360000"/>
          </a:xfrm>
        </p:spPr>
        <p:txBody>
          <a:bodyPr/>
          <a:lstStyle/>
          <a:p>
            <a:fld id="{22A122BB-6942-4BDD-A650-172C440E562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15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296918"/>
              </p:ext>
            </p:extLst>
          </p:nvPr>
        </p:nvGraphicFramePr>
        <p:xfrm>
          <a:off x="2262305" y="1788766"/>
          <a:ext cx="9191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" name="CS ChemDraw Drawing" r:id="rId4" imgW="3222026" imgH="2158649" progId="ChemDraw.Document.6.0">
                  <p:embed/>
                </p:oleObj>
              </mc:Choice>
              <mc:Fallback>
                <p:oleObj name="CS ChemDraw Drawing" r:id="rId4" imgW="3222026" imgH="2158649" progId="ChemDraw.Document.6.0">
                  <p:embed/>
                  <p:pic>
                    <p:nvPicPr>
                      <p:cNvPr id="489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305" y="1788766"/>
                        <a:ext cx="919163" cy="6096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283059"/>
              </p:ext>
            </p:extLst>
          </p:nvPr>
        </p:nvGraphicFramePr>
        <p:xfrm>
          <a:off x="3375143" y="1795116"/>
          <a:ext cx="12080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0" name="CS ChemDraw Drawing" r:id="rId6" imgW="4234083" imgH="2437593" progId="ChemDraw.Document.6.0">
                  <p:embed/>
                </p:oleObj>
              </mc:Choice>
              <mc:Fallback>
                <p:oleObj name="CS ChemDraw Drawing" r:id="rId6" imgW="4234083" imgH="2437593" progId="ChemDraw.Document.6.0">
                  <p:embed/>
                  <p:pic>
                    <p:nvPicPr>
                      <p:cNvPr id="490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5143" y="1795116"/>
                        <a:ext cx="1208087" cy="6889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781583"/>
              </p:ext>
            </p:extLst>
          </p:nvPr>
        </p:nvGraphicFramePr>
        <p:xfrm>
          <a:off x="4681655" y="1790353"/>
          <a:ext cx="13303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1" name="CS ChemDraw Drawing" r:id="rId8" imgW="4660825" imgH="2803302" progId="ChemDraw.Document.6.0">
                  <p:embed/>
                </p:oleObj>
              </mc:Choice>
              <mc:Fallback>
                <p:oleObj name="CS ChemDraw Drawing" r:id="rId8" imgW="4660825" imgH="2803302" progId="ChemDraw.Document.6.0">
                  <p:embed/>
                  <p:pic>
                    <p:nvPicPr>
                      <p:cNvPr id="491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1655" y="1790353"/>
                        <a:ext cx="1330325" cy="7921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5101759"/>
              </p:ext>
            </p:extLst>
          </p:nvPr>
        </p:nvGraphicFramePr>
        <p:xfrm>
          <a:off x="6102468" y="1790353"/>
          <a:ext cx="15382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" name="CS ChemDraw Drawing" r:id="rId10" imgW="5377154" imgH="3132161" progId="ChemDraw.Document.6.0">
                  <p:embed/>
                </p:oleObj>
              </mc:Choice>
              <mc:Fallback>
                <p:oleObj name="CS ChemDraw Drawing" r:id="rId10" imgW="5377154" imgH="3132161" progId="ChemDraw.Document.6.0">
                  <p:embed/>
                  <p:pic>
                    <p:nvPicPr>
                      <p:cNvPr id="492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468" y="1790353"/>
                        <a:ext cx="1538287" cy="885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211717"/>
              </p:ext>
            </p:extLst>
          </p:nvPr>
        </p:nvGraphicFramePr>
        <p:xfrm>
          <a:off x="7724893" y="1790353"/>
          <a:ext cx="1658937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3" name="CS ChemDraw Drawing" r:id="rId12" imgW="5802507" imgH="3463107" progId="ChemDraw.Document.6.0">
                  <p:embed/>
                </p:oleObj>
              </mc:Choice>
              <mc:Fallback>
                <p:oleObj name="CS ChemDraw Drawing" r:id="rId12" imgW="5802507" imgH="3463107" progId="ChemDraw.Document.6.0">
                  <p:embed/>
                  <p:pic>
                    <p:nvPicPr>
                      <p:cNvPr id="493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4893" y="1790353"/>
                        <a:ext cx="1658937" cy="9794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2441178" y="3226759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C6 THA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77133" y="3207296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C7 THA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81802" y="3226759"/>
            <a:ext cx="91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C8 TOA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01225" y="3248016"/>
            <a:ext cx="92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C9 TNA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167846" y="3248016"/>
            <a:ext cx="104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C10 TDA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86791" y="1340938"/>
            <a:ext cx="7197039" cy="242580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2441178" y="1832732"/>
            <a:ext cx="6250850" cy="1391100"/>
            <a:chOff x="2142400" y="1588312"/>
            <a:chExt cx="6250850" cy="1391100"/>
          </a:xfrm>
        </p:grpSpPr>
        <p:sp>
          <p:nvSpPr>
            <p:cNvPr id="29" name="Ellipse 28"/>
            <p:cNvSpPr/>
            <p:nvPr/>
          </p:nvSpPr>
          <p:spPr>
            <a:xfrm>
              <a:off x="2267919" y="1588312"/>
              <a:ext cx="328062" cy="57542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529987" y="1608427"/>
              <a:ext cx="357105" cy="71342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850648" y="1617356"/>
              <a:ext cx="328062" cy="74543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452541" y="1598902"/>
              <a:ext cx="328062" cy="83074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8065188" y="1617355"/>
              <a:ext cx="328062" cy="100380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2142400" y="2944211"/>
              <a:ext cx="6115775" cy="3520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4027182" y="2478347"/>
                  <a:ext cx="2237087" cy="394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kern="100" dirty="0" err="1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Increasing</a:t>
                  </a:r>
                  <a:r>
                    <a:rPr lang="fr-FR" b="1" kern="100" dirty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𝒂𝒍𝒌𝒚𝒍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𝒄𝒉𝒂𝒊𝒏</m:t>
                          </m:r>
                        </m:sub>
                      </m:sSub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182" y="2478347"/>
                  <a:ext cx="2237087" cy="394788"/>
                </a:xfrm>
                <a:prstGeom prst="rect">
                  <a:avLst/>
                </a:prstGeom>
                <a:blipFill>
                  <a:blip r:embed="rId19"/>
                  <a:stretch>
                    <a:fillRect l="-2452" t="-7813" b="-2031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Rectangle 9"/>
          <p:cNvSpPr/>
          <p:nvPr/>
        </p:nvSpPr>
        <p:spPr>
          <a:xfrm>
            <a:off x="3966675" y="3790521"/>
            <a:ext cx="3712126" cy="18115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On phase stability?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E5389"/>
                </a:solidFill>
                <a:latin typeface="Arial Black"/>
                <a:cs typeface="Arial Black"/>
              </a:rPr>
              <a:t>On extraction?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On extraction mechanisms? </a:t>
            </a:r>
            <a:endParaRPr lang="en-US" b="1" dirty="0">
              <a:solidFill>
                <a:srgbClr val="1E5389"/>
              </a:solidFill>
              <a:latin typeface="Arial Black"/>
              <a:ea typeface="+mj-ea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24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Effect of </a:t>
            </a:r>
            <a:r>
              <a:rPr lang="fr-FR" dirty="0" err="1" smtClean="0"/>
              <a:t>extractant</a:t>
            </a:r>
            <a:r>
              <a:rPr lang="fr-FR" dirty="0" smtClean="0"/>
              <a:t> alkyl </a:t>
            </a:r>
            <a:r>
              <a:rPr lang="fr-FR" dirty="0" err="1"/>
              <a:t>chains</a:t>
            </a:r>
            <a:r>
              <a:rPr lang="fr-FR" dirty="0"/>
              <a:t> </a:t>
            </a:r>
            <a:r>
              <a:rPr lang="fr-FR" dirty="0" err="1" smtClean="0"/>
              <a:t>length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805249" y="6446271"/>
            <a:ext cx="360000" cy="360000"/>
          </a:xfrm>
        </p:spPr>
        <p:txBody>
          <a:bodyPr/>
          <a:lstStyle/>
          <a:p>
            <a:fld id="{22A122BB-6942-4BDD-A650-172C440E562D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15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61725" y="1413525"/>
          <a:ext cx="9191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6" name="CS ChemDraw Drawing" r:id="rId4" imgW="3222026" imgH="2158649" progId="ChemDraw.Document.6.0">
                  <p:embed/>
                </p:oleObj>
              </mc:Choice>
              <mc:Fallback>
                <p:oleObj name="CS ChemDraw Drawing" r:id="rId4" imgW="3222026" imgH="2158649" progId="ChemDraw.Document.6.0">
                  <p:embed/>
                  <p:pic>
                    <p:nvPicPr>
                      <p:cNvPr id="15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725" y="1413525"/>
                        <a:ext cx="919163" cy="6096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74563" y="1419875"/>
          <a:ext cx="12080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" name="CS ChemDraw Drawing" r:id="rId6" imgW="4234083" imgH="2437593" progId="ChemDraw.Document.6.0">
                  <p:embed/>
                </p:oleObj>
              </mc:Choice>
              <mc:Fallback>
                <p:oleObj name="CS ChemDraw Drawing" r:id="rId6" imgW="4234083" imgH="2437593" progId="ChemDraw.Document.6.0">
                  <p:embed/>
                  <p:pic>
                    <p:nvPicPr>
                      <p:cNvPr id="16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4563" y="1419875"/>
                        <a:ext cx="1208087" cy="6889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81075" y="1415112"/>
          <a:ext cx="13303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8" name="CS ChemDraw Drawing" r:id="rId8" imgW="4660825" imgH="2803302" progId="ChemDraw.Document.6.0">
                  <p:embed/>
                </p:oleObj>
              </mc:Choice>
              <mc:Fallback>
                <p:oleObj name="CS ChemDraw Drawing" r:id="rId8" imgW="4660825" imgH="2803302" progId="ChemDraw.Document.6.0">
                  <p:embed/>
                  <p:pic>
                    <p:nvPicPr>
                      <p:cNvPr id="17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075" y="1415112"/>
                        <a:ext cx="1330325" cy="7921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01888" y="1415112"/>
          <a:ext cx="15382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9" name="CS ChemDraw Drawing" r:id="rId10" imgW="5377154" imgH="3132161" progId="ChemDraw.Document.6.0">
                  <p:embed/>
                </p:oleObj>
              </mc:Choice>
              <mc:Fallback>
                <p:oleObj name="CS ChemDraw Drawing" r:id="rId10" imgW="5377154" imgH="3132161" progId="ChemDraw.Document.6.0">
                  <p:embed/>
                  <p:pic>
                    <p:nvPicPr>
                      <p:cNvPr id="18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1888" y="1415112"/>
                        <a:ext cx="1538287" cy="885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24313" y="1415112"/>
          <a:ext cx="1658937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0" name="CS ChemDraw Drawing" r:id="rId12" imgW="5802507" imgH="3463107" progId="ChemDraw.Document.6.0">
                  <p:embed/>
                </p:oleObj>
              </mc:Choice>
              <mc:Fallback>
                <p:oleObj name="CS ChemDraw Drawing" r:id="rId12" imgW="5802507" imgH="3463107" progId="ChemDraw.Document.6.0">
                  <p:embed/>
                  <p:pic>
                    <p:nvPicPr>
                      <p:cNvPr id="19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4313" y="1415112"/>
                        <a:ext cx="1658937" cy="9794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3040598" y="2851518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C6 THA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76553" y="2832055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C7 THA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81222" y="2851518"/>
            <a:ext cx="91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C8 TOA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00645" y="2872775"/>
            <a:ext cx="92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C9 TNA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767266" y="2872775"/>
            <a:ext cx="104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C10 TDA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786211" y="965697"/>
            <a:ext cx="7197039" cy="242580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/>
          <p:cNvGrpSpPr/>
          <p:nvPr/>
        </p:nvGrpSpPr>
        <p:grpSpPr>
          <a:xfrm>
            <a:off x="3040598" y="1457491"/>
            <a:ext cx="6250850" cy="1391100"/>
            <a:chOff x="2142400" y="1588312"/>
            <a:chExt cx="6250850" cy="1391100"/>
          </a:xfrm>
        </p:grpSpPr>
        <p:sp>
          <p:nvSpPr>
            <p:cNvPr id="29" name="Ellipse 28"/>
            <p:cNvSpPr/>
            <p:nvPr/>
          </p:nvSpPr>
          <p:spPr>
            <a:xfrm>
              <a:off x="2267919" y="1588312"/>
              <a:ext cx="328062" cy="57542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529987" y="1608427"/>
              <a:ext cx="357105" cy="71342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850648" y="1617356"/>
              <a:ext cx="328062" cy="74543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452541" y="1598902"/>
              <a:ext cx="328062" cy="83074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8065188" y="1617355"/>
              <a:ext cx="328062" cy="100380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>
              <a:off x="2142400" y="2944211"/>
              <a:ext cx="6115775" cy="3520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4027182" y="2478347"/>
                  <a:ext cx="2237087" cy="394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kern="100" dirty="0" err="1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Increasing</a:t>
                  </a:r>
                  <a:r>
                    <a:rPr lang="fr-FR" b="1" kern="100" dirty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𝒂𝒍𝒌𝒚𝒍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𝒄𝒉𝒂𝒊𝒏</m:t>
                          </m:r>
                        </m:sub>
                      </m:sSub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182" y="2478347"/>
                  <a:ext cx="2237087" cy="394788"/>
                </a:xfrm>
                <a:prstGeom prst="rect">
                  <a:avLst/>
                </a:prstGeom>
                <a:blipFill>
                  <a:blip r:embed="rId19"/>
                  <a:stretch>
                    <a:fillRect l="-2452" t="-7813" b="-2031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e 66"/>
          <p:cNvGrpSpPr/>
          <p:nvPr/>
        </p:nvGrpSpPr>
        <p:grpSpPr>
          <a:xfrm>
            <a:off x="224266" y="699782"/>
            <a:ext cx="2209686" cy="850583"/>
            <a:chOff x="165836" y="594915"/>
            <a:chExt cx="3592898" cy="1619522"/>
          </a:xfrm>
        </p:grpSpPr>
        <p:sp>
          <p:nvSpPr>
            <p:cNvPr id="68" name="Rectangle 67"/>
            <p:cNvSpPr/>
            <p:nvPr/>
          </p:nvSpPr>
          <p:spPr>
            <a:xfrm>
              <a:off x="197157" y="594915"/>
              <a:ext cx="3003494" cy="1619522"/>
            </a:xfrm>
            <a:prstGeom prst="rect">
              <a:avLst/>
            </a:prstGeom>
            <a:noFill/>
            <a:ln w="28575">
              <a:solidFill>
                <a:srgbClr val="9E7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65836" y="721456"/>
              <a:ext cx="3592898" cy="1406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[amine] = 0.2 M</a:t>
              </a:r>
            </a:p>
            <a:p>
              <a:r>
                <a:rPr lang="fr-FR" sz="1400" dirty="0" smtClean="0"/>
                <a:t>[1-octanol] = 0.316 M</a:t>
              </a:r>
            </a:p>
            <a:p>
              <a:r>
                <a:rPr lang="fr-FR" sz="1400" dirty="0" smtClean="0"/>
                <a:t>dodecane </a:t>
              </a:r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235166" y="1559064"/>
            <a:ext cx="1851297" cy="845544"/>
            <a:chOff x="165837" y="4190640"/>
            <a:chExt cx="2626212" cy="1393011"/>
          </a:xfrm>
        </p:grpSpPr>
        <p:sp>
          <p:nvSpPr>
            <p:cNvPr id="71" name="Rectangle 70"/>
            <p:cNvSpPr/>
            <p:nvPr/>
          </p:nvSpPr>
          <p:spPr>
            <a:xfrm>
              <a:off x="165837" y="4190640"/>
              <a:ext cx="2626212" cy="1393011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179098" y="4283815"/>
              <a:ext cx="167545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[U] = 10.5 M </a:t>
              </a:r>
            </a:p>
            <a:p>
              <a:r>
                <a:rPr lang="fr-FR" sz="1400" dirty="0" smtClean="0"/>
                <a:t>[H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SO</a:t>
              </a:r>
              <a:r>
                <a:rPr lang="fr-FR" sz="1400" baseline="-25000" dirty="0" smtClean="0"/>
                <a:t>4</a:t>
              </a:r>
              <a:r>
                <a:rPr lang="fr-FR" sz="1400" dirty="0" smtClean="0"/>
                <a:t>] = 0,1 M </a:t>
              </a:r>
              <a:endParaRPr lang="fr-FR" sz="1400" dirty="0"/>
            </a:p>
            <a:p>
              <a:r>
                <a:rPr lang="fr-FR" sz="1400" dirty="0" smtClean="0"/>
                <a:t>[(NH</a:t>
              </a:r>
              <a:r>
                <a:rPr lang="fr-FR" sz="1400" baseline="-25000" dirty="0" smtClean="0"/>
                <a:t>4</a:t>
              </a:r>
              <a:r>
                <a:rPr lang="fr-FR" sz="1400" dirty="0" smtClean="0"/>
                <a:t>)</a:t>
              </a:r>
              <a:r>
                <a:rPr lang="fr-FR" sz="1400" baseline="-25000" dirty="0" smtClean="0"/>
                <a:t>2</a:t>
              </a:r>
              <a:r>
                <a:rPr lang="fr-FR" sz="1400" dirty="0" smtClean="0"/>
                <a:t>SO</a:t>
              </a:r>
              <a:r>
                <a:rPr lang="fr-FR" sz="1400" baseline="-25000" dirty="0" smtClean="0"/>
                <a:t>4</a:t>
              </a:r>
              <a:r>
                <a:rPr lang="fr-FR" sz="1400" dirty="0"/>
                <a:t>] = </a:t>
              </a:r>
              <a:r>
                <a:rPr lang="fr-FR" sz="1400" dirty="0" smtClean="0"/>
                <a:t>1 </a:t>
              </a:r>
              <a:r>
                <a:rPr lang="fr-FR" sz="1400" dirty="0"/>
                <a:t>M </a:t>
              </a:r>
            </a:p>
            <a:p>
              <a:endParaRPr lang="fr-FR" sz="1400" dirty="0" smtClean="0"/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51254" y="4031772"/>
            <a:ext cx="2712534" cy="2160240"/>
          </a:xfrm>
          <a:prstGeom prst="rect">
            <a:avLst/>
          </a:prstGeom>
          <a:ln w="19050">
            <a:noFill/>
          </a:ln>
        </p:spPr>
      </p:pic>
      <p:sp>
        <p:nvSpPr>
          <p:cNvPr id="10" name="Rectangle 9"/>
          <p:cNvSpPr/>
          <p:nvPr/>
        </p:nvSpPr>
        <p:spPr>
          <a:xfrm>
            <a:off x="4255622" y="3638856"/>
            <a:ext cx="2131930" cy="3416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On extraction? </a:t>
            </a:r>
          </a:p>
        </p:txBody>
      </p:sp>
      <p:graphicFrame>
        <p:nvGraphicFramePr>
          <p:cNvPr id="40" name="Obje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615072"/>
              </p:ext>
            </p:extLst>
          </p:nvPr>
        </p:nvGraphicFramePr>
        <p:xfrm>
          <a:off x="6641967" y="4074906"/>
          <a:ext cx="2677982" cy="21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1" name="Graph" r:id="rId21" imgW="3361320" imgH="2699640" progId="Origin50.Graph">
                  <p:embed/>
                </p:oleObj>
              </mc:Choice>
              <mc:Fallback>
                <p:oleObj name="Graph" r:id="rId21" imgW="3361320" imgH="2699640" progId="Origin50.Graph">
                  <p:embed/>
                  <p:pic>
                    <p:nvPicPr>
                      <p:cNvPr id="88" name="Objet 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1967" y="4074906"/>
                        <a:ext cx="2677982" cy="21434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203190"/>
              </p:ext>
            </p:extLst>
          </p:nvPr>
        </p:nvGraphicFramePr>
        <p:xfrm>
          <a:off x="9260028" y="4017106"/>
          <a:ext cx="2905221" cy="2351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2" name="Graph" r:id="rId23" imgW="3438000" imgH="2772720" progId="Origin50.Graph">
                  <p:embed/>
                </p:oleObj>
              </mc:Choice>
              <mc:Fallback>
                <p:oleObj name="Graph" r:id="rId23" imgW="3438000" imgH="2772720" progId="Origin50.Graph">
                  <p:embed/>
                  <p:pic>
                    <p:nvPicPr>
                      <p:cNvPr id="89" name="Objet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0028" y="4017106"/>
                        <a:ext cx="2905221" cy="23515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148706"/>
              </p:ext>
            </p:extLst>
          </p:nvPr>
        </p:nvGraphicFramePr>
        <p:xfrm>
          <a:off x="0" y="3880609"/>
          <a:ext cx="3335320" cy="2919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3" name="Graph" r:id="rId25" imgW="2304000" imgH="2016000" progId="Origin50.Graph">
                  <p:embed/>
                </p:oleObj>
              </mc:Choice>
              <mc:Fallback>
                <p:oleObj name="Graph" r:id="rId25" imgW="2304000" imgH="2016000" progId="Origin50.Graph">
                  <p:embed/>
                  <p:pic>
                    <p:nvPicPr>
                      <p:cNvPr id="5" name="Objet 4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0" y="3880609"/>
                        <a:ext cx="3335320" cy="29192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ectangle 42"/>
          <p:cNvSpPr/>
          <p:nvPr/>
        </p:nvSpPr>
        <p:spPr>
          <a:xfrm>
            <a:off x="575289" y="3610362"/>
            <a:ext cx="2687595" cy="39818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b="1" dirty="0">
                <a:solidFill>
                  <a:srgbClr val="1E5389"/>
                </a:solidFill>
                <a:latin typeface="Arial Black"/>
                <a:ea typeface="+mj-ea"/>
                <a:cs typeface="Arial Black"/>
              </a:rPr>
              <a:t>On phase stability? </a:t>
            </a:r>
          </a:p>
        </p:txBody>
      </p:sp>
    </p:spTree>
    <p:extLst>
      <p:ext uri="{BB962C8B-B14F-4D97-AF65-F5344CB8AC3E}">
        <p14:creationId xmlns:p14="http://schemas.microsoft.com/office/powerpoint/2010/main" val="19926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/>
          <p:cNvSpPr txBox="1">
            <a:spLocks/>
          </p:cNvSpPr>
          <p:nvPr/>
        </p:nvSpPr>
        <p:spPr>
          <a:xfrm>
            <a:off x="748146" y="0"/>
            <a:ext cx="11438332" cy="5054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E5389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fr-FR" dirty="0" err="1" smtClean="0"/>
              <a:t>Effect</a:t>
            </a:r>
            <a:r>
              <a:rPr lang="fr-FR" dirty="0" smtClean="0"/>
              <a:t> of </a:t>
            </a:r>
            <a:r>
              <a:rPr lang="fr-FR" dirty="0" err="1" smtClean="0"/>
              <a:t>extractant</a:t>
            </a:r>
            <a:r>
              <a:rPr lang="fr-FR" dirty="0" smtClean="0"/>
              <a:t> alkyl </a:t>
            </a:r>
            <a:r>
              <a:rPr lang="fr-FR" dirty="0" err="1" smtClean="0"/>
              <a:t>chains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endParaRPr lang="fr-FR" dirty="0"/>
          </a:p>
        </p:txBody>
      </p:sp>
      <p:graphicFrame>
        <p:nvGraphicFramePr>
          <p:cNvPr id="8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61725" y="1413525"/>
          <a:ext cx="91916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8" name="CS ChemDraw Drawing" r:id="rId3" imgW="3222026" imgH="2158649" progId="ChemDraw.Document.6.0">
                  <p:embed/>
                </p:oleObj>
              </mc:Choice>
              <mc:Fallback>
                <p:oleObj name="CS ChemDraw Drawing" r:id="rId3" imgW="3222026" imgH="2158649" progId="ChemDraw.Document.6.0">
                  <p:embed/>
                  <p:pic>
                    <p:nvPicPr>
                      <p:cNvPr id="15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1725" y="1413525"/>
                        <a:ext cx="919163" cy="6096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74563" y="1419875"/>
          <a:ext cx="12080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9" name="CS ChemDraw Drawing" r:id="rId5" imgW="4234083" imgH="2437593" progId="ChemDraw.Document.6.0">
                  <p:embed/>
                </p:oleObj>
              </mc:Choice>
              <mc:Fallback>
                <p:oleObj name="CS ChemDraw Drawing" r:id="rId5" imgW="4234083" imgH="2437593" progId="ChemDraw.Document.6.0">
                  <p:embed/>
                  <p:pic>
                    <p:nvPicPr>
                      <p:cNvPr id="16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4563" y="1419875"/>
                        <a:ext cx="1208087" cy="6889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81075" y="1415112"/>
          <a:ext cx="13303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0" name="CS ChemDraw Drawing" r:id="rId7" imgW="4660825" imgH="2803302" progId="ChemDraw.Document.6.0">
                  <p:embed/>
                </p:oleObj>
              </mc:Choice>
              <mc:Fallback>
                <p:oleObj name="CS ChemDraw Drawing" r:id="rId7" imgW="4660825" imgH="2803302" progId="ChemDraw.Document.6.0">
                  <p:embed/>
                  <p:pic>
                    <p:nvPicPr>
                      <p:cNvPr id="17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075" y="1415112"/>
                        <a:ext cx="1330325" cy="7921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01888" y="1415112"/>
          <a:ext cx="15382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1" name="CS ChemDraw Drawing" r:id="rId9" imgW="5377154" imgH="3132161" progId="ChemDraw.Document.6.0">
                  <p:embed/>
                </p:oleObj>
              </mc:Choice>
              <mc:Fallback>
                <p:oleObj name="CS ChemDraw Drawing" r:id="rId9" imgW="5377154" imgH="3132161" progId="ChemDraw.Document.6.0">
                  <p:embed/>
                  <p:pic>
                    <p:nvPicPr>
                      <p:cNvPr id="18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1888" y="1415112"/>
                        <a:ext cx="1538287" cy="885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2">
            <a:extLst>
              <a:ext uri="{FF2B5EF4-FFF2-40B4-BE49-F238E27FC236}">
                <a16:creationId xmlns:a16="http://schemas.microsoft.com/office/drawing/2014/main" id="{5B210D0F-64FB-9C43-9793-8AF170BD258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24313" y="1415112"/>
          <a:ext cx="1658937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2" name="CS ChemDraw Drawing" r:id="rId11" imgW="5802507" imgH="3463107" progId="ChemDraw.Document.6.0">
                  <p:embed/>
                </p:oleObj>
              </mc:Choice>
              <mc:Fallback>
                <p:oleObj name="CS ChemDraw Drawing" r:id="rId11" imgW="5802507" imgH="3463107" progId="ChemDraw.Document.6.0">
                  <p:embed/>
                  <p:pic>
                    <p:nvPicPr>
                      <p:cNvPr id="19" name="Objet 12">
                        <a:extLst>
                          <a:ext uri="{FF2B5EF4-FFF2-40B4-BE49-F238E27FC236}">
                            <a16:creationId xmlns:a16="http://schemas.microsoft.com/office/drawing/2014/main" id="{5B210D0F-64FB-9C43-9793-8AF170BD25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4313" y="1415112"/>
                        <a:ext cx="1658937" cy="9794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3040598" y="2851518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C6 THA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76553" y="2832055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C7 THA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81222" y="2851518"/>
            <a:ext cx="915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C8 TOA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00645" y="2872775"/>
            <a:ext cx="92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C9 TNA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67266" y="2872775"/>
            <a:ext cx="104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C10 TDA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86211" y="965697"/>
            <a:ext cx="7197039" cy="2425803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3040598" y="1457491"/>
            <a:ext cx="6250850" cy="1391100"/>
            <a:chOff x="2142400" y="1588312"/>
            <a:chExt cx="6250850" cy="1391100"/>
          </a:xfrm>
        </p:grpSpPr>
        <p:sp>
          <p:nvSpPr>
            <p:cNvPr id="20" name="Ellipse 19"/>
            <p:cNvSpPr/>
            <p:nvPr/>
          </p:nvSpPr>
          <p:spPr>
            <a:xfrm>
              <a:off x="2267919" y="1588312"/>
              <a:ext cx="328062" cy="57542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3529987" y="1608427"/>
              <a:ext cx="357105" cy="713425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4850648" y="1617356"/>
              <a:ext cx="328062" cy="745430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/>
            <p:cNvSpPr/>
            <p:nvPr/>
          </p:nvSpPr>
          <p:spPr>
            <a:xfrm>
              <a:off x="6452541" y="1598902"/>
              <a:ext cx="328062" cy="830747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/>
            <p:cNvSpPr/>
            <p:nvPr/>
          </p:nvSpPr>
          <p:spPr>
            <a:xfrm>
              <a:off x="8065188" y="1617355"/>
              <a:ext cx="328062" cy="1003806"/>
            </a:xfrm>
            <a:prstGeom prst="ellipse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>
              <a:off x="2142400" y="2944211"/>
              <a:ext cx="6115775" cy="35201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4027182" y="2478347"/>
                  <a:ext cx="2237087" cy="394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b="1" kern="100" dirty="0" err="1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Increasing</a:t>
                  </a:r>
                  <a:r>
                    <a:rPr lang="fr-FR" b="1" kern="100" dirty="0">
                      <a:solidFill>
                        <a:schemeClr val="accent1">
                          <a:lumMod val="50000"/>
                        </a:schemeClr>
                      </a:solidFill>
                      <a:ea typeface="DengXian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𝒂𝒍𝒌𝒚𝒍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𝒄𝒉𝒂𝒊𝒏</m:t>
                          </m:r>
                        </m:sub>
                      </m:sSub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27182" y="2478347"/>
                  <a:ext cx="2237087" cy="394788"/>
                </a:xfrm>
                <a:prstGeom prst="rect">
                  <a:avLst/>
                </a:prstGeom>
                <a:blipFill>
                  <a:blip r:embed="rId19"/>
                  <a:stretch>
                    <a:fillRect l="-2452" t="-7813" b="-2031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6165"/>
              </p:ext>
            </p:extLst>
          </p:nvPr>
        </p:nvGraphicFramePr>
        <p:xfrm>
          <a:off x="669979" y="3459835"/>
          <a:ext cx="4741238" cy="330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3" name="Graph" r:id="rId20" imgW="4131720" imgH="2879640" progId="Origin50.Graph">
                  <p:embed/>
                </p:oleObj>
              </mc:Choice>
              <mc:Fallback>
                <p:oleObj name="Graph" r:id="rId20" imgW="4131720" imgH="2879640" progId="Origin50.Graph">
                  <p:embed/>
                  <p:pic>
                    <p:nvPicPr>
                      <p:cNvPr id="38" name="Objet 37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69979" y="3459835"/>
                        <a:ext cx="4741238" cy="3304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29136" y="6496649"/>
            <a:ext cx="545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smtClean="0"/>
              <a:t>No </a:t>
            </a:r>
            <a:r>
              <a:rPr lang="fr-FR" dirty="0" err="1" smtClean="0"/>
              <a:t>effect</a:t>
            </a:r>
            <a:r>
              <a:rPr lang="fr-FR" dirty="0" smtClean="0"/>
              <a:t> of alkyl </a:t>
            </a:r>
            <a:r>
              <a:rPr lang="fr-FR" dirty="0" err="1" smtClean="0"/>
              <a:t>chain</a:t>
            </a:r>
            <a:r>
              <a:rPr lang="fr-FR" dirty="0" smtClean="0"/>
              <a:t> on </a:t>
            </a:r>
            <a:r>
              <a:rPr lang="fr-FR" dirty="0" err="1" smtClean="0"/>
              <a:t>chelation</a:t>
            </a:r>
            <a:r>
              <a:rPr lang="fr-FR" dirty="0" smtClean="0"/>
              <a:t> </a:t>
            </a:r>
            <a:r>
              <a:rPr lang="fr-FR" dirty="0" err="1" smtClean="0"/>
              <a:t>mechanisms</a:t>
            </a:r>
            <a:endParaRPr lang="fr-FR" dirty="0"/>
          </a:p>
        </p:txBody>
      </p:sp>
      <p:sp>
        <p:nvSpPr>
          <p:cNvPr id="30" name="TextBox 3"/>
          <p:cNvSpPr txBox="1"/>
          <p:nvPr/>
        </p:nvSpPr>
        <p:spPr>
          <a:xfrm>
            <a:off x="0" y="3585864"/>
            <a:ext cx="3846854" cy="60109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1E5389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l"/>
            <a:r>
              <a:rPr lang="en-US" sz="1800" dirty="0" smtClean="0"/>
              <a:t>On extraction mechanisms? Chelation</a:t>
            </a:r>
          </a:p>
          <a:p>
            <a:pPr algn="l"/>
            <a:r>
              <a:rPr lang="en-US" sz="1800" dirty="0" smtClean="0"/>
              <a:t>	</a:t>
            </a:r>
            <a:endParaRPr lang="fr-FR" sz="1800" dirty="0"/>
          </a:p>
        </p:txBody>
      </p:sp>
      <p:sp>
        <p:nvSpPr>
          <p:cNvPr id="31" name="TextBox 3"/>
          <p:cNvSpPr txBox="1"/>
          <p:nvPr/>
        </p:nvSpPr>
        <p:spPr>
          <a:xfrm>
            <a:off x="5177218" y="3566838"/>
            <a:ext cx="3846854" cy="60109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fr-FR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rgbClr val="1E5389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l"/>
            <a:r>
              <a:rPr lang="en-US" sz="1800" dirty="0" smtClean="0"/>
              <a:t>On extraction mechanisms? Aggregation</a:t>
            </a:r>
          </a:p>
          <a:p>
            <a:pPr algn="l"/>
            <a:r>
              <a:rPr lang="en-US" sz="1800" dirty="0" smtClean="0"/>
              <a:t>	</a:t>
            </a:r>
            <a:endParaRPr lang="fr-FR" sz="1800" dirty="0"/>
          </a:p>
        </p:txBody>
      </p:sp>
      <p:sp>
        <p:nvSpPr>
          <p:cNvPr id="33" name="ZoneTexte 32"/>
          <p:cNvSpPr txBox="1"/>
          <p:nvPr/>
        </p:nvSpPr>
        <p:spPr>
          <a:xfrm>
            <a:off x="29136" y="480265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EXAFS</a:t>
            </a:r>
            <a:endParaRPr lang="fr-FR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56" y="3851762"/>
            <a:ext cx="3477420" cy="2540077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58B1879-9B68-CB41-B981-3DF1CB42B1AD}"/>
              </a:ext>
            </a:extLst>
          </p:cNvPr>
          <p:cNvSpPr/>
          <p:nvPr/>
        </p:nvSpPr>
        <p:spPr>
          <a:xfrm>
            <a:off x="6902200" y="4077350"/>
            <a:ext cx="71160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SANS</a:t>
            </a:r>
          </a:p>
        </p:txBody>
      </p:sp>
      <p:pic>
        <p:nvPicPr>
          <p:cNvPr id="41" name="Image 113">
            <a:extLst>
              <a:ext uri="{FF2B5EF4-FFF2-40B4-BE49-F238E27FC236}">
                <a16:creationId xmlns:a16="http://schemas.microsoft.com/office/drawing/2014/main" id="{6BCEDBD8-BD7A-DD43-9054-2FA77180E544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99" t="33338" r="33400" b="35819"/>
          <a:stretch/>
        </p:blipFill>
        <p:spPr>
          <a:xfrm rot="17349248" flipV="1">
            <a:off x="7646907" y="4343666"/>
            <a:ext cx="408453" cy="178044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5566922" y="6471495"/>
            <a:ext cx="681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 err="1" smtClean="0"/>
              <a:t>Presence</a:t>
            </a:r>
            <a:r>
              <a:rPr lang="fr-FR" dirty="0" smtClean="0"/>
              <a:t> of </a:t>
            </a:r>
            <a:r>
              <a:rPr lang="fr-FR" dirty="0" err="1" smtClean="0"/>
              <a:t>aggregates</a:t>
            </a:r>
            <a:r>
              <a:rPr lang="fr-FR" dirty="0" smtClean="0"/>
              <a:t> – </a:t>
            </a:r>
            <a:r>
              <a:rPr lang="fr-FR" dirty="0" err="1" smtClean="0"/>
              <a:t>differents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r>
              <a:rPr lang="fr-FR" dirty="0" smtClean="0"/>
              <a:t>, size &amp; interactions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614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 animBg="1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22BB-6942-4BDD-A650-172C440E562D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30" name="Groupe 29"/>
          <p:cNvGrpSpPr/>
          <p:nvPr/>
        </p:nvGrpSpPr>
        <p:grpSpPr>
          <a:xfrm>
            <a:off x="39917" y="453246"/>
            <a:ext cx="3217462" cy="3846146"/>
            <a:chOff x="4352786" y="1786148"/>
            <a:chExt cx="2302915" cy="2934118"/>
          </a:xfrm>
        </p:grpSpPr>
        <p:grpSp>
          <p:nvGrpSpPr>
            <p:cNvPr id="31" name="Groupe 30"/>
            <p:cNvGrpSpPr/>
            <p:nvPr/>
          </p:nvGrpSpPr>
          <p:grpSpPr>
            <a:xfrm>
              <a:off x="5203137" y="3128917"/>
              <a:ext cx="511238" cy="510495"/>
              <a:chOff x="8450289" y="1438292"/>
              <a:chExt cx="752689" cy="771492"/>
            </a:xfrm>
          </p:grpSpPr>
          <p:sp>
            <p:nvSpPr>
              <p:cNvPr id="46" name="Ellipse 45"/>
              <p:cNvSpPr/>
              <p:nvPr/>
            </p:nvSpPr>
            <p:spPr>
              <a:xfrm>
                <a:off x="8450289" y="1438292"/>
                <a:ext cx="752689" cy="771492"/>
              </a:xfrm>
              <a:prstGeom prst="ellipse">
                <a:avLst/>
              </a:prstGeom>
              <a:gradFill flip="none" rotWithShape="1">
                <a:gsLst>
                  <a:gs pos="0">
                    <a:srgbClr val="00B0F0">
                      <a:tint val="66000"/>
                      <a:satMod val="160000"/>
                    </a:srgbClr>
                  </a:gs>
                  <a:gs pos="50000">
                    <a:srgbClr val="00B0F0">
                      <a:tint val="44500"/>
                      <a:satMod val="160000"/>
                    </a:srgbClr>
                  </a:gs>
                  <a:gs pos="100000">
                    <a:srgbClr val="00B0F0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Ellipse 46"/>
              <p:cNvSpPr/>
              <p:nvPr/>
            </p:nvSpPr>
            <p:spPr>
              <a:xfrm>
                <a:off x="8450289" y="1656406"/>
                <a:ext cx="752689" cy="335264"/>
              </a:xfrm>
              <a:prstGeom prst="ellipse">
                <a:avLst/>
              </a:prstGeom>
              <a:noFill/>
              <a:ln w="9525">
                <a:solidFill>
                  <a:schemeClr val="accent1">
                    <a:lumMod val="50000"/>
                  </a:schemeClr>
                </a:solidFill>
                <a:prstDash val="sysDash"/>
              </a:ln>
              <a:scene3d>
                <a:camera prst="perspectiveRelaxedModerately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 rot="11704155">
              <a:off x="5585911" y="2604025"/>
              <a:ext cx="983411" cy="1207698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 rot="708755">
              <a:off x="4352786" y="3048707"/>
              <a:ext cx="983411" cy="1207698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  <a:extLst/>
            </a:blip>
            <a:stretch>
              <a:fillRect/>
            </a:stretch>
          </p:blipFill>
          <p:spPr>
            <a:xfrm rot="14837883">
              <a:off x="5496116" y="3997827"/>
              <a:ext cx="1109568" cy="335309"/>
            </a:xfrm>
            <a:prstGeom prst="rect">
              <a:avLst/>
            </a:prstGeom>
            <a:scene3d>
              <a:camera prst="orthographicFront">
                <a:rot lat="0" lon="1200000" rev="0"/>
              </a:camera>
              <a:lightRig rig="threePt" dir="t"/>
            </a:scene3d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 rot="5400000">
              <a:off x="4800597" y="2372208"/>
              <a:ext cx="1130060" cy="810883"/>
            </a:xfrm>
            <a:prstGeom prst="rect">
              <a:avLst/>
            </a:prstGeom>
          </p:spPr>
        </p:pic>
        <p:pic>
          <p:nvPicPr>
            <p:cNvPr id="36" name="Image 3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 rot="16200000">
              <a:off x="5016193" y="3585741"/>
              <a:ext cx="1130060" cy="810883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  <a:extLst/>
            </a:blip>
            <a:stretch>
              <a:fillRect/>
            </a:stretch>
          </p:blipFill>
          <p:spPr>
            <a:xfrm rot="18667030">
              <a:off x="4357430" y="3749531"/>
              <a:ext cx="1109568" cy="335309"/>
            </a:xfrm>
            <a:prstGeom prst="rect">
              <a:avLst/>
            </a:prstGeom>
            <a:scene3d>
              <a:camera prst="orthographicFront">
                <a:rot lat="0" lon="1200000" rev="0"/>
              </a:camera>
              <a:lightRig rig="threePt" dir="t"/>
            </a:scene3d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  <a:extLst/>
            </a:blip>
            <a:stretch>
              <a:fillRect/>
            </a:stretch>
          </p:blipFill>
          <p:spPr>
            <a:xfrm rot="3188773">
              <a:off x="4330866" y="2680007"/>
              <a:ext cx="1109568" cy="335309"/>
            </a:xfrm>
            <a:prstGeom prst="rect">
              <a:avLst/>
            </a:prstGeom>
            <a:scene3d>
              <a:camera prst="orthographicFront">
                <a:rot lat="0" lon="1200000" rev="0"/>
              </a:camera>
              <a:lightRig rig="threePt" dir="t"/>
            </a:scene3d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  <a:extLst/>
            </a:blip>
            <a:stretch>
              <a:fillRect/>
            </a:stretch>
          </p:blipFill>
          <p:spPr>
            <a:xfrm rot="5400000">
              <a:off x="5531137" y="2577247"/>
              <a:ext cx="1109568" cy="335309"/>
            </a:xfrm>
            <a:prstGeom prst="rect">
              <a:avLst/>
            </a:prstGeom>
            <a:scene3d>
              <a:camera prst="orthographicFront">
                <a:rot lat="0" lon="1200000" rev="0"/>
              </a:camera>
              <a:lightRig rig="threePt" dir="t"/>
            </a:scene3d>
          </p:spPr>
        </p:pic>
        <p:grpSp>
          <p:nvGrpSpPr>
            <p:cNvPr id="40" name="Groupe 39"/>
            <p:cNvGrpSpPr/>
            <p:nvPr/>
          </p:nvGrpSpPr>
          <p:grpSpPr>
            <a:xfrm>
              <a:off x="5393434" y="3328960"/>
              <a:ext cx="145701" cy="82346"/>
              <a:chOff x="1696332" y="1230976"/>
              <a:chExt cx="145701" cy="82346"/>
            </a:xfrm>
          </p:grpSpPr>
          <p:sp>
            <p:nvSpPr>
              <p:cNvPr id="44" name="Ellipse 43"/>
              <p:cNvSpPr/>
              <p:nvPr/>
            </p:nvSpPr>
            <p:spPr>
              <a:xfrm>
                <a:off x="1696332" y="1230976"/>
                <a:ext cx="45719" cy="45719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Ellipse 44"/>
              <p:cNvSpPr/>
              <p:nvPr/>
            </p:nvSpPr>
            <p:spPr>
              <a:xfrm>
                <a:off x="1796314" y="1267603"/>
                <a:ext cx="45719" cy="45719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tretch>
              <a:fillRect/>
            </a:stretch>
          </p:blipFill>
          <p:spPr>
            <a:xfrm rot="6047755">
              <a:off x="5126733" y="2377511"/>
              <a:ext cx="1353429" cy="170703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rcRect l="27266" t="19453" r="21448" b="33399"/>
            <a:stretch/>
          </p:blipFill>
          <p:spPr>
            <a:xfrm rot="11168946">
              <a:off x="5961109" y="3547599"/>
              <a:ext cx="694592" cy="597877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grayscl/>
            </a:blip>
            <a:srcRect t="72245" r="36465" b="-2753"/>
            <a:stretch/>
          </p:blipFill>
          <p:spPr>
            <a:xfrm rot="6247908">
              <a:off x="4806110" y="4045154"/>
              <a:ext cx="869214" cy="386861"/>
            </a:xfrm>
            <a:prstGeom prst="rect">
              <a:avLst/>
            </a:prstGeom>
          </p:spPr>
        </p:pic>
      </p:grpSp>
      <p:sp>
        <p:nvSpPr>
          <p:cNvPr id="48" name="Ellipse 47"/>
          <p:cNvSpPr/>
          <p:nvPr/>
        </p:nvSpPr>
        <p:spPr>
          <a:xfrm>
            <a:off x="1139877" y="2144401"/>
            <a:ext cx="869554" cy="830143"/>
          </a:xfrm>
          <a:prstGeom prst="ellipse">
            <a:avLst/>
          </a:prstGeom>
          <a:noFill/>
          <a:ln w="12700">
            <a:solidFill>
              <a:srgbClr val="57E4FB"/>
            </a:solidFill>
          </a:ln>
          <a:effectLst>
            <a:glow rad="101600">
              <a:srgbClr val="57E4FB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539921" y="1546957"/>
            <a:ext cx="2065206" cy="2024165"/>
          </a:xfrm>
          <a:prstGeom prst="ellipse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/>
          <p:cNvSpPr txBox="1"/>
          <p:nvPr/>
        </p:nvSpPr>
        <p:spPr>
          <a:xfrm>
            <a:off x="3242807" y="963047"/>
            <a:ext cx="543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SANS </a:t>
            </a:r>
            <a:r>
              <a:rPr lang="fr-FR" dirty="0" err="1" smtClean="0"/>
              <a:t>fitting</a:t>
            </a:r>
            <a:r>
              <a:rPr lang="fr-FR" dirty="0" smtClean="0"/>
              <a:t> </a:t>
            </a:r>
            <a:r>
              <a:rPr lang="fr-FR" dirty="0" err="1" smtClean="0"/>
              <a:t>Core</a:t>
            </a:r>
            <a:r>
              <a:rPr lang="fr-FR" dirty="0" smtClean="0"/>
              <a:t> </a:t>
            </a:r>
            <a:r>
              <a:rPr lang="fr-FR" dirty="0" err="1" smtClean="0"/>
              <a:t>shell</a:t>
            </a:r>
            <a:r>
              <a:rPr lang="fr-FR" dirty="0" smtClean="0"/>
              <a:t> model + </a:t>
            </a:r>
            <a:r>
              <a:rPr lang="fr-FR" dirty="0" err="1" smtClean="0"/>
              <a:t>Sticky</a:t>
            </a:r>
            <a:r>
              <a:rPr lang="fr-FR" dirty="0" smtClean="0"/>
              <a:t> hard </a:t>
            </a:r>
            <a:r>
              <a:rPr lang="fr-FR" dirty="0" err="1" smtClean="0"/>
              <a:t>Sphere</a:t>
            </a:r>
            <a:endParaRPr lang="fr-FR" dirty="0"/>
          </a:p>
        </p:txBody>
      </p:sp>
      <p:sp>
        <p:nvSpPr>
          <p:cNvPr id="100" name="ZoneTexte 99"/>
          <p:cNvSpPr txBox="1"/>
          <p:nvPr/>
        </p:nvSpPr>
        <p:spPr>
          <a:xfrm>
            <a:off x="-6929" y="605737"/>
            <a:ext cx="929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 err="1" smtClean="0"/>
              <a:t>Supramolecular</a:t>
            </a:r>
            <a:r>
              <a:rPr lang="fr-FR" dirty="0" smtClean="0"/>
              <a:t>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01557" y="6322979"/>
            <a:ext cx="6206246" cy="122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3" name="Obje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584956"/>
              </p:ext>
            </p:extLst>
          </p:nvPr>
        </p:nvGraphicFramePr>
        <p:xfrm>
          <a:off x="91310" y="4349397"/>
          <a:ext cx="2710256" cy="2372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" name="Graph" r:id="rId10" imgW="2304000" imgH="2016000" progId="Origin50.Graph">
                  <p:embed/>
                </p:oleObj>
              </mc:Choice>
              <mc:Fallback>
                <p:oleObj name="Graph" r:id="rId10" imgW="2304000" imgH="2016000" progId="Origin50.Graph">
                  <p:embed/>
                  <p:pic>
                    <p:nvPicPr>
                      <p:cNvPr id="50" name="Objet 4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310" y="4349397"/>
                        <a:ext cx="2710256" cy="2372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itre 2"/>
          <p:cNvSpPr txBox="1">
            <a:spLocks/>
          </p:cNvSpPr>
          <p:nvPr/>
        </p:nvSpPr>
        <p:spPr>
          <a:xfrm>
            <a:off x="753668" y="5708"/>
            <a:ext cx="11438332" cy="5054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1E5389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Effect of </a:t>
            </a:r>
            <a:r>
              <a:rPr lang="en-US" dirty="0" err="1" smtClean="0"/>
              <a:t>extractant</a:t>
            </a:r>
            <a:r>
              <a:rPr lang="en-US" dirty="0" smtClean="0"/>
              <a:t> alkyl chain on aggregation</a:t>
            </a:r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55702"/>
              </p:ext>
            </p:extLst>
          </p:nvPr>
        </p:nvGraphicFramePr>
        <p:xfrm>
          <a:off x="8499519" y="840243"/>
          <a:ext cx="3505803" cy="4296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" name="Graph" r:id="rId12" imgW="3844317" imgH="5190114" progId="Origin50.Graph">
                  <p:embed/>
                </p:oleObj>
              </mc:Choice>
              <mc:Fallback>
                <p:oleObj name="Graph" r:id="rId12" imgW="3844317" imgH="5190114" progId="Origin50.Graph">
                  <p:embed/>
                  <p:pic>
                    <p:nvPicPr>
                      <p:cNvPr id="0" name="Objec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519" y="840243"/>
                        <a:ext cx="3505803" cy="42966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3227032" y="1657842"/>
            <a:ext cx="5069541" cy="611393"/>
            <a:chOff x="3697912" y="1189347"/>
            <a:chExt cx="5069541" cy="611393"/>
          </a:xfrm>
        </p:grpSpPr>
        <p:grpSp>
          <p:nvGrpSpPr>
            <p:cNvPr id="61" name="Group 553">
              <a:extLst>
                <a:ext uri="{FF2B5EF4-FFF2-40B4-BE49-F238E27FC236}">
                  <a16:creationId xmlns:a16="http://schemas.microsoft.com/office/drawing/2014/main" id="{6488050E-9A90-4643-8140-8FFA57FF9202}"/>
                </a:ext>
              </a:extLst>
            </p:cNvPr>
            <p:cNvGrpSpPr/>
            <p:nvPr/>
          </p:nvGrpSpPr>
          <p:grpSpPr>
            <a:xfrm>
              <a:off x="3697912" y="1189347"/>
              <a:ext cx="5069541" cy="611393"/>
              <a:chOff x="7899798" y="1044066"/>
              <a:chExt cx="5069541" cy="611393"/>
            </a:xfrm>
          </p:grpSpPr>
          <p:grpSp>
            <p:nvGrpSpPr>
              <p:cNvPr id="68" name="Group 554">
                <a:extLst>
                  <a:ext uri="{FF2B5EF4-FFF2-40B4-BE49-F238E27FC236}">
                    <a16:creationId xmlns:a16="http://schemas.microsoft.com/office/drawing/2014/main" id="{20ED38F6-5937-C246-936E-FE3172F57D59}"/>
                  </a:ext>
                </a:extLst>
              </p:cNvPr>
              <p:cNvGrpSpPr/>
              <p:nvPr/>
            </p:nvGrpSpPr>
            <p:grpSpPr>
              <a:xfrm>
                <a:off x="8108143" y="1098223"/>
                <a:ext cx="4606611" cy="546597"/>
                <a:chOff x="7845118" y="1246256"/>
                <a:chExt cx="8237219" cy="977387"/>
              </a:xfrm>
            </p:grpSpPr>
            <p:graphicFrame>
              <p:nvGraphicFramePr>
                <p:cNvPr id="70" name="Objet 12">
                  <a:extLst>
                    <a:ext uri="{FF2B5EF4-FFF2-40B4-BE49-F238E27FC236}">
                      <a16:creationId xmlns:a16="http://schemas.microsoft.com/office/drawing/2014/main" id="{B66365F9-A7A3-384E-B74F-E0253C16FD6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77368480"/>
                    </p:ext>
                  </p:extLst>
                </p:nvPr>
              </p:nvGraphicFramePr>
              <p:xfrm>
                <a:off x="7845118" y="1280370"/>
                <a:ext cx="917822" cy="604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870" name="CS ChemDraw Drawing" r:id="rId14" imgW="3219985" imgH="2139210" progId="ChemDraw.Document.6.0">
                        <p:embed/>
                      </p:oleObj>
                    </mc:Choice>
                    <mc:Fallback>
                      <p:oleObj name="CS ChemDraw Drawing" r:id="rId14" imgW="3219985" imgH="2139210" progId="ChemDraw.Document.6.0">
                        <p:embed/>
                        <p:pic>
                          <p:nvPicPr>
                            <p:cNvPr id="557" name="Objet 12">
                              <a:extLst>
                                <a:ext uri="{FF2B5EF4-FFF2-40B4-BE49-F238E27FC236}">
                                  <a16:creationId xmlns:a16="http://schemas.microsoft.com/office/drawing/2014/main" id="{B66365F9-A7A3-384E-B74F-E0253C16FD6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845118" y="1280370"/>
                              <a:ext cx="917822" cy="604263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t 12">
                  <a:extLst>
                    <a:ext uri="{FF2B5EF4-FFF2-40B4-BE49-F238E27FC236}">
                      <a16:creationId xmlns:a16="http://schemas.microsoft.com/office/drawing/2014/main" id="{B87D7332-E1CF-AC4F-A43F-A3428305383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19447207"/>
                    </p:ext>
                  </p:extLst>
                </p:nvPr>
              </p:nvGraphicFramePr>
              <p:xfrm>
                <a:off x="9217365" y="1304592"/>
                <a:ext cx="1208677" cy="68854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871" name="CS ChemDraw Drawing" r:id="rId16" imgW="4233499" imgH="2435276" progId="ChemDraw.Document.6.0">
                        <p:embed/>
                      </p:oleObj>
                    </mc:Choice>
                    <mc:Fallback>
                      <p:oleObj name="CS ChemDraw Drawing" r:id="rId16" imgW="4233499" imgH="2435276" progId="ChemDraw.Document.6.0">
                        <p:embed/>
                        <p:pic>
                          <p:nvPicPr>
                            <p:cNvPr id="558" name="Objet 12">
                              <a:extLst>
                                <a:ext uri="{FF2B5EF4-FFF2-40B4-BE49-F238E27FC236}">
                                  <a16:creationId xmlns:a16="http://schemas.microsoft.com/office/drawing/2014/main" id="{B87D7332-E1CF-AC4F-A43F-A3428305383F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217365" y="1304592"/>
                              <a:ext cx="1208677" cy="68854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t 12">
                  <a:extLst>
                    <a:ext uri="{FF2B5EF4-FFF2-40B4-BE49-F238E27FC236}">
                      <a16:creationId xmlns:a16="http://schemas.microsoft.com/office/drawing/2014/main" id="{433742FF-A632-304C-B156-82D469E180C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882560104"/>
                    </p:ext>
                  </p:extLst>
                </p:nvPr>
              </p:nvGraphicFramePr>
              <p:xfrm>
                <a:off x="10753109" y="1302225"/>
                <a:ext cx="1330184" cy="7908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872" name="CS ChemDraw Drawing" r:id="rId18" imgW="4660334" imgH="2800807" progId="ChemDraw.Document.6.0">
                        <p:embed/>
                      </p:oleObj>
                    </mc:Choice>
                    <mc:Fallback>
                      <p:oleObj name="CS ChemDraw Drawing" r:id="rId18" imgW="4660334" imgH="2800807" progId="ChemDraw.Document.6.0">
                        <p:embed/>
                        <p:pic>
                          <p:nvPicPr>
                            <p:cNvPr id="559" name="Objet 12">
                              <a:extLst>
                                <a:ext uri="{FF2B5EF4-FFF2-40B4-BE49-F238E27FC236}">
                                  <a16:creationId xmlns:a16="http://schemas.microsoft.com/office/drawing/2014/main" id="{433742FF-A632-304C-B156-82D469E180C7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753109" y="1302225"/>
                              <a:ext cx="1330184" cy="790863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t 12">
                  <a:extLst>
                    <a:ext uri="{FF2B5EF4-FFF2-40B4-BE49-F238E27FC236}">
                      <a16:creationId xmlns:a16="http://schemas.microsoft.com/office/drawing/2014/main" id="{233FADD0-4880-FC42-92B8-732DEB91BD8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56059344"/>
                    </p:ext>
                  </p:extLst>
                </p:nvPr>
              </p:nvGraphicFramePr>
              <p:xfrm>
                <a:off x="12514338" y="1280370"/>
                <a:ext cx="1535893" cy="88359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873" name="CS ChemDraw Drawing" r:id="rId20" imgW="5375982" imgH="3129991" progId="ChemDraw.Document.6.0">
                        <p:embed/>
                      </p:oleObj>
                    </mc:Choice>
                    <mc:Fallback>
                      <p:oleObj name="CS ChemDraw Drawing" r:id="rId20" imgW="5375982" imgH="3129991" progId="ChemDraw.Document.6.0">
                        <p:embed/>
                        <p:pic>
                          <p:nvPicPr>
                            <p:cNvPr id="560" name="Objet 12">
                              <a:extLst>
                                <a:ext uri="{FF2B5EF4-FFF2-40B4-BE49-F238E27FC236}">
                                  <a16:creationId xmlns:a16="http://schemas.microsoft.com/office/drawing/2014/main" id="{233FADD0-4880-FC42-92B8-732DEB91BD8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2514338" y="1280370"/>
                              <a:ext cx="1535893" cy="88359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t 12">
                  <a:extLst>
                    <a:ext uri="{FF2B5EF4-FFF2-40B4-BE49-F238E27FC236}">
                      <a16:creationId xmlns:a16="http://schemas.microsoft.com/office/drawing/2014/main" id="{AE08BE01-24DA-9048-966A-7583D79C5A2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81858432"/>
                    </p:ext>
                  </p:extLst>
                </p:nvPr>
              </p:nvGraphicFramePr>
              <p:xfrm>
                <a:off x="14422804" y="1246256"/>
                <a:ext cx="1659533" cy="9773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874" name="CS ChemDraw Drawing" r:id="rId22" imgW="5802817" imgH="3460547" progId="ChemDraw.Document.6.0">
                        <p:embed/>
                      </p:oleObj>
                    </mc:Choice>
                    <mc:Fallback>
                      <p:oleObj name="CS ChemDraw Drawing" r:id="rId22" imgW="5802817" imgH="3460547" progId="ChemDraw.Document.6.0">
                        <p:embed/>
                        <p:pic>
                          <p:nvPicPr>
                            <p:cNvPr id="561" name="Objet 12">
                              <a:extLst>
                                <a:ext uri="{FF2B5EF4-FFF2-40B4-BE49-F238E27FC236}">
                                  <a16:creationId xmlns:a16="http://schemas.microsoft.com/office/drawing/2014/main" id="{AE08BE01-24DA-9048-966A-7583D79C5A2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422804" y="1246256"/>
                              <a:ext cx="1659533" cy="977387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67613E4-3616-B442-A9D6-3B0DD6E5BECD}"/>
                  </a:ext>
                </a:extLst>
              </p:cNvPr>
              <p:cNvSpPr/>
              <p:nvPr/>
            </p:nvSpPr>
            <p:spPr>
              <a:xfrm>
                <a:off x="7899798" y="1044066"/>
                <a:ext cx="5069541" cy="611393"/>
              </a:xfrm>
              <a:prstGeom prst="rect">
                <a:avLst/>
              </a:prstGeom>
              <a:noFill/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grpSp>
          <p:nvGrpSpPr>
            <p:cNvPr id="5" name="Groupe 4"/>
            <p:cNvGrpSpPr/>
            <p:nvPr/>
          </p:nvGrpSpPr>
          <p:grpSpPr>
            <a:xfrm>
              <a:off x="4167548" y="1434676"/>
              <a:ext cx="4448949" cy="357966"/>
              <a:chOff x="4167548" y="1434676"/>
              <a:chExt cx="4448949" cy="357966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4167548" y="1444093"/>
                <a:ext cx="4138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C6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107713" y="1435185"/>
                <a:ext cx="4138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C7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921116" y="1434676"/>
                <a:ext cx="4138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C8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024323" y="1454088"/>
                <a:ext cx="41389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C9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088788" y="1453355"/>
                <a:ext cx="5277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C10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7" name="Tableau 545">
                <a:extLst>
                  <a:ext uri="{FF2B5EF4-FFF2-40B4-BE49-F238E27FC236}">
                    <a16:creationId xmlns:a16="http://schemas.microsoft.com/office/drawing/2014/main" id="{EA14679A-3B6C-B948-BB55-BAC891AA74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8695024"/>
                  </p:ext>
                </p:extLst>
              </p:nvPr>
            </p:nvGraphicFramePr>
            <p:xfrm>
              <a:off x="3567202" y="2495237"/>
              <a:ext cx="4471660" cy="185416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044000">
                      <a:extLst>
                        <a:ext uri="{9D8B030D-6E8A-4147-A177-3AD203B41FA5}">
                          <a16:colId xmlns:a16="http://schemas.microsoft.com/office/drawing/2014/main" val="869094096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435723042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2738693214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190759034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138030143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4049798114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+mn-cs"/>
                            </a:rPr>
                            <a:t>N°</a:t>
                          </a:r>
                          <a:r>
                            <a:rPr lang="en-GB" sz="1200" b="0" kern="1200" baseline="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+mn-cs"/>
                            </a:rPr>
                            <a:t> C</a:t>
                          </a:r>
                          <a:endParaRPr lang="en-GB" sz="1200" b="0" kern="12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30744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200" b="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𝑐𝑜𝑟𝑒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(Å)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i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6.1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49530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0" i="1" kern="10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kern="1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 Light"/>
                                        <a:cs typeface="Times New Roman" panose="020206030504050203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1200" b="0" i="1" kern="10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engXian Light"/>
                                        <a:cs typeface="Times New Roman" panose="02020603050405020304" pitchFamily="18" charset="0"/>
                                      </a:rPr>
                                      <m:t>𝑎𝑔𝑔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4.3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4.2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4.0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3.4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83779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∆</m:t>
                                  </m:r>
                                  <m:r>
                                    <a:rPr lang="fr-FR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h</m:t>
                                  </m:r>
                                  <m:r>
                                    <a:rPr lang="fr-FR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𝑒𝑙𝑙</m:t>
                                  </m:r>
                                  <m:r>
                                    <a:rPr lang="en-US" altLang="zh-CN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1200" b="0" i="1" kern="100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DengXian Light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b="0" kern="1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Å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2.8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854156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l-G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τ</a:t>
                          </a:r>
                          <a:r>
                            <a:rPr lang="en-US" sz="1200" b="0" kern="100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b="0" kern="1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1200" b="0" kern="100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1200" b="0" kern="1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10.0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9.1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8.3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7.3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54453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7" name="Tableau 545">
                <a:extLst>
                  <a:ext uri="{FF2B5EF4-FFF2-40B4-BE49-F238E27FC236}">
                    <a16:creationId xmlns:a16="http://schemas.microsoft.com/office/drawing/2014/main" id="{EA14679A-3B6C-B948-BB55-BAC891AA74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8695024"/>
                  </p:ext>
                </p:extLst>
              </p:nvPr>
            </p:nvGraphicFramePr>
            <p:xfrm>
              <a:off x="3567202" y="2495237"/>
              <a:ext cx="4471660" cy="1854160"/>
            </p:xfrm>
            <a:graphic>
              <a:graphicData uri="http://schemas.openxmlformats.org/drawingml/2006/table">
                <a:tbl>
                  <a:tblPr firstRow="1" bandRow="1">
                    <a:tableStyleId>{68D230F3-CF80-4859-8CE7-A43EE81993B5}</a:tableStyleId>
                  </a:tblPr>
                  <a:tblGrid>
                    <a:gridCol w="1044000">
                      <a:extLst>
                        <a:ext uri="{9D8B030D-6E8A-4147-A177-3AD203B41FA5}">
                          <a16:colId xmlns:a16="http://schemas.microsoft.com/office/drawing/2014/main" val="869094096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435723042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2738693214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190759034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138030143"/>
                        </a:ext>
                      </a:extLst>
                    </a:gridCol>
                    <a:gridCol w="685532">
                      <a:extLst>
                        <a:ext uri="{9D8B030D-6E8A-4147-A177-3AD203B41FA5}">
                          <a16:colId xmlns:a16="http://schemas.microsoft.com/office/drawing/2014/main" val="4049798114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0" kern="120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+mn-cs"/>
                            </a:rPr>
                            <a:t>N°</a:t>
                          </a:r>
                          <a:r>
                            <a:rPr lang="en-GB" sz="1200" b="0" kern="1200" baseline="0" dirty="0">
                              <a:solidFill>
                                <a:schemeClr val="tx1"/>
                              </a:solidFill>
                              <a:effectLst/>
                              <a:latin typeface="Cambria" panose="02040503050406030204" pitchFamily="18" charset="0"/>
                              <a:ea typeface="+mn-ea"/>
                              <a:cs typeface="+mn-cs"/>
                            </a:rPr>
                            <a:t> C</a:t>
                          </a:r>
                          <a:endParaRPr lang="en-GB" sz="1200" b="0" kern="1200" dirty="0">
                            <a:solidFill>
                              <a:schemeClr val="tx1"/>
                            </a:solidFill>
                            <a:effectLst/>
                            <a:latin typeface="Cambria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n-US" altLang="zh-CN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230744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24"/>
                          <a:stretch>
                            <a:fillRect t="-101639" r="-329825" b="-3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i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6.1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5.9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49530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24"/>
                          <a:stretch>
                            <a:fillRect t="-201639" r="-329825" b="-2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4.3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4.2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4.0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3.4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837796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 anchor="ctr">
                        <a:blipFill>
                          <a:blip r:embed="rId24"/>
                          <a:stretch>
                            <a:fillRect t="-301639" r="-329825" b="-1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2.8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3.2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3.4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3.6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854156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1000"/>
                            </a:spcAft>
                          </a:pPr>
                          <a:r>
                            <a:rPr lang="el-G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τ</a:t>
                          </a:r>
                          <a:r>
                            <a:rPr lang="en-US" sz="1200" b="0" kern="100" baseline="300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b="0" kern="1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r>
                            <a:rPr lang="en-US" sz="1200" b="0" kern="100" baseline="-250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B</a:t>
                          </a:r>
                          <a:r>
                            <a:rPr lang="en-US" sz="1200" b="0" kern="100" dirty="0" err="1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US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fr-FR" sz="1200" b="0" kern="1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10.0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9.1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8.3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7.3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0" kern="1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544539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8" name="Rectangle 77">
            <a:extLst>
              <a:ext uri="{FF2B5EF4-FFF2-40B4-BE49-F238E27FC236}">
                <a16:creationId xmlns:a16="http://schemas.microsoft.com/office/drawing/2014/main" id="{A9EC5294-B231-AC41-AB33-5BC56999A1FB}"/>
              </a:ext>
            </a:extLst>
          </p:cNvPr>
          <p:cNvSpPr/>
          <p:nvPr/>
        </p:nvSpPr>
        <p:spPr>
          <a:xfrm>
            <a:off x="4473483" y="5188657"/>
            <a:ext cx="50437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50000"/>
              <a:buFont typeface="Wingdings" pitchFamily="2" charset="2"/>
              <a:buChar char="q"/>
            </a:pPr>
            <a:r>
              <a:rPr lang="en-US" altLang="zh-CN" dirty="0">
                <a:latin typeface="Calibri "/>
              </a:rPr>
              <a:t>Aggregates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with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smaller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polar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core</a:t>
            </a:r>
            <a:r>
              <a:rPr lang="en-US" altLang="zh-CN" sz="1600" dirty="0">
                <a:latin typeface="Calibri "/>
              </a:rPr>
              <a:t>;</a:t>
            </a:r>
            <a:endParaRPr lang="fr-FR" sz="1600" dirty="0">
              <a:latin typeface="Calibri 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1840712-29FF-B94D-9662-026BB536B7FA}"/>
              </a:ext>
            </a:extLst>
          </p:cNvPr>
          <p:cNvSpPr/>
          <p:nvPr/>
        </p:nvSpPr>
        <p:spPr>
          <a:xfrm>
            <a:off x="3586467" y="3607262"/>
            <a:ext cx="4441038" cy="36118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79A0B3B-FC87-534C-A472-7705D9D749DD}"/>
              </a:ext>
            </a:extLst>
          </p:cNvPr>
          <p:cNvSpPr/>
          <p:nvPr/>
        </p:nvSpPr>
        <p:spPr>
          <a:xfrm>
            <a:off x="4467833" y="5641468"/>
            <a:ext cx="50437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50000"/>
              <a:buFont typeface="Wingdings" pitchFamily="2" charset="2"/>
              <a:buChar char="q"/>
            </a:pPr>
            <a:r>
              <a:rPr lang="en-US" altLang="zh-CN" dirty="0">
                <a:latin typeface="Calibri "/>
              </a:rPr>
              <a:t>Aggregates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with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thicker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 err="1">
                <a:latin typeface="Calibri "/>
              </a:rPr>
              <a:t>apolar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shell;</a:t>
            </a:r>
            <a:endParaRPr lang="fr-FR" sz="1600" dirty="0">
              <a:latin typeface="Calibri 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D1E8064-08E3-314F-8130-A43BD0B9E506}"/>
              </a:ext>
            </a:extLst>
          </p:cNvPr>
          <p:cNvSpPr/>
          <p:nvPr/>
        </p:nvSpPr>
        <p:spPr>
          <a:xfrm>
            <a:off x="3589357" y="3986333"/>
            <a:ext cx="4441038" cy="360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391242E-A56A-0748-9208-E4AF3DBE1739}"/>
              </a:ext>
            </a:extLst>
          </p:cNvPr>
          <p:cNvSpPr/>
          <p:nvPr/>
        </p:nvSpPr>
        <p:spPr>
          <a:xfrm>
            <a:off x="3589357" y="2875891"/>
            <a:ext cx="4441038" cy="3613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58DC505-9D2E-DF40-A5DD-ACCBD1465EF4}"/>
              </a:ext>
            </a:extLst>
          </p:cNvPr>
          <p:cNvSpPr/>
          <p:nvPr/>
        </p:nvSpPr>
        <p:spPr>
          <a:xfrm>
            <a:off x="4467833" y="6033071"/>
            <a:ext cx="504376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SzPct val="50000"/>
              <a:buFont typeface="Wingdings" pitchFamily="2" charset="2"/>
              <a:buChar char="q"/>
            </a:pPr>
            <a:r>
              <a:rPr lang="en-US" altLang="zh-CN" dirty="0">
                <a:latin typeface="Calibri "/>
              </a:rPr>
              <a:t>A</a:t>
            </a:r>
            <a:r>
              <a:rPr lang="en-US" dirty="0">
                <a:latin typeface="Calibri "/>
              </a:rPr>
              <a:t>ttractive </a:t>
            </a:r>
            <a:r>
              <a:rPr lang="fr-FR" dirty="0">
                <a:latin typeface="Calibri "/>
              </a:rPr>
              <a:t>interactions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between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aggregates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less</a:t>
            </a:r>
            <a:r>
              <a:rPr lang="zh-CN" altLang="en-US" dirty="0">
                <a:latin typeface="Calibri "/>
              </a:rPr>
              <a:t> </a:t>
            </a:r>
            <a:r>
              <a:rPr lang="en-US" altLang="zh-CN" dirty="0">
                <a:latin typeface="Calibri "/>
              </a:rPr>
              <a:t>important</a:t>
            </a:r>
            <a:r>
              <a:rPr lang="fr-FR" altLang="zh-CN" dirty="0">
                <a:latin typeface="Calibri "/>
                <a:sym typeface="Wingdings" panose="05000000000000000000" pitchFamily="2" charset="2"/>
              </a:rPr>
              <a:t> </a:t>
            </a:r>
            <a:r>
              <a:rPr lang="fr-FR" altLang="zh-CN" dirty="0" err="1">
                <a:latin typeface="Calibri "/>
                <a:sym typeface="Wingdings" panose="05000000000000000000" pitchFamily="2" charset="2"/>
              </a:rPr>
              <a:t>less</a:t>
            </a:r>
            <a:r>
              <a:rPr lang="fr-FR" altLang="zh-CN" dirty="0">
                <a:latin typeface="Calibri "/>
                <a:sym typeface="Wingdings" panose="05000000000000000000" pitchFamily="2" charset="2"/>
              </a:rPr>
              <a:t> 3rd phase.</a:t>
            </a:r>
            <a:endParaRPr lang="fr-FR" dirty="0">
              <a:latin typeface="Calibri "/>
            </a:endParaRPr>
          </a:p>
        </p:txBody>
      </p:sp>
      <p:grpSp>
        <p:nvGrpSpPr>
          <p:cNvPr id="84" name="Groupe 83"/>
          <p:cNvGrpSpPr/>
          <p:nvPr/>
        </p:nvGrpSpPr>
        <p:grpSpPr>
          <a:xfrm>
            <a:off x="3213589" y="4783980"/>
            <a:ext cx="6393092" cy="1961699"/>
            <a:chOff x="3876709" y="4050079"/>
            <a:chExt cx="6393092" cy="1961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11F5D58-3646-F84C-8A2F-0BDA51BA929F}"/>
                    </a:ext>
                  </a:extLst>
                </p:cNvPr>
                <p:cNvSpPr/>
                <p:nvPr/>
              </p:nvSpPr>
              <p:spPr>
                <a:xfrm>
                  <a:off x="3876709" y="4050079"/>
                  <a:ext cx="2754857" cy="3947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en-US" altLang="zh-CN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With</a:t>
                  </a:r>
                  <a:r>
                    <a:rPr lang="zh-CN" altLang="en-US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"/>
                              <a:cs typeface="Times New Roman" panose="02020603050405020304" pitchFamily="18" charset="0"/>
                            </a:rPr>
                            <m:t>𝒍</m:t>
                          </m:r>
                        </m:e>
                        <m:sub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𝒂𝒍𝒌𝒚𝒍</m:t>
                          </m:r>
                          <m:r>
                            <a:rPr lang="zh-CN" altLang="en-US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zh-CN" b="1" i="1" kern="10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DengXian Light"/>
                              <a:cs typeface="Times New Roman" panose="02020603050405020304" pitchFamily="18" charset="0"/>
                            </a:rPr>
                            <m:t>𝒄𝒉𝒂𝒊𝒏</m:t>
                          </m:r>
                        </m:sub>
                      </m:sSub>
                    </m:oMath>
                  </a14:m>
                  <a:r>
                    <a:rPr lang="zh-CN" altLang="en-US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 </a:t>
                  </a:r>
                  <a:r>
                    <a:rPr lang="en-US" altLang="zh-CN" b="1" dirty="0">
                      <a:solidFill>
                        <a:schemeClr val="accent1">
                          <a:lumMod val="50000"/>
                        </a:schemeClr>
                      </a:solidFill>
                      <a:latin typeface="Calibri "/>
                    </a:rPr>
                    <a:t>increasing</a:t>
                  </a: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11F5D58-3646-F84C-8A2F-0BDA51BA92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6709" y="4050079"/>
                  <a:ext cx="2754857" cy="394788"/>
                </a:xfrm>
                <a:prstGeom prst="rect">
                  <a:avLst/>
                </a:prstGeom>
                <a:blipFill>
                  <a:blip r:embed="rId25"/>
                  <a:stretch>
                    <a:fillRect l="-1770" t="-9231" r="-10177" b="-1692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6" name="Rectangle à coins arrondis 29">
              <a:extLst>
                <a:ext uri="{FF2B5EF4-FFF2-40B4-BE49-F238E27FC236}">
                  <a16:creationId xmlns:a16="http://schemas.microsoft.com/office/drawing/2014/main" id="{238E2B69-2A64-AC48-84CE-63AD8F0BE95E}"/>
                </a:ext>
              </a:extLst>
            </p:cNvPr>
            <p:cNvSpPr/>
            <p:nvPr/>
          </p:nvSpPr>
          <p:spPr>
            <a:xfrm>
              <a:off x="5072687" y="4423730"/>
              <a:ext cx="5197114" cy="158804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274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 animBg="1"/>
      <p:bldP spid="79" grpId="1" animBg="1"/>
      <p:bldP spid="80" grpId="0"/>
      <p:bldP spid="81" grpId="0" animBg="1"/>
      <p:bldP spid="82" grpId="0" animBg="1"/>
      <p:bldP spid="82" grpId="1" animBg="1"/>
      <p:bldP spid="8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{70025258-9090-3547-BE15-EE903ADF8EF9}tf10001076</Template>
  <TotalTime>33921</TotalTime>
  <Words>3266</Words>
  <Application>Microsoft Office PowerPoint</Application>
  <PresentationFormat>Grand écran</PresentationFormat>
  <Paragraphs>614</Paragraphs>
  <Slides>33</Slides>
  <Notes>18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33</vt:i4>
      </vt:variant>
    </vt:vector>
  </HeadingPairs>
  <TitlesOfParts>
    <vt:vector size="49" baseType="lpstr">
      <vt:lpstr>Arial</vt:lpstr>
      <vt:lpstr>Arial Black</vt:lpstr>
      <vt:lpstr>Calibri</vt:lpstr>
      <vt:lpstr>Calibri </vt:lpstr>
      <vt:lpstr>Cambria</vt:lpstr>
      <vt:lpstr>Cambria Math</vt:lpstr>
      <vt:lpstr>DengXian</vt:lpstr>
      <vt:lpstr>DengXian Light</vt:lpstr>
      <vt:lpstr>Helvetica</vt:lpstr>
      <vt:lpstr>黑体</vt:lpstr>
      <vt:lpstr>Times New Roman</vt:lpstr>
      <vt:lpstr>Verdana</vt:lpstr>
      <vt:lpstr>Wingdings</vt:lpstr>
      <vt:lpstr>Thème Office</vt:lpstr>
      <vt:lpstr>Graph</vt:lpstr>
      <vt:lpstr>CS ChemDraw Drawing</vt:lpstr>
      <vt:lpstr>Présentation PowerPoint</vt:lpstr>
      <vt:lpstr>Uranium production &amp; AMEX process</vt:lpstr>
      <vt:lpstr>AMEX process and solvent extraction</vt:lpstr>
      <vt:lpstr>Présentation PowerPoint</vt:lpstr>
      <vt:lpstr>Présentation PowerPoint</vt:lpstr>
      <vt:lpstr>Effect of extractant alkyl chains length</vt:lpstr>
      <vt:lpstr>Effect of extractant alkyl chains length</vt:lpstr>
      <vt:lpstr>Présentation PowerPoint</vt:lpstr>
      <vt:lpstr>Présentation PowerPoint</vt:lpstr>
      <vt:lpstr>Aggregation and 3rd phase formation mechanism</vt:lpstr>
      <vt:lpstr>Thermodynamic balance of the extraction – Ienaic  </vt:lpstr>
      <vt:lpstr>Présentation PowerPoint</vt:lpstr>
      <vt:lpstr>Effect of diluent chain length</vt:lpstr>
      <vt:lpstr>Présentation PowerPoint</vt:lpstr>
      <vt:lpstr>Origin of the third phase ?</vt:lpstr>
      <vt:lpstr>Perspectives</vt:lpstr>
      <vt:lpstr>Selectivity </vt:lpstr>
      <vt:lpstr>Effect of diluent chain length</vt:lpstr>
      <vt:lpstr>Quand on s’approche de la troisème phase </vt:lpstr>
      <vt:lpstr>Caractérisation de la troisième phase </vt:lpstr>
      <vt:lpstr>Résultats var TOA dans la light phase et dosage de la light phase</vt:lpstr>
      <vt:lpstr>Présentation PowerPoint</vt:lpstr>
      <vt:lpstr>Comparaison liquid ionique et 3ème phase </vt:lpstr>
      <vt:lpstr>Effect of diluent chain length</vt:lpstr>
      <vt:lpstr>Perspectives</vt:lpstr>
      <vt:lpstr>Présentation PowerPoint</vt:lpstr>
      <vt:lpstr>Ionic liquids</vt:lpstr>
      <vt:lpstr>Synergistic mixture of anions</vt:lpstr>
      <vt:lpstr>Uranyl complexe caracterization</vt:lpstr>
      <vt:lpstr>Uranyl complex in ILs mixture Role of SO42-</vt:lpstr>
      <vt:lpstr>Uranyl complex in ILs mixture</vt:lpstr>
      <vt:lpstr>Role of water on synergistic extraction?</vt:lpstr>
      <vt:lpstr>Conclusions / perspectives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Magali DUVAIL</dc:creator>
  <cp:lastModifiedBy>DOURDAIN Sandrine</cp:lastModifiedBy>
  <cp:revision>243</cp:revision>
  <dcterms:created xsi:type="dcterms:W3CDTF">2021-06-01T16:22:33Z</dcterms:created>
  <dcterms:modified xsi:type="dcterms:W3CDTF">2022-05-23T09:58:56Z</dcterms:modified>
</cp:coreProperties>
</file>