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705" r:id="rId2"/>
    <p:sldId id="713" r:id="rId3"/>
    <p:sldId id="714" r:id="rId4"/>
    <p:sldId id="720" r:id="rId5"/>
    <p:sldId id="721" r:id="rId6"/>
    <p:sldId id="724" r:id="rId7"/>
    <p:sldId id="725" r:id="rId8"/>
    <p:sldId id="726" r:id="rId9"/>
    <p:sldId id="716" r:id="rId10"/>
    <p:sldId id="717" r:id="rId11"/>
    <p:sldId id="718" r:id="rId12"/>
    <p:sldId id="708" r:id="rId1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DA7"/>
    <a:srgbClr val="BAB0AB"/>
    <a:srgbClr val="AF7AA1"/>
    <a:srgbClr val="9C755F"/>
    <a:srgbClr val="59A14F"/>
    <a:srgbClr val="EDC949"/>
    <a:srgbClr val="76B7B2"/>
    <a:srgbClr val="E15759"/>
    <a:srgbClr val="F28E2C"/>
    <a:srgbClr val="4E7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89466" autoAdjust="0"/>
  </p:normalViewPr>
  <p:slideViewPr>
    <p:cSldViewPr snapToGrid="0" snapToObjects="1">
      <p:cViewPr varScale="1">
        <p:scale>
          <a:sx n="96" d="100"/>
          <a:sy n="96" d="100"/>
        </p:scale>
        <p:origin x="148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7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66015-4F42-5848-8DC6-D5EF698C756E}" type="datetime1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449F4-2D05-F540-A632-4C913BE6A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6267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31F0F-1FF1-9E45-B8EA-D68112992143}" type="datetime1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4A0EA-A9CC-2148-AC32-A19C4E55F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9263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0FE93E-A533-C64E-956A-FBBE37DFB7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Espace réservé du texte 22">
            <a:extLst>
              <a:ext uri="{FF2B5EF4-FFF2-40B4-BE49-F238E27FC236}">
                <a16:creationId xmlns:a16="http://schemas.microsoft.com/office/drawing/2014/main" id="{013C2418-6DBA-9746-A848-7127EF9FC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681" y="4264846"/>
            <a:ext cx="7809078" cy="228026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1"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auteurs</a:t>
            </a:r>
          </a:p>
        </p:txBody>
      </p:sp>
      <p:sp>
        <p:nvSpPr>
          <p:cNvPr id="10" name="Titre 20">
            <a:extLst>
              <a:ext uri="{FF2B5EF4-FFF2-40B4-BE49-F238E27FC236}">
                <a16:creationId xmlns:a16="http://schemas.microsoft.com/office/drawing/2014/main" id="{1157F4C4-DE23-8744-BE4E-13F4212C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323" y="995168"/>
            <a:ext cx="6756818" cy="1970549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03248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rait 2021 fond noi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77A9EBB-0CFC-A54F-995F-454BA05396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D598F620-13D5-7D4C-8616-344EDB587F9A}"/>
              </a:ext>
            </a:extLst>
          </p:cNvPr>
          <p:cNvSpPr>
            <a:spLocks noChangeAspect="1"/>
          </p:cNvSpPr>
          <p:nvPr userDrawn="1"/>
        </p:nvSpPr>
        <p:spPr>
          <a:xfrm>
            <a:off x="8739818" y="6445935"/>
            <a:ext cx="360000" cy="360000"/>
          </a:xfrm>
          <a:prstGeom prst="ellipse">
            <a:avLst/>
          </a:prstGeom>
          <a:noFill/>
          <a:ln w="19050">
            <a:solidFill>
              <a:srgbClr val="E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E4BD00"/>
              </a:solidFill>
            </a:endParaRPr>
          </a:p>
        </p:txBody>
      </p:sp>
      <p:sp>
        <p:nvSpPr>
          <p:cNvPr id="15" name="Espace réservé du numéro de diapositive 10">
            <a:extLst>
              <a:ext uri="{FF2B5EF4-FFF2-40B4-BE49-F238E27FC236}">
                <a16:creationId xmlns:a16="http://schemas.microsoft.com/office/drawing/2014/main" id="{A6521D66-5ABD-AF4D-85AE-085F345A7224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739818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E4BD00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EF45AB-AA9A-3743-A173-B7869904028C}"/>
              </a:ext>
            </a:extLst>
          </p:cNvPr>
          <p:cNvSpPr/>
          <p:nvPr userDrawn="1"/>
        </p:nvSpPr>
        <p:spPr>
          <a:xfrm>
            <a:off x="0" y="6372213"/>
            <a:ext cx="4715994" cy="36000"/>
          </a:xfrm>
          <a:prstGeom prst="rect">
            <a:avLst/>
          </a:prstGeom>
          <a:gradFill flip="none" rotWithShape="1">
            <a:gsLst>
              <a:gs pos="0">
                <a:srgbClr val="1E5389"/>
              </a:gs>
              <a:gs pos="100000">
                <a:srgbClr val="EFC734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3"/>
          <p:cNvSpPr>
            <a:spLocks noGrp="1"/>
          </p:cNvSpPr>
          <p:nvPr>
            <p:ph type="title"/>
          </p:nvPr>
        </p:nvSpPr>
        <p:spPr>
          <a:xfrm>
            <a:off x="1186598" y="0"/>
            <a:ext cx="7957401" cy="505435"/>
          </a:xfrm>
        </p:spPr>
        <p:txBody>
          <a:bodyPr anchor="t" anchorCtr="0">
            <a:noAutofit/>
          </a:bodyPr>
          <a:lstStyle>
            <a:lvl1pPr>
              <a:defRPr sz="24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8454869A-A8F5-A048-835C-9489E14978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94542"/>
            <a:ext cx="9144000" cy="463458"/>
          </a:xfrm>
        </p:spPr>
        <p:txBody>
          <a:bodyPr vert="horz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3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Cliquez pour ajouter des </a:t>
            </a:r>
            <a:r>
              <a:rPr lang="fr-FR" dirty="0" err="1"/>
              <a:t>refs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293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Intercalaire 2021 fond noi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9A19ED5-4245-6341-830A-0322D8FD1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re 20"/>
          <p:cNvSpPr>
            <a:spLocks noGrp="1"/>
          </p:cNvSpPr>
          <p:nvPr>
            <p:ph type="title"/>
          </p:nvPr>
        </p:nvSpPr>
        <p:spPr>
          <a:xfrm>
            <a:off x="1193591" y="4244263"/>
            <a:ext cx="6756818" cy="1970549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D75F048-6238-7F48-BE1E-1ED09956CF47}"/>
              </a:ext>
            </a:extLst>
          </p:cNvPr>
          <p:cNvSpPr>
            <a:spLocks noChangeAspect="1"/>
          </p:cNvSpPr>
          <p:nvPr userDrawn="1"/>
        </p:nvSpPr>
        <p:spPr>
          <a:xfrm>
            <a:off x="8739818" y="6445935"/>
            <a:ext cx="360000" cy="360000"/>
          </a:xfrm>
          <a:prstGeom prst="ellipse">
            <a:avLst/>
          </a:prstGeom>
          <a:noFill/>
          <a:ln w="19050">
            <a:solidFill>
              <a:srgbClr val="E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E4BD00"/>
              </a:solidFill>
            </a:endParaRPr>
          </a:p>
        </p:txBody>
      </p:sp>
      <p:sp>
        <p:nvSpPr>
          <p:cNvPr id="14" name="Espace réservé du numéro de diapositive 10">
            <a:extLst>
              <a:ext uri="{FF2B5EF4-FFF2-40B4-BE49-F238E27FC236}">
                <a16:creationId xmlns:a16="http://schemas.microsoft.com/office/drawing/2014/main" id="{D37EB484-2DD9-A849-9E33-4DCC9458A53B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739818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E4BD00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4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 2021 fond noi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5955F72-92ED-AF4C-9FD5-43A3E17A8F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96466" y="116500"/>
            <a:ext cx="6416790" cy="505435"/>
          </a:xfrm>
        </p:spPr>
        <p:txBody>
          <a:bodyPr anchor="t" anchorCtr="0">
            <a:noAutofit/>
          </a:bodyPr>
          <a:lstStyle>
            <a:lvl1pPr>
              <a:defRPr sz="24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14421" y="6033676"/>
            <a:ext cx="4715994" cy="36000"/>
          </a:xfrm>
          <a:prstGeom prst="rect">
            <a:avLst/>
          </a:prstGeom>
          <a:gradFill flip="none" rotWithShape="1">
            <a:gsLst>
              <a:gs pos="0">
                <a:srgbClr val="1E5389"/>
              </a:gs>
              <a:gs pos="100000">
                <a:srgbClr val="EFC734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0" y="6039955"/>
            <a:ext cx="91423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>
                <a:solidFill>
                  <a:srgbClr val="E4BD00"/>
                </a:solidFill>
                <a:latin typeface="Arial"/>
                <a:cs typeface="Arial"/>
              </a:rPr>
              <a:t>Institut de Chimie Séparative de Marcoule</a:t>
            </a:r>
          </a:p>
          <a:p>
            <a:pPr algn="r"/>
            <a:r>
              <a:rPr lang="fr-FR" sz="1000" dirty="0">
                <a:solidFill>
                  <a:srgbClr val="E4BD00"/>
                </a:solidFill>
                <a:latin typeface="Arial"/>
                <a:cs typeface="Arial"/>
              </a:rPr>
              <a:t>UMR</a:t>
            </a:r>
            <a:r>
              <a:rPr lang="fr-FR" sz="1000" baseline="0" dirty="0">
                <a:solidFill>
                  <a:srgbClr val="E4BD00"/>
                </a:solidFill>
                <a:latin typeface="Arial"/>
                <a:cs typeface="Arial"/>
              </a:rPr>
              <a:t> 5257 | CEA – CNRS – UM – ENSCM </a:t>
            </a:r>
            <a:endParaRPr lang="fr-FR" sz="1000" dirty="0">
              <a:solidFill>
                <a:srgbClr val="E4BD00"/>
              </a:solidFill>
              <a:latin typeface="Arial"/>
              <a:cs typeface="Arial"/>
            </a:endParaRPr>
          </a:p>
          <a:p>
            <a:pPr algn="r"/>
            <a:r>
              <a:rPr lang="fr-FR" sz="1000" dirty="0">
                <a:solidFill>
                  <a:srgbClr val="E4BD00"/>
                </a:solidFill>
                <a:latin typeface="Arial"/>
                <a:cs typeface="Arial"/>
              </a:rPr>
              <a:t>Site de Marcoule | Bâtiment 426 | BP 17171 | F-30207 Bagnols-sur-Cèze Cedex</a:t>
            </a:r>
          </a:p>
          <a:p>
            <a:pPr algn="r"/>
            <a:r>
              <a:rPr lang="fr-FR" sz="1000" dirty="0" err="1">
                <a:solidFill>
                  <a:srgbClr val="E4BD00"/>
                </a:solidFill>
                <a:latin typeface="Arial"/>
                <a:cs typeface="Arial"/>
              </a:rPr>
              <a:t>T</a:t>
            </a:r>
            <a:r>
              <a:rPr lang="fr-FR" sz="1000" dirty="0">
                <a:solidFill>
                  <a:srgbClr val="E4BD00"/>
                </a:solidFill>
                <a:latin typeface="Arial"/>
                <a:cs typeface="Arial"/>
              </a:rPr>
              <a:t>. +33 (0)4</a:t>
            </a:r>
            <a:r>
              <a:rPr lang="fr-FR" sz="1000" baseline="0" dirty="0">
                <a:solidFill>
                  <a:srgbClr val="E4BD00"/>
                </a:solidFill>
                <a:latin typeface="Arial"/>
                <a:cs typeface="Arial"/>
              </a:rPr>
              <a:t> 66 </a:t>
            </a:r>
            <a:r>
              <a:rPr lang="fr-FR" sz="1000" baseline="0" dirty="0">
                <a:solidFill>
                  <a:schemeClr val="tx1"/>
                </a:solidFill>
                <a:latin typeface="Arial"/>
                <a:cs typeface="Arial"/>
              </a:rPr>
              <a:t>79 57 21</a:t>
            </a:r>
            <a:r>
              <a:rPr lang="fr-FR" sz="1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000" b="1" dirty="0">
                <a:solidFill>
                  <a:srgbClr val="E4BD00"/>
                </a:solidFill>
                <a:latin typeface="Arial"/>
                <a:cs typeface="Arial"/>
              </a:rPr>
              <a:t>|</a:t>
            </a:r>
            <a:r>
              <a:rPr lang="fr-FR" sz="1000" dirty="0">
                <a:solidFill>
                  <a:srgbClr val="E4BD00"/>
                </a:solidFill>
                <a:latin typeface="Arial"/>
                <a:cs typeface="Arial"/>
              </a:rPr>
              <a:t> F. +33 (0)4</a:t>
            </a:r>
            <a:r>
              <a:rPr lang="fr-FR" sz="1000" baseline="0" dirty="0">
                <a:solidFill>
                  <a:srgbClr val="E4BD00"/>
                </a:solidFill>
                <a:latin typeface="Arial"/>
                <a:cs typeface="Arial"/>
              </a:rPr>
              <a:t> 66 79 76 11</a:t>
            </a:r>
          </a:p>
          <a:p>
            <a:pPr algn="r"/>
            <a:r>
              <a:rPr lang="fr-FR" sz="1000" baseline="0" dirty="0">
                <a:solidFill>
                  <a:srgbClr val="E4BD00"/>
                </a:solidFill>
                <a:latin typeface="Arial"/>
                <a:cs typeface="Arial"/>
              </a:rPr>
              <a:t>http://</a:t>
            </a:r>
            <a:r>
              <a:rPr lang="fr-FR" sz="1000" baseline="0" dirty="0" err="1">
                <a:solidFill>
                  <a:srgbClr val="E4BD00"/>
                </a:solidFill>
                <a:latin typeface="Arial"/>
                <a:cs typeface="Arial"/>
              </a:rPr>
              <a:t>www.icsm.fr</a:t>
            </a:r>
            <a:r>
              <a:rPr lang="fr-FR" sz="1000" baseline="0" dirty="0">
                <a:solidFill>
                  <a:srgbClr val="E4BD00"/>
                </a:solidFill>
                <a:latin typeface="Arial"/>
                <a:cs typeface="Arial"/>
              </a:rPr>
              <a:t>/</a:t>
            </a:r>
            <a:r>
              <a:rPr lang="fr-FR" sz="1000" baseline="0" dirty="0" err="1">
                <a:solidFill>
                  <a:srgbClr val="000000"/>
                </a:solidFill>
                <a:latin typeface="Arial"/>
                <a:cs typeface="Arial"/>
              </a:rPr>
              <a:t>lmct</a:t>
            </a:r>
            <a:r>
              <a:rPr lang="fr-FR" sz="1000" baseline="0" dirty="0" err="1">
                <a:solidFill>
                  <a:srgbClr val="E4BD00"/>
                </a:solidFill>
                <a:latin typeface="Arial"/>
                <a:cs typeface="Arial"/>
              </a:rPr>
              <a:t>.html</a:t>
            </a:r>
            <a:endParaRPr lang="fr-FR" sz="1000" dirty="0">
              <a:solidFill>
                <a:srgbClr val="E4BD00"/>
              </a:solidFill>
              <a:latin typeface="Arial"/>
              <a:cs typeface="Arial"/>
            </a:endParaRPr>
          </a:p>
        </p:txBody>
      </p:sp>
      <p:sp>
        <p:nvSpPr>
          <p:cNvPr id="9" name="Espace réservé du texte 22"/>
          <p:cNvSpPr>
            <a:spLocks noGrp="1"/>
          </p:cNvSpPr>
          <p:nvPr>
            <p:ph type="body" sz="quarter" idx="10" hasCustomPrompt="1"/>
          </p:nvPr>
        </p:nvSpPr>
        <p:spPr>
          <a:xfrm>
            <a:off x="7113336" y="6490293"/>
            <a:ext cx="575999" cy="261480"/>
          </a:xfrm>
        </p:spPr>
        <p:txBody>
          <a:bodyPr lIns="36000" rIns="36000" anchor="ctr" anchorCtr="0">
            <a:noAutofit/>
          </a:bodyPr>
          <a:lstStyle>
            <a:lvl1pPr marL="0" indent="0" algn="l">
              <a:buNone/>
              <a:defRPr sz="1000" b="0" baseline="0">
                <a:solidFill>
                  <a:srgbClr val="E4BD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fin tel.</a:t>
            </a:r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8512242" y="6640722"/>
            <a:ext cx="575999" cy="261480"/>
          </a:xfrm>
        </p:spPr>
        <p:txBody>
          <a:bodyPr lIns="36000" rIns="36000" anchor="ctr" anchorCtr="0">
            <a:noAutofit/>
          </a:bodyPr>
          <a:lstStyle>
            <a:lvl1pPr marL="0" indent="0" algn="l">
              <a:buNone/>
              <a:defRPr sz="1000" b="0" baseline="0">
                <a:solidFill>
                  <a:srgbClr val="E4BD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labo</a:t>
            </a:r>
          </a:p>
        </p:txBody>
      </p:sp>
    </p:spTree>
    <p:extLst>
      <p:ext uri="{BB962C8B-B14F-4D97-AF65-F5344CB8AC3E}">
        <p14:creationId xmlns:p14="http://schemas.microsoft.com/office/powerpoint/2010/main" val="4046617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vide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A88B2C-5E1A-9948-9742-FB9ADB6A67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re 3"/>
          <p:cNvSpPr>
            <a:spLocks noGrp="1"/>
          </p:cNvSpPr>
          <p:nvPr>
            <p:ph type="title"/>
          </p:nvPr>
        </p:nvSpPr>
        <p:spPr>
          <a:xfrm>
            <a:off x="1186598" y="0"/>
            <a:ext cx="7957401" cy="505435"/>
          </a:xfrm>
        </p:spPr>
        <p:txBody>
          <a:bodyPr anchor="t" anchorCtr="0">
            <a:noAutofit/>
          </a:bodyPr>
          <a:lstStyle>
            <a:lvl1pPr>
              <a:defRPr sz="24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C36C4FB-9DDD-0C49-AFBF-A018C9FF4439}"/>
              </a:ext>
            </a:extLst>
          </p:cNvPr>
          <p:cNvSpPr>
            <a:spLocks noChangeAspect="1"/>
          </p:cNvSpPr>
          <p:nvPr userDrawn="1"/>
        </p:nvSpPr>
        <p:spPr>
          <a:xfrm>
            <a:off x="8739818" y="6445935"/>
            <a:ext cx="360000" cy="360000"/>
          </a:xfrm>
          <a:prstGeom prst="ellipse">
            <a:avLst/>
          </a:prstGeom>
          <a:noFill/>
          <a:ln w="19050">
            <a:solidFill>
              <a:srgbClr val="1E5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1E5389"/>
              </a:solidFill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89749C5-52BA-D845-B5E7-EBC5AE059E7A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739818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1E5389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5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eandeau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58C71B-4DB3-8640-8E49-EBB65C3E96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64B4BD1-239D-1145-880F-118E6E4D1373}"/>
              </a:ext>
            </a:extLst>
          </p:cNvPr>
          <p:cNvSpPr txBox="1"/>
          <p:nvPr userDrawn="1"/>
        </p:nvSpPr>
        <p:spPr>
          <a:xfrm>
            <a:off x="9922" y="6390001"/>
            <a:ext cx="9144000" cy="467999"/>
          </a:xfrm>
          <a:prstGeom prst="rect">
            <a:avLst/>
          </a:prstGeom>
          <a:gradFill flip="none" rotWithShape="1">
            <a:gsLst>
              <a:gs pos="0">
                <a:srgbClr val="255589">
                  <a:alpha val="40000"/>
                </a:srgbClr>
              </a:gs>
              <a:gs pos="99000">
                <a:srgbClr val="E4D341">
                  <a:alpha val="40000"/>
                </a:srgbClr>
              </a:gs>
            </a:gsLst>
            <a:lin ang="10800000" scaled="0"/>
            <a:tileRect/>
          </a:gradFill>
          <a:ln w="0">
            <a:noFill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square" tIns="0" rtlCol="0">
            <a:spAutoFit/>
          </a:bodyPr>
          <a:lstStyle/>
          <a:p>
            <a:pPr algn="r"/>
            <a:endParaRPr lang="en-US" sz="1400" i="0" dirty="0">
              <a:latin typeface="Arial"/>
              <a:cs typeface="Arial"/>
            </a:endParaRPr>
          </a:p>
          <a:p>
            <a:pPr algn="r"/>
            <a:endParaRPr lang="en-US" sz="1400" i="0" dirty="0">
              <a:latin typeface="Arial"/>
              <a:cs typeface="Arial"/>
            </a:endParaRPr>
          </a:p>
        </p:txBody>
      </p:sp>
      <p:sp>
        <p:nvSpPr>
          <p:cNvPr id="15" name="Titre 3">
            <a:extLst>
              <a:ext uri="{FF2B5EF4-FFF2-40B4-BE49-F238E27FC236}">
                <a16:creationId xmlns:a16="http://schemas.microsoft.com/office/drawing/2014/main" id="{398891F9-26FE-CA4F-A2EF-6B65E0AA2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98" y="0"/>
            <a:ext cx="7957401" cy="505435"/>
          </a:xfrm>
        </p:spPr>
        <p:txBody>
          <a:bodyPr anchor="t" anchorCtr="0">
            <a:noAutofit/>
          </a:bodyPr>
          <a:lstStyle>
            <a:lvl1pPr>
              <a:defRPr sz="24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243B618-E4C5-A743-9C95-29A2C10D4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94542"/>
            <a:ext cx="9144000" cy="463458"/>
          </a:xfrm>
        </p:spPr>
        <p:txBody>
          <a:bodyPr vert="horz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Cliquez pour ajouter des </a:t>
            </a:r>
            <a:r>
              <a:rPr lang="fr-FR" dirty="0" err="1"/>
              <a:t>refs</a:t>
            </a:r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2138BC9-EA6A-9F44-A291-447DBEA315E9}"/>
              </a:ext>
            </a:extLst>
          </p:cNvPr>
          <p:cNvSpPr>
            <a:spLocks noChangeAspect="1"/>
          </p:cNvSpPr>
          <p:nvPr userDrawn="1"/>
        </p:nvSpPr>
        <p:spPr>
          <a:xfrm>
            <a:off x="8739818" y="6445935"/>
            <a:ext cx="360000" cy="360000"/>
          </a:xfrm>
          <a:prstGeom prst="ellipse">
            <a:avLst/>
          </a:prstGeom>
          <a:noFill/>
          <a:ln w="19050">
            <a:solidFill>
              <a:srgbClr val="1E5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1E5389"/>
              </a:solidFill>
            </a:endParaRPr>
          </a:p>
        </p:txBody>
      </p:sp>
      <p:sp>
        <p:nvSpPr>
          <p:cNvPr id="7" name="Espace réservé du numéro de diapositive 10">
            <a:extLst>
              <a:ext uri="{FF2B5EF4-FFF2-40B4-BE49-F238E27FC236}">
                <a16:creationId xmlns:a16="http://schemas.microsoft.com/office/drawing/2014/main" id="{FB947F15-2F7C-E343-834D-1C8A80369B36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739818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1E5389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544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rait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A88B2C-5E1A-9948-9742-FB9ADB6A67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re 3"/>
          <p:cNvSpPr>
            <a:spLocks noGrp="1"/>
          </p:cNvSpPr>
          <p:nvPr>
            <p:ph type="title"/>
          </p:nvPr>
        </p:nvSpPr>
        <p:spPr>
          <a:xfrm>
            <a:off x="1186598" y="0"/>
            <a:ext cx="7957401" cy="505435"/>
          </a:xfrm>
        </p:spPr>
        <p:txBody>
          <a:bodyPr anchor="t" anchorCtr="0">
            <a:noAutofit/>
          </a:bodyPr>
          <a:lstStyle>
            <a:lvl1pPr>
              <a:defRPr sz="24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94542"/>
            <a:ext cx="9144000" cy="463458"/>
          </a:xfrm>
        </p:spPr>
        <p:txBody>
          <a:bodyPr vert="horz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Cliquez pour ajouter des </a:t>
            </a:r>
            <a:r>
              <a:rPr lang="fr-FR" dirty="0" err="1"/>
              <a:t>refs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656894-F5C0-A24B-B189-595FA75A60CD}"/>
              </a:ext>
            </a:extLst>
          </p:cNvPr>
          <p:cNvSpPr/>
          <p:nvPr userDrawn="1"/>
        </p:nvSpPr>
        <p:spPr>
          <a:xfrm>
            <a:off x="0" y="6372001"/>
            <a:ext cx="4715994" cy="36000"/>
          </a:xfrm>
          <a:prstGeom prst="rect">
            <a:avLst/>
          </a:prstGeom>
          <a:gradFill flip="none" rotWithShape="1">
            <a:gsLst>
              <a:gs pos="0">
                <a:srgbClr val="1E5389"/>
              </a:gs>
              <a:gs pos="100000">
                <a:srgbClr val="EFC734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FBE3FB8-3CCB-B849-A7D7-8860C0349F7A}"/>
              </a:ext>
            </a:extLst>
          </p:cNvPr>
          <p:cNvSpPr>
            <a:spLocks noChangeAspect="1"/>
          </p:cNvSpPr>
          <p:nvPr userDrawn="1"/>
        </p:nvSpPr>
        <p:spPr>
          <a:xfrm>
            <a:off x="8739818" y="6445935"/>
            <a:ext cx="360000" cy="360000"/>
          </a:xfrm>
          <a:prstGeom prst="ellipse">
            <a:avLst/>
          </a:prstGeom>
          <a:noFill/>
          <a:ln w="19050">
            <a:solidFill>
              <a:srgbClr val="1E5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1E5389"/>
              </a:solidFill>
            </a:endParaRPr>
          </a:p>
        </p:txBody>
      </p:sp>
      <p:sp>
        <p:nvSpPr>
          <p:cNvPr id="9" name="Espace réservé du numéro de diapositive 10">
            <a:extLst>
              <a:ext uri="{FF2B5EF4-FFF2-40B4-BE49-F238E27FC236}">
                <a16:creationId xmlns:a16="http://schemas.microsoft.com/office/drawing/2014/main" id="{71CFCFAB-C04A-5B4A-BB2F-4C027118970C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739818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1E5389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6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_Intercalaire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3482AEF-B7E5-6C45-9900-AAC9BB327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re 20"/>
          <p:cNvSpPr>
            <a:spLocks noGrp="1"/>
          </p:cNvSpPr>
          <p:nvPr>
            <p:ph type="title"/>
          </p:nvPr>
        </p:nvSpPr>
        <p:spPr>
          <a:xfrm>
            <a:off x="1193591" y="4244263"/>
            <a:ext cx="6756818" cy="1970549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2EC56E4-6933-0047-8230-4973D8C63798}"/>
              </a:ext>
            </a:extLst>
          </p:cNvPr>
          <p:cNvSpPr>
            <a:spLocks noChangeAspect="1"/>
          </p:cNvSpPr>
          <p:nvPr userDrawn="1"/>
        </p:nvSpPr>
        <p:spPr>
          <a:xfrm>
            <a:off x="8739818" y="6445935"/>
            <a:ext cx="360000" cy="360000"/>
          </a:xfrm>
          <a:prstGeom prst="ellipse">
            <a:avLst/>
          </a:prstGeom>
          <a:noFill/>
          <a:ln w="19050">
            <a:solidFill>
              <a:srgbClr val="1E5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1E5389"/>
              </a:solidFill>
            </a:endParaRPr>
          </a:p>
        </p:txBody>
      </p:sp>
      <p:sp>
        <p:nvSpPr>
          <p:cNvPr id="5" name="Espace réservé du numéro de diapositive 10">
            <a:extLst>
              <a:ext uri="{FF2B5EF4-FFF2-40B4-BE49-F238E27FC236}">
                <a16:creationId xmlns:a16="http://schemas.microsoft.com/office/drawing/2014/main" id="{E76E8E5E-D7C0-7E41-AB9C-4F670C1A34E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739818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1E5389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9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20E1F3A-29BA-1C45-9BB9-6442B6BC8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96466" y="116500"/>
            <a:ext cx="6416790" cy="505435"/>
          </a:xfrm>
        </p:spPr>
        <p:txBody>
          <a:bodyPr anchor="t" anchorCtr="0">
            <a:noAutofit/>
          </a:bodyPr>
          <a:lstStyle>
            <a:lvl1pPr>
              <a:defRPr sz="24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0" y="6018183"/>
            <a:ext cx="91423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>
                <a:solidFill>
                  <a:srgbClr val="1E5389"/>
                </a:solidFill>
                <a:latin typeface="Arial"/>
                <a:cs typeface="Arial"/>
              </a:rPr>
              <a:t>Institut de Chimie Séparative de Marcoule</a:t>
            </a:r>
          </a:p>
          <a:p>
            <a:pPr algn="r"/>
            <a:r>
              <a:rPr lang="fr-FR" sz="1000" dirty="0">
                <a:solidFill>
                  <a:srgbClr val="1E5389"/>
                </a:solidFill>
                <a:latin typeface="Arial"/>
                <a:cs typeface="Arial"/>
              </a:rPr>
              <a:t>UMR</a:t>
            </a:r>
            <a:r>
              <a:rPr lang="fr-FR" sz="1000" baseline="0" dirty="0">
                <a:solidFill>
                  <a:srgbClr val="1E5389"/>
                </a:solidFill>
                <a:latin typeface="Arial"/>
                <a:cs typeface="Arial"/>
              </a:rPr>
              <a:t> 5257 | CEA – CNRS – UM – ENSCM </a:t>
            </a:r>
            <a:endParaRPr lang="fr-FR" sz="1000" dirty="0">
              <a:solidFill>
                <a:srgbClr val="1E5389"/>
              </a:solidFill>
              <a:latin typeface="Arial"/>
              <a:cs typeface="Arial"/>
            </a:endParaRPr>
          </a:p>
          <a:p>
            <a:pPr algn="r"/>
            <a:r>
              <a:rPr lang="fr-FR" sz="1000" dirty="0">
                <a:solidFill>
                  <a:srgbClr val="1E5389"/>
                </a:solidFill>
                <a:latin typeface="Arial"/>
                <a:cs typeface="Arial"/>
              </a:rPr>
              <a:t>Site de Marcoule | Bâtiment 426 | BP 17171 | F-30207 Bagnols-sur-Cèze Cedex</a:t>
            </a:r>
          </a:p>
          <a:p>
            <a:pPr algn="r"/>
            <a:r>
              <a:rPr lang="fr-FR" sz="1000" dirty="0" err="1">
                <a:solidFill>
                  <a:srgbClr val="1E5389"/>
                </a:solidFill>
                <a:latin typeface="Arial"/>
                <a:cs typeface="Arial"/>
              </a:rPr>
              <a:t>T</a:t>
            </a:r>
            <a:r>
              <a:rPr lang="fr-FR" sz="1000" dirty="0">
                <a:solidFill>
                  <a:srgbClr val="1E5389"/>
                </a:solidFill>
                <a:latin typeface="Arial"/>
                <a:cs typeface="Arial"/>
              </a:rPr>
              <a:t>. +33 (0)4</a:t>
            </a:r>
            <a:r>
              <a:rPr lang="fr-FR" sz="1000" baseline="0" dirty="0">
                <a:solidFill>
                  <a:srgbClr val="1E5389"/>
                </a:solidFill>
                <a:latin typeface="Arial"/>
                <a:cs typeface="Arial"/>
              </a:rPr>
              <a:t> </a:t>
            </a:r>
            <a:r>
              <a:rPr lang="fr-FR" sz="1000" baseline="0" dirty="0" smtClean="0">
                <a:solidFill>
                  <a:srgbClr val="1E5389"/>
                </a:solidFill>
                <a:latin typeface="Arial"/>
                <a:cs typeface="Arial"/>
              </a:rPr>
              <a:t>66        </a:t>
            </a:r>
            <a:r>
              <a:rPr lang="fr-FR" sz="1000" baseline="0" dirty="0">
                <a:solidFill>
                  <a:schemeClr val="bg1"/>
                </a:solidFill>
                <a:latin typeface="Arial"/>
                <a:cs typeface="Arial"/>
              </a:rPr>
              <a:t>79 </a:t>
            </a:r>
            <a:r>
              <a:rPr lang="fr-FR" sz="1000" baseline="0" dirty="0" smtClean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fr-FR" sz="1000" dirty="0" smtClean="0">
                <a:solidFill>
                  <a:srgbClr val="1E5389"/>
                </a:solidFill>
                <a:latin typeface="Arial"/>
                <a:cs typeface="Arial"/>
              </a:rPr>
              <a:t> </a:t>
            </a:r>
            <a:r>
              <a:rPr lang="fr-FR" sz="1000" b="1" dirty="0">
                <a:solidFill>
                  <a:srgbClr val="1E5389"/>
                </a:solidFill>
                <a:latin typeface="Arial"/>
                <a:cs typeface="Arial"/>
              </a:rPr>
              <a:t>|</a:t>
            </a:r>
            <a:r>
              <a:rPr lang="fr-FR" sz="1000" dirty="0">
                <a:solidFill>
                  <a:srgbClr val="1E5389"/>
                </a:solidFill>
                <a:latin typeface="Arial"/>
                <a:cs typeface="Arial"/>
              </a:rPr>
              <a:t> F. +33 (0)4</a:t>
            </a:r>
            <a:r>
              <a:rPr lang="fr-FR" sz="1000" baseline="0" dirty="0">
                <a:solidFill>
                  <a:srgbClr val="1E5389"/>
                </a:solidFill>
                <a:latin typeface="Arial"/>
                <a:cs typeface="Arial"/>
              </a:rPr>
              <a:t> 66 79 76 11</a:t>
            </a:r>
          </a:p>
          <a:p>
            <a:pPr algn="r"/>
            <a:r>
              <a:rPr lang="fr-FR" sz="1000" baseline="0" dirty="0">
                <a:solidFill>
                  <a:srgbClr val="1E5389"/>
                </a:solidFill>
                <a:latin typeface="Arial"/>
                <a:cs typeface="Arial"/>
              </a:rPr>
              <a:t>http://</a:t>
            </a:r>
            <a:r>
              <a:rPr lang="fr-FR" sz="1000" baseline="0" dirty="0" err="1">
                <a:solidFill>
                  <a:srgbClr val="1E5389"/>
                </a:solidFill>
                <a:latin typeface="Arial"/>
                <a:cs typeface="Arial"/>
              </a:rPr>
              <a:t>www.icsm.fr</a:t>
            </a:r>
            <a:r>
              <a:rPr lang="fr-FR" sz="1000" baseline="0" dirty="0">
                <a:solidFill>
                  <a:srgbClr val="1E5389"/>
                </a:solidFill>
                <a:latin typeface="Arial"/>
                <a:cs typeface="Arial"/>
              </a:rPr>
              <a:t>/</a:t>
            </a:r>
            <a:r>
              <a:rPr lang="fr-FR" sz="1000" baseline="0" dirty="0" err="1">
                <a:solidFill>
                  <a:srgbClr val="FFFFFF"/>
                </a:solidFill>
                <a:latin typeface="Arial"/>
                <a:cs typeface="Arial"/>
              </a:rPr>
              <a:t>lmct</a:t>
            </a:r>
            <a:r>
              <a:rPr lang="fr-FR" sz="1000" baseline="0" dirty="0" err="1">
                <a:solidFill>
                  <a:srgbClr val="1E5389"/>
                </a:solidFill>
                <a:latin typeface="Arial"/>
                <a:cs typeface="Arial"/>
              </a:rPr>
              <a:t>.html</a:t>
            </a:r>
            <a:endParaRPr lang="fr-FR" sz="1000" dirty="0">
              <a:solidFill>
                <a:srgbClr val="1E5389"/>
              </a:solidFill>
              <a:latin typeface="Arial"/>
              <a:cs typeface="Arial"/>
            </a:endParaRPr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10" hasCustomPrompt="1"/>
          </p:nvPr>
        </p:nvSpPr>
        <p:spPr>
          <a:xfrm>
            <a:off x="7087699" y="6475035"/>
            <a:ext cx="575999" cy="261480"/>
          </a:xfrm>
        </p:spPr>
        <p:txBody>
          <a:bodyPr lIns="36000" rIns="36000" anchor="ctr" anchorCtr="0">
            <a:noAutofit/>
          </a:bodyPr>
          <a:lstStyle>
            <a:lvl1pPr marL="0" indent="0" algn="l">
              <a:buNone/>
              <a:defRPr sz="1000" b="0" baseline="0">
                <a:solidFill>
                  <a:srgbClr val="1E538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 smtClean="0"/>
              <a:t>79 52 12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11" hasCustomPrompt="1"/>
          </p:nvPr>
        </p:nvSpPr>
        <p:spPr>
          <a:xfrm>
            <a:off x="8512242" y="6618950"/>
            <a:ext cx="575999" cy="261480"/>
          </a:xfrm>
        </p:spPr>
        <p:txBody>
          <a:bodyPr lIns="36000" rIns="36000" anchor="ctr" anchorCtr="0">
            <a:noAutofit/>
          </a:bodyPr>
          <a:lstStyle>
            <a:lvl1pPr marL="0" indent="0" algn="l">
              <a:buNone/>
              <a:defRPr sz="1000" b="0" baseline="0">
                <a:solidFill>
                  <a:srgbClr val="1E538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labo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DDAED-639A-5142-80C5-B9636026701E}"/>
              </a:ext>
            </a:extLst>
          </p:cNvPr>
          <p:cNvSpPr/>
          <p:nvPr userDrawn="1"/>
        </p:nvSpPr>
        <p:spPr>
          <a:xfrm>
            <a:off x="4406234" y="5958348"/>
            <a:ext cx="4715994" cy="36000"/>
          </a:xfrm>
          <a:prstGeom prst="rect">
            <a:avLst/>
          </a:prstGeom>
          <a:gradFill flip="none" rotWithShape="1">
            <a:gsLst>
              <a:gs pos="0">
                <a:srgbClr val="1E5389"/>
              </a:gs>
              <a:gs pos="100000">
                <a:srgbClr val="EFC734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90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2021 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6F0088E-BE40-764B-809C-6D67BD8AA1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itre 20"/>
          <p:cNvSpPr>
            <a:spLocks noGrp="1"/>
          </p:cNvSpPr>
          <p:nvPr userDrawn="1">
            <p:ph type="title"/>
          </p:nvPr>
        </p:nvSpPr>
        <p:spPr>
          <a:xfrm>
            <a:off x="2113323" y="995168"/>
            <a:ext cx="6756818" cy="1970549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3" name="Espace réservé du texte 2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23681" y="4264846"/>
            <a:ext cx="7809078" cy="228026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auteurs</a:t>
            </a:r>
          </a:p>
        </p:txBody>
      </p:sp>
    </p:spTree>
    <p:extLst>
      <p:ext uri="{BB962C8B-B14F-4D97-AF65-F5344CB8AC3E}">
        <p14:creationId xmlns:p14="http://schemas.microsoft.com/office/powerpoint/2010/main" val="248207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vide 2021 fond noi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77A9EBB-0CFC-A54F-995F-454BA05396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D598F620-13D5-7D4C-8616-344EDB587F9A}"/>
              </a:ext>
            </a:extLst>
          </p:cNvPr>
          <p:cNvSpPr>
            <a:spLocks noChangeAspect="1"/>
          </p:cNvSpPr>
          <p:nvPr userDrawn="1"/>
        </p:nvSpPr>
        <p:spPr>
          <a:xfrm>
            <a:off x="8739818" y="6445935"/>
            <a:ext cx="360000" cy="360000"/>
          </a:xfrm>
          <a:prstGeom prst="ellipse">
            <a:avLst/>
          </a:prstGeom>
          <a:noFill/>
          <a:ln w="19050">
            <a:solidFill>
              <a:srgbClr val="E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E4BD00"/>
              </a:solidFill>
            </a:endParaRPr>
          </a:p>
        </p:txBody>
      </p:sp>
      <p:sp>
        <p:nvSpPr>
          <p:cNvPr id="15" name="Espace réservé du numéro de diapositive 10">
            <a:extLst>
              <a:ext uri="{FF2B5EF4-FFF2-40B4-BE49-F238E27FC236}">
                <a16:creationId xmlns:a16="http://schemas.microsoft.com/office/drawing/2014/main" id="{A6521D66-5ABD-AF4D-85AE-085F345A7224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739818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E4BD00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itre 3"/>
          <p:cNvSpPr>
            <a:spLocks noGrp="1"/>
          </p:cNvSpPr>
          <p:nvPr>
            <p:ph type="title"/>
          </p:nvPr>
        </p:nvSpPr>
        <p:spPr>
          <a:xfrm>
            <a:off x="1186598" y="0"/>
            <a:ext cx="7957401" cy="505435"/>
          </a:xfrm>
        </p:spPr>
        <p:txBody>
          <a:bodyPr anchor="t" anchorCtr="0">
            <a:noAutofit/>
          </a:bodyPr>
          <a:lstStyle>
            <a:lvl1pPr>
              <a:defRPr sz="24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288206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andeau 2021 fond noi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77A9EBB-0CFC-A54F-995F-454BA05396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7DBA4D-F4E1-304C-935A-D54D5DA683B8}"/>
              </a:ext>
            </a:extLst>
          </p:cNvPr>
          <p:cNvSpPr txBox="1"/>
          <p:nvPr userDrawn="1"/>
        </p:nvSpPr>
        <p:spPr>
          <a:xfrm>
            <a:off x="9922" y="6390001"/>
            <a:ext cx="9144000" cy="467999"/>
          </a:xfrm>
          <a:prstGeom prst="rect">
            <a:avLst/>
          </a:prstGeom>
          <a:gradFill flip="none" rotWithShape="1">
            <a:gsLst>
              <a:gs pos="0">
                <a:srgbClr val="255589">
                  <a:alpha val="50000"/>
                </a:srgbClr>
              </a:gs>
              <a:gs pos="99000">
                <a:srgbClr val="E4D341">
                  <a:alpha val="50000"/>
                </a:srgbClr>
              </a:gs>
            </a:gsLst>
            <a:lin ang="10800000" scaled="0"/>
            <a:tileRect/>
          </a:gradFill>
          <a:ln w="0">
            <a:noFill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square" tIns="0" rtlCol="0">
            <a:spAutoFit/>
          </a:bodyPr>
          <a:lstStyle/>
          <a:p>
            <a:pPr algn="r"/>
            <a:endParaRPr lang="en-US" sz="1400" i="0" dirty="0">
              <a:latin typeface="Arial"/>
              <a:cs typeface="Arial"/>
            </a:endParaRPr>
          </a:p>
          <a:p>
            <a:pPr algn="r"/>
            <a:endParaRPr lang="en-US" sz="1400" i="0" dirty="0">
              <a:latin typeface="Arial"/>
              <a:cs typeface="Arial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598F620-13D5-7D4C-8616-344EDB587F9A}"/>
              </a:ext>
            </a:extLst>
          </p:cNvPr>
          <p:cNvSpPr>
            <a:spLocks noChangeAspect="1"/>
          </p:cNvSpPr>
          <p:nvPr userDrawn="1"/>
        </p:nvSpPr>
        <p:spPr>
          <a:xfrm>
            <a:off x="8739818" y="6445935"/>
            <a:ext cx="360000" cy="360000"/>
          </a:xfrm>
          <a:prstGeom prst="ellipse">
            <a:avLst/>
          </a:prstGeom>
          <a:noFill/>
          <a:ln w="19050">
            <a:solidFill>
              <a:srgbClr val="E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E4BD00"/>
              </a:solidFill>
            </a:endParaRPr>
          </a:p>
        </p:txBody>
      </p:sp>
      <p:sp>
        <p:nvSpPr>
          <p:cNvPr id="15" name="Espace réservé du numéro de diapositive 10">
            <a:extLst>
              <a:ext uri="{FF2B5EF4-FFF2-40B4-BE49-F238E27FC236}">
                <a16:creationId xmlns:a16="http://schemas.microsoft.com/office/drawing/2014/main" id="{A6521D66-5ABD-AF4D-85AE-085F345A7224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739818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E4BD00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itre 3"/>
          <p:cNvSpPr>
            <a:spLocks noGrp="1"/>
          </p:cNvSpPr>
          <p:nvPr>
            <p:ph type="title"/>
          </p:nvPr>
        </p:nvSpPr>
        <p:spPr>
          <a:xfrm>
            <a:off x="1186598" y="0"/>
            <a:ext cx="7957401" cy="505435"/>
          </a:xfrm>
        </p:spPr>
        <p:txBody>
          <a:bodyPr anchor="t" anchorCtr="0">
            <a:noAutofit/>
          </a:bodyPr>
          <a:lstStyle>
            <a:lvl1pPr>
              <a:defRPr sz="24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1811BF2E-0724-684E-A172-FB109565F3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94542"/>
            <a:ext cx="9144000" cy="463458"/>
          </a:xfrm>
        </p:spPr>
        <p:txBody>
          <a:bodyPr vert="horz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3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Cliquez pour ajouter des </a:t>
            </a:r>
            <a:r>
              <a:rPr lang="fr-FR" dirty="0" err="1"/>
              <a:t>refs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3602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C99CF-68C2-2244-A84D-2354DFB9639B}" type="datetime3">
              <a:rPr lang="fr-FR" smtClean="0"/>
              <a:t>20.05.22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0A389-D1D9-294F-AEE2-0D24E5C640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20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698" r:id="rId3"/>
    <p:sldLayoutId id="2147483699" r:id="rId4"/>
    <p:sldLayoutId id="2147483700" r:id="rId5"/>
    <p:sldLayoutId id="2147483701" r:id="rId6"/>
    <p:sldLayoutId id="2147483704" r:id="rId7"/>
    <p:sldLayoutId id="2147483705" r:id="rId8"/>
    <p:sldLayoutId id="2147483707" r:id="rId9"/>
    <p:sldLayoutId id="2147483706" r:id="rId10"/>
    <p:sldLayoutId id="2147483708" r:id="rId11"/>
    <p:sldLayoutId id="2147483709" r:id="rId1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Tx/>
        <a:buBlip>
          <a:blip r:embed="rId15"/>
        </a:buBlip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18" Type="http://schemas.openxmlformats.org/officeDocument/2006/relationships/image" Target="../media/image4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17" Type="http://schemas.openxmlformats.org/officeDocument/2006/relationships/image" Target="../media/image43.emf"/><Relationship Id="rId2" Type="http://schemas.openxmlformats.org/officeDocument/2006/relationships/image" Target="../media/image28.png"/><Relationship Id="rId16" Type="http://schemas.openxmlformats.org/officeDocument/2006/relationships/image" Target="../media/image42.emf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5" Type="http://schemas.openxmlformats.org/officeDocument/2006/relationships/image" Target="../media/image41.emf"/><Relationship Id="rId10" Type="http://schemas.openxmlformats.org/officeDocument/2006/relationships/image" Target="../media/image36.emf"/><Relationship Id="rId19" Type="http://schemas.openxmlformats.org/officeDocument/2006/relationships/image" Target="../media/image45.png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emf"/><Relationship Id="rId18" Type="http://schemas.openxmlformats.org/officeDocument/2006/relationships/image" Target="../media/image47.pn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17" Type="http://schemas.openxmlformats.org/officeDocument/2006/relationships/image" Target="../media/image44.emf"/><Relationship Id="rId2" Type="http://schemas.openxmlformats.org/officeDocument/2006/relationships/image" Target="../media/image29.emf"/><Relationship Id="rId16" Type="http://schemas.openxmlformats.org/officeDocument/2006/relationships/image" Target="../media/image43.emf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5" Type="http://schemas.openxmlformats.org/officeDocument/2006/relationships/image" Target="../media/image42.emf"/><Relationship Id="rId10" Type="http://schemas.openxmlformats.org/officeDocument/2006/relationships/image" Target="../media/image37.emf"/><Relationship Id="rId19" Type="http://schemas.openxmlformats.org/officeDocument/2006/relationships/image" Target="../media/image48.png"/><Relationship Id="rId4" Type="http://schemas.openxmlformats.org/officeDocument/2006/relationships/image" Target="../media/image31.emf"/><Relationship Id="rId9" Type="http://schemas.openxmlformats.org/officeDocument/2006/relationships/image" Target="../media/image36.emf"/><Relationship Id="rId14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F6EA7A-7CA4-F54C-A6B8-384997FF49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4922" y="3698316"/>
            <a:ext cx="7809078" cy="2280268"/>
          </a:xfrm>
        </p:spPr>
        <p:txBody>
          <a:bodyPr/>
          <a:lstStyle/>
          <a:p>
            <a:r>
              <a:rPr lang="fr-FR" sz="2000" dirty="0" smtClean="0"/>
              <a:t>Stéphanie </a:t>
            </a:r>
            <a:r>
              <a:rPr lang="fr-FR" sz="2000" dirty="0" err="1" smtClean="0"/>
              <a:t>Szenknect</a:t>
            </a:r>
            <a:r>
              <a:rPr lang="fr-FR" sz="2000" dirty="0" smtClean="0"/>
              <a:t>, Diane Rebiscoul (porteur et </a:t>
            </a:r>
            <a:r>
              <a:rPr lang="fr-FR" sz="2000" dirty="0" err="1" smtClean="0"/>
              <a:t>co-porteur</a:t>
            </a:r>
            <a:r>
              <a:rPr lang="fr-FR" sz="2000" dirty="0" smtClean="0"/>
              <a:t>)</a:t>
            </a:r>
          </a:p>
          <a:p>
            <a:r>
              <a:rPr lang="fr-FR" sz="2000" dirty="0" smtClean="0"/>
              <a:t>Hélène Barbier (stagiaire M1 05-09/2022)</a:t>
            </a:r>
          </a:p>
          <a:p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B6915F-7CDD-8240-99A9-739B5A2C1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7" y="995168"/>
            <a:ext cx="8647043" cy="2046206"/>
          </a:xfrm>
        </p:spPr>
        <p:txBody>
          <a:bodyPr/>
          <a:lstStyle/>
          <a:p>
            <a:r>
              <a:rPr lang="fr-FR" sz="2400" dirty="0"/>
              <a:t>Caractérisation par </a:t>
            </a:r>
            <a:r>
              <a:rPr lang="fr-FR" sz="2400" dirty="0" smtClean="0"/>
              <a:t>SWAXS d’espèces </a:t>
            </a:r>
            <a:r>
              <a:rPr lang="fr-FR" sz="2400" dirty="0"/>
              <a:t>polynucléaires et colloïdales à base d’U(VI) ou de Th formées en conditions </a:t>
            </a:r>
            <a:r>
              <a:rPr lang="fr-FR" sz="2400" dirty="0" smtClean="0"/>
              <a:t>environnementales.</a:t>
            </a:r>
            <a:br>
              <a:rPr lang="fr-FR" sz="2400" dirty="0" smtClean="0"/>
            </a:br>
            <a:r>
              <a:rPr lang="fr-FR" sz="2400" dirty="0" smtClean="0"/>
              <a:t>Projet exploratoire 2022 : </a:t>
            </a:r>
            <a:r>
              <a:rPr lang="fr-FR" dirty="0" err="1" smtClean="0"/>
              <a:t>EsPAS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1470991" y="6312077"/>
            <a:ext cx="767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Colloque NEEDS </a:t>
            </a:r>
            <a:r>
              <a:rPr lang="fr-FR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 Environnement 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mécanismes de transferts des </a:t>
            </a:r>
            <a:r>
              <a:rPr lang="fr-FR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radionucléides »</a:t>
            </a:r>
          </a:p>
          <a:p>
            <a:pPr algn="ctr"/>
            <a:r>
              <a:rPr lang="fr-FR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23 au 25/05/22 – Clermont-Ferrand </a:t>
            </a:r>
            <a:endParaRPr lang="fr-FR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2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27930" r="4949" b="21123"/>
          <a:stretch/>
        </p:blipFill>
        <p:spPr>
          <a:xfrm>
            <a:off x="0" y="1354825"/>
            <a:ext cx="8926564" cy="3733115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6766560" y="3667225"/>
            <a:ext cx="1973258" cy="1039825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6599" y="0"/>
            <a:ext cx="7148880" cy="505435"/>
          </a:xfrm>
        </p:spPr>
        <p:txBody>
          <a:bodyPr/>
          <a:lstStyle/>
          <a:p>
            <a:r>
              <a:rPr lang="fr-FR" dirty="0" smtClean="0"/>
              <a:t>Méthodologie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0" y="6375292"/>
            <a:ext cx="8566484" cy="463458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[1] M. </a:t>
            </a:r>
            <a:r>
              <a:rPr lang="en-US" dirty="0" err="1" smtClean="0"/>
              <a:t>Grivé</a:t>
            </a:r>
            <a:r>
              <a:rPr lang="en-US" dirty="0" smtClean="0"/>
              <a:t>, L. Duro, E. </a:t>
            </a:r>
            <a:r>
              <a:rPr lang="en-US" dirty="0" err="1" smtClean="0"/>
              <a:t>Colàs</a:t>
            </a:r>
            <a:r>
              <a:rPr lang="en-US" dirty="0" smtClean="0"/>
              <a:t>, E. </a:t>
            </a:r>
            <a:r>
              <a:rPr lang="en-US" dirty="0" err="1" smtClean="0"/>
              <a:t>Giffaut</a:t>
            </a:r>
            <a:r>
              <a:rPr lang="en-US" dirty="0" smtClean="0"/>
              <a:t>, Thermodynamic data selection applied to radionuclides and </a:t>
            </a:r>
            <a:r>
              <a:rPr lang="en-US" dirty="0" err="1" smtClean="0"/>
              <a:t>chemotoxic</a:t>
            </a:r>
            <a:r>
              <a:rPr lang="en-US" dirty="0" smtClean="0"/>
              <a:t> elements: An overview of the </a:t>
            </a:r>
            <a:r>
              <a:rPr lang="en-US" dirty="0" err="1" smtClean="0"/>
              <a:t>ThermoChimie</a:t>
            </a:r>
            <a:r>
              <a:rPr lang="en-US" dirty="0" smtClean="0"/>
              <a:t>-TDB, Applied Geochemistry, 55 (2015) 85-94.</a:t>
            </a:r>
          </a:p>
          <a:p>
            <a:r>
              <a:rPr lang="en-US" dirty="0"/>
              <a:t>[2] P.E. </a:t>
            </a:r>
            <a:r>
              <a:rPr lang="en-US" dirty="0" err="1"/>
              <a:t>Reiller</a:t>
            </a:r>
            <a:r>
              <a:rPr lang="en-US" dirty="0"/>
              <a:t>, M. </a:t>
            </a:r>
            <a:r>
              <a:rPr lang="en-US" dirty="0" err="1"/>
              <a:t>Descostes</a:t>
            </a:r>
            <a:r>
              <a:rPr lang="en-US" dirty="0"/>
              <a:t>, Development and application of the thermodynamic database PRODATA dedicated to the monitoring of mining activities from exploration to remediation, Chemosphere, 251 (2020) 126301.</a:t>
            </a:r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04048" y="821718"/>
            <a:ext cx="365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Etude systématique en 2 phases :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192350" y="1781017"/>
            <a:ext cx="58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[1,2]</a:t>
            </a:r>
            <a:endParaRPr lang="fr-FR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6216007" y="4154854"/>
            <a:ext cx="2490767" cy="11230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Taille, forme, agrégation, stabilité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702336" y="1109570"/>
            <a:ext cx="11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olubilité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Virage 29"/>
          <p:cNvSpPr/>
          <p:nvPr/>
        </p:nvSpPr>
        <p:spPr>
          <a:xfrm rot="10800000" flipH="1">
            <a:off x="1333694" y="3091069"/>
            <a:ext cx="1193888" cy="2534478"/>
          </a:xfrm>
          <a:prstGeom prst="bentArrow">
            <a:avLst>
              <a:gd name="adj1" fmla="val 10015"/>
              <a:gd name="adj2" fmla="val 16259"/>
              <a:gd name="adj3" fmla="val 25000"/>
              <a:gd name="adj4" fmla="val 4375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445026" y="5117757"/>
            <a:ext cx="311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Caractérisation des précipités</a:t>
            </a:r>
          </a:p>
          <a:p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(XRD, MEB)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6599" y="0"/>
            <a:ext cx="7302884" cy="505435"/>
          </a:xfrm>
        </p:spPr>
        <p:txBody>
          <a:bodyPr/>
          <a:lstStyle/>
          <a:p>
            <a:r>
              <a:rPr lang="fr-FR" dirty="0" smtClean="0"/>
              <a:t>Avancement/perspectives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155855" y="3575296"/>
            <a:ext cx="898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Préparation des solutions modèles 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dopage en ThCl</a:t>
            </a:r>
            <a:r>
              <a:rPr lang="fr-FR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UO</a:t>
            </a:r>
            <a:r>
              <a:rPr lang="fr-FR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fr-FR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(en cours) 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864240" y="3119315"/>
            <a:ext cx="681958" cy="484632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46198" y="3172729"/>
            <a:ext cx="479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Matrice expérimentale de 24 conditions initiales</a:t>
            </a:r>
            <a:endParaRPr lang="fr-FR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5855" y="5799604"/>
            <a:ext cx="898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 par SWAXS des suspensions « stables » identifiées + analyses </a:t>
            </a:r>
            <a:r>
              <a:rPr lang="fr-FR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ciblées (solutions en évolution rapide) (Phase II)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15502" y="938494"/>
            <a:ext cx="9028498" cy="2152450"/>
            <a:chOff x="115502" y="938494"/>
            <a:chExt cx="9028498" cy="2152450"/>
          </a:xfrm>
        </p:grpSpPr>
        <p:sp>
          <p:nvSpPr>
            <p:cNvPr id="12" name="ZoneTexte 11"/>
            <p:cNvSpPr txBox="1"/>
            <p:nvPr/>
          </p:nvSpPr>
          <p:spPr>
            <a:xfrm>
              <a:off x="115502" y="938494"/>
              <a:ext cx="90284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fr-F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Définition des solutions modèles : </a:t>
              </a:r>
              <a:r>
                <a:rPr lang="fr-F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fr-FR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-4</a:t>
              </a:r>
              <a:r>
                <a:rPr lang="fr-F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 </a:t>
              </a:r>
              <a:r>
                <a:rPr lang="fr-F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[U(VI)]</a:t>
              </a:r>
              <a:r>
                <a:rPr lang="fr-FR" b="1" baseline="-25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tot</a:t>
              </a:r>
              <a:r>
                <a:rPr lang="fr-FR" b="1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fr-F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 [Th]</a:t>
              </a:r>
              <a:r>
                <a:rPr lang="fr-FR" b="1" baseline="-25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tot</a:t>
              </a:r>
              <a:r>
                <a:rPr lang="fr-F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</a:t>
              </a:r>
              <a:r>
                <a:rPr lang="fr-F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fr-FR" b="1" baseline="30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-3 </a:t>
              </a:r>
              <a:r>
                <a:rPr lang="fr-F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mol L</a:t>
              </a:r>
              <a:r>
                <a:rPr lang="fr-FR" b="1" baseline="30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</a:p>
            <a:p>
              <a:pPr indent="268288"/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(conditions de sur saturation par rapport à plusieurs phases uranifères et </a:t>
              </a:r>
              <a:r>
                <a:rPr lang="fr-F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thorifères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98492" y="1613616"/>
              <a:ext cx="874550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Stables sous air 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(pCO</a:t>
              </a:r>
              <a:r>
                <a:rPr lang="fr-FR" baseline="-25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400 ppm)</a:t>
              </a:r>
            </a:p>
            <a:p>
              <a:r>
                <a:rPr lang="fr-F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=&gt; pH </a:t>
              </a:r>
              <a:r>
                <a:rPr lang="fr-FR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à </a:t>
              </a:r>
              <a:r>
                <a:rPr lang="fr-FR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fr-FR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fr-FR" baseline="300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-4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&lt; [C]</a:t>
              </a:r>
              <a:r>
                <a:rPr lang="fr-FR" baseline="-25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tot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 </a:t>
              </a:r>
              <a:r>
                <a:rPr lang="fr-FR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fr-FR" baseline="300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fr-FR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fr-FR" baseline="30000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-5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&lt; [Ca]</a:t>
              </a:r>
              <a:r>
                <a:rPr lang="fr-FR" baseline="-25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tot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 </a:t>
              </a:r>
              <a:r>
                <a:rPr lang="fr-FR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fr-FR" baseline="300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-2</a:t>
              </a:r>
              <a:r>
                <a:rPr lang="fr-F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FR" dirty="0" smtClean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2.10</a:t>
              </a:r>
              <a:r>
                <a:rPr lang="fr-FR" baseline="30000" dirty="0">
                  <a:solidFill>
                    <a:srgbClr val="1F49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-3</a:t>
              </a:r>
              <a:r>
                <a:rPr lang="fr-FR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&lt; [Si]</a:t>
              </a:r>
              <a:r>
                <a:rPr lang="fr-FR" baseline="-250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tot</a:t>
              </a:r>
              <a:r>
                <a:rPr lang="fr-FR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 </a:t>
              </a:r>
              <a:r>
                <a:rPr lang="fr-FR" dirty="0" smtClean="0">
                  <a:solidFill>
                    <a:srgbClr val="C0504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6.10</a:t>
              </a:r>
              <a:r>
                <a:rPr lang="fr-FR" baseline="30000" dirty="0" smtClean="0">
                  <a:solidFill>
                    <a:srgbClr val="C0504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-3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types de matrice : </a:t>
              </a:r>
              <a:r>
                <a:rPr lang="fr-F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NaCl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Na</a:t>
              </a:r>
              <a:r>
                <a:rPr lang="fr-FR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</a:t>
              </a:r>
              <a:r>
                <a:rPr lang="fr-FR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10</a:t>
              </a:r>
              <a:r>
                <a:rPr lang="fr-FR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-2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mol 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fr-FR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endPara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Alcalines « chargées »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=&gt; 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 </a:t>
              </a:r>
              <a:r>
                <a:rPr lang="fr-FR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11 -12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FR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Ca]</a:t>
              </a:r>
              <a:r>
                <a:rPr lang="fr-FR" baseline="-25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tot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fr-FR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fr-FR" baseline="300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-2</a:t>
              </a:r>
              <a:r>
                <a:rPr lang="fr-FR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mol 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fr-FR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FR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fr-FR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Si]</a:t>
              </a:r>
              <a:r>
                <a:rPr lang="fr-FR" baseline="-25000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tot</a:t>
              </a:r>
              <a:r>
                <a:rPr lang="fr-FR" dirty="0">
                  <a:solidFill>
                    <a:srgbClr val="C0504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dirty="0" smtClean="0">
                  <a:solidFill>
                    <a:srgbClr val="C0504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6.10</a:t>
              </a:r>
              <a:r>
                <a:rPr lang="fr-FR" baseline="30000" dirty="0" smtClean="0">
                  <a:solidFill>
                    <a:srgbClr val="C0504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-3 </a:t>
              </a:r>
              <a:r>
                <a:rPr lang="fr-FR" dirty="0" smtClean="0">
                  <a:solidFill>
                    <a:srgbClr val="C0504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mol 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fr-FR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r>
                <a:rPr lang="fr-FR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; </a:t>
              </a:r>
              <a:r>
                <a:rPr lang="fr-FR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air + Ar</a:t>
              </a:r>
            </a:p>
            <a:p>
              <a:pPr indent="268288"/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(conditions de sur saturation par rapport à plusieurs phases </a:t>
              </a:r>
              <a:r>
                <a:rPr lang="fr-F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uranifères et -</a:t>
              </a:r>
              <a:r>
                <a:rPr lang="fr-F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thorifères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55854" y="3977863"/>
            <a:ext cx="8988145" cy="1846660"/>
            <a:chOff x="155854" y="3977863"/>
            <a:chExt cx="8988145" cy="1846660"/>
          </a:xfrm>
        </p:grpSpPr>
        <p:sp>
          <p:nvSpPr>
            <p:cNvPr id="8" name="ZoneTexte 7"/>
            <p:cNvSpPr txBox="1"/>
            <p:nvPr/>
          </p:nvSpPr>
          <p:spPr>
            <a:xfrm>
              <a:off x="155854" y="3977863"/>
              <a:ext cx="8988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fr-FR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Suivi de l’évolution de la concentration élémentaire en U et Th par ICP-OES (Phase I)</a:t>
              </a:r>
              <a:endPara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546197" y="4347195"/>
              <a:ext cx="75978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Analyse systématique des échantillons centrifugés (seuil coupure 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 500nm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et </a:t>
              </a:r>
              <a:r>
                <a:rPr lang="fr-F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ultra-filtrés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kDa)</a:t>
              </a:r>
              <a:endPara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Simulation des 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expériences de solubilité 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Phreeqc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Détection des espèces polynucléaires/colloïdales et sélection des expériences à dupliquer pour SAXS </a:t>
              </a:r>
              <a:r>
                <a:rPr lang="fr-F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situ</a:t>
              </a:r>
              <a:endPara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lèche droite 13"/>
            <p:cNvSpPr/>
            <p:nvPr/>
          </p:nvSpPr>
          <p:spPr>
            <a:xfrm>
              <a:off x="864240" y="4814040"/>
              <a:ext cx="681958" cy="484632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5A413B-37DB-5A40-9539-95438448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341" y="222378"/>
            <a:ext cx="6416790" cy="505435"/>
          </a:xfrm>
        </p:spPr>
        <p:txBody>
          <a:bodyPr/>
          <a:lstStyle/>
          <a:p>
            <a:r>
              <a:rPr lang="fr-FR" dirty="0" smtClean="0"/>
              <a:t>Merci pour votre attention !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160292-15CB-8149-9E25-4FF9C3208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074342-047A-0149-AC6D-CB0BE3BA0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21" y="795190"/>
            <a:ext cx="6842720" cy="513203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0" y="2558913"/>
            <a:ext cx="19828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École thématique du CNRS.</a:t>
            </a:r>
          </a:p>
          <a:p>
            <a:pPr algn="ctr"/>
            <a:r>
              <a:rPr lang="fr-FR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Pôle formation CEA.</a:t>
            </a:r>
          </a:p>
          <a:p>
            <a:pPr algn="ctr"/>
            <a:r>
              <a:rPr lang="fr-FR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Encore quelques places disponibles!</a:t>
            </a:r>
          </a:p>
          <a:p>
            <a:pPr algn="ctr"/>
            <a:r>
              <a:rPr lang="fr-FR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Renseignements :</a:t>
            </a:r>
          </a:p>
          <a:p>
            <a:pPr algn="ctr"/>
            <a:r>
              <a:rPr lang="fr-FR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surfn@cea.fr</a:t>
            </a:r>
            <a:endParaRPr lang="fr-FR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648048-8DD7-0B4F-A154-1496B2ED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98" y="0"/>
            <a:ext cx="7072819" cy="505435"/>
          </a:xfrm>
        </p:spPr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79F247-B337-DD47-A674-4F147EAD5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[1] R. Silva, H. </a:t>
            </a:r>
            <a:r>
              <a:rPr lang="fr-FR" dirty="0" err="1" smtClean="0"/>
              <a:t>Nitsche</a:t>
            </a:r>
            <a:r>
              <a:rPr lang="fr-FR" dirty="0" smtClean="0"/>
              <a:t>, Actinide </a:t>
            </a:r>
            <a:r>
              <a:rPr lang="fr-FR" dirty="0" err="1" smtClean="0"/>
              <a:t>environmental</a:t>
            </a:r>
            <a:r>
              <a:rPr lang="fr-FR" dirty="0" smtClean="0"/>
              <a:t> </a:t>
            </a:r>
            <a:r>
              <a:rPr lang="fr-FR" dirty="0" err="1" smtClean="0"/>
              <a:t>chemistry</a:t>
            </a:r>
            <a:r>
              <a:rPr lang="fr-FR" dirty="0" smtClean="0"/>
              <a:t>, </a:t>
            </a:r>
            <a:r>
              <a:rPr lang="fr-FR" dirty="0" err="1" smtClean="0"/>
              <a:t>Radiochimca</a:t>
            </a:r>
            <a:r>
              <a:rPr lang="fr-FR" dirty="0" smtClean="0"/>
              <a:t> Acta, 70 (1995) 377-396.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CD1798-FC0F-A945-B800-D8F2B643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86695" y="1885611"/>
            <a:ext cx="8970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Dès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la formation de colloïdes, objets de taille nano à micrométrique, est cité comme l’un des processus qui contrôle la quantité et la spéciation des actinides en solution en conditions environnementales </a:t>
            </a:r>
            <a:r>
              <a:rPr lang="fr-FR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5027" y="1002127"/>
            <a:ext cx="9014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connaissance de la forme chimique des actinides dans les eaux naturelles est indispensable à la compréhension et à la description des phénomènes de transport et d’accumulation de ces espèces dans l’environnement.</a:t>
            </a:r>
            <a:endParaRPr lang="fr-FR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94" y="2944025"/>
            <a:ext cx="4601217" cy="1619476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5492869" y="2800049"/>
            <a:ext cx="3297665" cy="1606243"/>
            <a:chOff x="5731405" y="3049829"/>
            <a:chExt cx="3297665" cy="1606243"/>
          </a:xfrm>
        </p:grpSpPr>
        <p:sp>
          <p:nvSpPr>
            <p:cNvPr id="10" name="ZoneTexte 9"/>
            <p:cNvSpPr txBox="1"/>
            <p:nvPr/>
          </p:nvSpPr>
          <p:spPr>
            <a:xfrm>
              <a:off x="5731406" y="3094212"/>
              <a:ext cx="329766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Les notions de colloïdes « intrinsèques » ou « pseudo-</a:t>
              </a:r>
              <a:r>
                <a:rPr lang="fr-F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colloids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» est également connue et la mobilité de ces différentes espèces doit être étudiée.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5731405" y="3049829"/>
              <a:ext cx="3297665" cy="1606243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Rectangle à coins arrondis 13"/>
          <p:cNvSpPr/>
          <p:nvPr/>
        </p:nvSpPr>
        <p:spPr>
          <a:xfrm>
            <a:off x="129209" y="4747888"/>
            <a:ext cx="2524539" cy="14136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Caractérisation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ʺ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ʺ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ʺ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naturally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occuring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ʺ, ʺ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synthetic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ʺ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2743200" y="4747888"/>
            <a:ext cx="3657600" cy="14136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Sites et sols contaminés, ʺ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safeguards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ʺ, ressources (formation des gisements), solubilité, spéciation, synthèse de matériaux,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cotoxicologie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etc…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85027" y="2990171"/>
            <a:ext cx="580310" cy="467233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6490252" y="4751025"/>
            <a:ext cx="2524539" cy="14136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Structure, composition, isotopie, taille, forme, stabilité, transferts, propriétés, etc…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91345" y="1945471"/>
            <a:ext cx="3650356" cy="2649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33548" y="3433734"/>
            <a:ext cx="54681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Diffusion des rayons X aux petits angles (SAXS)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7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6599" y="0"/>
            <a:ext cx="7062880" cy="505435"/>
          </a:xfrm>
        </p:spPr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-61644" y="6268476"/>
            <a:ext cx="9205644" cy="699523"/>
          </a:xfrm>
        </p:spPr>
        <p:txBody>
          <a:bodyPr/>
          <a:lstStyle/>
          <a:p>
            <a:endParaRPr lang="en-US" sz="1100" dirty="0" smtClean="0"/>
          </a:p>
          <a:p>
            <a:r>
              <a:rPr lang="en-US" sz="1100" dirty="0" smtClean="0"/>
              <a:t>[1] J.A. Fortner et al., Natural ground water colloids from the USGS J-13 Well in Nye county, NV: a study using SAXS and TEM, in:  26th Symposium on the SBNWM held at the 2002 MRS Fall Meeting, Boston, Ma, 2002, pp. 483-488.</a:t>
            </a:r>
          </a:p>
          <a:p>
            <a:r>
              <a:rPr lang="en-US" sz="1100" dirty="0" smtClean="0"/>
              <a:t>[2] C. Walther, M.A. </a:t>
            </a:r>
            <a:r>
              <a:rPr lang="en-US" sz="1100" dirty="0" err="1" smtClean="0"/>
              <a:t>Denecke</a:t>
            </a:r>
            <a:r>
              <a:rPr lang="en-US" sz="1100" dirty="0" smtClean="0"/>
              <a:t>, Actinide Colloids and Particles of Environmental Concern, Chemical Reviews, 113 (2013) 995-1015.</a:t>
            </a:r>
          </a:p>
          <a:p>
            <a:endParaRPr lang="fr-FR" sz="11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09328" y="926667"/>
            <a:ext cx="3730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Web of Science (mai 2022)</a:t>
            </a:r>
          </a:p>
          <a:p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213118" y="3529934"/>
            <a:ext cx="384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Seulement 8 articles mentionnent l’utilisation du SAXS !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9" y="1411058"/>
            <a:ext cx="4652892" cy="8583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9969"/>
            <a:ext cx="5162431" cy="25261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769" y="2366052"/>
            <a:ext cx="3925049" cy="95642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/>
          <a:srcRect l="3048"/>
          <a:stretch/>
        </p:blipFill>
        <p:spPr>
          <a:xfrm>
            <a:off x="109329" y="5037966"/>
            <a:ext cx="4800655" cy="1140960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5213118" y="3491560"/>
            <a:ext cx="3848349" cy="68470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213118" y="4185247"/>
            <a:ext cx="3848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À l’exception d’un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proceeding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2002</a:t>
            </a:r>
            <a:r>
              <a:rPr lang="fr-FR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[1]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tous sont postérieurs à 2017</a:t>
            </a:r>
          </a:p>
          <a:p>
            <a:pPr algn="ctr"/>
            <a:r>
              <a:rPr lang="fr-FR" sz="1400" b="1" i="1" dirty="0" smtClean="0">
                <a:solidFill>
                  <a:schemeClr val="tx2">
                    <a:lumMod val="75000"/>
                  </a:schemeClr>
                </a:solidFill>
              </a:rPr>
              <a:t>4 sont issus de travaux menés à l’ICSM</a:t>
            </a:r>
            <a:endParaRPr lang="fr-FR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5049078" y="5075613"/>
            <a:ext cx="4012389" cy="1100782"/>
            <a:chOff x="27136" y="5088322"/>
            <a:chExt cx="4801718" cy="912944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102404" y="5088322"/>
              <a:ext cx="4726449" cy="9129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7136" y="5120703"/>
              <a:ext cx="4801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 2013, cet article de revue </a:t>
              </a:r>
              <a:r>
                <a:rPr lang="fr-FR" sz="1600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[2]</a:t>
              </a:r>
              <a:r>
                <a:rPr lang="fr-F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ne mentionne pas le SAXS parmi les méthodes de détection des nanoparticules à base d’actinides en solution</a:t>
              </a:r>
              <a:endPara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36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 et intérêt de la technique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333"/>
          <p:cNvSpPr>
            <a:spLocks noChangeArrowheads="1"/>
          </p:cNvSpPr>
          <p:nvPr/>
        </p:nvSpPr>
        <p:spPr bwMode="auto">
          <a:xfrm>
            <a:off x="153132" y="835653"/>
            <a:ext cx="1088781" cy="2969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fr-FR" altLang="fr-FR" sz="1662" u="sng" dirty="0">
                <a:latin typeface="+mn-lt"/>
                <a:cs typeface="Calibri" panose="020F0502020204030204" pitchFamily="34" charset="0"/>
              </a:rPr>
              <a:t>Principe</a:t>
            </a:r>
            <a:endParaRPr lang="fr-FR" altLang="fr-FR" sz="1662" u="sng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6" name="Groupe 57"/>
          <p:cNvGrpSpPr>
            <a:grpSpLocks/>
          </p:cNvGrpSpPr>
          <p:nvPr/>
        </p:nvGrpSpPr>
        <p:grpSpPr bwMode="auto">
          <a:xfrm>
            <a:off x="112835" y="1796561"/>
            <a:ext cx="5923085" cy="1981201"/>
            <a:chOff x="122238" y="1660525"/>
            <a:chExt cx="6416675" cy="2146301"/>
          </a:xfrm>
        </p:grpSpPr>
        <p:grpSp>
          <p:nvGrpSpPr>
            <p:cNvPr id="7" name="Group 334"/>
            <p:cNvGrpSpPr>
              <a:grpSpLocks/>
            </p:cNvGrpSpPr>
            <p:nvPr/>
          </p:nvGrpSpPr>
          <p:grpSpPr bwMode="auto">
            <a:xfrm>
              <a:off x="755650" y="1693863"/>
              <a:ext cx="5783263" cy="2112963"/>
              <a:chOff x="134" y="395"/>
              <a:chExt cx="3643" cy="1331"/>
            </a:xfrm>
          </p:grpSpPr>
          <p:sp>
            <p:nvSpPr>
              <p:cNvPr id="10" name="Line 315"/>
              <p:cNvSpPr>
                <a:spLocks noChangeShapeType="1"/>
              </p:cNvSpPr>
              <p:nvPr/>
            </p:nvSpPr>
            <p:spPr bwMode="auto">
              <a:xfrm flipH="1">
                <a:off x="2418" y="570"/>
                <a:ext cx="6" cy="1140"/>
              </a:xfrm>
              <a:prstGeom prst="line">
                <a:avLst/>
              </a:prstGeom>
              <a:noFill/>
              <a:ln w="2540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215"/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191" y="1384"/>
                <a:ext cx="2052" cy="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fr-FR" altLang="fr-FR" sz="1477" b="1">
                    <a:latin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fr-FR" altLang="fr-FR" sz="1477">
                    <a:latin typeface="Calibri" panose="020F0502020204030204" pitchFamily="34" charset="0"/>
                    <a:cs typeface="Calibri" panose="020F0502020204030204" pitchFamily="34" charset="0"/>
                  </a:rPr>
                  <a:t> = Vecteur de diffusion = </a:t>
                </a:r>
                <a:r>
                  <a:rPr lang="fr-FR" altLang="fr-FR" sz="1477" b="1"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r>
                  <a:rPr lang="fr-FR" altLang="fr-FR" sz="1477" b="1" baseline="-25000"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fr-FR" altLang="fr-FR" sz="1477"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fr-FR" altLang="fr-FR" sz="1477" b="1"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r>
                  <a:rPr lang="fr-FR" altLang="fr-FR" sz="1477" b="1" baseline="-25000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fr-FR" altLang="fr-FR" sz="1477">
                    <a:latin typeface="Calibri" panose="020F0502020204030204" pitchFamily="34" charset="0"/>
                    <a:cs typeface="Calibri" panose="020F0502020204030204" pitchFamily="34" charset="0"/>
                  </a:rPr>
                  <a:t> avec q = 4</a:t>
                </a:r>
                <a:r>
                  <a:rPr lang="el-GR" altLang="fr-FR" sz="1477">
                    <a:latin typeface="Calibri" panose="020F0502020204030204" pitchFamily="34" charset="0"/>
                    <a:cs typeface="Calibri" panose="020F0502020204030204" pitchFamily="34" charset="0"/>
                  </a:rPr>
                  <a:t>π </a:t>
                </a:r>
                <a:r>
                  <a:rPr lang="fr-FR" altLang="fr-FR" sz="1477">
                    <a:latin typeface="Calibri" panose="020F0502020204030204" pitchFamily="34" charset="0"/>
                    <a:cs typeface="Calibri" panose="020F0502020204030204" pitchFamily="34" charset="0"/>
                  </a:rPr>
                  <a:t>sin(</a:t>
                </a:r>
                <a:r>
                  <a:rPr lang="el-GR" altLang="fr-FR" sz="1477">
                    <a:latin typeface="Calibri" panose="020F0502020204030204" pitchFamily="34" charset="0"/>
                    <a:cs typeface="Calibri" panose="020F0502020204030204" pitchFamily="34" charset="0"/>
                  </a:rPr>
                  <a:t>θ</a:t>
                </a:r>
                <a:r>
                  <a:rPr lang="fr-FR" altLang="fr-FR" sz="1477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el-GR" altLang="fr-FR" sz="1477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altLang="fr-FR" sz="1477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l-GR" altLang="fr-FR" sz="1477">
                    <a:latin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endParaRPr lang="fr-FR" altLang="fr-FR" sz="1477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" name="Group 27"/>
              <p:cNvGrpSpPr>
                <a:grpSpLocks/>
              </p:cNvGrpSpPr>
              <p:nvPr/>
            </p:nvGrpSpPr>
            <p:grpSpPr bwMode="auto">
              <a:xfrm>
                <a:off x="134" y="395"/>
                <a:ext cx="2529" cy="1316"/>
                <a:chOff x="374" y="2759"/>
                <a:chExt cx="2529" cy="1316"/>
              </a:xfrm>
            </p:grpSpPr>
            <p:sp>
              <p:nvSpPr>
                <p:cNvPr id="18" name="Rectangle 28"/>
                <p:cNvSpPr>
                  <a:spLocks noChangeArrowheads="1"/>
                </p:cNvSpPr>
                <p:nvPr/>
              </p:nvSpPr>
              <p:spPr bwMode="auto">
                <a:xfrm>
                  <a:off x="624" y="3437"/>
                  <a:ext cx="1122" cy="107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fr-FR" altLang="fr-FR" sz="1846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526" y="3108"/>
                  <a:ext cx="564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fr-FR" altLang="fr-FR" sz="1108">
                      <a:latin typeface="Calibri" panose="020F0502020204030204" pitchFamily="34" charset="0"/>
                      <a:cs typeface="Calibri" panose="020F0502020204030204" pitchFamily="34" charset="0"/>
                    </a:rPr>
                    <a:t>Échantillon</a:t>
                  </a:r>
                </a:p>
              </p:txBody>
            </p:sp>
            <p:sp>
              <p:nvSpPr>
                <p:cNvPr id="20" name="Rectangle 30" descr="Grands confettis"/>
                <p:cNvSpPr>
                  <a:spLocks noChangeArrowheads="1"/>
                </p:cNvSpPr>
                <p:nvPr/>
              </p:nvSpPr>
              <p:spPr bwMode="auto">
                <a:xfrm>
                  <a:off x="1732" y="3294"/>
                  <a:ext cx="170" cy="393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fr-FR" altLang="fr-FR" sz="1846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AutoShape 31"/>
                <p:cNvSpPr>
                  <a:spLocks noChangeArrowheads="1"/>
                </p:cNvSpPr>
                <p:nvPr/>
              </p:nvSpPr>
              <p:spPr bwMode="auto">
                <a:xfrm>
                  <a:off x="426" y="3329"/>
                  <a:ext cx="306" cy="322"/>
                </a:xfrm>
                <a:prstGeom prst="star16">
                  <a:avLst>
                    <a:gd name="adj" fmla="val 3750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fr-FR" altLang="fr-FR" sz="1846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1834" y="3101"/>
                  <a:ext cx="815" cy="39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 sz="2215"/>
                </a:p>
              </p:txBody>
            </p:sp>
            <p:grpSp>
              <p:nvGrpSpPr>
                <p:cNvPr id="23" name="Group 33"/>
                <p:cNvGrpSpPr>
                  <a:grpSpLocks/>
                </p:cNvGrpSpPr>
                <p:nvPr/>
              </p:nvGrpSpPr>
              <p:grpSpPr bwMode="auto">
                <a:xfrm>
                  <a:off x="1837" y="3463"/>
                  <a:ext cx="815" cy="54"/>
                  <a:chOff x="1834" y="3467"/>
                  <a:chExt cx="815" cy="54"/>
                </a:xfrm>
              </p:grpSpPr>
              <p:sp>
                <p:nvSpPr>
                  <p:cNvPr id="36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1902" y="3467"/>
                    <a:ext cx="747" cy="54"/>
                  </a:xfrm>
                  <a:prstGeom prst="rect">
                    <a:avLst/>
                  </a:prstGeom>
                  <a:solidFill>
                    <a:srgbClr val="FFCC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Wingdings" panose="05000000000000000000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•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•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</a:pPr>
                    <a:endParaRPr lang="fr-FR" altLang="fr-FR" sz="1846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834" y="3494"/>
                    <a:ext cx="81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 sz="2215"/>
                  </a:p>
                </p:txBody>
              </p:sp>
              <p:sp>
                <p:nvSpPr>
                  <p:cNvPr id="38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834" y="3494"/>
                    <a:ext cx="30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 sz="2215"/>
                  </a:p>
                </p:txBody>
              </p:sp>
            </p:grpSp>
            <p:sp>
              <p:nvSpPr>
                <p:cNvPr id="24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834" y="3358"/>
                  <a:ext cx="277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 sz="2215"/>
                </a:p>
              </p:txBody>
            </p:sp>
            <p:sp>
              <p:nvSpPr>
                <p:cNvPr id="25" name="Arc 38"/>
                <p:cNvSpPr>
                  <a:spLocks/>
                </p:cNvSpPr>
                <p:nvPr/>
              </p:nvSpPr>
              <p:spPr bwMode="auto">
                <a:xfrm>
                  <a:off x="2276" y="3281"/>
                  <a:ext cx="105" cy="214"/>
                </a:xfrm>
                <a:custGeom>
                  <a:avLst/>
                  <a:gdLst>
                    <a:gd name="T0" fmla="*/ 0 w 21597"/>
                    <a:gd name="T1" fmla="*/ 0 h 21600"/>
                    <a:gd name="T2" fmla="*/ 0 w 21597"/>
                    <a:gd name="T3" fmla="*/ 0 h 21600"/>
                    <a:gd name="T4" fmla="*/ 0 w 2159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7"/>
                    <a:gd name="T10" fmla="*/ 0 h 21600"/>
                    <a:gd name="T11" fmla="*/ 21597 w 2159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7" h="21600" fill="none" extrusionOk="0">
                      <a:moveTo>
                        <a:pt x="-1" y="0"/>
                      </a:moveTo>
                      <a:cubicBezTo>
                        <a:pt x="11784" y="0"/>
                        <a:pt x="21394" y="9446"/>
                        <a:pt x="21596" y="21229"/>
                      </a:cubicBezTo>
                    </a:path>
                    <a:path w="21597" h="21600" stroke="0" extrusionOk="0">
                      <a:moveTo>
                        <a:pt x="-1" y="0"/>
                      </a:moveTo>
                      <a:cubicBezTo>
                        <a:pt x="11784" y="0"/>
                        <a:pt x="21394" y="9446"/>
                        <a:pt x="21596" y="21229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 sz="2215"/>
                </a:p>
              </p:txBody>
            </p:sp>
            <p:sp>
              <p:nvSpPr>
                <p:cNvPr id="26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336" y="3249"/>
                  <a:ext cx="227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fr-FR" altLang="fr-FR" sz="1108"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  <a:r>
                    <a:rPr lang="el-GR" altLang="fr-FR" sz="1108">
                      <a:latin typeface="Calibri" panose="020F0502020204030204" pitchFamily="34" charset="0"/>
                      <a:cs typeface="Calibri" panose="020F0502020204030204" pitchFamily="34" charset="0"/>
                    </a:rPr>
                    <a:t>θ</a:t>
                  </a:r>
                </a:p>
              </p:txBody>
            </p:sp>
            <p:sp>
              <p:nvSpPr>
                <p:cNvPr id="27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1929" y="3494"/>
                  <a:ext cx="189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fr-FR" altLang="fr-FR" sz="1108" b="1">
                      <a:latin typeface="Calibri" panose="020F0502020204030204" pitchFamily="34" charset="0"/>
                      <a:cs typeface="Calibri" panose="020F0502020204030204" pitchFamily="34" charset="0"/>
                    </a:rPr>
                    <a:t>k</a:t>
                  </a:r>
                  <a:r>
                    <a:rPr lang="fr-FR" altLang="fr-FR" sz="1108" b="1" baseline="-25000">
                      <a:latin typeface="Calibri" panose="020F0502020204030204" pitchFamily="34" charset="0"/>
                      <a:cs typeface="Calibri" panose="020F0502020204030204" pitchFamily="34" charset="0"/>
                    </a:rPr>
                    <a:t>i</a:t>
                  </a:r>
                  <a:endParaRPr lang="ar-SA" altLang="fr-FR" sz="1108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1919" y="3203"/>
                  <a:ext cx="194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fr-FR" altLang="fr-FR" sz="1108" b="1">
                      <a:latin typeface="Calibri" panose="020F0502020204030204" pitchFamily="34" charset="0"/>
                      <a:cs typeface="Calibri" panose="020F0502020204030204" pitchFamily="34" charset="0"/>
                    </a:rPr>
                    <a:t>k</a:t>
                  </a:r>
                  <a:r>
                    <a:rPr lang="fr-FR" altLang="fr-FR" sz="1108" b="1" baseline="-25000">
                      <a:latin typeface="Calibri" panose="020F0502020204030204" pitchFamily="34" charset="0"/>
                      <a:cs typeface="Calibri" panose="020F0502020204030204" pitchFamily="34" charset="0"/>
                    </a:rPr>
                    <a:t>f</a:t>
                  </a:r>
                  <a:endParaRPr lang="ar-SA" altLang="fr-FR" sz="1108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Line 42"/>
                <p:cNvSpPr>
                  <a:spLocks noChangeShapeType="1"/>
                </p:cNvSpPr>
                <p:nvPr/>
              </p:nvSpPr>
              <p:spPr bwMode="auto">
                <a:xfrm flipH="1" flipV="1">
                  <a:off x="2106" y="3350"/>
                  <a:ext cx="3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 sz="2215"/>
                </a:p>
              </p:txBody>
            </p:sp>
            <p:sp>
              <p:nvSpPr>
                <p:cNvPr id="30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109" y="3347"/>
                  <a:ext cx="179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fr-FR" altLang="fr-FR" sz="1108" b="1">
                      <a:latin typeface="Calibri" panose="020F0502020204030204" pitchFamily="34" charset="0"/>
                      <a:cs typeface="Calibri" panose="020F0502020204030204" pitchFamily="34" charset="0"/>
                    </a:rPr>
                    <a:t>q</a:t>
                  </a:r>
                </a:p>
              </p:txBody>
            </p:sp>
            <p:sp>
              <p:nvSpPr>
                <p:cNvPr id="31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74" y="3152"/>
                  <a:ext cx="396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fr-FR" altLang="fr-FR" sz="1108">
                      <a:latin typeface="Calibri" panose="020F0502020204030204" pitchFamily="34" charset="0"/>
                      <a:cs typeface="Calibri" panose="020F0502020204030204" pitchFamily="34" charset="0"/>
                    </a:rPr>
                    <a:t>Source</a:t>
                  </a:r>
                </a:p>
              </p:txBody>
            </p:sp>
            <p:sp>
              <p:nvSpPr>
                <p:cNvPr id="32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959" y="3400"/>
                  <a:ext cx="448" cy="179"/>
                </a:xfrm>
                <a:prstGeom prst="rect">
                  <a:avLst/>
                </a:prstGeom>
                <a:solidFill>
                  <a:srgbClr val="CC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fr-FR" altLang="fr-FR" sz="1108">
                      <a:latin typeface="Calibri" panose="020F0502020204030204" pitchFamily="34" charset="0"/>
                      <a:cs typeface="Calibri" panose="020F0502020204030204" pitchFamily="34" charset="0"/>
                    </a:rPr>
                    <a:t>Optique</a:t>
                  </a:r>
                </a:p>
              </p:txBody>
            </p:sp>
            <p:sp>
              <p:nvSpPr>
                <p:cNvPr id="33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383" y="3249"/>
                  <a:ext cx="323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el-GR" altLang="fr-FR" sz="1108">
                      <a:latin typeface="Calibri" panose="020F0502020204030204" pitchFamily="34" charset="0"/>
                      <a:cs typeface="Calibri" panose="020F0502020204030204" pitchFamily="34" charset="0"/>
                    </a:rPr>
                    <a:t>λ</a:t>
                  </a:r>
                  <a:r>
                    <a:rPr lang="fr-FR" altLang="fr-FR" sz="1108">
                      <a:latin typeface="Calibri" panose="020F0502020204030204" pitchFamily="34" charset="0"/>
                      <a:cs typeface="Calibri" panose="020F0502020204030204" pitchFamily="34" charset="0"/>
                    </a:rPr>
                    <a:t>, </a:t>
                  </a:r>
                  <a:r>
                    <a:rPr lang="el-GR" altLang="fr-FR" sz="1108">
                      <a:latin typeface="Calibri" panose="020F0502020204030204" pitchFamily="34" charset="0"/>
                      <a:cs typeface="Calibri" panose="020F0502020204030204" pitchFamily="34" charset="0"/>
                    </a:rPr>
                    <a:t>Φ</a:t>
                  </a:r>
                  <a:r>
                    <a:rPr lang="fr-FR" altLang="fr-FR" sz="1108" baseline="-25000"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  <a:endParaRPr lang="el-GR" altLang="fr-FR" sz="1108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Line 47"/>
                <p:cNvSpPr>
                  <a:spLocks noChangeShapeType="1"/>
                </p:cNvSpPr>
                <p:nvPr/>
              </p:nvSpPr>
              <p:spPr bwMode="auto">
                <a:xfrm>
                  <a:off x="2646" y="2931"/>
                  <a:ext cx="0" cy="11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 sz="2215"/>
                </a:p>
              </p:txBody>
            </p:sp>
            <p:sp>
              <p:nvSpPr>
                <p:cNvPr id="35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2381" y="2759"/>
                  <a:ext cx="522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fr-FR" altLang="fr-FR" sz="1108">
                      <a:latin typeface="Calibri" panose="020F0502020204030204" pitchFamily="34" charset="0"/>
                      <a:cs typeface="Calibri" panose="020F0502020204030204" pitchFamily="34" charset="0"/>
                    </a:rPr>
                    <a:t>Détecteur</a:t>
                  </a:r>
                </a:p>
              </p:txBody>
            </p:sp>
          </p:grpSp>
          <p:sp>
            <p:nvSpPr>
              <p:cNvPr id="13" name="Text Box 168"/>
              <p:cNvSpPr txBox="1">
                <a:spLocks noChangeArrowheads="1"/>
              </p:cNvSpPr>
              <p:nvPr/>
            </p:nvSpPr>
            <p:spPr bwMode="auto">
              <a:xfrm>
                <a:off x="2498" y="1029"/>
                <a:ext cx="490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fr-FR" altLang="fr-FR" sz="1108">
                    <a:latin typeface="Calibri" panose="020F0502020204030204" pitchFamily="34" charset="0"/>
                    <a:cs typeface="Calibri" panose="020F0502020204030204" pitchFamily="34" charset="0"/>
                  </a:rPr>
                  <a:t>I diffusée</a:t>
                </a:r>
              </a:p>
              <a:p>
                <a:pPr eaLnBrk="1" hangingPunct="1">
                  <a:spcBef>
                    <a:spcPct val="0"/>
                  </a:spcBef>
                </a:pPr>
                <a:endParaRPr lang="fr-FR" altLang="fr-FR" sz="1108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aphicFrame>
            <p:nvGraphicFramePr>
              <p:cNvPr id="14" name="Object 165"/>
              <p:cNvGraphicFramePr>
                <a:graphicFrameLocks noChangeAspect="1"/>
              </p:cNvGraphicFramePr>
              <p:nvPr/>
            </p:nvGraphicFramePr>
            <p:xfrm>
              <a:off x="2547" y="1249"/>
              <a:ext cx="875" cy="2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0" name="Equation" r:id="rId4" imgW="1054100" imgH="342900" progId="Equation.3">
                      <p:embed/>
                    </p:oleObj>
                  </mc:Choice>
                  <mc:Fallback>
                    <p:oleObj name="Equation" r:id="rId4" imgW="1054100" imgH="342900" progId="Equation.3">
                      <p:embed/>
                      <p:pic>
                        <p:nvPicPr>
                          <p:cNvPr id="51" name="Object 16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47" y="1249"/>
                            <a:ext cx="875" cy="2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Text Box 169"/>
              <p:cNvSpPr txBox="1">
                <a:spLocks noChangeArrowheads="1"/>
              </p:cNvSpPr>
              <p:nvPr/>
            </p:nvSpPr>
            <p:spPr bwMode="auto">
              <a:xfrm>
                <a:off x="2097" y="1409"/>
                <a:ext cx="1680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fr-FR" altLang="fr-FR" sz="1108">
                    <a:latin typeface="Calibri" panose="020F0502020204030204" pitchFamily="34" charset="0"/>
                    <a:cs typeface="Calibri" panose="020F0502020204030204" pitchFamily="34" charset="0"/>
                  </a:rPr>
                  <a:t>Pouvoir diffusant </a:t>
                </a:r>
              </a:p>
              <a:p>
                <a:pPr algn="ctr" eaLnBrk="1" hangingPunct="1">
                  <a:spcBef>
                    <a:spcPct val="0"/>
                  </a:spcBef>
                </a:pPr>
                <a:r>
                  <a:rPr lang="fr-FR" altLang="fr-FR" sz="1108">
                    <a:latin typeface="Calibri" panose="020F0502020204030204" pitchFamily="34" charset="0"/>
                    <a:cs typeface="Calibri" panose="020F0502020204030204" pitchFamily="34" charset="0"/>
                  </a:rPr>
                  <a:t>d’un matériau</a:t>
                </a:r>
              </a:p>
            </p:txBody>
          </p:sp>
          <p:sp>
            <p:nvSpPr>
              <p:cNvPr id="16" name="Line 174"/>
              <p:cNvSpPr>
                <a:spLocks noChangeShapeType="1"/>
              </p:cNvSpPr>
              <p:nvPr/>
            </p:nvSpPr>
            <p:spPr bwMode="auto">
              <a:xfrm>
                <a:off x="1608" y="1128"/>
                <a:ext cx="792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215"/>
              </a:p>
            </p:txBody>
          </p:sp>
          <p:sp>
            <p:nvSpPr>
              <p:cNvPr id="17" name="Oval 314"/>
              <p:cNvSpPr>
                <a:spLocks noChangeArrowheads="1"/>
              </p:cNvSpPr>
              <p:nvPr/>
            </p:nvSpPr>
            <p:spPr bwMode="auto">
              <a:xfrm>
                <a:off x="2346" y="738"/>
                <a:ext cx="144" cy="69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fr-FR" altLang="fr-FR" sz="1846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Rectangle 335"/>
            <p:cNvSpPr>
              <a:spLocks noChangeArrowheads="1"/>
            </p:cNvSpPr>
            <p:nvPr/>
          </p:nvSpPr>
          <p:spPr bwMode="auto">
            <a:xfrm>
              <a:off x="122238" y="1660525"/>
              <a:ext cx="1570037" cy="321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fr-FR" altLang="fr-FR" sz="1662" u="sng" dirty="0">
                  <a:latin typeface="+mn-lt"/>
                  <a:cs typeface="Calibri" panose="020F0502020204030204" pitchFamily="34" charset="0"/>
                </a:rPr>
                <a:t>Appareillage</a:t>
              </a:r>
              <a:endParaRPr lang="fr-FR" altLang="fr-FR" sz="1662" u="sng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sp>
        <p:nvSpPr>
          <p:cNvPr id="39" name="Rectangle 332"/>
          <p:cNvSpPr>
            <a:spLocks noChangeArrowheads="1"/>
          </p:cNvSpPr>
          <p:nvPr/>
        </p:nvSpPr>
        <p:spPr bwMode="auto">
          <a:xfrm>
            <a:off x="1131277" y="835653"/>
            <a:ext cx="7785589" cy="100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477" dirty="0">
                <a:latin typeface="+mn-lt"/>
                <a:cs typeface="Calibri" panose="020F0502020204030204" pitchFamily="34" charset="0"/>
              </a:rPr>
              <a:t>Lorsque la matière est hétérogène, les photons incident </a:t>
            </a:r>
            <a:r>
              <a:rPr lang="fr-FR" altLang="fr-FR" sz="1477" dirty="0" err="1">
                <a:latin typeface="+mn-lt"/>
                <a:cs typeface="Calibri" panose="020F0502020204030204" pitchFamily="34" charset="0"/>
              </a:rPr>
              <a:t>intéragissant</a:t>
            </a:r>
            <a:r>
              <a:rPr lang="fr-FR" altLang="fr-FR" sz="1477" dirty="0">
                <a:latin typeface="+mn-lt"/>
                <a:cs typeface="Calibri" panose="020F0502020204030204" pitchFamily="34" charset="0"/>
              </a:rPr>
              <a:t> avec les électrons ou les neutrons des atomes vont fournir une information reliée aux fluctuations de densité </a:t>
            </a:r>
            <a:r>
              <a:rPr lang="fr-FR" altLang="fr-FR" sz="1477" dirty="0"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 </a:t>
            </a:r>
            <a:r>
              <a:rPr lang="fr-FR" altLang="fr-FR" sz="1477" dirty="0">
                <a:latin typeface="+mn-lt"/>
                <a:cs typeface="Calibri" panose="020F0502020204030204" pitchFamily="34" charset="0"/>
              </a:rPr>
              <a:t>dimensions des particules, </a:t>
            </a:r>
            <a:r>
              <a:rPr lang="fr-FR" altLang="fr-FR" sz="1477" dirty="0" err="1">
                <a:latin typeface="+mn-lt"/>
                <a:cs typeface="Calibri" panose="020F0502020204030204" pitchFamily="34" charset="0"/>
              </a:rPr>
              <a:t>degrès</a:t>
            </a:r>
            <a:r>
              <a:rPr lang="fr-FR" altLang="fr-FR" sz="1477" dirty="0">
                <a:latin typeface="+mn-lt"/>
                <a:cs typeface="Calibri" panose="020F0502020204030204" pitchFamily="34" charset="0"/>
              </a:rPr>
              <a:t> de ramification, rugosité, surface spécifique, volume poreux</a:t>
            </a:r>
          </a:p>
        </p:txBody>
      </p:sp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9" b="34602"/>
          <a:stretch>
            <a:fillRect/>
          </a:stretch>
        </p:blipFill>
        <p:spPr bwMode="auto">
          <a:xfrm>
            <a:off x="5540620" y="1805355"/>
            <a:ext cx="3450980" cy="192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6980694" y="2705100"/>
            <a:ext cx="1520003" cy="1938014"/>
            <a:chOff x="6980694" y="2705100"/>
            <a:chExt cx="987001" cy="1214444"/>
          </a:xfrm>
        </p:grpSpPr>
        <p:pic>
          <p:nvPicPr>
            <p:cNvPr id="45" name="Image 7" descr="C:\Users\mb238472\Desktop\capillair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40" b="21056"/>
            <a:stretch>
              <a:fillRect/>
            </a:stretch>
          </p:blipFill>
          <p:spPr bwMode="auto">
            <a:xfrm>
              <a:off x="7266444" y="2970959"/>
              <a:ext cx="701251" cy="94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2" name="Connecteur droit avec flèche 51"/>
            <p:cNvCxnSpPr>
              <a:endCxn id="45" idx="0"/>
            </p:cNvCxnSpPr>
            <p:nvPr/>
          </p:nvCxnSpPr>
          <p:spPr>
            <a:xfrm>
              <a:off x="6980694" y="2705100"/>
              <a:ext cx="636376" cy="265859"/>
            </a:xfrm>
            <a:prstGeom prst="straightConnector1">
              <a:avLst/>
            </a:prstGeom>
            <a:ln w="25400" cmpd="sng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8"/>
          <a:srcRect l="36564" t="29986" r="38556" b="60299"/>
          <a:stretch/>
        </p:blipFill>
        <p:spPr>
          <a:xfrm>
            <a:off x="2708031" y="4126105"/>
            <a:ext cx="4212772" cy="925286"/>
          </a:xfrm>
          <a:prstGeom prst="rect">
            <a:avLst/>
          </a:prstGeom>
        </p:spPr>
      </p:pic>
      <p:cxnSp>
        <p:nvCxnSpPr>
          <p:cNvPr id="63" name="Connecteur droit avec flèche 62"/>
          <p:cNvCxnSpPr>
            <a:endCxn id="65" idx="0"/>
          </p:cNvCxnSpPr>
          <p:nvPr/>
        </p:nvCxnSpPr>
        <p:spPr>
          <a:xfrm>
            <a:off x="5780314" y="4818784"/>
            <a:ext cx="355763" cy="58095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5165298" y="539973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Facteur de forme</a:t>
            </a:r>
            <a:endParaRPr lang="fr-FR" dirty="0"/>
          </a:p>
        </p:txBody>
      </p:sp>
      <p:sp>
        <p:nvSpPr>
          <p:cNvPr id="66" name="ZoneTexte 65"/>
          <p:cNvSpPr txBox="1"/>
          <p:nvPr/>
        </p:nvSpPr>
        <p:spPr>
          <a:xfrm>
            <a:off x="6526681" y="503834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Facteur de structure</a:t>
            </a:r>
            <a:endParaRPr lang="fr-FR" dirty="0"/>
          </a:p>
        </p:txBody>
      </p:sp>
      <p:cxnSp>
        <p:nvCxnSpPr>
          <p:cNvPr id="69" name="Connecteur droit avec flèche 68"/>
          <p:cNvCxnSpPr>
            <a:endCxn id="66" idx="0"/>
          </p:cNvCxnSpPr>
          <p:nvPr/>
        </p:nvCxnSpPr>
        <p:spPr>
          <a:xfrm>
            <a:off x="6855132" y="4700572"/>
            <a:ext cx="796216" cy="337777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>
            <a:off x="5094847" y="4792271"/>
            <a:ext cx="0" cy="1216875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ZoneTexte 75"/>
          <p:cNvSpPr txBox="1"/>
          <p:nvPr/>
        </p:nvSpPr>
        <p:spPr>
          <a:xfrm>
            <a:off x="4059916" y="6010425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Volume de l’objet</a:t>
            </a:r>
            <a:endParaRPr lang="fr-FR" dirty="0"/>
          </a:p>
        </p:txBody>
      </p:sp>
      <p:sp>
        <p:nvSpPr>
          <p:cNvPr id="77" name="ZoneTexte 76"/>
          <p:cNvSpPr txBox="1"/>
          <p:nvPr/>
        </p:nvSpPr>
        <p:spPr>
          <a:xfrm>
            <a:off x="2687515" y="5471349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Contraste de densité</a:t>
            </a:r>
            <a:endParaRPr lang="fr-FR" dirty="0"/>
          </a:p>
        </p:txBody>
      </p:sp>
      <p:sp>
        <p:nvSpPr>
          <p:cNvPr id="78" name="ZoneTexte 77"/>
          <p:cNvSpPr txBox="1"/>
          <p:nvPr/>
        </p:nvSpPr>
        <p:spPr>
          <a:xfrm>
            <a:off x="230352" y="5030402"/>
            <a:ext cx="2490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Densité d’objets dans le volume sondé</a:t>
            </a:r>
            <a:endParaRPr lang="fr-FR" dirty="0"/>
          </a:p>
        </p:txBody>
      </p:sp>
      <p:cxnSp>
        <p:nvCxnSpPr>
          <p:cNvPr id="79" name="Connecteur droit avec flèche 78"/>
          <p:cNvCxnSpPr/>
          <p:nvPr/>
        </p:nvCxnSpPr>
        <p:spPr>
          <a:xfrm flipH="1">
            <a:off x="4255194" y="4792271"/>
            <a:ext cx="403892" cy="654355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3630687" y="4126105"/>
            <a:ext cx="772794" cy="92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/>
          <p:cNvCxnSpPr>
            <a:endCxn id="78" idx="3"/>
          </p:cNvCxnSpPr>
          <p:nvPr/>
        </p:nvCxnSpPr>
        <p:spPr>
          <a:xfrm flipH="1">
            <a:off x="2720583" y="4944671"/>
            <a:ext cx="917967" cy="408897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7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76" grpId="0"/>
      <p:bldP spid="77" grpId="0"/>
      <p:bldP spid="78" grpId="0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6598" y="0"/>
            <a:ext cx="7102637" cy="505435"/>
          </a:xfrm>
        </p:spPr>
        <p:txBody>
          <a:bodyPr/>
          <a:lstStyle/>
          <a:p>
            <a:r>
              <a:rPr lang="fr-FR" dirty="0" smtClean="0"/>
              <a:t>Accessibilité de la technique 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0" y="4907384"/>
            <a:ext cx="8739818" cy="463458"/>
          </a:xfrm>
          <a:solidFill>
            <a:schemeClr val="bg1"/>
          </a:solidFill>
        </p:spPr>
        <p:txBody>
          <a:bodyPr/>
          <a:lstStyle/>
          <a:p>
            <a:r>
              <a:rPr lang="fr-FR" dirty="0" smtClean="0"/>
              <a:t>[3] T. Dumas, M. </a:t>
            </a:r>
            <a:r>
              <a:rPr lang="fr-FR" dirty="0" err="1" smtClean="0"/>
              <a:t>Virot</a:t>
            </a:r>
            <a:r>
              <a:rPr lang="fr-FR" dirty="0" smtClean="0"/>
              <a:t>, D. Menut, C. </a:t>
            </a:r>
            <a:r>
              <a:rPr lang="fr-FR" dirty="0" err="1" smtClean="0"/>
              <a:t>Tamain</a:t>
            </a:r>
            <a:r>
              <a:rPr lang="fr-FR" dirty="0" smtClean="0"/>
              <a:t>, C. </a:t>
            </a:r>
            <a:r>
              <a:rPr lang="fr-FR" dirty="0" err="1" smtClean="0"/>
              <a:t>Micheau</a:t>
            </a:r>
            <a:r>
              <a:rPr lang="fr-FR" dirty="0" smtClean="0"/>
              <a:t>, S. Dourdain, O. </a:t>
            </a:r>
            <a:r>
              <a:rPr lang="fr-FR" dirty="0" err="1" smtClean="0"/>
              <a:t>Diat</a:t>
            </a:r>
            <a:r>
              <a:rPr lang="fr-FR" dirty="0" smtClean="0"/>
              <a:t>, </a:t>
            </a:r>
            <a:r>
              <a:rPr lang="fr-FR" b="1" dirty="0" smtClean="0"/>
              <a:t>Size and structure of </a:t>
            </a:r>
            <a:r>
              <a:rPr lang="fr-FR" b="1" dirty="0" err="1" smtClean="0"/>
              <a:t>hexanuclear</a:t>
            </a:r>
            <a:r>
              <a:rPr lang="fr-FR" b="1" dirty="0" smtClean="0"/>
              <a:t> plutonium oxo-</a:t>
            </a:r>
            <a:r>
              <a:rPr lang="fr-FR" b="1" dirty="0" err="1" smtClean="0"/>
              <a:t>hydroxo</a:t>
            </a:r>
            <a:r>
              <a:rPr lang="fr-FR" b="1" dirty="0" smtClean="0"/>
              <a:t> clusters in </a:t>
            </a:r>
            <a:r>
              <a:rPr lang="fr-FR" b="1" dirty="0" err="1" smtClean="0"/>
              <a:t>aqueous</a:t>
            </a:r>
            <a:r>
              <a:rPr lang="fr-FR" b="1" dirty="0" smtClean="0"/>
              <a:t> solution </a:t>
            </a:r>
            <a:r>
              <a:rPr lang="fr-FR" b="1" dirty="0" err="1" smtClean="0"/>
              <a:t>from</a:t>
            </a:r>
            <a:r>
              <a:rPr lang="fr-FR" b="1" dirty="0" smtClean="0"/>
              <a:t> synchrotron </a:t>
            </a:r>
            <a:r>
              <a:rPr lang="fr-FR" b="1" dirty="0" err="1" smtClean="0"/>
              <a:t>analysis</a:t>
            </a:r>
            <a:r>
              <a:rPr lang="fr-FR" dirty="0" smtClean="0"/>
              <a:t>, Journal of Synchrotron Radiation, 29 (2022) 30-36.</a:t>
            </a:r>
          </a:p>
          <a:p>
            <a:endParaRPr lang="fr-FR" dirty="0" smtClean="0"/>
          </a:p>
          <a:p>
            <a:r>
              <a:rPr lang="fr-FR" dirty="0" smtClean="0"/>
              <a:t>[4] C. </a:t>
            </a:r>
            <a:r>
              <a:rPr lang="fr-FR" dirty="0" err="1" smtClean="0"/>
              <a:t>Micheau</a:t>
            </a:r>
            <a:r>
              <a:rPr lang="fr-FR" dirty="0" smtClean="0"/>
              <a:t>, M. </a:t>
            </a:r>
            <a:r>
              <a:rPr lang="fr-FR" dirty="0" err="1" smtClean="0"/>
              <a:t>Virot</a:t>
            </a:r>
            <a:r>
              <a:rPr lang="fr-FR" dirty="0" smtClean="0"/>
              <a:t>, S. Dourdain, T. Dumas, D. Menut, P.L. Solari, L. </a:t>
            </a:r>
            <a:r>
              <a:rPr lang="fr-FR" dirty="0" err="1" smtClean="0"/>
              <a:t>Venault</a:t>
            </a:r>
            <a:r>
              <a:rPr lang="fr-FR" dirty="0" smtClean="0"/>
              <a:t>, O. </a:t>
            </a:r>
            <a:r>
              <a:rPr lang="fr-FR" dirty="0" err="1" smtClean="0"/>
              <a:t>Diat</a:t>
            </a:r>
            <a:r>
              <a:rPr lang="fr-FR" dirty="0" smtClean="0"/>
              <a:t>, P. </a:t>
            </a:r>
            <a:r>
              <a:rPr lang="fr-FR" dirty="0" err="1" smtClean="0"/>
              <a:t>Moisy</a:t>
            </a:r>
            <a:r>
              <a:rPr lang="fr-FR" dirty="0" smtClean="0"/>
              <a:t>, S.I. </a:t>
            </a:r>
            <a:r>
              <a:rPr lang="fr-FR" dirty="0" err="1" smtClean="0"/>
              <a:t>Nikitenko</a:t>
            </a:r>
            <a:r>
              <a:rPr lang="fr-FR" dirty="0" smtClean="0"/>
              <a:t>, </a:t>
            </a:r>
            <a:r>
              <a:rPr lang="fr-FR" b="1" dirty="0" smtClean="0"/>
              <a:t>Relevance of formation conditions to the size, </a:t>
            </a:r>
            <a:r>
              <a:rPr lang="fr-FR" b="1" dirty="0" err="1" smtClean="0"/>
              <a:t>morphology</a:t>
            </a:r>
            <a:r>
              <a:rPr lang="fr-FR" b="1" dirty="0" smtClean="0"/>
              <a:t> and local structure of </a:t>
            </a:r>
            <a:r>
              <a:rPr lang="fr-FR" b="1" dirty="0" err="1" smtClean="0"/>
              <a:t>intrinsic</a:t>
            </a:r>
            <a:r>
              <a:rPr lang="fr-FR" b="1" dirty="0" smtClean="0"/>
              <a:t> plutonium </a:t>
            </a:r>
            <a:r>
              <a:rPr lang="fr-FR" b="1" dirty="0" err="1" smtClean="0"/>
              <a:t>colloids</a:t>
            </a:r>
            <a:r>
              <a:rPr lang="fr-FR" dirty="0" smtClean="0"/>
              <a:t>, </a:t>
            </a:r>
            <a:r>
              <a:rPr lang="fr-FR" dirty="0" err="1" smtClean="0"/>
              <a:t>Environmental</a:t>
            </a:r>
            <a:r>
              <a:rPr lang="fr-FR" dirty="0" smtClean="0"/>
              <a:t> Science-Nano, 7 (2020) 2252-2266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815626" y="118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92763" y="1349799"/>
            <a:ext cx="491993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U –Th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fr-FR" dirty="0" smtClean="0"/>
              <a:t> ICSM et tous les Grands </a:t>
            </a:r>
            <a:r>
              <a:rPr lang="fr-FR" dirty="0"/>
              <a:t>I</a:t>
            </a:r>
            <a:r>
              <a:rPr lang="fr-FR" dirty="0" smtClean="0"/>
              <a:t>nstruments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127486" y="1888242"/>
            <a:ext cx="87074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[1] 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Z.J. Lu, J.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Lautru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T.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Zemb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D. Rebiscoul, 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Colloidal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sol of UO</a:t>
            </a:r>
            <a:r>
              <a:rPr lang="fr-FR" sz="1200" b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nanoparticles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supported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multi-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lamellar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vesicles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carboxylate 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based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surfactant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Colloids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Surfaces a-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Physicochemical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Engineering Aspects, 603 (2020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[2] 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P. Estevenon, J. Causse, S.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Szenknect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E.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Welcomme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 Mesbah, P.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Moisy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C.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Poinssot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N. Dacheux, 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situ 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study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 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synthesis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thorite (ThSiO</a:t>
            </a:r>
            <a:r>
              <a:rPr lang="fr-FR" sz="1200" b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under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representative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conditions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Dalton Transactions, 49 (2020) 11512-11521.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22623" y="3506207"/>
            <a:ext cx="288252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Pu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fr-FR" dirty="0" smtClean="0"/>
              <a:t>Grands </a:t>
            </a:r>
            <a:r>
              <a:rPr lang="fr-FR" dirty="0"/>
              <a:t>Instruments 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364" y="3367715"/>
            <a:ext cx="1169868" cy="58493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55" y="3526692"/>
            <a:ext cx="674308" cy="36904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88" y="3462782"/>
            <a:ext cx="691252" cy="6912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230" y="3464915"/>
            <a:ext cx="689120" cy="6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62"/>
          <p:cNvPicPr>
            <a:picLocks noChangeAspect="1"/>
          </p:cNvPicPr>
          <p:nvPr/>
        </p:nvPicPr>
        <p:blipFill rotWithShape="1">
          <a:blip r:embed="rId2"/>
          <a:srcRect t="9155"/>
          <a:stretch/>
        </p:blipFill>
        <p:spPr>
          <a:xfrm>
            <a:off x="-90286" y="2329532"/>
            <a:ext cx="6079763" cy="42243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417" y="87688"/>
            <a:ext cx="7957401" cy="505435"/>
          </a:xfrm>
        </p:spPr>
        <p:txBody>
          <a:bodyPr/>
          <a:lstStyle/>
          <a:p>
            <a:r>
              <a:rPr lang="fr-FR" dirty="0" smtClean="0"/>
              <a:t>Exemple de résultats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-44182" y="6458089"/>
            <a:ext cx="9144000" cy="463458"/>
          </a:xfrm>
        </p:spPr>
        <p:txBody>
          <a:bodyPr/>
          <a:lstStyle/>
          <a:p>
            <a:r>
              <a:rPr lang="fr-FR" sz="1100" i="1" dirty="0"/>
              <a:t>Zijie </a:t>
            </a:r>
            <a:r>
              <a:rPr lang="fr-FR" sz="1100" i="1" dirty="0" smtClean="0"/>
              <a:t>Lu, </a:t>
            </a:r>
            <a:r>
              <a:rPr lang="fr-FR" sz="1100" i="1" dirty="0"/>
              <a:t>Diane </a:t>
            </a:r>
            <a:r>
              <a:rPr lang="fr-FR" sz="1100" i="1" dirty="0" smtClean="0"/>
              <a:t>Rébiscoul, </a:t>
            </a:r>
            <a:r>
              <a:rPr lang="fr-FR" sz="1100" i="1" dirty="0"/>
              <a:t>Xavier Le </a:t>
            </a:r>
            <a:r>
              <a:rPr lang="fr-FR" sz="1100" i="1" dirty="0" smtClean="0"/>
              <a:t>Goff, </a:t>
            </a:r>
            <a:r>
              <a:rPr lang="fr-FR" sz="1100" i="1" dirty="0"/>
              <a:t>Joseph </a:t>
            </a:r>
            <a:r>
              <a:rPr lang="fr-FR" sz="1100" i="1" dirty="0" err="1" smtClean="0"/>
              <a:t>Lautru</a:t>
            </a:r>
            <a:r>
              <a:rPr lang="fr-FR" sz="1100" i="1" dirty="0" smtClean="0"/>
              <a:t>, </a:t>
            </a:r>
            <a:r>
              <a:rPr lang="fr-FR" sz="1100" i="1" dirty="0"/>
              <a:t>Hassan </a:t>
            </a:r>
            <a:r>
              <a:rPr lang="fr-FR" sz="1100" i="1" dirty="0" smtClean="0"/>
              <a:t>Khoder, </a:t>
            </a:r>
            <a:r>
              <a:rPr lang="fr-FR" sz="1100" i="1" dirty="0"/>
              <a:t>Thomas </a:t>
            </a:r>
            <a:r>
              <a:rPr lang="fr-FR" sz="1100" i="1" dirty="0" smtClean="0"/>
              <a:t>Zemb, </a:t>
            </a:r>
            <a:endParaRPr lang="fr-FR" sz="1100" i="1" dirty="0"/>
          </a:p>
          <a:p>
            <a:r>
              <a:rPr lang="en-US" sz="1100" dirty="0" smtClean="0"/>
              <a:t>Soft </a:t>
            </a:r>
            <a:r>
              <a:rPr lang="en-US" sz="1100" dirty="0"/>
              <a:t>templating coupled to colloidal sol-gel route for the preparation of homogenous mesostructured nanoporous ThO</a:t>
            </a:r>
            <a:r>
              <a:rPr lang="en-US" sz="1100" baseline="-25000" dirty="0"/>
              <a:t>2</a:t>
            </a:r>
            <a:r>
              <a:rPr lang="en-US" sz="1100" dirty="0"/>
              <a:t> </a:t>
            </a:r>
            <a:r>
              <a:rPr lang="en-US" sz="1100" dirty="0" smtClean="0"/>
              <a:t>material, submitted.</a:t>
            </a:r>
            <a:endParaRPr lang="fr-FR" sz="1100" dirty="0"/>
          </a:p>
          <a:p>
            <a:endParaRPr lang="fr-FR" sz="11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0" name="文本框 38">
            <a:extLst>
              <a:ext uri="{FF2B5EF4-FFF2-40B4-BE49-F238E27FC236}">
                <a16:creationId xmlns:a16="http://schemas.microsoft.com/office/drawing/2014/main" id="{9AFDC2BD-4172-704B-B695-7DA302D459E1}"/>
              </a:ext>
            </a:extLst>
          </p:cNvPr>
          <p:cNvSpPr txBox="1"/>
          <p:nvPr/>
        </p:nvSpPr>
        <p:spPr>
          <a:xfrm>
            <a:off x="6866735" y="3124269"/>
            <a:ext cx="243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cs typeface="Calibri" panose="020F0502020204030204" pitchFamily="34" charset="0"/>
              </a:rPr>
              <a:t>ThO</a:t>
            </a:r>
            <a:r>
              <a:rPr lang="en-US" altLang="zh-CN" sz="1600" b="1" baseline="-25000" dirty="0" smtClean="0">
                <a:cs typeface="Calibri" panose="020F0502020204030204" pitchFamily="34" charset="0"/>
              </a:rPr>
              <a:t>2-x</a:t>
            </a:r>
            <a:r>
              <a:rPr lang="en-US" altLang="zh-CN" sz="1600" b="1" dirty="0">
                <a:cs typeface="Calibri" panose="020F0502020204030204" pitchFamily="34" charset="0"/>
              </a:rPr>
              <a:t>(</a:t>
            </a:r>
            <a:r>
              <a:rPr lang="en-US" altLang="zh-CN" sz="1600" b="1" dirty="0" smtClean="0">
                <a:cs typeface="Calibri" panose="020F0502020204030204" pitchFamily="34" charset="0"/>
              </a:rPr>
              <a:t>OH)</a:t>
            </a:r>
            <a:r>
              <a:rPr lang="en-US" altLang="zh-CN" sz="1600" b="1" baseline="-25000" dirty="0" smtClean="0">
                <a:cs typeface="Calibri" panose="020F0502020204030204" pitchFamily="34" charset="0"/>
              </a:rPr>
              <a:t>x</a:t>
            </a:r>
            <a:r>
              <a:rPr lang="en-US" altLang="zh-CN" sz="1600" b="1" dirty="0" smtClean="0">
                <a:cs typeface="Calibri" panose="020F0502020204030204" pitchFamily="34" charset="0"/>
              </a:rPr>
              <a:t> nanoparticles</a:t>
            </a:r>
            <a:endParaRPr lang="zh-CN" altLang="en-US" sz="1600" b="1" dirty="0">
              <a:cs typeface="Calibri" panose="020F0502020204030204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253758" y="4545697"/>
            <a:ext cx="175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Times New Roman" panose="02020603050405020304" pitchFamily="18" charset="0"/>
                <a:cs typeface="Segoe UI" panose="020B0502040204020203" pitchFamily="34" charset="0"/>
              </a:rPr>
              <a:t>Th</a:t>
            </a:r>
            <a:r>
              <a:rPr lang="en-US" b="1" baseline="-25000" dirty="0">
                <a:ea typeface="Times New Roman" panose="02020603050405020304" pitchFamily="18" charset="0"/>
                <a:cs typeface="Segoe UI" panose="020B0502040204020203" pitchFamily="34" charset="0"/>
              </a:rPr>
              <a:t>x</a:t>
            </a:r>
            <a:r>
              <a:rPr lang="en-US" b="1" dirty="0">
                <a:ea typeface="Times New Roman" panose="02020603050405020304" pitchFamily="18" charset="0"/>
                <a:cs typeface="Segoe UI" panose="020B0502040204020203" pitchFamily="34" charset="0"/>
              </a:rPr>
              <a:t>(OH)</a:t>
            </a:r>
            <a:r>
              <a:rPr lang="en-US" b="1" baseline="-25000" dirty="0">
                <a:ea typeface="Times New Roman" panose="02020603050405020304" pitchFamily="18" charset="0"/>
                <a:cs typeface="Segoe UI" panose="020B0502040204020203" pitchFamily="34" charset="0"/>
              </a:rPr>
              <a:t>y</a:t>
            </a:r>
            <a:r>
              <a:rPr lang="en-US" b="1" baseline="30000" dirty="0">
                <a:ea typeface="Times New Roman" panose="02020603050405020304" pitchFamily="18" charset="0"/>
                <a:cs typeface="Segoe UI" panose="020B0502040204020203" pitchFamily="34" charset="0"/>
              </a:rPr>
              <a:t>(4x-y)+</a:t>
            </a:r>
            <a:r>
              <a:rPr lang="en-US" b="1" dirty="0"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lang="fr-FR" b="1" dirty="0">
              <a:cs typeface="Segoe UI" panose="020B0502040204020203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" y="340405"/>
            <a:ext cx="3476019" cy="2094903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5163795" y="801586"/>
            <a:ext cx="3908369" cy="5199111"/>
            <a:chOff x="5163795" y="801586"/>
            <a:chExt cx="3908369" cy="5199111"/>
          </a:xfrm>
        </p:grpSpPr>
        <p:cxnSp>
          <p:nvCxnSpPr>
            <p:cNvPr id="54" name="Straight Arrow Connector 6">
              <a:extLst>
                <a:ext uri="{FF2B5EF4-FFF2-40B4-BE49-F238E27FC236}">
                  <a16:creationId xmlns:a16="http://schemas.microsoft.com/office/drawing/2014/main" id="{4CDC47D7-DA8C-EF4F-AD91-C73BC8DE0192}"/>
                </a:ext>
              </a:extLst>
            </p:cNvPr>
            <p:cNvCxnSpPr/>
            <p:nvPr/>
          </p:nvCxnSpPr>
          <p:spPr>
            <a:xfrm flipV="1">
              <a:off x="5431060" y="1196613"/>
              <a:ext cx="21140" cy="4804084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38">
              <a:extLst>
                <a:ext uri="{FF2B5EF4-FFF2-40B4-BE49-F238E27FC236}">
                  <a16:creationId xmlns:a16="http://schemas.microsoft.com/office/drawing/2014/main" id="{F31E45C9-0B3A-5E42-BE9E-8A01B2DD7888}"/>
                </a:ext>
              </a:extLst>
            </p:cNvPr>
            <p:cNvSpPr txBox="1"/>
            <p:nvPr/>
          </p:nvSpPr>
          <p:spPr>
            <a:xfrm>
              <a:off x="7098300" y="5554384"/>
              <a:ext cx="19738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cs typeface="Calibri" panose="020F0502020204030204" pitchFamily="34" charset="0"/>
                </a:rPr>
                <a:t>Soluble species</a:t>
              </a:r>
              <a:endParaRPr lang="zh-CN" altLang="en-US" sz="1600" b="1" dirty="0">
                <a:cs typeface="Calibri" panose="020F0502020204030204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577044" y="5506227"/>
              <a:ext cx="18428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baseline="300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4+</a:t>
              </a:r>
              <a:r>
                <a:rPr lang="en-US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and ThCl</a:t>
              </a:r>
              <a:r>
                <a:rPr lang="en-US" baseline="-250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baseline="300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endParaRPr lang="fr-FR" dirty="0">
                <a:latin typeface="+mj-lt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163795" y="801586"/>
              <a:ext cx="64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pH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416629" y="2133591"/>
            <a:ext cx="1306285" cy="283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文本框 38">
            <a:extLst>
              <a:ext uri="{FF2B5EF4-FFF2-40B4-BE49-F238E27FC236}">
                <a16:creationId xmlns:a16="http://schemas.microsoft.com/office/drawing/2014/main" id="{95C002B1-0116-AD46-B612-8121206B680E}"/>
              </a:ext>
            </a:extLst>
          </p:cNvPr>
          <p:cNvSpPr txBox="1"/>
          <p:nvPr/>
        </p:nvSpPr>
        <p:spPr>
          <a:xfrm>
            <a:off x="3130753" y="1407068"/>
            <a:ext cx="1684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cs typeface="Calibri" panose="020F0502020204030204" pitchFamily="34" charset="0"/>
              </a:rPr>
              <a:t>[</a:t>
            </a:r>
            <a:r>
              <a:rPr lang="en-US" altLang="zh-CN" sz="2000" b="1" dirty="0" err="1" smtClean="0">
                <a:cs typeface="Calibri" panose="020F0502020204030204" pitchFamily="34" charset="0"/>
              </a:rPr>
              <a:t>Th</a:t>
            </a:r>
            <a:r>
              <a:rPr lang="en-US" altLang="zh-CN" sz="2000" b="1" dirty="0" smtClean="0">
                <a:cs typeface="Calibri" panose="020F0502020204030204" pitchFamily="34" charset="0"/>
              </a:rPr>
              <a:t>] = 0.1M</a:t>
            </a:r>
            <a:endParaRPr lang="zh-CN" altLang="en-US" sz="2000" b="1" dirty="0">
              <a:cs typeface="Calibri" panose="020F050202020403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703089" y="1324775"/>
            <a:ext cx="3161207" cy="1516747"/>
            <a:chOff x="5703089" y="1324775"/>
            <a:chExt cx="3161207" cy="1516747"/>
          </a:xfrm>
        </p:grpSpPr>
        <p:pic>
          <p:nvPicPr>
            <p:cNvPr id="62" name="图片 4">
              <a:extLst>
                <a:ext uri="{FF2B5EF4-FFF2-40B4-BE49-F238E27FC236}">
                  <a16:creationId xmlns:a16="http://schemas.microsoft.com/office/drawing/2014/main" id="{9DA6004D-7A9C-D24D-BBBF-E88E9173F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815" t="20837"/>
            <a:stretch/>
          </p:blipFill>
          <p:spPr>
            <a:xfrm>
              <a:off x="5703089" y="1324775"/>
              <a:ext cx="1264355" cy="1311750"/>
            </a:xfrm>
            <a:prstGeom prst="rect">
              <a:avLst/>
            </a:prstGeom>
          </p:spPr>
        </p:pic>
        <p:sp>
          <p:nvSpPr>
            <p:cNvPr id="63" name="文本框 38">
              <a:extLst>
                <a:ext uri="{FF2B5EF4-FFF2-40B4-BE49-F238E27FC236}">
                  <a16:creationId xmlns:a16="http://schemas.microsoft.com/office/drawing/2014/main" id="{95C002B1-0116-AD46-B612-8121206B680E}"/>
                </a:ext>
              </a:extLst>
            </p:cNvPr>
            <p:cNvSpPr txBox="1"/>
            <p:nvPr/>
          </p:nvSpPr>
          <p:spPr>
            <a:xfrm>
              <a:off x="7134939" y="1657166"/>
              <a:ext cx="1684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cs typeface="Calibri" panose="020F0502020204030204" pitchFamily="34" charset="0"/>
                </a:rPr>
                <a:t>Fractal aggregates</a:t>
              </a:r>
              <a:endParaRPr lang="zh-CN" altLang="en-US" sz="1600" b="1" dirty="0">
                <a:cs typeface="Calibri" panose="020F050202020403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091054" y="2256747"/>
              <a:ext cx="17732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/>
                <a:t> 10 &lt; </a:t>
              </a:r>
              <a:r>
                <a:rPr lang="en-GB" sz="1600" dirty="0" err="1" smtClean="0"/>
                <a:t>Rg</a:t>
              </a:r>
              <a:r>
                <a:rPr lang="en-GB" sz="1600" dirty="0" smtClean="0"/>
                <a:t> &lt; 12 nm</a:t>
              </a:r>
            </a:p>
            <a:p>
              <a:pPr algn="ctr"/>
              <a:r>
                <a:rPr lang="en-GB" sz="1600" dirty="0" smtClean="0"/>
                <a:t>1.8  &lt; D &lt; 2 nm</a:t>
              </a:r>
              <a:endParaRPr lang="fr-FR" sz="1600" dirty="0"/>
            </a:p>
          </p:txBody>
        </p:sp>
      </p:grpSp>
      <p:sp>
        <p:nvSpPr>
          <p:cNvPr id="67" name="ZoneTexte 66"/>
          <p:cNvSpPr txBox="1"/>
          <p:nvPr/>
        </p:nvSpPr>
        <p:spPr>
          <a:xfrm>
            <a:off x="7430244" y="3664536"/>
            <a:ext cx="1309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 smtClean="0"/>
              <a:t>Rg</a:t>
            </a:r>
            <a:r>
              <a:rPr lang="en-GB" sz="1600" dirty="0" smtClean="0"/>
              <a:t> = </a:t>
            </a:r>
            <a:r>
              <a:rPr lang="en-GB" sz="1600" dirty="0"/>
              <a:t>9.5</a:t>
            </a:r>
            <a:r>
              <a:rPr lang="en-GB" sz="1600" dirty="0" smtClean="0"/>
              <a:t> nm</a:t>
            </a:r>
          </a:p>
          <a:p>
            <a:pPr algn="ctr"/>
            <a:r>
              <a:rPr lang="en-GB" sz="1600" dirty="0" smtClean="0"/>
              <a:t>D = 1.75</a:t>
            </a:r>
            <a:endParaRPr lang="fr-FR" sz="1600" dirty="0"/>
          </a:p>
        </p:txBody>
      </p:sp>
      <p:grpSp>
        <p:nvGrpSpPr>
          <p:cNvPr id="22" name="Groupe 21"/>
          <p:cNvGrpSpPr/>
          <p:nvPr/>
        </p:nvGrpSpPr>
        <p:grpSpPr>
          <a:xfrm>
            <a:off x="5564179" y="2978356"/>
            <a:ext cx="1888675" cy="720000"/>
            <a:chOff x="5650427" y="3475956"/>
            <a:chExt cx="1888675" cy="720000"/>
          </a:xfrm>
        </p:grpSpPr>
        <p:sp>
          <p:nvSpPr>
            <p:cNvPr id="61" name="Oval 32">
              <a:extLst>
                <a:ext uri="{FF2B5EF4-FFF2-40B4-BE49-F238E27FC236}">
                  <a16:creationId xmlns:a16="http://schemas.microsoft.com/office/drawing/2014/main" id="{CA3F4715-639B-7E47-9726-F8EB80AD238C}"/>
                </a:ext>
              </a:extLst>
            </p:cNvPr>
            <p:cNvSpPr/>
            <p:nvPr/>
          </p:nvSpPr>
          <p:spPr>
            <a:xfrm>
              <a:off x="5650427" y="3475956"/>
              <a:ext cx="1872000" cy="720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6569070" y="3852573"/>
              <a:ext cx="8130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chemeClr val="bg1"/>
                  </a:solidFill>
                </a:rPr>
                <a:t>2.6 nm</a:t>
              </a: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6603102" y="3857728"/>
              <a:ext cx="936000" cy="0"/>
            </a:xfrm>
            <a:prstGeom prst="straightConnector1">
              <a:avLst/>
            </a:prstGeom>
            <a:ln w="25400" cmpd="sng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ZoneTexte 72"/>
            <p:cNvSpPr txBox="1"/>
            <p:nvPr/>
          </p:nvSpPr>
          <p:spPr>
            <a:xfrm>
              <a:off x="5970318" y="3486871"/>
              <a:ext cx="7886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1</a:t>
              </a:r>
              <a:r>
                <a:rPr lang="en-GB" sz="1600" dirty="0" smtClean="0">
                  <a:solidFill>
                    <a:schemeClr val="bg1"/>
                  </a:solidFill>
                </a:rPr>
                <a:t>nm</a:t>
              </a:r>
            </a:p>
          </p:txBody>
        </p:sp>
        <p:cxnSp>
          <p:nvCxnSpPr>
            <p:cNvPr id="74" name="Connecteur droit avec flèche 73"/>
            <p:cNvCxnSpPr/>
            <p:nvPr/>
          </p:nvCxnSpPr>
          <p:spPr>
            <a:xfrm flipV="1">
              <a:off x="6612643" y="3497728"/>
              <a:ext cx="0" cy="360000"/>
            </a:xfrm>
            <a:prstGeom prst="straightConnector1">
              <a:avLst/>
            </a:prstGeom>
            <a:ln w="25400" cmpd="sng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e 74"/>
          <p:cNvGrpSpPr/>
          <p:nvPr/>
        </p:nvGrpSpPr>
        <p:grpSpPr>
          <a:xfrm>
            <a:off x="6106696" y="4352664"/>
            <a:ext cx="1288722" cy="625790"/>
            <a:chOff x="5650427" y="3315863"/>
            <a:chExt cx="1288722" cy="625790"/>
          </a:xfrm>
        </p:grpSpPr>
        <p:sp>
          <p:nvSpPr>
            <p:cNvPr id="76" name="Oval 32">
              <a:extLst>
                <a:ext uri="{FF2B5EF4-FFF2-40B4-BE49-F238E27FC236}">
                  <a16:creationId xmlns:a16="http://schemas.microsoft.com/office/drawing/2014/main" id="{CA3F4715-639B-7E47-9726-F8EB80AD238C}"/>
                </a:ext>
              </a:extLst>
            </p:cNvPr>
            <p:cNvSpPr/>
            <p:nvPr/>
          </p:nvSpPr>
          <p:spPr>
            <a:xfrm>
              <a:off x="5650427" y="3475956"/>
              <a:ext cx="432000" cy="288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5756026" y="3603099"/>
              <a:ext cx="8130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/>
                <a:t>0.6 nm</a:t>
              </a:r>
            </a:p>
          </p:txBody>
        </p:sp>
        <p:cxnSp>
          <p:nvCxnSpPr>
            <p:cNvPr id="78" name="Connecteur droit avec flèche 77"/>
            <p:cNvCxnSpPr/>
            <p:nvPr/>
          </p:nvCxnSpPr>
          <p:spPr>
            <a:xfrm>
              <a:off x="5866427" y="3586835"/>
              <a:ext cx="216000" cy="0"/>
            </a:xfrm>
            <a:prstGeom prst="straightConnector1">
              <a:avLst/>
            </a:prstGeom>
            <a:ln w="25400" cmpd="sng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ZoneTexte 78"/>
            <p:cNvSpPr txBox="1"/>
            <p:nvPr/>
          </p:nvSpPr>
          <p:spPr>
            <a:xfrm>
              <a:off x="5753332" y="3315863"/>
              <a:ext cx="1185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0.4 nm</a:t>
              </a:r>
            </a:p>
          </p:txBody>
        </p:sp>
        <p:cxnSp>
          <p:nvCxnSpPr>
            <p:cNvPr id="80" name="Connecteur droit avec flèche 79"/>
            <p:cNvCxnSpPr/>
            <p:nvPr/>
          </p:nvCxnSpPr>
          <p:spPr>
            <a:xfrm flipV="1">
              <a:off x="5866427" y="3467536"/>
              <a:ext cx="0" cy="144000"/>
            </a:xfrm>
            <a:prstGeom prst="straightConnector1">
              <a:avLst/>
            </a:prstGeom>
            <a:ln w="25400" cmpd="sng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5869882" y="4959209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ea typeface="SimSun" panose="02010600030101010101" pitchFamily="2" charset="-122"/>
              </a:rPr>
              <a:t>4.10</a:t>
            </a:r>
            <a:r>
              <a:rPr lang="en-GB" baseline="30000" dirty="0" smtClean="0">
                <a:ea typeface="SimSun" panose="02010600030101010101" pitchFamily="2" charset="-122"/>
              </a:rPr>
              <a:t>16 </a:t>
            </a:r>
            <a:r>
              <a:rPr lang="en-GB" dirty="0" smtClean="0">
                <a:ea typeface="SimSun" panose="02010600030101010101" pitchFamily="2" charset="-122"/>
              </a:rPr>
              <a:t> .cm</a:t>
            </a:r>
            <a:r>
              <a:rPr lang="en-GB" baseline="30000" dirty="0" smtClean="0">
                <a:ea typeface="SimSun" panose="02010600030101010101" pitchFamily="2" charset="-122"/>
              </a:rPr>
              <a:t>3</a:t>
            </a:r>
            <a:endParaRPr lang="fr-FR" baseline="30000" dirty="0"/>
          </a:p>
        </p:txBody>
      </p:sp>
      <p:sp>
        <p:nvSpPr>
          <p:cNvPr id="81" name="Rectangle 80"/>
          <p:cNvSpPr/>
          <p:nvPr/>
        </p:nvSpPr>
        <p:spPr>
          <a:xfrm>
            <a:off x="5879423" y="3740242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+mj-lt"/>
                <a:ea typeface="SimSun" panose="02010600030101010101" pitchFamily="2" charset="-122"/>
              </a:rPr>
              <a:t>4.10</a:t>
            </a:r>
            <a:r>
              <a:rPr lang="en-GB" baseline="30000" dirty="0" smtClean="0">
                <a:latin typeface="+mj-lt"/>
                <a:ea typeface="SimSun" panose="02010600030101010101" pitchFamily="2" charset="-122"/>
              </a:rPr>
              <a:t>18 </a:t>
            </a:r>
            <a:r>
              <a:rPr lang="en-GB" dirty="0" smtClean="0">
                <a:latin typeface="+mj-lt"/>
                <a:ea typeface="SimSun" panose="02010600030101010101" pitchFamily="2" charset="-122"/>
              </a:rPr>
              <a:t> .cm</a:t>
            </a:r>
            <a:r>
              <a:rPr lang="en-GB" baseline="30000" dirty="0" smtClean="0">
                <a:latin typeface="+mj-lt"/>
                <a:ea typeface="SimSun" panose="02010600030101010101" pitchFamily="2" charset="-122"/>
              </a:rPr>
              <a:t>3</a:t>
            </a:r>
            <a:endParaRPr lang="fr-FR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077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18" grpId="0"/>
      <p:bldP spid="67" grpId="0"/>
      <p:bldP spid="24" grpId="0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" y="470376"/>
            <a:ext cx="2796804" cy="1943001"/>
          </a:xfrm>
          <a:prstGeom prst="rect">
            <a:avLst/>
          </a:prstGeom>
        </p:spPr>
      </p:pic>
      <p:grpSp>
        <p:nvGrpSpPr>
          <p:cNvPr id="39" name="组合 12"/>
          <p:cNvGrpSpPr/>
          <p:nvPr/>
        </p:nvGrpSpPr>
        <p:grpSpPr>
          <a:xfrm>
            <a:off x="3085442" y="1446371"/>
            <a:ext cx="6011533" cy="4869342"/>
            <a:chOff x="3085442" y="1446371"/>
            <a:chExt cx="6011533" cy="4869342"/>
          </a:xfrm>
        </p:grpSpPr>
        <p:grpSp>
          <p:nvGrpSpPr>
            <p:cNvPr id="40" name="组合 4"/>
            <p:cNvGrpSpPr/>
            <p:nvPr/>
          </p:nvGrpSpPr>
          <p:grpSpPr>
            <a:xfrm>
              <a:off x="3085442" y="1588194"/>
              <a:ext cx="6011533" cy="4727519"/>
              <a:chOff x="2409132" y="1237963"/>
              <a:chExt cx="6812074" cy="5242593"/>
            </a:xfrm>
          </p:grpSpPr>
          <p:grpSp>
            <p:nvGrpSpPr>
              <p:cNvPr id="49" name="组合 58"/>
              <p:cNvGrpSpPr/>
              <p:nvPr/>
            </p:nvGrpSpPr>
            <p:grpSpPr>
              <a:xfrm>
                <a:off x="3058658" y="1415837"/>
                <a:ext cx="5644218" cy="4692630"/>
                <a:chOff x="489871" y="1058134"/>
                <a:chExt cx="7918353" cy="5535450"/>
              </a:xfrm>
            </p:grpSpPr>
            <p:cxnSp>
              <p:nvCxnSpPr>
                <p:cNvPr id="71" name="直接箭头连接符 83"/>
                <p:cNvCxnSpPr/>
                <p:nvPr/>
              </p:nvCxnSpPr>
              <p:spPr>
                <a:xfrm>
                  <a:off x="510945" y="1067966"/>
                  <a:ext cx="0" cy="5525618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箭头连接符 84"/>
                <p:cNvCxnSpPr/>
                <p:nvPr/>
              </p:nvCxnSpPr>
              <p:spPr>
                <a:xfrm>
                  <a:off x="489871" y="1058134"/>
                  <a:ext cx="7918353" cy="1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组合 2"/>
              <p:cNvGrpSpPr/>
              <p:nvPr/>
            </p:nvGrpSpPr>
            <p:grpSpPr>
              <a:xfrm>
                <a:off x="2409132" y="1237963"/>
                <a:ext cx="6812074" cy="5242593"/>
                <a:chOff x="2409132" y="1237963"/>
                <a:chExt cx="6812074" cy="5242593"/>
              </a:xfrm>
            </p:grpSpPr>
            <p:sp>
              <p:nvSpPr>
                <p:cNvPr id="51" name="文本框 63"/>
                <p:cNvSpPr txBox="1"/>
                <p:nvPr/>
              </p:nvSpPr>
              <p:spPr>
                <a:xfrm>
                  <a:off x="8703149" y="1237963"/>
                  <a:ext cx="518057" cy="3754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>
                      <a:latin typeface="+mj-lt"/>
                      <a:cs typeface="Times New Roman" panose="02020603050405020304" pitchFamily="18" charset="0"/>
                    </a:rPr>
                    <a:t>pH</a:t>
                  </a:r>
                  <a:endParaRPr lang="zh-CN" altLang="en-US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文本框 85"/>
                <p:cNvSpPr txBox="1"/>
                <p:nvPr/>
              </p:nvSpPr>
              <p:spPr>
                <a:xfrm>
                  <a:off x="2409132" y="6105116"/>
                  <a:ext cx="1059366" cy="3754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err="1">
                      <a:latin typeface="+mj-lt"/>
                      <a:cs typeface="Times New Roman" panose="02020603050405020304" pitchFamily="18" charset="0"/>
                    </a:rPr>
                    <a:t>Th</a:t>
                  </a:r>
                  <a:r>
                    <a:rPr lang="en-US" altLang="zh-CN" sz="1600" b="1" dirty="0">
                      <a:latin typeface="+mj-lt"/>
                      <a:cs typeface="Times New Roman" panose="02020603050405020304" pitchFamily="18" charset="0"/>
                    </a:rPr>
                    <a:t>/ACA</a:t>
                  </a:r>
                  <a:endParaRPr lang="zh-CN" altLang="en-US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54" name="组合 82"/>
                <p:cNvGrpSpPr/>
                <p:nvPr/>
              </p:nvGrpSpPr>
              <p:grpSpPr>
                <a:xfrm>
                  <a:off x="3002433" y="1478042"/>
                  <a:ext cx="5949544" cy="4728322"/>
                  <a:chOff x="769095" y="784417"/>
                  <a:chExt cx="7605033" cy="5781826"/>
                </a:xfrm>
              </p:grpSpPr>
              <p:pic>
                <p:nvPicPr>
                  <p:cNvPr id="55" name="图片 88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666621" y="2216068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56" name="图片 8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553658" y="3596671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57" name="图片 9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305767" y="4953803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58" name="图片 91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547797" y="4989443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59" name="图片 92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654017" y="4980289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0" name="图片 9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81254" y="4962096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1" name="图片 94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312546" y="3598473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2" name="图片 95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683554" y="3581607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3" name="图片 96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93641" y="3580266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4" name="图片 97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80813" y="2217328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5" name="图片 98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69095" y="784417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6" name="图片 99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627753" y="802494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7" name="图片 100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539091" y="829334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8" name="图片 101"/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529077" y="2219502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9" name="图片 102"/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262072" y="835884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70" name="图片 103"/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245884" y="2249852"/>
                    <a:ext cx="2061582" cy="157680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41" name="文本框 63"/>
            <p:cNvSpPr txBox="1"/>
            <p:nvPr/>
          </p:nvSpPr>
          <p:spPr>
            <a:xfrm>
              <a:off x="4222767" y="146789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3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63"/>
            <p:cNvSpPr txBox="1"/>
            <p:nvPr/>
          </p:nvSpPr>
          <p:spPr>
            <a:xfrm>
              <a:off x="5488646" y="144637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4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63"/>
            <p:cNvSpPr txBox="1"/>
            <p:nvPr/>
          </p:nvSpPr>
          <p:spPr>
            <a:xfrm>
              <a:off x="6746318" y="147383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5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63"/>
            <p:cNvSpPr txBox="1"/>
            <p:nvPr/>
          </p:nvSpPr>
          <p:spPr>
            <a:xfrm>
              <a:off x="8023210" y="146434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6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63"/>
            <p:cNvSpPr txBox="1"/>
            <p:nvPr/>
          </p:nvSpPr>
          <p:spPr>
            <a:xfrm>
              <a:off x="3159505" y="2029293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0.25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63"/>
            <p:cNvSpPr txBox="1"/>
            <p:nvPr/>
          </p:nvSpPr>
          <p:spPr>
            <a:xfrm>
              <a:off x="3264051" y="3272923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0.5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63"/>
            <p:cNvSpPr txBox="1"/>
            <p:nvPr/>
          </p:nvSpPr>
          <p:spPr>
            <a:xfrm>
              <a:off x="3355669" y="428677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1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63"/>
            <p:cNvSpPr txBox="1"/>
            <p:nvPr/>
          </p:nvSpPr>
          <p:spPr>
            <a:xfrm>
              <a:off x="3362552" y="529219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2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组合 15"/>
          <p:cNvGrpSpPr/>
          <p:nvPr/>
        </p:nvGrpSpPr>
        <p:grpSpPr>
          <a:xfrm>
            <a:off x="23027" y="3123627"/>
            <a:ext cx="3035772" cy="1202996"/>
            <a:chOff x="-200714" y="2200889"/>
            <a:chExt cx="3510729" cy="1376299"/>
          </a:xfrm>
        </p:grpSpPr>
        <p:pic>
          <p:nvPicPr>
            <p:cNvPr id="74" name="图片 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29190" y="2200889"/>
              <a:ext cx="1380825" cy="1376299"/>
            </a:xfrm>
            <a:prstGeom prst="rect">
              <a:avLst/>
            </a:prstGeom>
          </p:spPr>
        </p:pic>
        <p:sp>
          <p:nvSpPr>
            <p:cNvPr id="75" name="ZoneTexte 17"/>
            <p:cNvSpPr txBox="1">
              <a:spLocks noChangeArrowheads="1"/>
            </p:cNvSpPr>
            <p:nvPr/>
          </p:nvSpPr>
          <p:spPr bwMode="auto">
            <a:xfrm>
              <a:off x="-200714" y="2554530"/>
              <a:ext cx="1789763" cy="669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 err="1">
                  <a:cs typeface="Calibri" panose="020F0502020204030204" pitchFamily="34" charset="0"/>
                </a:rPr>
                <a:t>Th</a:t>
              </a:r>
              <a:r>
                <a:rPr lang="fr-FR" altLang="fr-FR" sz="1600" b="1" dirty="0">
                  <a:cs typeface="Calibri" panose="020F0502020204030204" pitchFamily="34" charset="0"/>
                </a:rPr>
                <a:t> hexamer core-shell</a:t>
              </a:r>
            </a:p>
          </p:txBody>
        </p:sp>
      </p:grpSp>
      <p:grpSp>
        <p:nvGrpSpPr>
          <p:cNvPr id="76" name="组合 16"/>
          <p:cNvGrpSpPr/>
          <p:nvPr/>
        </p:nvGrpSpPr>
        <p:grpSpPr>
          <a:xfrm>
            <a:off x="7224" y="4595249"/>
            <a:ext cx="3332317" cy="1701670"/>
            <a:chOff x="-730262" y="3776049"/>
            <a:chExt cx="3853671" cy="1946811"/>
          </a:xfrm>
        </p:grpSpPr>
        <p:pic>
          <p:nvPicPr>
            <p:cNvPr id="77" name="图片 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56423" y="3776049"/>
              <a:ext cx="1966986" cy="1946811"/>
            </a:xfrm>
            <a:prstGeom prst="rect">
              <a:avLst/>
            </a:prstGeom>
          </p:spPr>
        </p:pic>
        <p:sp>
          <p:nvSpPr>
            <p:cNvPr id="78" name="ZoneTexte 17"/>
            <p:cNvSpPr txBox="1">
              <a:spLocks noChangeArrowheads="1"/>
            </p:cNvSpPr>
            <p:nvPr/>
          </p:nvSpPr>
          <p:spPr bwMode="auto">
            <a:xfrm>
              <a:off x="-730262" y="4486475"/>
              <a:ext cx="180803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 b="1" dirty="0" err="1">
                  <a:cs typeface="Calibri" panose="020F0502020204030204" pitchFamily="34" charset="0"/>
                </a:rPr>
                <a:t>Th</a:t>
              </a:r>
              <a:r>
                <a:rPr lang="fr-FR" altLang="fr-FR" sz="1600" b="1" dirty="0">
                  <a:cs typeface="Calibri" panose="020F0502020204030204" pitchFamily="34" charset="0"/>
                </a:rPr>
                <a:t> nanoparticle core-shell</a:t>
              </a:r>
            </a:p>
          </p:txBody>
        </p:sp>
      </p:grpSp>
      <p:sp>
        <p:nvSpPr>
          <p:cNvPr id="79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1100" dirty="0"/>
              <a:t>Zijie Lu, Diane Rébiscoul, Xavier Le Goff, Nicolas Clavier, Hassan Khoder, Joseph </a:t>
            </a:r>
            <a:r>
              <a:rPr lang="fr-FR" sz="1100" dirty="0" err="1"/>
              <a:t>Lautru</a:t>
            </a:r>
            <a:r>
              <a:rPr lang="fr-FR" sz="1100" dirty="0"/>
              <a:t>, Thomas Zemb </a:t>
            </a:r>
          </a:p>
          <a:p>
            <a:r>
              <a:rPr lang="en-US" sz="1100" dirty="0" smtClean="0"/>
              <a:t>Growth </a:t>
            </a:r>
            <a:r>
              <a:rPr lang="en-US" sz="1100" dirty="0"/>
              <a:t>of ThO</a:t>
            </a:r>
            <a:r>
              <a:rPr lang="en-US" sz="1100" baseline="-25000" dirty="0"/>
              <a:t>2</a:t>
            </a:r>
            <a:r>
              <a:rPr lang="en-US" sz="1100" dirty="0"/>
              <a:t> nanoparticles quenched by 6-aminocaproic acid: a route to synthesize nanoporous </a:t>
            </a:r>
            <a:r>
              <a:rPr lang="en-US" sz="1100" dirty="0" smtClean="0"/>
              <a:t>thorium, submitted</a:t>
            </a:r>
            <a:endParaRPr lang="fr-FR" sz="1100" dirty="0"/>
          </a:p>
        </p:txBody>
      </p:sp>
      <p:sp>
        <p:nvSpPr>
          <p:cNvPr id="8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 de résultats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61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1100" dirty="0"/>
              <a:t>Zijie Lu, Diane Rébiscoul, Xavier Le Goff, Nicolas Clavier, Hassan Khoder, Joseph </a:t>
            </a:r>
            <a:r>
              <a:rPr lang="fr-FR" sz="1100" dirty="0" err="1"/>
              <a:t>Lautru</a:t>
            </a:r>
            <a:r>
              <a:rPr lang="fr-FR" sz="1100" dirty="0"/>
              <a:t>, Thomas Zemb </a:t>
            </a:r>
          </a:p>
          <a:p>
            <a:r>
              <a:rPr lang="en-US" sz="1100" dirty="0" smtClean="0"/>
              <a:t>Growth </a:t>
            </a:r>
            <a:r>
              <a:rPr lang="en-US" sz="1100" dirty="0"/>
              <a:t>of ThO</a:t>
            </a:r>
            <a:r>
              <a:rPr lang="en-US" sz="1100" baseline="-25000" dirty="0"/>
              <a:t>2</a:t>
            </a:r>
            <a:r>
              <a:rPr lang="en-US" sz="1100" dirty="0"/>
              <a:t> nanoparticles quenched by 6-aminocaproic acid: a route to synthesize nanoporous </a:t>
            </a:r>
            <a:r>
              <a:rPr lang="en-US" sz="1100" dirty="0" smtClean="0"/>
              <a:t>thorium, submitted</a:t>
            </a:r>
            <a:endParaRPr lang="fr-FR" sz="11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39" name="组合 12"/>
          <p:cNvGrpSpPr/>
          <p:nvPr/>
        </p:nvGrpSpPr>
        <p:grpSpPr>
          <a:xfrm>
            <a:off x="3172530" y="1566117"/>
            <a:ext cx="6011533" cy="4869342"/>
            <a:chOff x="3085442" y="1446371"/>
            <a:chExt cx="6011533" cy="4869342"/>
          </a:xfrm>
        </p:grpSpPr>
        <p:grpSp>
          <p:nvGrpSpPr>
            <p:cNvPr id="40" name="组合 4"/>
            <p:cNvGrpSpPr/>
            <p:nvPr/>
          </p:nvGrpSpPr>
          <p:grpSpPr>
            <a:xfrm>
              <a:off x="3085442" y="1588194"/>
              <a:ext cx="6011533" cy="4727519"/>
              <a:chOff x="2409132" y="1237963"/>
              <a:chExt cx="6812074" cy="5242593"/>
            </a:xfrm>
          </p:grpSpPr>
          <p:grpSp>
            <p:nvGrpSpPr>
              <p:cNvPr id="49" name="组合 58"/>
              <p:cNvGrpSpPr/>
              <p:nvPr/>
            </p:nvGrpSpPr>
            <p:grpSpPr>
              <a:xfrm>
                <a:off x="3058658" y="1415837"/>
                <a:ext cx="5644218" cy="4692630"/>
                <a:chOff x="489871" y="1058134"/>
                <a:chExt cx="7918353" cy="5535450"/>
              </a:xfrm>
            </p:grpSpPr>
            <p:cxnSp>
              <p:nvCxnSpPr>
                <p:cNvPr id="71" name="直接箭头连接符 83"/>
                <p:cNvCxnSpPr/>
                <p:nvPr/>
              </p:nvCxnSpPr>
              <p:spPr>
                <a:xfrm>
                  <a:off x="510945" y="1067966"/>
                  <a:ext cx="0" cy="5525618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箭头连接符 84"/>
                <p:cNvCxnSpPr/>
                <p:nvPr/>
              </p:nvCxnSpPr>
              <p:spPr>
                <a:xfrm>
                  <a:off x="489871" y="1058134"/>
                  <a:ext cx="7918353" cy="1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组合 2"/>
              <p:cNvGrpSpPr/>
              <p:nvPr/>
            </p:nvGrpSpPr>
            <p:grpSpPr>
              <a:xfrm>
                <a:off x="2409132" y="1237963"/>
                <a:ext cx="6812074" cy="5242593"/>
                <a:chOff x="2409132" y="1237963"/>
                <a:chExt cx="6812074" cy="5242593"/>
              </a:xfrm>
            </p:grpSpPr>
            <p:sp>
              <p:nvSpPr>
                <p:cNvPr id="51" name="文本框 63"/>
                <p:cNvSpPr txBox="1"/>
                <p:nvPr/>
              </p:nvSpPr>
              <p:spPr>
                <a:xfrm>
                  <a:off x="8703149" y="1237963"/>
                  <a:ext cx="518057" cy="3754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>
                      <a:latin typeface="+mj-lt"/>
                      <a:cs typeface="Times New Roman" panose="02020603050405020304" pitchFamily="18" charset="0"/>
                    </a:rPr>
                    <a:t>pH</a:t>
                  </a:r>
                  <a:endParaRPr lang="zh-CN" altLang="en-US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文本框 85"/>
                <p:cNvSpPr txBox="1"/>
                <p:nvPr/>
              </p:nvSpPr>
              <p:spPr>
                <a:xfrm>
                  <a:off x="2409132" y="6105116"/>
                  <a:ext cx="1059366" cy="3754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err="1">
                      <a:latin typeface="+mj-lt"/>
                      <a:cs typeface="Times New Roman" panose="02020603050405020304" pitchFamily="18" charset="0"/>
                    </a:rPr>
                    <a:t>Th</a:t>
                  </a:r>
                  <a:r>
                    <a:rPr lang="en-US" altLang="zh-CN" sz="1600" b="1" dirty="0">
                      <a:latin typeface="+mj-lt"/>
                      <a:cs typeface="Times New Roman" panose="02020603050405020304" pitchFamily="18" charset="0"/>
                    </a:rPr>
                    <a:t>/ACA</a:t>
                  </a:r>
                  <a:endParaRPr lang="zh-CN" altLang="en-US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54" name="组合 82"/>
                <p:cNvGrpSpPr/>
                <p:nvPr/>
              </p:nvGrpSpPr>
              <p:grpSpPr>
                <a:xfrm>
                  <a:off x="3002433" y="1478042"/>
                  <a:ext cx="5949544" cy="4728322"/>
                  <a:chOff x="769095" y="784417"/>
                  <a:chExt cx="7605033" cy="5781826"/>
                </a:xfrm>
              </p:grpSpPr>
              <p:pic>
                <p:nvPicPr>
                  <p:cNvPr id="55" name="图片 88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666621" y="2216068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56" name="图片 8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553658" y="3596671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57" name="图片 90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305767" y="4953803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58" name="图片 9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547797" y="4989443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59" name="图片 92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654017" y="4980289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0" name="图片 93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81254" y="4962096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1" name="图片 94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312546" y="3598473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2" name="图片 95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683554" y="3581607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3" name="图片 96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3641" y="3580266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4" name="图片 97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80813" y="2217328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5" name="图片 98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69095" y="784417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6" name="图片 99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627753" y="802494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7" name="图片 100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539091" y="829334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8" name="图片 101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529077" y="2219502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69" name="图片 102"/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262072" y="835884"/>
                    <a:ext cx="2061582" cy="1576800"/>
                  </a:xfrm>
                  <a:prstGeom prst="rect">
                    <a:avLst/>
                  </a:prstGeom>
                </p:spPr>
              </p:pic>
              <p:pic>
                <p:nvPicPr>
                  <p:cNvPr id="70" name="图片 103"/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245884" y="2249852"/>
                    <a:ext cx="2061582" cy="157680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41" name="文本框 63"/>
            <p:cNvSpPr txBox="1"/>
            <p:nvPr/>
          </p:nvSpPr>
          <p:spPr>
            <a:xfrm>
              <a:off x="4222767" y="146789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3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63"/>
            <p:cNvSpPr txBox="1"/>
            <p:nvPr/>
          </p:nvSpPr>
          <p:spPr>
            <a:xfrm>
              <a:off x="5488646" y="144637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4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63"/>
            <p:cNvSpPr txBox="1"/>
            <p:nvPr/>
          </p:nvSpPr>
          <p:spPr>
            <a:xfrm>
              <a:off x="6746318" y="147383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5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63"/>
            <p:cNvSpPr txBox="1"/>
            <p:nvPr/>
          </p:nvSpPr>
          <p:spPr>
            <a:xfrm>
              <a:off x="8023210" y="146434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6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63"/>
            <p:cNvSpPr txBox="1"/>
            <p:nvPr/>
          </p:nvSpPr>
          <p:spPr>
            <a:xfrm>
              <a:off x="3159505" y="2029293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0.25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63"/>
            <p:cNvSpPr txBox="1"/>
            <p:nvPr/>
          </p:nvSpPr>
          <p:spPr>
            <a:xfrm>
              <a:off x="3264051" y="3272923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0.5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63"/>
            <p:cNvSpPr txBox="1"/>
            <p:nvPr/>
          </p:nvSpPr>
          <p:spPr>
            <a:xfrm>
              <a:off x="3355669" y="428677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1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63"/>
            <p:cNvSpPr txBox="1"/>
            <p:nvPr/>
          </p:nvSpPr>
          <p:spPr>
            <a:xfrm>
              <a:off x="3362552" y="529219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Times New Roman" panose="02020603050405020304" pitchFamily="18" charset="0"/>
                </a:rPr>
                <a:t>2</a:t>
              </a:r>
              <a:endParaRPr lang="zh-CN" altLang="en-US" sz="1400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92715" y="1600214"/>
            <a:ext cx="8908361" cy="4843910"/>
            <a:chOff x="192715" y="1600214"/>
            <a:chExt cx="8908361" cy="4843910"/>
          </a:xfrm>
        </p:grpSpPr>
        <p:grpSp>
          <p:nvGrpSpPr>
            <p:cNvPr id="2" name="Groupe 1"/>
            <p:cNvGrpSpPr/>
            <p:nvPr/>
          </p:nvGrpSpPr>
          <p:grpSpPr>
            <a:xfrm>
              <a:off x="192715" y="1600214"/>
              <a:ext cx="3126897" cy="4843910"/>
              <a:chOff x="192715" y="1600214"/>
              <a:chExt cx="3126897" cy="4843910"/>
            </a:xfrm>
          </p:grpSpPr>
          <p:pic>
            <p:nvPicPr>
              <p:cNvPr id="142" name="Image 14"/>
              <p:cNvPicPr>
                <a:picLocks noChangeAspect="1"/>
              </p:cNvPicPr>
              <p:nvPr/>
            </p:nvPicPr>
            <p:blipFill rotWithShape="1">
              <a:blip r:embed="rId18"/>
              <a:srcRect l="11579" t="629" r="11917" b="18142"/>
              <a:stretch/>
            </p:blipFill>
            <p:spPr>
              <a:xfrm>
                <a:off x="192715" y="1600214"/>
                <a:ext cx="3126897" cy="4327390"/>
              </a:xfrm>
              <a:prstGeom prst="rect">
                <a:avLst/>
              </a:prstGeom>
            </p:spPr>
          </p:pic>
          <p:grpSp>
            <p:nvGrpSpPr>
              <p:cNvPr id="132" name="组合 13"/>
              <p:cNvGrpSpPr/>
              <p:nvPr/>
            </p:nvGrpSpPr>
            <p:grpSpPr>
              <a:xfrm>
                <a:off x="2092484" y="2240262"/>
                <a:ext cx="914758" cy="943695"/>
                <a:chOff x="1742635" y="597840"/>
                <a:chExt cx="914758" cy="845051"/>
              </a:xfrm>
            </p:grpSpPr>
            <p:grpSp>
              <p:nvGrpSpPr>
                <p:cNvPr id="133" name="组合 9"/>
                <p:cNvGrpSpPr/>
                <p:nvPr/>
              </p:nvGrpSpPr>
              <p:grpSpPr>
                <a:xfrm>
                  <a:off x="1742635" y="597840"/>
                  <a:ext cx="914758" cy="684332"/>
                  <a:chOff x="1742635" y="607541"/>
                  <a:chExt cx="914758" cy="684332"/>
                </a:xfrm>
              </p:grpSpPr>
              <p:cxnSp>
                <p:nvCxnSpPr>
                  <p:cNvPr id="135" name="直接连接符 6"/>
                  <p:cNvCxnSpPr/>
                  <p:nvPr/>
                </p:nvCxnSpPr>
                <p:spPr>
                  <a:xfrm>
                    <a:off x="1746497" y="792982"/>
                    <a:ext cx="308662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直接连接符 64"/>
                  <p:cNvCxnSpPr/>
                  <p:nvPr/>
                </p:nvCxnSpPr>
                <p:spPr>
                  <a:xfrm>
                    <a:off x="1746497" y="945382"/>
                    <a:ext cx="308662" cy="0"/>
                  </a:xfrm>
                  <a:prstGeom prst="line">
                    <a:avLst/>
                  </a:prstGeom>
                  <a:ln w="28575" cmpd="sng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接连接符 65"/>
                  <p:cNvCxnSpPr/>
                  <p:nvPr/>
                </p:nvCxnSpPr>
                <p:spPr>
                  <a:xfrm>
                    <a:off x="1742635" y="1120480"/>
                    <a:ext cx="308662" cy="0"/>
                  </a:xfrm>
                  <a:prstGeom prst="line">
                    <a:avLst/>
                  </a:prstGeom>
                  <a:ln w="28575" cmpd="sng">
                    <a:solidFill>
                      <a:srgbClr val="0000FF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66"/>
                  <p:cNvCxnSpPr/>
                  <p:nvPr/>
                </p:nvCxnSpPr>
                <p:spPr>
                  <a:xfrm>
                    <a:off x="1742635" y="1291873"/>
                    <a:ext cx="308662" cy="0"/>
                  </a:xfrm>
                  <a:prstGeom prst="line">
                    <a:avLst/>
                  </a:prstGeom>
                  <a:ln w="28575" cmpd="sng">
                    <a:solidFill>
                      <a:srgbClr val="10FF10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9" name="文本框 8"/>
                  <p:cNvSpPr txBox="1"/>
                  <p:nvPr/>
                </p:nvSpPr>
                <p:spPr>
                  <a:xfrm>
                    <a:off x="2084800" y="607541"/>
                    <a:ext cx="57259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pH=3</a:t>
                    </a:r>
                  </a:p>
                </p:txBody>
              </p:sp>
              <p:sp>
                <p:nvSpPr>
                  <p:cNvPr id="140" name="文本框 74"/>
                  <p:cNvSpPr txBox="1"/>
                  <p:nvPr/>
                </p:nvSpPr>
                <p:spPr>
                  <a:xfrm>
                    <a:off x="2078816" y="780205"/>
                    <a:ext cx="57259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pH=4</a:t>
                    </a:r>
                  </a:p>
                </p:txBody>
              </p:sp>
              <p:sp>
                <p:nvSpPr>
                  <p:cNvPr id="141" name="文本框 85"/>
                  <p:cNvSpPr txBox="1"/>
                  <p:nvPr/>
                </p:nvSpPr>
                <p:spPr>
                  <a:xfrm>
                    <a:off x="2080438" y="963122"/>
                    <a:ext cx="57259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pH=5</a:t>
                    </a:r>
                  </a:p>
                </p:txBody>
              </p:sp>
            </p:grpSp>
            <p:sp>
              <p:nvSpPr>
                <p:cNvPr id="134" name="文本框 87"/>
                <p:cNvSpPr txBox="1"/>
                <p:nvPr/>
              </p:nvSpPr>
              <p:spPr>
                <a:xfrm>
                  <a:off x="2078815" y="1135114"/>
                  <a:ext cx="57259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pH=6</a:t>
                  </a:r>
                </a:p>
              </p:txBody>
            </p:sp>
          </p:grpSp>
          <p:sp>
            <p:nvSpPr>
              <p:cNvPr id="127" name="文本框 85"/>
              <p:cNvSpPr txBox="1"/>
              <p:nvPr/>
            </p:nvSpPr>
            <p:spPr>
              <a:xfrm>
                <a:off x="1043794" y="6074792"/>
                <a:ext cx="15844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Diameter (nm)</a:t>
                </a: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文本框 85"/>
              <p:cNvSpPr txBox="1"/>
              <p:nvPr/>
            </p:nvSpPr>
            <p:spPr>
              <a:xfrm>
                <a:off x="765853" y="5936269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zh-CN" alt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" name="文本框 85"/>
              <p:cNvSpPr txBox="1"/>
              <p:nvPr/>
            </p:nvSpPr>
            <p:spPr>
              <a:xfrm>
                <a:off x="2624171" y="5930082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endParaRPr lang="zh-CN" alt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" name="文本框 85"/>
              <p:cNvSpPr txBox="1"/>
              <p:nvPr/>
            </p:nvSpPr>
            <p:spPr>
              <a:xfrm>
                <a:off x="1677777" y="5925092"/>
                <a:ext cx="3210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zh-CN" altLang="en-US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6" name="Groupe 10"/>
            <p:cNvGrpSpPr/>
            <p:nvPr/>
          </p:nvGrpSpPr>
          <p:grpSpPr>
            <a:xfrm>
              <a:off x="4239509" y="2144972"/>
              <a:ext cx="4861567" cy="4235102"/>
              <a:chOff x="4152421" y="2216032"/>
              <a:chExt cx="4861567" cy="4235102"/>
            </a:xfrm>
          </p:grpSpPr>
          <p:pic>
            <p:nvPicPr>
              <p:cNvPr id="147" name="图片 14"/>
              <p:cNvPicPr>
                <a:picLocks noChangeAspect="1"/>
              </p:cNvPicPr>
              <p:nvPr/>
            </p:nvPicPr>
            <p:blipFill rotWithShape="1">
              <a:blip r:embed="rId19"/>
              <a:srcRect l="10787" t="37081" r="7558" b="47397"/>
              <a:stretch/>
            </p:blipFill>
            <p:spPr>
              <a:xfrm>
                <a:off x="4152421" y="4337620"/>
                <a:ext cx="4420998" cy="620785"/>
              </a:xfrm>
              <a:prstGeom prst="rect">
                <a:avLst/>
              </a:prstGeom>
            </p:spPr>
          </p:pic>
          <p:pic>
            <p:nvPicPr>
              <p:cNvPr id="148" name="图片 14"/>
              <p:cNvPicPr>
                <a:picLocks noChangeAspect="1"/>
              </p:cNvPicPr>
              <p:nvPr/>
            </p:nvPicPr>
            <p:blipFill rotWithShape="1">
              <a:blip r:embed="rId19"/>
              <a:srcRect l="12202" t="9409" b="79050"/>
              <a:stretch/>
            </p:blipFill>
            <p:spPr>
              <a:xfrm>
                <a:off x="4260371" y="2216032"/>
                <a:ext cx="4753617" cy="461549"/>
              </a:xfrm>
              <a:prstGeom prst="rect">
                <a:avLst/>
              </a:prstGeom>
            </p:spPr>
          </p:pic>
          <p:pic>
            <p:nvPicPr>
              <p:cNvPr id="149" name="图片 14"/>
              <p:cNvPicPr>
                <a:picLocks noChangeAspect="1"/>
              </p:cNvPicPr>
              <p:nvPr/>
            </p:nvPicPr>
            <p:blipFill rotWithShape="1">
              <a:blip r:embed="rId19"/>
              <a:srcRect l="11363" t="23605" r="4345" b="64147"/>
              <a:stretch/>
            </p:blipFill>
            <p:spPr>
              <a:xfrm>
                <a:off x="4260371" y="3211324"/>
                <a:ext cx="4563835" cy="489857"/>
              </a:xfrm>
              <a:prstGeom prst="rect">
                <a:avLst/>
              </a:prstGeom>
            </p:spPr>
          </p:pic>
          <p:pic>
            <p:nvPicPr>
              <p:cNvPr id="150" name="图片 14"/>
              <p:cNvPicPr>
                <a:picLocks noChangeAspect="1"/>
              </p:cNvPicPr>
              <p:nvPr/>
            </p:nvPicPr>
            <p:blipFill rotWithShape="1">
              <a:blip r:embed="rId19"/>
              <a:srcRect l="11406" t="52100" r="-51" b="11822"/>
              <a:stretch/>
            </p:blipFill>
            <p:spPr>
              <a:xfrm>
                <a:off x="4214604" y="5008228"/>
                <a:ext cx="4799384" cy="1442906"/>
              </a:xfrm>
              <a:prstGeom prst="rect">
                <a:avLst/>
              </a:prstGeom>
            </p:spPr>
          </p:pic>
        </p:grp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258" y="414414"/>
            <a:ext cx="3348567" cy="1629454"/>
          </a:xfrm>
          <a:prstGeom prst="rect">
            <a:avLst/>
          </a:prstGeom>
        </p:spPr>
      </p:pic>
      <p:sp>
        <p:nvSpPr>
          <p:cNvPr id="172" name="Titre 1"/>
          <p:cNvSpPr>
            <a:spLocks noGrp="1"/>
          </p:cNvSpPr>
          <p:nvPr>
            <p:ph type="title"/>
          </p:nvPr>
        </p:nvSpPr>
        <p:spPr>
          <a:xfrm>
            <a:off x="782417" y="87688"/>
            <a:ext cx="7957401" cy="505435"/>
          </a:xfrm>
        </p:spPr>
        <p:txBody>
          <a:bodyPr/>
          <a:lstStyle/>
          <a:p>
            <a:r>
              <a:rPr lang="fr-FR" dirty="0" smtClean="0"/>
              <a:t>Exemple de résultats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46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/>
        </p:nvGrpSpPr>
        <p:grpSpPr>
          <a:xfrm>
            <a:off x="5887109" y="2108457"/>
            <a:ext cx="3268380" cy="2586941"/>
            <a:chOff x="5844883" y="2076020"/>
            <a:chExt cx="3268380" cy="2586941"/>
          </a:xfrm>
        </p:grpSpPr>
        <p:grpSp>
          <p:nvGrpSpPr>
            <p:cNvPr id="31" name="Groupe 30"/>
            <p:cNvGrpSpPr/>
            <p:nvPr/>
          </p:nvGrpSpPr>
          <p:grpSpPr>
            <a:xfrm>
              <a:off x="5844883" y="2076020"/>
              <a:ext cx="3268380" cy="2586941"/>
              <a:chOff x="5887557" y="2145800"/>
              <a:chExt cx="3268380" cy="2586941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5887557" y="2162725"/>
                <a:ext cx="3209515" cy="2570016"/>
                <a:chOff x="5043631" y="2221326"/>
                <a:chExt cx="3696187" cy="2895981"/>
              </a:xfrm>
            </p:grpSpPr>
            <p:pic>
              <p:nvPicPr>
                <p:cNvPr id="20" name="Imag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043631" y="2221326"/>
                  <a:ext cx="3696187" cy="2895981"/>
                </a:xfrm>
                <a:prstGeom prst="rect">
                  <a:avLst/>
                </a:prstGeom>
              </p:spPr>
            </p:pic>
            <p:pic>
              <p:nvPicPr>
                <p:cNvPr id="17" name="Picture 5" descr="C:\Users\PE244993\Downloads\colloide Pu-Si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2871" y="3471756"/>
                  <a:ext cx="1360948" cy="11576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" name="ZoneTexte 29"/>
              <p:cNvSpPr txBox="1"/>
              <p:nvPr/>
            </p:nvSpPr>
            <p:spPr>
              <a:xfrm>
                <a:off x="8753263" y="2145800"/>
                <a:ext cx="4026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[4]</a:t>
                </a:r>
                <a:endParaRPr lang="fr-F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21" name="ZoneTexte 20"/>
            <p:cNvSpPr txBox="1"/>
            <p:nvPr/>
          </p:nvSpPr>
          <p:spPr>
            <a:xfrm>
              <a:off x="7035593" y="2245298"/>
              <a:ext cx="1691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 = 13,2 [Si]= 2 mol L</a:t>
              </a:r>
              <a:r>
                <a:rPr lang="fr-FR" sz="1200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</a:t>
              </a:r>
              <a:endPara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 à coins arrondis 12"/>
          <p:cNvSpPr/>
          <p:nvPr/>
        </p:nvSpPr>
        <p:spPr>
          <a:xfrm>
            <a:off x="3100612" y="952059"/>
            <a:ext cx="5819206" cy="6040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Présence d’espèces ubiquistes telles que:</a:t>
            </a:r>
          </a:p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HCO</a:t>
            </a:r>
            <a:r>
              <a:rPr lang="fr-FR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</a:t>
            </a:r>
            <a:r>
              <a:rPr lang="fr-FR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fr-FR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SiO</a:t>
            </a:r>
            <a:r>
              <a:rPr lang="fr-FR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fr-FR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SiO</a:t>
            </a:r>
            <a:r>
              <a:rPr lang="fr-FR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HSO</a:t>
            </a:r>
            <a:r>
              <a:rPr lang="fr-FR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Mg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Na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192506" y="952059"/>
            <a:ext cx="2319688" cy="6040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 alcalines</a:t>
            </a:r>
          </a:p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(7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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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13)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6598" y="0"/>
            <a:ext cx="7104647" cy="505435"/>
          </a:xfrm>
        </p:spPr>
        <p:txBody>
          <a:bodyPr/>
          <a:lstStyle/>
          <a:p>
            <a:r>
              <a:rPr lang="fr-FR" dirty="0" smtClean="0"/>
              <a:t>Objectifs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3583138" y="4933395"/>
            <a:ext cx="5451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identifier les domaines de prédominance des espèces polynucléaires et colloïdales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base de Th et d’U(VI)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évaluer leur stabilité (ou durée de vie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caractériser leur nature, leur forme et leur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taille 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3005622" y="5285395"/>
            <a:ext cx="577516" cy="50667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-96252" y="1650925"/>
            <a:ext cx="9431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Favorisent la formation d’espèces polynucléaires, voire de colloïdes 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 ou – bien cristallisés)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93845" y="97129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endParaRPr lang="fr-FR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107201" y="2118158"/>
            <a:ext cx="3078649" cy="1598094"/>
            <a:chOff x="0" y="2107045"/>
            <a:chExt cx="3078649" cy="1598094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66483"/>
              <a:ext cx="2877312" cy="1438656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2675975" y="2107045"/>
              <a:ext cx="402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[1]</a:t>
              </a:r>
              <a:endPara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41388" y="3941376"/>
            <a:ext cx="3054432" cy="1318255"/>
            <a:chOff x="173533" y="2036972"/>
            <a:chExt cx="3054432" cy="1318255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5"/>
            <a:srcRect t="1683"/>
            <a:stretch/>
          </p:blipFill>
          <p:spPr>
            <a:xfrm>
              <a:off x="173533" y="2178888"/>
              <a:ext cx="2651758" cy="1176339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2825291" y="2036972"/>
              <a:ext cx="402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[2]</a:t>
              </a:r>
              <a:endPara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3313646" y="2096648"/>
            <a:ext cx="2508382" cy="2533081"/>
            <a:chOff x="3546556" y="1843522"/>
            <a:chExt cx="2508382" cy="2533081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6556" y="2227689"/>
              <a:ext cx="2145781" cy="2148914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5618600" y="1843522"/>
              <a:ext cx="4363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[3]</a:t>
              </a:r>
              <a:endPara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6" name="Rectangle à coins arrondis 35"/>
          <p:cNvSpPr/>
          <p:nvPr/>
        </p:nvSpPr>
        <p:spPr>
          <a:xfrm>
            <a:off x="3597454" y="4933395"/>
            <a:ext cx="5415583" cy="120032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52452" y="5271404"/>
            <a:ext cx="2414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 = 13, </a:t>
            </a:r>
            <a:r>
              <a:rPr lang="fr-FR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synthetic</a:t>
            </a: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cement</a:t>
            </a: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leachate</a:t>
            </a:r>
            <a:endParaRPr lang="fr-FR" sz="12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50562" y="2220251"/>
            <a:ext cx="2088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</a:t>
            </a:r>
            <a:r>
              <a:rPr lang="fr-FR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groundwater</a:t>
            </a: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pH </a:t>
            </a:r>
            <a:r>
              <a: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-10</a:t>
            </a:r>
            <a:endParaRPr lang="fr-FR" sz="12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427" y="3581169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[Si]= 0,21 mol L</a:t>
            </a:r>
            <a:r>
              <a:rPr lang="fr-FR" sz="12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fr-FR" sz="12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02098" y="3830952"/>
            <a:ext cx="1080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Uranyl</a:t>
            </a:r>
            <a:r>
              <a:rPr lang="fr-FR" sz="1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silicate</a:t>
            </a:r>
            <a:endParaRPr lang="fr-FR" sz="1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6213405"/>
            <a:ext cx="87031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buSzPct val="100000"/>
            </a:pP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[1] 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P. Estevenon et al., Dalton Transactions, 49 (2020) 11512-11521. </a:t>
            </a: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[2] 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P. Bots et al., Langmuir, 30 (2014) 14396-14405</a:t>
            </a:r>
            <a:r>
              <a:rPr lang="fr-FR" sz="12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.</a:t>
            </a: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cs typeface="Arial"/>
            </a:endParaRPr>
          </a:p>
          <a:p>
            <a:pPr lvl="0">
              <a:buSzPct val="100000"/>
            </a:pP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[3] 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Y.L. </a:t>
            </a:r>
            <a:r>
              <a:rPr lang="fr-FR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Shi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 et al., Journal of </a:t>
            </a:r>
            <a:r>
              <a:rPr lang="fr-FR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Radioanalytical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 and </a:t>
            </a:r>
            <a:r>
              <a:rPr lang="fr-FR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Nuclear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 </a:t>
            </a:r>
            <a:r>
              <a:rPr lang="fr-FR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Chemistry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, 328 (2021) 785-794. </a:t>
            </a:r>
            <a:r>
              <a:rPr lang="fr-FR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[4] </a:t>
            </a: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P. Estevenon et al., Dalton Transactions, 50 (2021) 12528-12536.</a:t>
            </a:r>
          </a:p>
        </p:txBody>
      </p:sp>
    </p:spTree>
    <p:extLst>
      <p:ext uri="{BB962C8B-B14F-4D97-AF65-F5344CB8AC3E}">
        <p14:creationId xmlns:p14="http://schemas.microsoft.com/office/powerpoint/2010/main" val="145371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icsm_new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28600" cmpd="sng">
          <a:gradFill flip="none" rotWithShape="1">
            <a:gsLst>
              <a:gs pos="0">
                <a:srgbClr val="EB7300"/>
              </a:gs>
              <a:gs pos="100000">
                <a:srgbClr val="55933D"/>
              </a:gs>
            </a:gsLst>
            <a:lin ang="0" scaled="1"/>
            <a:tileRect/>
          </a:gradFill>
          <a:tailEnd type="triangle" w="sm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23607</TotalTime>
  <Words>1543</Words>
  <Application>Microsoft Office PowerPoint</Application>
  <PresentationFormat>Affichage à l'écran (4:3)</PresentationFormat>
  <Paragraphs>173</Paragraphs>
  <Slides>12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5" baseType="lpstr">
      <vt:lpstr>SimSun</vt:lpstr>
      <vt:lpstr>Arial</vt:lpstr>
      <vt:lpstr>Arial Black</vt:lpstr>
      <vt:lpstr>Calibri</vt:lpstr>
      <vt:lpstr>Segoe UI</vt:lpstr>
      <vt:lpstr>黑体</vt:lpstr>
      <vt:lpstr>Symbol</vt:lpstr>
      <vt:lpstr>Times New Roman</vt:lpstr>
      <vt:lpstr>Verdana</vt:lpstr>
      <vt:lpstr>Wingdings</vt:lpstr>
      <vt:lpstr>Wingdings 3</vt:lpstr>
      <vt:lpstr>icsm_new</vt:lpstr>
      <vt:lpstr>Equation</vt:lpstr>
      <vt:lpstr>Caractérisation par SWAXS d’espèces polynucléaires et colloïdales à base d’U(VI) ou de Th formées en conditions environnementales. Projet exploratoire 2022 : EsPAS </vt:lpstr>
      <vt:lpstr>Introduction</vt:lpstr>
      <vt:lpstr>Introduction</vt:lpstr>
      <vt:lpstr>Principe et intérêt de la technique</vt:lpstr>
      <vt:lpstr>Accessibilité de la technique ?</vt:lpstr>
      <vt:lpstr>Exemple de résultats</vt:lpstr>
      <vt:lpstr>Exemple de résultats</vt:lpstr>
      <vt:lpstr>Exemple de résultats</vt:lpstr>
      <vt:lpstr>Objectifs du projet</vt:lpstr>
      <vt:lpstr>Méthodologie</vt:lpstr>
      <vt:lpstr>Avancement/perspectives</vt:lpstr>
      <vt:lpstr>Merci pour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Magali DUVAIL</dc:creator>
  <cp:lastModifiedBy>SZENKNECT Stephanie</cp:lastModifiedBy>
  <cp:revision>2044</cp:revision>
  <cp:lastPrinted>2013-07-03T13:37:22Z</cp:lastPrinted>
  <dcterms:created xsi:type="dcterms:W3CDTF">2012-06-04T12:58:19Z</dcterms:created>
  <dcterms:modified xsi:type="dcterms:W3CDTF">2022-05-20T15:22:01Z</dcterms:modified>
</cp:coreProperties>
</file>