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1.xml" ContentType="application/vnd.openxmlformats-officedocument.drawingml.chart+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8"/>
  </p:notesMasterIdLst>
  <p:handoutMasterIdLst>
    <p:handoutMasterId r:id="rId19"/>
  </p:handoutMasterIdLst>
  <p:sldIdLst>
    <p:sldId id="256" r:id="rId3"/>
    <p:sldId id="296" r:id="rId4"/>
    <p:sldId id="298" r:id="rId5"/>
    <p:sldId id="304" r:id="rId6"/>
    <p:sldId id="327" r:id="rId7"/>
    <p:sldId id="328" r:id="rId8"/>
    <p:sldId id="302" r:id="rId9"/>
    <p:sldId id="303" r:id="rId10"/>
    <p:sldId id="329" r:id="rId11"/>
    <p:sldId id="301" r:id="rId12"/>
    <p:sldId id="330" r:id="rId13"/>
    <p:sldId id="331" r:id="rId14"/>
    <p:sldId id="333" r:id="rId15"/>
    <p:sldId id="332" r:id="rId16"/>
    <p:sldId id="294" r:id="rId17"/>
  </p:sldIdLst>
  <p:sldSz cx="10693400" cy="7562850"/>
  <p:notesSz cx="10693400" cy="75628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5216" autoAdjust="0"/>
  </p:normalViewPr>
  <p:slideViewPr>
    <p:cSldViewPr>
      <p:cViewPr varScale="1">
        <p:scale>
          <a:sx n="89" d="100"/>
          <a:sy n="89" d="100"/>
        </p:scale>
        <p:origin x="1884"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6" d="100"/>
          <a:sy n="106" d="100"/>
        </p:scale>
        <p:origin x="216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Job\5-%20LEMTA\6-%20IRM\Exploitation%20en%20perm&#233;a\Donn&#233;es%20des%20essais%20IRM.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paumier5\Documents\3-%20Bul%20IUT\0-%20Colombie%202022\Essais\Courbes%20de%20r&#233;tention.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paumier5\Documents\3-%20Bul%20IUT\0-%20Colombie%202022\Essais\Donn&#233;es%20des%20essais.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aumier5\Documents\3-%20Bul%20IUT\0-%20Colombie%202022\Essais\Donn&#233;es%20des%20essais.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paumier5\Documents\3-%20Bul%20IUT\0-%20Colombie%202022\Essais\Donn&#233;es%20des%20essais.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paumier5\Documents\3-%20Bul%20IUT\0-%20Colombie%202022\Essais\Donn&#233;es%20des%20essais.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aumier5\Documents\3-%20Bul%20IUT\0-%20Colombie%202022\Essais\Courbes%20de%20r&#233;ten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oleObject" Target="file:///C:\Job\5-%20LEMTA\2-%203A%20ENSG%20stages\12-13%203A%20IRM%20Dorian%20Maxime\Projet%20laboratoire%203A%20Dorian%20et%20Maxime\Donn&#233;es\T2star.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458045519458E-2"/>
          <c:y val="0.18637992831541217"/>
          <c:w val="0.85399466661207024"/>
          <c:h val="0.60125043509346277"/>
        </c:manualLayout>
      </c:layout>
      <c:scatterChart>
        <c:scatterStyle val="lineMarker"/>
        <c:varyColors val="0"/>
        <c:ser>
          <c:idx val="0"/>
          <c:order val="0"/>
          <c:tx>
            <c:strRef>
              <c:f>'Transposition données'!$AH$3</c:f>
              <c:strCache>
                <c:ptCount val="1"/>
                <c:pt idx="0">
                  <c:v>COX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données'!$AH$5:$AH$16</c:f>
              <c:numCache>
                <c:formatCode>General</c:formatCode>
                <c:ptCount val="12"/>
                <c:pt idx="0" formatCode="0.00">
                  <c:v>0</c:v>
                </c:pt>
                <c:pt idx="1">
                  <c:v>0</c:v>
                </c:pt>
                <c:pt idx="2">
                  <c:v>0</c:v>
                </c:pt>
                <c:pt idx="3">
                  <c:v>2.52</c:v>
                </c:pt>
                <c:pt idx="4">
                  <c:v>9.9700000000000006</c:v>
                </c:pt>
                <c:pt idx="5">
                  <c:v>21.03</c:v>
                </c:pt>
                <c:pt idx="6">
                  <c:v>38.33</c:v>
                </c:pt>
                <c:pt idx="7">
                  <c:v>56.85</c:v>
                </c:pt>
                <c:pt idx="8">
                  <c:v>67.61</c:v>
                </c:pt>
              </c:numCache>
            </c:numRef>
          </c:xVal>
          <c:yVal>
            <c:numRef>
              <c:f>'Transposition données'!$CB$5:$CB$16</c:f>
              <c:numCache>
                <c:formatCode>0.00</c:formatCode>
                <c:ptCount val="12"/>
                <c:pt idx="0">
                  <c:v>73.388878561417997</c:v>
                </c:pt>
                <c:pt idx="1">
                  <c:v>70.174707068193982</c:v>
                </c:pt>
                <c:pt idx="2">
                  <c:v>66.121703411623727</c:v>
                </c:pt>
                <c:pt idx="3">
                  <c:v>62.722562914233905</c:v>
                </c:pt>
                <c:pt idx="4">
                  <c:v>52.53038880699895</c:v>
                </c:pt>
                <c:pt idx="5">
                  <c:v>45.372876850943634</c:v>
                </c:pt>
                <c:pt idx="6">
                  <c:v>38.224289767498767</c:v>
                </c:pt>
                <c:pt idx="7">
                  <c:v>36.42470876826971</c:v>
                </c:pt>
                <c:pt idx="8">
                  <c:v>34.766794379228038</c:v>
                </c:pt>
              </c:numCache>
            </c:numRef>
          </c:yVal>
          <c:smooth val="0"/>
          <c:extLst>
            <c:ext xmlns:c16="http://schemas.microsoft.com/office/drawing/2014/chart" uri="{C3380CC4-5D6E-409C-BE32-E72D297353CC}">
              <c16:uniqueId val="{00000000-DFD2-4EBA-8E2F-DFE86C65A784}"/>
            </c:ext>
          </c:extLst>
        </c:ser>
        <c:ser>
          <c:idx val="1"/>
          <c:order val="1"/>
          <c:tx>
            <c:strRef>
              <c:f>'Transposition données'!$AI$3</c:f>
              <c:strCache>
                <c:ptCount val="1"/>
                <c:pt idx="0">
                  <c:v>COX-2</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données'!$AI$5:$AI$16</c:f>
              <c:numCache>
                <c:formatCode>General</c:formatCode>
                <c:ptCount val="12"/>
                <c:pt idx="0" formatCode="0.00">
                  <c:v>0</c:v>
                </c:pt>
                <c:pt idx="1">
                  <c:v>0</c:v>
                </c:pt>
                <c:pt idx="2">
                  <c:v>0</c:v>
                </c:pt>
                <c:pt idx="3">
                  <c:v>1.45</c:v>
                </c:pt>
                <c:pt idx="4">
                  <c:v>5.0199999999999996</c:v>
                </c:pt>
                <c:pt idx="5">
                  <c:v>12.6</c:v>
                </c:pt>
                <c:pt idx="6">
                  <c:v>27.43</c:v>
                </c:pt>
                <c:pt idx="7">
                  <c:v>46.09</c:v>
                </c:pt>
                <c:pt idx="8">
                  <c:v>61.61</c:v>
                </c:pt>
              </c:numCache>
            </c:numRef>
          </c:xVal>
          <c:yVal>
            <c:numRef>
              <c:f>'Transposition données'!$CC$5:$CC$16</c:f>
              <c:numCache>
                <c:formatCode>0.00</c:formatCode>
                <c:ptCount val="12"/>
                <c:pt idx="0">
                  <c:v>81.445850006866522</c:v>
                </c:pt>
                <c:pt idx="1">
                  <c:v>78.489450927613589</c:v>
                </c:pt>
                <c:pt idx="2">
                  <c:v>74.026821381818834</c:v>
                </c:pt>
                <c:pt idx="3">
                  <c:v>70.399230138475659</c:v>
                </c:pt>
                <c:pt idx="4">
                  <c:v>61.110262914301153</c:v>
                </c:pt>
                <c:pt idx="5">
                  <c:v>54.678170462210964</c:v>
                </c:pt>
                <c:pt idx="6">
                  <c:v>43.813824982841567</c:v>
                </c:pt>
                <c:pt idx="7">
                  <c:v>41.047460923760411</c:v>
                </c:pt>
                <c:pt idx="8">
                  <c:v>39.802958991022216</c:v>
                </c:pt>
              </c:numCache>
            </c:numRef>
          </c:yVal>
          <c:smooth val="0"/>
          <c:extLst>
            <c:ext xmlns:c16="http://schemas.microsoft.com/office/drawing/2014/chart" uri="{C3380CC4-5D6E-409C-BE32-E72D297353CC}">
              <c16:uniqueId val="{00000001-DFD2-4EBA-8E2F-DFE86C65A784}"/>
            </c:ext>
          </c:extLst>
        </c:ser>
        <c:ser>
          <c:idx val="2"/>
          <c:order val="2"/>
          <c:tx>
            <c:strRef>
              <c:f>'Transposition données'!$AJ$3</c:f>
              <c:strCache>
                <c:ptCount val="1"/>
                <c:pt idx="0">
                  <c:v>COX-3</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données'!$AJ$5:$AJ$16</c:f>
              <c:numCache>
                <c:formatCode>General</c:formatCode>
                <c:ptCount val="12"/>
                <c:pt idx="0" formatCode="0.00">
                  <c:v>0</c:v>
                </c:pt>
                <c:pt idx="1">
                  <c:v>0</c:v>
                </c:pt>
                <c:pt idx="2">
                  <c:v>0</c:v>
                </c:pt>
                <c:pt idx="3">
                  <c:v>1.05</c:v>
                </c:pt>
                <c:pt idx="4">
                  <c:v>4.28</c:v>
                </c:pt>
                <c:pt idx="5">
                  <c:v>12.39</c:v>
                </c:pt>
                <c:pt idx="6">
                  <c:v>28.69</c:v>
                </c:pt>
                <c:pt idx="7">
                  <c:v>49.49</c:v>
                </c:pt>
                <c:pt idx="8">
                  <c:v>63.48</c:v>
                </c:pt>
              </c:numCache>
            </c:numRef>
          </c:xVal>
          <c:yVal>
            <c:numRef>
              <c:f>'Transposition données'!$CD$5:$CD$16</c:f>
              <c:numCache>
                <c:formatCode>0.00</c:formatCode>
                <c:ptCount val="12"/>
                <c:pt idx="0">
                  <c:v>78.560196740412195</c:v>
                </c:pt>
                <c:pt idx="1">
                  <c:v>74.84075273537124</c:v>
                </c:pt>
                <c:pt idx="2">
                  <c:v>74.508747915308817</c:v>
                </c:pt>
                <c:pt idx="3">
                  <c:v>71.111260323709729</c:v>
                </c:pt>
                <c:pt idx="4">
                  <c:v>61.567332843596908</c:v>
                </c:pt>
                <c:pt idx="5">
                  <c:v>53.64658417355659</c:v>
                </c:pt>
                <c:pt idx="6">
                  <c:v>42.441250328885303</c:v>
                </c:pt>
                <c:pt idx="7">
                  <c:v>37.94876357174121</c:v>
                </c:pt>
                <c:pt idx="8">
                  <c:v>36.2005455802447</c:v>
                </c:pt>
              </c:numCache>
            </c:numRef>
          </c:yVal>
          <c:smooth val="0"/>
          <c:extLst>
            <c:ext xmlns:c16="http://schemas.microsoft.com/office/drawing/2014/chart" uri="{C3380CC4-5D6E-409C-BE32-E72D297353CC}">
              <c16:uniqueId val="{00000002-DFD2-4EBA-8E2F-DFE86C65A784}"/>
            </c:ext>
          </c:extLst>
        </c:ser>
        <c:dLbls>
          <c:showLegendKey val="0"/>
          <c:showVal val="0"/>
          <c:showCatName val="0"/>
          <c:showSerName val="0"/>
          <c:showPercent val="0"/>
          <c:showBubbleSize val="0"/>
        </c:dLbls>
        <c:axId val="1340640383"/>
        <c:axId val="1340629151"/>
      </c:scatterChart>
      <c:valAx>
        <c:axId val="1340640383"/>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fr-FR" b="1"/>
                  <a:t>Succion (MPa)</a:t>
                </a:r>
              </a:p>
            </c:rich>
          </c:tx>
          <c:layout>
            <c:manualLayout>
              <c:xMode val="edge"/>
              <c:yMode val="edge"/>
              <c:x val="0.36300330882233195"/>
              <c:y val="0.9136439665471924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40629151"/>
        <c:crosses val="autoZero"/>
        <c:crossBetween val="midCat"/>
      </c:valAx>
      <c:valAx>
        <c:axId val="13406291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08350424981169"/>
          <c:y val="0.18774860751659728"/>
          <c:w val="0.63261186230748379"/>
          <c:h val="0.71084660177787762"/>
        </c:manualLayout>
      </c:layout>
      <c:scatterChart>
        <c:scatterStyle val="lineMarker"/>
        <c:varyColors val="0"/>
        <c:ser>
          <c:idx val="0"/>
          <c:order val="0"/>
          <c:tx>
            <c:strRef>
              <c:f>'resultats transposés+modélisés'!$Q$13</c:f>
              <c:strCache>
                <c:ptCount val="1"/>
                <c:pt idx="0">
                  <c:v>3.00</c:v>
                </c:pt>
              </c:strCache>
            </c:strRef>
          </c:tx>
          <c:spPr>
            <a:ln w="28575">
              <a:noFill/>
            </a:ln>
          </c:spPr>
          <c:marker>
            <c:symbol val="diamond"/>
            <c:size val="5"/>
          </c:marker>
          <c:xVal>
            <c:numRef>
              <c:f>'resultats transposés+modélisés'!$Q$17:$Q$31</c:f>
              <c:numCache>
                <c:formatCode>0.00</c:formatCode>
                <c:ptCount val="15"/>
                <c:pt idx="0">
                  <c:v>10.957044989989939</c:v>
                </c:pt>
                <c:pt idx="1">
                  <c:v>11.4600289826809</c:v>
                </c:pt>
                <c:pt idx="2">
                  <c:v>11.960902685282921</c:v>
                </c:pt>
                <c:pt idx="3">
                  <c:v>12.4266516953357</c:v>
                </c:pt>
                <c:pt idx="4">
                  <c:v>12.980975574383002</c:v>
                </c:pt>
                <c:pt idx="5">
                  <c:v>12.017416276256327</c:v>
                </c:pt>
                <c:pt idx="6">
                  <c:v>12.860193748202899</c:v>
                </c:pt>
                <c:pt idx="7">
                  <c:v>12.582775742625801</c:v>
                </c:pt>
                <c:pt idx="8">
                  <c:v>12.218972934252379</c:v>
                </c:pt>
                <c:pt idx="9">
                  <c:v>12.326770179507621</c:v>
                </c:pt>
                <c:pt idx="10">
                  <c:v>11.885984909802531</c:v>
                </c:pt>
                <c:pt idx="11">
                  <c:v>11.7806238374251</c:v>
                </c:pt>
                <c:pt idx="12">
                  <c:v>11.604388335495099</c:v>
                </c:pt>
                <c:pt idx="13">
                  <c:v>11.6176953208436</c:v>
                </c:pt>
                <c:pt idx="14">
                  <c:v>11.865158904329121</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0-089C-4D04-84B0-04056E2ACCFF}"/>
            </c:ext>
          </c:extLst>
        </c:ser>
        <c:ser>
          <c:idx val="1"/>
          <c:order val="1"/>
          <c:tx>
            <c:strRef>
              <c:f>'resultats transposés+modélisés'!$R$13</c:f>
              <c:strCache>
                <c:ptCount val="1"/>
                <c:pt idx="0">
                  <c:v>4.50</c:v>
                </c:pt>
              </c:strCache>
            </c:strRef>
          </c:tx>
          <c:spPr>
            <a:ln w="28575">
              <a:noFill/>
            </a:ln>
          </c:spPr>
          <c:marker>
            <c:symbol val="square"/>
            <c:size val="4"/>
          </c:marker>
          <c:xVal>
            <c:numRef>
              <c:f>'resultats transposés+modélisés'!$R$17:$R$31</c:f>
              <c:numCache>
                <c:formatCode>0.00</c:formatCode>
                <c:ptCount val="15"/>
                <c:pt idx="0">
                  <c:v>9.0742222051358485</c:v>
                </c:pt>
                <c:pt idx="1">
                  <c:v>10.7863070004026</c:v>
                </c:pt>
                <c:pt idx="2">
                  <c:v>11.2023005221606</c:v>
                </c:pt>
                <c:pt idx="3">
                  <c:v>11.753276407646799</c:v>
                </c:pt>
                <c:pt idx="4">
                  <c:v>12.002484616249758</c:v>
                </c:pt>
                <c:pt idx="5">
                  <c:v>11.769408677923625</c:v>
                </c:pt>
                <c:pt idx="6">
                  <c:v>12.150104767823304</c:v>
                </c:pt>
                <c:pt idx="7">
                  <c:v>12.231558801566798</c:v>
                </c:pt>
                <c:pt idx="8">
                  <c:v>12.240119472244798</c:v>
                </c:pt>
                <c:pt idx="9">
                  <c:v>12.528667290544799</c:v>
                </c:pt>
                <c:pt idx="10">
                  <c:v>12.169869255426635</c:v>
                </c:pt>
                <c:pt idx="11">
                  <c:v>11.554336503698627</c:v>
                </c:pt>
                <c:pt idx="12">
                  <c:v>12.289137633008806</c:v>
                </c:pt>
                <c:pt idx="13">
                  <c:v>12.0770321892954</c:v>
                </c:pt>
                <c:pt idx="14">
                  <c:v>12.167139685347621</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1-089C-4D04-84B0-04056E2ACCFF}"/>
            </c:ext>
          </c:extLst>
        </c:ser>
        <c:ser>
          <c:idx val="2"/>
          <c:order val="2"/>
          <c:tx>
            <c:strRef>
              <c:f>'resultats transposés+modélisés'!$S$13</c:f>
              <c:strCache>
                <c:ptCount val="1"/>
                <c:pt idx="0">
                  <c:v>19.50</c:v>
                </c:pt>
              </c:strCache>
            </c:strRef>
          </c:tx>
          <c:spPr>
            <a:ln w="28575">
              <a:noFill/>
            </a:ln>
          </c:spPr>
          <c:marker>
            <c:symbol val="triangle"/>
            <c:size val="5"/>
          </c:marker>
          <c:xVal>
            <c:numRef>
              <c:f>'resultats transposés+modélisés'!$S$17:$S$31</c:f>
              <c:numCache>
                <c:formatCode>0.00</c:formatCode>
                <c:ptCount val="15"/>
                <c:pt idx="0">
                  <c:v>9.3124616022297531</c:v>
                </c:pt>
                <c:pt idx="1">
                  <c:v>6.8122704707768955</c:v>
                </c:pt>
                <c:pt idx="2">
                  <c:v>7.8350585722952779</c:v>
                </c:pt>
                <c:pt idx="3">
                  <c:v>8.624658180601557</c:v>
                </c:pt>
                <c:pt idx="4">
                  <c:v>7.3670088009556469</c:v>
                </c:pt>
                <c:pt idx="5">
                  <c:v>8.993884900843959</c:v>
                </c:pt>
                <c:pt idx="6">
                  <c:v>10.479209678211102</c:v>
                </c:pt>
                <c:pt idx="7">
                  <c:v>10.455950645057925</c:v>
                </c:pt>
                <c:pt idx="8">
                  <c:v>10.700641103076798</c:v>
                </c:pt>
                <c:pt idx="9">
                  <c:v>11.528128398101575</c:v>
                </c:pt>
                <c:pt idx="10">
                  <c:v>10.441157093778999</c:v>
                </c:pt>
                <c:pt idx="11">
                  <c:v>10.902693041382006</c:v>
                </c:pt>
                <c:pt idx="12">
                  <c:v>10.6367058741356</c:v>
                </c:pt>
                <c:pt idx="13">
                  <c:v>11.645658091151498</c:v>
                </c:pt>
                <c:pt idx="14">
                  <c:v>11.537214795225498</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2-089C-4D04-84B0-04056E2ACCFF}"/>
            </c:ext>
          </c:extLst>
        </c:ser>
        <c:ser>
          <c:idx val="3"/>
          <c:order val="3"/>
          <c:tx>
            <c:strRef>
              <c:f>'resultats transposés+modélisés'!$T$13</c:f>
              <c:strCache>
                <c:ptCount val="1"/>
                <c:pt idx="0">
                  <c:v>22.75</c:v>
                </c:pt>
              </c:strCache>
            </c:strRef>
          </c:tx>
          <c:spPr>
            <a:ln w="28575">
              <a:noFill/>
            </a:ln>
          </c:spPr>
          <c:marker>
            <c:symbol val="dash"/>
            <c:size val="5"/>
            <c:spPr>
              <a:solidFill>
                <a:schemeClr val="accent4">
                  <a:lumMod val="75000"/>
                </a:schemeClr>
              </a:solidFill>
            </c:spPr>
          </c:marker>
          <c:xVal>
            <c:numRef>
              <c:f>'resultats transposés+modélisés'!$T$17:$T$31</c:f>
              <c:numCache>
                <c:formatCode>0.00</c:formatCode>
                <c:ptCount val="15"/>
                <c:pt idx="0">
                  <c:v>6.5864424667547334</c:v>
                </c:pt>
                <c:pt idx="1">
                  <c:v>7.7133640659142904</c:v>
                </c:pt>
                <c:pt idx="2">
                  <c:v>7.6595372943386897</c:v>
                </c:pt>
                <c:pt idx="3">
                  <c:v>8.0450739290415889</c:v>
                </c:pt>
                <c:pt idx="4">
                  <c:v>8.1351933480649592</c:v>
                </c:pt>
                <c:pt idx="5">
                  <c:v>9.4258269564520027</c:v>
                </c:pt>
                <c:pt idx="6">
                  <c:v>9.6734516683808902</c:v>
                </c:pt>
                <c:pt idx="7">
                  <c:v>10.115119031828229</c:v>
                </c:pt>
                <c:pt idx="8">
                  <c:v>10.703949983732601</c:v>
                </c:pt>
                <c:pt idx="9">
                  <c:v>10.912246078973521</c:v>
                </c:pt>
                <c:pt idx="10">
                  <c:v>11.171444814781035</c:v>
                </c:pt>
                <c:pt idx="11">
                  <c:v>11.088967808804499</c:v>
                </c:pt>
                <c:pt idx="12">
                  <c:v>11.333086219112039</c:v>
                </c:pt>
                <c:pt idx="13">
                  <c:v>10.640337604999598</c:v>
                </c:pt>
                <c:pt idx="14">
                  <c:v>11.260542268436406</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3-089C-4D04-84B0-04056E2ACCFF}"/>
            </c:ext>
          </c:extLst>
        </c:ser>
        <c:ser>
          <c:idx val="4"/>
          <c:order val="4"/>
          <c:tx>
            <c:strRef>
              <c:f>'resultats transposés+modélisés'!$U$13</c:f>
              <c:strCache>
                <c:ptCount val="1"/>
                <c:pt idx="0">
                  <c:v>25.75</c:v>
                </c:pt>
              </c:strCache>
            </c:strRef>
          </c:tx>
          <c:spPr>
            <a:ln w="28575">
              <a:noFill/>
            </a:ln>
          </c:spPr>
          <c:marker>
            <c:symbol val="square"/>
            <c:size val="3"/>
            <c:spPr>
              <a:solidFill>
                <a:schemeClr val="tx2">
                  <a:lumMod val="60000"/>
                  <a:lumOff val="40000"/>
                </a:schemeClr>
              </a:solidFill>
            </c:spPr>
          </c:marker>
          <c:xVal>
            <c:numRef>
              <c:f>'resultats transposés+modélisés'!$U$17:$U$31</c:f>
              <c:numCache>
                <c:formatCode>0.00</c:formatCode>
                <c:ptCount val="15"/>
                <c:pt idx="0">
                  <c:v>9.3161640422420202</c:v>
                </c:pt>
                <c:pt idx="1">
                  <c:v>7.4320968529575202</c:v>
                </c:pt>
                <c:pt idx="2">
                  <c:v>5.0975520587594421</c:v>
                </c:pt>
                <c:pt idx="3">
                  <c:v>8.5517681604696989</c:v>
                </c:pt>
                <c:pt idx="4">
                  <c:v>9.0522392546221813</c:v>
                </c:pt>
                <c:pt idx="5">
                  <c:v>9.7242933654013139</c:v>
                </c:pt>
                <c:pt idx="6">
                  <c:v>10.7657811887783</c:v>
                </c:pt>
                <c:pt idx="7">
                  <c:v>10.885399842161121</c:v>
                </c:pt>
                <c:pt idx="8">
                  <c:v>10.612225027975578</c:v>
                </c:pt>
                <c:pt idx="9">
                  <c:v>10.672660631869821</c:v>
                </c:pt>
                <c:pt idx="10">
                  <c:v>10.563817254755021</c:v>
                </c:pt>
                <c:pt idx="11">
                  <c:v>11.964980863703021</c:v>
                </c:pt>
                <c:pt idx="12">
                  <c:v>11.727742952335801</c:v>
                </c:pt>
                <c:pt idx="13">
                  <c:v>11.192503009130499</c:v>
                </c:pt>
                <c:pt idx="14">
                  <c:v>11.82</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4-089C-4D04-84B0-04056E2ACCFF}"/>
            </c:ext>
          </c:extLst>
        </c:ser>
        <c:ser>
          <c:idx val="5"/>
          <c:order val="5"/>
          <c:tx>
            <c:strRef>
              <c:f>'resultats transposés+modélisés'!$V$13</c:f>
              <c:strCache>
                <c:ptCount val="1"/>
                <c:pt idx="0">
                  <c:v>90.00</c:v>
                </c:pt>
              </c:strCache>
            </c:strRef>
          </c:tx>
          <c:spPr>
            <a:ln w="28575">
              <a:noFill/>
            </a:ln>
          </c:spPr>
          <c:marker>
            <c:symbol val="circle"/>
            <c:size val="3"/>
          </c:marker>
          <c:xVal>
            <c:numRef>
              <c:f>'resultats transposés+modélisés'!$V$17:$V$31</c:f>
              <c:numCache>
                <c:formatCode>0.00</c:formatCode>
                <c:ptCount val="15"/>
                <c:pt idx="0">
                  <c:v>5.6467882879743199</c:v>
                </c:pt>
                <c:pt idx="1">
                  <c:v>7.8575919876902445</c:v>
                </c:pt>
                <c:pt idx="2">
                  <c:v>6.3560545173867524</c:v>
                </c:pt>
                <c:pt idx="3">
                  <c:v>6.2508104415591399</c:v>
                </c:pt>
                <c:pt idx="4">
                  <c:v>7.2663153709953781</c:v>
                </c:pt>
                <c:pt idx="5">
                  <c:v>6.7239353349647955</c:v>
                </c:pt>
                <c:pt idx="6">
                  <c:v>7.1675860833728491</c:v>
                </c:pt>
                <c:pt idx="7">
                  <c:v>7.8384171161495395</c:v>
                </c:pt>
                <c:pt idx="8">
                  <c:v>8.1445860077888206</c:v>
                </c:pt>
                <c:pt idx="9">
                  <c:v>7.4318086841067776</c:v>
                </c:pt>
                <c:pt idx="10">
                  <c:v>9.1962722662094496</c:v>
                </c:pt>
                <c:pt idx="11">
                  <c:v>7.89128347784842</c:v>
                </c:pt>
                <c:pt idx="12">
                  <c:v>8.4876490498208206</c:v>
                </c:pt>
                <c:pt idx="13">
                  <c:v>7.8818746098647203</c:v>
                </c:pt>
                <c:pt idx="14">
                  <c:v>8.9187038977273527</c:v>
                </c:pt>
              </c:numCache>
            </c:numRef>
          </c:xVal>
          <c:yVal>
            <c:numRef>
              <c:f>'resultats transposés+modélisés'!$N$17:$N$31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5-089C-4D04-84B0-04056E2ACCFF}"/>
            </c:ext>
          </c:extLst>
        </c:ser>
        <c:ser>
          <c:idx val="6"/>
          <c:order val="6"/>
          <c:tx>
            <c:strRef>
              <c:f>'resultats transposés+modélisés'!$AM$13</c:f>
              <c:strCache>
                <c:ptCount val="1"/>
                <c:pt idx="0">
                  <c:v>M3</c:v>
                </c:pt>
              </c:strCache>
            </c:strRef>
          </c:tx>
          <c:spPr>
            <a:ln w="12700">
              <a:solidFill>
                <a:schemeClr val="tx2"/>
              </a:solidFill>
            </a:ln>
          </c:spPr>
          <c:marker>
            <c:symbol val="none"/>
          </c:marker>
          <c:xVal>
            <c:numRef>
              <c:f>'resultats transposés+modélisés'!$AM$17:$AM$31</c:f>
              <c:numCache>
                <c:formatCode>0.00E+00</c:formatCode>
                <c:ptCount val="15"/>
                <c:pt idx="0">
                  <c:v>10.888537362552396</c:v>
                </c:pt>
                <c:pt idx="1">
                  <c:v>11.701023133157248</c:v>
                </c:pt>
                <c:pt idx="2">
                  <c:v>12.00716893080164</c:v>
                </c:pt>
                <c:pt idx="3">
                  <c:v>12.114722491601938</c:v>
                </c:pt>
                <c:pt idx="4">
                  <c:v>12.151656506122865</c:v>
                </c:pt>
                <c:pt idx="5">
                  <c:v>12.164240105628471</c:v>
                </c:pt>
                <c:pt idx="6">
                  <c:v>12.16851587108472</c:v>
                </c:pt>
                <c:pt idx="7">
                  <c:v>12.169967398235279</c:v>
                </c:pt>
                <c:pt idx="8">
                  <c:v>12.170460006169774</c:v>
                </c:pt>
                <c:pt idx="9">
                  <c:v>12.170627165955148</c:v>
                </c:pt>
                <c:pt idx="10">
                  <c:v>12.170683887317384</c:v>
                </c:pt>
                <c:pt idx="11">
                  <c:v>12.17070313401493</c:v>
                </c:pt>
                <c:pt idx="12">
                  <c:v>12.170709664779078</c:v>
                </c:pt>
                <c:pt idx="13">
                  <c:v>12.170711880786296</c:v>
                </c:pt>
                <c:pt idx="14">
                  <c:v>12.170712632717546</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6-089C-4D04-84B0-04056E2ACCFF}"/>
            </c:ext>
          </c:extLst>
        </c:ser>
        <c:ser>
          <c:idx val="7"/>
          <c:order val="7"/>
          <c:tx>
            <c:strRef>
              <c:f>'resultats transposés+modélisés'!$AN$13</c:f>
              <c:strCache>
                <c:ptCount val="1"/>
                <c:pt idx="0">
                  <c:v>M4.5</c:v>
                </c:pt>
              </c:strCache>
            </c:strRef>
          </c:tx>
          <c:spPr>
            <a:ln w="12700">
              <a:solidFill>
                <a:srgbClr val="C00000"/>
              </a:solidFill>
            </a:ln>
          </c:spPr>
          <c:marker>
            <c:symbol val="none"/>
          </c:marker>
          <c:xVal>
            <c:numRef>
              <c:f>'resultats transposés+modélisés'!$AN$17:$AN$31</c:f>
              <c:numCache>
                <c:formatCode>0.00E+00</c:formatCode>
                <c:ptCount val="15"/>
                <c:pt idx="0">
                  <c:v>9.1470090487772371</c:v>
                </c:pt>
                <c:pt idx="1">
                  <c:v>10.563879298140424</c:v>
                </c:pt>
                <c:pt idx="2">
                  <c:v>11.366918536424148</c:v>
                </c:pt>
                <c:pt idx="3">
                  <c:v>11.7725597071615</c:v>
                </c:pt>
                <c:pt idx="4">
                  <c:v>11.966117351198276</c:v>
                </c:pt>
                <c:pt idx="5">
                  <c:v>12.055963431972058</c:v>
                </c:pt>
                <c:pt idx="6">
                  <c:v>12.097133933576696</c:v>
                </c:pt>
                <c:pt idx="7">
                  <c:v>12.115888078981314</c:v>
                </c:pt>
                <c:pt idx="8">
                  <c:v>12.124407951966152</c:v>
                </c:pt>
                <c:pt idx="9">
                  <c:v>12.128273709817947</c:v>
                </c:pt>
                <c:pt idx="10">
                  <c:v>12.130026757199944</c:v>
                </c:pt>
                <c:pt idx="11">
                  <c:v>12.130821529400603</c:v>
                </c:pt>
                <c:pt idx="12">
                  <c:v>12.131181810774718</c:v>
                </c:pt>
                <c:pt idx="13">
                  <c:v>12.131345122867756</c:v>
                </c:pt>
                <c:pt idx="14">
                  <c:v>12.131419148927149</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7-089C-4D04-84B0-04056E2ACCFF}"/>
            </c:ext>
          </c:extLst>
        </c:ser>
        <c:ser>
          <c:idx val="8"/>
          <c:order val="8"/>
          <c:tx>
            <c:strRef>
              <c:f>'resultats transposés+modélisés'!$AO$13</c:f>
              <c:strCache>
                <c:ptCount val="1"/>
                <c:pt idx="0">
                  <c:v>M19.5</c:v>
                </c:pt>
              </c:strCache>
            </c:strRef>
          </c:tx>
          <c:spPr>
            <a:ln w="12700">
              <a:solidFill>
                <a:schemeClr val="accent3">
                  <a:lumMod val="75000"/>
                </a:schemeClr>
              </a:solidFill>
            </a:ln>
          </c:spPr>
          <c:marker>
            <c:symbol val="none"/>
          </c:marker>
          <c:xVal>
            <c:numRef>
              <c:f>'resultats transposés+modélisés'!$AO$17:$AO$31</c:f>
              <c:numCache>
                <c:formatCode>0.00E+00</c:formatCode>
                <c:ptCount val="15"/>
                <c:pt idx="0">
                  <c:v>7.5739472417587237</c:v>
                </c:pt>
                <c:pt idx="1">
                  <c:v>7.9337395718155213</c:v>
                </c:pt>
                <c:pt idx="2">
                  <c:v>8.2899558330295466</c:v>
                </c:pt>
                <c:pt idx="3">
                  <c:v>8.6392473623226689</c:v>
                </c:pt>
                <c:pt idx="4">
                  <c:v>8.9799586466668444</c:v>
                </c:pt>
                <c:pt idx="5">
                  <c:v>9.3106058821134017</c:v>
                </c:pt>
                <c:pt idx="6">
                  <c:v>9.6298982986115149</c:v>
                </c:pt>
                <c:pt idx="7">
                  <c:v>9.9367520648962397</c:v>
                </c:pt>
                <c:pt idx="8">
                  <c:v>10.2302968276228</c:v>
                </c:pt>
                <c:pt idx="9">
                  <c:v>10.509875341117068</c:v>
                </c:pt>
                <c:pt idx="10">
                  <c:v>10.775036964609081</c:v>
                </c:pt>
                <c:pt idx="11">
                  <c:v>11.025526027115266</c:v>
                </c:pt>
                <c:pt idx="12">
                  <c:v>11.261266183154355</c:v>
                </c:pt>
                <c:pt idx="13">
                  <c:v>11.482341912614952</c:v>
                </c:pt>
                <c:pt idx="14">
                  <c:v>11.688978270239668</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8-089C-4D04-84B0-04056E2ACCFF}"/>
            </c:ext>
          </c:extLst>
        </c:ser>
        <c:ser>
          <c:idx val="9"/>
          <c:order val="9"/>
          <c:tx>
            <c:strRef>
              <c:f>'resultats transposés+modélisés'!$AP$13</c:f>
              <c:strCache>
                <c:ptCount val="1"/>
                <c:pt idx="0">
                  <c:v>M22.75</c:v>
                </c:pt>
              </c:strCache>
            </c:strRef>
          </c:tx>
          <c:spPr>
            <a:ln w="12700">
              <a:solidFill>
                <a:schemeClr val="tx1"/>
              </a:solidFill>
            </a:ln>
          </c:spPr>
          <c:marker>
            <c:symbol val="none"/>
          </c:marker>
          <c:xVal>
            <c:numRef>
              <c:f>'resultats transposés+modélisés'!$AP$17:$AP$31</c:f>
              <c:numCache>
                <c:formatCode>0.00E+00</c:formatCode>
                <c:ptCount val="15"/>
                <c:pt idx="0">
                  <c:v>6.5647058023884748</c:v>
                </c:pt>
                <c:pt idx="1">
                  <c:v>7.188429833330904</c:v>
                </c:pt>
                <c:pt idx="2">
                  <c:v>7.785878164514993</c:v>
                </c:pt>
                <c:pt idx="3">
                  <c:v>8.3432577923093003</c:v>
                </c:pt>
                <c:pt idx="4">
                  <c:v>8.8526669244373384</c:v>
                </c:pt>
                <c:pt idx="5">
                  <c:v>9.3095541991759578</c:v>
                </c:pt>
                <c:pt idx="6">
                  <c:v>9.712469460883737</c:v>
                </c:pt>
                <c:pt idx="7">
                  <c:v>10.062528311604678</c:v>
                </c:pt>
                <c:pt idx="8">
                  <c:v>10.362745350083781</c:v>
                </c:pt>
                <c:pt idx="9">
                  <c:v>10.617366301202694</c:v>
                </c:pt>
                <c:pt idx="10">
                  <c:v>10.83128482874312</c:v>
                </c:pt>
                <c:pt idx="11">
                  <c:v>11.009584959189437</c:v>
                </c:pt>
                <c:pt idx="12">
                  <c:v>11.157215640953618</c:v>
                </c:pt>
                <c:pt idx="13">
                  <c:v>11.278783014469926</c:v>
                </c:pt>
                <c:pt idx="14">
                  <c:v>11.378436596669763</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9-089C-4D04-84B0-04056E2ACCFF}"/>
            </c:ext>
          </c:extLst>
        </c:ser>
        <c:ser>
          <c:idx val="10"/>
          <c:order val="10"/>
          <c:tx>
            <c:strRef>
              <c:f>'resultats transposés+modélisés'!$AQ$13</c:f>
              <c:strCache>
                <c:ptCount val="1"/>
                <c:pt idx="0">
                  <c:v>M25.75</c:v>
                </c:pt>
              </c:strCache>
            </c:strRef>
          </c:tx>
          <c:spPr>
            <a:ln w="12700">
              <a:solidFill>
                <a:schemeClr val="accent5">
                  <a:lumMod val="75000"/>
                </a:schemeClr>
              </a:solidFill>
            </a:ln>
          </c:spPr>
          <c:marker>
            <c:symbol val="none"/>
          </c:marker>
          <c:xVal>
            <c:numRef>
              <c:f>'resultats transposés+modélisés'!$AQ$17:$AQ$31</c:f>
              <c:numCache>
                <c:formatCode>0.00E+00</c:formatCode>
                <c:ptCount val="15"/>
                <c:pt idx="0">
                  <c:v>7.2446218221115952</c:v>
                </c:pt>
                <c:pt idx="1">
                  <c:v>7.7178831449776943</c:v>
                </c:pt>
                <c:pt idx="2">
                  <c:v>8.1814391390667733</c:v>
                </c:pt>
                <c:pt idx="3">
                  <c:v>8.6288949973719138</c:v>
                </c:pt>
                <c:pt idx="4">
                  <c:v>9.0565300935548727</c:v>
                </c:pt>
                <c:pt idx="5">
                  <c:v>9.4613504056659643</c:v>
                </c:pt>
                <c:pt idx="6">
                  <c:v>9.8411343797752764</c:v>
                </c:pt>
                <c:pt idx="7">
                  <c:v>10.194429337613284</c:v>
                </c:pt>
                <c:pt idx="8">
                  <c:v>10.520506155213956</c:v>
                </c:pt>
                <c:pt idx="9">
                  <c:v>10.819282688569556</c:v>
                </c:pt>
                <c:pt idx="10">
                  <c:v>11.091227305696798</c:v>
                </c:pt>
                <c:pt idx="11">
                  <c:v>11.337253221544838</c:v>
                </c:pt>
                <c:pt idx="12">
                  <c:v>11.55861262310432</c:v>
                </c:pt>
                <c:pt idx="13">
                  <c:v>11.756797343874787</c:v>
                </c:pt>
                <c:pt idx="14">
                  <c:v>11.933450544125424</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A-089C-4D04-84B0-04056E2ACCFF}"/>
            </c:ext>
          </c:extLst>
        </c:ser>
        <c:ser>
          <c:idx val="11"/>
          <c:order val="11"/>
          <c:tx>
            <c:strRef>
              <c:f>'resultats transposés+modélisés'!$AR$13</c:f>
              <c:strCache>
                <c:ptCount val="1"/>
                <c:pt idx="0">
                  <c:v>M90</c:v>
                </c:pt>
              </c:strCache>
            </c:strRef>
          </c:tx>
          <c:spPr>
            <a:ln w="12700">
              <a:solidFill>
                <a:schemeClr val="accent6">
                  <a:lumMod val="75000"/>
                </a:schemeClr>
              </a:solidFill>
            </a:ln>
          </c:spPr>
          <c:marker>
            <c:symbol val="none"/>
          </c:marker>
          <c:xVal>
            <c:numRef>
              <c:f>'resultats transposés+modélisés'!$AR$17:$AR$31</c:f>
              <c:numCache>
                <c:formatCode>0.00E+00</c:formatCode>
                <c:ptCount val="15"/>
                <c:pt idx="0">
                  <c:v>6.2455577775345406</c:v>
                </c:pt>
                <c:pt idx="1">
                  <c:v>6.4500024083833383</c:v>
                </c:pt>
                <c:pt idx="2">
                  <c:v>6.6518764589055026</c:v>
                </c:pt>
                <c:pt idx="3">
                  <c:v>6.8497535101109879</c:v>
                </c:pt>
                <c:pt idx="4">
                  <c:v>7.0431360219229555</c:v>
                </c:pt>
                <c:pt idx="5">
                  <c:v>7.2315769039428934</c:v>
                </c:pt>
                <c:pt idx="6">
                  <c:v>7.4146824395407238</c:v>
                </c:pt>
                <c:pt idx="7">
                  <c:v>7.5921140750835843</c:v>
                </c:pt>
                <c:pt idx="8">
                  <c:v>7.7635891134236337</c:v>
                </c:pt>
                <c:pt idx="9">
                  <c:v>7.9288803830994796</c:v>
                </c:pt>
                <c:pt idx="10">
                  <c:v>8.0878149807954181</c:v>
                </c:pt>
                <c:pt idx="11">
                  <c:v>8.2402722038510419</c:v>
                </c:pt>
                <c:pt idx="12">
                  <c:v>8.3861808019271766</c:v>
                </c:pt>
                <c:pt idx="13">
                  <c:v>8.5255156826388685</c:v>
                </c:pt>
                <c:pt idx="14">
                  <c:v>8.658294205733128</c:v>
                </c:pt>
              </c:numCache>
            </c:numRef>
          </c:xVal>
          <c:yVal>
            <c:numRef>
              <c:f>'resultats transposés+modélisés'!$AJ$17:$AJ$31</c:f>
              <c:numCache>
                <c:formatCode>0.00</c:formatCode>
                <c:ptCount val="15"/>
                <c:pt idx="0">
                  <c:v>1.0000000000000026E-2</c:v>
                </c:pt>
                <c:pt idx="1">
                  <c:v>2.3439999999999999</c:v>
                </c:pt>
                <c:pt idx="2">
                  <c:v>4.6879999999999891</c:v>
                </c:pt>
                <c:pt idx="3">
                  <c:v>7.032</c:v>
                </c:pt>
                <c:pt idx="4">
                  <c:v>9.3760000000000048</c:v>
                </c:pt>
                <c:pt idx="5">
                  <c:v>11.719999999999999</c:v>
                </c:pt>
                <c:pt idx="6">
                  <c:v>14.064</c:v>
                </c:pt>
                <c:pt idx="7">
                  <c:v>16.407999999999987</c:v>
                </c:pt>
                <c:pt idx="8">
                  <c:v>18.751999999999999</c:v>
                </c:pt>
                <c:pt idx="9">
                  <c:v>21.096</c:v>
                </c:pt>
                <c:pt idx="10">
                  <c:v>23.439999999999987</c:v>
                </c:pt>
                <c:pt idx="11">
                  <c:v>25.783999999999953</c:v>
                </c:pt>
                <c:pt idx="12">
                  <c:v>28.128</c:v>
                </c:pt>
                <c:pt idx="13">
                  <c:v>30.471999999999987</c:v>
                </c:pt>
                <c:pt idx="14">
                  <c:v>32.815999999999995</c:v>
                </c:pt>
              </c:numCache>
            </c:numRef>
          </c:yVal>
          <c:smooth val="0"/>
          <c:extLst>
            <c:ext xmlns:c16="http://schemas.microsoft.com/office/drawing/2014/chart" uri="{C3380CC4-5D6E-409C-BE32-E72D297353CC}">
              <c16:uniqueId val="{0000000B-089C-4D04-84B0-04056E2ACCFF}"/>
            </c:ext>
          </c:extLst>
        </c:ser>
        <c:dLbls>
          <c:showLegendKey val="0"/>
          <c:showVal val="0"/>
          <c:showCatName val="0"/>
          <c:showSerName val="0"/>
          <c:showPercent val="0"/>
          <c:showBubbleSize val="0"/>
        </c:dLbls>
        <c:axId val="121783808"/>
        <c:axId val="121785728"/>
      </c:scatterChart>
      <c:valAx>
        <c:axId val="121783808"/>
        <c:scaling>
          <c:orientation val="minMax"/>
          <c:min val="2"/>
        </c:scaling>
        <c:delete val="0"/>
        <c:axPos val="t"/>
        <c:title>
          <c:tx>
            <c:rich>
              <a:bodyPr/>
              <a:lstStyle/>
              <a:p>
                <a:pPr>
                  <a:defRPr/>
                </a:pPr>
                <a:r>
                  <a:rPr lang="fr-FR"/>
                  <a:t>Teneur en eau</a:t>
                </a:r>
              </a:p>
            </c:rich>
          </c:tx>
          <c:layout>
            <c:manualLayout>
              <c:xMode val="edge"/>
              <c:yMode val="edge"/>
              <c:x val="0.32486596316884331"/>
              <c:y val="1.4769030831199655E-3"/>
            </c:manualLayout>
          </c:layout>
          <c:overlay val="0"/>
        </c:title>
        <c:numFmt formatCode="0" sourceLinked="0"/>
        <c:majorTickMark val="in"/>
        <c:minorTickMark val="none"/>
        <c:tickLblPos val="nextTo"/>
        <c:crossAx val="121785728"/>
        <c:crosses val="autoZero"/>
        <c:crossBetween val="midCat"/>
      </c:valAx>
      <c:valAx>
        <c:axId val="121785728"/>
        <c:scaling>
          <c:orientation val="maxMin"/>
          <c:max val="35"/>
          <c:min val="0"/>
        </c:scaling>
        <c:delete val="0"/>
        <c:axPos val="l"/>
        <c:title>
          <c:tx>
            <c:rich>
              <a:bodyPr rot="-5400000" vert="horz"/>
              <a:lstStyle/>
              <a:p>
                <a:pPr>
                  <a:defRPr/>
                </a:pPr>
                <a:r>
                  <a:rPr lang="fr-FR"/>
                  <a:t>Profondeur</a:t>
                </a:r>
              </a:p>
            </c:rich>
          </c:tx>
          <c:layout>
            <c:manualLayout>
              <c:xMode val="edge"/>
              <c:yMode val="edge"/>
              <c:x val="2.5864942209486343E-2"/>
              <c:y val="0.30589430631738634"/>
            </c:manualLayout>
          </c:layout>
          <c:overlay val="0"/>
        </c:title>
        <c:numFmt formatCode="0" sourceLinked="0"/>
        <c:majorTickMark val="in"/>
        <c:minorTickMark val="in"/>
        <c:tickLblPos val="nextTo"/>
        <c:crossAx val="121783808"/>
        <c:crosses val="autoZero"/>
        <c:crossBetween val="midCat"/>
        <c:majorUnit val="10"/>
        <c:minorUnit val="5"/>
      </c:valAx>
      <c:spPr>
        <a:ln>
          <a:solidFill>
            <a:schemeClr val="accent1"/>
          </a:solidFill>
        </a:ln>
      </c:spPr>
    </c:plotArea>
    <c:legend>
      <c:legendPos val="r"/>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3685606848842777"/>
          <c:y val="0.27547260042759086"/>
          <c:w val="0.23423328726609693"/>
          <c:h val="0.50137021812391214"/>
        </c:manualLayout>
      </c:layout>
      <c:overlay val="0"/>
      <c:spPr>
        <a:solidFill>
          <a:schemeClr val="bg1"/>
        </a:solidFill>
      </c:spPr>
    </c:legend>
    <c:plotVisOnly val="1"/>
    <c:dispBlanksAs val="gap"/>
    <c:showDLblsOverMax val="0"/>
  </c:chart>
  <c:txPr>
    <a:bodyPr/>
    <a:lstStyle/>
    <a:p>
      <a:pPr>
        <a:defRPr sz="1100" b="0"/>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 données chambre environ'!$I$6</c:f>
              <c:strCache>
                <c:ptCount val="1"/>
                <c:pt idx="0">
                  <c:v>Par couche</c:v>
                </c:pt>
              </c:strCache>
            </c:strRef>
          </c:tx>
          <c:spPr>
            <a:ln w="25400">
              <a:noFill/>
            </a:ln>
          </c:spPr>
          <c:marker>
            <c:symbol val="diamond"/>
            <c:size val="5"/>
            <c:spPr>
              <a:solidFill>
                <a:schemeClr val="bg1"/>
              </a:solidFill>
              <a:ln>
                <a:solidFill>
                  <a:schemeClr val="accent5"/>
                </a:solidFill>
              </a:ln>
            </c:spPr>
          </c:marker>
          <c:xVal>
            <c:numRef>
              <c:f>'+ données chambre environ'!$J$6:$J$16</c:f>
              <c:numCache>
                <c:formatCode>0.00</c:formatCode>
                <c:ptCount val="11"/>
                <c:pt idx="0">
                  <c:v>76.63</c:v>
                </c:pt>
                <c:pt idx="1">
                  <c:v>73.209999999999994</c:v>
                </c:pt>
                <c:pt idx="2">
                  <c:v>60.95</c:v>
                </c:pt>
                <c:pt idx="3">
                  <c:v>58.58</c:v>
                </c:pt>
                <c:pt idx="4">
                  <c:v>42.44</c:v>
                </c:pt>
                <c:pt idx="5">
                  <c:v>32.090000000000003</c:v>
                </c:pt>
                <c:pt idx="6">
                  <c:v>25.12</c:v>
                </c:pt>
                <c:pt idx="7">
                  <c:v>18.07</c:v>
                </c:pt>
                <c:pt idx="8">
                  <c:v>14.52</c:v>
                </c:pt>
                <c:pt idx="9">
                  <c:v>18.850000000000001</c:v>
                </c:pt>
                <c:pt idx="10">
                  <c:v>29.7</c:v>
                </c:pt>
              </c:numCache>
            </c:numRef>
          </c:xVal>
          <c:yVal>
            <c:numRef>
              <c:f>'+ données chambre environ'!$K$6:$K$16</c:f>
              <c:numCache>
                <c:formatCode>0.00</c:formatCode>
                <c:ptCount val="11"/>
                <c:pt idx="0">
                  <c:v>4.1935483870967998</c:v>
                </c:pt>
                <c:pt idx="1">
                  <c:v>5.2083333333334076</c:v>
                </c:pt>
                <c:pt idx="2">
                  <c:v>4.2513863216266268</c:v>
                </c:pt>
                <c:pt idx="3">
                  <c:v>4.569892473118327</c:v>
                </c:pt>
                <c:pt idx="4">
                  <c:v>5.1675977653630909</c:v>
                </c:pt>
                <c:pt idx="5">
                  <c:v>5.4012345679011995</c:v>
                </c:pt>
                <c:pt idx="6">
                  <c:v>6.0402684563758289</c:v>
                </c:pt>
                <c:pt idx="7">
                  <c:v>6.9245165315034276</c:v>
                </c:pt>
                <c:pt idx="8">
                  <c:v>6.4646946564885344</c:v>
                </c:pt>
                <c:pt idx="9">
                  <c:v>6.6981537140403713</c:v>
                </c:pt>
                <c:pt idx="10">
                  <c:v>5.1208651399491307</c:v>
                </c:pt>
              </c:numCache>
            </c:numRef>
          </c:yVal>
          <c:smooth val="0"/>
          <c:extLst>
            <c:ext xmlns:c16="http://schemas.microsoft.com/office/drawing/2014/chart" uri="{C3380CC4-5D6E-409C-BE32-E72D297353CC}">
              <c16:uniqueId val="{00000000-F152-4A58-8E10-E0A02B72FCDC}"/>
            </c:ext>
          </c:extLst>
        </c:ser>
        <c:ser>
          <c:idx val="0"/>
          <c:order val="1"/>
          <c:tx>
            <c:strRef>
              <c:f>'Transposition données'!$K$3</c:f>
              <c:strCache>
                <c:ptCount val="1"/>
                <c:pt idx="0">
                  <c:v>COX -1</c:v>
                </c:pt>
              </c:strCache>
            </c:strRef>
          </c:tx>
          <c:spPr>
            <a:ln w="25400">
              <a:noFill/>
            </a:ln>
          </c:spPr>
          <c:marker>
            <c:symbol val="star"/>
            <c:size val="5"/>
          </c:marker>
          <c:xVal>
            <c:numRef>
              <c:f>'Transposition données'!$AH$5:$AH$16</c:f>
              <c:numCache>
                <c:formatCode>General</c:formatCode>
                <c:ptCount val="12"/>
                <c:pt idx="0" formatCode="0.00">
                  <c:v>0</c:v>
                </c:pt>
                <c:pt idx="1">
                  <c:v>0</c:v>
                </c:pt>
                <c:pt idx="2">
                  <c:v>0</c:v>
                </c:pt>
                <c:pt idx="3">
                  <c:v>2.52</c:v>
                </c:pt>
                <c:pt idx="4">
                  <c:v>9.9700000000000006</c:v>
                </c:pt>
                <c:pt idx="5">
                  <c:v>21.03</c:v>
                </c:pt>
                <c:pt idx="6">
                  <c:v>38.33</c:v>
                </c:pt>
                <c:pt idx="7">
                  <c:v>56.85</c:v>
                </c:pt>
                <c:pt idx="8">
                  <c:v>67.61</c:v>
                </c:pt>
              </c:numCache>
            </c:numRef>
          </c:xVal>
          <c:yVal>
            <c:numRef>
              <c:f>'Transposition données'!$K$5:$K$16</c:f>
              <c:numCache>
                <c:formatCode>0.00</c:formatCode>
                <c:ptCount val="12"/>
                <c:pt idx="0">
                  <c:v>16.887358169252444</c:v>
                </c:pt>
                <c:pt idx="1">
                  <c:v>16.471758673539554</c:v>
                </c:pt>
                <c:pt idx="2">
                  <c:v>15.432759934257314</c:v>
                </c:pt>
                <c:pt idx="3">
                  <c:v>13.250862581764613</c:v>
                </c:pt>
                <c:pt idx="4">
                  <c:v>10.861165481415448</c:v>
                </c:pt>
                <c:pt idx="5">
                  <c:v>9.5104671203485225</c:v>
                </c:pt>
                <c:pt idx="6">
                  <c:v>8.159768759281615</c:v>
                </c:pt>
                <c:pt idx="7">
                  <c:v>7.5363695157122628</c:v>
                </c:pt>
                <c:pt idx="8">
                  <c:v>7.2246698939275973</c:v>
                </c:pt>
              </c:numCache>
            </c:numRef>
          </c:yVal>
          <c:smooth val="0"/>
          <c:extLst>
            <c:ext xmlns:c16="http://schemas.microsoft.com/office/drawing/2014/chart" uri="{C3380CC4-5D6E-409C-BE32-E72D297353CC}">
              <c16:uniqueId val="{00000001-F152-4A58-8E10-E0A02B72FCDC}"/>
            </c:ext>
          </c:extLst>
        </c:ser>
        <c:ser>
          <c:idx val="1"/>
          <c:order val="2"/>
          <c:tx>
            <c:strRef>
              <c:f>'Transposition données'!$L$3</c:f>
              <c:strCache>
                <c:ptCount val="1"/>
                <c:pt idx="0">
                  <c:v>COX-2</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données'!$AI$5:$AI$16</c:f>
              <c:numCache>
                <c:formatCode>General</c:formatCode>
                <c:ptCount val="12"/>
                <c:pt idx="0" formatCode="0.00">
                  <c:v>0</c:v>
                </c:pt>
                <c:pt idx="1">
                  <c:v>0</c:v>
                </c:pt>
                <c:pt idx="2">
                  <c:v>0</c:v>
                </c:pt>
                <c:pt idx="3">
                  <c:v>1.45</c:v>
                </c:pt>
                <c:pt idx="4">
                  <c:v>5.0199999999999996</c:v>
                </c:pt>
                <c:pt idx="5">
                  <c:v>12.6</c:v>
                </c:pt>
                <c:pt idx="6">
                  <c:v>27.43</c:v>
                </c:pt>
                <c:pt idx="7">
                  <c:v>46.09</c:v>
                </c:pt>
                <c:pt idx="8">
                  <c:v>61.61</c:v>
                </c:pt>
              </c:numCache>
            </c:numRef>
          </c:xVal>
          <c:yVal>
            <c:numRef>
              <c:f>'Transposition données'!$L$5:$L$16</c:f>
              <c:numCache>
                <c:formatCode>0.00</c:formatCode>
                <c:ptCount val="12"/>
                <c:pt idx="0">
                  <c:v>16.887358169252451</c:v>
                </c:pt>
                <c:pt idx="1">
                  <c:v>16.568284398089801</c:v>
                </c:pt>
                <c:pt idx="2">
                  <c:v>15.398347237160076</c:v>
                </c:pt>
                <c:pt idx="3">
                  <c:v>14.015694228788563</c:v>
                </c:pt>
                <c:pt idx="4">
                  <c:v>11.888535754370874</c:v>
                </c:pt>
                <c:pt idx="5">
                  <c:v>10.186808974836715</c:v>
                </c:pt>
                <c:pt idx="6">
                  <c:v>8.6977980427443224</c:v>
                </c:pt>
                <c:pt idx="7">
                  <c:v>7.6342188055354772</c:v>
                </c:pt>
                <c:pt idx="8">
                  <c:v>7.1024291869310643</c:v>
                </c:pt>
              </c:numCache>
            </c:numRef>
          </c:yVal>
          <c:smooth val="0"/>
          <c:extLst>
            <c:ext xmlns:c16="http://schemas.microsoft.com/office/drawing/2014/chart" uri="{C3380CC4-5D6E-409C-BE32-E72D297353CC}">
              <c16:uniqueId val="{00000002-F152-4A58-8E10-E0A02B72FCDC}"/>
            </c:ext>
          </c:extLst>
        </c:ser>
        <c:ser>
          <c:idx val="2"/>
          <c:order val="3"/>
          <c:tx>
            <c:strRef>
              <c:f>'Transposition données'!$M$3</c:f>
              <c:strCache>
                <c:ptCount val="1"/>
                <c:pt idx="0">
                  <c:v>COX-3</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données'!$AJ$5:$AJ$16</c:f>
              <c:numCache>
                <c:formatCode>General</c:formatCode>
                <c:ptCount val="12"/>
                <c:pt idx="0" formatCode="0.00">
                  <c:v>0</c:v>
                </c:pt>
                <c:pt idx="1">
                  <c:v>0</c:v>
                </c:pt>
                <c:pt idx="2">
                  <c:v>0</c:v>
                </c:pt>
                <c:pt idx="3">
                  <c:v>1.05</c:v>
                </c:pt>
                <c:pt idx="4">
                  <c:v>4.28</c:v>
                </c:pt>
                <c:pt idx="5">
                  <c:v>12.39</c:v>
                </c:pt>
                <c:pt idx="6">
                  <c:v>28.69</c:v>
                </c:pt>
                <c:pt idx="7">
                  <c:v>49.49</c:v>
                </c:pt>
                <c:pt idx="8">
                  <c:v>63.48</c:v>
                </c:pt>
              </c:numCache>
            </c:numRef>
          </c:xVal>
          <c:yVal>
            <c:numRef>
              <c:f>'Transposition données'!$M$5:$M$16</c:f>
              <c:numCache>
                <c:formatCode>0.00</c:formatCode>
                <c:ptCount val="12"/>
                <c:pt idx="0">
                  <c:v>16.887358169252451</c:v>
                </c:pt>
                <c:pt idx="1">
                  <c:v>16.355568550648037</c:v>
                </c:pt>
                <c:pt idx="2">
                  <c:v>15.61106308460182</c:v>
                </c:pt>
                <c:pt idx="3">
                  <c:v>14.015694228788544</c:v>
                </c:pt>
                <c:pt idx="4">
                  <c:v>11.782177830649973</c:v>
                </c:pt>
                <c:pt idx="5">
                  <c:v>9.761377279953166</c:v>
                </c:pt>
                <c:pt idx="6">
                  <c:v>8.1660084241398891</c:v>
                </c:pt>
                <c:pt idx="7">
                  <c:v>7.1024291869310447</c:v>
                </c:pt>
                <c:pt idx="8">
                  <c:v>6.6769974920474953</c:v>
                </c:pt>
              </c:numCache>
            </c:numRef>
          </c:yVal>
          <c:smooth val="0"/>
          <c:extLst>
            <c:ext xmlns:c16="http://schemas.microsoft.com/office/drawing/2014/chart" uri="{C3380CC4-5D6E-409C-BE32-E72D297353CC}">
              <c16:uniqueId val="{00000003-F152-4A58-8E10-E0A02B72FCDC}"/>
            </c:ext>
          </c:extLst>
        </c:ser>
        <c:dLbls>
          <c:showLegendKey val="0"/>
          <c:showVal val="0"/>
          <c:showCatName val="0"/>
          <c:showSerName val="0"/>
          <c:showPercent val="0"/>
          <c:showBubbleSize val="0"/>
        </c:dLbls>
        <c:axId val="1340640383"/>
        <c:axId val="1340629151"/>
      </c:scatterChart>
      <c:valAx>
        <c:axId val="13406403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fr-FR"/>
                  <a:t>Succion (MPa)</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340629151"/>
        <c:crosses val="autoZero"/>
        <c:crossBetween val="midCat"/>
      </c:valAx>
      <c:valAx>
        <c:axId val="1340629151"/>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fr-FR"/>
                  <a:t>Teneur en eau (%)</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340640383"/>
        <c:crosses val="autoZero"/>
        <c:crossBetween val="midCat"/>
        <c:majorUnit val="10"/>
      </c:valAx>
    </c:plotArea>
    <c:plotVisOnly val="1"/>
    <c:dispBlanksAs val="gap"/>
    <c:showDLblsOverMax val="0"/>
  </c:chart>
  <c:txPr>
    <a:bodyPr/>
    <a:lstStyle/>
    <a:p>
      <a:pPr>
        <a:defRPr sz="1200" b="0"/>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'Transposition données'!$V$3</c:f>
              <c:strCache>
                <c:ptCount val="1"/>
                <c:pt idx="0">
                  <c:v>C-M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données'!$AS$5:$AS$16</c:f>
              <c:numCache>
                <c:formatCode>General</c:formatCode>
                <c:ptCount val="12"/>
                <c:pt idx="0" formatCode="0.00">
                  <c:v>0</c:v>
                </c:pt>
                <c:pt idx="1">
                  <c:v>0</c:v>
                </c:pt>
                <c:pt idx="2">
                  <c:v>0</c:v>
                </c:pt>
                <c:pt idx="3">
                  <c:v>1.01</c:v>
                </c:pt>
                <c:pt idx="4">
                  <c:v>3.39</c:v>
                </c:pt>
                <c:pt idx="5">
                  <c:v>10.51</c:v>
                </c:pt>
                <c:pt idx="6">
                  <c:v>30.22</c:v>
                </c:pt>
                <c:pt idx="7">
                  <c:v>50.2</c:v>
                </c:pt>
                <c:pt idx="8">
                  <c:v>61.74</c:v>
                </c:pt>
              </c:numCache>
            </c:numRef>
          </c:xVal>
          <c:yVal>
            <c:numRef>
              <c:f>'Transposition données'!$V$5:$V$16</c:f>
              <c:numCache>
                <c:formatCode>0.00</c:formatCode>
                <c:ptCount val="12"/>
                <c:pt idx="0">
                  <c:v>28.695522942068703</c:v>
                </c:pt>
                <c:pt idx="1">
                  <c:v>28.30034733426297</c:v>
                </c:pt>
                <c:pt idx="2">
                  <c:v>26.324469295234277</c:v>
                </c:pt>
                <c:pt idx="3">
                  <c:v>23.031339230186457</c:v>
                </c:pt>
                <c:pt idx="4">
                  <c:v>19.738209165138638</c:v>
                </c:pt>
                <c:pt idx="5">
                  <c:v>16.445079100090823</c:v>
                </c:pt>
                <c:pt idx="6">
                  <c:v>13.678849845450644</c:v>
                </c:pt>
                <c:pt idx="7">
                  <c:v>12.361597819431521</c:v>
                </c:pt>
                <c:pt idx="8">
                  <c:v>11.834697009023882</c:v>
                </c:pt>
              </c:numCache>
            </c:numRef>
          </c:yVal>
          <c:smooth val="0"/>
          <c:extLst>
            <c:ext xmlns:c16="http://schemas.microsoft.com/office/drawing/2014/chart" uri="{C3380CC4-5D6E-409C-BE32-E72D297353CC}">
              <c16:uniqueId val="{00000000-DF0B-44D1-BDC1-3940045EF5DB}"/>
            </c:ext>
          </c:extLst>
        </c:ser>
        <c:ser>
          <c:idx val="1"/>
          <c:order val="1"/>
          <c:tx>
            <c:strRef>
              <c:f>'Transposition données'!$X$3</c:f>
              <c:strCache>
                <c:ptCount val="1"/>
                <c:pt idx="0">
                  <c:v>C-M 3</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données'!$AU$5:$AU$16</c:f>
              <c:numCache>
                <c:formatCode>General</c:formatCode>
                <c:ptCount val="12"/>
                <c:pt idx="0" formatCode="0.00">
                  <c:v>0</c:v>
                </c:pt>
                <c:pt idx="1">
                  <c:v>0</c:v>
                </c:pt>
                <c:pt idx="2">
                  <c:v>0</c:v>
                </c:pt>
                <c:pt idx="3">
                  <c:v>0.4</c:v>
                </c:pt>
                <c:pt idx="4">
                  <c:v>1.29</c:v>
                </c:pt>
                <c:pt idx="5">
                  <c:v>5.64</c:v>
                </c:pt>
                <c:pt idx="6">
                  <c:v>14.43</c:v>
                </c:pt>
                <c:pt idx="7">
                  <c:v>34.97</c:v>
                </c:pt>
                <c:pt idx="8">
                  <c:v>52.58</c:v>
                </c:pt>
              </c:numCache>
            </c:numRef>
          </c:xVal>
          <c:yVal>
            <c:numRef>
              <c:f>'Transposition données'!$X$5:$X$16</c:f>
              <c:numCache>
                <c:formatCode>0.00</c:formatCode>
                <c:ptCount val="12"/>
                <c:pt idx="0">
                  <c:v>28.695522942068695</c:v>
                </c:pt>
                <c:pt idx="1">
                  <c:v>28.299536717631568</c:v>
                </c:pt>
                <c:pt idx="2">
                  <c:v>27.111578044320169</c:v>
                </c:pt>
                <c:pt idx="3">
                  <c:v>25.65962855471733</c:v>
                </c:pt>
                <c:pt idx="4">
                  <c:v>22.755729575511666</c:v>
                </c:pt>
                <c:pt idx="5">
                  <c:v>18.663871922994627</c:v>
                </c:pt>
                <c:pt idx="6">
                  <c:v>15.759972943788966</c:v>
                </c:pt>
                <c:pt idx="7">
                  <c:v>13.648046413457578</c:v>
                </c:pt>
                <c:pt idx="8">
                  <c:v>12.592083148291888</c:v>
                </c:pt>
              </c:numCache>
            </c:numRef>
          </c:yVal>
          <c:smooth val="0"/>
          <c:extLst>
            <c:ext xmlns:c16="http://schemas.microsoft.com/office/drawing/2014/chart" uri="{C3380CC4-5D6E-409C-BE32-E72D297353CC}">
              <c16:uniqueId val="{00000001-DF0B-44D1-BDC1-3940045EF5DB}"/>
            </c:ext>
          </c:extLst>
        </c:ser>
        <c:ser>
          <c:idx val="2"/>
          <c:order val="2"/>
          <c:tx>
            <c:strRef>
              <c:f>'Transposition données'!$W$3</c:f>
              <c:strCache>
                <c:ptCount val="1"/>
                <c:pt idx="0">
                  <c:v>C-M 2</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données'!$AT$5:$AT$16</c:f>
              <c:numCache>
                <c:formatCode>General</c:formatCode>
                <c:ptCount val="12"/>
                <c:pt idx="0" formatCode="0.00">
                  <c:v>0</c:v>
                </c:pt>
                <c:pt idx="1">
                  <c:v>0</c:v>
                </c:pt>
                <c:pt idx="2">
                  <c:v>0</c:v>
                </c:pt>
                <c:pt idx="3">
                  <c:v>0.55000000000000004</c:v>
                </c:pt>
                <c:pt idx="4">
                  <c:v>1.72</c:v>
                </c:pt>
                <c:pt idx="5">
                  <c:v>5.93</c:v>
                </c:pt>
                <c:pt idx="6">
                  <c:v>19.32</c:v>
                </c:pt>
                <c:pt idx="7">
                  <c:v>39.049999999999997</c:v>
                </c:pt>
                <c:pt idx="8">
                  <c:v>54.87</c:v>
                </c:pt>
              </c:numCache>
            </c:numRef>
          </c:xVal>
          <c:yVal>
            <c:numRef>
              <c:f>'Transposition données'!$W$5:$W$16</c:f>
              <c:numCache>
                <c:formatCode>0.00</c:formatCode>
                <c:ptCount val="12"/>
                <c:pt idx="0">
                  <c:v>28.695522942068703</c:v>
                </c:pt>
                <c:pt idx="1">
                  <c:v>28.300751399301628</c:v>
                </c:pt>
                <c:pt idx="2">
                  <c:v>27.116436771000384</c:v>
                </c:pt>
                <c:pt idx="3">
                  <c:v>24.879398028653586</c:v>
                </c:pt>
                <c:pt idx="4">
                  <c:v>21.984406715028314</c:v>
                </c:pt>
                <c:pt idx="5">
                  <c:v>18.299872315868885</c:v>
                </c:pt>
                <c:pt idx="6">
                  <c:v>15.010109459476539</c:v>
                </c:pt>
                <c:pt idx="7">
                  <c:v>13.167842259896814</c:v>
                </c:pt>
                <c:pt idx="8">
                  <c:v>12.246708660106954</c:v>
                </c:pt>
              </c:numCache>
            </c:numRef>
          </c:yVal>
          <c:smooth val="0"/>
          <c:extLst>
            <c:ext xmlns:c16="http://schemas.microsoft.com/office/drawing/2014/chart" uri="{C3380CC4-5D6E-409C-BE32-E72D297353CC}">
              <c16:uniqueId val="{00000002-DF0B-44D1-BDC1-3940045EF5DB}"/>
            </c:ext>
          </c:extLst>
        </c:ser>
        <c:ser>
          <c:idx val="3"/>
          <c:order val="3"/>
          <c:tx>
            <c:strRef>
              <c:f>'+ données chambre environ'!$R$4</c:f>
              <c:strCache>
                <c:ptCount val="1"/>
                <c:pt idx="0">
                  <c:v>COX - MX80</c:v>
                </c:pt>
              </c:strCache>
            </c:strRef>
          </c:tx>
          <c:spPr>
            <a:ln w="25400" cap="rnd">
              <a:noFill/>
              <a:round/>
            </a:ln>
            <a:effectLst/>
          </c:spPr>
          <c:marker>
            <c:symbol val="diamond"/>
            <c:size val="5"/>
            <c:spPr>
              <a:solidFill>
                <a:schemeClr val="bg1"/>
              </a:solidFill>
              <a:ln w="9525">
                <a:solidFill>
                  <a:schemeClr val="accent5"/>
                </a:solidFill>
              </a:ln>
              <a:effectLst/>
            </c:spPr>
          </c:marker>
          <c:xVal>
            <c:numRef>
              <c:f>'+ données chambre environ'!$R$6:$R$16</c:f>
              <c:numCache>
                <c:formatCode>General</c:formatCode>
                <c:ptCount val="11"/>
                <c:pt idx="0">
                  <c:v>41.78</c:v>
                </c:pt>
                <c:pt idx="1">
                  <c:v>26.39</c:v>
                </c:pt>
                <c:pt idx="2">
                  <c:v>19.23</c:v>
                </c:pt>
                <c:pt idx="3">
                  <c:v>14.5</c:v>
                </c:pt>
                <c:pt idx="4">
                  <c:v>7.8</c:v>
                </c:pt>
                <c:pt idx="5">
                  <c:v>4.3499999999999996</c:v>
                </c:pt>
                <c:pt idx="6">
                  <c:v>2.82</c:v>
                </c:pt>
                <c:pt idx="7">
                  <c:v>2.06</c:v>
                </c:pt>
                <c:pt idx="8">
                  <c:v>8.3699999999999992</c:v>
                </c:pt>
                <c:pt idx="9">
                  <c:v>6.31</c:v>
                </c:pt>
                <c:pt idx="10">
                  <c:v>6.54</c:v>
                </c:pt>
              </c:numCache>
            </c:numRef>
          </c:xVal>
          <c:yVal>
            <c:numRef>
              <c:f>'+ données chambre environ'!$S$6:$S$16</c:f>
              <c:numCache>
                <c:formatCode>General</c:formatCode>
                <c:ptCount val="11"/>
                <c:pt idx="0">
                  <c:v>9.2150170648463998</c:v>
                </c:pt>
                <c:pt idx="1">
                  <c:v>10.73298429319372</c:v>
                </c:pt>
                <c:pt idx="2">
                  <c:v>11.797752808988712</c:v>
                </c:pt>
                <c:pt idx="3">
                  <c:v>12.349397590361443</c:v>
                </c:pt>
                <c:pt idx="4">
                  <c:v>14.049586776859499</c:v>
                </c:pt>
                <c:pt idx="5">
                  <c:v>15.665236051502154</c:v>
                </c:pt>
                <c:pt idx="6">
                  <c:v>17.060367454068199</c:v>
                </c:pt>
                <c:pt idx="7">
                  <c:v>18.571428571428509</c:v>
                </c:pt>
                <c:pt idx="8">
                  <c:v>14.614243323442128</c:v>
                </c:pt>
                <c:pt idx="9">
                  <c:v>12.91108404384897</c:v>
                </c:pt>
                <c:pt idx="10">
                  <c:v>14.135277440259223</c:v>
                </c:pt>
              </c:numCache>
            </c:numRef>
          </c:yVal>
          <c:smooth val="0"/>
          <c:extLst>
            <c:ext xmlns:c16="http://schemas.microsoft.com/office/drawing/2014/chart" uri="{C3380CC4-5D6E-409C-BE32-E72D297353CC}">
              <c16:uniqueId val="{00000003-DF0B-44D1-BDC1-3940045EF5DB}"/>
            </c:ext>
          </c:extLst>
        </c:ser>
        <c:dLbls>
          <c:showLegendKey val="0"/>
          <c:showVal val="0"/>
          <c:showCatName val="0"/>
          <c:showSerName val="0"/>
          <c:showPercent val="0"/>
          <c:showBubbleSize val="0"/>
        </c:dLbls>
        <c:axId val="1340640383"/>
        <c:axId val="1340629151"/>
      </c:scatterChart>
      <c:valAx>
        <c:axId val="13406403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a:t>Succion (MPa)</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29151"/>
        <c:crosses val="autoZero"/>
        <c:crossBetween val="midCat"/>
      </c:valAx>
      <c:valAx>
        <c:axId val="13406291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a:t>Teneur en eau (%)</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40383"/>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a:t>Teneur en eau (%)</a:t>
            </a:r>
          </a:p>
        </c:rich>
      </c:tx>
      <c:layout>
        <c:manualLayout>
          <c:xMode val="edge"/>
          <c:yMode val="edge"/>
          <c:x val="0.22694558147467653"/>
          <c:y val="1.6289395432556131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590187176207695"/>
          <c:y val="0.26247441887059458"/>
          <c:w val="0.62314122612830469"/>
          <c:h val="0.64334032967792198"/>
        </c:manualLayout>
      </c:layout>
      <c:scatterChart>
        <c:scatterStyle val="lineMarker"/>
        <c:varyColors val="0"/>
        <c:ser>
          <c:idx val="0"/>
          <c:order val="0"/>
          <c:tx>
            <c:strRef>
              <c:f>'21 avr COX '!$J$96</c:f>
              <c:strCache>
                <c:ptCount val="1"/>
                <c:pt idx="0">
                  <c:v>COX 22°</c:v>
                </c:pt>
              </c:strCache>
            </c:strRef>
          </c:tx>
          <c:spPr>
            <a:ln w="25400" cap="rnd">
              <a:noFill/>
              <a:round/>
            </a:ln>
            <a:effectLst/>
          </c:spPr>
          <c:marker>
            <c:symbol val="circle"/>
            <c:size val="5"/>
            <c:spPr>
              <a:solidFill>
                <a:schemeClr val="accent1"/>
              </a:solidFill>
              <a:ln w="9525">
                <a:solidFill>
                  <a:schemeClr val="accent1"/>
                </a:solidFill>
              </a:ln>
              <a:effectLst/>
            </c:spPr>
          </c:marker>
          <c:xVal>
            <c:numRef>
              <c:f>'21 avr COX '!$F$99:$F$106</c:f>
              <c:numCache>
                <c:formatCode>0.00</c:formatCode>
                <c:ptCount val="8"/>
                <c:pt idx="0">
                  <c:v>4.1935483870967998</c:v>
                </c:pt>
                <c:pt idx="1">
                  <c:v>4.6632124352332456</c:v>
                </c:pt>
                <c:pt idx="2">
                  <c:v>4.2513863216266268</c:v>
                </c:pt>
                <c:pt idx="3">
                  <c:v>4.569892473118327</c:v>
                </c:pt>
                <c:pt idx="4">
                  <c:v>5.1675977653630909</c:v>
                </c:pt>
                <c:pt idx="5">
                  <c:v>5.4012345679011995</c:v>
                </c:pt>
                <c:pt idx="6">
                  <c:v>6.0402684563758289</c:v>
                </c:pt>
                <c:pt idx="7">
                  <c:v>6.9245165315034276</c:v>
                </c:pt>
              </c:numCache>
            </c:numRef>
          </c:xVal>
          <c:yVal>
            <c:numRef>
              <c:f>'21 avr COX '!$J$99:$J$106</c:f>
              <c:numCache>
                <c:formatCode>0.00</c:formatCode>
                <c:ptCount val="8"/>
                <c:pt idx="0">
                  <c:v>0.80000000000000016</c:v>
                </c:pt>
                <c:pt idx="1">
                  <c:v>1.8166666666666669</c:v>
                </c:pt>
                <c:pt idx="2">
                  <c:v>2.6166666666666663</c:v>
                </c:pt>
                <c:pt idx="3">
                  <c:v>3.7249999999999996</c:v>
                </c:pt>
                <c:pt idx="4">
                  <c:v>5.15</c:v>
                </c:pt>
                <c:pt idx="5">
                  <c:v>6.7124999999999995</c:v>
                </c:pt>
                <c:pt idx="6">
                  <c:v>9.0708333333333346</c:v>
                </c:pt>
                <c:pt idx="7">
                  <c:v>14.316666666666666</c:v>
                </c:pt>
              </c:numCache>
            </c:numRef>
          </c:yVal>
          <c:smooth val="0"/>
          <c:extLst>
            <c:ext xmlns:c16="http://schemas.microsoft.com/office/drawing/2014/chart" uri="{C3380CC4-5D6E-409C-BE32-E72D297353CC}">
              <c16:uniqueId val="{00000000-41A0-4E1A-ADC7-DB22A071E3C1}"/>
            </c:ext>
          </c:extLst>
        </c:ser>
        <c:dLbls>
          <c:showLegendKey val="0"/>
          <c:showVal val="0"/>
          <c:showCatName val="0"/>
          <c:showSerName val="0"/>
          <c:showPercent val="0"/>
          <c:showBubbleSize val="0"/>
        </c:dLbls>
        <c:axId val="1667478927"/>
        <c:axId val="1667479759"/>
      </c:scatterChart>
      <c:valAx>
        <c:axId val="166747892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667479759"/>
        <c:crosses val="autoZero"/>
        <c:crossBetween val="midCat"/>
      </c:valAx>
      <c:valAx>
        <c:axId val="1667479759"/>
        <c:scaling>
          <c:orientation val="maxMin"/>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fr-FR"/>
                  <a:t>Profondeur (mm)</a:t>
                </a:r>
              </a:p>
            </c:rich>
          </c:tx>
          <c:layout>
            <c:manualLayout>
              <c:xMode val="edge"/>
              <c:yMode val="edge"/>
              <c:x val="1.5684953085976702E-3"/>
              <c:y val="0.2528204163023564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667478927"/>
        <c:crosses val="autoZero"/>
        <c:crossBetween val="midCat"/>
      </c:valAx>
      <c:spPr>
        <a:noFill/>
        <a:ln>
          <a:noFill/>
        </a:ln>
        <a:effectLst/>
      </c:spPr>
    </c:plotArea>
    <c:plotVisOnly val="1"/>
    <c:dispBlanksAs val="gap"/>
    <c:showDLblsOverMax val="0"/>
  </c:chart>
  <c:spPr>
    <a:noFill/>
    <a:ln>
      <a:noFill/>
    </a:ln>
    <a:effectLst/>
  </c:spPr>
  <c:txPr>
    <a:bodyPr/>
    <a:lstStyle/>
    <a:p>
      <a:pPr>
        <a:defRPr sz="1100"/>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Succion (MPa)</a:t>
            </a:r>
          </a:p>
        </c:rich>
      </c:tx>
      <c:layout>
        <c:manualLayout>
          <c:xMode val="edge"/>
          <c:yMode val="edge"/>
          <c:x val="0.30600380023255153"/>
          <c:y val="2.4988743497843403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6436015913289085"/>
          <c:y val="0.26895329089653974"/>
          <c:w val="0.61012318344427474"/>
          <c:h val="0.69446962869850648"/>
        </c:manualLayout>
      </c:layout>
      <c:scatterChart>
        <c:scatterStyle val="lineMarker"/>
        <c:varyColors val="0"/>
        <c:ser>
          <c:idx val="0"/>
          <c:order val="0"/>
          <c:tx>
            <c:strRef>
              <c:f>'21 avr COX '!$J$96</c:f>
              <c:strCache>
                <c:ptCount val="1"/>
                <c:pt idx="0">
                  <c:v>COX 22°</c:v>
                </c:pt>
              </c:strCache>
            </c:strRef>
          </c:tx>
          <c:spPr>
            <a:ln w="25400" cap="rnd">
              <a:noFill/>
              <a:round/>
            </a:ln>
            <a:effectLst/>
          </c:spPr>
          <c:marker>
            <c:symbol val="circle"/>
            <c:size val="5"/>
            <c:spPr>
              <a:solidFill>
                <a:schemeClr val="accent1"/>
              </a:solidFill>
              <a:ln w="9525">
                <a:solidFill>
                  <a:schemeClr val="accent1"/>
                </a:solidFill>
              </a:ln>
              <a:effectLst/>
            </c:spPr>
          </c:marker>
          <c:xVal>
            <c:numRef>
              <c:f>'21 avr COX '!$D$112:$D$119</c:f>
              <c:numCache>
                <c:formatCode>0.00</c:formatCode>
                <c:ptCount val="8"/>
                <c:pt idx="0">
                  <c:v>76.63</c:v>
                </c:pt>
                <c:pt idx="1">
                  <c:v>73.209999999999994</c:v>
                </c:pt>
                <c:pt idx="2">
                  <c:v>60.95</c:v>
                </c:pt>
                <c:pt idx="3">
                  <c:v>58.58</c:v>
                </c:pt>
                <c:pt idx="4">
                  <c:v>42.44</c:v>
                </c:pt>
                <c:pt idx="5">
                  <c:v>32.090000000000003</c:v>
                </c:pt>
                <c:pt idx="6">
                  <c:v>25.12</c:v>
                </c:pt>
                <c:pt idx="7">
                  <c:v>18.07</c:v>
                </c:pt>
              </c:numCache>
            </c:numRef>
          </c:xVal>
          <c:yVal>
            <c:numRef>
              <c:f>'21 avr COX '!$J$112:$J$119</c:f>
              <c:numCache>
                <c:formatCode>0.00</c:formatCode>
                <c:ptCount val="8"/>
                <c:pt idx="0">
                  <c:v>0.80000000000000016</c:v>
                </c:pt>
                <c:pt idx="1">
                  <c:v>1.8166666666666669</c:v>
                </c:pt>
                <c:pt idx="2">
                  <c:v>2.6166666666666663</c:v>
                </c:pt>
                <c:pt idx="3">
                  <c:v>3.7249999999999996</c:v>
                </c:pt>
                <c:pt idx="4">
                  <c:v>5.15</c:v>
                </c:pt>
                <c:pt idx="5">
                  <c:v>6.7124999999999995</c:v>
                </c:pt>
                <c:pt idx="6">
                  <c:v>9.0708333333333346</c:v>
                </c:pt>
                <c:pt idx="7">
                  <c:v>14.316666666666666</c:v>
                </c:pt>
              </c:numCache>
            </c:numRef>
          </c:yVal>
          <c:smooth val="0"/>
          <c:extLst>
            <c:ext xmlns:c16="http://schemas.microsoft.com/office/drawing/2014/chart" uri="{C3380CC4-5D6E-409C-BE32-E72D297353CC}">
              <c16:uniqueId val="{00000000-F56C-4B5D-9A6D-B5C35C00BDD0}"/>
            </c:ext>
          </c:extLst>
        </c:ser>
        <c:dLbls>
          <c:showLegendKey val="0"/>
          <c:showVal val="0"/>
          <c:showCatName val="0"/>
          <c:showSerName val="0"/>
          <c:showPercent val="0"/>
          <c:showBubbleSize val="0"/>
        </c:dLbls>
        <c:axId val="1667478927"/>
        <c:axId val="1667479759"/>
      </c:scatterChart>
      <c:valAx>
        <c:axId val="166747892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667479759"/>
        <c:crosses val="autoZero"/>
        <c:crossBetween val="midCat"/>
      </c:valAx>
      <c:valAx>
        <c:axId val="1667479759"/>
        <c:scaling>
          <c:orientation val="maxMin"/>
          <c:max val="2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667478927"/>
        <c:crosses val="autoZero"/>
        <c:crossBetween val="midCat"/>
      </c:valAx>
      <c:spPr>
        <a:noFill/>
        <a:ln>
          <a:noFill/>
        </a:ln>
        <a:effectLst/>
      </c:spPr>
    </c:plotArea>
    <c:plotVisOnly val="1"/>
    <c:dispBlanksAs val="gap"/>
    <c:showDLblsOverMax val="0"/>
  </c:chart>
  <c:spPr>
    <a:noFill/>
    <a:ln>
      <a:noFill/>
    </a:ln>
    <a:effectLst/>
  </c:spPr>
  <c:txPr>
    <a:bodyPr/>
    <a:lstStyle/>
    <a:p>
      <a:pPr>
        <a:defRPr sz="1050"/>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Teneur en eau (%)</a:t>
            </a:r>
          </a:p>
        </c:rich>
      </c:tx>
      <c:layout>
        <c:manualLayout>
          <c:xMode val="edge"/>
          <c:yMode val="edge"/>
          <c:x val="0.23740610979350704"/>
          <c:y val="5.999554161571479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6591464085193439"/>
          <c:y val="0.29635825227666568"/>
          <c:w val="0.63534280295326795"/>
          <c:h val="0.65764100973346484"/>
        </c:manualLayout>
      </c:layout>
      <c:scatterChart>
        <c:scatterStyle val="lineMarker"/>
        <c:varyColors val="0"/>
        <c:ser>
          <c:idx val="0"/>
          <c:order val="0"/>
          <c:tx>
            <c:strRef>
              <c:f>'25 avr COX MX80'!$K$97</c:f>
              <c:strCache>
                <c:ptCount val="1"/>
                <c:pt idx="0">
                  <c:v>COX MX80 22°</c:v>
                </c:pt>
              </c:strCache>
            </c:strRef>
          </c:tx>
          <c:spPr>
            <a:ln w="25400" cap="rnd">
              <a:noFill/>
              <a:round/>
            </a:ln>
            <a:effectLst/>
          </c:spPr>
          <c:marker>
            <c:symbol val="circle"/>
            <c:size val="5"/>
            <c:spPr>
              <a:solidFill>
                <a:schemeClr val="accent1"/>
              </a:solidFill>
              <a:ln w="9525">
                <a:solidFill>
                  <a:schemeClr val="accent1"/>
                </a:solidFill>
              </a:ln>
              <a:effectLst/>
            </c:spPr>
          </c:marker>
          <c:xVal>
            <c:numRef>
              <c:f>'25 avr COX MX80'!$F$102:$F$109</c:f>
              <c:numCache>
                <c:formatCode>0.00</c:formatCode>
                <c:ptCount val="8"/>
                <c:pt idx="0">
                  <c:v>9.2150170648463998</c:v>
                </c:pt>
                <c:pt idx="1">
                  <c:v>10.73298429319372</c:v>
                </c:pt>
                <c:pt idx="2">
                  <c:v>11.797752808988712</c:v>
                </c:pt>
                <c:pt idx="3">
                  <c:v>12.349397590361443</c:v>
                </c:pt>
                <c:pt idx="4">
                  <c:v>14.049586776859499</c:v>
                </c:pt>
                <c:pt idx="5">
                  <c:v>15.665236051502154</c:v>
                </c:pt>
                <c:pt idx="6">
                  <c:v>17.060367454068199</c:v>
                </c:pt>
                <c:pt idx="7">
                  <c:v>18.571428571428509</c:v>
                </c:pt>
              </c:numCache>
            </c:numRef>
          </c:xVal>
          <c:yVal>
            <c:numRef>
              <c:f>'25 avr COX MX80'!$J$102:$J$109</c:f>
              <c:numCache>
                <c:formatCode>0.00</c:formatCode>
                <c:ptCount val="8"/>
                <c:pt idx="0">
                  <c:v>1.1000000000000001</c:v>
                </c:pt>
                <c:pt idx="1">
                  <c:v>2.9666666666666668</c:v>
                </c:pt>
                <c:pt idx="2">
                  <c:v>4.3666666666666671</c:v>
                </c:pt>
                <c:pt idx="3">
                  <c:v>5.7333333333333334</c:v>
                </c:pt>
                <c:pt idx="4">
                  <c:v>7.5833333333333321</c:v>
                </c:pt>
                <c:pt idx="5">
                  <c:v>9.8999999999999986</c:v>
                </c:pt>
                <c:pt idx="6">
                  <c:v>12.483333333333333</c:v>
                </c:pt>
                <c:pt idx="7">
                  <c:v>15.716666666666665</c:v>
                </c:pt>
              </c:numCache>
            </c:numRef>
          </c:yVal>
          <c:smooth val="0"/>
          <c:extLst>
            <c:ext xmlns:c16="http://schemas.microsoft.com/office/drawing/2014/chart" uri="{C3380CC4-5D6E-409C-BE32-E72D297353CC}">
              <c16:uniqueId val="{00000000-C15C-4EA2-BCAF-284BD2F2FF59}"/>
            </c:ext>
          </c:extLst>
        </c:ser>
        <c:dLbls>
          <c:showLegendKey val="0"/>
          <c:showVal val="0"/>
          <c:showCatName val="0"/>
          <c:showSerName val="0"/>
          <c:showPercent val="0"/>
          <c:showBubbleSize val="0"/>
        </c:dLbls>
        <c:axId val="1667478927"/>
        <c:axId val="1667479759"/>
      </c:scatterChart>
      <c:valAx>
        <c:axId val="166747892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67479759"/>
        <c:crosses val="autoZero"/>
        <c:crossBetween val="midCat"/>
      </c:valAx>
      <c:valAx>
        <c:axId val="1667479759"/>
        <c:scaling>
          <c:orientation val="maxMin"/>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a:t>Profondeur (mm)</a:t>
                </a:r>
              </a:p>
            </c:rich>
          </c:tx>
          <c:layout>
            <c:manualLayout>
              <c:xMode val="edge"/>
              <c:yMode val="edge"/>
              <c:x val="1.568711482530565E-3"/>
              <c:y val="0.3375389543114941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67478927"/>
        <c:crosses val="autoZero"/>
        <c:crossBetween val="midCat"/>
      </c:valAx>
      <c:spPr>
        <a:noFill/>
        <a:ln>
          <a:noFill/>
        </a:ln>
        <a:effectLst/>
      </c:spPr>
    </c:plotArea>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Succion (MPa)</a:t>
            </a:r>
          </a:p>
        </c:rich>
      </c:tx>
      <c:layout>
        <c:manualLayout>
          <c:xMode val="edge"/>
          <c:yMode val="edge"/>
          <c:x val="0.34885973213213967"/>
          <c:y val="3.05571596672360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0575208870650807"/>
          <c:y val="0.26290426634643499"/>
          <c:w val="0.70745926678120175"/>
          <c:h val="0.68527038879640079"/>
        </c:manualLayout>
      </c:layout>
      <c:scatterChart>
        <c:scatterStyle val="lineMarker"/>
        <c:varyColors val="0"/>
        <c:ser>
          <c:idx val="0"/>
          <c:order val="0"/>
          <c:tx>
            <c:strRef>
              <c:f>'25 avr COX MX80'!$K$97</c:f>
              <c:strCache>
                <c:ptCount val="1"/>
                <c:pt idx="0">
                  <c:v>COX MX80 22°</c:v>
                </c:pt>
              </c:strCache>
            </c:strRef>
          </c:tx>
          <c:spPr>
            <a:ln w="25400" cap="rnd">
              <a:noFill/>
              <a:round/>
            </a:ln>
            <a:effectLst/>
          </c:spPr>
          <c:marker>
            <c:symbol val="circle"/>
            <c:size val="5"/>
            <c:spPr>
              <a:solidFill>
                <a:schemeClr val="accent1"/>
              </a:solidFill>
              <a:ln w="9525">
                <a:solidFill>
                  <a:schemeClr val="accent1"/>
                </a:solidFill>
              </a:ln>
              <a:effectLst/>
            </c:spPr>
          </c:marker>
          <c:xVal>
            <c:numRef>
              <c:f>'25 avr COX MX80'!$D$115:$D$122</c:f>
              <c:numCache>
                <c:formatCode>General</c:formatCode>
                <c:ptCount val="8"/>
                <c:pt idx="0">
                  <c:v>41.78</c:v>
                </c:pt>
                <c:pt idx="1">
                  <c:v>26.39</c:v>
                </c:pt>
                <c:pt idx="2">
                  <c:v>19.23</c:v>
                </c:pt>
                <c:pt idx="3">
                  <c:v>14.5</c:v>
                </c:pt>
                <c:pt idx="4">
                  <c:v>7.8</c:v>
                </c:pt>
                <c:pt idx="5">
                  <c:v>4.3499999999999996</c:v>
                </c:pt>
                <c:pt idx="6">
                  <c:v>2.82</c:v>
                </c:pt>
                <c:pt idx="7">
                  <c:v>2.06</c:v>
                </c:pt>
              </c:numCache>
            </c:numRef>
          </c:xVal>
          <c:yVal>
            <c:numRef>
              <c:f>'25 avr COX MX80'!$J$115:$J$122</c:f>
              <c:numCache>
                <c:formatCode>0.00</c:formatCode>
                <c:ptCount val="8"/>
                <c:pt idx="0">
                  <c:v>1.1000000000000001</c:v>
                </c:pt>
                <c:pt idx="1">
                  <c:v>2.9666666666666668</c:v>
                </c:pt>
                <c:pt idx="2">
                  <c:v>4.3666666666666671</c:v>
                </c:pt>
                <c:pt idx="3">
                  <c:v>5.7333333333333334</c:v>
                </c:pt>
                <c:pt idx="4">
                  <c:v>7.5833333333333321</c:v>
                </c:pt>
                <c:pt idx="5">
                  <c:v>9.8999999999999986</c:v>
                </c:pt>
                <c:pt idx="6">
                  <c:v>12.483333333333333</c:v>
                </c:pt>
                <c:pt idx="7">
                  <c:v>15.716666666666665</c:v>
                </c:pt>
              </c:numCache>
            </c:numRef>
          </c:yVal>
          <c:smooth val="0"/>
          <c:extLst>
            <c:ext xmlns:c16="http://schemas.microsoft.com/office/drawing/2014/chart" uri="{C3380CC4-5D6E-409C-BE32-E72D297353CC}">
              <c16:uniqueId val="{00000000-5C38-4002-B1E3-DD24F4E53DE3}"/>
            </c:ext>
          </c:extLst>
        </c:ser>
        <c:dLbls>
          <c:showLegendKey val="0"/>
          <c:showVal val="0"/>
          <c:showCatName val="0"/>
          <c:showSerName val="0"/>
          <c:showPercent val="0"/>
          <c:showBubbleSize val="0"/>
        </c:dLbls>
        <c:axId val="1667478927"/>
        <c:axId val="1667479759"/>
      </c:scatterChart>
      <c:valAx>
        <c:axId val="166747892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67479759"/>
        <c:crosses val="autoZero"/>
        <c:crossBetween val="midCat"/>
      </c:valAx>
      <c:valAx>
        <c:axId val="1667479759"/>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67478927"/>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6255468066492E-2"/>
          <c:y val="0.12128204404556957"/>
          <c:w val="0.77993963254593168"/>
          <c:h val="0.78791747805717827"/>
        </c:manualLayout>
      </c:layout>
      <c:scatterChart>
        <c:scatterStyle val="lineMarker"/>
        <c:varyColors val="0"/>
        <c:ser>
          <c:idx val="0"/>
          <c:order val="0"/>
          <c:tx>
            <c:strRef>
              <c:f>'Transposition données'!$K$3</c:f>
              <c:strCache>
                <c:ptCount val="1"/>
                <c:pt idx="0">
                  <c:v>COX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données'!$K$5:$K$16</c:f>
              <c:numCache>
                <c:formatCode>0.00</c:formatCode>
                <c:ptCount val="12"/>
                <c:pt idx="0">
                  <c:v>16.887358169252444</c:v>
                </c:pt>
                <c:pt idx="1">
                  <c:v>16.471758673539554</c:v>
                </c:pt>
                <c:pt idx="2">
                  <c:v>15.432759934257314</c:v>
                </c:pt>
                <c:pt idx="3">
                  <c:v>13.250862581764613</c:v>
                </c:pt>
                <c:pt idx="4">
                  <c:v>10.861165481415448</c:v>
                </c:pt>
                <c:pt idx="5">
                  <c:v>9.5104671203485225</c:v>
                </c:pt>
                <c:pt idx="6">
                  <c:v>8.159768759281615</c:v>
                </c:pt>
                <c:pt idx="7">
                  <c:v>7.5363695157122628</c:v>
                </c:pt>
                <c:pt idx="8">
                  <c:v>7.2246698939275973</c:v>
                </c:pt>
              </c:numCache>
            </c:numRef>
          </c:xVal>
          <c:yVal>
            <c:numRef>
              <c:f>'Transposition données'!$BE$5:$BE$16</c:f>
              <c:numCache>
                <c:formatCode>0.00</c:formatCode>
                <c:ptCount val="12"/>
                <c:pt idx="0">
                  <c:v>1.6577089779407528</c:v>
                </c:pt>
                <c:pt idx="1">
                  <c:v>1.6487131746833845</c:v>
                </c:pt>
                <c:pt idx="2">
                  <c:v>1.7111689635429841</c:v>
                </c:pt>
                <c:pt idx="3">
                  <c:v>1.7111689635429841</c:v>
                </c:pt>
                <c:pt idx="4">
                  <c:v>1.724453115716833</c:v>
                </c:pt>
                <c:pt idx="5">
                  <c:v>1.7160276069466802</c:v>
                </c:pt>
                <c:pt idx="6">
                  <c:v>1.7047243440760809</c:v>
                </c:pt>
                <c:pt idx="7">
                  <c:v>1.7240279533860432</c:v>
                </c:pt>
                <c:pt idx="8">
                  <c:v>1.7213538839304776</c:v>
                </c:pt>
              </c:numCache>
            </c:numRef>
          </c:yVal>
          <c:smooth val="0"/>
          <c:extLst>
            <c:ext xmlns:c16="http://schemas.microsoft.com/office/drawing/2014/chart" uri="{C3380CC4-5D6E-409C-BE32-E72D297353CC}">
              <c16:uniqueId val="{00000000-F666-459D-A07E-CD3D058AB74D}"/>
            </c:ext>
          </c:extLst>
        </c:ser>
        <c:ser>
          <c:idx val="1"/>
          <c:order val="1"/>
          <c:tx>
            <c:strRef>
              <c:f>'Transposition données'!$L$3</c:f>
              <c:strCache>
                <c:ptCount val="1"/>
                <c:pt idx="0">
                  <c:v>COX-2</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données'!$L$5:$L$16</c:f>
              <c:numCache>
                <c:formatCode>0.00</c:formatCode>
                <c:ptCount val="12"/>
                <c:pt idx="0">
                  <c:v>16.887358169252451</c:v>
                </c:pt>
                <c:pt idx="1">
                  <c:v>16.568284398089801</c:v>
                </c:pt>
                <c:pt idx="2">
                  <c:v>15.398347237160076</c:v>
                </c:pt>
                <c:pt idx="3">
                  <c:v>14.015694228788563</c:v>
                </c:pt>
                <c:pt idx="4">
                  <c:v>11.888535754370874</c:v>
                </c:pt>
                <c:pt idx="5">
                  <c:v>10.186808974836715</c:v>
                </c:pt>
                <c:pt idx="6">
                  <c:v>8.6977980427443224</c:v>
                </c:pt>
                <c:pt idx="7">
                  <c:v>7.6342188055354772</c:v>
                </c:pt>
                <c:pt idx="8">
                  <c:v>7.1024291869310643</c:v>
                </c:pt>
              </c:numCache>
            </c:numRef>
          </c:xVal>
          <c:yVal>
            <c:numRef>
              <c:f>'Transposition données'!$BF$5:$BF$16</c:f>
              <c:numCache>
                <c:formatCode>0.00</c:formatCode>
                <c:ptCount val="12"/>
                <c:pt idx="0">
                  <c:v>1.7227153828713975</c:v>
                </c:pt>
                <c:pt idx="1">
                  <c:v>1.7207418149371025</c:v>
                </c:pt>
                <c:pt idx="2">
                  <c:v>1.7475702225991918</c:v>
                </c:pt>
                <c:pt idx="3">
                  <c:v>1.7475702225991918</c:v>
                </c:pt>
                <c:pt idx="4">
                  <c:v>1.7615660323247304</c:v>
                </c:pt>
                <c:pt idx="5">
                  <c:v>1.7875043760519427</c:v>
                </c:pt>
                <c:pt idx="6">
                  <c:v>1.7493174477313416</c:v>
                </c:pt>
                <c:pt idx="7">
                  <c:v>1.7885264443850477</c:v>
                </c:pt>
                <c:pt idx="8">
                  <c:v>1.8129931746654429</c:v>
                </c:pt>
              </c:numCache>
            </c:numRef>
          </c:yVal>
          <c:smooth val="0"/>
          <c:extLst>
            <c:ext xmlns:c16="http://schemas.microsoft.com/office/drawing/2014/chart" uri="{C3380CC4-5D6E-409C-BE32-E72D297353CC}">
              <c16:uniqueId val="{00000001-F666-459D-A07E-CD3D058AB74D}"/>
            </c:ext>
          </c:extLst>
        </c:ser>
        <c:ser>
          <c:idx val="2"/>
          <c:order val="2"/>
          <c:tx>
            <c:strRef>
              <c:f>'Transposition données'!$M$3</c:f>
              <c:strCache>
                <c:ptCount val="1"/>
                <c:pt idx="0">
                  <c:v>COX-3</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données'!$M$5:$M$16</c:f>
              <c:numCache>
                <c:formatCode>0.00</c:formatCode>
                <c:ptCount val="12"/>
                <c:pt idx="0">
                  <c:v>16.887358169252451</c:v>
                </c:pt>
                <c:pt idx="1">
                  <c:v>16.355568550648037</c:v>
                </c:pt>
                <c:pt idx="2">
                  <c:v>15.61106308460182</c:v>
                </c:pt>
                <c:pt idx="3">
                  <c:v>14.015694228788544</c:v>
                </c:pt>
                <c:pt idx="4">
                  <c:v>11.782177830649973</c:v>
                </c:pt>
                <c:pt idx="5">
                  <c:v>9.761377279953166</c:v>
                </c:pt>
                <c:pt idx="6">
                  <c:v>8.1660084241398891</c:v>
                </c:pt>
                <c:pt idx="7">
                  <c:v>7.1024291869310447</c:v>
                </c:pt>
                <c:pt idx="8">
                  <c:v>6.6769974920474953</c:v>
                </c:pt>
              </c:numCache>
            </c:numRef>
          </c:xVal>
          <c:yVal>
            <c:numRef>
              <c:f>'Transposition données'!$BG$5:$BG$16</c:f>
              <c:numCache>
                <c:formatCode>0.00</c:formatCode>
                <c:ptCount val="12"/>
                <c:pt idx="0">
                  <c:v>1.7004053437960891</c:v>
                </c:pt>
                <c:pt idx="1">
                  <c:v>1.7162838694854399</c:v>
                </c:pt>
                <c:pt idx="2">
                  <c:v>1.7536795246973123</c:v>
                </c:pt>
                <c:pt idx="3">
                  <c:v>1.7536795246973123</c:v>
                </c:pt>
                <c:pt idx="4">
                  <c:v>1.7714636987935579</c:v>
                </c:pt>
                <c:pt idx="5">
                  <c:v>1.8015050053370401</c:v>
                </c:pt>
                <c:pt idx="6">
                  <c:v>1.7682162813057891</c:v>
                </c:pt>
                <c:pt idx="7">
                  <c:v>1.7847813858891706</c:v>
                </c:pt>
                <c:pt idx="8">
                  <c:v>1.793467853744523</c:v>
                </c:pt>
              </c:numCache>
            </c:numRef>
          </c:yVal>
          <c:smooth val="0"/>
          <c:extLst>
            <c:ext xmlns:c16="http://schemas.microsoft.com/office/drawing/2014/chart" uri="{C3380CC4-5D6E-409C-BE32-E72D297353CC}">
              <c16:uniqueId val="{00000002-F666-459D-A07E-CD3D058AB74D}"/>
            </c:ext>
          </c:extLst>
        </c:ser>
        <c:dLbls>
          <c:showLegendKey val="0"/>
          <c:showVal val="0"/>
          <c:showCatName val="0"/>
          <c:showSerName val="0"/>
          <c:showPercent val="0"/>
          <c:showBubbleSize val="0"/>
        </c:dLbls>
        <c:axId val="1340640383"/>
        <c:axId val="1340629151"/>
      </c:scatterChart>
      <c:valAx>
        <c:axId val="1340640383"/>
        <c:scaling>
          <c:orientation val="maxMin"/>
          <c:max val="18"/>
          <c:min val="0"/>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40629151"/>
        <c:crosses val="autoZero"/>
        <c:crossBetween val="midCat"/>
        <c:majorUnit val="2"/>
      </c:valAx>
      <c:valAx>
        <c:axId val="1340629151"/>
        <c:scaling>
          <c:orientation val="maxMin"/>
          <c:min val="1.6"/>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sz="1200">
          <a:latin typeface="+mn-lt"/>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05336832895887"/>
          <c:y val="0.12128204404556957"/>
          <c:w val="0.77638407699037615"/>
          <c:h val="0.78791747805717827"/>
        </c:manualLayout>
      </c:layout>
      <c:scatterChart>
        <c:scatterStyle val="lineMarker"/>
        <c:varyColors val="0"/>
        <c:ser>
          <c:idx val="0"/>
          <c:order val="0"/>
          <c:tx>
            <c:strRef>
              <c:f>'Transposition données'!$BE$3</c:f>
              <c:strCache>
                <c:ptCount val="1"/>
                <c:pt idx="0">
                  <c:v>COX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données'!$AH$5:$AH$16</c:f>
              <c:numCache>
                <c:formatCode>General</c:formatCode>
                <c:ptCount val="12"/>
                <c:pt idx="0" formatCode="0.00">
                  <c:v>0</c:v>
                </c:pt>
                <c:pt idx="1">
                  <c:v>0</c:v>
                </c:pt>
                <c:pt idx="2">
                  <c:v>0</c:v>
                </c:pt>
                <c:pt idx="3">
                  <c:v>2.52</c:v>
                </c:pt>
                <c:pt idx="4">
                  <c:v>9.9700000000000006</c:v>
                </c:pt>
                <c:pt idx="5">
                  <c:v>21.03</c:v>
                </c:pt>
                <c:pt idx="6">
                  <c:v>38.33</c:v>
                </c:pt>
                <c:pt idx="7">
                  <c:v>56.85</c:v>
                </c:pt>
                <c:pt idx="8">
                  <c:v>67.61</c:v>
                </c:pt>
              </c:numCache>
            </c:numRef>
          </c:xVal>
          <c:yVal>
            <c:numRef>
              <c:f>'Transposition données'!$BE$5:$BE$16</c:f>
              <c:numCache>
                <c:formatCode>0.00</c:formatCode>
                <c:ptCount val="12"/>
                <c:pt idx="0">
                  <c:v>1.6577089779407528</c:v>
                </c:pt>
                <c:pt idx="1">
                  <c:v>1.6487131746833845</c:v>
                </c:pt>
                <c:pt idx="2">
                  <c:v>1.7111689635429841</c:v>
                </c:pt>
                <c:pt idx="3">
                  <c:v>1.7111689635429841</c:v>
                </c:pt>
                <c:pt idx="4">
                  <c:v>1.724453115716833</c:v>
                </c:pt>
                <c:pt idx="5">
                  <c:v>1.7160276069466802</c:v>
                </c:pt>
                <c:pt idx="6">
                  <c:v>1.7047243440760809</c:v>
                </c:pt>
                <c:pt idx="7">
                  <c:v>1.7240279533860432</c:v>
                </c:pt>
                <c:pt idx="8">
                  <c:v>1.7213538839304776</c:v>
                </c:pt>
              </c:numCache>
            </c:numRef>
          </c:yVal>
          <c:smooth val="0"/>
          <c:extLst>
            <c:ext xmlns:c16="http://schemas.microsoft.com/office/drawing/2014/chart" uri="{C3380CC4-5D6E-409C-BE32-E72D297353CC}">
              <c16:uniqueId val="{00000000-9B4A-4DA7-A50C-0F2F4B4E7B60}"/>
            </c:ext>
          </c:extLst>
        </c:ser>
        <c:ser>
          <c:idx val="1"/>
          <c:order val="1"/>
          <c:tx>
            <c:strRef>
              <c:f>'Transposition données'!$BF$3</c:f>
              <c:strCache>
                <c:ptCount val="1"/>
                <c:pt idx="0">
                  <c:v>COX-2</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données'!$AI$5:$AI$16</c:f>
              <c:numCache>
                <c:formatCode>General</c:formatCode>
                <c:ptCount val="12"/>
                <c:pt idx="0" formatCode="0.00">
                  <c:v>0</c:v>
                </c:pt>
                <c:pt idx="1">
                  <c:v>0</c:v>
                </c:pt>
                <c:pt idx="2">
                  <c:v>0</c:v>
                </c:pt>
                <c:pt idx="3">
                  <c:v>1.45</c:v>
                </c:pt>
                <c:pt idx="4">
                  <c:v>5.0199999999999996</c:v>
                </c:pt>
                <c:pt idx="5">
                  <c:v>12.6</c:v>
                </c:pt>
                <c:pt idx="6">
                  <c:v>27.43</c:v>
                </c:pt>
                <c:pt idx="7">
                  <c:v>46.09</c:v>
                </c:pt>
                <c:pt idx="8">
                  <c:v>61.61</c:v>
                </c:pt>
              </c:numCache>
            </c:numRef>
          </c:xVal>
          <c:yVal>
            <c:numRef>
              <c:f>'Transposition données'!$BF$5:$BF$16</c:f>
              <c:numCache>
                <c:formatCode>0.00</c:formatCode>
                <c:ptCount val="12"/>
                <c:pt idx="0">
                  <c:v>1.7227153828713975</c:v>
                </c:pt>
                <c:pt idx="1">
                  <c:v>1.7207418149371025</c:v>
                </c:pt>
                <c:pt idx="2">
                  <c:v>1.7475702225991918</c:v>
                </c:pt>
                <c:pt idx="3">
                  <c:v>1.7475702225991918</c:v>
                </c:pt>
                <c:pt idx="4">
                  <c:v>1.7615660323247304</c:v>
                </c:pt>
                <c:pt idx="5">
                  <c:v>1.7875043760519427</c:v>
                </c:pt>
                <c:pt idx="6">
                  <c:v>1.7493174477313416</c:v>
                </c:pt>
                <c:pt idx="7">
                  <c:v>1.7885264443850477</c:v>
                </c:pt>
                <c:pt idx="8">
                  <c:v>1.8129931746654429</c:v>
                </c:pt>
              </c:numCache>
            </c:numRef>
          </c:yVal>
          <c:smooth val="0"/>
          <c:extLst>
            <c:ext xmlns:c16="http://schemas.microsoft.com/office/drawing/2014/chart" uri="{C3380CC4-5D6E-409C-BE32-E72D297353CC}">
              <c16:uniqueId val="{00000001-9B4A-4DA7-A50C-0F2F4B4E7B60}"/>
            </c:ext>
          </c:extLst>
        </c:ser>
        <c:ser>
          <c:idx val="2"/>
          <c:order val="2"/>
          <c:tx>
            <c:strRef>
              <c:f>'Transposition données'!$BG$3</c:f>
              <c:strCache>
                <c:ptCount val="1"/>
                <c:pt idx="0">
                  <c:v>COX-3</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données'!$AJ$5:$AJ$16</c:f>
              <c:numCache>
                <c:formatCode>General</c:formatCode>
                <c:ptCount val="12"/>
                <c:pt idx="0" formatCode="0.00">
                  <c:v>0</c:v>
                </c:pt>
                <c:pt idx="1">
                  <c:v>0</c:v>
                </c:pt>
                <c:pt idx="2">
                  <c:v>0</c:v>
                </c:pt>
                <c:pt idx="3">
                  <c:v>1.05</c:v>
                </c:pt>
                <c:pt idx="4">
                  <c:v>4.28</c:v>
                </c:pt>
                <c:pt idx="5">
                  <c:v>12.39</c:v>
                </c:pt>
                <c:pt idx="6">
                  <c:v>28.69</c:v>
                </c:pt>
                <c:pt idx="7">
                  <c:v>49.49</c:v>
                </c:pt>
                <c:pt idx="8">
                  <c:v>63.48</c:v>
                </c:pt>
              </c:numCache>
            </c:numRef>
          </c:xVal>
          <c:yVal>
            <c:numRef>
              <c:f>'Transposition données'!$BG$5:$BG$16</c:f>
              <c:numCache>
                <c:formatCode>0.00</c:formatCode>
                <c:ptCount val="12"/>
                <c:pt idx="0">
                  <c:v>1.7004053437960891</c:v>
                </c:pt>
                <c:pt idx="1">
                  <c:v>1.7162838694854399</c:v>
                </c:pt>
                <c:pt idx="2">
                  <c:v>1.7536795246973123</c:v>
                </c:pt>
                <c:pt idx="3">
                  <c:v>1.7536795246973123</c:v>
                </c:pt>
                <c:pt idx="4">
                  <c:v>1.7714636987935579</c:v>
                </c:pt>
                <c:pt idx="5">
                  <c:v>1.8015050053370401</c:v>
                </c:pt>
                <c:pt idx="6">
                  <c:v>1.7682162813057891</c:v>
                </c:pt>
                <c:pt idx="7">
                  <c:v>1.7847813858891706</c:v>
                </c:pt>
                <c:pt idx="8">
                  <c:v>1.793467853744523</c:v>
                </c:pt>
              </c:numCache>
            </c:numRef>
          </c:yVal>
          <c:smooth val="0"/>
          <c:extLst>
            <c:ext xmlns:c16="http://schemas.microsoft.com/office/drawing/2014/chart" uri="{C3380CC4-5D6E-409C-BE32-E72D297353CC}">
              <c16:uniqueId val="{00000002-9B4A-4DA7-A50C-0F2F4B4E7B60}"/>
            </c:ext>
          </c:extLst>
        </c:ser>
        <c:dLbls>
          <c:showLegendKey val="0"/>
          <c:showVal val="0"/>
          <c:showCatName val="0"/>
          <c:showSerName val="0"/>
          <c:showPercent val="0"/>
          <c:showBubbleSize val="0"/>
        </c:dLbls>
        <c:axId val="1340640383"/>
        <c:axId val="1340629151"/>
      </c:scatterChart>
      <c:valAx>
        <c:axId val="1340640383"/>
        <c:scaling>
          <c:logBase val="10"/>
          <c:orientation val="minMax"/>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40629151"/>
        <c:crosses val="autoZero"/>
        <c:crossBetween val="midCat"/>
      </c:valAx>
      <c:valAx>
        <c:axId val="1340629151"/>
        <c:scaling>
          <c:orientation val="maxMin"/>
          <c:max val="1.85"/>
          <c:min val="1.6"/>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95431126664716E-2"/>
          <c:y val="0.17632037930742528"/>
          <c:w val="0.86133493729950428"/>
          <c:h val="0.61130998410144965"/>
        </c:manualLayout>
      </c:layout>
      <c:scatterChart>
        <c:scatterStyle val="lineMarker"/>
        <c:varyColors val="0"/>
        <c:ser>
          <c:idx val="0"/>
          <c:order val="0"/>
          <c:tx>
            <c:strRef>
              <c:f>'Transposition données'!$AH$3</c:f>
              <c:strCache>
                <c:ptCount val="1"/>
                <c:pt idx="0">
                  <c:v>COX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données'!$K$5:$K$16</c:f>
              <c:numCache>
                <c:formatCode>0.00</c:formatCode>
                <c:ptCount val="12"/>
                <c:pt idx="0">
                  <c:v>16.887358169252444</c:v>
                </c:pt>
                <c:pt idx="1">
                  <c:v>16.471758673539554</c:v>
                </c:pt>
                <c:pt idx="2">
                  <c:v>15.432759934257314</c:v>
                </c:pt>
                <c:pt idx="3">
                  <c:v>13.250862581764613</c:v>
                </c:pt>
                <c:pt idx="4">
                  <c:v>10.861165481415448</c:v>
                </c:pt>
                <c:pt idx="5">
                  <c:v>9.5104671203485225</c:v>
                </c:pt>
                <c:pt idx="6">
                  <c:v>8.159768759281615</c:v>
                </c:pt>
                <c:pt idx="7">
                  <c:v>7.5363695157122628</c:v>
                </c:pt>
                <c:pt idx="8">
                  <c:v>7.2246698939275973</c:v>
                </c:pt>
              </c:numCache>
            </c:numRef>
          </c:xVal>
          <c:yVal>
            <c:numRef>
              <c:f>'Transposition données'!$CB$5:$CB$16</c:f>
              <c:numCache>
                <c:formatCode>0.00</c:formatCode>
                <c:ptCount val="12"/>
                <c:pt idx="0">
                  <c:v>73.388878561417997</c:v>
                </c:pt>
                <c:pt idx="1">
                  <c:v>70.174707068193982</c:v>
                </c:pt>
                <c:pt idx="2">
                  <c:v>66.121703411623727</c:v>
                </c:pt>
                <c:pt idx="3">
                  <c:v>62.722562914233905</c:v>
                </c:pt>
                <c:pt idx="4">
                  <c:v>52.53038880699895</c:v>
                </c:pt>
                <c:pt idx="5">
                  <c:v>45.372876850943634</c:v>
                </c:pt>
                <c:pt idx="6">
                  <c:v>38.224289767498767</c:v>
                </c:pt>
                <c:pt idx="7">
                  <c:v>36.42470876826971</c:v>
                </c:pt>
                <c:pt idx="8">
                  <c:v>34.766794379228038</c:v>
                </c:pt>
              </c:numCache>
            </c:numRef>
          </c:yVal>
          <c:smooth val="0"/>
          <c:extLst>
            <c:ext xmlns:c16="http://schemas.microsoft.com/office/drawing/2014/chart" uri="{C3380CC4-5D6E-409C-BE32-E72D297353CC}">
              <c16:uniqueId val="{00000000-1C33-4EA4-80AE-3BFB105FBD58}"/>
            </c:ext>
          </c:extLst>
        </c:ser>
        <c:ser>
          <c:idx val="1"/>
          <c:order val="1"/>
          <c:tx>
            <c:strRef>
              <c:f>'Transposition données'!$AI$3</c:f>
              <c:strCache>
                <c:ptCount val="1"/>
                <c:pt idx="0">
                  <c:v>COX-2</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données'!$L$5:$L$16</c:f>
              <c:numCache>
                <c:formatCode>0.00</c:formatCode>
                <c:ptCount val="12"/>
                <c:pt idx="0">
                  <c:v>16.887358169252451</c:v>
                </c:pt>
                <c:pt idx="1">
                  <c:v>16.568284398089801</c:v>
                </c:pt>
                <c:pt idx="2">
                  <c:v>15.398347237160076</c:v>
                </c:pt>
                <c:pt idx="3">
                  <c:v>14.015694228788563</c:v>
                </c:pt>
                <c:pt idx="4">
                  <c:v>11.888535754370874</c:v>
                </c:pt>
                <c:pt idx="5">
                  <c:v>10.186808974836715</c:v>
                </c:pt>
                <c:pt idx="6">
                  <c:v>8.6977980427443224</c:v>
                </c:pt>
                <c:pt idx="7">
                  <c:v>7.6342188055354772</c:v>
                </c:pt>
                <c:pt idx="8">
                  <c:v>7.1024291869310643</c:v>
                </c:pt>
              </c:numCache>
            </c:numRef>
          </c:xVal>
          <c:yVal>
            <c:numRef>
              <c:f>'Transposition données'!$CC$5:$CC$16</c:f>
              <c:numCache>
                <c:formatCode>0.00</c:formatCode>
                <c:ptCount val="12"/>
                <c:pt idx="0">
                  <c:v>81.445850006866522</c:v>
                </c:pt>
                <c:pt idx="1">
                  <c:v>78.489450927613589</c:v>
                </c:pt>
                <c:pt idx="2">
                  <c:v>74.026821381818834</c:v>
                </c:pt>
                <c:pt idx="3">
                  <c:v>70.399230138475659</c:v>
                </c:pt>
                <c:pt idx="4">
                  <c:v>61.110262914301153</c:v>
                </c:pt>
                <c:pt idx="5">
                  <c:v>54.678170462210964</c:v>
                </c:pt>
                <c:pt idx="6">
                  <c:v>43.813824982841567</c:v>
                </c:pt>
                <c:pt idx="7">
                  <c:v>41.047460923760411</c:v>
                </c:pt>
                <c:pt idx="8">
                  <c:v>39.802958991022216</c:v>
                </c:pt>
              </c:numCache>
            </c:numRef>
          </c:yVal>
          <c:smooth val="0"/>
          <c:extLst>
            <c:ext xmlns:c16="http://schemas.microsoft.com/office/drawing/2014/chart" uri="{C3380CC4-5D6E-409C-BE32-E72D297353CC}">
              <c16:uniqueId val="{00000001-1C33-4EA4-80AE-3BFB105FBD58}"/>
            </c:ext>
          </c:extLst>
        </c:ser>
        <c:ser>
          <c:idx val="2"/>
          <c:order val="2"/>
          <c:tx>
            <c:strRef>
              <c:f>'Transposition données'!$AJ$3</c:f>
              <c:strCache>
                <c:ptCount val="1"/>
                <c:pt idx="0">
                  <c:v>COX-3</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données'!$M$5:$M$16</c:f>
              <c:numCache>
                <c:formatCode>0.00</c:formatCode>
                <c:ptCount val="12"/>
                <c:pt idx="0">
                  <c:v>16.887358169252451</c:v>
                </c:pt>
                <c:pt idx="1">
                  <c:v>16.355568550648037</c:v>
                </c:pt>
                <c:pt idx="2">
                  <c:v>15.61106308460182</c:v>
                </c:pt>
                <c:pt idx="3">
                  <c:v>14.015694228788544</c:v>
                </c:pt>
                <c:pt idx="4">
                  <c:v>11.782177830649973</c:v>
                </c:pt>
                <c:pt idx="5">
                  <c:v>9.761377279953166</c:v>
                </c:pt>
                <c:pt idx="6">
                  <c:v>8.1660084241398891</c:v>
                </c:pt>
                <c:pt idx="7">
                  <c:v>7.1024291869310447</c:v>
                </c:pt>
                <c:pt idx="8">
                  <c:v>6.6769974920474953</c:v>
                </c:pt>
              </c:numCache>
            </c:numRef>
          </c:xVal>
          <c:yVal>
            <c:numRef>
              <c:f>'Transposition données'!$CD$5:$CD$16</c:f>
              <c:numCache>
                <c:formatCode>0.00</c:formatCode>
                <c:ptCount val="12"/>
                <c:pt idx="0">
                  <c:v>78.560196740412195</c:v>
                </c:pt>
                <c:pt idx="1">
                  <c:v>74.84075273537124</c:v>
                </c:pt>
                <c:pt idx="2">
                  <c:v>74.508747915308817</c:v>
                </c:pt>
                <c:pt idx="3">
                  <c:v>71.111260323709729</c:v>
                </c:pt>
                <c:pt idx="4">
                  <c:v>61.567332843596908</c:v>
                </c:pt>
                <c:pt idx="5">
                  <c:v>53.64658417355659</c:v>
                </c:pt>
                <c:pt idx="6">
                  <c:v>42.441250328885303</c:v>
                </c:pt>
                <c:pt idx="7">
                  <c:v>37.94876357174121</c:v>
                </c:pt>
                <c:pt idx="8">
                  <c:v>36.2005455802447</c:v>
                </c:pt>
              </c:numCache>
            </c:numRef>
          </c:yVal>
          <c:smooth val="0"/>
          <c:extLst>
            <c:ext xmlns:c16="http://schemas.microsoft.com/office/drawing/2014/chart" uri="{C3380CC4-5D6E-409C-BE32-E72D297353CC}">
              <c16:uniqueId val="{00000002-1C33-4EA4-80AE-3BFB105FBD58}"/>
            </c:ext>
          </c:extLst>
        </c:ser>
        <c:dLbls>
          <c:showLegendKey val="0"/>
          <c:showVal val="0"/>
          <c:showCatName val="0"/>
          <c:showSerName val="0"/>
          <c:showPercent val="0"/>
          <c:showBubbleSize val="0"/>
        </c:dLbls>
        <c:axId val="1340640383"/>
        <c:axId val="1340629151"/>
      </c:scatterChart>
      <c:valAx>
        <c:axId val="1340640383"/>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fr-FR" b="1"/>
                  <a:t>Teneur en eau (%)</a:t>
                </a:r>
              </a:p>
            </c:rich>
          </c:tx>
          <c:layout>
            <c:manualLayout>
              <c:xMode val="edge"/>
              <c:yMode val="edge"/>
              <c:x val="0.3065857392825897"/>
              <c:y val="0.8993070489844683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40629151"/>
        <c:crosses val="autoZero"/>
        <c:crossBetween val="midCat"/>
      </c:valAx>
      <c:valAx>
        <c:axId val="1340629151"/>
        <c:scaling>
          <c:orientation val="minMax"/>
        </c:scaling>
        <c:delete val="1"/>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sz="1400">
          <a:latin typeface="+mn-lt"/>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'Transposition données'!$AS$3</c:f>
              <c:strCache>
                <c:ptCount val="1"/>
                <c:pt idx="0">
                  <c:v>C-M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données'!$AS$5:$AS$16</c:f>
              <c:numCache>
                <c:formatCode>General</c:formatCode>
                <c:ptCount val="12"/>
                <c:pt idx="0" formatCode="0.00">
                  <c:v>0</c:v>
                </c:pt>
                <c:pt idx="1">
                  <c:v>0</c:v>
                </c:pt>
                <c:pt idx="2">
                  <c:v>0</c:v>
                </c:pt>
                <c:pt idx="3">
                  <c:v>1.01</c:v>
                </c:pt>
                <c:pt idx="4">
                  <c:v>3.39</c:v>
                </c:pt>
                <c:pt idx="5">
                  <c:v>10.51</c:v>
                </c:pt>
                <c:pt idx="6">
                  <c:v>30.22</c:v>
                </c:pt>
                <c:pt idx="7">
                  <c:v>50.2</c:v>
                </c:pt>
                <c:pt idx="8">
                  <c:v>61.74</c:v>
                </c:pt>
              </c:numCache>
            </c:numRef>
          </c:xVal>
          <c:yVal>
            <c:numRef>
              <c:f>'Transposition données'!$CM$5:$CM$16</c:f>
              <c:numCache>
                <c:formatCode>0.00</c:formatCode>
                <c:ptCount val="12"/>
                <c:pt idx="0">
                  <c:v>87.46176247742909</c:v>
                </c:pt>
                <c:pt idx="1">
                  <c:v>90.681790468608455</c:v>
                </c:pt>
                <c:pt idx="2">
                  <c:v>85.359426993274596</c:v>
                </c:pt>
                <c:pt idx="3">
                  <c:v>81.123458727135713</c:v>
                </c:pt>
                <c:pt idx="4">
                  <c:v>87.758594284515752</c:v>
                </c:pt>
                <c:pt idx="5">
                  <c:v>76.597637514340605</c:v>
                </c:pt>
                <c:pt idx="6">
                  <c:v>65.204976825862587</c:v>
                </c:pt>
                <c:pt idx="7">
                  <c:v>56.661412088333776</c:v>
                </c:pt>
                <c:pt idx="8">
                  <c:v>47.11660071399232</c:v>
                </c:pt>
              </c:numCache>
            </c:numRef>
          </c:yVal>
          <c:smooth val="0"/>
          <c:extLst>
            <c:ext xmlns:c16="http://schemas.microsoft.com/office/drawing/2014/chart" uri="{C3380CC4-5D6E-409C-BE32-E72D297353CC}">
              <c16:uniqueId val="{00000000-BB80-467C-BDC6-0D0D78ADF7A5}"/>
            </c:ext>
          </c:extLst>
        </c:ser>
        <c:ser>
          <c:idx val="1"/>
          <c:order val="1"/>
          <c:tx>
            <c:strRef>
              <c:f>'Transposition données'!$AU$3</c:f>
              <c:strCache>
                <c:ptCount val="1"/>
                <c:pt idx="0">
                  <c:v>C-M 3</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données'!$AU$5:$AU$16</c:f>
              <c:numCache>
                <c:formatCode>General</c:formatCode>
                <c:ptCount val="12"/>
                <c:pt idx="0" formatCode="0.00">
                  <c:v>0</c:v>
                </c:pt>
                <c:pt idx="1">
                  <c:v>0</c:v>
                </c:pt>
                <c:pt idx="2">
                  <c:v>0</c:v>
                </c:pt>
                <c:pt idx="3">
                  <c:v>0.4</c:v>
                </c:pt>
                <c:pt idx="4">
                  <c:v>1.29</c:v>
                </c:pt>
                <c:pt idx="5">
                  <c:v>5.64</c:v>
                </c:pt>
                <c:pt idx="6">
                  <c:v>14.43</c:v>
                </c:pt>
                <c:pt idx="7">
                  <c:v>34.97</c:v>
                </c:pt>
                <c:pt idx="8">
                  <c:v>52.58</c:v>
                </c:pt>
              </c:numCache>
            </c:numRef>
          </c:xVal>
          <c:yVal>
            <c:numRef>
              <c:f>'Transposition données'!$CO$5:$CO$16</c:f>
              <c:numCache>
                <c:formatCode>0.00</c:formatCode>
                <c:ptCount val="12"/>
                <c:pt idx="0">
                  <c:v>85.232119411276486</c:v>
                </c:pt>
                <c:pt idx="1">
                  <c:v>87.306790155311091</c:v>
                </c:pt>
                <c:pt idx="2">
                  <c:v>84.478406265329482</c:v>
                </c:pt>
                <c:pt idx="3">
                  <c:v>85.683442495343698</c:v>
                </c:pt>
                <c:pt idx="4">
                  <c:v>83.975336200884385</c:v>
                </c:pt>
                <c:pt idx="5">
                  <c:v>77.139682781957845</c:v>
                </c:pt>
                <c:pt idx="6">
                  <c:v>65.860400148009418</c:v>
                </c:pt>
                <c:pt idx="7">
                  <c:v>58.777321757451908</c:v>
                </c:pt>
                <c:pt idx="8">
                  <c:v>54.460503645722248</c:v>
                </c:pt>
              </c:numCache>
            </c:numRef>
          </c:yVal>
          <c:smooth val="0"/>
          <c:extLst>
            <c:ext xmlns:c16="http://schemas.microsoft.com/office/drawing/2014/chart" uri="{C3380CC4-5D6E-409C-BE32-E72D297353CC}">
              <c16:uniqueId val="{00000001-BB80-467C-BDC6-0D0D78ADF7A5}"/>
            </c:ext>
          </c:extLst>
        </c:ser>
        <c:ser>
          <c:idx val="2"/>
          <c:order val="2"/>
          <c:tx>
            <c:strRef>
              <c:f>'Transposition données'!$AT$3</c:f>
              <c:strCache>
                <c:ptCount val="1"/>
                <c:pt idx="0">
                  <c:v>C-M 2</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données'!$AT$5:$AT$16</c:f>
              <c:numCache>
                <c:formatCode>General</c:formatCode>
                <c:ptCount val="12"/>
                <c:pt idx="0" formatCode="0.00">
                  <c:v>0</c:v>
                </c:pt>
                <c:pt idx="1">
                  <c:v>0</c:v>
                </c:pt>
                <c:pt idx="2">
                  <c:v>0</c:v>
                </c:pt>
                <c:pt idx="3">
                  <c:v>0.55000000000000004</c:v>
                </c:pt>
                <c:pt idx="4">
                  <c:v>1.72</c:v>
                </c:pt>
                <c:pt idx="5">
                  <c:v>5.93</c:v>
                </c:pt>
                <c:pt idx="6">
                  <c:v>19.32</c:v>
                </c:pt>
                <c:pt idx="7">
                  <c:v>39.049999999999997</c:v>
                </c:pt>
                <c:pt idx="8">
                  <c:v>54.87</c:v>
                </c:pt>
              </c:numCache>
            </c:numRef>
          </c:xVal>
          <c:yVal>
            <c:numRef>
              <c:f>'Transposition données'!$CN$5:$CN$16</c:f>
              <c:numCache>
                <c:formatCode>0.00</c:formatCode>
                <c:ptCount val="12"/>
                <c:pt idx="0">
                  <c:v>87.995058703193266</c:v>
                </c:pt>
                <c:pt idx="1">
                  <c:v>93.445210490153613</c:v>
                </c:pt>
                <c:pt idx="2">
                  <c:v>86.510097779980498</c:v>
                </c:pt>
                <c:pt idx="3">
                  <c:v>86.201254488571905</c:v>
                </c:pt>
                <c:pt idx="4">
                  <c:v>84.093632530846122</c:v>
                </c:pt>
                <c:pt idx="5">
                  <c:v>79.090625880055214</c:v>
                </c:pt>
                <c:pt idx="6">
                  <c:v>65.36287977351914</c:v>
                </c:pt>
                <c:pt idx="7">
                  <c:v>57.474346775868938</c:v>
                </c:pt>
                <c:pt idx="8">
                  <c:v>55.146201542018048</c:v>
                </c:pt>
              </c:numCache>
            </c:numRef>
          </c:yVal>
          <c:smooth val="0"/>
          <c:extLst>
            <c:ext xmlns:c16="http://schemas.microsoft.com/office/drawing/2014/chart" uri="{C3380CC4-5D6E-409C-BE32-E72D297353CC}">
              <c16:uniqueId val="{00000002-BB80-467C-BDC6-0D0D78ADF7A5}"/>
            </c:ext>
          </c:extLst>
        </c:ser>
        <c:dLbls>
          <c:showLegendKey val="0"/>
          <c:showVal val="0"/>
          <c:showCatName val="0"/>
          <c:showSerName val="0"/>
          <c:showPercent val="0"/>
          <c:showBubbleSize val="0"/>
        </c:dLbls>
        <c:axId val="1340640383"/>
        <c:axId val="1340629151"/>
      </c:scatterChart>
      <c:valAx>
        <c:axId val="1340640383"/>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fr-FR" b="1"/>
                  <a:t>Succion (MPa)</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title>
        <c:numFmt formatCode="0.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29151"/>
        <c:crosses val="autoZero"/>
        <c:crossBetween val="midCat"/>
      </c:valAx>
      <c:valAx>
        <c:axId val="134062915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340640383"/>
        <c:crossesAt val="0.1"/>
        <c:crossBetween val="midCat"/>
      </c:valAx>
      <c:spPr>
        <a:noFill/>
        <a:ln>
          <a:noFill/>
        </a:ln>
        <a:effectLst/>
      </c:spPr>
    </c:plotArea>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06999125109365E-2"/>
          <c:y val="0.13246483974449433"/>
          <c:w val="0.76657209512789581"/>
          <c:h val="0.81496646252551763"/>
        </c:manualLayout>
      </c:layout>
      <c:scatterChart>
        <c:scatterStyle val="lineMarker"/>
        <c:varyColors val="0"/>
        <c:ser>
          <c:idx val="0"/>
          <c:order val="0"/>
          <c:tx>
            <c:strRef>
              <c:f>'Transposition données'!$V$3</c:f>
              <c:strCache>
                <c:ptCount val="1"/>
                <c:pt idx="0">
                  <c:v>C-M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données'!$V$5:$V$16</c:f>
              <c:numCache>
                <c:formatCode>0.00</c:formatCode>
                <c:ptCount val="12"/>
                <c:pt idx="0">
                  <c:v>28.695522942068703</c:v>
                </c:pt>
                <c:pt idx="1">
                  <c:v>28.30034733426297</c:v>
                </c:pt>
                <c:pt idx="2">
                  <c:v>26.324469295234277</c:v>
                </c:pt>
                <c:pt idx="3">
                  <c:v>23.031339230186457</c:v>
                </c:pt>
                <c:pt idx="4">
                  <c:v>19.738209165138638</c:v>
                </c:pt>
                <c:pt idx="5">
                  <c:v>16.445079100090823</c:v>
                </c:pt>
                <c:pt idx="6">
                  <c:v>13.678849845450644</c:v>
                </c:pt>
                <c:pt idx="7">
                  <c:v>12.361597819431521</c:v>
                </c:pt>
                <c:pt idx="8">
                  <c:v>11.834697009023882</c:v>
                </c:pt>
              </c:numCache>
            </c:numRef>
          </c:xVal>
          <c:yVal>
            <c:numRef>
              <c:f>'Transposition données'!$BP$5:$BP$16</c:f>
              <c:numCache>
                <c:formatCode>0.00</c:formatCode>
                <c:ptCount val="12"/>
                <c:pt idx="0">
                  <c:v>1.4146670925602438</c:v>
                </c:pt>
                <c:pt idx="1">
                  <c:v>1.455215487450201</c:v>
                </c:pt>
                <c:pt idx="2">
                  <c:v>1.5089950949769311</c:v>
                </c:pt>
                <c:pt idx="3">
                  <c:v>1.5089950949769311</c:v>
                </c:pt>
                <c:pt idx="4">
                  <c:v>1.6564444523162396</c:v>
                </c:pt>
                <c:pt idx="5">
                  <c:v>1.6849704527584639</c:v>
                </c:pt>
                <c:pt idx="6">
                  <c:v>1.6990327412551569</c:v>
                </c:pt>
                <c:pt idx="7">
                  <c:v>1.6751710838394402</c:v>
                </c:pt>
                <c:pt idx="8">
                  <c:v>1.5873852362136862</c:v>
                </c:pt>
              </c:numCache>
            </c:numRef>
          </c:yVal>
          <c:smooth val="0"/>
          <c:extLst>
            <c:ext xmlns:c16="http://schemas.microsoft.com/office/drawing/2014/chart" uri="{C3380CC4-5D6E-409C-BE32-E72D297353CC}">
              <c16:uniqueId val="{00000000-58DF-48CA-86AC-C9668DAA00FC}"/>
            </c:ext>
          </c:extLst>
        </c:ser>
        <c:ser>
          <c:idx val="1"/>
          <c:order val="1"/>
          <c:tx>
            <c:strRef>
              <c:f>'Transposition données'!$X$3</c:f>
              <c:strCache>
                <c:ptCount val="1"/>
                <c:pt idx="0">
                  <c:v>C-M 3</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données'!$X$5:$X$16</c:f>
              <c:numCache>
                <c:formatCode>0.00</c:formatCode>
                <c:ptCount val="12"/>
                <c:pt idx="0">
                  <c:v>28.695522942068695</c:v>
                </c:pt>
                <c:pt idx="1">
                  <c:v>28.299536717631568</c:v>
                </c:pt>
                <c:pt idx="2">
                  <c:v>27.111578044320169</c:v>
                </c:pt>
                <c:pt idx="3">
                  <c:v>25.65962855471733</c:v>
                </c:pt>
                <c:pt idx="4">
                  <c:v>22.755729575511666</c:v>
                </c:pt>
                <c:pt idx="5">
                  <c:v>18.663871922994627</c:v>
                </c:pt>
                <c:pt idx="6">
                  <c:v>15.759972943788966</c:v>
                </c:pt>
                <c:pt idx="7">
                  <c:v>13.648046413457578</c:v>
                </c:pt>
                <c:pt idx="8">
                  <c:v>12.592083148291888</c:v>
                </c:pt>
              </c:numCache>
            </c:numRef>
          </c:xVal>
          <c:yVal>
            <c:numRef>
              <c:f>'Transposition données'!$BR$5:$BR$16</c:f>
              <c:numCache>
                <c:formatCode>0.00</c:formatCode>
                <c:ptCount val="12"/>
                <c:pt idx="0">
                  <c:v>1.3976965734531457</c:v>
                </c:pt>
                <c:pt idx="1">
                  <c:v>1.4291492770056848</c:v>
                </c:pt>
                <c:pt idx="2">
                  <c:v>1.4743652718092708</c:v>
                </c:pt>
                <c:pt idx="3">
                  <c:v>1.4743652718092708</c:v>
                </c:pt>
                <c:pt idx="4">
                  <c:v>1.5390085117467409</c:v>
                </c:pt>
                <c:pt idx="5">
                  <c:v>1.6109884484287951</c:v>
                </c:pt>
                <c:pt idx="6">
                  <c:v>1.6179096401490627</c:v>
                </c:pt>
                <c:pt idx="7">
                  <c:v>1.6366958542378356</c:v>
                </c:pt>
                <c:pt idx="8">
                  <c:v>1.6393366344023743</c:v>
                </c:pt>
              </c:numCache>
            </c:numRef>
          </c:yVal>
          <c:smooth val="0"/>
          <c:extLst>
            <c:ext xmlns:c16="http://schemas.microsoft.com/office/drawing/2014/chart" uri="{C3380CC4-5D6E-409C-BE32-E72D297353CC}">
              <c16:uniqueId val="{00000001-58DF-48CA-86AC-C9668DAA00FC}"/>
            </c:ext>
          </c:extLst>
        </c:ser>
        <c:ser>
          <c:idx val="2"/>
          <c:order val="2"/>
          <c:tx>
            <c:strRef>
              <c:f>'Transposition données'!$W$3</c:f>
              <c:strCache>
                <c:ptCount val="1"/>
                <c:pt idx="0">
                  <c:v>C-M 2</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données'!$W$5:$W$16</c:f>
              <c:numCache>
                <c:formatCode>0.00</c:formatCode>
                <c:ptCount val="12"/>
                <c:pt idx="0">
                  <c:v>28.695522942068703</c:v>
                </c:pt>
                <c:pt idx="1">
                  <c:v>28.300751399301628</c:v>
                </c:pt>
                <c:pt idx="2">
                  <c:v>27.116436771000384</c:v>
                </c:pt>
                <c:pt idx="3">
                  <c:v>24.879398028653586</c:v>
                </c:pt>
                <c:pt idx="4">
                  <c:v>21.984406715028314</c:v>
                </c:pt>
                <c:pt idx="5">
                  <c:v>18.299872315868885</c:v>
                </c:pt>
                <c:pt idx="6">
                  <c:v>15.010109459476539</c:v>
                </c:pt>
                <c:pt idx="7">
                  <c:v>13.167842259896814</c:v>
                </c:pt>
                <c:pt idx="8">
                  <c:v>12.246708660106954</c:v>
                </c:pt>
              </c:numCache>
            </c:numRef>
          </c:xVal>
          <c:yVal>
            <c:numRef>
              <c:f>'Transposition données'!$BQ$5:$BQ$16</c:f>
              <c:numCache>
                <c:formatCode>0.00</c:formatCode>
                <c:ptCount val="12"/>
                <c:pt idx="0">
                  <c:v>1.4186576908467325</c:v>
                </c:pt>
                <c:pt idx="1">
                  <c:v>1.4445938193162453</c:v>
                </c:pt>
                <c:pt idx="2">
                  <c:v>1.4983343343172857</c:v>
                </c:pt>
                <c:pt idx="3">
                  <c:v>1.4983343343172857</c:v>
                </c:pt>
                <c:pt idx="4">
                  <c:v>1.5619738102456544</c:v>
                </c:pt>
                <c:pt idx="5">
                  <c:v>1.6388971838727486</c:v>
                </c:pt>
                <c:pt idx="6">
                  <c:v>1.6435728297796433</c:v>
                </c:pt>
                <c:pt idx="7">
                  <c:v>1.6450181019282679</c:v>
                </c:pt>
                <c:pt idx="8">
                  <c:v>1.6642673993448505</c:v>
                </c:pt>
              </c:numCache>
            </c:numRef>
          </c:yVal>
          <c:smooth val="0"/>
          <c:extLst>
            <c:ext xmlns:c16="http://schemas.microsoft.com/office/drawing/2014/chart" uri="{C3380CC4-5D6E-409C-BE32-E72D297353CC}">
              <c16:uniqueId val="{00000002-58DF-48CA-86AC-C9668DAA00FC}"/>
            </c:ext>
          </c:extLst>
        </c:ser>
        <c:dLbls>
          <c:showLegendKey val="0"/>
          <c:showVal val="0"/>
          <c:showCatName val="0"/>
          <c:showSerName val="0"/>
          <c:showPercent val="0"/>
          <c:showBubbleSize val="0"/>
        </c:dLbls>
        <c:axId val="1340640383"/>
        <c:axId val="1340629151"/>
      </c:scatterChart>
      <c:valAx>
        <c:axId val="1340640383"/>
        <c:scaling>
          <c:orientation val="maxMin"/>
          <c:min val="0"/>
        </c:scaling>
        <c:delete val="1"/>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340629151"/>
        <c:crosses val="autoZero"/>
        <c:crossBetween val="midCat"/>
      </c:valAx>
      <c:valAx>
        <c:axId val="1340629151"/>
        <c:scaling>
          <c:orientation val="maxMin"/>
          <c:min val="1.2"/>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97951317566081E-2"/>
          <c:y val="0.14202278478631031"/>
          <c:w val="0.86138931202499924"/>
          <c:h val="0.79349683440107621"/>
        </c:manualLayout>
      </c:layout>
      <c:scatterChart>
        <c:scatterStyle val="lineMarker"/>
        <c:varyColors val="0"/>
        <c:ser>
          <c:idx val="0"/>
          <c:order val="0"/>
          <c:tx>
            <c:strRef>
              <c:f>'Transposition données'!$BP$3</c:f>
              <c:strCache>
                <c:ptCount val="1"/>
                <c:pt idx="0">
                  <c:v>C-M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données'!$AS$5:$AS$16</c:f>
              <c:numCache>
                <c:formatCode>General</c:formatCode>
                <c:ptCount val="12"/>
                <c:pt idx="0" formatCode="0.00">
                  <c:v>0</c:v>
                </c:pt>
                <c:pt idx="1">
                  <c:v>0</c:v>
                </c:pt>
                <c:pt idx="2">
                  <c:v>0</c:v>
                </c:pt>
                <c:pt idx="3">
                  <c:v>1.01</c:v>
                </c:pt>
                <c:pt idx="4">
                  <c:v>3.39</c:v>
                </c:pt>
                <c:pt idx="5">
                  <c:v>10.51</c:v>
                </c:pt>
                <c:pt idx="6">
                  <c:v>30.22</c:v>
                </c:pt>
                <c:pt idx="7">
                  <c:v>50.2</c:v>
                </c:pt>
                <c:pt idx="8">
                  <c:v>61.74</c:v>
                </c:pt>
              </c:numCache>
            </c:numRef>
          </c:xVal>
          <c:yVal>
            <c:numRef>
              <c:f>'Transposition données'!$BP$5:$BP$16</c:f>
              <c:numCache>
                <c:formatCode>0.00</c:formatCode>
                <c:ptCount val="12"/>
                <c:pt idx="0">
                  <c:v>1.4146670925602438</c:v>
                </c:pt>
                <c:pt idx="1">
                  <c:v>1.455215487450201</c:v>
                </c:pt>
                <c:pt idx="2">
                  <c:v>1.5089950949769311</c:v>
                </c:pt>
                <c:pt idx="3">
                  <c:v>1.5089950949769311</c:v>
                </c:pt>
                <c:pt idx="4">
                  <c:v>1.6564444523162396</c:v>
                </c:pt>
                <c:pt idx="5">
                  <c:v>1.6849704527584639</c:v>
                </c:pt>
                <c:pt idx="6">
                  <c:v>1.6990327412551569</c:v>
                </c:pt>
                <c:pt idx="7">
                  <c:v>1.6751710838394402</c:v>
                </c:pt>
                <c:pt idx="8">
                  <c:v>1.5873852362136862</c:v>
                </c:pt>
              </c:numCache>
            </c:numRef>
          </c:yVal>
          <c:smooth val="0"/>
          <c:extLst>
            <c:ext xmlns:c16="http://schemas.microsoft.com/office/drawing/2014/chart" uri="{C3380CC4-5D6E-409C-BE32-E72D297353CC}">
              <c16:uniqueId val="{00000000-C1DA-4961-8D22-D6D835305DCF}"/>
            </c:ext>
          </c:extLst>
        </c:ser>
        <c:ser>
          <c:idx val="1"/>
          <c:order val="1"/>
          <c:tx>
            <c:strRef>
              <c:f>'Transposition données'!$BR$3</c:f>
              <c:strCache>
                <c:ptCount val="1"/>
                <c:pt idx="0">
                  <c:v>C-M 3</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données'!$AU$5:$AU$16</c:f>
              <c:numCache>
                <c:formatCode>General</c:formatCode>
                <c:ptCount val="12"/>
                <c:pt idx="0" formatCode="0.00">
                  <c:v>0</c:v>
                </c:pt>
                <c:pt idx="1">
                  <c:v>0</c:v>
                </c:pt>
                <c:pt idx="2">
                  <c:v>0</c:v>
                </c:pt>
                <c:pt idx="3">
                  <c:v>0.4</c:v>
                </c:pt>
                <c:pt idx="4">
                  <c:v>1.29</c:v>
                </c:pt>
                <c:pt idx="5">
                  <c:v>5.64</c:v>
                </c:pt>
                <c:pt idx="6">
                  <c:v>14.43</c:v>
                </c:pt>
                <c:pt idx="7">
                  <c:v>34.97</c:v>
                </c:pt>
                <c:pt idx="8">
                  <c:v>52.58</c:v>
                </c:pt>
              </c:numCache>
            </c:numRef>
          </c:xVal>
          <c:yVal>
            <c:numRef>
              <c:f>'Transposition données'!$BR$5:$BR$16</c:f>
              <c:numCache>
                <c:formatCode>0.00</c:formatCode>
                <c:ptCount val="12"/>
                <c:pt idx="0">
                  <c:v>1.3976965734531457</c:v>
                </c:pt>
                <c:pt idx="1">
                  <c:v>1.4291492770056848</c:v>
                </c:pt>
                <c:pt idx="2">
                  <c:v>1.4743652718092708</c:v>
                </c:pt>
                <c:pt idx="3">
                  <c:v>1.4743652718092708</c:v>
                </c:pt>
                <c:pt idx="4">
                  <c:v>1.5390085117467409</c:v>
                </c:pt>
                <c:pt idx="5">
                  <c:v>1.6109884484287951</c:v>
                </c:pt>
                <c:pt idx="6">
                  <c:v>1.6179096401490627</c:v>
                </c:pt>
                <c:pt idx="7">
                  <c:v>1.6366958542378356</c:v>
                </c:pt>
                <c:pt idx="8">
                  <c:v>1.6393366344023743</c:v>
                </c:pt>
              </c:numCache>
            </c:numRef>
          </c:yVal>
          <c:smooth val="0"/>
          <c:extLst>
            <c:ext xmlns:c16="http://schemas.microsoft.com/office/drawing/2014/chart" uri="{C3380CC4-5D6E-409C-BE32-E72D297353CC}">
              <c16:uniqueId val="{00000001-C1DA-4961-8D22-D6D835305DCF}"/>
            </c:ext>
          </c:extLst>
        </c:ser>
        <c:ser>
          <c:idx val="2"/>
          <c:order val="2"/>
          <c:tx>
            <c:strRef>
              <c:f>'Transposition données'!$BQ$3</c:f>
              <c:strCache>
                <c:ptCount val="1"/>
                <c:pt idx="0">
                  <c:v>C-M 2</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données'!$AT$5:$AT$16</c:f>
              <c:numCache>
                <c:formatCode>General</c:formatCode>
                <c:ptCount val="12"/>
                <c:pt idx="0" formatCode="0.00">
                  <c:v>0</c:v>
                </c:pt>
                <c:pt idx="1">
                  <c:v>0</c:v>
                </c:pt>
                <c:pt idx="2">
                  <c:v>0</c:v>
                </c:pt>
                <c:pt idx="3">
                  <c:v>0.55000000000000004</c:v>
                </c:pt>
                <c:pt idx="4">
                  <c:v>1.72</c:v>
                </c:pt>
                <c:pt idx="5">
                  <c:v>5.93</c:v>
                </c:pt>
                <c:pt idx="6">
                  <c:v>19.32</c:v>
                </c:pt>
                <c:pt idx="7">
                  <c:v>39.049999999999997</c:v>
                </c:pt>
                <c:pt idx="8">
                  <c:v>54.87</c:v>
                </c:pt>
              </c:numCache>
            </c:numRef>
          </c:xVal>
          <c:yVal>
            <c:numRef>
              <c:f>'Transposition données'!$BQ$5:$BQ$16</c:f>
              <c:numCache>
                <c:formatCode>0.00</c:formatCode>
                <c:ptCount val="12"/>
                <c:pt idx="0">
                  <c:v>1.4186576908467325</c:v>
                </c:pt>
                <c:pt idx="1">
                  <c:v>1.4445938193162453</c:v>
                </c:pt>
                <c:pt idx="2">
                  <c:v>1.4983343343172857</c:v>
                </c:pt>
                <c:pt idx="3">
                  <c:v>1.4983343343172857</c:v>
                </c:pt>
                <c:pt idx="4">
                  <c:v>1.5619738102456544</c:v>
                </c:pt>
                <c:pt idx="5">
                  <c:v>1.6388971838727486</c:v>
                </c:pt>
                <c:pt idx="6">
                  <c:v>1.6435728297796433</c:v>
                </c:pt>
                <c:pt idx="7">
                  <c:v>1.6450181019282679</c:v>
                </c:pt>
                <c:pt idx="8">
                  <c:v>1.6642673993448505</c:v>
                </c:pt>
              </c:numCache>
            </c:numRef>
          </c:yVal>
          <c:smooth val="0"/>
          <c:extLst>
            <c:ext xmlns:c16="http://schemas.microsoft.com/office/drawing/2014/chart" uri="{C3380CC4-5D6E-409C-BE32-E72D297353CC}">
              <c16:uniqueId val="{00000002-C1DA-4961-8D22-D6D835305DCF}"/>
            </c:ext>
          </c:extLst>
        </c:ser>
        <c:dLbls>
          <c:showLegendKey val="0"/>
          <c:showVal val="0"/>
          <c:showCatName val="0"/>
          <c:showSerName val="0"/>
          <c:showPercent val="0"/>
          <c:showBubbleSize val="0"/>
        </c:dLbls>
        <c:axId val="1340640383"/>
        <c:axId val="1340629151"/>
      </c:scatterChart>
      <c:valAx>
        <c:axId val="1340640383"/>
        <c:scaling>
          <c:logBase val="10"/>
          <c:orientation val="minMax"/>
        </c:scaling>
        <c:delete val="1"/>
        <c:axPos val="t"/>
        <c:majorGridlines>
          <c:spPr>
            <a:ln w="9525" cap="flat" cmpd="sng" algn="ctr">
              <a:solidFill>
                <a:schemeClr val="tx1">
                  <a:lumMod val="15000"/>
                  <a:lumOff val="85000"/>
                </a:schemeClr>
              </a:solidFill>
              <a:round/>
            </a:ln>
            <a:effectLst/>
          </c:spPr>
        </c:majorGridlines>
        <c:numFmt formatCode="0.00" sourceLinked="1"/>
        <c:majorTickMark val="in"/>
        <c:minorTickMark val="in"/>
        <c:tickLblPos val="nextTo"/>
        <c:crossAx val="1340629151"/>
        <c:crosses val="autoZero"/>
        <c:crossBetween val="midCat"/>
      </c:valAx>
      <c:valAx>
        <c:axId val="1340629151"/>
        <c:scaling>
          <c:orientation val="maxMin"/>
          <c:min val="1.2"/>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40640383"/>
        <c:crossesAt val="0.1"/>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74720879224999E-2"/>
          <c:y val="5.8506665161478469E-2"/>
          <c:w val="0.81291451157308814"/>
          <c:h val="0.69072446589337622"/>
        </c:manualLayout>
      </c:layout>
      <c:scatterChart>
        <c:scatterStyle val="lineMarker"/>
        <c:varyColors val="0"/>
        <c:ser>
          <c:idx val="0"/>
          <c:order val="0"/>
          <c:tx>
            <c:strRef>
              <c:f>'Transposition données'!$AS$3</c:f>
              <c:strCache>
                <c:ptCount val="1"/>
                <c:pt idx="0">
                  <c:v>C-M 1</c:v>
                </c:pt>
              </c:strCache>
            </c:strRef>
          </c:tx>
          <c:spPr>
            <a:ln w="25400" cap="rnd">
              <a:noFill/>
              <a:round/>
            </a:ln>
            <a:effectLst/>
          </c:spPr>
          <c:marker>
            <c:symbol val="circle"/>
            <c:size val="5"/>
            <c:spPr>
              <a:solidFill>
                <a:schemeClr val="accent1"/>
              </a:solidFill>
              <a:ln w="9525">
                <a:solidFill>
                  <a:schemeClr val="accent1"/>
                </a:solidFill>
              </a:ln>
              <a:effectLst/>
            </c:spPr>
          </c:marker>
          <c:xVal>
            <c:numRef>
              <c:f>'Transposition données'!$V$5:$V$16</c:f>
              <c:numCache>
                <c:formatCode>0.00</c:formatCode>
                <c:ptCount val="12"/>
                <c:pt idx="0">
                  <c:v>28.695522942068703</c:v>
                </c:pt>
                <c:pt idx="1">
                  <c:v>28.30034733426297</c:v>
                </c:pt>
                <c:pt idx="2">
                  <c:v>26.324469295234277</c:v>
                </c:pt>
                <c:pt idx="3">
                  <c:v>23.031339230186457</c:v>
                </c:pt>
                <c:pt idx="4">
                  <c:v>19.738209165138638</c:v>
                </c:pt>
                <c:pt idx="5">
                  <c:v>16.445079100090823</c:v>
                </c:pt>
                <c:pt idx="6">
                  <c:v>13.678849845450644</c:v>
                </c:pt>
                <c:pt idx="7">
                  <c:v>12.361597819431521</c:v>
                </c:pt>
                <c:pt idx="8">
                  <c:v>11.834697009023882</c:v>
                </c:pt>
              </c:numCache>
            </c:numRef>
          </c:xVal>
          <c:yVal>
            <c:numRef>
              <c:f>'Transposition données'!$CM$5:$CM$16</c:f>
              <c:numCache>
                <c:formatCode>0.00</c:formatCode>
                <c:ptCount val="12"/>
                <c:pt idx="0">
                  <c:v>87.46176247742909</c:v>
                </c:pt>
                <c:pt idx="1">
                  <c:v>90.681790468608455</c:v>
                </c:pt>
                <c:pt idx="2">
                  <c:v>85.359426993274596</c:v>
                </c:pt>
                <c:pt idx="3">
                  <c:v>81.123458727135713</c:v>
                </c:pt>
                <c:pt idx="4">
                  <c:v>87.758594284515752</c:v>
                </c:pt>
                <c:pt idx="5">
                  <c:v>76.597637514340605</c:v>
                </c:pt>
                <c:pt idx="6">
                  <c:v>65.204976825862587</c:v>
                </c:pt>
                <c:pt idx="7">
                  <c:v>56.661412088333776</c:v>
                </c:pt>
                <c:pt idx="8">
                  <c:v>47.11660071399232</c:v>
                </c:pt>
              </c:numCache>
            </c:numRef>
          </c:yVal>
          <c:smooth val="0"/>
          <c:extLst>
            <c:ext xmlns:c16="http://schemas.microsoft.com/office/drawing/2014/chart" uri="{C3380CC4-5D6E-409C-BE32-E72D297353CC}">
              <c16:uniqueId val="{00000000-C211-432D-9D97-4BE98D614D82}"/>
            </c:ext>
          </c:extLst>
        </c:ser>
        <c:ser>
          <c:idx val="1"/>
          <c:order val="1"/>
          <c:tx>
            <c:strRef>
              <c:f>'Transposition données'!$AU$3</c:f>
              <c:strCache>
                <c:ptCount val="1"/>
                <c:pt idx="0">
                  <c:v>C-M 3</c:v>
                </c:pt>
              </c:strCache>
            </c:strRef>
          </c:tx>
          <c:spPr>
            <a:ln w="25400" cap="rnd">
              <a:noFill/>
              <a:round/>
            </a:ln>
            <a:effectLst/>
          </c:spPr>
          <c:marker>
            <c:symbol val="circle"/>
            <c:size val="5"/>
            <c:spPr>
              <a:solidFill>
                <a:schemeClr val="accent2"/>
              </a:solidFill>
              <a:ln w="9525">
                <a:solidFill>
                  <a:schemeClr val="accent2"/>
                </a:solidFill>
              </a:ln>
              <a:effectLst/>
            </c:spPr>
          </c:marker>
          <c:xVal>
            <c:numRef>
              <c:f>'Transposition données'!$X$5:$X$16</c:f>
              <c:numCache>
                <c:formatCode>0.00</c:formatCode>
                <c:ptCount val="12"/>
                <c:pt idx="0">
                  <c:v>28.695522942068695</c:v>
                </c:pt>
                <c:pt idx="1">
                  <c:v>28.299536717631568</c:v>
                </c:pt>
                <c:pt idx="2">
                  <c:v>27.111578044320169</c:v>
                </c:pt>
                <c:pt idx="3">
                  <c:v>25.65962855471733</c:v>
                </c:pt>
                <c:pt idx="4">
                  <c:v>22.755729575511666</c:v>
                </c:pt>
                <c:pt idx="5">
                  <c:v>18.663871922994627</c:v>
                </c:pt>
                <c:pt idx="6">
                  <c:v>15.759972943788966</c:v>
                </c:pt>
                <c:pt idx="7">
                  <c:v>13.648046413457578</c:v>
                </c:pt>
                <c:pt idx="8">
                  <c:v>12.592083148291888</c:v>
                </c:pt>
              </c:numCache>
            </c:numRef>
          </c:xVal>
          <c:yVal>
            <c:numRef>
              <c:f>'Transposition données'!$CO$5:$CO$16</c:f>
              <c:numCache>
                <c:formatCode>0.00</c:formatCode>
                <c:ptCount val="12"/>
                <c:pt idx="0">
                  <c:v>85.232119411276486</c:v>
                </c:pt>
                <c:pt idx="1">
                  <c:v>87.306790155311091</c:v>
                </c:pt>
                <c:pt idx="2">
                  <c:v>84.478406265329482</c:v>
                </c:pt>
                <c:pt idx="3">
                  <c:v>85.683442495343698</c:v>
                </c:pt>
                <c:pt idx="4">
                  <c:v>83.975336200884385</c:v>
                </c:pt>
                <c:pt idx="5">
                  <c:v>77.139682781957845</c:v>
                </c:pt>
                <c:pt idx="6">
                  <c:v>65.860400148009418</c:v>
                </c:pt>
                <c:pt idx="7">
                  <c:v>58.777321757451908</c:v>
                </c:pt>
                <c:pt idx="8">
                  <c:v>54.460503645722248</c:v>
                </c:pt>
              </c:numCache>
            </c:numRef>
          </c:yVal>
          <c:smooth val="0"/>
          <c:extLst>
            <c:ext xmlns:c16="http://schemas.microsoft.com/office/drawing/2014/chart" uri="{C3380CC4-5D6E-409C-BE32-E72D297353CC}">
              <c16:uniqueId val="{00000001-C211-432D-9D97-4BE98D614D82}"/>
            </c:ext>
          </c:extLst>
        </c:ser>
        <c:ser>
          <c:idx val="2"/>
          <c:order val="2"/>
          <c:tx>
            <c:strRef>
              <c:f>'Transposition données'!$AT$3</c:f>
              <c:strCache>
                <c:ptCount val="1"/>
                <c:pt idx="0">
                  <c:v>C-M 2</c:v>
                </c:pt>
              </c:strCache>
            </c:strRef>
          </c:tx>
          <c:spPr>
            <a:ln w="25400" cap="rnd">
              <a:noFill/>
              <a:round/>
            </a:ln>
            <a:effectLst/>
          </c:spPr>
          <c:marker>
            <c:symbol val="circle"/>
            <c:size val="5"/>
            <c:spPr>
              <a:solidFill>
                <a:schemeClr val="accent3"/>
              </a:solidFill>
              <a:ln w="9525">
                <a:solidFill>
                  <a:schemeClr val="accent3"/>
                </a:solidFill>
              </a:ln>
              <a:effectLst/>
            </c:spPr>
          </c:marker>
          <c:xVal>
            <c:numRef>
              <c:f>'Transposition données'!$W$5:$W$16</c:f>
              <c:numCache>
                <c:formatCode>0.00</c:formatCode>
                <c:ptCount val="12"/>
                <c:pt idx="0">
                  <c:v>28.695522942068703</c:v>
                </c:pt>
                <c:pt idx="1">
                  <c:v>28.300751399301628</c:v>
                </c:pt>
                <c:pt idx="2">
                  <c:v>27.116436771000384</c:v>
                </c:pt>
                <c:pt idx="3">
                  <c:v>24.879398028653586</c:v>
                </c:pt>
                <c:pt idx="4">
                  <c:v>21.984406715028314</c:v>
                </c:pt>
                <c:pt idx="5">
                  <c:v>18.299872315868885</c:v>
                </c:pt>
                <c:pt idx="6">
                  <c:v>15.010109459476539</c:v>
                </c:pt>
                <c:pt idx="7">
                  <c:v>13.167842259896814</c:v>
                </c:pt>
                <c:pt idx="8">
                  <c:v>12.246708660106954</c:v>
                </c:pt>
              </c:numCache>
            </c:numRef>
          </c:xVal>
          <c:yVal>
            <c:numRef>
              <c:f>'Transposition données'!$CN$5:$CN$16</c:f>
              <c:numCache>
                <c:formatCode>0.00</c:formatCode>
                <c:ptCount val="12"/>
                <c:pt idx="0">
                  <c:v>87.995058703193266</c:v>
                </c:pt>
                <c:pt idx="1">
                  <c:v>93.445210490153613</c:v>
                </c:pt>
                <c:pt idx="2">
                  <c:v>86.510097779980498</c:v>
                </c:pt>
                <c:pt idx="3">
                  <c:v>86.201254488571905</c:v>
                </c:pt>
                <c:pt idx="4">
                  <c:v>84.093632530846122</c:v>
                </c:pt>
                <c:pt idx="5">
                  <c:v>79.090625880055214</c:v>
                </c:pt>
                <c:pt idx="6">
                  <c:v>65.36287977351914</c:v>
                </c:pt>
                <c:pt idx="7">
                  <c:v>57.474346775868938</c:v>
                </c:pt>
                <c:pt idx="8">
                  <c:v>55.146201542018048</c:v>
                </c:pt>
              </c:numCache>
            </c:numRef>
          </c:yVal>
          <c:smooth val="0"/>
          <c:extLst>
            <c:ext xmlns:c16="http://schemas.microsoft.com/office/drawing/2014/chart" uri="{C3380CC4-5D6E-409C-BE32-E72D297353CC}">
              <c16:uniqueId val="{00000002-C211-432D-9D97-4BE98D614D82}"/>
            </c:ext>
          </c:extLst>
        </c:ser>
        <c:dLbls>
          <c:showLegendKey val="0"/>
          <c:showVal val="0"/>
          <c:showCatName val="0"/>
          <c:showSerName val="0"/>
          <c:showPercent val="0"/>
          <c:showBubbleSize val="0"/>
        </c:dLbls>
        <c:axId val="1340640383"/>
        <c:axId val="1340629151"/>
      </c:scatterChart>
      <c:valAx>
        <c:axId val="1340640383"/>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fr-FR" b="1"/>
                  <a:t>Teneur en eau (%)</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29151"/>
        <c:crosses val="autoZero"/>
        <c:crossBetween val="midCat"/>
      </c:valAx>
      <c:valAx>
        <c:axId val="1340629151"/>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40640383"/>
        <c:crosses val="autoZero"/>
        <c:crossBetween val="midCat"/>
      </c:valAx>
      <c:spPr>
        <a:noFill/>
        <a:ln>
          <a:noFill/>
        </a:ln>
        <a:effectLst/>
      </c:spPr>
    </c:plotArea>
    <c:plotVisOnly val="1"/>
    <c:dispBlanksAs val="gap"/>
    <c:showDLblsOverMax val="0"/>
  </c:chart>
  <c:spPr>
    <a:noFill/>
    <a:ln>
      <a:noFill/>
    </a:ln>
    <a:effectLst/>
  </c:spPr>
  <c:txPr>
    <a:bodyPr/>
    <a:lstStyle/>
    <a:p>
      <a:pPr>
        <a:defRPr sz="1200"/>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225437346990709"/>
          <c:y val="4.0966484591263654E-2"/>
          <c:w val="0.67444351172352202"/>
          <c:h val="0.69899656134080645"/>
        </c:manualLayout>
      </c:layout>
      <c:scatterChart>
        <c:scatterStyle val="lineMarker"/>
        <c:varyColors val="0"/>
        <c:ser>
          <c:idx val="0"/>
          <c:order val="0"/>
          <c:tx>
            <c:v>d=1,65</c:v>
          </c:tx>
          <c:spPr>
            <a:ln w="28575">
              <a:noFill/>
            </a:ln>
          </c:spPr>
          <c:marker>
            <c:symbol val="diamond"/>
            <c:size val="6"/>
            <c:spPr>
              <a:solidFill>
                <a:schemeClr val="bg1"/>
              </a:solidFill>
              <a:ln>
                <a:solidFill>
                  <a:sysClr val="windowText" lastClr="000000"/>
                </a:solidFill>
              </a:ln>
            </c:spPr>
          </c:marker>
          <c:trendline>
            <c:trendlineType val="linear"/>
            <c:dispRSqr val="0"/>
            <c:dispEq val="0"/>
          </c:trendline>
          <c:xVal>
            <c:numRef>
              <c:f>Feuil2!$A$2:$A$12</c:f>
              <c:numCache>
                <c:formatCode>General</c:formatCode>
                <c:ptCount val="11"/>
                <c:pt idx="0">
                  <c:v>11.6</c:v>
                </c:pt>
                <c:pt idx="1">
                  <c:v>19.600000000000001</c:v>
                </c:pt>
                <c:pt idx="2">
                  <c:v>14.1</c:v>
                </c:pt>
                <c:pt idx="3">
                  <c:v>18.5</c:v>
                </c:pt>
                <c:pt idx="4">
                  <c:v>29.3</c:v>
                </c:pt>
                <c:pt idx="5">
                  <c:v>16.399999999999999</c:v>
                </c:pt>
                <c:pt idx="6">
                  <c:v>9.9</c:v>
                </c:pt>
                <c:pt idx="7">
                  <c:v>38.300000000000004</c:v>
                </c:pt>
                <c:pt idx="8">
                  <c:v>24.9</c:v>
                </c:pt>
                <c:pt idx="9">
                  <c:v>23.1</c:v>
                </c:pt>
                <c:pt idx="10">
                  <c:v>27.1</c:v>
                </c:pt>
              </c:numCache>
            </c:numRef>
          </c:xVal>
          <c:yVal>
            <c:numRef>
              <c:f>Feuil2!$B$2:$B$12</c:f>
              <c:numCache>
                <c:formatCode>General</c:formatCode>
                <c:ptCount val="11"/>
                <c:pt idx="0">
                  <c:v>35.4</c:v>
                </c:pt>
                <c:pt idx="1">
                  <c:v>47.9</c:v>
                </c:pt>
                <c:pt idx="2">
                  <c:v>35.130000000000003</c:v>
                </c:pt>
                <c:pt idx="3">
                  <c:v>41.4</c:v>
                </c:pt>
                <c:pt idx="4">
                  <c:v>49.92</c:v>
                </c:pt>
                <c:pt idx="5">
                  <c:v>35.839999999999996</c:v>
                </c:pt>
                <c:pt idx="6">
                  <c:v>24.6</c:v>
                </c:pt>
                <c:pt idx="7">
                  <c:v>64.28</c:v>
                </c:pt>
                <c:pt idx="8">
                  <c:v>43.24</c:v>
                </c:pt>
                <c:pt idx="9">
                  <c:v>43.74</c:v>
                </c:pt>
                <c:pt idx="10">
                  <c:v>49.339999999999996</c:v>
                </c:pt>
              </c:numCache>
            </c:numRef>
          </c:yVal>
          <c:smooth val="0"/>
          <c:extLst>
            <c:ext xmlns:c16="http://schemas.microsoft.com/office/drawing/2014/chart" uri="{C3380CC4-5D6E-409C-BE32-E72D297353CC}">
              <c16:uniqueId val="{00000000-1541-4F39-B7BC-C5422762A1F3}"/>
            </c:ext>
          </c:extLst>
        </c:ser>
        <c:ser>
          <c:idx val="1"/>
          <c:order val="1"/>
          <c:tx>
            <c:v>d=2</c:v>
          </c:tx>
          <c:spPr>
            <a:ln w="28575">
              <a:noFill/>
            </a:ln>
          </c:spPr>
          <c:marker>
            <c:symbol val="square"/>
            <c:size val="6"/>
            <c:spPr>
              <a:noFill/>
            </c:spPr>
          </c:marker>
          <c:xVal>
            <c:numRef>
              <c:f>Feuil2!$C$3</c:f>
              <c:numCache>
                <c:formatCode>General</c:formatCode>
                <c:ptCount val="1"/>
                <c:pt idx="0">
                  <c:v>14.1</c:v>
                </c:pt>
              </c:numCache>
            </c:numRef>
          </c:xVal>
          <c:yVal>
            <c:numRef>
              <c:f>Feuil2!$D$3</c:f>
              <c:numCache>
                <c:formatCode>General</c:formatCode>
                <c:ptCount val="1"/>
                <c:pt idx="0">
                  <c:v>35.220000000000013</c:v>
                </c:pt>
              </c:numCache>
            </c:numRef>
          </c:yVal>
          <c:smooth val="0"/>
          <c:extLst>
            <c:ext xmlns:c16="http://schemas.microsoft.com/office/drawing/2014/chart" uri="{C3380CC4-5D6E-409C-BE32-E72D297353CC}">
              <c16:uniqueId val="{00000001-1541-4F39-B7BC-C5422762A1F3}"/>
            </c:ext>
          </c:extLst>
        </c:ser>
        <c:dLbls>
          <c:showLegendKey val="0"/>
          <c:showVal val="0"/>
          <c:showCatName val="0"/>
          <c:showSerName val="0"/>
          <c:showPercent val="0"/>
          <c:showBubbleSize val="0"/>
        </c:dLbls>
        <c:axId val="189370752"/>
        <c:axId val="189373056"/>
      </c:scatterChart>
      <c:valAx>
        <c:axId val="189370752"/>
        <c:scaling>
          <c:orientation val="minMax"/>
        </c:scaling>
        <c:delete val="0"/>
        <c:axPos val="b"/>
        <c:title>
          <c:tx>
            <c:rich>
              <a:bodyPr/>
              <a:lstStyle/>
              <a:p>
                <a:pPr>
                  <a:defRPr/>
                </a:pPr>
                <a:r>
                  <a:rPr lang="fr-FR" dirty="0"/>
                  <a:t>Teneur en eau (%)</a:t>
                </a:r>
              </a:p>
            </c:rich>
          </c:tx>
          <c:layout>
            <c:manualLayout>
              <c:xMode val="edge"/>
              <c:yMode val="edge"/>
              <c:x val="0.24664049848245978"/>
              <c:y val="0.87147645736874868"/>
            </c:manualLayout>
          </c:layout>
          <c:overlay val="0"/>
        </c:title>
        <c:numFmt formatCode="General" sourceLinked="1"/>
        <c:majorTickMark val="in"/>
        <c:minorTickMark val="in"/>
        <c:tickLblPos val="nextTo"/>
        <c:spPr>
          <a:ln>
            <a:solidFill>
              <a:schemeClr val="tx1"/>
            </a:solidFill>
          </a:ln>
        </c:spPr>
        <c:txPr>
          <a:bodyPr/>
          <a:lstStyle/>
          <a:p>
            <a:pPr>
              <a:defRPr sz="1050"/>
            </a:pPr>
            <a:endParaRPr lang="fr-FR"/>
          </a:p>
        </c:txPr>
        <c:crossAx val="189373056"/>
        <c:crosses val="autoZero"/>
        <c:crossBetween val="midCat"/>
        <c:majorUnit val="10"/>
        <c:minorUnit val="5"/>
      </c:valAx>
      <c:valAx>
        <c:axId val="189373056"/>
        <c:scaling>
          <c:orientation val="minMax"/>
          <c:max val="80"/>
          <c:min val="0"/>
        </c:scaling>
        <c:delete val="0"/>
        <c:axPos val="l"/>
        <c:title>
          <c:tx>
            <c:rich>
              <a:bodyPr/>
              <a:lstStyle/>
              <a:p>
                <a:pPr>
                  <a:defRPr/>
                </a:pPr>
                <a:r>
                  <a:rPr lang="fr-FR"/>
                  <a:t>T2*  (µs)</a:t>
                </a:r>
              </a:p>
            </c:rich>
          </c:tx>
          <c:layout>
            <c:manualLayout>
              <c:xMode val="edge"/>
              <c:yMode val="edge"/>
              <c:x val="1.8845396521182414E-2"/>
              <c:y val="0.14958005036146538"/>
            </c:manualLayout>
          </c:layout>
          <c:overlay val="0"/>
        </c:title>
        <c:numFmt formatCode="General" sourceLinked="1"/>
        <c:majorTickMark val="in"/>
        <c:minorTickMark val="in"/>
        <c:tickLblPos val="nextTo"/>
        <c:txPr>
          <a:bodyPr/>
          <a:lstStyle/>
          <a:p>
            <a:pPr>
              <a:defRPr sz="1000"/>
            </a:pPr>
            <a:endParaRPr lang="fr-FR"/>
          </a:p>
        </c:txPr>
        <c:crossAx val="189370752"/>
        <c:crosses val="autoZero"/>
        <c:crossBetween val="midCat"/>
        <c:majorUnit val="20"/>
        <c:minorUnit val="10"/>
      </c:valAx>
      <c:spPr>
        <a:noFill/>
        <a:ln>
          <a:solidFill>
            <a:schemeClr val="tx1"/>
          </a:solidFill>
        </a:ln>
      </c:spPr>
    </c:plotArea>
    <c:plotVisOnly val="1"/>
    <c:dispBlanksAs val="gap"/>
    <c:showDLblsOverMax val="0"/>
  </c:chart>
  <c:spPr>
    <a:ln>
      <a:noFill/>
    </a:ln>
  </c:spPr>
  <c:txPr>
    <a:bodyPr/>
    <a:lstStyle/>
    <a:p>
      <a:pPr>
        <a:defRPr sz="1200" b="0">
          <a:latin typeface="+mj-lt"/>
          <a:cs typeface="Times New Roman" pitchFamily="18" charset="0"/>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1" dirty="0" smtClean="0"/>
            <a:t>Contexte</a:t>
          </a:r>
          <a:endParaRPr lang="fr-FR" sz="1800" b="1"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b="1" dirty="0" smtClean="0"/>
            <a:t>Fissuration</a:t>
          </a:r>
          <a:endParaRPr lang="fr-FR" sz="1600" b="1"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b="1" dirty="0" smtClean="0"/>
            <a:t>Fissuration</a:t>
          </a:r>
          <a:endParaRPr lang="fr-FR" sz="1600" b="1"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b="1" dirty="0" smtClean="0"/>
            <a:t>Fissuration</a:t>
          </a:r>
          <a:endParaRPr lang="fr-FR" sz="1600" b="1"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b="0" dirty="0" smtClean="0"/>
            <a:t>Fissuration</a:t>
          </a:r>
          <a:endParaRPr lang="fr-FR" sz="1600" b="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b="1" dirty="0" smtClean="0"/>
            <a:t>Synthèse</a:t>
          </a:r>
          <a:endParaRPr lang="fr-FR" sz="1600" b="1"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b="1" dirty="0" smtClean="0"/>
            <a:t>Problématique</a:t>
          </a:r>
          <a:endParaRPr lang="fr-FR" sz="1600" b="1"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b="1" dirty="0" smtClean="0"/>
            <a:t>Matériaux</a:t>
          </a:r>
          <a:endParaRPr lang="fr-FR" sz="1600" b="1"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b="1" dirty="0" smtClean="0"/>
            <a:t>Matériaux</a:t>
          </a:r>
          <a:endParaRPr lang="fr-FR" sz="1600" b="1"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b="1" dirty="0" smtClean="0"/>
            <a:t>Matériaux</a:t>
          </a:r>
          <a:endParaRPr lang="fr-FR" sz="1600" b="1"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b="1" dirty="0" err="1" smtClean="0"/>
            <a:t>K</a:t>
          </a:r>
          <a:r>
            <a:rPr lang="fr-FR" sz="1600" b="1" baseline="-25000" dirty="0" err="1" smtClean="0"/>
            <a:t>w</a:t>
          </a:r>
          <a:r>
            <a:rPr lang="fr-FR" sz="1600" b="1" dirty="0" smtClean="0"/>
            <a:t> non saturée</a:t>
          </a:r>
          <a:endParaRPr lang="fr-FR" sz="1600" b="1"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b="1" dirty="0" err="1" smtClean="0"/>
            <a:t>K</a:t>
          </a:r>
          <a:r>
            <a:rPr lang="fr-FR" sz="1600" b="1" baseline="-25000" dirty="0" err="1" smtClean="0"/>
            <a:t>w</a:t>
          </a:r>
          <a:r>
            <a:rPr lang="fr-FR" sz="1600" b="1" dirty="0" smtClean="0"/>
            <a:t> non saturée</a:t>
          </a:r>
          <a:endParaRPr lang="fr-FR" sz="1600" b="1"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custLinFactNeighborX="-177" custLinFactNeighborY="1288">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b="1" dirty="0" err="1" smtClean="0"/>
            <a:t>K</a:t>
          </a:r>
          <a:r>
            <a:rPr lang="fr-FR" sz="1600" b="1" baseline="-25000" dirty="0" err="1" smtClean="0"/>
            <a:t>w</a:t>
          </a:r>
          <a:r>
            <a:rPr lang="fr-FR" sz="1600" b="1" dirty="0" smtClean="0"/>
            <a:t> non saturée</a:t>
          </a:r>
          <a:endParaRPr lang="fr-FR" sz="1600" b="1"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dirty="0" smtClean="0"/>
            <a:t>Fissuration</a:t>
          </a:r>
          <a:endParaRPr lang="fr-FR" sz="1600"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CA8D57-AB08-4E65-9931-DB9EB5A78B5C}" type="doc">
      <dgm:prSet loTypeId="urn:microsoft.com/office/officeart/2005/8/layout/process2" loCatId="process" qsTypeId="urn:microsoft.com/office/officeart/2005/8/quickstyle/simple1" qsCatId="simple" csTypeId="urn:microsoft.com/office/officeart/2005/8/colors/accent2_4" csCatId="accent2" phldr="1"/>
      <dgm:spPr/>
    </dgm:pt>
    <dgm:pt modelId="{3CF35CB2-D738-46EB-A9C7-0393B4FDE9F7}">
      <dgm:prSet phldrT="[Texte]" custT="1"/>
      <dgm:spPr/>
      <dgm:t>
        <a:bodyPr/>
        <a:lstStyle/>
        <a:p>
          <a:r>
            <a:rPr lang="fr-FR" sz="1800" b="0" dirty="0" smtClean="0"/>
            <a:t>Contexte</a:t>
          </a:r>
          <a:endParaRPr lang="fr-FR" sz="1800" b="0" dirty="0"/>
        </a:p>
      </dgm:t>
    </dgm:pt>
    <dgm:pt modelId="{94D02BA8-9511-499C-BF22-3D30A7F63C88}" type="parTrans" cxnId="{606FBE88-2C10-4B22-B89E-6EFE14DDE1E9}">
      <dgm:prSet/>
      <dgm:spPr/>
      <dgm:t>
        <a:bodyPr/>
        <a:lstStyle/>
        <a:p>
          <a:endParaRPr lang="fr-FR"/>
        </a:p>
      </dgm:t>
    </dgm:pt>
    <dgm:pt modelId="{2FB39B01-57A0-4BFB-BA1E-0EE9A429CFD0}" type="sibTrans" cxnId="{606FBE88-2C10-4B22-B89E-6EFE14DDE1E9}">
      <dgm:prSet/>
      <dgm:spPr/>
      <dgm:t>
        <a:bodyPr/>
        <a:lstStyle/>
        <a:p>
          <a:endParaRPr lang="fr-FR"/>
        </a:p>
      </dgm:t>
    </dgm:pt>
    <dgm:pt modelId="{8F3A3421-5C50-450A-A955-165DE5406F81}">
      <dgm:prSet phldrT="[Texte]" custT="1"/>
      <dgm:spPr/>
      <dgm:t>
        <a:bodyPr/>
        <a:lstStyle/>
        <a:p>
          <a:r>
            <a:rPr lang="fr-FR" sz="1600" dirty="0" smtClean="0"/>
            <a:t>Problématique</a:t>
          </a:r>
          <a:endParaRPr lang="fr-FR" sz="1600" dirty="0"/>
        </a:p>
      </dgm:t>
    </dgm:pt>
    <dgm:pt modelId="{A21146BD-9C86-4C73-8AE4-103E18A33689}" type="parTrans" cxnId="{E50B761D-0EC1-4C41-9E20-DD44D712C022}">
      <dgm:prSet/>
      <dgm:spPr/>
      <dgm:t>
        <a:bodyPr/>
        <a:lstStyle/>
        <a:p>
          <a:endParaRPr lang="fr-FR"/>
        </a:p>
      </dgm:t>
    </dgm:pt>
    <dgm:pt modelId="{F716C857-FCE2-4002-9EBD-EEF7A3021464}" type="sibTrans" cxnId="{E50B761D-0EC1-4C41-9E20-DD44D712C022}">
      <dgm:prSet/>
      <dgm:spPr/>
      <dgm:t>
        <a:bodyPr/>
        <a:lstStyle/>
        <a:p>
          <a:endParaRPr lang="fr-FR"/>
        </a:p>
      </dgm:t>
    </dgm:pt>
    <dgm:pt modelId="{1B14A7CF-E974-4380-9DEC-041C7FD7555A}">
      <dgm:prSet phldrT="[Texte]" custT="1"/>
      <dgm:spPr/>
      <dgm:t>
        <a:bodyPr/>
        <a:lstStyle/>
        <a:p>
          <a:r>
            <a:rPr lang="fr-FR" sz="1600" dirty="0" smtClean="0"/>
            <a:t>Matériaux</a:t>
          </a:r>
          <a:endParaRPr lang="fr-FR" sz="1600" dirty="0"/>
        </a:p>
      </dgm:t>
    </dgm:pt>
    <dgm:pt modelId="{519BD565-9515-45BA-9C74-ABD63943610D}" type="parTrans" cxnId="{2D42F9A5-800A-4008-9764-79D5AA3012D1}">
      <dgm:prSet/>
      <dgm:spPr/>
      <dgm:t>
        <a:bodyPr/>
        <a:lstStyle/>
        <a:p>
          <a:endParaRPr lang="fr-FR"/>
        </a:p>
      </dgm:t>
    </dgm:pt>
    <dgm:pt modelId="{6498D443-C48B-46BA-97AD-8688EE30153B}" type="sibTrans" cxnId="{2D42F9A5-800A-4008-9764-79D5AA3012D1}">
      <dgm:prSet/>
      <dgm:spPr/>
      <dgm:t>
        <a:bodyPr/>
        <a:lstStyle/>
        <a:p>
          <a:endParaRPr lang="fr-FR"/>
        </a:p>
      </dgm:t>
    </dgm:pt>
    <dgm:pt modelId="{2D9F3016-61A8-4FA2-93D9-32986E4BF161}">
      <dgm:prSet phldrT="[Texte]" custT="1"/>
      <dgm:spPr/>
      <dgm:t>
        <a:bodyPr/>
        <a:lstStyle/>
        <a:p>
          <a:r>
            <a:rPr lang="fr-FR" sz="1600" dirty="0" err="1" smtClean="0"/>
            <a:t>K</a:t>
          </a:r>
          <a:r>
            <a:rPr lang="fr-FR" sz="1600" baseline="-25000" dirty="0" err="1" smtClean="0"/>
            <a:t>w</a:t>
          </a:r>
          <a:r>
            <a:rPr lang="fr-FR" sz="1600" dirty="0" smtClean="0"/>
            <a:t> non saturée</a:t>
          </a:r>
          <a:endParaRPr lang="fr-FR" sz="1600" dirty="0"/>
        </a:p>
      </dgm:t>
    </dgm:pt>
    <dgm:pt modelId="{08800E8A-5372-40CE-8DD9-1C6F0381087D}" type="parTrans" cxnId="{ECDAE6A9-0D3B-4926-89C0-B7B7291F5B4C}">
      <dgm:prSet/>
      <dgm:spPr/>
      <dgm:t>
        <a:bodyPr/>
        <a:lstStyle/>
        <a:p>
          <a:endParaRPr lang="fr-FR"/>
        </a:p>
      </dgm:t>
    </dgm:pt>
    <dgm:pt modelId="{846BB27A-B37C-4617-9371-451EC765DEC3}" type="sibTrans" cxnId="{ECDAE6A9-0D3B-4926-89C0-B7B7291F5B4C}">
      <dgm:prSet/>
      <dgm:spPr/>
      <dgm:t>
        <a:bodyPr/>
        <a:lstStyle/>
        <a:p>
          <a:endParaRPr lang="fr-FR"/>
        </a:p>
      </dgm:t>
    </dgm:pt>
    <dgm:pt modelId="{A113A8FA-35D7-4AFC-8727-60AAD60F6CD8}">
      <dgm:prSet phldrT="[Texte]" custT="1"/>
      <dgm:spPr/>
      <dgm:t>
        <a:bodyPr/>
        <a:lstStyle/>
        <a:p>
          <a:r>
            <a:rPr lang="fr-FR" sz="1600" b="1" dirty="0" smtClean="0"/>
            <a:t>Fissuration</a:t>
          </a:r>
          <a:endParaRPr lang="fr-FR" sz="1600" b="1" dirty="0"/>
        </a:p>
      </dgm:t>
    </dgm:pt>
    <dgm:pt modelId="{E00A67D9-585B-40C0-83B4-2115892A621B}" type="parTrans" cxnId="{BB169887-6A66-4CEC-A69E-22897959CFB5}">
      <dgm:prSet/>
      <dgm:spPr/>
      <dgm:t>
        <a:bodyPr/>
        <a:lstStyle/>
        <a:p>
          <a:endParaRPr lang="fr-FR"/>
        </a:p>
      </dgm:t>
    </dgm:pt>
    <dgm:pt modelId="{345DB880-00FE-402E-96FE-3ECADCB856E6}" type="sibTrans" cxnId="{BB169887-6A66-4CEC-A69E-22897959CFB5}">
      <dgm:prSet/>
      <dgm:spPr/>
      <dgm:t>
        <a:bodyPr/>
        <a:lstStyle/>
        <a:p>
          <a:endParaRPr lang="fr-FR"/>
        </a:p>
      </dgm:t>
    </dgm:pt>
    <dgm:pt modelId="{AE59B55F-79C9-463A-A74E-3560AA47465F}">
      <dgm:prSet phldrT="[Texte]" custT="1"/>
      <dgm:spPr/>
      <dgm:t>
        <a:bodyPr/>
        <a:lstStyle/>
        <a:p>
          <a:r>
            <a:rPr lang="fr-FR" sz="1600" dirty="0" smtClean="0"/>
            <a:t>Synthèse</a:t>
          </a:r>
          <a:endParaRPr lang="fr-FR" sz="1600" dirty="0"/>
        </a:p>
      </dgm:t>
    </dgm:pt>
    <dgm:pt modelId="{5467CB19-3C48-4470-8DDA-EC15CB503C55}" type="parTrans" cxnId="{40A92E8A-BC7D-4302-B36F-B5E6B51F5BD9}">
      <dgm:prSet/>
      <dgm:spPr/>
      <dgm:t>
        <a:bodyPr/>
        <a:lstStyle/>
        <a:p>
          <a:endParaRPr lang="fr-FR"/>
        </a:p>
      </dgm:t>
    </dgm:pt>
    <dgm:pt modelId="{80E52349-4BF5-4777-B31D-8F685AF3C088}" type="sibTrans" cxnId="{40A92E8A-BC7D-4302-B36F-B5E6B51F5BD9}">
      <dgm:prSet/>
      <dgm:spPr/>
      <dgm:t>
        <a:bodyPr/>
        <a:lstStyle/>
        <a:p>
          <a:endParaRPr lang="fr-FR"/>
        </a:p>
      </dgm:t>
    </dgm:pt>
    <dgm:pt modelId="{2C589AB5-4056-48D9-A37E-FE4C018C7358}" type="pres">
      <dgm:prSet presAssocID="{55CA8D57-AB08-4E65-9931-DB9EB5A78B5C}" presName="linearFlow" presStyleCnt="0">
        <dgm:presLayoutVars>
          <dgm:resizeHandles val="exact"/>
        </dgm:presLayoutVars>
      </dgm:prSet>
      <dgm:spPr/>
    </dgm:pt>
    <dgm:pt modelId="{F3E243CE-460F-4E9D-B37B-2C666B58B09C}" type="pres">
      <dgm:prSet presAssocID="{3CF35CB2-D738-46EB-A9C7-0393B4FDE9F7}" presName="node" presStyleLbl="node1" presStyleIdx="0" presStyleCnt="6">
        <dgm:presLayoutVars>
          <dgm:bulletEnabled val="1"/>
        </dgm:presLayoutVars>
      </dgm:prSet>
      <dgm:spPr/>
      <dgm:t>
        <a:bodyPr/>
        <a:lstStyle/>
        <a:p>
          <a:endParaRPr lang="fr-FR"/>
        </a:p>
      </dgm:t>
    </dgm:pt>
    <dgm:pt modelId="{1658128C-7C11-4D05-B275-536435F81AEA}" type="pres">
      <dgm:prSet presAssocID="{2FB39B01-57A0-4BFB-BA1E-0EE9A429CFD0}" presName="sibTrans" presStyleLbl="sibTrans2D1" presStyleIdx="0" presStyleCnt="5"/>
      <dgm:spPr/>
      <dgm:t>
        <a:bodyPr/>
        <a:lstStyle/>
        <a:p>
          <a:endParaRPr lang="fr-FR"/>
        </a:p>
      </dgm:t>
    </dgm:pt>
    <dgm:pt modelId="{281A6E83-F949-415D-8A8C-86A00046C8CD}" type="pres">
      <dgm:prSet presAssocID="{2FB39B01-57A0-4BFB-BA1E-0EE9A429CFD0}" presName="connectorText" presStyleLbl="sibTrans2D1" presStyleIdx="0" presStyleCnt="5"/>
      <dgm:spPr/>
      <dgm:t>
        <a:bodyPr/>
        <a:lstStyle/>
        <a:p>
          <a:endParaRPr lang="fr-FR"/>
        </a:p>
      </dgm:t>
    </dgm:pt>
    <dgm:pt modelId="{A354215F-8C4A-4F26-88D6-5D800B67426B}" type="pres">
      <dgm:prSet presAssocID="{8F3A3421-5C50-450A-A955-165DE5406F81}" presName="node" presStyleLbl="node1" presStyleIdx="1" presStyleCnt="6">
        <dgm:presLayoutVars>
          <dgm:bulletEnabled val="1"/>
        </dgm:presLayoutVars>
      </dgm:prSet>
      <dgm:spPr/>
      <dgm:t>
        <a:bodyPr/>
        <a:lstStyle/>
        <a:p>
          <a:endParaRPr lang="fr-FR"/>
        </a:p>
      </dgm:t>
    </dgm:pt>
    <dgm:pt modelId="{650AA38E-9B28-4266-AA5E-C9B589E19895}" type="pres">
      <dgm:prSet presAssocID="{F716C857-FCE2-4002-9EBD-EEF7A3021464}" presName="sibTrans" presStyleLbl="sibTrans2D1" presStyleIdx="1" presStyleCnt="5"/>
      <dgm:spPr/>
      <dgm:t>
        <a:bodyPr/>
        <a:lstStyle/>
        <a:p>
          <a:endParaRPr lang="fr-FR"/>
        </a:p>
      </dgm:t>
    </dgm:pt>
    <dgm:pt modelId="{3DC97C71-29EE-4D39-9C0B-BBDCBED2A947}" type="pres">
      <dgm:prSet presAssocID="{F716C857-FCE2-4002-9EBD-EEF7A3021464}" presName="connectorText" presStyleLbl="sibTrans2D1" presStyleIdx="1" presStyleCnt="5"/>
      <dgm:spPr/>
      <dgm:t>
        <a:bodyPr/>
        <a:lstStyle/>
        <a:p>
          <a:endParaRPr lang="fr-FR"/>
        </a:p>
      </dgm:t>
    </dgm:pt>
    <dgm:pt modelId="{9A76E955-31E7-4D70-A2FC-8DC603A27FA8}" type="pres">
      <dgm:prSet presAssocID="{1B14A7CF-E974-4380-9DEC-041C7FD7555A}" presName="node" presStyleLbl="node1" presStyleIdx="2" presStyleCnt="6">
        <dgm:presLayoutVars>
          <dgm:bulletEnabled val="1"/>
        </dgm:presLayoutVars>
      </dgm:prSet>
      <dgm:spPr/>
      <dgm:t>
        <a:bodyPr/>
        <a:lstStyle/>
        <a:p>
          <a:endParaRPr lang="fr-FR"/>
        </a:p>
      </dgm:t>
    </dgm:pt>
    <dgm:pt modelId="{BD9AD382-66E6-497F-B325-45B7CAE42866}" type="pres">
      <dgm:prSet presAssocID="{6498D443-C48B-46BA-97AD-8688EE30153B}" presName="sibTrans" presStyleLbl="sibTrans2D1" presStyleIdx="2" presStyleCnt="5"/>
      <dgm:spPr/>
      <dgm:t>
        <a:bodyPr/>
        <a:lstStyle/>
        <a:p>
          <a:endParaRPr lang="fr-FR"/>
        </a:p>
      </dgm:t>
    </dgm:pt>
    <dgm:pt modelId="{DDEBDCC6-73A8-40F5-99CC-5B8C3BC89FA5}" type="pres">
      <dgm:prSet presAssocID="{6498D443-C48B-46BA-97AD-8688EE30153B}" presName="connectorText" presStyleLbl="sibTrans2D1" presStyleIdx="2" presStyleCnt="5"/>
      <dgm:spPr/>
      <dgm:t>
        <a:bodyPr/>
        <a:lstStyle/>
        <a:p>
          <a:endParaRPr lang="fr-FR"/>
        </a:p>
      </dgm:t>
    </dgm:pt>
    <dgm:pt modelId="{65510F6D-827E-4916-8505-D0C5A66C56C1}" type="pres">
      <dgm:prSet presAssocID="{2D9F3016-61A8-4FA2-93D9-32986E4BF161}" presName="node" presStyleLbl="node1" presStyleIdx="3" presStyleCnt="6">
        <dgm:presLayoutVars>
          <dgm:bulletEnabled val="1"/>
        </dgm:presLayoutVars>
      </dgm:prSet>
      <dgm:spPr/>
      <dgm:t>
        <a:bodyPr/>
        <a:lstStyle/>
        <a:p>
          <a:endParaRPr lang="fr-FR"/>
        </a:p>
      </dgm:t>
    </dgm:pt>
    <dgm:pt modelId="{9C5BD739-5D61-4BF9-A38C-AEE1B9C11095}" type="pres">
      <dgm:prSet presAssocID="{846BB27A-B37C-4617-9371-451EC765DEC3}" presName="sibTrans" presStyleLbl="sibTrans2D1" presStyleIdx="3" presStyleCnt="5"/>
      <dgm:spPr/>
      <dgm:t>
        <a:bodyPr/>
        <a:lstStyle/>
        <a:p>
          <a:endParaRPr lang="fr-FR"/>
        </a:p>
      </dgm:t>
    </dgm:pt>
    <dgm:pt modelId="{074345CA-630D-484B-908C-353B1E2D5A6E}" type="pres">
      <dgm:prSet presAssocID="{846BB27A-B37C-4617-9371-451EC765DEC3}" presName="connectorText" presStyleLbl="sibTrans2D1" presStyleIdx="3" presStyleCnt="5"/>
      <dgm:spPr/>
      <dgm:t>
        <a:bodyPr/>
        <a:lstStyle/>
        <a:p>
          <a:endParaRPr lang="fr-FR"/>
        </a:p>
      </dgm:t>
    </dgm:pt>
    <dgm:pt modelId="{A9CFA280-D714-42C4-9B8C-382E8AC3EB76}" type="pres">
      <dgm:prSet presAssocID="{A113A8FA-35D7-4AFC-8727-60AAD60F6CD8}" presName="node" presStyleLbl="node1" presStyleIdx="4" presStyleCnt="6">
        <dgm:presLayoutVars>
          <dgm:bulletEnabled val="1"/>
        </dgm:presLayoutVars>
      </dgm:prSet>
      <dgm:spPr/>
      <dgm:t>
        <a:bodyPr/>
        <a:lstStyle/>
        <a:p>
          <a:endParaRPr lang="fr-FR"/>
        </a:p>
      </dgm:t>
    </dgm:pt>
    <dgm:pt modelId="{DD21575F-D749-46F8-95AD-095EF07D547C}" type="pres">
      <dgm:prSet presAssocID="{345DB880-00FE-402E-96FE-3ECADCB856E6}" presName="sibTrans" presStyleLbl="sibTrans2D1" presStyleIdx="4" presStyleCnt="5"/>
      <dgm:spPr/>
      <dgm:t>
        <a:bodyPr/>
        <a:lstStyle/>
        <a:p>
          <a:endParaRPr lang="fr-FR"/>
        </a:p>
      </dgm:t>
    </dgm:pt>
    <dgm:pt modelId="{EB61FB59-9596-492A-8635-7BC9C72A8B50}" type="pres">
      <dgm:prSet presAssocID="{345DB880-00FE-402E-96FE-3ECADCB856E6}" presName="connectorText" presStyleLbl="sibTrans2D1" presStyleIdx="4" presStyleCnt="5"/>
      <dgm:spPr/>
      <dgm:t>
        <a:bodyPr/>
        <a:lstStyle/>
        <a:p>
          <a:endParaRPr lang="fr-FR"/>
        </a:p>
      </dgm:t>
    </dgm:pt>
    <dgm:pt modelId="{9A1A130C-A6B0-4969-84AD-63DF24F1617C}" type="pres">
      <dgm:prSet presAssocID="{AE59B55F-79C9-463A-A74E-3560AA47465F}" presName="node" presStyleLbl="node1" presStyleIdx="5" presStyleCnt="6">
        <dgm:presLayoutVars>
          <dgm:bulletEnabled val="1"/>
        </dgm:presLayoutVars>
      </dgm:prSet>
      <dgm:spPr/>
      <dgm:t>
        <a:bodyPr/>
        <a:lstStyle/>
        <a:p>
          <a:endParaRPr lang="fr-FR"/>
        </a:p>
      </dgm:t>
    </dgm:pt>
  </dgm:ptLst>
  <dgm:cxnLst>
    <dgm:cxn modelId="{2D42F9A5-800A-4008-9764-79D5AA3012D1}" srcId="{55CA8D57-AB08-4E65-9931-DB9EB5A78B5C}" destId="{1B14A7CF-E974-4380-9DEC-041C7FD7555A}" srcOrd="2" destOrd="0" parTransId="{519BD565-9515-45BA-9C74-ABD63943610D}" sibTransId="{6498D443-C48B-46BA-97AD-8688EE30153B}"/>
    <dgm:cxn modelId="{7A1C0F50-C626-4B01-AC03-2E2E4C5DE459}" type="presOf" srcId="{F716C857-FCE2-4002-9EBD-EEF7A3021464}" destId="{3DC97C71-29EE-4D39-9C0B-BBDCBED2A947}" srcOrd="1" destOrd="0" presId="urn:microsoft.com/office/officeart/2005/8/layout/process2"/>
    <dgm:cxn modelId="{AE056C88-6C2F-415D-B3FC-B5DB03D7847C}" type="presOf" srcId="{345DB880-00FE-402E-96FE-3ECADCB856E6}" destId="{EB61FB59-9596-492A-8635-7BC9C72A8B50}" srcOrd="1" destOrd="0" presId="urn:microsoft.com/office/officeart/2005/8/layout/process2"/>
    <dgm:cxn modelId="{428850F1-E421-431D-8DAC-B63A660CE80A}" type="presOf" srcId="{6498D443-C48B-46BA-97AD-8688EE30153B}" destId="{DDEBDCC6-73A8-40F5-99CC-5B8C3BC89FA5}" srcOrd="1" destOrd="0" presId="urn:microsoft.com/office/officeart/2005/8/layout/process2"/>
    <dgm:cxn modelId="{CF2B05D7-3C6E-45A6-A0F2-79789E957AE2}" type="presOf" srcId="{55CA8D57-AB08-4E65-9931-DB9EB5A78B5C}" destId="{2C589AB5-4056-48D9-A37E-FE4C018C7358}" srcOrd="0" destOrd="0" presId="urn:microsoft.com/office/officeart/2005/8/layout/process2"/>
    <dgm:cxn modelId="{BB169887-6A66-4CEC-A69E-22897959CFB5}" srcId="{55CA8D57-AB08-4E65-9931-DB9EB5A78B5C}" destId="{A113A8FA-35D7-4AFC-8727-60AAD60F6CD8}" srcOrd="4" destOrd="0" parTransId="{E00A67D9-585B-40C0-83B4-2115892A621B}" sibTransId="{345DB880-00FE-402E-96FE-3ECADCB856E6}"/>
    <dgm:cxn modelId="{92F06729-7018-4448-9CF9-50B97DCF59FE}" type="presOf" srcId="{3CF35CB2-D738-46EB-A9C7-0393B4FDE9F7}" destId="{F3E243CE-460F-4E9D-B37B-2C666B58B09C}" srcOrd="0" destOrd="0" presId="urn:microsoft.com/office/officeart/2005/8/layout/process2"/>
    <dgm:cxn modelId="{185BB7A8-F7A1-442C-95C4-96FA845DB160}" type="presOf" srcId="{AE59B55F-79C9-463A-A74E-3560AA47465F}" destId="{9A1A130C-A6B0-4969-84AD-63DF24F1617C}" srcOrd="0" destOrd="0" presId="urn:microsoft.com/office/officeart/2005/8/layout/process2"/>
    <dgm:cxn modelId="{67C22BC4-477C-4373-AB6F-B454C0DCF7C5}" type="presOf" srcId="{8F3A3421-5C50-450A-A955-165DE5406F81}" destId="{A354215F-8C4A-4F26-88D6-5D800B67426B}" srcOrd="0" destOrd="0" presId="urn:microsoft.com/office/officeart/2005/8/layout/process2"/>
    <dgm:cxn modelId="{82D09811-4DB8-4144-A68E-BC61164B3ED8}" type="presOf" srcId="{2FB39B01-57A0-4BFB-BA1E-0EE9A429CFD0}" destId="{281A6E83-F949-415D-8A8C-86A00046C8CD}" srcOrd="1" destOrd="0" presId="urn:microsoft.com/office/officeart/2005/8/layout/process2"/>
    <dgm:cxn modelId="{1D40B6EA-FE54-48F5-9249-5A526B4B44F0}" type="presOf" srcId="{345DB880-00FE-402E-96FE-3ECADCB856E6}" destId="{DD21575F-D749-46F8-95AD-095EF07D547C}" srcOrd="0" destOrd="0" presId="urn:microsoft.com/office/officeart/2005/8/layout/process2"/>
    <dgm:cxn modelId="{E50B761D-0EC1-4C41-9E20-DD44D712C022}" srcId="{55CA8D57-AB08-4E65-9931-DB9EB5A78B5C}" destId="{8F3A3421-5C50-450A-A955-165DE5406F81}" srcOrd="1" destOrd="0" parTransId="{A21146BD-9C86-4C73-8AE4-103E18A33689}" sibTransId="{F716C857-FCE2-4002-9EBD-EEF7A3021464}"/>
    <dgm:cxn modelId="{ECDAE6A9-0D3B-4926-89C0-B7B7291F5B4C}" srcId="{55CA8D57-AB08-4E65-9931-DB9EB5A78B5C}" destId="{2D9F3016-61A8-4FA2-93D9-32986E4BF161}" srcOrd="3" destOrd="0" parTransId="{08800E8A-5372-40CE-8DD9-1C6F0381087D}" sibTransId="{846BB27A-B37C-4617-9371-451EC765DEC3}"/>
    <dgm:cxn modelId="{BA4EF466-CB2D-415E-B5BD-2F876F5E3F5D}" type="presOf" srcId="{6498D443-C48B-46BA-97AD-8688EE30153B}" destId="{BD9AD382-66E6-497F-B325-45B7CAE42866}" srcOrd="0" destOrd="0" presId="urn:microsoft.com/office/officeart/2005/8/layout/process2"/>
    <dgm:cxn modelId="{B93D6A67-9C0B-49F6-9263-0C08279CE95C}" type="presOf" srcId="{846BB27A-B37C-4617-9371-451EC765DEC3}" destId="{074345CA-630D-484B-908C-353B1E2D5A6E}" srcOrd="1" destOrd="0" presId="urn:microsoft.com/office/officeart/2005/8/layout/process2"/>
    <dgm:cxn modelId="{4905ECA5-A57F-4049-AD45-269863A4A271}" type="presOf" srcId="{2FB39B01-57A0-4BFB-BA1E-0EE9A429CFD0}" destId="{1658128C-7C11-4D05-B275-536435F81AEA}" srcOrd="0" destOrd="0" presId="urn:microsoft.com/office/officeart/2005/8/layout/process2"/>
    <dgm:cxn modelId="{A250F5D2-EBD0-4F05-9470-42876BCBE27A}" type="presOf" srcId="{1B14A7CF-E974-4380-9DEC-041C7FD7555A}" destId="{9A76E955-31E7-4D70-A2FC-8DC603A27FA8}" srcOrd="0" destOrd="0" presId="urn:microsoft.com/office/officeart/2005/8/layout/process2"/>
    <dgm:cxn modelId="{F46930F3-D3A9-45BF-B454-E705670D453C}" type="presOf" srcId="{A113A8FA-35D7-4AFC-8727-60AAD60F6CD8}" destId="{A9CFA280-D714-42C4-9B8C-382E8AC3EB76}" srcOrd="0" destOrd="0" presId="urn:microsoft.com/office/officeart/2005/8/layout/process2"/>
    <dgm:cxn modelId="{606FBE88-2C10-4B22-B89E-6EFE14DDE1E9}" srcId="{55CA8D57-AB08-4E65-9931-DB9EB5A78B5C}" destId="{3CF35CB2-D738-46EB-A9C7-0393B4FDE9F7}" srcOrd="0" destOrd="0" parTransId="{94D02BA8-9511-499C-BF22-3D30A7F63C88}" sibTransId="{2FB39B01-57A0-4BFB-BA1E-0EE9A429CFD0}"/>
    <dgm:cxn modelId="{D7109207-8530-4529-9D86-CC0D39DE425B}" type="presOf" srcId="{846BB27A-B37C-4617-9371-451EC765DEC3}" destId="{9C5BD739-5D61-4BF9-A38C-AEE1B9C11095}" srcOrd="0" destOrd="0" presId="urn:microsoft.com/office/officeart/2005/8/layout/process2"/>
    <dgm:cxn modelId="{93856848-38CD-4DC0-9B72-3134A7D66BF7}" type="presOf" srcId="{2D9F3016-61A8-4FA2-93D9-32986E4BF161}" destId="{65510F6D-827E-4916-8505-D0C5A66C56C1}" srcOrd="0" destOrd="0" presId="urn:microsoft.com/office/officeart/2005/8/layout/process2"/>
    <dgm:cxn modelId="{40A92E8A-BC7D-4302-B36F-B5E6B51F5BD9}" srcId="{55CA8D57-AB08-4E65-9931-DB9EB5A78B5C}" destId="{AE59B55F-79C9-463A-A74E-3560AA47465F}" srcOrd="5" destOrd="0" parTransId="{5467CB19-3C48-4470-8DDA-EC15CB503C55}" sibTransId="{80E52349-4BF5-4777-B31D-8F685AF3C088}"/>
    <dgm:cxn modelId="{1195408A-6788-4C73-9AD4-0FB70957E617}" type="presOf" srcId="{F716C857-FCE2-4002-9EBD-EEF7A3021464}" destId="{650AA38E-9B28-4266-AA5E-C9B589E19895}" srcOrd="0" destOrd="0" presId="urn:microsoft.com/office/officeart/2005/8/layout/process2"/>
    <dgm:cxn modelId="{D6640EE7-F954-4519-8684-3865BEB2294F}" type="presParOf" srcId="{2C589AB5-4056-48D9-A37E-FE4C018C7358}" destId="{F3E243CE-460F-4E9D-B37B-2C666B58B09C}" srcOrd="0" destOrd="0" presId="urn:microsoft.com/office/officeart/2005/8/layout/process2"/>
    <dgm:cxn modelId="{1CE16BCE-DF62-469D-827C-2A3BEAAC22F5}" type="presParOf" srcId="{2C589AB5-4056-48D9-A37E-FE4C018C7358}" destId="{1658128C-7C11-4D05-B275-536435F81AEA}" srcOrd="1" destOrd="0" presId="urn:microsoft.com/office/officeart/2005/8/layout/process2"/>
    <dgm:cxn modelId="{E8186341-4019-413D-A40E-2D2F99DD9615}" type="presParOf" srcId="{1658128C-7C11-4D05-B275-536435F81AEA}" destId="{281A6E83-F949-415D-8A8C-86A00046C8CD}" srcOrd="0" destOrd="0" presId="urn:microsoft.com/office/officeart/2005/8/layout/process2"/>
    <dgm:cxn modelId="{E2D40CB1-C19F-4896-B711-9B87257710C2}" type="presParOf" srcId="{2C589AB5-4056-48D9-A37E-FE4C018C7358}" destId="{A354215F-8C4A-4F26-88D6-5D800B67426B}" srcOrd="2" destOrd="0" presId="urn:microsoft.com/office/officeart/2005/8/layout/process2"/>
    <dgm:cxn modelId="{791DFC71-2980-4ABD-A52B-F1112F126BEF}" type="presParOf" srcId="{2C589AB5-4056-48D9-A37E-FE4C018C7358}" destId="{650AA38E-9B28-4266-AA5E-C9B589E19895}" srcOrd="3" destOrd="0" presId="urn:microsoft.com/office/officeart/2005/8/layout/process2"/>
    <dgm:cxn modelId="{8DB7A80C-3A7E-4B07-B4EE-1D6F083058E0}" type="presParOf" srcId="{650AA38E-9B28-4266-AA5E-C9B589E19895}" destId="{3DC97C71-29EE-4D39-9C0B-BBDCBED2A947}" srcOrd="0" destOrd="0" presId="urn:microsoft.com/office/officeart/2005/8/layout/process2"/>
    <dgm:cxn modelId="{4F36B092-59DD-46DB-8060-1969DDBB6B35}" type="presParOf" srcId="{2C589AB5-4056-48D9-A37E-FE4C018C7358}" destId="{9A76E955-31E7-4D70-A2FC-8DC603A27FA8}" srcOrd="4" destOrd="0" presId="urn:microsoft.com/office/officeart/2005/8/layout/process2"/>
    <dgm:cxn modelId="{7AB2E4A6-022C-4A4F-8971-A0A452E1F343}" type="presParOf" srcId="{2C589AB5-4056-48D9-A37E-FE4C018C7358}" destId="{BD9AD382-66E6-497F-B325-45B7CAE42866}" srcOrd="5" destOrd="0" presId="urn:microsoft.com/office/officeart/2005/8/layout/process2"/>
    <dgm:cxn modelId="{76582738-A436-4D5B-84B6-DE5131C142F9}" type="presParOf" srcId="{BD9AD382-66E6-497F-B325-45B7CAE42866}" destId="{DDEBDCC6-73A8-40F5-99CC-5B8C3BC89FA5}" srcOrd="0" destOrd="0" presId="urn:microsoft.com/office/officeart/2005/8/layout/process2"/>
    <dgm:cxn modelId="{DF5508A5-055C-4DAD-9F34-D31F7D5D27F4}" type="presParOf" srcId="{2C589AB5-4056-48D9-A37E-FE4C018C7358}" destId="{65510F6D-827E-4916-8505-D0C5A66C56C1}" srcOrd="6" destOrd="0" presId="urn:microsoft.com/office/officeart/2005/8/layout/process2"/>
    <dgm:cxn modelId="{E3D9E9CD-4DE4-45AF-83C9-DE3DC5707577}" type="presParOf" srcId="{2C589AB5-4056-48D9-A37E-FE4C018C7358}" destId="{9C5BD739-5D61-4BF9-A38C-AEE1B9C11095}" srcOrd="7" destOrd="0" presId="urn:microsoft.com/office/officeart/2005/8/layout/process2"/>
    <dgm:cxn modelId="{0CDB0FC3-5FC5-45A2-8A54-8BE3535EBA90}" type="presParOf" srcId="{9C5BD739-5D61-4BF9-A38C-AEE1B9C11095}" destId="{074345CA-630D-484B-908C-353B1E2D5A6E}" srcOrd="0" destOrd="0" presId="urn:microsoft.com/office/officeart/2005/8/layout/process2"/>
    <dgm:cxn modelId="{0B243AA4-4321-474D-9979-28508863DB80}" type="presParOf" srcId="{2C589AB5-4056-48D9-A37E-FE4C018C7358}" destId="{A9CFA280-D714-42C4-9B8C-382E8AC3EB76}" srcOrd="8" destOrd="0" presId="urn:microsoft.com/office/officeart/2005/8/layout/process2"/>
    <dgm:cxn modelId="{00981B4C-2C11-43E9-AC27-DF50D19E3928}" type="presParOf" srcId="{2C589AB5-4056-48D9-A37E-FE4C018C7358}" destId="{DD21575F-D749-46F8-95AD-095EF07D547C}" srcOrd="9" destOrd="0" presId="urn:microsoft.com/office/officeart/2005/8/layout/process2"/>
    <dgm:cxn modelId="{755C47F4-9CFB-48E4-8CA7-2D13946E79DD}" type="presParOf" srcId="{DD21575F-D749-46F8-95AD-095EF07D547C}" destId="{EB61FB59-9596-492A-8635-7BC9C72A8B50}" srcOrd="0" destOrd="0" presId="urn:microsoft.com/office/officeart/2005/8/layout/process2"/>
    <dgm:cxn modelId="{7F22EE93-6646-445B-B4C7-8897764B7B8B}" type="presParOf" srcId="{2C589AB5-4056-48D9-A37E-FE4C018C7358}" destId="{9A1A130C-A6B0-4969-84AD-63DF24F1617C}" srcOrd="1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80962" y="1885"/>
          <a:ext cx="1503316"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smtClean="0"/>
            <a:t>Contexte</a:t>
          </a:r>
          <a:endParaRPr lang="fr-FR" sz="1800" b="1" kern="1200" dirty="0"/>
        </a:p>
      </dsp:txBody>
      <dsp:txXfrm>
        <a:off x="197325" y="18248"/>
        <a:ext cx="1470590"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80962" y="839918"/>
          <a:ext cx="1503316"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7325" y="856281"/>
        <a:ext cx="1470590"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80962" y="1677950"/>
          <a:ext cx="1503316"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7325" y="1694313"/>
        <a:ext cx="1470590"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80962" y="2515983"/>
          <a:ext cx="1503316"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7325" y="2532346"/>
        <a:ext cx="1470590"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80962" y="3354016"/>
          <a:ext cx="1503316"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197325" y="3370379"/>
        <a:ext cx="1470590"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80962" y="4192049"/>
          <a:ext cx="1503316"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7325" y="4208412"/>
        <a:ext cx="1470590" cy="5259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Fissuration</a:t>
          </a:r>
          <a:endParaRPr lang="fr-FR" sz="1600" b="1"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Fissuration</a:t>
          </a:r>
          <a:endParaRPr lang="fr-FR" sz="1600" b="1"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Fissuration</a:t>
          </a:r>
          <a:endParaRPr lang="fr-FR" sz="1600" b="1"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0" kern="1200" dirty="0" smtClean="0"/>
            <a:t>Fissuration</a:t>
          </a:r>
          <a:endParaRPr lang="fr-FR" sz="1600" b="0"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Synthèse</a:t>
          </a:r>
          <a:endParaRPr lang="fr-FR" sz="1600" b="1" kern="1200" dirty="0"/>
        </a:p>
      </dsp:txBody>
      <dsp:txXfrm>
        <a:off x="190573" y="4208412"/>
        <a:ext cx="1484094" cy="525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03317" y="1885"/>
          <a:ext cx="1658606"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19680" y="18248"/>
        <a:ext cx="1625880"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03317" y="839918"/>
          <a:ext cx="1658606"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Problématique</a:t>
          </a:r>
          <a:endParaRPr lang="fr-FR" sz="1600" b="1" kern="1200" dirty="0"/>
        </a:p>
      </dsp:txBody>
      <dsp:txXfrm>
        <a:off x="119680" y="856281"/>
        <a:ext cx="1625880"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03317" y="1677950"/>
          <a:ext cx="1658606"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19680" y="1694313"/>
        <a:ext cx="1625880"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03317" y="2515983"/>
          <a:ext cx="1658606"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19680" y="2532346"/>
        <a:ext cx="1625880"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03317" y="3354016"/>
          <a:ext cx="1658606"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119680" y="3370379"/>
        <a:ext cx="1625880"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03317" y="4192049"/>
          <a:ext cx="1658606"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19680" y="4208412"/>
        <a:ext cx="1625880" cy="525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Matériaux</a:t>
          </a:r>
          <a:endParaRPr lang="fr-FR" sz="1600" b="1"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Matériaux</a:t>
          </a:r>
          <a:endParaRPr lang="fr-FR" sz="1600" b="1"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Matériaux</a:t>
          </a:r>
          <a:endParaRPr lang="fr-FR" sz="1600" b="1"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75185" y="1885"/>
          <a:ext cx="171487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91548" y="18248"/>
        <a:ext cx="168214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75185" y="839918"/>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91548" y="856281"/>
        <a:ext cx="168214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75185" y="1677950"/>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91548" y="1694313"/>
        <a:ext cx="168214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75185" y="2515983"/>
          <a:ext cx="171487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err="1" smtClean="0"/>
            <a:t>K</a:t>
          </a:r>
          <a:r>
            <a:rPr lang="fr-FR" sz="1600" b="1" kern="1200" baseline="-25000" dirty="0" err="1" smtClean="0"/>
            <a:t>w</a:t>
          </a:r>
          <a:r>
            <a:rPr lang="fr-FR" sz="1600" b="1" kern="1200" dirty="0" smtClean="0"/>
            <a:t> non saturée</a:t>
          </a:r>
          <a:endParaRPr lang="fr-FR" sz="1600" b="1" kern="1200" dirty="0"/>
        </a:p>
      </dsp:txBody>
      <dsp:txXfrm>
        <a:off x="91548" y="2532346"/>
        <a:ext cx="168214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75185" y="3354016"/>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91548" y="3370379"/>
        <a:ext cx="168214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75185" y="4192049"/>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91548" y="4208412"/>
        <a:ext cx="1682144" cy="525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72149" y="5483"/>
          <a:ext cx="171487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88512" y="21846"/>
        <a:ext cx="1682144" cy="525962"/>
      </dsp:txXfrm>
    </dsp:sp>
    <dsp:sp modelId="{1658128C-7C11-4D05-B275-536435F81AEA}">
      <dsp:nvSpPr>
        <dsp:cNvPr id="0" name=""/>
        <dsp:cNvSpPr/>
      </dsp:nvSpPr>
      <dsp:spPr>
        <a:xfrm rot="5387495">
          <a:off x="827697" y="576340"/>
          <a:ext cx="206811"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5568" y="598639"/>
        <a:ext cx="150845" cy="144768"/>
      </dsp:txXfrm>
    </dsp:sp>
    <dsp:sp modelId="{A354215F-8C4A-4F26-88D6-5D800B67426B}">
      <dsp:nvSpPr>
        <dsp:cNvPr id="0" name=""/>
        <dsp:cNvSpPr/>
      </dsp:nvSpPr>
      <dsp:spPr>
        <a:xfrm>
          <a:off x="75185" y="839918"/>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91548" y="856281"/>
        <a:ext cx="168214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75185" y="1677950"/>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91548" y="1694313"/>
        <a:ext cx="168214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75185" y="2515983"/>
          <a:ext cx="171487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err="1" smtClean="0"/>
            <a:t>K</a:t>
          </a:r>
          <a:r>
            <a:rPr lang="fr-FR" sz="1600" b="1" kern="1200" baseline="-25000" dirty="0" err="1" smtClean="0"/>
            <a:t>w</a:t>
          </a:r>
          <a:r>
            <a:rPr lang="fr-FR" sz="1600" b="1" kern="1200" dirty="0" smtClean="0"/>
            <a:t> non saturée</a:t>
          </a:r>
          <a:endParaRPr lang="fr-FR" sz="1600" b="1" kern="1200" dirty="0"/>
        </a:p>
      </dsp:txBody>
      <dsp:txXfrm>
        <a:off x="91548" y="2532346"/>
        <a:ext cx="168214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75185" y="3354016"/>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91548" y="3370379"/>
        <a:ext cx="168214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75185" y="4192049"/>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91548" y="4208412"/>
        <a:ext cx="1682144" cy="5259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75185" y="1885"/>
          <a:ext cx="171487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91548" y="18248"/>
        <a:ext cx="168214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75185" y="839918"/>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91548" y="856281"/>
        <a:ext cx="168214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75185" y="1677950"/>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91548" y="1694313"/>
        <a:ext cx="168214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75185" y="2515983"/>
          <a:ext cx="171487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err="1" smtClean="0"/>
            <a:t>K</a:t>
          </a:r>
          <a:r>
            <a:rPr lang="fr-FR" sz="1600" b="1" kern="1200" baseline="-25000" dirty="0" err="1" smtClean="0"/>
            <a:t>w</a:t>
          </a:r>
          <a:r>
            <a:rPr lang="fr-FR" sz="1600" b="1" kern="1200" dirty="0" smtClean="0"/>
            <a:t> non saturée</a:t>
          </a:r>
          <a:endParaRPr lang="fr-FR" sz="1600" b="1" kern="1200" dirty="0"/>
        </a:p>
      </dsp:txBody>
      <dsp:txXfrm>
        <a:off x="91548" y="2532346"/>
        <a:ext cx="168214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75185" y="3354016"/>
          <a:ext cx="171487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Fissuration</a:t>
          </a:r>
          <a:endParaRPr lang="fr-FR" sz="1600" kern="1200" dirty="0"/>
        </a:p>
      </dsp:txBody>
      <dsp:txXfrm>
        <a:off x="91548" y="3370379"/>
        <a:ext cx="168214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75185" y="4192049"/>
          <a:ext cx="171487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91548" y="4208412"/>
        <a:ext cx="1682144" cy="5259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243CE-460F-4E9D-B37B-2C666B58B09C}">
      <dsp:nvSpPr>
        <dsp:cNvPr id="0" name=""/>
        <dsp:cNvSpPr/>
      </dsp:nvSpPr>
      <dsp:spPr>
        <a:xfrm>
          <a:off x="174210" y="1885"/>
          <a:ext cx="1516820" cy="558688"/>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0" kern="1200" dirty="0" smtClean="0"/>
            <a:t>Contexte</a:t>
          </a:r>
          <a:endParaRPr lang="fr-FR" sz="1800" b="0" kern="1200" dirty="0"/>
        </a:p>
      </dsp:txBody>
      <dsp:txXfrm>
        <a:off x="190573" y="18248"/>
        <a:ext cx="1484094" cy="525962"/>
      </dsp:txXfrm>
    </dsp:sp>
    <dsp:sp modelId="{1658128C-7C11-4D05-B275-536435F81AEA}">
      <dsp:nvSpPr>
        <dsp:cNvPr id="0" name=""/>
        <dsp:cNvSpPr/>
      </dsp:nvSpPr>
      <dsp:spPr>
        <a:xfrm rot="5400000">
          <a:off x="827866" y="574541"/>
          <a:ext cx="209508" cy="25140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595491"/>
        <a:ext cx="150845" cy="146656"/>
      </dsp:txXfrm>
    </dsp:sp>
    <dsp:sp modelId="{A354215F-8C4A-4F26-88D6-5D800B67426B}">
      <dsp:nvSpPr>
        <dsp:cNvPr id="0" name=""/>
        <dsp:cNvSpPr/>
      </dsp:nvSpPr>
      <dsp:spPr>
        <a:xfrm>
          <a:off x="174210" y="839918"/>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Problématique</a:t>
          </a:r>
          <a:endParaRPr lang="fr-FR" sz="1600" kern="1200" dirty="0"/>
        </a:p>
      </dsp:txBody>
      <dsp:txXfrm>
        <a:off x="190573" y="856281"/>
        <a:ext cx="1484094" cy="525962"/>
      </dsp:txXfrm>
    </dsp:sp>
    <dsp:sp modelId="{650AA38E-9B28-4266-AA5E-C9B589E19895}">
      <dsp:nvSpPr>
        <dsp:cNvPr id="0" name=""/>
        <dsp:cNvSpPr/>
      </dsp:nvSpPr>
      <dsp:spPr>
        <a:xfrm rot="5400000">
          <a:off x="827866" y="1412573"/>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1433523"/>
        <a:ext cx="150845" cy="146656"/>
      </dsp:txXfrm>
    </dsp:sp>
    <dsp:sp modelId="{9A76E955-31E7-4D70-A2FC-8DC603A27FA8}">
      <dsp:nvSpPr>
        <dsp:cNvPr id="0" name=""/>
        <dsp:cNvSpPr/>
      </dsp:nvSpPr>
      <dsp:spPr>
        <a:xfrm>
          <a:off x="174210" y="1677950"/>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Matériaux</a:t>
          </a:r>
          <a:endParaRPr lang="fr-FR" sz="1600" kern="1200" dirty="0"/>
        </a:p>
      </dsp:txBody>
      <dsp:txXfrm>
        <a:off x="190573" y="1694313"/>
        <a:ext cx="1484094" cy="525962"/>
      </dsp:txXfrm>
    </dsp:sp>
    <dsp:sp modelId="{BD9AD382-66E6-497F-B325-45B7CAE42866}">
      <dsp:nvSpPr>
        <dsp:cNvPr id="0" name=""/>
        <dsp:cNvSpPr/>
      </dsp:nvSpPr>
      <dsp:spPr>
        <a:xfrm rot="5400000">
          <a:off x="827866" y="2250606"/>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2271556"/>
        <a:ext cx="150845" cy="146656"/>
      </dsp:txXfrm>
    </dsp:sp>
    <dsp:sp modelId="{65510F6D-827E-4916-8505-D0C5A66C56C1}">
      <dsp:nvSpPr>
        <dsp:cNvPr id="0" name=""/>
        <dsp:cNvSpPr/>
      </dsp:nvSpPr>
      <dsp:spPr>
        <a:xfrm>
          <a:off x="174210" y="2515983"/>
          <a:ext cx="1516820" cy="558688"/>
        </a:xfrm>
        <a:prstGeom prst="roundRect">
          <a:avLst>
            <a:gd name="adj" fmla="val 10000"/>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err="1" smtClean="0"/>
            <a:t>K</a:t>
          </a:r>
          <a:r>
            <a:rPr lang="fr-FR" sz="1600" kern="1200" baseline="-25000" dirty="0" err="1" smtClean="0"/>
            <a:t>w</a:t>
          </a:r>
          <a:r>
            <a:rPr lang="fr-FR" sz="1600" kern="1200" dirty="0" smtClean="0"/>
            <a:t> non saturée</a:t>
          </a:r>
          <a:endParaRPr lang="fr-FR" sz="1600" kern="1200" dirty="0"/>
        </a:p>
      </dsp:txBody>
      <dsp:txXfrm>
        <a:off x="190573" y="2532346"/>
        <a:ext cx="1484094" cy="525962"/>
      </dsp:txXfrm>
    </dsp:sp>
    <dsp:sp modelId="{9C5BD739-5D61-4BF9-A38C-AEE1B9C11095}">
      <dsp:nvSpPr>
        <dsp:cNvPr id="0" name=""/>
        <dsp:cNvSpPr/>
      </dsp:nvSpPr>
      <dsp:spPr>
        <a:xfrm rot="5400000">
          <a:off x="827866" y="3088639"/>
          <a:ext cx="209508" cy="251409"/>
        </a:xfrm>
        <a:prstGeom prst="rightArrow">
          <a:avLst>
            <a:gd name="adj1" fmla="val 60000"/>
            <a:gd name="adj2" fmla="val 50000"/>
          </a:avLst>
        </a:prstGeom>
        <a:solidFill>
          <a:schemeClr val="accent2">
            <a:shade val="90000"/>
            <a:hueOff val="-32801"/>
            <a:satOff val="-5555"/>
            <a:lumOff val="256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109589"/>
        <a:ext cx="150845" cy="146656"/>
      </dsp:txXfrm>
    </dsp:sp>
    <dsp:sp modelId="{A9CFA280-D714-42C4-9B8C-382E8AC3EB76}">
      <dsp:nvSpPr>
        <dsp:cNvPr id="0" name=""/>
        <dsp:cNvSpPr/>
      </dsp:nvSpPr>
      <dsp:spPr>
        <a:xfrm>
          <a:off x="174210" y="3354016"/>
          <a:ext cx="1516820" cy="558688"/>
        </a:xfrm>
        <a:prstGeom prst="roundRect">
          <a:avLst>
            <a:gd name="adj" fmla="val 10000"/>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Fissuration</a:t>
          </a:r>
          <a:endParaRPr lang="fr-FR" sz="1600" b="1" kern="1200" dirty="0"/>
        </a:p>
      </dsp:txBody>
      <dsp:txXfrm>
        <a:off x="190573" y="3370379"/>
        <a:ext cx="1484094" cy="525962"/>
      </dsp:txXfrm>
    </dsp:sp>
    <dsp:sp modelId="{DD21575F-D749-46F8-95AD-095EF07D547C}">
      <dsp:nvSpPr>
        <dsp:cNvPr id="0" name=""/>
        <dsp:cNvSpPr/>
      </dsp:nvSpPr>
      <dsp:spPr>
        <a:xfrm rot="5400000">
          <a:off x="827866" y="3926672"/>
          <a:ext cx="209508" cy="251409"/>
        </a:xfrm>
        <a:prstGeom prst="rightArrow">
          <a:avLst>
            <a:gd name="adj1" fmla="val 60000"/>
            <a:gd name="adj2" fmla="val 50000"/>
          </a:avLst>
        </a:prstGeom>
        <a:solidFill>
          <a:schemeClr val="accent2">
            <a:shade val="90000"/>
            <a:hueOff val="-16400"/>
            <a:satOff val="-2778"/>
            <a:lumOff val="12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fr-FR" sz="1000" kern="1200"/>
        </a:p>
      </dsp:txBody>
      <dsp:txXfrm rot="-5400000">
        <a:off x="857198" y="3947622"/>
        <a:ext cx="150845" cy="146656"/>
      </dsp:txXfrm>
    </dsp:sp>
    <dsp:sp modelId="{9A1A130C-A6B0-4969-84AD-63DF24F1617C}">
      <dsp:nvSpPr>
        <dsp:cNvPr id="0" name=""/>
        <dsp:cNvSpPr/>
      </dsp:nvSpPr>
      <dsp:spPr>
        <a:xfrm>
          <a:off x="174210" y="4192049"/>
          <a:ext cx="1516820" cy="558688"/>
        </a:xfrm>
        <a:prstGeom prst="roundRect">
          <a:avLst>
            <a:gd name="adj" fmla="val 10000"/>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Synthèse</a:t>
          </a:r>
          <a:endParaRPr lang="fr-FR" sz="1600" kern="1200" dirty="0"/>
        </a:p>
      </dsp:txBody>
      <dsp:txXfrm>
        <a:off x="190573" y="4208412"/>
        <a:ext cx="1484094" cy="5259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6057900" y="0"/>
            <a:ext cx="4632325" cy="379413"/>
          </a:xfrm>
          <a:prstGeom prst="rect">
            <a:avLst/>
          </a:prstGeom>
        </p:spPr>
        <p:txBody>
          <a:bodyPr vert="horz" lIns="91440" tIns="45720" rIns="91440" bIns="45720" rtlCol="0"/>
          <a:lstStyle>
            <a:lvl1pPr algn="r">
              <a:defRPr sz="1200"/>
            </a:lvl1pPr>
          </a:lstStyle>
          <a:p>
            <a:fld id="{483BE369-2123-43C5-A89E-DB4BBD4AFA23}" type="datetimeFigureOut">
              <a:rPr lang="fr-FR" smtClean="0"/>
              <a:t>23/05/2022</a:t>
            </a:fld>
            <a:endParaRPr lang="fr-FR"/>
          </a:p>
        </p:txBody>
      </p:sp>
      <p:sp>
        <p:nvSpPr>
          <p:cNvPr id="4" name="Espace réservé du pied de page 3"/>
          <p:cNvSpPr>
            <a:spLocks noGrp="1"/>
          </p:cNvSpPr>
          <p:nvPr>
            <p:ph type="ftr" sz="quarter" idx="2"/>
          </p:nvPr>
        </p:nvSpPr>
        <p:spPr>
          <a:xfrm>
            <a:off x="0" y="7183438"/>
            <a:ext cx="4633913" cy="379412"/>
          </a:xfrm>
          <a:prstGeom prst="rect">
            <a:avLst/>
          </a:prstGeom>
        </p:spPr>
        <p:txBody>
          <a:bodyPr vert="horz" lIns="91440" tIns="45720" rIns="91440" bIns="45720" rtlCol="0" anchor="b"/>
          <a:lstStyle>
            <a:lvl1pPr algn="l">
              <a:defRPr sz="1200"/>
            </a:lvl1pPr>
          </a:lstStyle>
          <a:p>
            <a:r>
              <a:rPr lang="fr-FR" dirty="0" err="1" smtClean="0"/>
              <a:t>Needs</a:t>
            </a:r>
            <a:r>
              <a:rPr lang="fr-FR" dirty="0" smtClean="0"/>
              <a:t>, Clermont-Ferrand, 23-25 mai 2022</a:t>
            </a:r>
            <a:endParaRPr lang="fr-FR" dirty="0"/>
          </a:p>
        </p:txBody>
      </p:sp>
      <p:sp>
        <p:nvSpPr>
          <p:cNvPr id="5" name="Espace réservé du numéro de diapositive 4"/>
          <p:cNvSpPr>
            <a:spLocks noGrp="1"/>
          </p:cNvSpPr>
          <p:nvPr>
            <p:ph type="sldNum" sz="quarter" idx="3"/>
          </p:nvPr>
        </p:nvSpPr>
        <p:spPr>
          <a:xfrm>
            <a:off x="6057900" y="7183438"/>
            <a:ext cx="4632325" cy="379412"/>
          </a:xfrm>
          <a:prstGeom prst="rect">
            <a:avLst/>
          </a:prstGeom>
        </p:spPr>
        <p:txBody>
          <a:bodyPr vert="horz" lIns="91440" tIns="45720" rIns="91440" bIns="45720" rtlCol="0" anchor="b"/>
          <a:lstStyle>
            <a:lvl1pPr algn="r">
              <a:defRPr sz="1200"/>
            </a:lvl1pPr>
          </a:lstStyle>
          <a:p>
            <a:fld id="{29A12D8C-40EC-4A27-8EE8-C1EA4D22F187}" type="slidenum">
              <a:rPr lang="fr-FR" smtClean="0"/>
              <a:t>‹N°›</a:t>
            </a:fld>
            <a:r>
              <a:rPr lang="fr-FR" dirty="0" smtClean="0"/>
              <a:t>/12</a:t>
            </a:r>
            <a:endParaRPr lang="fr-FR" dirty="0"/>
          </a:p>
        </p:txBody>
      </p:sp>
    </p:spTree>
    <p:extLst>
      <p:ext uri="{BB962C8B-B14F-4D97-AF65-F5344CB8AC3E}">
        <p14:creationId xmlns:p14="http://schemas.microsoft.com/office/powerpoint/2010/main" val="1803439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vl1pPr>
          </a:lstStyle>
          <a:p>
            <a:fld id="{60645C3F-1FA5-4FAC-A089-9A447A35CB07}" type="datetimeFigureOut">
              <a:rPr lang="fr-FR" smtClean="0"/>
              <a:t>23/05/2022</a:t>
            </a:fld>
            <a:endParaRPr lang="fr-FR"/>
          </a:p>
        </p:txBody>
      </p:sp>
      <p:sp>
        <p:nvSpPr>
          <p:cNvPr id="4" name="Espace réservé de l'image des diapositives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1069975" y="3592513"/>
            <a:ext cx="8553450" cy="34036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vl1pPr>
          </a:lstStyle>
          <a:p>
            <a:fld id="{1C469FB0-FCFB-40DE-AAE8-D11B44360F00}" type="slidenum">
              <a:rPr lang="fr-FR" smtClean="0"/>
              <a:t>‹N°›</a:t>
            </a:fld>
            <a:endParaRPr lang="fr-FR"/>
          </a:p>
        </p:txBody>
      </p:sp>
    </p:spTree>
    <p:extLst>
      <p:ext uri="{BB962C8B-B14F-4D97-AF65-F5344CB8AC3E}">
        <p14:creationId xmlns:p14="http://schemas.microsoft.com/office/powerpoint/2010/main" val="97682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Calibri" panose="020F0502020204030204" pitchFamily="34" charset="0"/>
              </a:rPr>
              <a:t>Le rapport IEER de 2005 met en évidence que les fonctions de sûreté d'une installation de stockage, sur le long terme, dépendent, entre autres activités, de la qualité du remblayage et du scellement de l'installation de stockage. Ainsi, l’utilisation de matériaux à base d’argile est envisagée pour remblayer les puits et les galeries du futur stockage de déchets radioactifs (projet </a:t>
            </a:r>
            <a:r>
              <a:rPr lang="fr-FR" dirty="0" err="1" smtClean="0">
                <a:solidFill>
                  <a:srgbClr val="000000"/>
                </a:solidFill>
                <a:latin typeface="Calibri" panose="020F0502020204030204" pitchFamily="34" charset="0"/>
              </a:rPr>
              <a:t>Cigéo</a:t>
            </a:r>
            <a:r>
              <a:rPr lang="fr-FR" dirty="0" smtClean="0">
                <a:solidFill>
                  <a:srgbClr val="000000"/>
                </a:solidFill>
                <a:latin typeface="Calibri" panose="020F0502020204030204" pitchFamily="34" charset="0"/>
              </a:rPr>
              <a:t>) et conserver une conductivité hydraulique inférieure à 10</a:t>
            </a:r>
            <a:r>
              <a:rPr lang="fr-FR" sz="500" dirty="0" smtClean="0">
                <a:solidFill>
                  <a:srgbClr val="000000"/>
                </a:solidFill>
                <a:latin typeface="Calibri" panose="020F0502020204030204" pitchFamily="34" charset="0"/>
              </a:rPr>
              <a:t>-11 </a:t>
            </a:r>
            <a:r>
              <a:rPr lang="fr-FR" dirty="0" smtClean="0">
                <a:solidFill>
                  <a:srgbClr val="000000"/>
                </a:solidFill>
                <a:latin typeface="Calibri" panose="020F0502020204030204" pitchFamily="34" charset="0"/>
              </a:rPr>
              <a:t>m.s</a:t>
            </a:r>
            <a:r>
              <a:rPr lang="fr-FR" sz="500" dirty="0" smtClean="0">
                <a:solidFill>
                  <a:srgbClr val="000000"/>
                </a:solidFill>
                <a:latin typeface="Calibri" panose="020F0502020204030204" pitchFamily="34" charset="0"/>
              </a:rPr>
              <a:t>-1 </a:t>
            </a:r>
            <a:r>
              <a:rPr lang="fr-FR" dirty="0" smtClean="0">
                <a:solidFill>
                  <a:srgbClr val="000000"/>
                </a:solidFill>
                <a:latin typeface="Calibri" panose="020F0502020204030204" pitchFamily="34" charset="0"/>
              </a:rPr>
              <a:t>(</a:t>
            </a:r>
            <a:r>
              <a:rPr lang="fr-FR" dirty="0" err="1" smtClean="0">
                <a:solidFill>
                  <a:srgbClr val="000000"/>
                </a:solidFill>
                <a:latin typeface="Calibri" panose="020F0502020204030204" pitchFamily="34" charset="0"/>
              </a:rPr>
              <a:t>Gatabin</a:t>
            </a:r>
            <a:r>
              <a:rPr lang="fr-FR" dirty="0" smtClean="0">
                <a:solidFill>
                  <a:srgbClr val="000000"/>
                </a:solidFill>
                <a:latin typeface="Calibri" panose="020F0502020204030204" pitchFamily="34" charset="0"/>
              </a:rPr>
              <a:t> et al, 2016). Le matériau encaissant, l’argilite du </a:t>
            </a:r>
            <a:r>
              <a:rPr lang="fr-FR" dirty="0" err="1" smtClean="0">
                <a:solidFill>
                  <a:srgbClr val="000000"/>
                </a:solidFill>
                <a:latin typeface="Calibri" panose="020F0502020204030204" pitchFamily="34" charset="0"/>
              </a:rPr>
              <a:t>Callovo</a:t>
            </a:r>
            <a:r>
              <a:rPr lang="fr-FR" dirty="0" smtClean="0">
                <a:solidFill>
                  <a:srgbClr val="000000"/>
                </a:solidFill>
                <a:latin typeface="Calibri" panose="020F0502020204030204" pitchFamily="34" charset="0"/>
              </a:rPr>
              <a:t>-Oxfordien (COX), est riche en argile.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2</a:t>
            </a:fld>
            <a:endParaRPr lang="fr-FR"/>
          </a:p>
        </p:txBody>
      </p:sp>
    </p:spTree>
    <p:extLst>
      <p:ext uri="{BB962C8B-B14F-4D97-AF65-F5344CB8AC3E}">
        <p14:creationId xmlns:p14="http://schemas.microsoft.com/office/powerpoint/2010/main" val="174743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13</a:t>
            </a:fld>
            <a:endParaRPr lang="fr-FR"/>
          </a:p>
        </p:txBody>
      </p:sp>
    </p:spTree>
    <p:extLst>
      <p:ext uri="{BB962C8B-B14F-4D97-AF65-F5344CB8AC3E}">
        <p14:creationId xmlns:p14="http://schemas.microsoft.com/office/powerpoint/2010/main" val="157313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14</a:t>
            </a:fld>
            <a:endParaRPr lang="fr-FR"/>
          </a:p>
        </p:txBody>
      </p:sp>
    </p:spTree>
    <p:extLst>
      <p:ext uri="{BB962C8B-B14F-4D97-AF65-F5344CB8AC3E}">
        <p14:creationId xmlns:p14="http://schemas.microsoft.com/office/powerpoint/2010/main" val="33483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miter lim="800000"/>
            <a:headEnd/>
            <a:tailEnd/>
          </a:ln>
        </p:spPr>
        <p:txBody>
          <a:bodyPr/>
          <a:lstStyle/>
          <a:p>
            <a:fld id="{7FC89AFF-2BA2-4BC0-9948-2A77DE001C03}" type="slidenum">
              <a:rPr lang="fr-FR" smtClean="0"/>
              <a:pPr/>
              <a:t>15</a:t>
            </a:fld>
            <a:endParaRPr lang="fr-FR" smtClean="0"/>
          </a:p>
        </p:txBody>
      </p:sp>
      <p:sp>
        <p:nvSpPr>
          <p:cNvPr id="29699" name="Rectangle 2"/>
          <p:cNvSpPr>
            <a:spLocks noGrp="1" noRot="1" noChangeAspect="1" noChangeArrowheads="1" noTextEdit="1"/>
          </p:cNvSpPr>
          <p:nvPr>
            <p:ph type="sldImg"/>
          </p:nvPr>
        </p:nvSpPr>
        <p:spPr>
          <a:xfrm>
            <a:off x="3341688" y="566738"/>
            <a:ext cx="4010025" cy="2836862"/>
          </a:xfrm>
          <a:ln/>
        </p:spPr>
      </p:sp>
      <p:sp>
        <p:nvSpPr>
          <p:cNvPr id="2970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L’utilisation de déblais broyés et tamisés, en mélange avec une bentonite (MX80), permettrait à terme d’atteindre les pressions de gonflement attendues pour garantir la stabilité de l’ouvrage et une faible conductivité hydraulique (</a:t>
            </a:r>
            <a:r>
              <a:rPr lang="fr-FR" dirty="0" err="1" smtClean="0"/>
              <a:t>Middelhoff</a:t>
            </a:r>
            <a:r>
              <a:rPr lang="fr-FR" dirty="0" smtClean="0"/>
              <a:t> 2020). Cependant ces propriétés ne seront atteintes qu’à proximité de l’état saturé ce qui suppose un temps important et des conditions environnementales favorables. La saturation du matériau de remblaiement peut être ralentie par une faible vitesse de transfert depuis l’encaissant, surtout en cas de désaturation (Robinet et al. 1992) ou la présence d’air ou de gaz dans les galeries en cours de remblaiement. L’évaluation des transferts d’eau, au sein des massifs de scellement, pendant la période transitoire de saturation représente une problématique importante n</a:t>
            </a:r>
          </a:p>
          <a:p>
            <a:r>
              <a:rPr lang="fr-FR" dirty="0" smtClean="0"/>
              <a:t>Ce projet s’inscrit dans le cadre de l’évaluation de l’efficacité en tant que barrière hydrique des matériaux mis en place pour remblayer et sceller les galeries. En effet, les propriétés hydriques et mécaniques des matériaux de scellement doivent être maintenus sur une très longue période de temps malgré le milieu spécifique de mise en place. Les travaux de recherches se concentreront sur les premiers centimètres à l’interface air - sol compacté. Les éprouvettes de sols compactés seront exposées à des variations thermo-hydriques et les évolutions des propriétés de transferts seront acquises en continu grâce à l’utilisation de méthodes d’imagerie par résonance magnétique (IRM). Les éventuelles hétérogénéités du compactage et de la teneur en argile seront investiguées en modifiant la préparation des éprouvettes afin de se prémunir de l’apparition de voies préférentielles au transfert de l’eau au travers des ouvrages de scellement. on traitée jusqu’ici. </a:t>
            </a:r>
          </a:p>
          <a:p>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Les sols compactés envisagés pour le scellement des galeries de stockage sont des matériaux non saturés dans lesquels coexistent des phases aqueuses, gazeuses et des particules solides. Pour ces sols, la position de l’eau au sein du matériau et sa mobilité constituent des questions importantes puisque des migrations d’eau peuvent se produire sous l’effet de gradient de température ou d’hygrométrie (Robinet et al. 1992). Il s’agit d’une problématique complexe ayant des conséquences sur les propriétés de transfert d’eau et de chaleur et les propriétés mécaniques. 4 / 9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Un niveau de complexité supplémentaire est atteint lors de l’application d’un flux de chaleur au massif compacté, comme c’est le cas lors du stockage de déchets radioactifs. En effet, lors d’une augmentation de température, l’énergie cinétique des particules augmente et conduit à l’expansion volumique des constituants du sol (</a:t>
            </a:r>
            <a:r>
              <a:rPr lang="fr-FR" sz="1200" b="0" i="0" u="none" strike="noStrike" kern="1200" baseline="0" dirty="0" err="1" smtClean="0">
                <a:solidFill>
                  <a:schemeClr val="tx1"/>
                </a:solidFill>
                <a:latin typeface="+mn-lt"/>
                <a:ea typeface="+mn-ea"/>
                <a:cs typeface="+mn-cs"/>
              </a:rPr>
              <a:t>Khalili</a:t>
            </a:r>
            <a:r>
              <a:rPr lang="fr-FR" sz="1200" b="0" i="0" u="none" strike="noStrike" kern="1200" baseline="0" dirty="0" smtClean="0">
                <a:solidFill>
                  <a:schemeClr val="tx1"/>
                </a:solidFill>
                <a:latin typeface="+mn-lt"/>
                <a:ea typeface="+mn-ea"/>
                <a:cs typeface="+mn-cs"/>
              </a:rPr>
              <a:t> et al, 2010). En conséquence, le volume des pores diminue tandis que l’eau occupe un volume plus important ce qui conduit à une augmentation du degré de saturation apparent (McCartney, 2016). Le comportement mécanique du sol en sera affecté puisque toute variation de la succion se traduira par une modification des contraintes reprises par le squelette solide (</a:t>
            </a:r>
            <a:r>
              <a:rPr lang="fr-FR" sz="1200" b="0" i="0" u="none" strike="noStrike" kern="1200" baseline="0" dirty="0" err="1" smtClean="0">
                <a:solidFill>
                  <a:schemeClr val="tx1"/>
                </a:solidFill>
                <a:latin typeface="+mn-lt"/>
                <a:ea typeface="+mn-ea"/>
                <a:cs typeface="+mn-cs"/>
              </a:rPr>
              <a:t>Wiebe</a:t>
            </a:r>
            <a:r>
              <a:rPr lang="fr-FR" sz="1200" b="0" i="0" u="none" strike="noStrike" kern="1200" baseline="0" dirty="0" smtClean="0">
                <a:solidFill>
                  <a:schemeClr val="tx1"/>
                </a:solidFill>
                <a:latin typeface="+mn-lt"/>
                <a:ea typeface="+mn-ea"/>
                <a:cs typeface="+mn-cs"/>
              </a:rPr>
              <a:t> et al. 1998, </a:t>
            </a:r>
            <a:r>
              <a:rPr lang="fr-FR" sz="1200" b="0" i="0" u="none" strike="noStrike" kern="1200" baseline="0" dirty="0" err="1" smtClean="0">
                <a:solidFill>
                  <a:schemeClr val="tx1"/>
                </a:solidFill>
                <a:latin typeface="+mn-lt"/>
                <a:ea typeface="+mn-ea"/>
                <a:cs typeface="+mn-cs"/>
              </a:rPr>
              <a:t>Uchaipichat</a:t>
            </a:r>
            <a:r>
              <a:rPr lang="fr-FR" sz="1200" b="0" i="0" u="none" strike="noStrike" kern="1200" baseline="0" dirty="0" smtClean="0">
                <a:solidFill>
                  <a:schemeClr val="tx1"/>
                </a:solidFill>
                <a:latin typeface="+mn-lt"/>
                <a:ea typeface="+mn-ea"/>
                <a:cs typeface="+mn-cs"/>
              </a:rPr>
              <a:t> et </a:t>
            </a:r>
            <a:r>
              <a:rPr lang="fr-FR" sz="1200" b="0" i="0" u="none" strike="noStrike" kern="1200" baseline="0" dirty="0" err="1" smtClean="0">
                <a:solidFill>
                  <a:schemeClr val="tx1"/>
                </a:solidFill>
                <a:latin typeface="+mn-lt"/>
                <a:ea typeface="+mn-ea"/>
                <a:cs typeface="+mn-cs"/>
              </a:rPr>
              <a:t>Khalili</a:t>
            </a:r>
            <a:r>
              <a:rPr lang="fr-FR" sz="1200" b="0" i="0" u="none" strike="noStrike" kern="1200" baseline="0" dirty="0" smtClean="0">
                <a:solidFill>
                  <a:schemeClr val="tx1"/>
                </a:solidFill>
                <a:latin typeface="+mn-lt"/>
                <a:ea typeface="+mn-ea"/>
                <a:cs typeface="+mn-cs"/>
              </a:rPr>
              <a:t> 2009, </a:t>
            </a:r>
            <a:r>
              <a:rPr lang="fr-FR" sz="1200" b="0" i="0" u="none" strike="noStrike" kern="1200" baseline="0" dirty="0" err="1" smtClean="0">
                <a:solidFill>
                  <a:schemeClr val="tx1"/>
                </a:solidFill>
                <a:latin typeface="+mn-lt"/>
                <a:ea typeface="+mn-ea"/>
                <a:cs typeface="+mn-cs"/>
              </a:rPr>
              <a:t>Lahoori</a:t>
            </a:r>
            <a:r>
              <a:rPr lang="fr-FR" sz="1200" b="0" i="0" u="none" strike="noStrike" kern="1200" baseline="0" dirty="0" smtClean="0">
                <a:solidFill>
                  <a:schemeClr val="tx1"/>
                </a:solidFill>
                <a:latin typeface="+mn-lt"/>
                <a:ea typeface="+mn-ea"/>
                <a:cs typeface="+mn-cs"/>
              </a:rPr>
              <a:t> et al. 2021). De plus, des transferts d’humidité peuvent se produire en lien avec l’apparition de gradients de succion dans le massif (Mc </a:t>
            </a:r>
            <a:r>
              <a:rPr lang="fr-FR" sz="1200" b="0" i="0" u="none" strike="noStrike" kern="1200" baseline="0" dirty="0" err="1" smtClean="0">
                <a:solidFill>
                  <a:schemeClr val="tx1"/>
                </a:solidFill>
                <a:latin typeface="+mn-lt"/>
                <a:ea typeface="+mn-ea"/>
                <a:cs typeface="+mn-cs"/>
              </a:rPr>
              <a:t>Cartney</a:t>
            </a:r>
            <a:r>
              <a:rPr lang="fr-FR" sz="1200" b="0" i="0" u="none" strike="noStrike" kern="1200" baseline="0" dirty="0" smtClean="0">
                <a:solidFill>
                  <a:schemeClr val="tx1"/>
                </a:solidFill>
                <a:latin typeface="+mn-lt"/>
                <a:ea typeface="+mn-ea"/>
                <a:cs typeface="+mn-cs"/>
              </a:rPr>
              <a:t> et al. 2014). Dans le cas de l’utilisation de sols compactés pour l’obturation de galeries de stockage de déchets dégageant de la chaleur (stockage HAVL), cela pourrait augmenter les transferts au travers des scellements. </a:t>
            </a:r>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3</a:t>
            </a:fld>
            <a:endParaRPr lang="fr-FR"/>
          </a:p>
        </p:txBody>
      </p:sp>
    </p:spTree>
    <p:extLst>
      <p:ext uri="{BB962C8B-B14F-4D97-AF65-F5344CB8AC3E}">
        <p14:creationId xmlns:p14="http://schemas.microsoft.com/office/powerpoint/2010/main" val="103658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latin typeface="Calibri" panose="020F0502020204030204" pitchFamily="34" charset="0"/>
                <a:ea typeface="Calibri" panose="020F0502020204030204" pitchFamily="34" charset="0"/>
                <a:cs typeface="Calibri" panose="020F0502020204030204" pitchFamily="34" charset="0"/>
              </a:rPr>
              <a:t>Une attention particulière sera portée à la connaissance des transferts thermiques au sein des éprouvettes à l’aide de mesures à petite échelle. Les premiers essais en IRM, réalisés à cette période, permettront d’acquérir les courbes de calibration des matériaux et de garantir l’homogénéité des états initiaux. Une courbe de conductivité hydraulique non saturée sera acquise par une méthode classique de laboratoire (essai de Wind) pour comparaison avec les premiers résultats obtenus en IRM.</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4</a:t>
            </a:fld>
            <a:endParaRPr lang="fr-FR"/>
          </a:p>
        </p:txBody>
      </p:sp>
    </p:spTree>
    <p:extLst>
      <p:ext uri="{BB962C8B-B14F-4D97-AF65-F5344CB8AC3E}">
        <p14:creationId xmlns:p14="http://schemas.microsoft.com/office/powerpoint/2010/main" val="25179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Afin d’obtenir des informations spatio-temporelles sur la dynamique de l’eau au sein du matériau, l’utilisation de l’imagerie par résonance magnétique nucléaire (IRM) pourrait apporter des informations intéressantes. Simpson et al. (2011) présentent les études successives qui ont permis de développer des méthodes de calcul de la vitesse de propagation d’un front de séchage ou d’un front d’humidification sous l’effet de sollicitations externe. Dès 1970, </a:t>
            </a:r>
            <a:r>
              <a:rPr lang="fr-FR" sz="1200" b="0" i="0" u="none" strike="noStrike" kern="1200" baseline="0" dirty="0" err="1" smtClean="0">
                <a:solidFill>
                  <a:schemeClr val="tx1"/>
                </a:solidFill>
                <a:latin typeface="+mn-lt"/>
                <a:ea typeface="+mn-ea"/>
                <a:cs typeface="+mn-cs"/>
              </a:rPr>
              <a:t>Prebble</a:t>
            </a:r>
            <a:r>
              <a:rPr lang="fr-FR" sz="1200" b="0" i="0" u="none" strike="noStrike" kern="1200" baseline="0" dirty="0" smtClean="0">
                <a:solidFill>
                  <a:schemeClr val="tx1"/>
                </a:solidFill>
                <a:latin typeface="+mn-lt"/>
                <a:ea typeface="+mn-ea"/>
                <a:cs typeface="+mn-cs"/>
              </a:rPr>
              <a:t> et </a:t>
            </a:r>
            <a:r>
              <a:rPr lang="fr-FR" sz="1200" b="0" i="0" u="none" strike="noStrike" kern="1200" baseline="0" dirty="0" err="1" smtClean="0">
                <a:solidFill>
                  <a:schemeClr val="tx1"/>
                </a:solidFill>
                <a:latin typeface="+mn-lt"/>
                <a:ea typeface="+mn-ea"/>
                <a:cs typeface="+mn-cs"/>
              </a:rPr>
              <a:t>Currie</a:t>
            </a:r>
            <a:r>
              <a:rPr lang="fr-FR" sz="1200" b="0" i="0" u="none" strike="noStrike" kern="1200" baseline="0" dirty="0" smtClean="0">
                <a:solidFill>
                  <a:schemeClr val="tx1"/>
                </a:solidFill>
                <a:latin typeface="+mn-lt"/>
                <a:ea typeface="+mn-ea"/>
                <a:cs typeface="+mn-cs"/>
              </a:rPr>
              <a:t> ont proposé la réalisation de courbes de calibration reliant les paramètres du signal RMN à la teneur en eau du matériau étudié. Suite à ces études préliminaires, d’autres auteurs ont pu obtenir des images tridimensionnelles de la distribution spatiale de l’eau au sein d’un sol structuré. Par exemple Amin et al. (1997) ont utilisé une technique d’écho de spin pour mesurer l’infiltration de l’eau dans le sol. Néanmoins, ces procédures d’imagerie restaient difficilement applicables aux matériaux contenant des éléments métalliques, comme c’est le cas dans les argiles. En effet, ces éléments ont pour effet de diminuer les temps de relaxation en RMN (c’est-à-dire, le temps nécessaire au système pour revenir à l’état d’équilibre), ce qui rend les techniques classiques d’imagerie inefficaces pour caractériser le système. Des procédures spécifiques, telle que la méthode SPI (Single Point Imaging) ont alors été développées par Emin et </a:t>
            </a:r>
            <a:r>
              <a:rPr lang="fr-FR" sz="1200" b="0" i="0" u="none" strike="noStrike" kern="1200" baseline="0" dirty="0" err="1" smtClean="0">
                <a:solidFill>
                  <a:schemeClr val="tx1"/>
                </a:solidFill>
                <a:latin typeface="+mn-lt"/>
                <a:ea typeface="+mn-ea"/>
                <a:cs typeface="+mn-cs"/>
              </a:rPr>
              <a:t>Creyghton</a:t>
            </a:r>
            <a:r>
              <a:rPr lang="fr-FR" sz="1200" b="0" i="0" u="none" strike="noStrike" kern="1200" baseline="0" dirty="0" smtClean="0">
                <a:solidFill>
                  <a:schemeClr val="tx1"/>
                </a:solidFill>
                <a:latin typeface="+mn-lt"/>
                <a:ea typeface="+mn-ea"/>
                <a:cs typeface="+mn-cs"/>
              </a:rPr>
              <a:t> (1985) pour remédier à ce problème. Cette méthode a par exemple permis à </a:t>
            </a:r>
            <a:r>
              <a:rPr lang="fr-FR" sz="1200" b="0" i="0" u="none" strike="noStrike" kern="1200" baseline="0" dirty="0" err="1" smtClean="0">
                <a:solidFill>
                  <a:schemeClr val="tx1"/>
                </a:solidFill>
                <a:latin typeface="+mn-lt"/>
                <a:ea typeface="+mn-ea"/>
                <a:cs typeface="+mn-cs"/>
              </a:rPr>
              <a:t>Dvinskikh</a:t>
            </a:r>
            <a:r>
              <a:rPr lang="fr-FR" sz="1200" b="0" i="0" u="none" strike="noStrike" kern="1200" baseline="0" dirty="0" smtClean="0">
                <a:solidFill>
                  <a:schemeClr val="tx1"/>
                </a:solidFill>
                <a:latin typeface="+mn-lt"/>
                <a:ea typeface="+mn-ea"/>
                <a:cs typeface="+mn-cs"/>
              </a:rPr>
              <a:t> et al. (2009) de suivre l’organisation spatiale d’une argile au cours de son gonflement. D’autres équipes utilisent cette méthodologie pour l’étude des mécanismes de prise des matériaux cimentaires (Faure et </a:t>
            </a:r>
            <a:r>
              <a:rPr lang="fr-FR" sz="1200" b="0" i="0" u="none" strike="noStrike" kern="1200" baseline="0" dirty="0" err="1" smtClean="0">
                <a:solidFill>
                  <a:schemeClr val="tx1"/>
                </a:solidFill>
                <a:latin typeface="+mn-lt"/>
                <a:ea typeface="+mn-ea"/>
                <a:cs typeface="+mn-cs"/>
              </a:rPr>
              <a:t>Caré</a:t>
            </a:r>
            <a:r>
              <a:rPr lang="fr-FR" sz="1200" b="0" i="0" u="none" strike="noStrike" kern="1200" baseline="0" dirty="0" smtClean="0">
                <a:solidFill>
                  <a:schemeClr val="tx1"/>
                </a:solidFill>
                <a:latin typeface="+mn-lt"/>
                <a:ea typeface="+mn-ea"/>
                <a:cs typeface="+mn-cs"/>
              </a:rPr>
              <a:t>, 2005, Magat, 2008). Au cours d’un projet GNR FORPRO (Rosin-Paumier et al. 2013, figure 1), nous avons pu mettre en </a:t>
            </a:r>
            <a:r>
              <a:rPr lang="fr-FR" sz="1200" b="0" i="0" u="none" strike="noStrike" kern="1200" baseline="0" dirty="0" err="1" smtClean="0">
                <a:solidFill>
                  <a:schemeClr val="tx1"/>
                </a:solidFill>
                <a:latin typeface="+mn-lt"/>
                <a:ea typeface="+mn-ea"/>
                <a:cs typeface="+mn-cs"/>
              </a:rPr>
              <a:t>oeuvre</a:t>
            </a:r>
            <a:r>
              <a:rPr lang="fr-FR" sz="1200" b="0" i="0" u="none" strike="noStrike" kern="1200" baseline="0" dirty="0" smtClean="0">
                <a:solidFill>
                  <a:schemeClr val="tx1"/>
                </a:solidFill>
                <a:latin typeface="+mn-lt"/>
                <a:ea typeface="+mn-ea"/>
                <a:cs typeface="+mn-cs"/>
              </a:rPr>
              <a:t> et appliquer cette méthode sur l’argilite constitutive des galeries de stockage de déchets radioactifs de moyenne et haute activité à Bure (Projet </a:t>
            </a:r>
            <a:r>
              <a:rPr lang="fr-FR" sz="1200" b="0" i="0" u="none" strike="noStrike" kern="1200" baseline="0" dirty="0" err="1" smtClean="0">
                <a:solidFill>
                  <a:schemeClr val="tx1"/>
                </a:solidFill>
                <a:latin typeface="+mn-lt"/>
                <a:ea typeface="+mn-ea"/>
                <a:cs typeface="+mn-cs"/>
              </a:rPr>
              <a:t>Cigéo</a:t>
            </a:r>
            <a:r>
              <a:rPr lang="fr-FR" sz="1200" b="0" i="0" u="none" strike="noStrike" kern="1200" baseline="0" dirty="0" smtClean="0">
                <a:solidFill>
                  <a:schemeClr val="tx1"/>
                </a:solidFill>
                <a:latin typeface="+mn-lt"/>
                <a:ea typeface="+mn-ea"/>
                <a:cs typeface="+mn-cs"/>
              </a:rPr>
              <a:t>). Nous proposons de poursuivre le développement de cette méthode pour la caractérisation des transferts au travers des matériaux de scellement. Outre la SPI, nous nous proposons de mettre en </a:t>
            </a:r>
            <a:r>
              <a:rPr lang="fr-FR" sz="1200" b="0" i="0" u="none" strike="noStrike" kern="1200" baseline="0" dirty="0" err="1" smtClean="0">
                <a:solidFill>
                  <a:schemeClr val="tx1"/>
                </a:solidFill>
                <a:latin typeface="+mn-lt"/>
                <a:ea typeface="+mn-ea"/>
                <a:cs typeface="+mn-cs"/>
              </a:rPr>
              <a:t>oeuvre</a:t>
            </a:r>
            <a:r>
              <a:rPr lang="fr-FR" sz="1200" b="0" i="0" u="none" strike="noStrike" kern="1200" baseline="0" dirty="0" smtClean="0">
                <a:solidFill>
                  <a:schemeClr val="tx1"/>
                </a:solidFill>
                <a:latin typeface="+mn-lt"/>
                <a:ea typeface="+mn-ea"/>
                <a:cs typeface="+mn-cs"/>
              </a:rPr>
              <a:t> des méthodes plus modernes de mesure à temps d’écho très court telle que </a:t>
            </a:r>
            <a:r>
              <a:rPr lang="fr-FR" sz="1200" b="0" i="0" u="none" strike="noStrike" kern="1200" baseline="0" dirty="0" err="1" smtClean="0">
                <a:solidFill>
                  <a:schemeClr val="tx1"/>
                </a:solidFill>
                <a:latin typeface="+mn-lt"/>
                <a:ea typeface="+mn-ea"/>
                <a:cs typeface="+mn-cs"/>
              </a:rPr>
              <a:t>Ultrashort</a:t>
            </a:r>
            <a:r>
              <a:rPr lang="fr-FR" sz="1200" b="0" i="0" u="none" strike="noStrike" kern="1200" baseline="0" dirty="0" smtClean="0">
                <a:solidFill>
                  <a:schemeClr val="tx1"/>
                </a:solidFill>
                <a:latin typeface="+mn-lt"/>
                <a:ea typeface="+mn-ea"/>
                <a:cs typeface="+mn-cs"/>
              </a:rPr>
              <a:t> Time Echo UTE (</a:t>
            </a:r>
            <a:r>
              <a:rPr lang="fr-FR" sz="1200" b="0" i="0" u="none" strike="noStrike" kern="1200" baseline="0" dirty="0" err="1" smtClean="0">
                <a:solidFill>
                  <a:schemeClr val="tx1"/>
                </a:solidFill>
                <a:latin typeface="+mn-lt"/>
                <a:ea typeface="+mn-ea"/>
                <a:cs typeface="+mn-cs"/>
              </a:rPr>
              <a:t>Bergin</a:t>
            </a:r>
            <a:r>
              <a:rPr lang="fr-FR" sz="1200" b="0" i="0" u="none" strike="noStrike" kern="1200" baseline="0" dirty="0" smtClean="0">
                <a:solidFill>
                  <a:schemeClr val="tx1"/>
                </a:solidFill>
                <a:latin typeface="+mn-lt"/>
                <a:ea typeface="+mn-ea"/>
                <a:cs typeface="+mn-cs"/>
              </a:rPr>
              <a:t>, 1991 ; </a:t>
            </a:r>
            <a:r>
              <a:rPr lang="fr-FR" sz="1200" b="0" i="0" u="none" strike="noStrike" kern="1200" baseline="0" dirty="0" err="1" smtClean="0">
                <a:solidFill>
                  <a:schemeClr val="tx1"/>
                </a:solidFill>
                <a:latin typeface="+mn-lt"/>
                <a:ea typeface="+mn-ea"/>
                <a:cs typeface="+mn-cs"/>
              </a:rPr>
              <a:t>Robson</a:t>
            </a:r>
            <a:r>
              <a:rPr lang="fr-FR" sz="1200" b="0" i="0" u="none" strike="noStrike" kern="1200" baseline="0" dirty="0" smtClean="0">
                <a:solidFill>
                  <a:schemeClr val="tx1"/>
                </a:solidFill>
                <a:latin typeface="+mn-lt"/>
                <a:ea typeface="+mn-ea"/>
                <a:cs typeface="+mn-cs"/>
              </a:rPr>
              <a:t>, 2003) et </a:t>
            </a:r>
            <a:r>
              <a:rPr lang="fr-FR" sz="1200" b="0" i="0" u="none" strike="noStrike" kern="1200" baseline="0" dirty="0" err="1" smtClean="0">
                <a:solidFill>
                  <a:schemeClr val="tx1"/>
                </a:solidFill>
                <a:latin typeface="+mn-lt"/>
                <a:ea typeface="+mn-ea"/>
                <a:cs typeface="+mn-cs"/>
              </a:rPr>
              <a:t>Zero</a:t>
            </a:r>
            <a:r>
              <a:rPr lang="fr-FR" sz="1200" b="0" i="0" u="none" strike="noStrike" kern="1200" baseline="0" dirty="0" smtClean="0">
                <a:solidFill>
                  <a:schemeClr val="tx1"/>
                </a:solidFill>
                <a:latin typeface="+mn-lt"/>
                <a:ea typeface="+mn-ea"/>
                <a:cs typeface="+mn-cs"/>
              </a:rPr>
              <a:t> Time Echo ZTE (Hafner, 1994). L’utilisation de ces méthodes permettra de réduire le temps d’acquisition des données afin d’obtenir des images 2D à des pas de temps compatibles avec les vitesses d’évaporation. </a:t>
            </a:r>
          </a:p>
          <a:p>
            <a:r>
              <a:rPr lang="fr-FR" sz="1200" b="0" i="0" u="none" strike="noStrike" kern="1200" baseline="0" dirty="0" smtClean="0">
                <a:solidFill>
                  <a:schemeClr val="tx1"/>
                </a:solidFill>
                <a:latin typeface="+mn-lt"/>
                <a:ea typeface="+mn-ea"/>
                <a:cs typeface="+mn-cs"/>
              </a:rPr>
              <a:t>A l’échelle d’un ouvrage, la mobilité de l’eau dans un sol non saturé peut être prise en compte dans les modèles en incluant les paramètres de la courbe de conductivité hydraulique non saturée (Van-</a:t>
            </a:r>
            <a:r>
              <a:rPr lang="fr-FR" sz="1200" b="0" i="0" u="none" strike="noStrike" kern="1200" baseline="0" dirty="0" err="1" smtClean="0">
                <a:solidFill>
                  <a:schemeClr val="tx1"/>
                </a:solidFill>
                <a:latin typeface="+mn-lt"/>
                <a:ea typeface="+mn-ea"/>
                <a:cs typeface="+mn-cs"/>
              </a:rPr>
              <a:t>Genuchten</a:t>
            </a:r>
            <a:r>
              <a:rPr lang="fr-FR" sz="1200" b="0" i="0" u="none" strike="noStrike" kern="1200" baseline="0" dirty="0" smtClean="0">
                <a:solidFill>
                  <a:schemeClr val="tx1"/>
                </a:solidFill>
                <a:latin typeface="+mn-lt"/>
                <a:ea typeface="+mn-ea"/>
                <a:cs typeface="+mn-cs"/>
              </a:rPr>
              <a:t>, 1980, </a:t>
            </a:r>
            <a:r>
              <a:rPr lang="fr-FR" sz="1200" b="0" i="0" u="none" strike="noStrike" kern="1200" baseline="0" dirty="0" err="1" smtClean="0">
                <a:solidFill>
                  <a:schemeClr val="tx1"/>
                </a:solidFill>
                <a:latin typeface="+mn-lt"/>
                <a:ea typeface="+mn-ea"/>
                <a:cs typeface="+mn-cs"/>
              </a:rPr>
              <a:t>Mualem</a:t>
            </a:r>
            <a:r>
              <a:rPr lang="fr-FR" sz="1200" b="0" i="0" u="none" strike="noStrike" kern="1200" baseline="0" dirty="0" smtClean="0">
                <a:solidFill>
                  <a:schemeClr val="tx1"/>
                </a:solidFill>
                <a:latin typeface="+mn-lt"/>
                <a:ea typeface="+mn-ea"/>
                <a:cs typeface="+mn-cs"/>
              </a:rPr>
              <a:t> 1976). La méthode classique de détermination de cette courbe repose généralement sur la constitution d'une colonne de sol homogène, proche de la saturation, soumise à l’évaporation en son sommet (les côtés étant hermétiquement clos) (utilisé par exemple par Wind, 1968). A intervalles de temps réguliers, une mesure de succion du matériau est effectuée en différentes profondeurs à l’aide de tensiomètres pour les matériaux non argileux. Les matériaux argileux, présentant des gammes de succion supérieures aux capacités des tensiomètres, les mesures sont réalisées via l’insertion de </a:t>
            </a:r>
            <a:r>
              <a:rPr lang="fr-FR" sz="1200" b="0" i="0" u="none" strike="noStrike" kern="1200" baseline="0" dirty="0" err="1" smtClean="0">
                <a:solidFill>
                  <a:schemeClr val="tx1"/>
                </a:solidFill>
                <a:latin typeface="+mn-lt"/>
                <a:ea typeface="+mn-ea"/>
                <a:cs typeface="+mn-cs"/>
              </a:rPr>
              <a:t>papiers-filtres</a:t>
            </a:r>
            <a:r>
              <a:rPr lang="fr-FR" sz="1200" b="0" i="0" u="none" strike="noStrike" kern="1200" baseline="0" dirty="0" smtClean="0">
                <a:solidFill>
                  <a:schemeClr val="tx1"/>
                </a:solidFill>
                <a:latin typeface="+mn-lt"/>
                <a:ea typeface="+mn-ea"/>
                <a:cs typeface="+mn-cs"/>
              </a:rPr>
              <a:t> au sein de la colonne de sol, ce qui induit de respecter des temps d’équilibre de 24 heures entre chaque mesure. La conductivité hydraulique non saturée peut 5 / 9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alors être calculée en utilisant les profils transitoires de la teneur en eau et de la pression d'eau interstitielle en conjonction avec la loi de Darcy. </a:t>
            </a:r>
          </a:p>
          <a:p>
            <a:r>
              <a:rPr lang="fr-FR" sz="1200" b="0" i="0" u="none" strike="noStrike" kern="1200" baseline="0" dirty="0" smtClean="0">
                <a:solidFill>
                  <a:schemeClr val="tx1"/>
                </a:solidFill>
                <a:latin typeface="+mn-lt"/>
                <a:ea typeface="+mn-ea"/>
                <a:cs typeface="+mn-cs"/>
              </a:rPr>
              <a:t>Cette méthode offre de bons résultats sur des sols compactés mais elle nécessite de nombreuses manipulations, parfois délicates dans le cas d’un matériau qui se rétracte au cours du séchage. Pour pallier à ce problème, nous avons développé une méthode pour définir ces courbes grâce aux résultats obtenus en IRM. En effet, à partir de la répartition des teneurs en eau au sein de l’éprouvette, il est possible de définir la pression d'eau interstitielle régnant en chaque point grâce à une courbe de rétention d'eau préétablie. Ces profils, acquis à différents pas de temps, permettent d’utiliser la méthode des profils instantanés (tel que présenté par Wind, 1968) selon le protocole décrit dans l’article Rosin-Paumier et al. (2014). Les résultats obtenus au cours des études préliminaires ont montré que l’utilisation de l'IRM permet d’améliorer la qualité des résultats. En effet, la précision de l’IRM permet une mesure de la teneur en eau à l’échelle millimétrique contre une mesure tous les 2 cm pour la méthode de Wind, ce qui permet d’investiguer les premiers centimètres à l’interface sol-atmosphère. De plus, l’utilisation d’un IRM permet d’améliorer la résolution temporelle puisque les temps d’acquisition sont de l’ordre de la minute. </a:t>
            </a:r>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7</a:t>
            </a:fld>
            <a:endParaRPr lang="fr-FR"/>
          </a:p>
        </p:txBody>
      </p:sp>
    </p:spTree>
    <p:extLst>
      <p:ext uri="{BB962C8B-B14F-4D97-AF65-F5344CB8AC3E}">
        <p14:creationId xmlns:p14="http://schemas.microsoft.com/office/powerpoint/2010/main" val="344374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8</a:t>
            </a:fld>
            <a:endParaRPr lang="fr-FR"/>
          </a:p>
        </p:txBody>
      </p:sp>
    </p:spTree>
    <p:extLst>
      <p:ext uri="{BB962C8B-B14F-4D97-AF65-F5344CB8AC3E}">
        <p14:creationId xmlns:p14="http://schemas.microsoft.com/office/powerpoint/2010/main" val="236365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9</a:t>
            </a:fld>
            <a:endParaRPr lang="fr-FR"/>
          </a:p>
        </p:txBody>
      </p:sp>
    </p:spTree>
    <p:extLst>
      <p:ext uri="{BB962C8B-B14F-4D97-AF65-F5344CB8AC3E}">
        <p14:creationId xmlns:p14="http://schemas.microsoft.com/office/powerpoint/2010/main" val="273296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10</a:t>
            </a:fld>
            <a:endParaRPr lang="fr-FR"/>
          </a:p>
        </p:txBody>
      </p:sp>
    </p:spTree>
    <p:extLst>
      <p:ext uri="{BB962C8B-B14F-4D97-AF65-F5344CB8AC3E}">
        <p14:creationId xmlns:p14="http://schemas.microsoft.com/office/powerpoint/2010/main" val="205055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11</a:t>
            </a:fld>
            <a:endParaRPr lang="fr-FR"/>
          </a:p>
        </p:txBody>
      </p:sp>
    </p:spTree>
    <p:extLst>
      <p:ext uri="{BB962C8B-B14F-4D97-AF65-F5344CB8AC3E}">
        <p14:creationId xmlns:p14="http://schemas.microsoft.com/office/powerpoint/2010/main" val="33665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8265B2-5A22-43EF-BF82-4A8AA3E5076C}" type="slidenum">
              <a:rPr lang="fr-FR" smtClean="0"/>
              <a:t>12</a:t>
            </a:fld>
            <a:endParaRPr lang="fr-FR"/>
          </a:p>
        </p:txBody>
      </p:sp>
    </p:spTree>
    <p:extLst>
      <p:ext uri="{BB962C8B-B14F-4D97-AF65-F5344CB8AC3E}">
        <p14:creationId xmlns:p14="http://schemas.microsoft.com/office/powerpoint/2010/main" val="1603894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534670" y="1190625"/>
            <a:ext cx="9624060" cy="5715000"/>
          </a:xfrm>
        </p:spPr>
        <p:txBody>
          <a:bodyPr lIns="0" tIns="0" rIns="0" bIns="0"/>
          <a:lstStyle>
            <a:lvl1pPr>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
        <p:nvSpPr>
          <p:cNvPr id="4" name="object 4"/>
          <p:cNvSpPr/>
          <p:nvPr userDrawn="1"/>
        </p:nvSpPr>
        <p:spPr>
          <a:xfrm>
            <a:off x="521367" y="462927"/>
            <a:ext cx="2016129" cy="422898"/>
          </a:xfrm>
          <a:prstGeom prst="rect">
            <a:avLst/>
          </a:prstGeom>
          <a:blipFill>
            <a:blip r:embed="rId2" cstate="print"/>
            <a:stretch>
              <a:fillRect/>
            </a:stretch>
          </a:blipFill>
        </p:spPr>
        <p:txBody>
          <a:bodyPr wrap="square" lIns="0" tIns="0" rIns="0" bIns="0" rtlCol="0"/>
          <a:lstStyle/>
          <a:p>
            <a:endParaRPr/>
          </a:p>
        </p:txBody>
      </p:sp>
      <p:sp>
        <p:nvSpPr>
          <p:cNvPr id="5" name="Rectangle 4"/>
          <p:cNvSpPr/>
          <p:nvPr userDrawn="1"/>
        </p:nvSpPr>
        <p:spPr>
          <a:xfrm>
            <a:off x="2779268" y="360187"/>
            <a:ext cx="5346700" cy="461665"/>
          </a:xfrm>
          <a:prstGeom prst="rect">
            <a:avLst/>
          </a:prstGeom>
        </p:spPr>
        <p:txBody>
          <a:bodyPr>
            <a:spAutoFit/>
          </a:bodyPr>
          <a:lstStyle/>
          <a:p>
            <a:pPr marL="12700" marR="5080" algn="ctr">
              <a:lnSpc>
                <a:spcPct val="100000"/>
              </a:lnSpc>
            </a:pPr>
            <a:r>
              <a:rPr lang="en-US" sz="1200" b="1" cap="small" dirty="0" err="1">
                <a:solidFill>
                  <a:schemeClr val="accent5">
                    <a:lumMod val="75000"/>
                  </a:schemeClr>
                </a:solidFill>
                <a:cs typeface="Tahoma"/>
              </a:rPr>
              <a:t>Sustainibility</a:t>
            </a:r>
            <a:r>
              <a:rPr lang="en-US" sz="1200" b="1" cap="small" dirty="0">
                <a:solidFill>
                  <a:schemeClr val="accent5">
                    <a:lumMod val="75000"/>
                  </a:schemeClr>
                </a:solidFill>
                <a:cs typeface="Tahoma"/>
              </a:rPr>
              <a:t> of thermal energy storage in compacted </a:t>
            </a:r>
            <a:r>
              <a:rPr lang="en-US" sz="1200" b="1" cap="small" dirty="0" smtClean="0">
                <a:solidFill>
                  <a:schemeClr val="accent5">
                    <a:lumMod val="75000"/>
                  </a:schemeClr>
                </a:solidFill>
                <a:cs typeface="Tahoma"/>
              </a:rPr>
              <a:t>soils</a:t>
            </a:r>
          </a:p>
          <a:p>
            <a:pPr marL="12700" marR="5080" algn="ctr">
              <a:lnSpc>
                <a:spcPct val="100000"/>
              </a:lnSpc>
            </a:pPr>
            <a:r>
              <a:rPr lang="fr-FR" sz="1200" b="1" cap="small" dirty="0" smtClean="0">
                <a:solidFill>
                  <a:schemeClr val="accent5">
                    <a:lumMod val="75000"/>
                  </a:schemeClr>
                </a:solidFill>
                <a:cs typeface="Tahoma"/>
              </a:rPr>
              <a:t>s. </a:t>
            </a:r>
            <a:r>
              <a:rPr lang="fr-FR" sz="1200" b="1" cap="small" dirty="0" err="1" smtClean="0">
                <a:solidFill>
                  <a:schemeClr val="accent5">
                    <a:lumMod val="75000"/>
                  </a:schemeClr>
                </a:solidFill>
                <a:cs typeface="Tahoma"/>
              </a:rPr>
              <a:t>rosin</a:t>
            </a:r>
            <a:r>
              <a:rPr lang="fr-FR" sz="1200" b="1" cap="small" dirty="0" smtClean="0">
                <a:solidFill>
                  <a:schemeClr val="accent5">
                    <a:lumMod val="75000"/>
                  </a:schemeClr>
                </a:solidFill>
                <a:cs typeface="Tahoma"/>
              </a:rPr>
              <a:t>-paumier </a:t>
            </a:r>
            <a:r>
              <a:rPr lang="fr-FR" sz="1200" b="1" dirty="0" smtClean="0">
                <a:solidFill>
                  <a:schemeClr val="accent5">
                    <a:lumMod val="75000"/>
                  </a:schemeClr>
                </a:solidFill>
                <a:cs typeface="Tahoma"/>
              </a:rPr>
              <a:t>et al.</a:t>
            </a:r>
            <a:endParaRPr lang="fr-FR" sz="1200" b="1" dirty="0">
              <a:solidFill>
                <a:schemeClr val="accent5">
                  <a:lumMod val="75000"/>
                </a:schemeClr>
              </a:solidFill>
              <a:cs typeface="Tahoma"/>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
        <p:nvSpPr>
          <p:cNvPr id="6" name="object 4"/>
          <p:cNvSpPr/>
          <p:nvPr userDrawn="1"/>
        </p:nvSpPr>
        <p:spPr>
          <a:xfrm>
            <a:off x="521367" y="462927"/>
            <a:ext cx="2016129" cy="422898"/>
          </a:xfrm>
          <a:prstGeom prst="rect">
            <a:avLst/>
          </a:prstGeom>
          <a:blipFill>
            <a:blip r:embed="rId2" cstate="print"/>
            <a:stretch>
              <a:fillRect/>
            </a:stretch>
          </a:blipFill>
        </p:spPr>
        <p:txBody>
          <a:bodyPr wrap="square" lIns="0" tIns="0" rIns="0" bIns="0" rtlCol="0"/>
          <a:lstStyle/>
          <a:p>
            <a:endParaRPr/>
          </a:p>
        </p:txBody>
      </p:sp>
      <p:sp>
        <p:nvSpPr>
          <p:cNvPr id="7" name="Rectangle 6"/>
          <p:cNvSpPr/>
          <p:nvPr userDrawn="1"/>
        </p:nvSpPr>
        <p:spPr>
          <a:xfrm>
            <a:off x="2779268" y="360187"/>
            <a:ext cx="5346700" cy="461665"/>
          </a:xfrm>
          <a:prstGeom prst="rect">
            <a:avLst/>
          </a:prstGeom>
        </p:spPr>
        <p:txBody>
          <a:bodyPr>
            <a:spAutoFit/>
          </a:bodyPr>
          <a:lstStyle/>
          <a:p>
            <a:pPr marL="12700" marR="5080" algn="ctr">
              <a:lnSpc>
                <a:spcPct val="100000"/>
              </a:lnSpc>
            </a:pPr>
            <a:r>
              <a:rPr lang="en-US" sz="1200" b="1" cap="small" dirty="0" err="1" smtClean="0">
                <a:solidFill>
                  <a:schemeClr val="accent5">
                    <a:lumMod val="75000"/>
                  </a:schemeClr>
                </a:solidFill>
                <a:cs typeface="Tahoma"/>
              </a:rPr>
              <a:t>Titre</a:t>
            </a:r>
            <a:endParaRPr lang="en-US" sz="1200" b="1" cap="small" dirty="0" smtClean="0">
              <a:solidFill>
                <a:schemeClr val="accent5">
                  <a:lumMod val="75000"/>
                </a:schemeClr>
              </a:solidFill>
              <a:cs typeface="Tahoma"/>
            </a:endParaRPr>
          </a:p>
          <a:p>
            <a:pPr marL="12700" marR="5080" algn="ctr">
              <a:lnSpc>
                <a:spcPct val="100000"/>
              </a:lnSpc>
            </a:pPr>
            <a:r>
              <a:rPr lang="fr-FR" sz="1200" b="1" cap="small" dirty="0" smtClean="0">
                <a:solidFill>
                  <a:schemeClr val="accent5">
                    <a:lumMod val="75000"/>
                  </a:schemeClr>
                </a:solidFill>
                <a:cs typeface="Tahoma"/>
              </a:rPr>
              <a:t>Xx </a:t>
            </a:r>
            <a:r>
              <a:rPr lang="fr-FR" sz="1200" b="1" dirty="0" smtClean="0">
                <a:solidFill>
                  <a:schemeClr val="accent5">
                    <a:lumMod val="75000"/>
                  </a:schemeClr>
                </a:solidFill>
                <a:cs typeface="Tahoma"/>
              </a:rPr>
              <a:t>et al</a:t>
            </a:r>
            <a:endParaRPr lang="fr-FR" sz="1200" b="1" dirty="0">
              <a:solidFill>
                <a:schemeClr val="accent5">
                  <a:lumMod val="75000"/>
                </a:schemeClr>
              </a:solidFill>
              <a:cs typeface="Tahoma"/>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
        <p:nvSpPr>
          <p:cNvPr id="5" name="object 4"/>
          <p:cNvSpPr/>
          <p:nvPr userDrawn="1"/>
        </p:nvSpPr>
        <p:spPr>
          <a:xfrm>
            <a:off x="521367" y="462927"/>
            <a:ext cx="2016129" cy="422898"/>
          </a:xfrm>
          <a:prstGeom prst="rect">
            <a:avLst/>
          </a:prstGeom>
          <a:blipFill>
            <a:blip r:embed="rId2" cstate="print"/>
            <a:stretch>
              <a:fillRect/>
            </a:stretch>
          </a:blipFill>
        </p:spPr>
        <p:txBody>
          <a:bodyPr wrap="square" lIns="0" tIns="0" rIns="0" bIns="0" rtlCol="0"/>
          <a:lstStyle/>
          <a:p>
            <a:endParaRPr/>
          </a:p>
        </p:txBody>
      </p:sp>
      <p:sp>
        <p:nvSpPr>
          <p:cNvPr id="6" name="Rectangle 5"/>
          <p:cNvSpPr/>
          <p:nvPr userDrawn="1"/>
        </p:nvSpPr>
        <p:spPr>
          <a:xfrm>
            <a:off x="2779268" y="360187"/>
            <a:ext cx="5346700" cy="461665"/>
          </a:xfrm>
          <a:prstGeom prst="rect">
            <a:avLst/>
          </a:prstGeom>
        </p:spPr>
        <p:txBody>
          <a:bodyPr>
            <a:spAutoFit/>
          </a:bodyPr>
          <a:lstStyle/>
          <a:p>
            <a:pPr marL="12700" marR="5080" algn="ctr">
              <a:lnSpc>
                <a:spcPct val="100000"/>
              </a:lnSpc>
            </a:pPr>
            <a:r>
              <a:rPr lang="en-US" sz="1200" b="1" cap="small" dirty="0" err="1" smtClean="0">
                <a:solidFill>
                  <a:schemeClr val="accent5">
                    <a:lumMod val="75000"/>
                  </a:schemeClr>
                </a:solidFill>
                <a:cs typeface="Tahoma"/>
              </a:rPr>
              <a:t>Titre</a:t>
            </a:r>
            <a:endParaRPr lang="en-US" sz="1200" b="1" cap="small" dirty="0" smtClean="0">
              <a:solidFill>
                <a:schemeClr val="accent5">
                  <a:lumMod val="75000"/>
                </a:schemeClr>
              </a:solidFill>
              <a:cs typeface="Tahoma"/>
            </a:endParaRPr>
          </a:p>
          <a:p>
            <a:pPr marL="12700" marR="5080" algn="ctr">
              <a:lnSpc>
                <a:spcPct val="100000"/>
              </a:lnSpc>
            </a:pPr>
            <a:r>
              <a:rPr lang="fr-FR" sz="1200" b="1" cap="small" dirty="0" smtClean="0">
                <a:solidFill>
                  <a:schemeClr val="accent5">
                    <a:lumMod val="75000"/>
                  </a:schemeClr>
                </a:solidFill>
                <a:cs typeface="Tahoma"/>
              </a:rPr>
              <a:t>Xx </a:t>
            </a:r>
            <a:r>
              <a:rPr lang="fr-FR" sz="1200" b="1" dirty="0" smtClean="0">
                <a:solidFill>
                  <a:schemeClr val="accent5">
                    <a:lumMod val="75000"/>
                  </a:schemeClr>
                </a:solidFill>
                <a:cs typeface="Tahoma"/>
              </a:rPr>
              <a:t>et al.</a:t>
            </a:r>
            <a:endParaRPr lang="fr-FR" sz="1200" b="1" dirty="0">
              <a:solidFill>
                <a:schemeClr val="accent5">
                  <a:lumMod val="75000"/>
                </a:schemeClr>
              </a:solidFill>
              <a:cs typeface="Tahoma"/>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4670" y="1739455"/>
            <a:ext cx="9624060" cy="138499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34670" y="7033450"/>
            <a:ext cx="3669030" cy="692497"/>
          </a:xfrm>
        </p:spPr>
        <p:txBody>
          <a:bodyPr/>
          <a:lstStyle>
            <a:lvl1pPr>
              <a:defRPr sz="1500" strike="noStrike" baseline="0"/>
            </a:lvl1pPr>
          </a:lstStyle>
          <a:p>
            <a:fld id="{4D7C78FB-32C2-43D9-A6C7-95E17893B437}" type="datetime1">
              <a:rPr lang="fr-FR" smtClean="0"/>
              <a:pPr/>
              <a:t>23/05/2022</a:t>
            </a:fld>
            <a:r>
              <a:rPr lang="fr-FR" dirty="0" smtClean="0"/>
              <a:t>, </a:t>
            </a:r>
            <a:r>
              <a:rPr lang="fr-FR" dirty="0" err="1" smtClean="0"/>
              <a:t>Needs</a:t>
            </a:r>
            <a:r>
              <a:rPr lang="fr-FR" dirty="0" smtClean="0"/>
              <a:t>, Clermont-Ferrand</a:t>
            </a:r>
          </a:p>
          <a:p>
            <a:endParaRPr lang="fr-FR" dirty="0"/>
          </a:p>
        </p:txBody>
      </p:sp>
      <p:sp>
        <p:nvSpPr>
          <p:cNvPr id="5" name="Espace réservé du pied de page 4"/>
          <p:cNvSpPr>
            <a:spLocks noGrp="1"/>
          </p:cNvSpPr>
          <p:nvPr>
            <p:ph type="ftr" sz="quarter" idx="11"/>
          </p:nvPr>
        </p:nvSpPr>
        <p:spPr>
          <a:xfrm>
            <a:off x="3635756" y="7033450"/>
            <a:ext cx="3421888" cy="276999"/>
          </a:xfrm>
        </p:spPr>
        <p:txBody>
          <a:bodyPr/>
          <a:lstStyle>
            <a:lvl1pPr>
              <a:defRPr/>
            </a:lvl1pPr>
          </a:lstStyle>
          <a:p>
            <a:r>
              <a:rPr lang="fr-FR" sz="1600" dirty="0" err="1" smtClean="0"/>
              <a:t>SolliScel</a:t>
            </a:r>
            <a:r>
              <a:rPr lang="fr-FR" dirty="0" smtClean="0"/>
              <a:t>, </a:t>
            </a:r>
            <a:r>
              <a:rPr lang="fr-FR" sz="1600" dirty="0" smtClean="0"/>
              <a:t>Rosin-Paumier </a:t>
            </a:r>
            <a:endParaRPr lang="fr-FR" sz="1600" dirty="0"/>
          </a:p>
        </p:txBody>
      </p:sp>
      <p:sp>
        <p:nvSpPr>
          <p:cNvPr id="6" name="Espace réservé du numéro de diapositive 5"/>
          <p:cNvSpPr>
            <a:spLocks noGrp="1"/>
          </p:cNvSpPr>
          <p:nvPr>
            <p:ph type="sldNum" sz="quarter" idx="12"/>
          </p:nvPr>
        </p:nvSpPr>
        <p:spPr>
          <a:xfrm>
            <a:off x="7699248" y="7033450"/>
            <a:ext cx="2459482" cy="276999"/>
          </a:xfrm>
        </p:spPr>
        <p:txBody>
          <a:bodyPr/>
          <a:lstStyle/>
          <a:p>
            <a:fld id="{42E418D1-D1F0-4326-9DB2-E4CF93E815C9}" type="slidenum">
              <a:rPr lang="fr-FR" smtClean="0"/>
              <a:t>‹N°›</a:t>
            </a:fld>
            <a:endParaRPr lang="fr-FR" dirty="0"/>
          </a:p>
        </p:txBody>
      </p:sp>
    </p:spTree>
    <p:extLst>
      <p:ext uri="{BB962C8B-B14F-4D97-AF65-F5344CB8AC3E}">
        <p14:creationId xmlns:p14="http://schemas.microsoft.com/office/powerpoint/2010/main" val="33269619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3" name="object 4"/>
          <p:cNvSpPr/>
          <p:nvPr userDrawn="1"/>
        </p:nvSpPr>
        <p:spPr>
          <a:xfrm>
            <a:off x="521367" y="462927"/>
            <a:ext cx="2016129" cy="422898"/>
          </a:xfrm>
          <a:prstGeom prst="rect">
            <a:avLst/>
          </a:prstGeom>
          <a:blipFill>
            <a:blip r:embed="rId2" cstate="print"/>
            <a:stretch>
              <a:fillRect/>
            </a:stretch>
          </a:blipFill>
        </p:spPr>
        <p:txBody>
          <a:bodyPr wrap="square" lIns="0" tIns="0" rIns="0" bIns="0" rtlCol="0"/>
          <a:lstStyle/>
          <a:p>
            <a:endParaRPr/>
          </a:p>
        </p:txBody>
      </p:sp>
      <p:sp>
        <p:nvSpPr>
          <p:cNvPr id="4" name="Rectangle 3"/>
          <p:cNvSpPr/>
          <p:nvPr userDrawn="1"/>
        </p:nvSpPr>
        <p:spPr>
          <a:xfrm>
            <a:off x="2779268" y="360187"/>
            <a:ext cx="5346700" cy="461665"/>
          </a:xfrm>
          <a:prstGeom prst="rect">
            <a:avLst/>
          </a:prstGeom>
        </p:spPr>
        <p:txBody>
          <a:bodyPr>
            <a:spAutoFit/>
          </a:bodyPr>
          <a:lstStyle/>
          <a:p>
            <a:pPr marL="12700" marR="5080" algn="ctr">
              <a:lnSpc>
                <a:spcPct val="100000"/>
              </a:lnSpc>
            </a:pPr>
            <a:r>
              <a:rPr lang="en-US" sz="1200" b="1" cap="small" dirty="0" err="1" smtClean="0">
                <a:solidFill>
                  <a:schemeClr val="accent5">
                    <a:lumMod val="75000"/>
                  </a:schemeClr>
                </a:solidFill>
                <a:cs typeface="Tahoma"/>
              </a:rPr>
              <a:t>Titre</a:t>
            </a:r>
            <a:endParaRPr lang="en-US" sz="1200" b="1" cap="small" dirty="0" smtClean="0">
              <a:solidFill>
                <a:schemeClr val="accent5">
                  <a:lumMod val="75000"/>
                </a:schemeClr>
              </a:solidFill>
              <a:cs typeface="Tahoma"/>
            </a:endParaRPr>
          </a:p>
          <a:p>
            <a:pPr marL="12700" marR="5080" algn="ctr">
              <a:lnSpc>
                <a:spcPct val="100000"/>
              </a:lnSpc>
            </a:pPr>
            <a:r>
              <a:rPr lang="fr-FR" sz="1200" b="1" cap="small" dirty="0" smtClean="0">
                <a:solidFill>
                  <a:schemeClr val="accent5">
                    <a:lumMod val="75000"/>
                  </a:schemeClr>
                </a:solidFill>
                <a:cs typeface="Tahoma"/>
              </a:rPr>
              <a:t>Xx </a:t>
            </a:r>
            <a:r>
              <a:rPr lang="fr-FR" sz="1200" b="1" dirty="0" smtClean="0">
                <a:solidFill>
                  <a:schemeClr val="accent5">
                    <a:lumMod val="75000"/>
                  </a:schemeClr>
                </a:solidFill>
                <a:cs typeface="Tahoma"/>
              </a:rPr>
              <a:t>et al.</a:t>
            </a:r>
            <a:endParaRPr lang="fr-FR" sz="1200" b="1" dirty="0">
              <a:solidFill>
                <a:schemeClr val="accent5">
                  <a:lumMod val="75000"/>
                </a:schemeClr>
              </a:solidFill>
              <a:cs typeface="Tahoma"/>
            </a:endParaRPr>
          </a:p>
        </p:txBody>
      </p:sp>
    </p:spTree>
    <p:extLst>
      <p:ext uri="{BB962C8B-B14F-4D97-AF65-F5344CB8AC3E}">
        <p14:creationId xmlns:p14="http://schemas.microsoft.com/office/powerpoint/2010/main" val="3804299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95421" y="492506"/>
            <a:ext cx="74930" cy="116205"/>
          </a:xfrm>
          <a:custGeom>
            <a:avLst/>
            <a:gdLst/>
            <a:ahLst/>
            <a:cxnLst/>
            <a:rect l="l" t="t" r="r" b="b"/>
            <a:pathLst>
              <a:path w="74929" h="116204">
                <a:moveTo>
                  <a:pt x="21894" y="0"/>
                </a:moveTo>
                <a:lnTo>
                  <a:pt x="0" y="0"/>
                </a:lnTo>
                <a:lnTo>
                  <a:pt x="0" y="80238"/>
                </a:lnTo>
                <a:lnTo>
                  <a:pt x="2659" y="96490"/>
                </a:lnTo>
                <a:lnTo>
                  <a:pt x="10199" y="107640"/>
                </a:lnTo>
                <a:lnTo>
                  <a:pt x="21961" y="114058"/>
                </a:lnTo>
                <a:lnTo>
                  <a:pt x="37287" y="116116"/>
                </a:lnTo>
                <a:lnTo>
                  <a:pt x="52634" y="114058"/>
                </a:lnTo>
                <a:lnTo>
                  <a:pt x="64444" y="107640"/>
                </a:lnTo>
                <a:lnTo>
                  <a:pt x="71865" y="96735"/>
                </a:lnTo>
                <a:lnTo>
                  <a:pt x="26644" y="96735"/>
                </a:lnTo>
                <a:lnTo>
                  <a:pt x="21894" y="91033"/>
                </a:lnTo>
                <a:lnTo>
                  <a:pt x="21894" y="0"/>
                </a:lnTo>
                <a:close/>
              </a:path>
              <a:path w="74929" h="116204">
                <a:moveTo>
                  <a:pt x="74714" y="0"/>
                </a:moveTo>
                <a:lnTo>
                  <a:pt x="52819" y="0"/>
                </a:lnTo>
                <a:lnTo>
                  <a:pt x="52819" y="91033"/>
                </a:lnTo>
                <a:lnTo>
                  <a:pt x="47904" y="96735"/>
                </a:lnTo>
                <a:lnTo>
                  <a:pt x="71865" y="96735"/>
                </a:lnTo>
                <a:lnTo>
                  <a:pt x="72032" y="96490"/>
                </a:lnTo>
                <a:lnTo>
                  <a:pt x="74714" y="80238"/>
                </a:lnTo>
                <a:lnTo>
                  <a:pt x="74714" y="0"/>
                </a:lnTo>
                <a:close/>
              </a:path>
            </a:pathLst>
          </a:custGeom>
          <a:solidFill>
            <a:srgbClr val="52748B"/>
          </a:solidFill>
        </p:spPr>
        <p:txBody>
          <a:bodyPr wrap="square" lIns="0" tIns="0" rIns="0" bIns="0" rtlCol="0"/>
          <a:lstStyle/>
          <a:p>
            <a:endParaRPr/>
          </a:p>
        </p:txBody>
      </p:sp>
      <p:sp>
        <p:nvSpPr>
          <p:cNvPr id="17" name="bk object 17"/>
          <p:cNvSpPr/>
          <p:nvPr/>
        </p:nvSpPr>
        <p:spPr>
          <a:xfrm>
            <a:off x="9485921" y="492506"/>
            <a:ext cx="74930" cy="114935"/>
          </a:xfrm>
          <a:custGeom>
            <a:avLst/>
            <a:gdLst/>
            <a:ahLst/>
            <a:cxnLst/>
            <a:rect l="l" t="t" r="r" b="b"/>
            <a:pathLst>
              <a:path w="74929" h="114934">
                <a:moveTo>
                  <a:pt x="23952" y="0"/>
                </a:moveTo>
                <a:lnTo>
                  <a:pt x="0" y="0"/>
                </a:lnTo>
                <a:lnTo>
                  <a:pt x="0" y="114490"/>
                </a:lnTo>
                <a:lnTo>
                  <a:pt x="19977" y="114490"/>
                </a:lnTo>
                <a:lnTo>
                  <a:pt x="19977" y="40614"/>
                </a:lnTo>
                <a:lnTo>
                  <a:pt x="42159" y="40614"/>
                </a:lnTo>
                <a:lnTo>
                  <a:pt x="23952" y="0"/>
                </a:lnTo>
                <a:close/>
              </a:path>
              <a:path w="74929" h="114934">
                <a:moveTo>
                  <a:pt x="42159" y="40614"/>
                </a:moveTo>
                <a:lnTo>
                  <a:pt x="20294" y="40614"/>
                </a:lnTo>
                <a:lnTo>
                  <a:pt x="53733" y="114490"/>
                </a:lnTo>
                <a:lnTo>
                  <a:pt x="74676" y="114490"/>
                </a:lnTo>
                <a:lnTo>
                  <a:pt x="74676" y="67906"/>
                </a:lnTo>
                <a:lnTo>
                  <a:pt x="54394" y="67906"/>
                </a:lnTo>
                <a:lnTo>
                  <a:pt x="42159" y="40614"/>
                </a:lnTo>
                <a:close/>
              </a:path>
              <a:path w="74929" h="114934">
                <a:moveTo>
                  <a:pt x="74676" y="0"/>
                </a:moveTo>
                <a:lnTo>
                  <a:pt x="54736" y="0"/>
                </a:lnTo>
                <a:lnTo>
                  <a:pt x="54736" y="67906"/>
                </a:lnTo>
                <a:lnTo>
                  <a:pt x="74676" y="67906"/>
                </a:lnTo>
                <a:lnTo>
                  <a:pt x="74676" y="0"/>
                </a:lnTo>
                <a:close/>
              </a:path>
            </a:pathLst>
          </a:custGeom>
          <a:solidFill>
            <a:srgbClr val="52748B"/>
          </a:solidFill>
        </p:spPr>
        <p:txBody>
          <a:bodyPr wrap="square" lIns="0" tIns="0" rIns="0" bIns="0" rtlCol="0"/>
          <a:lstStyle/>
          <a:p>
            <a:endParaRPr/>
          </a:p>
        </p:txBody>
      </p:sp>
      <p:sp>
        <p:nvSpPr>
          <p:cNvPr id="18" name="bk object 18"/>
          <p:cNvSpPr/>
          <p:nvPr/>
        </p:nvSpPr>
        <p:spPr>
          <a:xfrm>
            <a:off x="9587388" y="492506"/>
            <a:ext cx="0" cy="114935"/>
          </a:xfrm>
          <a:custGeom>
            <a:avLst/>
            <a:gdLst/>
            <a:ahLst/>
            <a:cxnLst/>
            <a:rect l="l" t="t" r="r" b="b"/>
            <a:pathLst>
              <a:path h="114934">
                <a:moveTo>
                  <a:pt x="0" y="0"/>
                </a:moveTo>
                <a:lnTo>
                  <a:pt x="0" y="114490"/>
                </a:lnTo>
              </a:path>
            </a:pathLst>
          </a:custGeom>
          <a:ln w="21856">
            <a:solidFill>
              <a:srgbClr val="52748B"/>
            </a:solidFill>
          </a:ln>
        </p:spPr>
        <p:txBody>
          <a:bodyPr wrap="square" lIns="0" tIns="0" rIns="0" bIns="0" rtlCol="0"/>
          <a:lstStyle/>
          <a:p>
            <a:endParaRPr/>
          </a:p>
        </p:txBody>
      </p:sp>
      <p:sp>
        <p:nvSpPr>
          <p:cNvPr id="19" name="bk object 19"/>
          <p:cNvSpPr/>
          <p:nvPr/>
        </p:nvSpPr>
        <p:spPr>
          <a:xfrm>
            <a:off x="9608642" y="492506"/>
            <a:ext cx="83820" cy="114935"/>
          </a:xfrm>
          <a:custGeom>
            <a:avLst/>
            <a:gdLst/>
            <a:ahLst/>
            <a:cxnLst/>
            <a:rect l="l" t="t" r="r" b="b"/>
            <a:pathLst>
              <a:path w="83820" h="114934">
                <a:moveTo>
                  <a:pt x="21539" y="0"/>
                </a:moveTo>
                <a:lnTo>
                  <a:pt x="0" y="0"/>
                </a:lnTo>
                <a:lnTo>
                  <a:pt x="29337" y="114490"/>
                </a:lnTo>
                <a:lnTo>
                  <a:pt x="54228" y="114490"/>
                </a:lnTo>
                <a:lnTo>
                  <a:pt x="62537" y="81838"/>
                </a:lnTo>
                <a:lnTo>
                  <a:pt x="41681" y="81838"/>
                </a:lnTo>
                <a:lnTo>
                  <a:pt x="21539" y="0"/>
                </a:lnTo>
                <a:close/>
              </a:path>
              <a:path w="83820" h="114934">
                <a:moveTo>
                  <a:pt x="83362" y="0"/>
                </a:moveTo>
                <a:lnTo>
                  <a:pt x="61976" y="0"/>
                </a:lnTo>
                <a:lnTo>
                  <a:pt x="42024" y="81838"/>
                </a:lnTo>
                <a:lnTo>
                  <a:pt x="62537" y="81838"/>
                </a:lnTo>
                <a:lnTo>
                  <a:pt x="83362" y="0"/>
                </a:lnTo>
                <a:close/>
              </a:path>
            </a:pathLst>
          </a:custGeom>
          <a:solidFill>
            <a:srgbClr val="52748B"/>
          </a:solidFill>
        </p:spPr>
        <p:txBody>
          <a:bodyPr wrap="square" lIns="0" tIns="0" rIns="0" bIns="0" rtlCol="0"/>
          <a:lstStyle/>
          <a:p>
            <a:endParaRPr/>
          </a:p>
        </p:txBody>
      </p:sp>
      <p:sp>
        <p:nvSpPr>
          <p:cNvPr id="20" name="bk object 20"/>
          <p:cNvSpPr/>
          <p:nvPr/>
        </p:nvSpPr>
        <p:spPr>
          <a:xfrm>
            <a:off x="9702292" y="492506"/>
            <a:ext cx="61594" cy="114935"/>
          </a:xfrm>
          <a:custGeom>
            <a:avLst/>
            <a:gdLst/>
            <a:ahLst/>
            <a:cxnLst/>
            <a:rect l="l" t="t" r="r" b="b"/>
            <a:pathLst>
              <a:path w="61595" h="114934">
                <a:moveTo>
                  <a:pt x="59969" y="0"/>
                </a:moveTo>
                <a:lnTo>
                  <a:pt x="0" y="0"/>
                </a:lnTo>
                <a:lnTo>
                  <a:pt x="0" y="114490"/>
                </a:lnTo>
                <a:lnTo>
                  <a:pt x="61506" y="114490"/>
                </a:lnTo>
                <a:lnTo>
                  <a:pt x="61506" y="95173"/>
                </a:lnTo>
                <a:lnTo>
                  <a:pt x="21894" y="95173"/>
                </a:lnTo>
                <a:lnTo>
                  <a:pt x="21894" y="65023"/>
                </a:lnTo>
                <a:lnTo>
                  <a:pt x="50901" y="65023"/>
                </a:lnTo>
                <a:lnTo>
                  <a:pt x="50901" y="45694"/>
                </a:lnTo>
                <a:lnTo>
                  <a:pt x="21894" y="45694"/>
                </a:lnTo>
                <a:lnTo>
                  <a:pt x="21894" y="19354"/>
                </a:lnTo>
                <a:lnTo>
                  <a:pt x="59969" y="19354"/>
                </a:lnTo>
                <a:lnTo>
                  <a:pt x="59969" y="0"/>
                </a:lnTo>
                <a:close/>
              </a:path>
            </a:pathLst>
          </a:custGeom>
          <a:solidFill>
            <a:srgbClr val="52748B"/>
          </a:solidFill>
        </p:spPr>
        <p:txBody>
          <a:bodyPr wrap="square" lIns="0" tIns="0" rIns="0" bIns="0" rtlCol="0"/>
          <a:lstStyle/>
          <a:p>
            <a:endParaRPr/>
          </a:p>
        </p:txBody>
      </p:sp>
      <p:sp>
        <p:nvSpPr>
          <p:cNvPr id="21" name="bk object 21"/>
          <p:cNvSpPr/>
          <p:nvPr/>
        </p:nvSpPr>
        <p:spPr>
          <a:xfrm>
            <a:off x="9778034" y="492506"/>
            <a:ext cx="74930" cy="114935"/>
          </a:xfrm>
          <a:custGeom>
            <a:avLst/>
            <a:gdLst/>
            <a:ahLst/>
            <a:cxnLst/>
            <a:rect l="l" t="t" r="r" b="b"/>
            <a:pathLst>
              <a:path w="74929" h="114934">
                <a:moveTo>
                  <a:pt x="31711" y="0"/>
                </a:moveTo>
                <a:lnTo>
                  <a:pt x="0" y="0"/>
                </a:lnTo>
                <a:lnTo>
                  <a:pt x="0" y="114490"/>
                </a:lnTo>
                <a:lnTo>
                  <a:pt x="21894" y="114490"/>
                </a:lnTo>
                <a:lnTo>
                  <a:pt x="21894" y="67906"/>
                </a:lnTo>
                <a:lnTo>
                  <a:pt x="55191" y="67906"/>
                </a:lnTo>
                <a:lnTo>
                  <a:pt x="53301" y="63436"/>
                </a:lnTo>
                <a:lnTo>
                  <a:pt x="61147" y="58949"/>
                </a:lnTo>
                <a:lnTo>
                  <a:pt x="66508" y="52476"/>
                </a:lnTo>
                <a:lnTo>
                  <a:pt x="67496" y="49809"/>
                </a:lnTo>
                <a:lnTo>
                  <a:pt x="21894" y="49809"/>
                </a:lnTo>
                <a:lnTo>
                  <a:pt x="21894" y="18097"/>
                </a:lnTo>
                <a:lnTo>
                  <a:pt x="67058" y="18097"/>
                </a:lnTo>
                <a:lnTo>
                  <a:pt x="61009" y="9037"/>
                </a:lnTo>
                <a:lnTo>
                  <a:pt x="48888" y="2319"/>
                </a:lnTo>
                <a:lnTo>
                  <a:pt x="31711" y="0"/>
                </a:lnTo>
                <a:close/>
              </a:path>
              <a:path w="74929" h="114934">
                <a:moveTo>
                  <a:pt x="55191" y="67906"/>
                </a:moveTo>
                <a:lnTo>
                  <a:pt x="32346" y="67906"/>
                </a:lnTo>
                <a:lnTo>
                  <a:pt x="51396" y="114490"/>
                </a:lnTo>
                <a:lnTo>
                  <a:pt x="74879" y="114490"/>
                </a:lnTo>
                <a:lnTo>
                  <a:pt x="55191" y="67906"/>
                </a:lnTo>
                <a:close/>
              </a:path>
              <a:path w="74929" h="114934">
                <a:moveTo>
                  <a:pt x="67058" y="18097"/>
                </a:moveTo>
                <a:lnTo>
                  <a:pt x="42824" y="18097"/>
                </a:lnTo>
                <a:lnTo>
                  <a:pt x="48679" y="22847"/>
                </a:lnTo>
                <a:lnTo>
                  <a:pt x="48679" y="45021"/>
                </a:lnTo>
                <a:lnTo>
                  <a:pt x="42824" y="49809"/>
                </a:lnTo>
                <a:lnTo>
                  <a:pt x="67496" y="49809"/>
                </a:lnTo>
                <a:lnTo>
                  <a:pt x="69580" y="44184"/>
                </a:lnTo>
                <a:lnTo>
                  <a:pt x="70561" y="34239"/>
                </a:lnTo>
                <a:lnTo>
                  <a:pt x="68193" y="19797"/>
                </a:lnTo>
                <a:lnTo>
                  <a:pt x="67058" y="18097"/>
                </a:lnTo>
                <a:close/>
              </a:path>
            </a:pathLst>
          </a:custGeom>
          <a:solidFill>
            <a:srgbClr val="52748B"/>
          </a:solidFill>
        </p:spPr>
        <p:txBody>
          <a:bodyPr wrap="square" lIns="0" tIns="0" rIns="0" bIns="0" rtlCol="0"/>
          <a:lstStyle/>
          <a:p>
            <a:endParaRPr/>
          </a:p>
        </p:txBody>
      </p:sp>
      <p:sp>
        <p:nvSpPr>
          <p:cNvPr id="22" name="bk object 22"/>
          <p:cNvSpPr/>
          <p:nvPr/>
        </p:nvSpPr>
        <p:spPr>
          <a:xfrm>
            <a:off x="9855872" y="490905"/>
            <a:ext cx="74295" cy="118110"/>
          </a:xfrm>
          <a:custGeom>
            <a:avLst/>
            <a:gdLst/>
            <a:ahLst/>
            <a:cxnLst/>
            <a:rect l="l" t="t" r="r" b="b"/>
            <a:pathLst>
              <a:path w="74295" h="118109">
                <a:moveTo>
                  <a:pt x="21577" y="80886"/>
                </a:moveTo>
                <a:lnTo>
                  <a:pt x="0" y="85496"/>
                </a:lnTo>
                <a:lnTo>
                  <a:pt x="5821" y="100013"/>
                </a:lnTo>
                <a:lnTo>
                  <a:pt x="14250" y="110021"/>
                </a:lnTo>
                <a:lnTo>
                  <a:pt x="24912" y="115812"/>
                </a:lnTo>
                <a:lnTo>
                  <a:pt x="37426" y="117678"/>
                </a:lnTo>
                <a:lnTo>
                  <a:pt x="52827" y="115342"/>
                </a:lnTo>
                <a:lnTo>
                  <a:pt x="64296" y="108729"/>
                </a:lnTo>
                <a:lnTo>
                  <a:pt x="70637" y="99606"/>
                </a:lnTo>
                <a:lnTo>
                  <a:pt x="32029" y="99606"/>
                </a:lnTo>
                <a:lnTo>
                  <a:pt x="24117" y="94703"/>
                </a:lnTo>
                <a:lnTo>
                  <a:pt x="21577" y="80886"/>
                </a:lnTo>
                <a:close/>
              </a:path>
              <a:path w="74295" h="118109">
                <a:moveTo>
                  <a:pt x="37579" y="0"/>
                </a:moveTo>
                <a:lnTo>
                  <a:pt x="22634" y="2240"/>
                </a:lnTo>
                <a:lnTo>
                  <a:pt x="11871" y="8643"/>
                </a:lnTo>
                <a:lnTo>
                  <a:pt x="5360" y="18736"/>
                </a:lnTo>
                <a:lnTo>
                  <a:pt x="3174" y="32042"/>
                </a:lnTo>
                <a:lnTo>
                  <a:pt x="10808" y="50949"/>
                </a:lnTo>
                <a:lnTo>
                  <a:pt x="27603" y="62934"/>
                </a:lnTo>
                <a:lnTo>
                  <a:pt x="44398" y="72957"/>
                </a:lnTo>
                <a:lnTo>
                  <a:pt x="52031" y="85978"/>
                </a:lnTo>
                <a:lnTo>
                  <a:pt x="52031" y="94526"/>
                </a:lnTo>
                <a:lnTo>
                  <a:pt x="46139" y="99606"/>
                </a:lnTo>
                <a:lnTo>
                  <a:pt x="70637" y="99606"/>
                </a:lnTo>
                <a:lnTo>
                  <a:pt x="71456" y="98427"/>
                </a:lnTo>
                <a:lnTo>
                  <a:pt x="73926" y="85026"/>
                </a:lnTo>
                <a:lnTo>
                  <a:pt x="66290" y="63829"/>
                </a:lnTo>
                <a:lnTo>
                  <a:pt x="49491" y="50858"/>
                </a:lnTo>
                <a:lnTo>
                  <a:pt x="32692" y="41376"/>
                </a:lnTo>
                <a:lnTo>
                  <a:pt x="25057" y="30645"/>
                </a:lnTo>
                <a:lnTo>
                  <a:pt x="25057" y="22872"/>
                </a:lnTo>
                <a:lnTo>
                  <a:pt x="29362" y="18072"/>
                </a:lnTo>
                <a:lnTo>
                  <a:pt x="68994" y="18072"/>
                </a:lnTo>
                <a:lnTo>
                  <a:pt x="68429" y="16625"/>
                </a:lnTo>
                <a:lnTo>
                  <a:pt x="61074" y="7824"/>
                </a:lnTo>
                <a:lnTo>
                  <a:pt x="50775" y="2065"/>
                </a:lnTo>
                <a:lnTo>
                  <a:pt x="37579" y="0"/>
                </a:lnTo>
                <a:close/>
              </a:path>
              <a:path w="74295" h="118109">
                <a:moveTo>
                  <a:pt x="68994" y="18072"/>
                </a:moveTo>
                <a:lnTo>
                  <a:pt x="44716" y="18072"/>
                </a:lnTo>
                <a:lnTo>
                  <a:pt x="49479" y="22694"/>
                </a:lnTo>
                <a:lnTo>
                  <a:pt x="53124" y="33477"/>
                </a:lnTo>
                <a:lnTo>
                  <a:pt x="72796" y="27812"/>
                </a:lnTo>
                <a:lnTo>
                  <a:pt x="68994" y="18072"/>
                </a:lnTo>
                <a:close/>
              </a:path>
            </a:pathLst>
          </a:custGeom>
          <a:solidFill>
            <a:srgbClr val="52748B"/>
          </a:solidFill>
        </p:spPr>
        <p:txBody>
          <a:bodyPr wrap="square" lIns="0" tIns="0" rIns="0" bIns="0" rtlCol="0"/>
          <a:lstStyle/>
          <a:p>
            <a:endParaRPr/>
          </a:p>
        </p:txBody>
      </p:sp>
      <p:sp>
        <p:nvSpPr>
          <p:cNvPr id="23" name="bk object 23"/>
          <p:cNvSpPr/>
          <p:nvPr/>
        </p:nvSpPr>
        <p:spPr>
          <a:xfrm>
            <a:off x="9951370" y="492506"/>
            <a:ext cx="0" cy="114935"/>
          </a:xfrm>
          <a:custGeom>
            <a:avLst/>
            <a:gdLst/>
            <a:ahLst/>
            <a:cxnLst/>
            <a:rect l="l" t="t" r="r" b="b"/>
            <a:pathLst>
              <a:path h="114934">
                <a:moveTo>
                  <a:pt x="0" y="0"/>
                </a:moveTo>
                <a:lnTo>
                  <a:pt x="0" y="114490"/>
                </a:lnTo>
              </a:path>
            </a:pathLst>
          </a:custGeom>
          <a:ln w="21882">
            <a:solidFill>
              <a:srgbClr val="52748B"/>
            </a:solidFill>
          </a:ln>
        </p:spPr>
        <p:txBody>
          <a:bodyPr wrap="square" lIns="0" tIns="0" rIns="0" bIns="0" rtlCol="0"/>
          <a:lstStyle/>
          <a:p>
            <a:endParaRPr/>
          </a:p>
        </p:txBody>
      </p:sp>
      <p:sp>
        <p:nvSpPr>
          <p:cNvPr id="24" name="bk object 24"/>
          <p:cNvSpPr/>
          <p:nvPr/>
        </p:nvSpPr>
        <p:spPr>
          <a:xfrm>
            <a:off x="10009155" y="511848"/>
            <a:ext cx="0" cy="95250"/>
          </a:xfrm>
          <a:custGeom>
            <a:avLst/>
            <a:gdLst/>
            <a:ahLst/>
            <a:cxnLst/>
            <a:rect l="l" t="t" r="r" b="b"/>
            <a:pathLst>
              <a:path h="95250">
                <a:moveTo>
                  <a:pt x="0" y="0"/>
                </a:moveTo>
                <a:lnTo>
                  <a:pt x="0" y="95148"/>
                </a:lnTo>
              </a:path>
            </a:pathLst>
          </a:custGeom>
          <a:ln w="21882">
            <a:solidFill>
              <a:srgbClr val="52748B"/>
            </a:solidFill>
          </a:ln>
        </p:spPr>
        <p:txBody>
          <a:bodyPr wrap="square" lIns="0" tIns="0" rIns="0" bIns="0" rtlCol="0"/>
          <a:lstStyle/>
          <a:p>
            <a:endParaRPr/>
          </a:p>
        </p:txBody>
      </p:sp>
      <p:sp>
        <p:nvSpPr>
          <p:cNvPr id="25" name="bk object 25"/>
          <p:cNvSpPr/>
          <p:nvPr/>
        </p:nvSpPr>
        <p:spPr>
          <a:xfrm>
            <a:off x="9972687" y="502177"/>
            <a:ext cx="73025" cy="0"/>
          </a:xfrm>
          <a:custGeom>
            <a:avLst/>
            <a:gdLst/>
            <a:ahLst/>
            <a:cxnLst/>
            <a:rect l="l" t="t" r="r" b="b"/>
            <a:pathLst>
              <a:path w="73025">
                <a:moveTo>
                  <a:pt x="0" y="0"/>
                </a:moveTo>
                <a:lnTo>
                  <a:pt x="72936" y="0"/>
                </a:lnTo>
              </a:path>
            </a:pathLst>
          </a:custGeom>
          <a:ln w="19342">
            <a:solidFill>
              <a:srgbClr val="52748B"/>
            </a:solidFill>
          </a:ln>
        </p:spPr>
        <p:txBody>
          <a:bodyPr wrap="square" lIns="0" tIns="0" rIns="0" bIns="0" rtlCol="0"/>
          <a:lstStyle/>
          <a:p>
            <a:endParaRPr/>
          </a:p>
        </p:txBody>
      </p:sp>
      <p:sp>
        <p:nvSpPr>
          <p:cNvPr id="26" name="bk object 26"/>
          <p:cNvSpPr/>
          <p:nvPr/>
        </p:nvSpPr>
        <p:spPr>
          <a:xfrm>
            <a:off x="10055809" y="462864"/>
            <a:ext cx="61594" cy="144145"/>
          </a:xfrm>
          <a:custGeom>
            <a:avLst/>
            <a:gdLst/>
            <a:ahLst/>
            <a:cxnLst/>
            <a:rect l="l" t="t" r="r" b="b"/>
            <a:pathLst>
              <a:path w="61595" h="144145">
                <a:moveTo>
                  <a:pt x="59944" y="29641"/>
                </a:moveTo>
                <a:lnTo>
                  <a:pt x="0" y="29641"/>
                </a:lnTo>
                <a:lnTo>
                  <a:pt x="0" y="144132"/>
                </a:lnTo>
                <a:lnTo>
                  <a:pt x="61544" y="144132"/>
                </a:lnTo>
                <a:lnTo>
                  <a:pt x="61544" y="124815"/>
                </a:lnTo>
                <a:lnTo>
                  <a:pt x="21894" y="124815"/>
                </a:lnTo>
                <a:lnTo>
                  <a:pt x="21894" y="94665"/>
                </a:lnTo>
                <a:lnTo>
                  <a:pt x="50927" y="94665"/>
                </a:lnTo>
                <a:lnTo>
                  <a:pt x="50927" y="75336"/>
                </a:lnTo>
                <a:lnTo>
                  <a:pt x="21894" y="75336"/>
                </a:lnTo>
                <a:lnTo>
                  <a:pt x="21894" y="48996"/>
                </a:lnTo>
                <a:lnTo>
                  <a:pt x="59944" y="48996"/>
                </a:lnTo>
                <a:lnTo>
                  <a:pt x="59944" y="29641"/>
                </a:lnTo>
                <a:close/>
              </a:path>
              <a:path w="61595" h="144145">
                <a:moveTo>
                  <a:pt x="55651" y="0"/>
                </a:moveTo>
                <a:lnTo>
                  <a:pt x="31076" y="0"/>
                </a:lnTo>
                <a:lnTo>
                  <a:pt x="16332" y="23126"/>
                </a:lnTo>
                <a:lnTo>
                  <a:pt x="32359" y="23126"/>
                </a:lnTo>
                <a:lnTo>
                  <a:pt x="55651" y="0"/>
                </a:lnTo>
                <a:close/>
              </a:path>
            </a:pathLst>
          </a:custGeom>
          <a:solidFill>
            <a:srgbClr val="52748B"/>
          </a:solidFill>
        </p:spPr>
        <p:txBody>
          <a:bodyPr wrap="square" lIns="0" tIns="0" rIns="0" bIns="0" rtlCol="0"/>
          <a:lstStyle/>
          <a:p>
            <a:endParaRPr/>
          </a:p>
        </p:txBody>
      </p:sp>
      <p:sp>
        <p:nvSpPr>
          <p:cNvPr id="27" name="bk object 27"/>
          <p:cNvSpPr/>
          <p:nvPr/>
        </p:nvSpPr>
        <p:spPr>
          <a:xfrm>
            <a:off x="9394176" y="631698"/>
            <a:ext cx="70485" cy="114935"/>
          </a:xfrm>
          <a:custGeom>
            <a:avLst/>
            <a:gdLst/>
            <a:ahLst/>
            <a:cxnLst/>
            <a:rect l="l" t="t" r="r" b="b"/>
            <a:pathLst>
              <a:path w="70484" h="114934">
                <a:moveTo>
                  <a:pt x="30454" y="0"/>
                </a:moveTo>
                <a:lnTo>
                  <a:pt x="0" y="0"/>
                </a:lnTo>
                <a:lnTo>
                  <a:pt x="0" y="114503"/>
                </a:lnTo>
                <a:lnTo>
                  <a:pt x="30454" y="114503"/>
                </a:lnTo>
                <a:lnTo>
                  <a:pt x="47128" y="112367"/>
                </a:lnTo>
                <a:lnTo>
                  <a:pt x="59464" y="105502"/>
                </a:lnTo>
                <a:lnTo>
                  <a:pt x="66062" y="95135"/>
                </a:lnTo>
                <a:lnTo>
                  <a:pt x="21894" y="95135"/>
                </a:lnTo>
                <a:lnTo>
                  <a:pt x="21894" y="19342"/>
                </a:lnTo>
                <a:lnTo>
                  <a:pt x="66052" y="19342"/>
                </a:lnTo>
                <a:lnTo>
                  <a:pt x="59464" y="8997"/>
                </a:lnTo>
                <a:lnTo>
                  <a:pt x="47128" y="2135"/>
                </a:lnTo>
                <a:lnTo>
                  <a:pt x="30454" y="0"/>
                </a:lnTo>
                <a:close/>
              </a:path>
              <a:path w="70484" h="114934">
                <a:moveTo>
                  <a:pt x="66052" y="19342"/>
                </a:moveTo>
                <a:lnTo>
                  <a:pt x="29502" y="19342"/>
                </a:lnTo>
                <a:lnTo>
                  <a:pt x="38221" y="20636"/>
                </a:lnTo>
                <a:lnTo>
                  <a:pt x="44118" y="24695"/>
                </a:lnTo>
                <a:lnTo>
                  <a:pt x="47459" y="31782"/>
                </a:lnTo>
                <a:lnTo>
                  <a:pt x="48514" y="42164"/>
                </a:lnTo>
                <a:lnTo>
                  <a:pt x="48514" y="72326"/>
                </a:lnTo>
                <a:lnTo>
                  <a:pt x="47238" y="83112"/>
                </a:lnTo>
                <a:lnTo>
                  <a:pt x="43527" y="90150"/>
                </a:lnTo>
                <a:lnTo>
                  <a:pt x="37557" y="93979"/>
                </a:lnTo>
                <a:lnTo>
                  <a:pt x="29502" y="95135"/>
                </a:lnTo>
                <a:lnTo>
                  <a:pt x="66062" y="95135"/>
                </a:lnTo>
                <a:lnTo>
                  <a:pt x="67280" y="93221"/>
                </a:lnTo>
                <a:lnTo>
                  <a:pt x="70396" y="74841"/>
                </a:lnTo>
                <a:lnTo>
                  <a:pt x="70396" y="39636"/>
                </a:lnTo>
                <a:lnTo>
                  <a:pt x="67280" y="21270"/>
                </a:lnTo>
                <a:lnTo>
                  <a:pt x="66052" y="19342"/>
                </a:lnTo>
                <a:close/>
              </a:path>
            </a:pathLst>
          </a:custGeom>
          <a:solidFill>
            <a:srgbClr val="52748B"/>
          </a:solidFill>
        </p:spPr>
        <p:txBody>
          <a:bodyPr wrap="square" lIns="0" tIns="0" rIns="0" bIns="0" rtlCol="0"/>
          <a:lstStyle/>
          <a:p>
            <a:endParaRPr/>
          </a:p>
        </p:txBody>
      </p:sp>
      <p:sp>
        <p:nvSpPr>
          <p:cNvPr id="28" name="bk object 28"/>
          <p:cNvSpPr/>
          <p:nvPr/>
        </p:nvSpPr>
        <p:spPr>
          <a:xfrm>
            <a:off x="9480410" y="631698"/>
            <a:ext cx="61594" cy="114935"/>
          </a:xfrm>
          <a:custGeom>
            <a:avLst/>
            <a:gdLst/>
            <a:ahLst/>
            <a:cxnLst/>
            <a:rect l="l" t="t" r="r" b="b"/>
            <a:pathLst>
              <a:path w="61595" h="114934">
                <a:moveTo>
                  <a:pt x="59918" y="0"/>
                </a:moveTo>
                <a:lnTo>
                  <a:pt x="0" y="0"/>
                </a:lnTo>
                <a:lnTo>
                  <a:pt x="0" y="114515"/>
                </a:lnTo>
                <a:lnTo>
                  <a:pt x="61506" y="114515"/>
                </a:lnTo>
                <a:lnTo>
                  <a:pt x="61506" y="95148"/>
                </a:lnTo>
                <a:lnTo>
                  <a:pt x="21856" y="95148"/>
                </a:lnTo>
                <a:lnTo>
                  <a:pt x="21856" y="65036"/>
                </a:lnTo>
                <a:lnTo>
                  <a:pt x="50876" y="65036"/>
                </a:lnTo>
                <a:lnTo>
                  <a:pt x="50876" y="45681"/>
                </a:lnTo>
                <a:lnTo>
                  <a:pt x="21856" y="45681"/>
                </a:lnTo>
                <a:lnTo>
                  <a:pt x="21856" y="19380"/>
                </a:lnTo>
                <a:lnTo>
                  <a:pt x="59918" y="19380"/>
                </a:lnTo>
                <a:lnTo>
                  <a:pt x="59918" y="0"/>
                </a:lnTo>
                <a:close/>
              </a:path>
            </a:pathLst>
          </a:custGeom>
          <a:solidFill>
            <a:srgbClr val="52748B"/>
          </a:solidFill>
        </p:spPr>
        <p:txBody>
          <a:bodyPr wrap="square" lIns="0" tIns="0" rIns="0" bIns="0" rtlCol="0"/>
          <a:lstStyle/>
          <a:p>
            <a:endParaRPr/>
          </a:p>
        </p:txBody>
      </p:sp>
      <p:sp>
        <p:nvSpPr>
          <p:cNvPr id="29" name="bk object 29"/>
          <p:cNvSpPr/>
          <p:nvPr/>
        </p:nvSpPr>
        <p:spPr>
          <a:xfrm>
            <a:off x="9595802" y="736688"/>
            <a:ext cx="57150" cy="0"/>
          </a:xfrm>
          <a:custGeom>
            <a:avLst/>
            <a:gdLst/>
            <a:ahLst/>
            <a:cxnLst/>
            <a:rect l="l" t="t" r="r" b="b"/>
            <a:pathLst>
              <a:path w="57150">
                <a:moveTo>
                  <a:pt x="0" y="0"/>
                </a:moveTo>
                <a:lnTo>
                  <a:pt x="57086" y="0"/>
                </a:lnTo>
              </a:path>
            </a:pathLst>
          </a:custGeom>
          <a:ln w="19050">
            <a:solidFill>
              <a:srgbClr val="52748B"/>
            </a:solidFill>
          </a:ln>
        </p:spPr>
        <p:txBody>
          <a:bodyPr wrap="square" lIns="0" tIns="0" rIns="0" bIns="0" rtlCol="0"/>
          <a:lstStyle/>
          <a:p>
            <a:endParaRPr/>
          </a:p>
        </p:txBody>
      </p:sp>
      <p:sp>
        <p:nvSpPr>
          <p:cNvPr id="30" name="bk object 30"/>
          <p:cNvSpPr/>
          <p:nvPr/>
        </p:nvSpPr>
        <p:spPr>
          <a:xfrm>
            <a:off x="9606736" y="631913"/>
            <a:ext cx="0" cy="95250"/>
          </a:xfrm>
          <a:custGeom>
            <a:avLst/>
            <a:gdLst/>
            <a:ahLst/>
            <a:cxnLst/>
            <a:rect l="l" t="t" r="r" b="b"/>
            <a:pathLst>
              <a:path h="95250">
                <a:moveTo>
                  <a:pt x="0" y="0"/>
                </a:moveTo>
                <a:lnTo>
                  <a:pt x="0" y="95250"/>
                </a:lnTo>
              </a:path>
            </a:pathLst>
          </a:custGeom>
          <a:ln w="21869">
            <a:solidFill>
              <a:srgbClr val="52748B"/>
            </a:solidFill>
          </a:ln>
        </p:spPr>
        <p:txBody>
          <a:bodyPr wrap="square" lIns="0" tIns="0" rIns="0" bIns="0" rtlCol="0"/>
          <a:lstStyle/>
          <a:p>
            <a:endParaRPr/>
          </a:p>
        </p:txBody>
      </p:sp>
      <p:sp>
        <p:nvSpPr>
          <p:cNvPr id="31" name="bk object 31"/>
          <p:cNvSpPr/>
          <p:nvPr/>
        </p:nvSpPr>
        <p:spPr>
          <a:xfrm>
            <a:off x="9661359" y="630110"/>
            <a:ext cx="72390" cy="118110"/>
          </a:xfrm>
          <a:custGeom>
            <a:avLst/>
            <a:gdLst/>
            <a:ahLst/>
            <a:cxnLst/>
            <a:rect l="l" t="t" r="r" b="b"/>
            <a:pathLst>
              <a:path w="72390" h="118109">
                <a:moveTo>
                  <a:pt x="36144" y="0"/>
                </a:moveTo>
                <a:lnTo>
                  <a:pt x="21527" y="2024"/>
                </a:lnTo>
                <a:lnTo>
                  <a:pt x="10099" y="8597"/>
                </a:lnTo>
                <a:lnTo>
                  <a:pt x="2657" y="20466"/>
                </a:lnTo>
                <a:lnTo>
                  <a:pt x="0" y="38379"/>
                </a:lnTo>
                <a:lnTo>
                  <a:pt x="0" y="79298"/>
                </a:lnTo>
                <a:lnTo>
                  <a:pt x="2657" y="97191"/>
                </a:lnTo>
                <a:lnTo>
                  <a:pt x="10099" y="109053"/>
                </a:lnTo>
                <a:lnTo>
                  <a:pt x="21527" y="115626"/>
                </a:lnTo>
                <a:lnTo>
                  <a:pt x="36144" y="117652"/>
                </a:lnTo>
                <a:lnTo>
                  <a:pt x="50768" y="115626"/>
                </a:lnTo>
                <a:lnTo>
                  <a:pt x="62199" y="109053"/>
                </a:lnTo>
                <a:lnTo>
                  <a:pt x="68940" y="98310"/>
                </a:lnTo>
                <a:lnTo>
                  <a:pt x="27406" y="98310"/>
                </a:lnTo>
                <a:lnTo>
                  <a:pt x="21882" y="94830"/>
                </a:lnTo>
                <a:lnTo>
                  <a:pt x="21882" y="22847"/>
                </a:lnTo>
                <a:lnTo>
                  <a:pt x="27406" y="19354"/>
                </a:lnTo>
                <a:lnTo>
                  <a:pt x="68945" y="19354"/>
                </a:lnTo>
                <a:lnTo>
                  <a:pt x="62199" y="8597"/>
                </a:lnTo>
                <a:lnTo>
                  <a:pt x="50768" y="2024"/>
                </a:lnTo>
                <a:lnTo>
                  <a:pt x="36144" y="0"/>
                </a:lnTo>
                <a:close/>
              </a:path>
              <a:path w="72390" h="118109">
                <a:moveTo>
                  <a:pt x="68945" y="19354"/>
                </a:moveTo>
                <a:lnTo>
                  <a:pt x="44843" y="19354"/>
                </a:lnTo>
                <a:lnTo>
                  <a:pt x="50419" y="22847"/>
                </a:lnTo>
                <a:lnTo>
                  <a:pt x="50419" y="94830"/>
                </a:lnTo>
                <a:lnTo>
                  <a:pt x="44843" y="98310"/>
                </a:lnTo>
                <a:lnTo>
                  <a:pt x="68940" y="98310"/>
                </a:lnTo>
                <a:lnTo>
                  <a:pt x="69643" y="97191"/>
                </a:lnTo>
                <a:lnTo>
                  <a:pt x="72301" y="79298"/>
                </a:lnTo>
                <a:lnTo>
                  <a:pt x="72301" y="38379"/>
                </a:lnTo>
                <a:lnTo>
                  <a:pt x="69643" y="20466"/>
                </a:lnTo>
                <a:lnTo>
                  <a:pt x="68945" y="19354"/>
                </a:lnTo>
                <a:close/>
              </a:path>
            </a:pathLst>
          </a:custGeom>
          <a:solidFill>
            <a:srgbClr val="52748B"/>
          </a:solidFill>
        </p:spPr>
        <p:txBody>
          <a:bodyPr wrap="square" lIns="0" tIns="0" rIns="0" bIns="0" rtlCol="0"/>
          <a:lstStyle/>
          <a:p>
            <a:endParaRPr/>
          </a:p>
        </p:txBody>
      </p:sp>
      <p:sp>
        <p:nvSpPr>
          <p:cNvPr id="32" name="bk object 32"/>
          <p:cNvSpPr/>
          <p:nvPr/>
        </p:nvSpPr>
        <p:spPr>
          <a:xfrm>
            <a:off x="9749713" y="631698"/>
            <a:ext cx="74930" cy="114935"/>
          </a:xfrm>
          <a:custGeom>
            <a:avLst/>
            <a:gdLst/>
            <a:ahLst/>
            <a:cxnLst/>
            <a:rect l="l" t="t" r="r" b="b"/>
            <a:pathLst>
              <a:path w="74929" h="114934">
                <a:moveTo>
                  <a:pt x="31686" y="0"/>
                </a:moveTo>
                <a:lnTo>
                  <a:pt x="0" y="0"/>
                </a:lnTo>
                <a:lnTo>
                  <a:pt x="0" y="114515"/>
                </a:lnTo>
                <a:lnTo>
                  <a:pt x="21882" y="114515"/>
                </a:lnTo>
                <a:lnTo>
                  <a:pt x="21882" y="67881"/>
                </a:lnTo>
                <a:lnTo>
                  <a:pt x="55135" y="67881"/>
                </a:lnTo>
                <a:lnTo>
                  <a:pt x="53263" y="63449"/>
                </a:lnTo>
                <a:lnTo>
                  <a:pt x="61122" y="58941"/>
                </a:lnTo>
                <a:lnTo>
                  <a:pt x="66486" y="52473"/>
                </a:lnTo>
                <a:lnTo>
                  <a:pt x="67484" y="49784"/>
                </a:lnTo>
                <a:lnTo>
                  <a:pt x="21882" y="49784"/>
                </a:lnTo>
                <a:lnTo>
                  <a:pt x="21882" y="18084"/>
                </a:lnTo>
                <a:lnTo>
                  <a:pt x="67016" y="18084"/>
                </a:lnTo>
                <a:lnTo>
                  <a:pt x="60993" y="9047"/>
                </a:lnTo>
                <a:lnTo>
                  <a:pt x="48874" y="2321"/>
                </a:lnTo>
                <a:lnTo>
                  <a:pt x="31686" y="0"/>
                </a:lnTo>
                <a:close/>
              </a:path>
              <a:path w="74929" h="114934">
                <a:moveTo>
                  <a:pt x="55135" y="67881"/>
                </a:moveTo>
                <a:lnTo>
                  <a:pt x="32346" y="67881"/>
                </a:lnTo>
                <a:lnTo>
                  <a:pt x="51358" y="114515"/>
                </a:lnTo>
                <a:lnTo>
                  <a:pt x="74828" y="114515"/>
                </a:lnTo>
                <a:lnTo>
                  <a:pt x="55135" y="67881"/>
                </a:lnTo>
                <a:close/>
              </a:path>
              <a:path w="74929" h="114934">
                <a:moveTo>
                  <a:pt x="67016" y="18084"/>
                </a:moveTo>
                <a:lnTo>
                  <a:pt x="42824" y="18084"/>
                </a:lnTo>
                <a:lnTo>
                  <a:pt x="48666" y="22834"/>
                </a:lnTo>
                <a:lnTo>
                  <a:pt x="48666" y="45046"/>
                </a:lnTo>
                <a:lnTo>
                  <a:pt x="42824" y="49784"/>
                </a:lnTo>
                <a:lnTo>
                  <a:pt x="67484" y="49784"/>
                </a:lnTo>
                <a:lnTo>
                  <a:pt x="69556" y="44200"/>
                </a:lnTo>
                <a:lnTo>
                  <a:pt x="70535" y="34277"/>
                </a:lnTo>
                <a:lnTo>
                  <a:pt x="68171" y="19818"/>
                </a:lnTo>
                <a:lnTo>
                  <a:pt x="67016" y="18084"/>
                </a:lnTo>
                <a:close/>
              </a:path>
            </a:pathLst>
          </a:custGeom>
          <a:solidFill>
            <a:srgbClr val="52748B"/>
          </a:solidFill>
        </p:spPr>
        <p:txBody>
          <a:bodyPr wrap="square" lIns="0" tIns="0" rIns="0" bIns="0" rtlCol="0"/>
          <a:lstStyle/>
          <a:p>
            <a:endParaRPr/>
          </a:p>
        </p:txBody>
      </p:sp>
      <p:sp>
        <p:nvSpPr>
          <p:cNvPr id="33" name="bk object 33"/>
          <p:cNvSpPr/>
          <p:nvPr/>
        </p:nvSpPr>
        <p:spPr>
          <a:xfrm>
            <a:off x="9834892" y="631698"/>
            <a:ext cx="74930" cy="114935"/>
          </a:xfrm>
          <a:custGeom>
            <a:avLst/>
            <a:gdLst/>
            <a:ahLst/>
            <a:cxnLst/>
            <a:rect l="l" t="t" r="r" b="b"/>
            <a:pathLst>
              <a:path w="74929" h="114934">
                <a:moveTo>
                  <a:pt x="31724" y="0"/>
                </a:moveTo>
                <a:lnTo>
                  <a:pt x="0" y="0"/>
                </a:lnTo>
                <a:lnTo>
                  <a:pt x="0" y="114515"/>
                </a:lnTo>
                <a:lnTo>
                  <a:pt x="21907" y="114515"/>
                </a:lnTo>
                <a:lnTo>
                  <a:pt x="21907" y="67881"/>
                </a:lnTo>
                <a:lnTo>
                  <a:pt x="55173" y="67881"/>
                </a:lnTo>
                <a:lnTo>
                  <a:pt x="53301" y="63449"/>
                </a:lnTo>
                <a:lnTo>
                  <a:pt x="61154" y="58941"/>
                </a:lnTo>
                <a:lnTo>
                  <a:pt x="66519" y="52473"/>
                </a:lnTo>
                <a:lnTo>
                  <a:pt x="67518" y="49784"/>
                </a:lnTo>
                <a:lnTo>
                  <a:pt x="21907" y="49784"/>
                </a:lnTo>
                <a:lnTo>
                  <a:pt x="21907" y="18084"/>
                </a:lnTo>
                <a:lnTo>
                  <a:pt x="67047" y="18084"/>
                </a:lnTo>
                <a:lnTo>
                  <a:pt x="61017" y="9047"/>
                </a:lnTo>
                <a:lnTo>
                  <a:pt x="48896" y="2321"/>
                </a:lnTo>
                <a:lnTo>
                  <a:pt x="31724" y="0"/>
                </a:lnTo>
                <a:close/>
              </a:path>
              <a:path w="74929" h="114934">
                <a:moveTo>
                  <a:pt x="55173" y="67881"/>
                </a:moveTo>
                <a:lnTo>
                  <a:pt x="32346" y="67881"/>
                </a:lnTo>
                <a:lnTo>
                  <a:pt x="51384" y="114515"/>
                </a:lnTo>
                <a:lnTo>
                  <a:pt x="74866" y="114515"/>
                </a:lnTo>
                <a:lnTo>
                  <a:pt x="55173" y="67881"/>
                </a:lnTo>
                <a:close/>
              </a:path>
              <a:path w="74929" h="114934">
                <a:moveTo>
                  <a:pt x="67047" y="18084"/>
                </a:moveTo>
                <a:lnTo>
                  <a:pt x="42849" y="18084"/>
                </a:lnTo>
                <a:lnTo>
                  <a:pt x="48704" y="22834"/>
                </a:lnTo>
                <a:lnTo>
                  <a:pt x="48704" y="45046"/>
                </a:lnTo>
                <a:lnTo>
                  <a:pt x="42849" y="49784"/>
                </a:lnTo>
                <a:lnTo>
                  <a:pt x="67518" y="49784"/>
                </a:lnTo>
                <a:lnTo>
                  <a:pt x="69593" y="44200"/>
                </a:lnTo>
                <a:lnTo>
                  <a:pt x="70573" y="34277"/>
                </a:lnTo>
                <a:lnTo>
                  <a:pt x="68204" y="19818"/>
                </a:lnTo>
                <a:lnTo>
                  <a:pt x="67047" y="18084"/>
                </a:lnTo>
                <a:close/>
              </a:path>
            </a:pathLst>
          </a:custGeom>
          <a:solidFill>
            <a:srgbClr val="52748B"/>
          </a:solidFill>
        </p:spPr>
        <p:txBody>
          <a:bodyPr wrap="square" lIns="0" tIns="0" rIns="0" bIns="0" rtlCol="0"/>
          <a:lstStyle/>
          <a:p>
            <a:endParaRPr/>
          </a:p>
        </p:txBody>
      </p:sp>
      <p:sp>
        <p:nvSpPr>
          <p:cNvPr id="34" name="bk object 34"/>
          <p:cNvSpPr/>
          <p:nvPr/>
        </p:nvSpPr>
        <p:spPr>
          <a:xfrm>
            <a:off x="9916236" y="631698"/>
            <a:ext cx="84455" cy="114935"/>
          </a:xfrm>
          <a:custGeom>
            <a:avLst/>
            <a:gdLst/>
            <a:ahLst/>
            <a:cxnLst/>
            <a:rect l="l" t="t" r="r" b="b"/>
            <a:pathLst>
              <a:path w="84454" h="114934">
                <a:moveTo>
                  <a:pt x="56464" y="0"/>
                </a:moveTo>
                <a:lnTo>
                  <a:pt x="28384" y="0"/>
                </a:lnTo>
                <a:lnTo>
                  <a:pt x="0" y="114503"/>
                </a:lnTo>
                <a:lnTo>
                  <a:pt x="21082" y="114503"/>
                </a:lnTo>
                <a:lnTo>
                  <a:pt x="27279" y="90423"/>
                </a:lnTo>
                <a:lnTo>
                  <a:pt x="78247" y="90423"/>
                </a:lnTo>
                <a:lnTo>
                  <a:pt x="73575" y="71031"/>
                </a:lnTo>
                <a:lnTo>
                  <a:pt x="31242" y="71031"/>
                </a:lnTo>
                <a:lnTo>
                  <a:pt x="42037" y="24739"/>
                </a:lnTo>
                <a:lnTo>
                  <a:pt x="62424" y="24739"/>
                </a:lnTo>
                <a:lnTo>
                  <a:pt x="56464" y="0"/>
                </a:lnTo>
                <a:close/>
              </a:path>
              <a:path w="84454" h="114934">
                <a:moveTo>
                  <a:pt x="78247" y="90423"/>
                </a:moveTo>
                <a:lnTo>
                  <a:pt x="57543" y="90423"/>
                </a:lnTo>
                <a:lnTo>
                  <a:pt x="63106" y="114503"/>
                </a:lnTo>
                <a:lnTo>
                  <a:pt x="84048" y="114503"/>
                </a:lnTo>
                <a:lnTo>
                  <a:pt x="78247" y="90423"/>
                </a:lnTo>
                <a:close/>
              </a:path>
              <a:path w="84454" h="114934">
                <a:moveTo>
                  <a:pt x="62424" y="24739"/>
                </a:moveTo>
                <a:lnTo>
                  <a:pt x="42329" y="24739"/>
                </a:lnTo>
                <a:lnTo>
                  <a:pt x="52984" y="71031"/>
                </a:lnTo>
                <a:lnTo>
                  <a:pt x="73575" y="71031"/>
                </a:lnTo>
                <a:lnTo>
                  <a:pt x="62424" y="24739"/>
                </a:lnTo>
                <a:close/>
              </a:path>
            </a:pathLst>
          </a:custGeom>
          <a:solidFill>
            <a:srgbClr val="52748B"/>
          </a:solidFill>
        </p:spPr>
        <p:txBody>
          <a:bodyPr wrap="square" lIns="0" tIns="0" rIns="0" bIns="0" rtlCol="0"/>
          <a:lstStyle/>
          <a:p>
            <a:endParaRPr/>
          </a:p>
        </p:txBody>
      </p:sp>
      <p:sp>
        <p:nvSpPr>
          <p:cNvPr id="35" name="bk object 35"/>
          <p:cNvSpPr/>
          <p:nvPr/>
        </p:nvSpPr>
        <p:spPr>
          <a:xfrm>
            <a:off x="10021709" y="631698"/>
            <a:ext cx="0" cy="114935"/>
          </a:xfrm>
          <a:custGeom>
            <a:avLst/>
            <a:gdLst/>
            <a:ahLst/>
            <a:cxnLst/>
            <a:rect l="l" t="t" r="r" b="b"/>
            <a:pathLst>
              <a:path h="114934">
                <a:moveTo>
                  <a:pt x="0" y="0"/>
                </a:moveTo>
                <a:lnTo>
                  <a:pt x="0" y="114515"/>
                </a:lnTo>
              </a:path>
            </a:pathLst>
          </a:custGeom>
          <a:ln w="21894">
            <a:solidFill>
              <a:srgbClr val="52748B"/>
            </a:solidFill>
          </a:ln>
        </p:spPr>
        <p:txBody>
          <a:bodyPr wrap="square" lIns="0" tIns="0" rIns="0" bIns="0" rtlCol="0"/>
          <a:lstStyle/>
          <a:p>
            <a:endParaRPr/>
          </a:p>
        </p:txBody>
      </p:sp>
      <p:sp>
        <p:nvSpPr>
          <p:cNvPr id="36" name="bk object 36"/>
          <p:cNvSpPr/>
          <p:nvPr/>
        </p:nvSpPr>
        <p:spPr>
          <a:xfrm>
            <a:off x="10048671" y="631698"/>
            <a:ext cx="74930" cy="114935"/>
          </a:xfrm>
          <a:custGeom>
            <a:avLst/>
            <a:gdLst/>
            <a:ahLst/>
            <a:cxnLst/>
            <a:rect l="l" t="t" r="r" b="b"/>
            <a:pathLst>
              <a:path w="74929" h="114934">
                <a:moveTo>
                  <a:pt x="23964" y="0"/>
                </a:moveTo>
                <a:lnTo>
                  <a:pt x="0" y="0"/>
                </a:lnTo>
                <a:lnTo>
                  <a:pt x="0" y="114515"/>
                </a:lnTo>
                <a:lnTo>
                  <a:pt x="20002" y="114515"/>
                </a:lnTo>
                <a:lnTo>
                  <a:pt x="20002" y="40627"/>
                </a:lnTo>
                <a:lnTo>
                  <a:pt x="42176" y="40627"/>
                </a:lnTo>
                <a:lnTo>
                  <a:pt x="23964" y="0"/>
                </a:lnTo>
                <a:close/>
              </a:path>
              <a:path w="74929" h="114934">
                <a:moveTo>
                  <a:pt x="42176" y="40627"/>
                </a:moveTo>
                <a:lnTo>
                  <a:pt x="20332" y="40627"/>
                </a:lnTo>
                <a:lnTo>
                  <a:pt x="53784" y="114515"/>
                </a:lnTo>
                <a:lnTo>
                  <a:pt x="74726" y="114515"/>
                </a:lnTo>
                <a:lnTo>
                  <a:pt x="74726" y="67881"/>
                </a:lnTo>
                <a:lnTo>
                  <a:pt x="54394" y="67881"/>
                </a:lnTo>
                <a:lnTo>
                  <a:pt x="42176" y="40627"/>
                </a:lnTo>
                <a:close/>
              </a:path>
              <a:path w="74929" h="114934">
                <a:moveTo>
                  <a:pt x="74726" y="0"/>
                </a:moveTo>
                <a:lnTo>
                  <a:pt x="54736" y="0"/>
                </a:lnTo>
                <a:lnTo>
                  <a:pt x="54736" y="67881"/>
                </a:lnTo>
                <a:lnTo>
                  <a:pt x="74726" y="67881"/>
                </a:lnTo>
                <a:lnTo>
                  <a:pt x="74726" y="0"/>
                </a:lnTo>
                <a:close/>
              </a:path>
            </a:pathLst>
          </a:custGeom>
          <a:solidFill>
            <a:srgbClr val="52748B"/>
          </a:solidFill>
        </p:spPr>
        <p:txBody>
          <a:bodyPr wrap="square" lIns="0" tIns="0" rIns="0" bIns="0" rtlCol="0"/>
          <a:lstStyle/>
          <a:p>
            <a:endParaRPr/>
          </a:p>
        </p:txBody>
      </p:sp>
      <p:sp>
        <p:nvSpPr>
          <p:cNvPr id="37" name="bk object 37"/>
          <p:cNvSpPr/>
          <p:nvPr/>
        </p:nvSpPr>
        <p:spPr>
          <a:xfrm>
            <a:off x="10138664" y="631698"/>
            <a:ext cx="61594" cy="114935"/>
          </a:xfrm>
          <a:custGeom>
            <a:avLst/>
            <a:gdLst/>
            <a:ahLst/>
            <a:cxnLst/>
            <a:rect l="l" t="t" r="r" b="b"/>
            <a:pathLst>
              <a:path w="61595" h="114934">
                <a:moveTo>
                  <a:pt x="59956" y="0"/>
                </a:moveTo>
                <a:lnTo>
                  <a:pt x="0" y="0"/>
                </a:lnTo>
                <a:lnTo>
                  <a:pt x="0" y="114515"/>
                </a:lnTo>
                <a:lnTo>
                  <a:pt x="61531" y="114515"/>
                </a:lnTo>
                <a:lnTo>
                  <a:pt x="61531" y="95148"/>
                </a:lnTo>
                <a:lnTo>
                  <a:pt x="21882" y="95148"/>
                </a:lnTo>
                <a:lnTo>
                  <a:pt x="21882" y="65036"/>
                </a:lnTo>
                <a:lnTo>
                  <a:pt x="50914" y="65036"/>
                </a:lnTo>
                <a:lnTo>
                  <a:pt x="50914" y="45681"/>
                </a:lnTo>
                <a:lnTo>
                  <a:pt x="21882" y="45681"/>
                </a:lnTo>
                <a:lnTo>
                  <a:pt x="21882" y="19380"/>
                </a:lnTo>
                <a:lnTo>
                  <a:pt x="59956" y="19380"/>
                </a:lnTo>
                <a:lnTo>
                  <a:pt x="59956" y="0"/>
                </a:lnTo>
                <a:close/>
              </a:path>
            </a:pathLst>
          </a:custGeom>
          <a:solidFill>
            <a:srgbClr val="52748B"/>
          </a:solidFill>
        </p:spPr>
        <p:txBody>
          <a:bodyPr wrap="square" lIns="0" tIns="0" rIns="0" bIns="0" rtlCol="0"/>
          <a:lstStyle/>
          <a:p>
            <a:endParaRPr/>
          </a:p>
        </p:txBody>
      </p:sp>
      <p:sp>
        <p:nvSpPr>
          <p:cNvPr id="38" name="bk object 38"/>
          <p:cNvSpPr/>
          <p:nvPr/>
        </p:nvSpPr>
        <p:spPr>
          <a:xfrm>
            <a:off x="8861564" y="377748"/>
            <a:ext cx="464820" cy="464820"/>
          </a:xfrm>
          <a:custGeom>
            <a:avLst/>
            <a:gdLst/>
            <a:ahLst/>
            <a:cxnLst/>
            <a:rect l="l" t="t" r="r" b="b"/>
            <a:pathLst>
              <a:path w="464820" h="464819">
                <a:moveTo>
                  <a:pt x="232206" y="0"/>
                </a:moveTo>
                <a:lnTo>
                  <a:pt x="185412" y="4716"/>
                </a:lnTo>
                <a:lnTo>
                  <a:pt x="141826" y="18245"/>
                </a:lnTo>
                <a:lnTo>
                  <a:pt x="102383" y="39651"/>
                </a:lnTo>
                <a:lnTo>
                  <a:pt x="68016" y="68000"/>
                </a:lnTo>
                <a:lnTo>
                  <a:pt x="39660" y="102359"/>
                </a:lnTo>
                <a:lnTo>
                  <a:pt x="18249" y="141794"/>
                </a:lnTo>
                <a:lnTo>
                  <a:pt x="4718" y="185371"/>
                </a:lnTo>
                <a:lnTo>
                  <a:pt x="0" y="232155"/>
                </a:lnTo>
                <a:lnTo>
                  <a:pt x="4728" y="278975"/>
                </a:lnTo>
                <a:lnTo>
                  <a:pt x="18249" y="322523"/>
                </a:lnTo>
                <a:lnTo>
                  <a:pt x="39660" y="361964"/>
                </a:lnTo>
                <a:lnTo>
                  <a:pt x="68016" y="396330"/>
                </a:lnTo>
                <a:lnTo>
                  <a:pt x="102383" y="424686"/>
                </a:lnTo>
                <a:lnTo>
                  <a:pt x="141826" y="446098"/>
                </a:lnTo>
                <a:lnTo>
                  <a:pt x="185412" y="459631"/>
                </a:lnTo>
                <a:lnTo>
                  <a:pt x="232206" y="464350"/>
                </a:lnTo>
                <a:lnTo>
                  <a:pt x="279000" y="459631"/>
                </a:lnTo>
                <a:lnTo>
                  <a:pt x="322584" y="446098"/>
                </a:lnTo>
                <a:lnTo>
                  <a:pt x="362026" y="424686"/>
                </a:lnTo>
                <a:lnTo>
                  <a:pt x="396390" y="396330"/>
                </a:lnTo>
                <a:lnTo>
                  <a:pt x="417882" y="370281"/>
                </a:lnTo>
                <a:lnTo>
                  <a:pt x="203796" y="370281"/>
                </a:lnTo>
                <a:lnTo>
                  <a:pt x="158076" y="362543"/>
                </a:lnTo>
                <a:lnTo>
                  <a:pt x="124256" y="340004"/>
                </a:lnTo>
                <a:lnTo>
                  <a:pt x="103277" y="303672"/>
                </a:lnTo>
                <a:lnTo>
                  <a:pt x="96075" y="254558"/>
                </a:lnTo>
                <a:lnTo>
                  <a:pt x="96075" y="115658"/>
                </a:lnTo>
                <a:lnTo>
                  <a:pt x="246557" y="115658"/>
                </a:lnTo>
                <a:lnTo>
                  <a:pt x="246557" y="114884"/>
                </a:lnTo>
                <a:lnTo>
                  <a:pt x="431543" y="114884"/>
                </a:lnTo>
                <a:lnTo>
                  <a:pt x="424744" y="102359"/>
                </a:lnTo>
                <a:lnTo>
                  <a:pt x="396390" y="68000"/>
                </a:lnTo>
                <a:lnTo>
                  <a:pt x="362026" y="39651"/>
                </a:lnTo>
                <a:lnTo>
                  <a:pt x="322584" y="18245"/>
                </a:lnTo>
                <a:lnTo>
                  <a:pt x="279000" y="4716"/>
                </a:lnTo>
                <a:lnTo>
                  <a:pt x="232206" y="0"/>
                </a:lnTo>
                <a:close/>
              </a:path>
              <a:path w="464820" h="464819">
                <a:moveTo>
                  <a:pt x="253457" y="300786"/>
                </a:moveTo>
                <a:lnTo>
                  <a:pt x="222999" y="300786"/>
                </a:lnTo>
                <a:lnTo>
                  <a:pt x="228514" y="317936"/>
                </a:lnTo>
                <a:lnTo>
                  <a:pt x="235886" y="333428"/>
                </a:lnTo>
                <a:lnTo>
                  <a:pt x="245044" y="347221"/>
                </a:lnTo>
                <a:lnTo>
                  <a:pt x="255917" y="359270"/>
                </a:lnTo>
                <a:lnTo>
                  <a:pt x="244116" y="364184"/>
                </a:lnTo>
                <a:lnTo>
                  <a:pt x="231790" y="367614"/>
                </a:lnTo>
                <a:lnTo>
                  <a:pt x="218498" y="369625"/>
                </a:lnTo>
                <a:lnTo>
                  <a:pt x="203796" y="370281"/>
                </a:lnTo>
                <a:lnTo>
                  <a:pt x="417882" y="370281"/>
                </a:lnTo>
                <a:lnTo>
                  <a:pt x="418500" y="369531"/>
                </a:lnTo>
                <a:lnTo>
                  <a:pt x="354291" y="369531"/>
                </a:lnTo>
                <a:lnTo>
                  <a:pt x="308590" y="361789"/>
                </a:lnTo>
                <a:lnTo>
                  <a:pt x="274764" y="339240"/>
                </a:lnTo>
                <a:lnTo>
                  <a:pt x="253768" y="302907"/>
                </a:lnTo>
                <a:lnTo>
                  <a:pt x="253457" y="300786"/>
                </a:lnTo>
                <a:close/>
              </a:path>
              <a:path w="464820" h="464819">
                <a:moveTo>
                  <a:pt x="431543" y="114884"/>
                </a:moveTo>
                <a:lnTo>
                  <a:pt x="318262" y="114884"/>
                </a:lnTo>
                <a:lnTo>
                  <a:pt x="318336" y="253580"/>
                </a:lnTo>
                <a:lnTo>
                  <a:pt x="320766" y="278975"/>
                </a:lnTo>
                <a:lnTo>
                  <a:pt x="327942" y="294682"/>
                </a:lnTo>
                <a:lnTo>
                  <a:pt x="339286" y="302339"/>
                </a:lnTo>
                <a:lnTo>
                  <a:pt x="354291" y="304355"/>
                </a:lnTo>
                <a:lnTo>
                  <a:pt x="382701" y="304355"/>
                </a:lnTo>
                <a:lnTo>
                  <a:pt x="382701" y="369531"/>
                </a:lnTo>
                <a:lnTo>
                  <a:pt x="418500" y="369531"/>
                </a:lnTo>
                <a:lnTo>
                  <a:pt x="424744" y="361964"/>
                </a:lnTo>
                <a:lnTo>
                  <a:pt x="446153" y="322523"/>
                </a:lnTo>
                <a:lnTo>
                  <a:pt x="459683" y="278942"/>
                </a:lnTo>
                <a:lnTo>
                  <a:pt x="464400" y="232155"/>
                </a:lnTo>
                <a:lnTo>
                  <a:pt x="459683" y="185371"/>
                </a:lnTo>
                <a:lnTo>
                  <a:pt x="446153" y="141794"/>
                </a:lnTo>
                <a:lnTo>
                  <a:pt x="431543" y="114884"/>
                </a:lnTo>
                <a:close/>
              </a:path>
              <a:path w="464820" h="464819">
                <a:moveTo>
                  <a:pt x="246557" y="115658"/>
                </a:moveTo>
                <a:lnTo>
                  <a:pt x="167754" y="115658"/>
                </a:lnTo>
                <a:lnTo>
                  <a:pt x="167847" y="254558"/>
                </a:lnTo>
                <a:lnTo>
                  <a:pt x="170251" y="279748"/>
                </a:lnTo>
                <a:lnTo>
                  <a:pt x="177417" y="295451"/>
                </a:lnTo>
                <a:lnTo>
                  <a:pt x="188762" y="303103"/>
                </a:lnTo>
                <a:lnTo>
                  <a:pt x="203796" y="305117"/>
                </a:lnTo>
                <a:lnTo>
                  <a:pt x="211429" y="305117"/>
                </a:lnTo>
                <a:lnTo>
                  <a:pt x="217830" y="303606"/>
                </a:lnTo>
                <a:lnTo>
                  <a:pt x="222999" y="300786"/>
                </a:lnTo>
                <a:lnTo>
                  <a:pt x="253457" y="300786"/>
                </a:lnTo>
                <a:lnTo>
                  <a:pt x="246667" y="254558"/>
                </a:lnTo>
                <a:lnTo>
                  <a:pt x="246557" y="115658"/>
                </a:lnTo>
                <a:close/>
              </a:path>
            </a:pathLst>
          </a:custGeom>
          <a:solidFill>
            <a:srgbClr val="52748B"/>
          </a:solidFill>
        </p:spPr>
        <p:txBody>
          <a:bodyPr wrap="square" lIns="0" tIns="0" rIns="0" bIns="0" rtlCol="0"/>
          <a:lstStyle/>
          <a:p>
            <a:endParaRPr/>
          </a:p>
        </p:txBody>
      </p:sp>
      <p:sp>
        <p:nvSpPr>
          <p:cNvPr id="39" name="bk object 39"/>
          <p:cNvSpPr/>
          <p:nvPr/>
        </p:nvSpPr>
        <p:spPr>
          <a:xfrm>
            <a:off x="8258759" y="377384"/>
            <a:ext cx="463971" cy="46481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534670" y="302514"/>
            <a:ext cx="9624060" cy="121005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492443"/>
          </a:xfrm>
          <a:prstGeom prst="rect">
            <a:avLst/>
          </a:prstGeom>
        </p:spPr>
        <p:txBody>
          <a:bodyPr wrap="square" lIns="0" tIns="0" rIns="0" bIns="0">
            <a:spAutoFit/>
          </a:bodyPr>
          <a:lstStyle>
            <a:lvl1pPr algn="ctr">
              <a:defRPr sz="1600">
                <a:solidFill>
                  <a:schemeClr val="tx1">
                    <a:tint val="75000"/>
                  </a:schemeClr>
                </a:solidFill>
              </a:defRPr>
            </a:lvl1pPr>
          </a:lstStyle>
          <a:p>
            <a:r>
              <a:rPr lang="fr-FR" dirty="0" err="1" smtClean="0"/>
              <a:t>SolliScel</a:t>
            </a:r>
            <a:r>
              <a:rPr lang="fr-FR" sz="1400" dirty="0" smtClean="0"/>
              <a:t>, </a:t>
            </a:r>
            <a:r>
              <a:rPr lang="fr-FR" dirty="0" smtClean="0"/>
              <a:t>Rosin-Paumier </a:t>
            </a:r>
          </a:p>
          <a:p>
            <a:endParaRPr lang="fr-FR" dirty="0"/>
          </a:p>
        </p:txBody>
      </p:sp>
      <p:sp>
        <p:nvSpPr>
          <p:cNvPr id="5" name="Holder 5"/>
          <p:cNvSpPr>
            <a:spLocks noGrp="1"/>
          </p:cNvSpPr>
          <p:nvPr>
            <p:ph type="dt" sz="half" idx="6"/>
          </p:nvPr>
        </p:nvSpPr>
        <p:spPr>
          <a:xfrm>
            <a:off x="534670" y="7033450"/>
            <a:ext cx="4050030" cy="246221"/>
          </a:xfrm>
          <a:prstGeom prst="rect">
            <a:avLst/>
          </a:prstGeom>
        </p:spPr>
        <p:txBody>
          <a:bodyPr wrap="square" lIns="0" tIns="0" rIns="0" bIns="0">
            <a:spAutoFit/>
          </a:bodyPr>
          <a:lstStyle>
            <a:lvl1pPr algn="l">
              <a:defRPr sz="1600">
                <a:solidFill>
                  <a:schemeClr val="tx1">
                    <a:tint val="75000"/>
                  </a:schemeClr>
                </a:solidFill>
              </a:defRPr>
            </a:lvl1pPr>
          </a:lstStyle>
          <a:p>
            <a:fld id="{4D7C78FB-32C2-43D9-A6C7-95E17893B437}" type="datetime1">
              <a:rPr lang="fr-FR" smtClean="0"/>
              <a:pPr/>
              <a:t>23/05/2022</a:t>
            </a:fld>
            <a:r>
              <a:rPr lang="fr-FR" dirty="0" smtClean="0"/>
              <a:t>, </a:t>
            </a:r>
            <a:r>
              <a:rPr lang="fr-FR" dirty="0" err="1" smtClean="0"/>
              <a:t>Needs</a:t>
            </a:r>
            <a:r>
              <a:rPr lang="fr-FR" dirty="0" smtClean="0"/>
              <a:t>, Clermont-Ferrand</a:t>
            </a:r>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Lst>
  <p:timing>
    <p:tnLst>
      <p:par>
        <p:cTn id="1" dur="indefinite" restart="never" nodeType="tmRoot"/>
      </p:par>
    </p:tnLst>
  </p:timing>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18.jpeg"/><Relationship Id="rId7" Type="http://schemas.openxmlformats.org/officeDocument/2006/relationships/diagramData" Target="../diagrams/data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11" Type="http://schemas.microsoft.com/office/2007/relationships/diagramDrawing" Target="../diagrams/drawing9.xml"/><Relationship Id="rId5" Type="http://schemas.openxmlformats.org/officeDocument/2006/relationships/image" Target="../media/image20.jpeg"/><Relationship Id="rId10" Type="http://schemas.openxmlformats.org/officeDocument/2006/relationships/diagramColors" Target="../diagrams/colors9.xml"/><Relationship Id="rId4" Type="http://schemas.openxmlformats.org/officeDocument/2006/relationships/image" Target="../media/image19.jpeg"/><Relationship Id="rId9"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png"/><Relationship Id="rId7" Type="http://schemas.openxmlformats.org/officeDocument/2006/relationships/diagramColors" Target="../diagrams/colors10.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0.xml"/><Relationship Id="rId11" Type="http://schemas.openxmlformats.org/officeDocument/2006/relationships/image" Target="../media/image22.jpeg"/><Relationship Id="rId5" Type="http://schemas.openxmlformats.org/officeDocument/2006/relationships/diagramLayout" Target="../diagrams/layout10.xml"/><Relationship Id="rId10" Type="http://schemas.microsoft.com/office/2007/relationships/hdphoto" Target="../media/hdphoto2.wdp"/><Relationship Id="rId4" Type="http://schemas.openxmlformats.org/officeDocument/2006/relationships/diagramData" Target="../diagrams/data10.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png"/><Relationship Id="rId7" Type="http://schemas.openxmlformats.org/officeDocument/2006/relationships/diagramColors" Target="../diagrams/colors1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11.xml"/><Relationship Id="rId11" Type="http://schemas.openxmlformats.org/officeDocument/2006/relationships/image" Target="../media/image25.jpeg"/><Relationship Id="rId5" Type="http://schemas.openxmlformats.org/officeDocument/2006/relationships/diagramLayout" Target="../diagrams/layout11.xml"/><Relationship Id="rId10" Type="http://schemas.openxmlformats.org/officeDocument/2006/relationships/image" Target="../media/image24.jpeg"/><Relationship Id="rId4" Type="http://schemas.openxmlformats.org/officeDocument/2006/relationships/diagramData" Target="../diagrams/data11.xml"/><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13" Type="http://schemas.openxmlformats.org/officeDocument/2006/relationships/chart" Target="../charts/chart15.xml"/><Relationship Id="rId3" Type="http://schemas.openxmlformats.org/officeDocument/2006/relationships/image" Target="../media/image7.png"/><Relationship Id="rId7" Type="http://schemas.openxmlformats.org/officeDocument/2006/relationships/diagramColors" Target="../diagrams/colors12.xml"/><Relationship Id="rId12"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2.xml"/><Relationship Id="rId11" Type="http://schemas.openxmlformats.org/officeDocument/2006/relationships/chart" Target="../charts/chart13.xml"/><Relationship Id="rId5" Type="http://schemas.openxmlformats.org/officeDocument/2006/relationships/diagramLayout" Target="../diagrams/layout12.xml"/><Relationship Id="rId10" Type="http://schemas.openxmlformats.org/officeDocument/2006/relationships/chart" Target="../charts/chart12.xml"/><Relationship Id="rId4" Type="http://schemas.openxmlformats.org/officeDocument/2006/relationships/diagramData" Target="../diagrams/data12.xml"/><Relationship Id="rId9" Type="http://schemas.openxmlformats.org/officeDocument/2006/relationships/chart" Target="../charts/chart11.xml"/><Relationship Id="rId14" Type="http://schemas.openxmlformats.org/officeDocument/2006/relationships/chart" Target="../charts/chart16.xml"/></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7.png"/><Relationship Id="rId7" Type="http://schemas.openxmlformats.org/officeDocument/2006/relationships/diagramColors" Target="../diagrams/colors1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2.xml"/><Relationship Id="rId7" Type="http://schemas.openxmlformats.org/officeDocument/2006/relationships/image" Target="../media/image29.jpeg"/><Relationship Id="rId12"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8.jpeg"/><Relationship Id="rId11" Type="http://schemas.openxmlformats.org/officeDocument/2006/relationships/image" Target="../media/image5.png"/><Relationship Id="rId5" Type="http://schemas.openxmlformats.org/officeDocument/2006/relationships/image" Target="../media/image27.jpeg"/><Relationship Id="rId10" Type="http://schemas.openxmlformats.org/officeDocument/2006/relationships/image" Target="../media/image4.pn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png"/><Relationship Id="rId7" Type="http://schemas.openxmlformats.org/officeDocument/2006/relationships/diagramLayout" Target="../diagrams/layout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Data" Target="../diagrams/data3.xml"/><Relationship Id="rId5" Type="http://schemas.openxmlformats.org/officeDocument/2006/relationships/image" Target="../media/image7.png"/><Relationship Id="rId10" Type="http://schemas.microsoft.com/office/2007/relationships/diagramDrawing" Target="../diagrams/drawing3.xml"/><Relationship Id="rId4" Type="http://schemas.microsoft.com/office/2007/relationships/hdphoto" Target="../media/hdphoto1.wdp"/><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chart" Target="../charts/chart2.xml"/><Relationship Id="rId7" Type="http://schemas.openxmlformats.org/officeDocument/2006/relationships/diagramData" Target="../diagrams/data4.xml"/><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7.png"/><Relationship Id="rId11" Type="http://schemas.microsoft.com/office/2007/relationships/diagramDrawing" Target="../diagrams/drawing4.xml"/><Relationship Id="rId5" Type="http://schemas.openxmlformats.org/officeDocument/2006/relationships/chart" Target="../charts/chart4.xml"/><Relationship Id="rId10" Type="http://schemas.openxmlformats.org/officeDocument/2006/relationships/diagramColors" Target="../diagrams/colors4.xml"/><Relationship Id="rId4" Type="http://schemas.openxmlformats.org/officeDocument/2006/relationships/chart" Target="../charts/chart3.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chart" Target="../charts/chart5.xml"/><Relationship Id="rId7" Type="http://schemas.openxmlformats.org/officeDocument/2006/relationships/diagramData" Target="../diagrams/data5.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chart" Target="../charts/chart8.xml"/><Relationship Id="rId11" Type="http://schemas.microsoft.com/office/2007/relationships/diagramDrawing" Target="../diagrams/drawing5.xml"/><Relationship Id="rId5" Type="http://schemas.openxmlformats.org/officeDocument/2006/relationships/chart" Target="../charts/chart7.xml"/><Relationship Id="rId10" Type="http://schemas.openxmlformats.org/officeDocument/2006/relationships/diagramColors" Target="../diagrams/colors5.xml"/><Relationship Id="rId4" Type="http://schemas.openxmlformats.org/officeDocument/2006/relationships/chart" Target="../charts/chart6.xml"/><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2.jpeg"/><Relationship Id="rId7" Type="http://schemas.openxmlformats.org/officeDocument/2006/relationships/diagramLayout" Target="../diagrams/layout6.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Data" Target="../diagrams/data6.xml"/><Relationship Id="rId5" Type="http://schemas.openxmlformats.org/officeDocument/2006/relationships/image" Target="../media/image7.png"/><Relationship Id="rId10" Type="http://schemas.microsoft.com/office/2007/relationships/diagramDrawing" Target="../diagrams/drawing6.xml"/><Relationship Id="rId4" Type="http://schemas.openxmlformats.org/officeDocument/2006/relationships/image" Target="../media/image13.png"/><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jpe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diagramColors" Target="../diagrams/colors8.xml"/><Relationship Id="rId12" Type="http://schemas.openxmlformats.org/officeDocument/2006/relationships/chart" Target="../charts/chart10.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diagramQuickStyle" Target="../diagrams/quickStyle8.xml"/><Relationship Id="rId11" Type="http://schemas.openxmlformats.org/officeDocument/2006/relationships/image" Target="../media/image16.jpeg"/><Relationship Id="rId5" Type="http://schemas.openxmlformats.org/officeDocument/2006/relationships/diagramLayout" Target="../diagrams/layout8.xml"/><Relationship Id="rId15" Type="http://schemas.openxmlformats.org/officeDocument/2006/relationships/image" Target="../media/image15.wmf"/><Relationship Id="rId10" Type="http://schemas.openxmlformats.org/officeDocument/2006/relationships/chart" Target="../charts/chart9.xml"/><Relationship Id="rId4" Type="http://schemas.openxmlformats.org/officeDocument/2006/relationships/diagramData" Target="../diagrams/data8.xml"/><Relationship Id="rId9" Type="http://schemas.openxmlformats.org/officeDocument/2006/relationships/image" Target="../media/image7.png"/><Relationship Id="rId1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4864090" y="6526810"/>
            <a:ext cx="5196840" cy="697627"/>
          </a:xfrm>
          <a:prstGeom prst="rect">
            <a:avLst/>
          </a:prstGeom>
        </p:spPr>
        <p:txBody>
          <a:bodyPr vert="horz" wrap="square" lIns="0" tIns="0" rIns="0" bIns="0" rtlCol="0">
            <a:spAutoFit/>
          </a:bodyPr>
          <a:lstStyle/>
          <a:p>
            <a:pPr marL="12700" marR="5080" indent="262255" algn="r">
              <a:lnSpc>
                <a:spcPct val="100000"/>
              </a:lnSpc>
            </a:pPr>
            <a:r>
              <a:rPr sz="1400" b="1" spc="150" dirty="0">
                <a:solidFill>
                  <a:srgbClr val="00B0F0"/>
                </a:solidFill>
                <a:latin typeface="Tahoma"/>
                <a:cs typeface="Tahoma"/>
              </a:rPr>
              <a:t>LABORATOIRE </a:t>
            </a:r>
            <a:r>
              <a:rPr sz="1400" b="1" spc="80" dirty="0">
                <a:solidFill>
                  <a:srgbClr val="00B0F0"/>
                </a:solidFill>
                <a:latin typeface="Tahoma"/>
                <a:cs typeface="Tahoma"/>
              </a:rPr>
              <a:t>D’ </a:t>
            </a:r>
            <a:r>
              <a:rPr sz="1400" b="1" spc="150" dirty="0">
                <a:solidFill>
                  <a:srgbClr val="00B0F0"/>
                </a:solidFill>
                <a:latin typeface="Tahoma"/>
                <a:cs typeface="Tahoma"/>
              </a:rPr>
              <a:t>ÉNERGÉTIQUE</a:t>
            </a:r>
            <a:r>
              <a:rPr sz="1400" b="1" spc="85" dirty="0">
                <a:solidFill>
                  <a:srgbClr val="00B0F0"/>
                </a:solidFill>
                <a:latin typeface="Tahoma"/>
                <a:cs typeface="Tahoma"/>
              </a:rPr>
              <a:t> </a:t>
            </a:r>
            <a:r>
              <a:rPr sz="1400" b="1" spc="80" dirty="0">
                <a:solidFill>
                  <a:srgbClr val="00B0F0"/>
                </a:solidFill>
                <a:latin typeface="Tahoma"/>
                <a:cs typeface="Tahoma"/>
              </a:rPr>
              <a:t>ET</a:t>
            </a:r>
            <a:r>
              <a:rPr sz="1400" b="1" spc="325" dirty="0">
                <a:solidFill>
                  <a:srgbClr val="00B0F0"/>
                </a:solidFill>
                <a:latin typeface="Tahoma"/>
                <a:cs typeface="Tahoma"/>
              </a:rPr>
              <a:t> </a:t>
            </a:r>
            <a:r>
              <a:rPr sz="1400" b="1" spc="80" dirty="0">
                <a:solidFill>
                  <a:srgbClr val="00B0F0"/>
                </a:solidFill>
                <a:latin typeface="Tahoma"/>
                <a:cs typeface="Tahoma"/>
              </a:rPr>
              <a:t>DE </a:t>
            </a:r>
            <a:r>
              <a:rPr sz="1400" b="1" spc="-5" dirty="0">
                <a:solidFill>
                  <a:srgbClr val="00B0F0"/>
                </a:solidFill>
                <a:latin typeface="Tahoma"/>
                <a:cs typeface="Tahoma"/>
              </a:rPr>
              <a:t> </a:t>
            </a:r>
            <a:r>
              <a:rPr sz="1400" b="1" spc="145" dirty="0">
                <a:solidFill>
                  <a:srgbClr val="00B0F0"/>
                </a:solidFill>
                <a:latin typeface="Tahoma"/>
                <a:cs typeface="Tahoma"/>
              </a:rPr>
              <a:t>MÉCANIQUE THÉORIQUE </a:t>
            </a:r>
            <a:r>
              <a:rPr sz="1400" b="1" spc="80" dirty="0">
                <a:solidFill>
                  <a:srgbClr val="00B0F0"/>
                </a:solidFill>
                <a:latin typeface="Tahoma"/>
                <a:cs typeface="Tahoma"/>
              </a:rPr>
              <a:t>ET </a:t>
            </a:r>
            <a:r>
              <a:rPr sz="1400" b="1" spc="145" dirty="0" smtClean="0">
                <a:solidFill>
                  <a:srgbClr val="00B0F0"/>
                </a:solidFill>
                <a:latin typeface="Tahoma"/>
                <a:cs typeface="Tahoma"/>
              </a:rPr>
              <a:t>APPLIQUÉE</a:t>
            </a:r>
            <a:endParaRPr sz="1400" dirty="0">
              <a:solidFill>
                <a:srgbClr val="00B0F0"/>
              </a:solidFill>
              <a:latin typeface="Tahoma"/>
              <a:cs typeface="Tahoma"/>
            </a:endParaRPr>
          </a:p>
          <a:p>
            <a:pPr marR="45085" algn="r">
              <a:lnSpc>
                <a:spcPct val="100000"/>
              </a:lnSpc>
              <a:spcBef>
                <a:spcPts val="420"/>
              </a:spcBef>
            </a:pPr>
            <a:r>
              <a:rPr sz="1400" spc="110" dirty="0">
                <a:solidFill>
                  <a:srgbClr val="00B0F0"/>
                </a:solidFill>
                <a:latin typeface="Tahoma"/>
                <a:cs typeface="Tahoma"/>
              </a:rPr>
              <a:t>UMR</a:t>
            </a:r>
            <a:r>
              <a:rPr sz="1400" spc="305" dirty="0">
                <a:solidFill>
                  <a:srgbClr val="00B0F0"/>
                </a:solidFill>
                <a:latin typeface="Tahoma"/>
                <a:cs typeface="Tahoma"/>
              </a:rPr>
              <a:t> </a:t>
            </a:r>
            <a:r>
              <a:rPr sz="1400" spc="125" dirty="0">
                <a:solidFill>
                  <a:srgbClr val="00B0F0"/>
                </a:solidFill>
                <a:latin typeface="Tahoma"/>
                <a:cs typeface="Tahoma"/>
              </a:rPr>
              <a:t>7563</a:t>
            </a:r>
            <a:endParaRPr sz="1400" dirty="0">
              <a:solidFill>
                <a:srgbClr val="00B0F0"/>
              </a:solidFill>
              <a:latin typeface="Tahoma"/>
              <a:cs typeface="Tahoma"/>
            </a:endParaRPr>
          </a:p>
        </p:txBody>
      </p:sp>
      <p:sp>
        <p:nvSpPr>
          <p:cNvPr id="84" name="object 84"/>
          <p:cNvSpPr/>
          <p:nvPr/>
        </p:nvSpPr>
        <p:spPr>
          <a:xfrm>
            <a:off x="3683088" y="3002491"/>
            <a:ext cx="6430645" cy="67945"/>
          </a:xfrm>
          <a:custGeom>
            <a:avLst/>
            <a:gdLst/>
            <a:ahLst/>
            <a:cxnLst/>
            <a:rect l="l" t="t" r="r" b="b"/>
            <a:pathLst>
              <a:path w="6430645" h="67945">
                <a:moveTo>
                  <a:pt x="0" y="0"/>
                </a:moveTo>
                <a:lnTo>
                  <a:pt x="6430441" y="0"/>
                </a:lnTo>
                <a:lnTo>
                  <a:pt x="6430441" y="67729"/>
                </a:lnTo>
                <a:lnTo>
                  <a:pt x="0" y="67729"/>
                </a:lnTo>
                <a:lnTo>
                  <a:pt x="0" y="0"/>
                </a:lnTo>
                <a:close/>
              </a:path>
            </a:pathLst>
          </a:custGeom>
          <a:solidFill>
            <a:srgbClr val="93BCDB"/>
          </a:solidFill>
        </p:spPr>
        <p:txBody>
          <a:bodyPr wrap="square" lIns="0" tIns="0" rIns="0" bIns="0" rtlCol="0"/>
          <a:lstStyle/>
          <a:p>
            <a:endParaRPr/>
          </a:p>
        </p:txBody>
      </p:sp>
      <p:sp>
        <p:nvSpPr>
          <p:cNvPr id="85" name="object 85"/>
          <p:cNvSpPr/>
          <p:nvPr/>
        </p:nvSpPr>
        <p:spPr>
          <a:xfrm>
            <a:off x="3657688" y="4729171"/>
            <a:ext cx="6430645" cy="67945"/>
          </a:xfrm>
          <a:custGeom>
            <a:avLst/>
            <a:gdLst/>
            <a:ahLst/>
            <a:cxnLst/>
            <a:rect l="l" t="t" r="r" b="b"/>
            <a:pathLst>
              <a:path w="6430645" h="67945">
                <a:moveTo>
                  <a:pt x="0" y="0"/>
                </a:moveTo>
                <a:lnTo>
                  <a:pt x="6430441" y="0"/>
                </a:lnTo>
                <a:lnTo>
                  <a:pt x="6430441" y="67729"/>
                </a:lnTo>
                <a:lnTo>
                  <a:pt x="0" y="67729"/>
                </a:lnTo>
                <a:lnTo>
                  <a:pt x="0" y="0"/>
                </a:lnTo>
                <a:close/>
              </a:path>
            </a:pathLst>
          </a:custGeom>
          <a:solidFill>
            <a:srgbClr val="93BCDB"/>
          </a:solidFill>
        </p:spPr>
        <p:txBody>
          <a:bodyPr wrap="square" lIns="0" tIns="0" rIns="0" bIns="0" rtlCol="0"/>
          <a:lstStyle/>
          <a:p>
            <a:endParaRPr/>
          </a:p>
        </p:txBody>
      </p:sp>
      <p:pic>
        <p:nvPicPr>
          <p:cNvPr id="89" name="Picture 3" descr="C:\Job\7- CONGRES\logos\cnrs.gif"/>
          <p:cNvPicPr>
            <a:picLocks noChangeAspect="1" noChangeArrowheads="1"/>
          </p:cNvPicPr>
          <p:nvPr/>
        </p:nvPicPr>
        <p:blipFill>
          <a:blip r:embed="rId3" cstate="print"/>
          <a:srcRect/>
          <a:stretch>
            <a:fillRect/>
          </a:stretch>
        </p:blipFill>
        <p:spPr bwMode="auto">
          <a:xfrm>
            <a:off x="7442350" y="341528"/>
            <a:ext cx="727543" cy="686069"/>
          </a:xfrm>
          <a:prstGeom prst="rect">
            <a:avLst/>
          </a:prstGeom>
          <a:noFill/>
          <a:ln w="9525">
            <a:noFill/>
            <a:miter lim="800000"/>
            <a:headEnd/>
            <a:tailEnd/>
          </a:ln>
        </p:spPr>
      </p:pic>
      <p:pic>
        <p:nvPicPr>
          <p:cNvPr id="90" name="Image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61" y="366622"/>
            <a:ext cx="1905000" cy="666749"/>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42" y="0"/>
            <a:ext cx="3359242" cy="7562850"/>
          </a:xfrm>
          <a:prstGeom prst="rect">
            <a:avLst/>
          </a:prstGeom>
        </p:spPr>
      </p:pic>
      <p:pic>
        <p:nvPicPr>
          <p:cNvPr id="32" name="Image 2"/>
          <p:cNvPicPr>
            <a:picLocks noChangeAspect="1" noChangeArrowheads="1"/>
          </p:cNvPicPr>
          <p:nvPr/>
        </p:nvPicPr>
        <p:blipFill>
          <a:blip r:embed="rId6">
            <a:extLst>
              <a:ext uri="{28A0092B-C50C-407E-A947-70E740481C1C}">
                <a14:useLocalDpi xmlns:a14="http://schemas.microsoft.com/office/drawing/2010/main" val="0"/>
              </a:ext>
            </a:extLst>
          </a:blip>
          <a:srcRect l="8179" t="16974" r="9300" b="36606"/>
          <a:stretch>
            <a:fillRect/>
          </a:stretch>
        </p:blipFill>
        <p:spPr bwMode="auto">
          <a:xfrm>
            <a:off x="8829490" y="3212466"/>
            <a:ext cx="1155813" cy="39157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a:off x="3427908" y="3287308"/>
            <a:ext cx="6748233" cy="10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201" tIns="40100" rIns="80201" bIns="40100" numCol="1" anchor="ctr" anchorCtr="0" compatLnSpc="1">
            <a:prstTxWarp prst="textNoShape">
              <a:avLst/>
            </a:prstTxWarp>
            <a:spAutoFit/>
          </a:bodyPr>
          <a:lstStyle/>
          <a:p>
            <a:pPr algn="r" fontAlgn="base">
              <a:lnSpc>
                <a:spcPct val="110000"/>
              </a:lnSpc>
              <a:spcBef>
                <a:spcPct val="0"/>
              </a:spcBef>
              <a:spcAft>
                <a:spcPts val="526"/>
              </a:spcAft>
            </a:pPr>
            <a:r>
              <a:rPr lang="fr-FR" altLang="fr-FR" dirty="0" smtClean="0"/>
              <a:t>Projet</a:t>
            </a:r>
            <a:r>
              <a:rPr lang="fr-FR" altLang="fr-FR" dirty="0"/>
              <a:t>	 	:          </a:t>
            </a:r>
          </a:p>
          <a:p>
            <a:pPr algn="r" fontAlgn="base">
              <a:lnSpc>
                <a:spcPct val="110000"/>
              </a:lnSpc>
              <a:spcBef>
                <a:spcPct val="0"/>
              </a:spcBef>
              <a:spcAft>
                <a:spcPts val="526"/>
              </a:spcAft>
            </a:pPr>
            <a:r>
              <a:rPr lang="fr-FR" altLang="fr-FR" dirty="0"/>
              <a:t>Effet de sollicitations thermo-hydriques sur la mobilité de l’eau au sein des matériaux de scellement des galeries de stockage.</a:t>
            </a:r>
          </a:p>
        </p:txBody>
      </p:sp>
      <p:sp>
        <p:nvSpPr>
          <p:cNvPr id="34" name="Rectangle 33"/>
          <p:cNvSpPr/>
          <p:nvPr/>
        </p:nvSpPr>
        <p:spPr>
          <a:xfrm>
            <a:off x="2522069" y="524224"/>
            <a:ext cx="4756430" cy="524118"/>
          </a:xfrm>
          <a:prstGeom prst="rect">
            <a:avLst/>
          </a:prstGeom>
        </p:spPr>
        <p:txBody>
          <a:bodyPr wrap="none">
            <a:spAutoFit/>
          </a:bodyPr>
          <a:lstStyle/>
          <a:p>
            <a:pPr lvl="0" algn="ctr" eaLnBrk="0" fontAlgn="base" hangingPunct="0">
              <a:spcBef>
                <a:spcPct val="0"/>
              </a:spcBef>
              <a:spcAft>
                <a:spcPct val="0"/>
              </a:spcAft>
            </a:pPr>
            <a:r>
              <a:rPr lang="fr-FR" altLang="fr-FR" sz="1403" b="1" dirty="0">
                <a:latin typeface="Arial" panose="020B0604020202020204" pitchFamily="34" charset="0"/>
                <a:ea typeface="Times New Roman" panose="02020603050405020304" pitchFamily="18" charset="0"/>
                <a:cs typeface="Arial" panose="020B0604020202020204" pitchFamily="34" charset="0"/>
              </a:rPr>
              <a:t>NEEDS</a:t>
            </a:r>
          </a:p>
          <a:p>
            <a:pPr lvl="0" algn="ctr" eaLnBrk="0" fontAlgn="base" hangingPunct="0">
              <a:spcBef>
                <a:spcPct val="0"/>
              </a:spcBef>
              <a:spcAft>
                <a:spcPct val="0"/>
              </a:spcAft>
            </a:pPr>
            <a:r>
              <a:rPr lang="fr-FR" altLang="fr-FR" sz="1403" b="1" dirty="0">
                <a:latin typeface="Arial" panose="020B0604020202020204" pitchFamily="34" charset="0"/>
                <a:ea typeface="Times New Roman" panose="02020603050405020304" pitchFamily="18" charset="0"/>
                <a:cs typeface="Arial" panose="020B0604020202020204" pitchFamily="34" charset="0"/>
              </a:rPr>
              <a:t>Nucléaire : Energie, Environnement, Déchets, Société</a:t>
            </a:r>
            <a:endParaRPr lang="fr-FR" altLang="fr-FR" sz="1403" dirty="0">
              <a:latin typeface="Arial" panose="020B0604020202020204" pitchFamily="34" charset="0"/>
              <a:cs typeface="Arial" panose="020B0604020202020204" pitchFamily="34" charset="0"/>
            </a:endParaRPr>
          </a:p>
        </p:txBody>
      </p:sp>
      <p:sp>
        <p:nvSpPr>
          <p:cNvPr id="35" name="ZoneTexte 34"/>
          <p:cNvSpPr txBox="1"/>
          <p:nvPr/>
        </p:nvSpPr>
        <p:spPr>
          <a:xfrm>
            <a:off x="2356993" y="1724025"/>
            <a:ext cx="7830768" cy="1077218"/>
          </a:xfrm>
          <a:prstGeom prst="rect">
            <a:avLst/>
          </a:prstGeom>
          <a:noFill/>
        </p:spPr>
        <p:txBody>
          <a:bodyPr wrap="square" rtlCol="0">
            <a:spAutoFit/>
          </a:bodyPr>
          <a:lstStyle/>
          <a:p>
            <a:pPr algn="r"/>
            <a:r>
              <a:rPr lang="fr-FR" sz="1600" dirty="0"/>
              <a:t>Colloque NEEDS, </a:t>
            </a:r>
            <a:endParaRPr lang="fr-FR" sz="1600" dirty="0" smtClean="0"/>
          </a:p>
          <a:p>
            <a:pPr algn="r"/>
            <a:r>
              <a:rPr lang="fr-FR" sz="1600" dirty="0" smtClean="0"/>
              <a:t>Environnement </a:t>
            </a:r>
            <a:r>
              <a:rPr lang="fr-FR" sz="1600" dirty="0"/>
              <a:t>et mécanismes de transferts des radionucléides</a:t>
            </a:r>
          </a:p>
          <a:p>
            <a:pPr algn="r"/>
            <a:r>
              <a:rPr lang="fr-FR" sz="1600" dirty="0"/>
              <a:t>23 au 25 mai </a:t>
            </a:r>
            <a:r>
              <a:rPr lang="fr-FR" sz="1600" dirty="0" smtClean="0"/>
              <a:t>2022 </a:t>
            </a:r>
          </a:p>
          <a:p>
            <a:pPr algn="r"/>
            <a:r>
              <a:rPr lang="fr-FR" sz="1600" dirty="0" smtClean="0"/>
              <a:t>Clermont </a:t>
            </a:r>
            <a:r>
              <a:rPr lang="fr-FR" sz="1600" dirty="0"/>
              <a:t>Ferrand</a:t>
            </a:r>
          </a:p>
        </p:txBody>
      </p:sp>
      <p:sp>
        <p:nvSpPr>
          <p:cNvPr id="36" name="Rectangle 35"/>
          <p:cNvSpPr/>
          <p:nvPr/>
        </p:nvSpPr>
        <p:spPr>
          <a:xfrm>
            <a:off x="2908300" y="5000625"/>
            <a:ext cx="7205433" cy="1022524"/>
          </a:xfrm>
          <a:prstGeom prst="rect">
            <a:avLst/>
          </a:prstGeom>
        </p:spPr>
        <p:txBody>
          <a:bodyPr wrap="square">
            <a:spAutoFit/>
          </a:bodyPr>
          <a:lstStyle/>
          <a:p>
            <a:pPr algn="r">
              <a:lnSpc>
                <a:spcPct val="110000"/>
              </a:lnSpc>
              <a:spcAft>
                <a:spcPts val="526"/>
              </a:spcAft>
            </a:pPr>
            <a:r>
              <a:rPr lang="fr-FR" altLang="fr-FR" sz="1600" dirty="0"/>
              <a:t>Sandrine ROSIN-PAUMIER </a:t>
            </a:r>
          </a:p>
          <a:p>
            <a:pPr algn="r">
              <a:lnSpc>
                <a:spcPct val="110000"/>
              </a:lnSpc>
              <a:spcAft>
                <a:spcPts val="526"/>
              </a:spcAft>
            </a:pPr>
            <a:r>
              <a:rPr lang="fr-FR" sz="1600" dirty="0"/>
              <a:t>Adel ABDALLAH, Olivier CUISINIER, </a:t>
            </a:r>
            <a:r>
              <a:rPr lang="fr-FR" sz="1600" dirty="0" err="1"/>
              <a:t>Farimah</a:t>
            </a:r>
            <a:r>
              <a:rPr lang="fr-FR" sz="1600" dirty="0"/>
              <a:t> MASROURI  </a:t>
            </a:r>
          </a:p>
          <a:p>
            <a:pPr algn="r">
              <a:lnSpc>
                <a:spcPct val="110000"/>
              </a:lnSpc>
              <a:spcAft>
                <a:spcPts val="526"/>
              </a:spcAft>
            </a:pPr>
            <a:r>
              <a:rPr lang="fr-FR" sz="1600" dirty="0"/>
              <a:t>Sébastien LECLERC, Jean-Christophe PERRIN</a:t>
            </a: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1158" y="6470373"/>
            <a:ext cx="1358252" cy="7310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5625" t="2593" r="11667"/>
          <a:stretch/>
        </p:blipFill>
        <p:spPr>
          <a:xfrm>
            <a:off x="2413313" y="2450689"/>
            <a:ext cx="4356432" cy="2954822"/>
          </a:xfrm>
          <a:prstGeom prst="rect">
            <a:avLst/>
          </a:prstGeom>
        </p:spPr>
      </p:pic>
      <p:grpSp>
        <p:nvGrpSpPr>
          <p:cNvPr id="20" name="Groupe 19"/>
          <p:cNvGrpSpPr>
            <a:grpSpLocks noChangeAspect="1"/>
          </p:cNvGrpSpPr>
          <p:nvPr/>
        </p:nvGrpSpPr>
        <p:grpSpPr>
          <a:xfrm>
            <a:off x="7023100" y="1573680"/>
            <a:ext cx="3127981" cy="2069113"/>
            <a:chOff x="7417022" y="1011936"/>
            <a:chExt cx="4774977" cy="2819550"/>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022" y="1081509"/>
              <a:ext cx="4774977" cy="2749977"/>
            </a:xfrm>
            <a:prstGeom prst="rect">
              <a:avLst/>
            </a:prstGeom>
          </p:spPr>
        </p:pic>
        <p:sp>
          <p:nvSpPr>
            <p:cNvPr id="11" name="ZoneTexte 10"/>
            <p:cNvSpPr txBox="1"/>
            <p:nvPr/>
          </p:nvSpPr>
          <p:spPr>
            <a:xfrm>
              <a:off x="7417022" y="1011936"/>
              <a:ext cx="2781210" cy="377463"/>
            </a:xfrm>
            <a:prstGeom prst="rect">
              <a:avLst/>
            </a:prstGeom>
            <a:solidFill>
              <a:srgbClr val="000000">
                <a:alpha val="52941"/>
              </a:srgbClr>
            </a:solidFill>
          </p:spPr>
          <p:txBody>
            <a:bodyPr wrap="none" rtlCol="0">
              <a:spAutoFit/>
            </a:bodyPr>
            <a:lstStyle/>
            <a:p>
              <a:r>
                <a:rPr lang="fr-FR" sz="1200" dirty="0">
                  <a:solidFill>
                    <a:schemeClr val="bg1"/>
                  </a:solidFill>
                </a:rPr>
                <a:t>LED gestion illumination</a:t>
              </a:r>
            </a:p>
          </p:txBody>
        </p:sp>
        <p:sp>
          <p:nvSpPr>
            <p:cNvPr id="12" name="ZoneTexte 11"/>
            <p:cNvSpPr txBox="1"/>
            <p:nvPr/>
          </p:nvSpPr>
          <p:spPr>
            <a:xfrm>
              <a:off x="10385984" y="1764091"/>
              <a:ext cx="1667907" cy="880746"/>
            </a:xfrm>
            <a:prstGeom prst="rect">
              <a:avLst/>
            </a:prstGeom>
            <a:noFill/>
          </p:spPr>
          <p:txBody>
            <a:bodyPr wrap="square" rtlCol="0">
              <a:spAutoFit/>
            </a:bodyPr>
            <a:lstStyle/>
            <a:p>
              <a:r>
                <a:rPr lang="fr-FR" sz="1200" dirty="0">
                  <a:solidFill>
                    <a:schemeClr val="bg1"/>
                  </a:solidFill>
                </a:rPr>
                <a:t>Ouverture pour prise de vues</a:t>
              </a:r>
            </a:p>
          </p:txBody>
        </p:sp>
        <p:cxnSp>
          <p:nvCxnSpPr>
            <p:cNvPr id="14" name="Connecteur droit avec flèche 13"/>
            <p:cNvCxnSpPr/>
            <p:nvPr/>
          </p:nvCxnSpPr>
          <p:spPr>
            <a:xfrm flipH="1">
              <a:off x="10096480" y="2040867"/>
              <a:ext cx="2470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0385984" y="2620173"/>
              <a:ext cx="1721373" cy="880746"/>
            </a:xfrm>
            <a:prstGeom prst="rect">
              <a:avLst/>
            </a:prstGeom>
            <a:noFill/>
          </p:spPr>
          <p:txBody>
            <a:bodyPr wrap="square" rtlCol="0">
              <a:spAutoFit/>
            </a:bodyPr>
            <a:lstStyle/>
            <a:p>
              <a:r>
                <a:rPr lang="fr-FR" sz="1200" dirty="0">
                  <a:solidFill>
                    <a:schemeClr val="bg1"/>
                  </a:solidFill>
                </a:rPr>
                <a:t>Motorisation des capteurs (x et y)</a:t>
              </a:r>
            </a:p>
          </p:txBody>
        </p:sp>
      </p:grpSp>
      <p:grpSp>
        <p:nvGrpSpPr>
          <p:cNvPr id="17" name="Groupe 16"/>
          <p:cNvGrpSpPr/>
          <p:nvPr/>
        </p:nvGrpSpPr>
        <p:grpSpPr>
          <a:xfrm>
            <a:off x="7081319" y="4051675"/>
            <a:ext cx="3272045" cy="1823288"/>
            <a:chOff x="7319301" y="4051745"/>
            <a:chExt cx="5149214" cy="2806255"/>
          </a:xfrm>
        </p:grpSpPr>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9301" y="4051745"/>
              <a:ext cx="4872698" cy="2806255"/>
            </a:xfrm>
            <a:prstGeom prst="rect">
              <a:avLst/>
            </a:prstGeom>
          </p:spPr>
        </p:pic>
        <p:sp>
          <p:nvSpPr>
            <p:cNvPr id="15" name="ZoneTexte 14"/>
            <p:cNvSpPr txBox="1"/>
            <p:nvPr/>
          </p:nvSpPr>
          <p:spPr>
            <a:xfrm>
              <a:off x="10343488" y="4776666"/>
              <a:ext cx="1848511" cy="426334"/>
            </a:xfrm>
            <a:prstGeom prst="rect">
              <a:avLst/>
            </a:prstGeom>
            <a:noFill/>
          </p:spPr>
          <p:txBody>
            <a:bodyPr wrap="square" rtlCol="0">
              <a:spAutoFit/>
            </a:bodyPr>
            <a:lstStyle/>
            <a:p>
              <a:r>
                <a:rPr lang="fr-FR" sz="1200" dirty="0">
                  <a:solidFill>
                    <a:schemeClr val="bg1"/>
                  </a:solidFill>
                </a:rPr>
                <a:t>Hygromètres</a:t>
              </a:r>
            </a:p>
          </p:txBody>
        </p:sp>
        <p:sp>
          <p:nvSpPr>
            <p:cNvPr id="16" name="ZoneTexte 15"/>
            <p:cNvSpPr txBox="1"/>
            <p:nvPr/>
          </p:nvSpPr>
          <p:spPr>
            <a:xfrm>
              <a:off x="10543233" y="5274859"/>
              <a:ext cx="1925282" cy="426334"/>
            </a:xfrm>
            <a:prstGeom prst="rect">
              <a:avLst/>
            </a:prstGeom>
            <a:noFill/>
          </p:spPr>
          <p:txBody>
            <a:bodyPr wrap="none" rtlCol="0">
              <a:spAutoFit/>
            </a:bodyPr>
            <a:lstStyle/>
            <a:p>
              <a:r>
                <a:rPr lang="fr-FR" sz="1200" dirty="0">
                  <a:solidFill>
                    <a:schemeClr val="bg1"/>
                  </a:solidFill>
                </a:rPr>
                <a:t>Thermocouples</a:t>
              </a:r>
            </a:p>
          </p:txBody>
        </p:sp>
        <p:cxnSp>
          <p:nvCxnSpPr>
            <p:cNvPr id="18" name="Connecteur droit avec flèche 17"/>
            <p:cNvCxnSpPr/>
            <p:nvPr/>
          </p:nvCxnSpPr>
          <p:spPr>
            <a:xfrm>
              <a:off x="8749002" y="5072963"/>
              <a:ext cx="47888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5" idx="1"/>
            </p:cNvCxnSpPr>
            <p:nvPr/>
          </p:nvCxnSpPr>
          <p:spPr>
            <a:xfrm flipH="1">
              <a:off x="10054403" y="4945943"/>
              <a:ext cx="289086" cy="2480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15" idx="1"/>
            </p:cNvCxnSpPr>
            <p:nvPr/>
          </p:nvCxnSpPr>
          <p:spPr>
            <a:xfrm flipH="1" flipV="1">
              <a:off x="9405909" y="4923454"/>
              <a:ext cx="937580" cy="224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flipV="1">
              <a:off x="9464714" y="5301392"/>
              <a:ext cx="1108665" cy="1151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1054" y="4776666"/>
              <a:ext cx="1629077" cy="994780"/>
            </a:xfrm>
            <a:prstGeom prst="rect">
              <a:avLst/>
            </a:prstGeom>
            <a:noFill/>
          </p:spPr>
          <p:txBody>
            <a:bodyPr wrap="square" rtlCol="0">
              <a:spAutoFit/>
            </a:bodyPr>
            <a:lstStyle/>
            <a:p>
              <a:r>
                <a:rPr lang="fr-FR" sz="1200" dirty="0">
                  <a:solidFill>
                    <a:schemeClr val="bg1"/>
                  </a:solidFill>
                </a:rPr>
                <a:t>Mesure de la vitesse de l’air</a:t>
              </a:r>
            </a:p>
          </p:txBody>
        </p:sp>
        <p:cxnSp>
          <p:nvCxnSpPr>
            <p:cNvPr id="27" name="Connecteur droit avec flèche 26"/>
            <p:cNvCxnSpPr/>
            <p:nvPr/>
          </p:nvCxnSpPr>
          <p:spPr>
            <a:xfrm>
              <a:off x="8749001" y="5072963"/>
              <a:ext cx="1070096" cy="4568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ZoneTexte 31"/>
          <p:cNvSpPr txBox="1"/>
          <p:nvPr/>
        </p:nvSpPr>
        <p:spPr>
          <a:xfrm>
            <a:off x="3904403" y="5467107"/>
            <a:ext cx="2492324" cy="524118"/>
          </a:xfrm>
          <a:prstGeom prst="rect">
            <a:avLst/>
          </a:prstGeom>
          <a:noFill/>
        </p:spPr>
        <p:txBody>
          <a:bodyPr wrap="square" rtlCol="0">
            <a:spAutoFit/>
          </a:bodyPr>
          <a:lstStyle/>
          <a:p>
            <a:pPr algn="ctr"/>
            <a:r>
              <a:rPr lang="fr-FR" sz="1403" dirty="0"/>
              <a:t>Contrôle </a:t>
            </a:r>
            <a:r>
              <a:rPr lang="fr-FR" sz="1403" dirty="0" smtClean="0"/>
              <a:t>de la température et de l’humidité de l’air</a:t>
            </a:r>
            <a:endParaRPr lang="fr-FR" sz="1403" dirty="0"/>
          </a:p>
        </p:txBody>
      </p:sp>
      <p:sp>
        <p:nvSpPr>
          <p:cNvPr id="41" name="ZoneTexte 40"/>
          <p:cNvSpPr txBox="1"/>
          <p:nvPr/>
        </p:nvSpPr>
        <p:spPr>
          <a:xfrm>
            <a:off x="2585883" y="5434528"/>
            <a:ext cx="1449818" cy="524118"/>
          </a:xfrm>
          <a:prstGeom prst="rect">
            <a:avLst/>
          </a:prstGeom>
          <a:noFill/>
        </p:spPr>
        <p:txBody>
          <a:bodyPr wrap="square" rtlCol="0">
            <a:spAutoFit/>
          </a:bodyPr>
          <a:lstStyle/>
          <a:p>
            <a:pPr algn="ctr"/>
            <a:r>
              <a:rPr lang="fr-FR" sz="1403" dirty="0"/>
              <a:t>Pilotage de la vitesse du vent</a:t>
            </a:r>
          </a:p>
        </p:txBody>
      </p:sp>
      <p:grpSp>
        <p:nvGrpSpPr>
          <p:cNvPr id="28" name="Groupe 27"/>
          <p:cNvGrpSpPr/>
          <p:nvPr/>
        </p:nvGrpSpPr>
        <p:grpSpPr>
          <a:xfrm>
            <a:off x="130093" y="360734"/>
            <a:ext cx="10338175" cy="567014"/>
            <a:chOff x="148325" y="-368101"/>
            <a:chExt cx="11786992" cy="646478"/>
          </a:xfrm>
        </p:grpSpPr>
        <p:sp>
          <p:nvSpPr>
            <p:cNvPr id="29" name="Rectangle 28"/>
            <p:cNvSpPr>
              <a:spLocks noChangeArrowheads="1"/>
            </p:cNvSpPr>
            <p:nvPr/>
          </p:nvSpPr>
          <p:spPr bwMode="auto">
            <a:xfrm>
              <a:off x="148325" y="-368101"/>
              <a:ext cx="11786992" cy="646478"/>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Mesure de la fissuration :</a:t>
              </a:r>
            </a:p>
            <a:p>
              <a:pPr lvl="1" algn="ctr" eaLnBrk="0" fontAlgn="base" hangingPunct="0">
                <a:spcBef>
                  <a:spcPct val="0"/>
                </a:spcBef>
                <a:spcAft>
                  <a:spcPct val="0"/>
                </a:spcAft>
              </a:pPr>
              <a:r>
                <a:rPr lang="fr-FR" altLang="fr-FR" sz="1579" b="1" dirty="0" smtClean="0">
                  <a:latin typeface="Calibri" panose="020F0502020204030204" pitchFamily="34" charset="0"/>
                  <a:ea typeface="Times New Roman" panose="02020603050405020304" pitchFamily="18" charset="0"/>
                  <a:cs typeface="Calibri" panose="020F0502020204030204" pitchFamily="34" charset="0"/>
                </a:rPr>
                <a:t>Banc de séchage</a:t>
              </a:r>
              <a:endParaRPr lang="fr-FR" altLang="fr-FR" sz="1579" b="1" dirty="0">
                <a:latin typeface="Arial" panose="020B0604020202020204" pitchFamily="34" charset="0"/>
              </a:endParaRPr>
            </a:p>
          </p:txBody>
        </p:sp>
        <p:pic>
          <p:nvPicPr>
            <p:cNvPr id="30" name="Image 2"/>
            <p:cNvPicPr>
              <a:picLocks noChangeAspect="1" noChangeArrowheads="1"/>
            </p:cNvPicPr>
            <p:nvPr/>
          </p:nvPicPr>
          <p:blipFill>
            <a:blip r:embed="rId6">
              <a:extLst>
                <a:ext uri="{28A0092B-C50C-407E-A947-70E740481C1C}">
                  <a14:useLocalDpi xmlns:a14="http://schemas.microsoft.com/office/drawing/2010/main" val="0"/>
                </a:ext>
              </a:extLst>
            </a:blip>
            <a:srcRect l="8179" t="16974" r="9300" b="36606"/>
            <a:stretch>
              <a:fillRect/>
            </a:stretch>
          </p:blipFill>
          <p:spPr bwMode="auto">
            <a:xfrm>
              <a:off x="475944" y="-263788"/>
              <a:ext cx="1174752"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ZoneTexte 37"/>
          <p:cNvSpPr txBox="1"/>
          <p:nvPr/>
        </p:nvSpPr>
        <p:spPr>
          <a:xfrm>
            <a:off x="417443" y="67532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9/14</a:t>
            </a:r>
            <a:endParaRPr lang="fr-FR" sz="1400" dirty="0"/>
          </a:p>
        </p:txBody>
      </p:sp>
      <p:graphicFrame>
        <p:nvGraphicFramePr>
          <p:cNvPr id="40" name="Diagramme 39"/>
          <p:cNvGraphicFramePr/>
          <p:nvPr>
            <p:extLst>
              <p:ext uri="{D42A27DB-BD31-4B8C-83A1-F6EECF244321}">
                <p14:modId xmlns:p14="http://schemas.microsoft.com/office/powerpoint/2010/main" val="959181959"/>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ZoneTexte 1"/>
          <p:cNvSpPr txBox="1"/>
          <p:nvPr/>
        </p:nvSpPr>
        <p:spPr>
          <a:xfrm>
            <a:off x="2300693" y="1584360"/>
            <a:ext cx="4172361" cy="830997"/>
          </a:xfrm>
          <a:prstGeom prst="rect">
            <a:avLst/>
          </a:prstGeom>
          <a:noFill/>
        </p:spPr>
        <p:txBody>
          <a:bodyPr wrap="none" rtlCol="0">
            <a:spAutoFit/>
          </a:bodyPr>
          <a:lstStyle/>
          <a:p>
            <a:r>
              <a:rPr lang="fr-FR" sz="1600" dirty="0" smtClean="0"/>
              <a:t>Mobilité scientifique, Projet GEORES</a:t>
            </a:r>
          </a:p>
          <a:p>
            <a:r>
              <a:rPr lang="fr-FR" sz="1600" dirty="0" err="1" smtClean="0"/>
              <a:t>Universidad</a:t>
            </a:r>
            <a:r>
              <a:rPr lang="fr-FR" sz="1600" dirty="0" smtClean="0"/>
              <a:t> de los Andes, Bogota, Colombie</a:t>
            </a:r>
          </a:p>
          <a:p>
            <a:endParaRPr lang="fr-FR" sz="1600" dirty="0"/>
          </a:p>
        </p:txBody>
      </p:sp>
    </p:spTree>
    <p:extLst>
      <p:ext uri="{BB962C8B-B14F-4D97-AF65-F5344CB8AC3E}">
        <p14:creationId xmlns:p14="http://schemas.microsoft.com/office/powerpoint/2010/main" val="33002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lèche droite 84"/>
          <p:cNvSpPr/>
          <p:nvPr/>
        </p:nvSpPr>
        <p:spPr>
          <a:xfrm>
            <a:off x="4465282" y="1508393"/>
            <a:ext cx="2001205" cy="323349"/>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17442" y="452225"/>
            <a:ext cx="1030355" cy="3490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417443" y="67532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10/14</a:t>
            </a:r>
            <a:endParaRPr lang="fr-FR" sz="1400" dirty="0"/>
          </a:p>
        </p:txBody>
      </p:sp>
      <p:graphicFrame>
        <p:nvGraphicFramePr>
          <p:cNvPr id="40" name="Diagramme 39"/>
          <p:cNvGraphicFramePr/>
          <p:nvPr>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oupe 30"/>
          <p:cNvGrpSpPr/>
          <p:nvPr/>
        </p:nvGrpSpPr>
        <p:grpSpPr>
          <a:xfrm>
            <a:off x="130093" y="374520"/>
            <a:ext cx="10338175" cy="539442"/>
            <a:chOff x="148325" y="-352383"/>
            <a:chExt cx="11786992" cy="615042"/>
          </a:xfrm>
        </p:grpSpPr>
        <p:sp>
          <p:nvSpPr>
            <p:cNvPr id="33" name="Rectangle 32"/>
            <p:cNvSpPr>
              <a:spLocks noChangeArrowheads="1"/>
            </p:cNvSpPr>
            <p:nvPr/>
          </p:nvSpPr>
          <p:spPr bwMode="auto">
            <a:xfrm>
              <a:off x="148325" y="-352383"/>
              <a:ext cx="11786992" cy="615042"/>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Mesure de la fissuration :</a:t>
              </a:r>
            </a:p>
            <a:p>
              <a:pPr algn="ctr"/>
              <a:r>
                <a:rPr lang="fr-FR" sz="1400" b="1" kern="0" dirty="0" smtClean="0">
                  <a:solidFill>
                    <a:sysClr val="windowText" lastClr="000000"/>
                  </a:solidFill>
                </a:rPr>
                <a:t>      Éprouvette </a:t>
              </a:r>
              <a:r>
                <a:rPr lang="fr-FR" sz="1400" b="1" kern="0" dirty="0">
                  <a:solidFill>
                    <a:sysClr val="windowText" lastClr="000000"/>
                  </a:solidFill>
                </a:rPr>
                <a:t>de COX</a:t>
              </a:r>
            </a:p>
          </p:txBody>
        </p:sp>
        <p:pic>
          <p:nvPicPr>
            <p:cNvPr id="34"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75944" y="-263788"/>
              <a:ext cx="1174752"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itre 1"/>
          <p:cNvSpPr txBox="1">
            <a:spLocks/>
          </p:cNvSpPr>
          <p:nvPr/>
        </p:nvSpPr>
        <p:spPr>
          <a:xfrm>
            <a:off x="4824298" y="1026494"/>
            <a:ext cx="3300700" cy="323571"/>
          </a:xfrm>
          <a:prstGeom prst="rect">
            <a:avLst/>
          </a:prstGeom>
        </p:spPr>
        <p:txBody>
          <a:bodyPr wrap="square" lIns="0" tIns="0" rIns="0" bIns="0">
            <a:noAutofit/>
          </a:bodyPr>
          <a:lstStyle>
            <a:lvl1pPr>
              <a:defRPr>
                <a:latin typeface="+mj-lt"/>
                <a:ea typeface="+mj-ea"/>
                <a:cs typeface="+mj-cs"/>
              </a:defRPr>
            </a:lvl1pPr>
          </a:lstStyle>
          <a:p>
            <a:endParaRPr lang="fr-FR" sz="1400" b="1" kern="0" dirty="0" smtClean="0">
              <a:solidFill>
                <a:sysClr val="windowText" lastClr="000000"/>
              </a:solidFill>
            </a:endParaRPr>
          </a:p>
        </p:txBody>
      </p:sp>
      <p:grpSp>
        <p:nvGrpSpPr>
          <p:cNvPr id="36" name="Groupe 35"/>
          <p:cNvGrpSpPr/>
          <p:nvPr/>
        </p:nvGrpSpPr>
        <p:grpSpPr>
          <a:xfrm>
            <a:off x="2230053" y="1847096"/>
            <a:ext cx="8315185" cy="4760033"/>
            <a:chOff x="-1485856" y="1151431"/>
            <a:chExt cx="9480494" cy="5427117"/>
          </a:xfrm>
        </p:grpSpPr>
        <p:pic>
          <p:nvPicPr>
            <p:cNvPr id="37" name="Image 36"/>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9752" t="3232" r="18843" b="-643"/>
            <a:stretch/>
          </p:blipFill>
          <p:spPr>
            <a:xfrm>
              <a:off x="2682517" y="1891016"/>
              <a:ext cx="4316329" cy="3851582"/>
            </a:xfrm>
            <a:prstGeom prst="rect">
              <a:avLst/>
            </a:prstGeom>
          </p:spPr>
        </p:pic>
        <p:cxnSp>
          <p:nvCxnSpPr>
            <p:cNvPr id="39" name="Connecteur droit avec flèche 38"/>
            <p:cNvCxnSpPr/>
            <p:nvPr/>
          </p:nvCxnSpPr>
          <p:spPr>
            <a:xfrm>
              <a:off x="2601884" y="1911927"/>
              <a:ext cx="6402" cy="381668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7051964" y="1944524"/>
              <a:ext cx="0" cy="379305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2813787" y="1767781"/>
              <a:ext cx="4085234" cy="211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2824413" y="5883672"/>
              <a:ext cx="4100089" cy="2255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2997369" y="1413111"/>
              <a:ext cx="831947" cy="315818"/>
            </a:xfrm>
            <a:prstGeom prst="rect">
              <a:avLst/>
            </a:prstGeom>
            <a:noFill/>
          </p:spPr>
          <p:txBody>
            <a:bodyPr wrap="none" rtlCol="0">
              <a:spAutoFit/>
            </a:bodyPr>
            <a:lstStyle/>
            <a:p>
              <a:r>
                <a:rPr lang="fr-FR" sz="1200" dirty="0"/>
                <a:t>23,5 cm</a:t>
              </a:r>
            </a:p>
          </p:txBody>
        </p:sp>
        <p:sp>
          <p:nvSpPr>
            <p:cNvPr id="46" name="ZoneTexte 45"/>
            <p:cNvSpPr txBox="1"/>
            <p:nvPr/>
          </p:nvSpPr>
          <p:spPr>
            <a:xfrm>
              <a:off x="3219798" y="5966062"/>
              <a:ext cx="831947" cy="315818"/>
            </a:xfrm>
            <a:prstGeom prst="rect">
              <a:avLst/>
            </a:prstGeom>
            <a:noFill/>
          </p:spPr>
          <p:txBody>
            <a:bodyPr wrap="none" rtlCol="0">
              <a:spAutoFit/>
            </a:bodyPr>
            <a:lstStyle/>
            <a:p>
              <a:r>
                <a:rPr lang="fr-FR" sz="1200" dirty="0"/>
                <a:t>23,3 cm</a:t>
              </a:r>
            </a:p>
          </p:txBody>
        </p:sp>
        <p:sp>
          <p:nvSpPr>
            <p:cNvPr id="47" name="ZoneTexte 46"/>
            <p:cNvSpPr txBox="1"/>
            <p:nvPr/>
          </p:nvSpPr>
          <p:spPr>
            <a:xfrm rot="16200000">
              <a:off x="2038898" y="2786915"/>
              <a:ext cx="831947" cy="315818"/>
            </a:xfrm>
            <a:prstGeom prst="rect">
              <a:avLst/>
            </a:prstGeom>
            <a:noFill/>
          </p:spPr>
          <p:txBody>
            <a:bodyPr wrap="none" rtlCol="0">
              <a:spAutoFit/>
            </a:bodyPr>
            <a:lstStyle/>
            <a:p>
              <a:r>
                <a:rPr lang="fr-FR" sz="1200" dirty="0"/>
                <a:t>23,3 cm</a:t>
              </a:r>
            </a:p>
          </p:txBody>
        </p:sp>
        <p:sp>
          <p:nvSpPr>
            <p:cNvPr id="48" name="ZoneTexte 47"/>
            <p:cNvSpPr txBox="1"/>
            <p:nvPr/>
          </p:nvSpPr>
          <p:spPr>
            <a:xfrm rot="16200000">
              <a:off x="6755839" y="2882586"/>
              <a:ext cx="986561" cy="315818"/>
            </a:xfrm>
            <a:prstGeom prst="rect">
              <a:avLst/>
            </a:prstGeom>
            <a:noFill/>
          </p:spPr>
          <p:txBody>
            <a:bodyPr wrap="square" rtlCol="0">
              <a:spAutoFit/>
            </a:bodyPr>
            <a:lstStyle/>
            <a:p>
              <a:r>
                <a:rPr lang="fr-FR" sz="1200" dirty="0"/>
                <a:t>23,3 cm</a:t>
              </a:r>
            </a:p>
          </p:txBody>
        </p:sp>
        <p:sp>
          <p:nvSpPr>
            <p:cNvPr id="49" name="ZoneTexte 48"/>
            <p:cNvSpPr txBox="1"/>
            <p:nvPr/>
          </p:nvSpPr>
          <p:spPr>
            <a:xfrm>
              <a:off x="3059323" y="1151431"/>
              <a:ext cx="1146302" cy="315818"/>
            </a:xfrm>
            <a:prstGeom prst="rect">
              <a:avLst/>
            </a:prstGeom>
            <a:solidFill>
              <a:schemeClr val="accent4">
                <a:lumMod val="20000"/>
                <a:lumOff val="80000"/>
              </a:schemeClr>
            </a:solidFill>
          </p:spPr>
          <p:txBody>
            <a:bodyPr wrap="none" rtlCol="0">
              <a:spAutoFit/>
            </a:bodyPr>
            <a:lstStyle/>
            <a:p>
              <a:r>
                <a:rPr lang="fr-FR" sz="1200" dirty="0" smtClean="0"/>
                <a:t>Epaisseurs :</a:t>
              </a:r>
              <a:endParaRPr lang="fr-FR" sz="1200" dirty="0"/>
            </a:p>
          </p:txBody>
        </p:sp>
        <p:sp>
          <p:nvSpPr>
            <p:cNvPr id="50" name="ZoneTexte 49"/>
            <p:cNvSpPr txBox="1"/>
            <p:nvPr/>
          </p:nvSpPr>
          <p:spPr>
            <a:xfrm>
              <a:off x="1755854" y="5755502"/>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cxnSp>
          <p:nvCxnSpPr>
            <p:cNvPr id="51" name="Connecteur droit avec flèche 50"/>
            <p:cNvCxnSpPr>
              <a:stCxn id="54" idx="3"/>
            </p:cNvCxnSpPr>
            <p:nvPr/>
          </p:nvCxnSpPr>
          <p:spPr>
            <a:xfrm flipV="1">
              <a:off x="2352710" y="1944524"/>
              <a:ext cx="380550" cy="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1732437" y="3659971"/>
              <a:ext cx="736909" cy="315818"/>
            </a:xfrm>
            <a:prstGeom prst="rect">
              <a:avLst/>
            </a:prstGeom>
            <a:solidFill>
              <a:schemeClr val="accent4">
                <a:lumMod val="20000"/>
                <a:lumOff val="80000"/>
              </a:schemeClr>
            </a:solidFill>
          </p:spPr>
          <p:txBody>
            <a:bodyPr wrap="none" rtlCol="0">
              <a:spAutoFit/>
            </a:bodyPr>
            <a:lstStyle/>
            <a:p>
              <a:r>
                <a:rPr lang="fr-FR" sz="1200" dirty="0"/>
                <a:t>1,8 cm</a:t>
              </a:r>
            </a:p>
          </p:txBody>
        </p:sp>
        <p:cxnSp>
          <p:nvCxnSpPr>
            <p:cNvPr id="53" name="Connecteur droit avec flèche 52"/>
            <p:cNvCxnSpPr/>
            <p:nvPr/>
          </p:nvCxnSpPr>
          <p:spPr>
            <a:xfrm>
              <a:off x="2452371" y="3856986"/>
              <a:ext cx="3743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1615801" y="1789906"/>
              <a:ext cx="736909" cy="315818"/>
            </a:xfrm>
            <a:prstGeom prst="rect">
              <a:avLst/>
            </a:prstGeom>
            <a:solidFill>
              <a:schemeClr val="accent4">
                <a:lumMod val="20000"/>
                <a:lumOff val="80000"/>
              </a:schemeClr>
            </a:solidFill>
          </p:spPr>
          <p:txBody>
            <a:bodyPr wrap="none" rtlCol="0">
              <a:spAutoFit/>
            </a:bodyPr>
            <a:lstStyle/>
            <a:p>
              <a:r>
                <a:rPr lang="fr-FR" sz="1200" dirty="0"/>
                <a:t>1,8 cm</a:t>
              </a:r>
            </a:p>
          </p:txBody>
        </p:sp>
        <p:cxnSp>
          <p:nvCxnSpPr>
            <p:cNvPr id="55" name="Connecteur droit avec flèche 54"/>
            <p:cNvCxnSpPr/>
            <p:nvPr/>
          </p:nvCxnSpPr>
          <p:spPr>
            <a:xfrm flipV="1">
              <a:off x="2435499" y="5737575"/>
              <a:ext cx="297761" cy="22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7234121" y="5802995"/>
              <a:ext cx="736909" cy="315818"/>
            </a:xfrm>
            <a:prstGeom prst="rect">
              <a:avLst/>
            </a:prstGeom>
            <a:solidFill>
              <a:schemeClr val="accent4">
                <a:lumMod val="20000"/>
                <a:lumOff val="80000"/>
              </a:schemeClr>
            </a:solidFill>
          </p:spPr>
          <p:txBody>
            <a:bodyPr wrap="none" rtlCol="0">
              <a:spAutoFit/>
            </a:bodyPr>
            <a:lstStyle/>
            <a:p>
              <a:r>
                <a:rPr lang="fr-FR" sz="1200" dirty="0"/>
                <a:t>1,8 cm</a:t>
              </a:r>
            </a:p>
          </p:txBody>
        </p:sp>
        <p:cxnSp>
          <p:nvCxnSpPr>
            <p:cNvPr id="57" name="Connecteur droit avec flèche 56"/>
            <p:cNvCxnSpPr>
              <a:stCxn id="60" idx="1"/>
            </p:cNvCxnSpPr>
            <p:nvPr/>
          </p:nvCxnSpPr>
          <p:spPr>
            <a:xfrm flipH="1">
              <a:off x="6924502" y="1888045"/>
              <a:ext cx="291728" cy="19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a:off x="6938719" y="3825210"/>
              <a:ext cx="488774" cy="19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7216230" y="1730135"/>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cxnSp>
          <p:nvCxnSpPr>
            <p:cNvPr id="61" name="Connecteur droit avec flèche 60"/>
            <p:cNvCxnSpPr/>
            <p:nvPr/>
          </p:nvCxnSpPr>
          <p:spPr>
            <a:xfrm flipH="1" flipV="1">
              <a:off x="6997324" y="5830886"/>
              <a:ext cx="236799" cy="150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4411694" y="6262730"/>
              <a:ext cx="736909" cy="315818"/>
            </a:xfrm>
            <a:prstGeom prst="rect">
              <a:avLst/>
            </a:prstGeom>
            <a:solidFill>
              <a:schemeClr val="accent4">
                <a:lumMod val="20000"/>
                <a:lumOff val="80000"/>
              </a:schemeClr>
            </a:solidFill>
          </p:spPr>
          <p:txBody>
            <a:bodyPr wrap="none" rtlCol="0">
              <a:spAutoFit/>
            </a:bodyPr>
            <a:lstStyle/>
            <a:p>
              <a:r>
                <a:rPr lang="fr-FR" sz="1200" dirty="0"/>
                <a:t>1,8 cm</a:t>
              </a:r>
            </a:p>
          </p:txBody>
        </p:sp>
        <p:cxnSp>
          <p:nvCxnSpPr>
            <p:cNvPr id="63" name="Connecteur droit avec flèche 62"/>
            <p:cNvCxnSpPr/>
            <p:nvPr/>
          </p:nvCxnSpPr>
          <p:spPr>
            <a:xfrm flipV="1">
              <a:off x="4875924" y="6010730"/>
              <a:ext cx="0" cy="25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H="1">
              <a:off x="4748264" y="1340476"/>
              <a:ext cx="1503" cy="352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3411009" y="2296699"/>
              <a:ext cx="1095375" cy="1057275"/>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67" name="ZoneTexte 66"/>
            <p:cNvSpPr txBox="1"/>
            <p:nvPr/>
          </p:nvSpPr>
          <p:spPr>
            <a:xfrm>
              <a:off x="-1400565" y="3659971"/>
              <a:ext cx="2828582" cy="526364"/>
            </a:xfrm>
            <a:prstGeom prst="rect">
              <a:avLst/>
            </a:prstGeom>
            <a:solidFill>
              <a:schemeClr val="accent5">
                <a:lumMod val="20000"/>
                <a:lumOff val="80000"/>
              </a:schemeClr>
            </a:solidFill>
            <a:ln>
              <a:solidFill>
                <a:schemeClr val="tx2"/>
              </a:solidFill>
            </a:ln>
          </p:spPr>
          <p:txBody>
            <a:bodyPr wrap="square" rtlCol="0">
              <a:spAutoFit/>
            </a:bodyPr>
            <a:lstStyle/>
            <a:p>
              <a:pPr algn="just"/>
              <a:r>
                <a:rPr lang="fr-FR" sz="1200" dirty="0"/>
                <a:t>Zone de mesure de teneur en eau couche par couche</a:t>
              </a:r>
            </a:p>
          </p:txBody>
        </p:sp>
        <p:sp>
          <p:nvSpPr>
            <p:cNvPr id="68" name="Rectangle 67"/>
            <p:cNvSpPr/>
            <p:nvPr/>
          </p:nvSpPr>
          <p:spPr>
            <a:xfrm>
              <a:off x="6019993" y="3304010"/>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C</a:t>
              </a:r>
            </a:p>
          </p:txBody>
        </p:sp>
        <p:sp>
          <p:nvSpPr>
            <p:cNvPr id="69" name="Rectangle 68"/>
            <p:cNvSpPr/>
            <p:nvPr/>
          </p:nvSpPr>
          <p:spPr>
            <a:xfrm>
              <a:off x="5103020" y="3335168"/>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a:t>
              </a:r>
            </a:p>
          </p:txBody>
        </p:sp>
        <p:sp>
          <p:nvSpPr>
            <p:cNvPr id="70" name="Rectangle 69"/>
            <p:cNvSpPr/>
            <p:nvPr/>
          </p:nvSpPr>
          <p:spPr>
            <a:xfrm>
              <a:off x="5597972" y="3335168"/>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B</a:t>
              </a:r>
            </a:p>
          </p:txBody>
        </p:sp>
        <p:sp>
          <p:nvSpPr>
            <p:cNvPr id="71" name="ZoneTexte 70"/>
            <p:cNvSpPr txBox="1"/>
            <p:nvPr/>
          </p:nvSpPr>
          <p:spPr>
            <a:xfrm>
              <a:off x="-1464623" y="4453174"/>
              <a:ext cx="2855328" cy="736910"/>
            </a:xfrm>
            <a:prstGeom prst="rect">
              <a:avLst/>
            </a:prstGeom>
            <a:noFill/>
          </p:spPr>
          <p:txBody>
            <a:bodyPr wrap="square" rtlCol="0">
              <a:spAutoFit/>
            </a:bodyPr>
            <a:lstStyle/>
            <a:p>
              <a:pPr algn="just"/>
              <a:r>
                <a:rPr lang="fr-FR" sz="1200" dirty="0"/>
                <a:t>A, B, C : 3 prélèvements pour mesure de teneur en eau  pour mesure de succion (WP4-T)</a:t>
              </a:r>
            </a:p>
          </p:txBody>
        </p:sp>
        <p:sp>
          <p:nvSpPr>
            <p:cNvPr id="72" name="ZoneTexte 71"/>
            <p:cNvSpPr txBox="1"/>
            <p:nvPr/>
          </p:nvSpPr>
          <p:spPr>
            <a:xfrm>
              <a:off x="-1485856" y="5514404"/>
              <a:ext cx="2901887" cy="526364"/>
            </a:xfrm>
            <a:prstGeom prst="rect">
              <a:avLst/>
            </a:prstGeom>
            <a:noFill/>
          </p:spPr>
          <p:txBody>
            <a:bodyPr wrap="square" rtlCol="0">
              <a:spAutoFit/>
            </a:bodyPr>
            <a:lstStyle/>
            <a:p>
              <a:pPr algn="just"/>
              <a:r>
                <a:rPr lang="fr-FR" sz="1200" dirty="0"/>
                <a:t>D1, D2, D3 : 3 prélèvements pour mesure de densité (à la paraffine)</a:t>
              </a:r>
            </a:p>
          </p:txBody>
        </p:sp>
        <p:sp>
          <p:nvSpPr>
            <p:cNvPr id="73" name="Rectangle 72"/>
            <p:cNvSpPr/>
            <p:nvPr/>
          </p:nvSpPr>
          <p:spPr>
            <a:xfrm>
              <a:off x="5005129" y="3702747"/>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D1</a:t>
              </a:r>
            </a:p>
          </p:txBody>
        </p:sp>
        <p:sp>
          <p:nvSpPr>
            <p:cNvPr id="74" name="Rectangle 73"/>
            <p:cNvSpPr/>
            <p:nvPr/>
          </p:nvSpPr>
          <p:spPr>
            <a:xfrm>
              <a:off x="5522239" y="3699522"/>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D2</a:t>
              </a:r>
            </a:p>
          </p:txBody>
        </p:sp>
        <p:sp>
          <p:nvSpPr>
            <p:cNvPr id="75" name="Rectangle 74"/>
            <p:cNvSpPr/>
            <p:nvPr/>
          </p:nvSpPr>
          <p:spPr>
            <a:xfrm>
              <a:off x="6016187" y="3692040"/>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D3</a:t>
              </a:r>
            </a:p>
          </p:txBody>
        </p:sp>
        <p:sp>
          <p:nvSpPr>
            <p:cNvPr id="64" name="ZoneTexte 63"/>
            <p:cNvSpPr txBox="1"/>
            <p:nvPr/>
          </p:nvSpPr>
          <p:spPr>
            <a:xfrm>
              <a:off x="4335876" y="1166718"/>
              <a:ext cx="827781" cy="315818"/>
            </a:xfrm>
            <a:prstGeom prst="rect">
              <a:avLst/>
            </a:prstGeom>
            <a:solidFill>
              <a:schemeClr val="accent4">
                <a:lumMod val="20000"/>
                <a:lumOff val="80000"/>
              </a:schemeClr>
            </a:solidFill>
          </p:spPr>
          <p:txBody>
            <a:bodyPr wrap="none" rtlCol="0">
              <a:spAutoFit/>
            </a:bodyPr>
            <a:lstStyle/>
            <a:p>
              <a:r>
                <a:rPr lang="fr-FR" sz="1200" dirty="0"/>
                <a:t>1,75 cm</a:t>
              </a:r>
            </a:p>
          </p:txBody>
        </p:sp>
        <p:sp>
          <p:nvSpPr>
            <p:cNvPr id="58" name="ZoneTexte 57"/>
            <p:cNvSpPr txBox="1"/>
            <p:nvPr/>
          </p:nvSpPr>
          <p:spPr>
            <a:xfrm>
              <a:off x="7166857" y="3667300"/>
              <a:ext cx="827781" cy="315818"/>
            </a:xfrm>
            <a:prstGeom prst="rect">
              <a:avLst/>
            </a:prstGeom>
            <a:solidFill>
              <a:schemeClr val="accent4">
                <a:lumMod val="20000"/>
                <a:lumOff val="80000"/>
              </a:schemeClr>
            </a:solidFill>
          </p:spPr>
          <p:txBody>
            <a:bodyPr wrap="none" rtlCol="0">
              <a:spAutoFit/>
            </a:bodyPr>
            <a:lstStyle/>
            <a:p>
              <a:r>
                <a:rPr lang="fr-FR" sz="1200" dirty="0"/>
                <a:t>1,75 cm</a:t>
              </a:r>
            </a:p>
          </p:txBody>
        </p:sp>
      </p:grpSp>
      <p:sp>
        <p:nvSpPr>
          <p:cNvPr id="81" name="Flèche vers le bas 80"/>
          <p:cNvSpPr/>
          <p:nvPr/>
        </p:nvSpPr>
        <p:spPr>
          <a:xfrm rot="10800000">
            <a:off x="9405045" y="1405684"/>
            <a:ext cx="265465" cy="524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sp>
        <p:nvSpPr>
          <p:cNvPr id="82" name="ZoneTexte 81"/>
          <p:cNvSpPr txBox="1"/>
          <p:nvPr/>
        </p:nvSpPr>
        <p:spPr>
          <a:xfrm>
            <a:off x="8850085" y="1640102"/>
            <a:ext cx="554960" cy="276999"/>
          </a:xfrm>
          <a:prstGeom prst="rect">
            <a:avLst/>
          </a:prstGeom>
          <a:noFill/>
        </p:spPr>
        <p:txBody>
          <a:bodyPr wrap="none" rtlCol="0">
            <a:spAutoFit/>
          </a:bodyPr>
          <a:lstStyle/>
          <a:p>
            <a:r>
              <a:rPr lang="fr-FR" sz="1200" dirty="0"/>
              <a:t>VENT</a:t>
            </a:r>
          </a:p>
        </p:txBody>
      </p:sp>
      <p:pic>
        <p:nvPicPr>
          <p:cNvPr id="83" name="Image 82"/>
          <p:cNvPicPr>
            <a:picLocks noChangeAspect="1"/>
          </p:cNvPicPr>
          <p:nvPr/>
        </p:nvPicPr>
        <p:blipFill rotWithShape="1">
          <a:blip r:embed="rId11" cstate="print">
            <a:extLst>
              <a:ext uri="{28A0092B-C50C-407E-A947-70E740481C1C}">
                <a14:useLocalDpi xmlns:a14="http://schemas.microsoft.com/office/drawing/2010/main" val="0"/>
              </a:ext>
            </a:extLst>
          </a:blip>
          <a:srcRect r="6953" b="29306"/>
          <a:stretch/>
        </p:blipFill>
        <p:spPr>
          <a:xfrm>
            <a:off x="2304860" y="2650989"/>
            <a:ext cx="2415835" cy="1032460"/>
          </a:xfrm>
          <a:prstGeom prst="rect">
            <a:avLst/>
          </a:prstGeom>
        </p:spPr>
      </p:pic>
      <p:sp>
        <p:nvSpPr>
          <p:cNvPr id="9" name="Rectangle 8"/>
          <p:cNvSpPr/>
          <p:nvPr/>
        </p:nvSpPr>
        <p:spPr>
          <a:xfrm>
            <a:off x="7196437" y="1190625"/>
            <a:ext cx="1237839" cy="307777"/>
          </a:xfrm>
          <a:prstGeom prst="rect">
            <a:avLst/>
          </a:prstGeom>
        </p:spPr>
        <p:txBody>
          <a:bodyPr wrap="none">
            <a:spAutoFit/>
          </a:bodyPr>
          <a:lstStyle/>
          <a:p>
            <a:r>
              <a:rPr lang="fr-FR" sz="1400" b="1" kern="0" dirty="0">
                <a:solidFill>
                  <a:sysClr val="windowText" lastClr="000000"/>
                </a:solidFill>
              </a:rPr>
              <a:t>état initial :</a:t>
            </a:r>
          </a:p>
        </p:txBody>
      </p:sp>
      <p:sp>
        <p:nvSpPr>
          <p:cNvPr id="10" name="Rectangle 9"/>
          <p:cNvSpPr/>
          <p:nvPr/>
        </p:nvSpPr>
        <p:spPr>
          <a:xfrm>
            <a:off x="2688665" y="1190625"/>
            <a:ext cx="1273070" cy="307777"/>
          </a:xfrm>
          <a:prstGeom prst="rect">
            <a:avLst/>
          </a:prstGeom>
        </p:spPr>
        <p:txBody>
          <a:bodyPr wrap="square">
            <a:spAutoFit/>
          </a:bodyPr>
          <a:lstStyle/>
          <a:p>
            <a:r>
              <a:rPr lang="fr-FR" sz="1400" b="1" kern="0" dirty="0" smtClean="0">
                <a:solidFill>
                  <a:sysClr val="windowText" lastClr="000000"/>
                </a:solidFill>
              </a:rPr>
              <a:t>état </a:t>
            </a:r>
            <a:r>
              <a:rPr lang="fr-FR" sz="1400" b="1" kern="0" dirty="0">
                <a:solidFill>
                  <a:sysClr val="windowText" lastClr="000000"/>
                </a:solidFill>
              </a:rPr>
              <a:t>initial :</a:t>
            </a:r>
          </a:p>
        </p:txBody>
      </p:sp>
      <p:sp>
        <p:nvSpPr>
          <p:cNvPr id="13" name="Rectangle 12"/>
          <p:cNvSpPr/>
          <p:nvPr/>
        </p:nvSpPr>
        <p:spPr>
          <a:xfrm>
            <a:off x="2246204" y="1708024"/>
            <a:ext cx="2310334" cy="954107"/>
          </a:xfrm>
          <a:prstGeom prst="rect">
            <a:avLst/>
          </a:prstGeom>
        </p:spPr>
        <p:txBody>
          <a:bodyPr wrap="square">
            <a:spAutoFit/>
          </a:bodyPr>
          <a:lstStyle/>
          <a:p>
            <a:r>
              <a:rPr lang="fr-FR" sz="1400" kern="0" dirty="0">
                <a:solidFill>
                  <a:sysClr val="windowText" lastClr="000000"/>
                </a:solidFill>
              </a:rPr>
              <a:t>Largeur : 24 </a:t>
            </a:r>
            <a:r>
              <a:rPr lang="fr-FR" sz="1400" kern="0" dirty="0" smtClean="0">
                <a:solidFill>
                  <a:sysClr val="windowText" lastClr="000000"/>
                </a:solidFill>
              </a:rPr>
              <a:t>cm</a:t>
            </a:r>
          </a:p>
          <a:p>
            <a:r>
              <a:rPr lang="fr-FR" sz="1400" kern="0" dirty="0" smtClean="0">
                <a:solidFill>
                  <a:sysClr val="windowText" lastClr="000000"/>
                </a:solidFill>
              </a:rPr>
              <a:t>Epaisseur </a:t>
            </a:r>
            <a:r>
              <a:rPr lang="fr-FR" sz="1400" kern="0" dirty="0">
                <a:solidFill>
                  <a:sysClr val="windowText" lastClr="000000"/>
                </a:solidFill>
              </a:rPr>
              <a:t>: 1,8 cm</a:t>
            </a:r>
          </a:p>
          <a:p>
            <a:r>
              <a:rPr lang="fr-FR" sz="1400" kern="0" dirty="0">
                <a:solidFill>
                  <a:sysClr val="windowText" lastClr="000000"/>
                </a:solidFill>
                <a:latin typeface="Symbol" panose="05050102010706020507" pitchFamily="18" charset="2"/>
              </a:rPr>
              <a:t>r</a:t>
            </a:r>
            <a:r>
              <a:rPr lang="fr-FR" sz="1400" kern="0" baseline="-25000" dirty="0">
                <a:solidFill>
                  <a:sysClr val="windowText" lastClr="000000"/>
                </a:solidFill>
              </a:rPr>
              <a:t>d</a:t>
            </a:r>
            <a:r>
              <a:rPr lang="fr-FR" sz="1400" kern="0" dirty="0">
                <a:solidFill>
                  <a:sysClr val="windowText" lastClr="000000"/>
                </a:solidFill>
              </a:rPr>
              <a:t>=1,83 g/cm</a:t>
            </a:r>
            <a:r>
              <a:rPr lang="fr-FR" sz="1400" kern="0" baseline="30000" dirty="0">
                <a:solidFill>
                  <a:sysClr val="windowText" lastClr="000000"/>
                </a:solidFill>
              </a:rPr>
              <a:t>3</a:t>
            </a:r>
            <a:r>
              <a:rPr lang="fr-FR" sz="1400" kern="0" dirty="0">
                <a:solidFill>
                  <a:sysClr val="windowText" lastClr="000000"/>
                </a:solidFill>
              </a:rPr>
              <a:t>  </a:t>
            </a:r>
            <a:endParaRPr lang="fr-FR" sz="1400" kern="0" dirty="0" smtClean="0">
              <a:solidFill>
                <a:sysClr val="windowText" lastClr="000000"/>
              </a:solidFill>
            </a:endParaRPr>
          </a:p>
          <a:p>
            <a:r>
              <a:rPr lang="fr-FR" sz="1400" kern="0" dirty="0" smtClean="0">
                <a:solidFill>
                  <a:sysClr val="windowText" lastClr="000000"/>
                </a:solidFill>
              </a:rPr>
              <a:t>w </a:t>
            </a:r>
            <a:r>
              <a:rPr lang="fr-FR" sz="1400" kern="0" dirty="0">
                <a:solidFill>
                  <a:sysClr val="windowText" lastClr="000000"/>
                </a:solidFill>
              </a:rPr>
              <a:t>= 16,89</a:t>
            </a:r>
            <a:r>
              <a:rPr lang="fr-FR" sz="1400" kern="0" dirty="0" smtClean="0">
                <a:solidFill>
                  <a:sysClr val="windowText" lastClr="000000"/>
                </a:solidFill>
              </a:rPr>
              <a:t>%</a:t>
            </a:r>
            <a:endParaRPr lang="fr-FR" sz="1400" kern="0" dirty="0">
              <a:solidFill>
                <a:sysClr val="windowText" lastClr="000000"/>
              </a:solidFill>
            </a:endParaRPr>
          </a:p>
        </p:txBody>
      </p:sp>
      <p:sp>
        <p:nvSpPr>
          <p:cNvPr id="21" name="Rectangle 20"/>
          <p:cNvSpPr/>
          <p:nvPr/>
        </p:nvSpPr>
        <p:spPr>
          <a:xfrm>
            <a:off x="4705189" y="1089764"/>
            <a:ext cx="1378904" cy="954107"/>
          </a:xfrm>
          <a:prstGeom prst="rect">
            <a:avLst/>
          </a:prstGeom>
          <a:solidFill>
            <a:schemeClr val="bg1">
              <a:lumMod val="95000"/>
            </a:schemeClr>
          </a:solidFill>
          <a:ln>
            <a:solidFill>
              <a:schemeClr val="bg1">
                <a:lumMod val="50000"/>
              </a:schemeClr>
            </a:solidFill>
          </a:ln>
        </p:spPr>
        <p:txBody>
          <a:bodyPr wrap="none">
            <a:spAutoFit/>
          </a:bodyPr>
          <a:lstStyle/>
          <a:p>
            <a:pPr algn="ctr"/>
            <a:r>
              <a:rPr lang="fr-FR" sz="1400" b="1" kern="0" dirty="0" smtClean="0">
                <a:solidFill>
                  <a:sysClr val="windowText" lastClr="000000"/>
                </a:solidFill>
              </a:rPr>
              <a:t>Sollicitation :</a:t>
            </a:r>
          </a:p>
          <a:p>
            <a:pPr algn="ctr"/>
            <a:r>
              <a:rPr lang="fr-FR" sz="1400" kern="0" dirty="0" smtClean="0">
                <a:solidFill>
                  <a:sysClr val="windowText" lastClr="000000"/>
                </a:solidFill>
              </a:rPr>
              <a:t>RH </a:t>
            </a:r>
            <a:r>
              <a:rPr lang="fr-FR" sz="1400" kern="0" dirty="0">
                <a:solidFill>
                  <a:sysClr val="windowText" lastClr="000000"/>
                </a:solidFill>
              </a:rPr>
              <a:t>46 % </a:t>
            </a:r>
            <a:endParaRPr lang="fr-FR" sz="1400" kern="0" dirty="0" smtClean="0">
              <a:solidFill>
                <a:sysClr val="windowText" lastClr="000000"/>
              </a:solidFill>
            </a:endParaRPr>
          </a:p>
          <a:p>
            <a:pPr algn="ctr"/>
            <a:r>
              <a:rPr lang="fr-FR" sz="1400" kern="0" dirty="0" smtClean="0">
                <a:solidFill>
                  <a:sysClr val="windowText" lastClr="000000"/>
                </a:solidFill>
              </a:rPr>
              <a:t>T </a:t>
            </a:r>
            <a:r>
              <a:rPr lang="fr-FR" sz="1400" kern="0" dirty="0">
                <a:solidFill>
                  <a:sysClr val="windowText" lastClr="000000"/>
                </a:solidFill>
              </a:rPr>
              <a:t>22,5 °</a:t>
            </a:r>
            <a:r>
              <a:rPr lang="fr-FR" sz="1400" kern="0" dirty="0" smtClean="0">
                <a:solidFill>
                  <a:sysClr val="windowText" lastClr="000000"/>
                </a:solidFill>
              </a:rPr>
              <a:t>C</a:t>
            </a:r>
          </a:p>
          <a:p>
            <a:pPr algn="ctr"/>
            <a:r>
              <a:rPr lang="fr-FR" sz="1400" kern="0" dirty="0" smtClean="0">
                <a:solidFill>
                  <a:sysClr val="windowText" lastClr="000000"/>
                </a:solidFill>
              </a:rPr>
              <a:t>30 heures</a:t>
            </a:r>
          </a:p>
        </p:txBody>
      </p:sp>
    </p:spTree>
    <p:extLst>
      <p:ext uri="{BB962C8B-B14F-4D97-AF65-F5344CB8AC3E}">
        <p14:creationId xmlns:p14="http://schemas.microsoft.com/office/powerpoint/2010/main" val="2215135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lèche droite 84"/>
          <p:cNvSpPr/>
          <p:nvPr/>
        </p:nvSpPr>
        <p:spPr>
          <a:xfrm>
            <a:off x="4495772" y="1498740"/>
            <a:ext cx="2001205" cy="323349"/>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17442" y="452225"/>
            <a:ext cx="1030355" cy="3490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417443" y="67532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11/14</a:t>
            </a:r>
            <a:endParaRPr lang="fr-FR" sz="1400" dirty="0"/>
          </a:p>
        </p:txBody>
      </p:sp>
      <p:graphicFrame>
        <p:nvGraphicFramePr>
          <p:cNvPr id="40" name="Diagramme 39"/>
          <p:cNvGraphicFramePr/>
          <p:nvPr>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oupe 30"/>
          <p:cNvGrpSpPr/>
          <p:nvPr/>
        </p:nvGrpSpPr>
        <p:grpSpPr>
          <a:xfrm>
            <a:off x="130093" y="374520"/>
            <a:ext cx="10338175" cy="539442"/>
            <a:chOff x="148325" y="-352383"/>
            <a:chExt cx="11786992" cy="615042"/>
          </a:xfrm>
        </p:grpSpPr>
        <p:sp>
          <p:nvSpPr>
            <p:cNvPr id="33" name="Rectangle 32"/>
            <p:cNvSpPr>
              <a:spLocks noChangeArrowheads="1"/>
            </p:cNvSpPr>
            <p:nvPr/>
          </p:nvSpPr>
          <p:spPr bwMode="auto">
            <a:xfrm>
              <a:off x="148325" y="-352383"/>
              <a:ext cx="11786992" cy="615042"/>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Mesure de la fissuration :</a:t>
              </a:r>
            </a:p>
            <a:p>
              <a:pPr algn="ctr"/>
              <a:r>
                <a:rPr lang="fr-FR" sz="1400" b="1" kern="0" dirty="0" smtClean="0">
                  <a:solidFill>
                    <a:sysClr val="windowText" lastClr="000000"/>
                  </a:solidFill>
                </a:rPr>
                <a:t>      Éprouvette </a:t>
              </a:r>
              <a:r>
                <a:rPr lang="fr-FR" sz="1400" b="1" kern="0" dirty="0">
                  <a:solidFill>
                    <a:sysClr val="windowText" lastClr="000000"/>
                  </a:solidFill>
                </a:rPr>
                <a:t>de </a:t>
              </a:r>
              <a:r>
                <a:rPr lang="fr-FR" sz="1400" b="1" kern="0" dirty="0" smtClean="0">
                  <a:solidFill>
                    <a:sysClr val="windowText" lastClr="000000"/>
                  </a:solidFill>
                </a:rPr>
                <a:t>COX + MX80 (70/30)</a:t>
              </a:r>
              <a:endParaRPr lang="fr-FR" sz="1400" b="1" kern="0" dirty="0">
                <a:solidFill>
                  <a:sysClr val="windowText" lastClr="000000"/>
                </a:solidFill>
              </a:endParaRPr>
            </a:p>
          </p:txBody>
        </p:sp>
        <p:pic>
          <p:nvPicPr>
            <p:cNvPr id="34"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75944" y="-263788"/>
              <a:ext cx="1174752"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itre 1"/>
          <p:cNvSpPr txBox="1">
            <a:spLocks/>
          </p:cNvSpPr>
          <p:nvPr/>
        </p:nvSpPr>
        <p:spPr>
          <a:xfrm>
            <a:off x="4824298" y="1026494"/>
            <a:ext cx="3300700" cy="323571"/>
          </a:xfrm>
          <a:prstGeom prst="rect">
            <a:avLst/>
          </a:prstGeom>
        </p:spPr>
        <p:txBody>
          <a:bodyPr wrap="square" lIns="0" tIns="0" rIns="0" bIns="0">
            <a:noAutofit/>
          </a:bodyPr>
          <a:lstStyle>
            <a:lvl1pPr>
              <a:defRPr>
                <a:latin typeface="+mj-lt"/>
                <a:ea typeface="+mj-ea"/>
                <a:cs typeface="+mj-cs"/>
              </a:defRPr>
            </a:lvl1pPr>
          </a:lstStyle>
          <a:p>
            <a:endParaRPr lang="fr-FR" sz="1400" b="1" kern="0" dirty="0" smtClean="0">
              <a:solidFill>
                <a:sysClr val="windowText" lastClr="000000"/>
              </a:solidFill>
            </a:endParaRPr>
          </a:p>
        </p:txBody>
      </p:sp>
      <p:sp>
        <p:nvSpPr>
          <p:cNvPr id="67" name="ZoneTexte 66"/>
          <p:cNvSpPr txBox="1"/>
          <p:nvPr/>
        </p:nvSpPr>
        <p:spPr>
          <a:xfrm>
            <a:off x="2304860" y="4047294"/>
            <a:ext cx="2480903" cy="461665"/>
          </a:xfrm>
          <a:prstGeom prst="rect">
            <a:avLst/>
          </a:prstGeom>
          <a:solidFill>
            <a:schemeClr val="accent5">
              <a:lumMod val="20000"/>
              <a:lumOff val="80000"/>
            </a:schemeClr>
          </a:solidFill>
          <a:ln>
            <a:solidFill>
              <a:schemeClr val="tx2"/>
            </a:solidFill>
          </a:ln>
        </p:spPr>
        <p:txBody>
          <a:bodyPr wrap="square" rtlCol="0">
            <a:spAutoFit/>
          </a:bodyPr>
          <a:lstStyle/>
          <a:p>
            <a:pPr algn="just"/>
            <a:r>
              <a:rPr lang="fr-FR" sz="1200" dirty="0"/>
              <a:t>Zone de mesure de teneur en eau couche par couche</a:t>
            </a:r>
          </a:p>
        </p:txBody>
      </p:sp>
      <p:sp>
        <p:nvSpPr>
          <p:cNvPr id="71" name="ZoneTexte 70"/>
          <p:cNvSpPr txBox="1"/>
          <p:nvPr/>
        </p:nvSpPr>
        <p:spPr>
          <a:xfrm>
            <a:off x="2248676" y="4742999"/>
            <a:ext cx="2504361" cy="646331"/>
          </a:xfrm>
          <a:prstGeom prst="rect">
            <a:avLst/>
          </a:prstGeom>
          <a:noFill/>
        </p:spPr>
        <p:txBody>
          <a:bodyPr wrap="square" rtlCol="0">
            <a:spAutoFit/>
          </a:bodyPr>
          <a:lstStyle/>
          <a:p>
            <a:pPr algn="just"/>
            <a:r>
              <a:rPr lang="fr-FR" sz="1200" dirty="0"/>
              <a:t>A, B, C : 3 prélèvements pour mesure de teneur en eau  pour mesure de succion (WP4-T)</a:t>
            </a:r>
          </a:p>
        </p:txBody>
      </p:sp>
      <p:sp>
        <p:nvSpPr>
          <p:cNvPr id="72" name="ZoneTexte 71"/>
          <p:cNvSpPr txBox="1"/>
          <p:nvPr/>
        </p:nvSpPr>
        <p:spPr>
          <a:xfrm>
            <a:off x="2230053" y="5673786"/>
            <a:ext cx="2545197" cy="461665"/>
          </a:xfrm>
          <a:prstGeom prst="rect">
            <a:avLst/>
          </a:prstGeom>
          <a:noFill/>
        </p:spPr>
        <p:txBody>
          <a:bodyPr wrap="square" rtlCol="0">
            <a:spAutoFit/>
          </a:bodyPr>
          <a:lstStyle/>
          <a:p>
            <a:pPr algn="just"/>
            <a:r>
              <a:rPr lang="fr-FR" sz="1200" dirty="0"/>
              <a:t>D1, D2, D3 : 3 prélèvements pour mesure de densité (à la paraffine)</a:t>
            </a:r>
          </a:p>
        </p:txBody>
      </p:sp>
      <p:sp>
        <p:nvSpPr>
          <p:cNvPr id="81" name="Flèche vers le bas 80"/>
          <p:cNvSpPr/>
          <p:nvPr/>
        </p:nvSpPr>
        <p:spPr>
          <a:xfrm rot="10800000">
            <a:off x="9405045" y="1405684"/>
            <a:ext cx="265465" cy="524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sp>
        <p:nvSpPr>
          <p:cNvPr id="82" name="ZoneTexte 81"/>
          <p:cNvSpPr txBox="1"/>
          <p:nvPr/>
        </p:nvSpPr>
        <p:spPr>
          <a:xfrm>
            <a:off x="8850085" y="1640102"/>
            <a:ext cx="554960" cy="276999"/>
          </a:xfrm>
          <a:prstGeom prst="rect">
            <a:avLst/>
          </a:prstGeom>
          <a:noFill/>
        </p:spPr>
        <p:txBody>
          <a:bodyPr wrap="none" rtlCol="0">
            <a:spAutoFit/>
          </a:bodyPr>
          <a:lstStyle/>
          <a:p>
            <a:r>
              <a:rPr lang="fr-FR" sz="1200" dirty="0"/>
              <a:t>VENT</a:t>
            </a:r>
          </a:p>
        </p:txBody>
      </p:sp>
      <p:sp>
        <p:nvSpPr>
          <p:cNvPr id="9" name="Rectangle 8"/>
          <p:cNvSpPr/>
          <p:nvPr/>
        </p:nvSpPr>
        <p:spPr>
          <a:xfrm>
            <a:off x="7196437" y="1190625"/>
            <a:ext cx="1237839" cy="307777"/>
          </a:xfrm>
          <a:prstGeom prst="rect">
            <a:avLst/>
          </a:prstGeom>
        </p:spPr>
        <p:txBody>
          <a:bodyPr wrap="none">
            <a:spAutoFit/>
          </a:bodyPr>
          <a:lstStyle/>
          <a:p>
            <a:r>
              <a:rPr lang="fr-FR" sz="1400" b="1" kern="0" dirty="0">
                <a:solidFill>
                  <a:sysClr val="windowText" lastClr="000000"/>
                </a:solidFill>
              </a:rPr>
              <a:t>état initial :</a:t>
            </a:r>
          </a:p>
        </p:txBody>
      </p:sp>
      <p:sp>
        <p:nvSpPr>
          <p:cNvPr id="10" name="Rectangle 9"/>
          <p:cNvSpPr/>
          <p:nvPr/>
        </p:nvSpPr>
        <p:spPr>
          <a:xfrm>
            <a:off x="2688665" y="1190625"/>
            <a:ext cx="1273070" cy="307777"/>
          </a:xfrm>
          <a:prstGeom prst="rect">
            <a:avLst/>
          </a:prstGeom>
        </p:spPr>
        <p:txBody>
          <a:bodyPr wrap="square">
            <a:spAutoFit/>
          </a:bodyPr>
          <a:lstStyle/>
          <a:p>
            <a:r>
              <a:rPr lang="fr-FR" sz="1400" b="1" kern="0" dirty="0" smtClean="0">
                <a:solidFill>
                  <a:sysClr val="windowText" lastClr="000000"/>
                </a:solidFill>
              </a:rPr>
              <a:t>état </a:t>
            </a:r>
            <a:r>
              <a:rPr lang="fr-FR" sz="1400" b="1" kern="0" dirty="0">
                <a:solidFill>
                  <a:sysClr val="windowText" lastClr="000000"/>
                </a:solidFill>
              </a:rPr>
              <a:t>initial :</a:t>
            </a:r>
          </a:p>
        </p:txBody>
      </p:sp>
      <p:sp>
        <p:nvSpPr>
          <p:cNvPr id="13" name="Rectangle 12"/>
          <p:cNvSpPr/>
          <p:nvPr/>
        </p:nvSpPr>
        <p:spPr>
          <a:xfrm>
            <a:off x="2225509" y="1604306"/>
            <a:ext cx="2310334" cy="954107"/>
          </a:xfrm>
          <a:prstGeom prst="rect">
            <a:avLst/>
          </a:prstGeom>
        </p:spPr>
        <p:txBody>
          <a:bodyPr wrap="square">
            <a:spAutoFit/>
          </a:bodyPr>
          <a:lstStyle/>
          <a:p>
            <a:r>
              <a:rPr lang="fr-FR" sz="1400" kern="0" dirty="0">
                <a:solidFill>
                  <a:sysClr val="windowText" lastClr="000000"/>
                </a:solidFill>
              </a:rPr>
              <a:t>Largeur : 24 </a:t>
            </a:r>
            <a:r>
              <a:rPr lang="fr-FR" sz="1400" kern="0" dirty="0" smtClean="0">
                <a:solidFill>
                  <a:sysClr val="windowText" lastClr="000000"/>
                </a:solidFill>
              </a:rPr>
              <a:t>cm</a:t>
            </a:r>
          </a:p>
          <a:p>
            <a:r>
              <a:rPr lang="fr-FR" sz="1400" kern="0" dirty="0" smtClean="0">
                <a:solidFill>
                  <a:sysClr val="windowText" lastClr="000000"/>
                </a:solidFill>
              </a:rPr>
              <a:t>Epaisseur </a:t>
            </a:r>
            <a:r>
              <a:rPr lang="fr-FR" sz="1400" kern="0" dirty="0">
                <a:solidFill>
                  <a:sysClr val="windowText" lastClr="000000"/>
                </a:solidFill>
              </a:rPr>
              <a:t>: 1,8 cm</a:t>
            </a:r>
          </a:p>
          <a:p>
            <a:r>
              <a:rPr lang="fr-FR" sz="1400" kern="0" dirty="0">
                <a:solidFill>
                  <a:sysClr val="windowText" lastClr="000000"/>
                </a:solidFill>
                <a:latin typeface="Symbol" panose="05050102010706020507" pitchFamily="18" charset="2"/>
              </a:rPr>
              <a:t>r</a:t>
            </a:r>
            <a:r>
              <a:rPr lang="fr-FR" sz="1400" kern="0" dirty="0">
                <a:solidFill>
                  <a:sysClr val="windowText" lastClr="000000"/>
                </a:solidFill>
                <a:latin typeface="+mj-lt"/>
              </a:rPr>
              <a:t>d=1,45 g/cm3 	</a:t>
            </a:r>
            <a:endParaRPr lang="fr-FR" sz="1400" kern="0" dirty="0" smtClean="0">
              <a:solidFill>
                <a:sysClr val="windowText" lastClr="000000"/>
              </a:solidFill>
              <a:latin typeface="+mj-lt"/>
            </a:endParaRPr>
          </a:p>
          <a:p>
            <a:r>
              <a:rPr lang="fr-FR" sz="1400" kern="0" dirty="0" smtClean="0">
                <a:solidFill>
                  <a:sysClr val="windowText" lastClr="000000"/>
                </a:solidFill>
                <a:latin typeface="+mj-lt"/>
              </a:rPr>
              <a:t>w </a:t>
            </a:r>
            <a:r>
              <a:rPr lang="fr-FR" sz="1400" kern="0" dirty="0">
                <a:solidFill>
                  <a:sysClr val="windowText" lastClr="000000"/>
                </a:solidFill>
                <a:latin typeface="+mj-lt"/>
              </a:rPr>
              <a:t>= 28,7%</a:t>
            </a:r>
          </a:p>
        </p:txBody>
      </p:sp>
      <p:sp>
        <p:nvSpPr>
          <p:cNvPr id="21" name="Rectangle 20"/>
          <p:cNvSpPr/>
          <p:nvPr/>
        </p:nvSpPr>
        <p:spPr>
          <a:xfrm>
            <a:off x="4705189" y="1089764"/>
            <a:ext cx="1378904" cy="954107"/>
          </a:xfrm>
          <a:prstGeom prst="rect">
            <a:avLst/>
          </a:prstGeom>
          <a:solidFill>
            <a:schemeClr val="bg1">
              <a:lumMod val="95000"/>
            </a:schemeClr>
          </a:solidFill>
          <a:ln>
            <a:solidFill>
              <a:schemeClr val="bg1">
                <a:lumMod val="50000"/>
              </a:schemeClr>
            </a:solidFill>
          </a:ln>
        </p:spPr>
        <p:txBody>
          <a:bodyPr wrap="none">
            <a:spAutoFit/>
          </a:bodyPr>
          <a:lstStyle/>
          <a:p>
            <a:pPr algn="ctr"/>
            <a:r>
              <a:rPr lang="fr-FR" sz="1400" b="1" kern="0" dirty="0" smtClean="0">
                <a:solidFill>
                  <a:sysClr val="windowText" lastClr="000000"/>
                </a:solidFill>
              </a:rPr>
              <a:t>Sollicitation :</a:t>
            </a:r>
          </a:p>
          <a:p>
            <a:pPr algn="ctr"/>
            <a:r>
              <a:rPr lang="fr-FR" sz="1400" kern="0" dirty="0" smtClean="0">
                <a:solidFill>
                  <a:sysClr val="windowText" lastClr="000000"/>
                </a:solidFill>
              </a:rPr>
              <a:t>RH </a:t>
            </a:r>
            <a:r>
              <a:rPr lang="fr-FR" sz="1400" kern="0" dirty="0">
                <a:solidFill>
                  <a:sysClr val="windowText" lastClr="000000"/>
                </a:solidFill>
              </a:rPr>
              <a:t>46 % </a:t>
            </a:r>
            <a:endParaRPr lang="fr-FR" sz="1400" kern="0" dirty="0" smtClean="0">
              <a:solidFill>
                <a:sysClr val="windowText" lastClr="000000"/>
              </a:solidFill>
            </a:endParaRPr>
          </a:p>
          <a:p>
            <a:pPr algn="ctr"/>
            <a:r>
              <a:rPr lang="fr-FR" sz="1400" kern="0" dirty="0" smtClean="0">
                <a:solidFill>
                  <a:sysClr val="windowText" lastClr="000000"/>
                </a:solidFill>
              </a:rPr>
              <a:t>T 22,3 </a:t>
            </a:r>
            <a:r>
              <a:rPr lang="fr-FR" sz="1400" kern="0" dirty="0">
                <a:solidFill>
                  <a:sysClr val="windowText" lastClr="000000"/>
                </a:solidFill>
              </a:rPr>
              <a:t>°</a:t>
            </a:r>
            <a:r>
              <a:rPr lang="fr-FR" sz="1400" kern="0" dirty="0" smtClean="0">
                <a:solidFill>
                  <a:sysClr val="windowText" lastClr="000000"/>
                </a:solidFill>
              </a:rPr>
              <a:t>C</a:t>
            </a:r>
          </a:p>
          <a:p>
            <a:pPr algn="ctr"/>
            <a:r>
              <a:rPr lang="fr-FR" sz="1400" kern="0" dirty="0" smtClean="0">
                <a:solidFill>
                  <a:sysClr val="windowText" lastClr="000000"/>
                </a:solidFill>
              </a:rPr>
              <a:t>24 heures</a:t>
            </a:r>
            <a:endParaRPr lang="fr-FR" sz="1400" kern="0" dirty="0">
              <a:solidFill>
                <a:sysClr val="windowText" lastClr="000000"/>
              </a:solidFill>
            </a:endParaRPr>
          </a:p>
        </p:txBody>
      </p:sp>
      <p:pic>
        <p:nvPicPr>
          <p:cNvPr id="120" name="Image 119"/>
          <p:cNvPicPr>
            <a:picLocks noChangeAspect="1"/>
          </p:cNvPicPr>
          <p:nvPr/>
        </p:nvPicPr>
        <p:blipFill rotWithShape="1">
          <a:blip r:embed="rId9" cstate="print">
            <a:extLst>
              <a:ext uri="{28A0092B-C50C-407E-A947-70E740481C1C}">
                <a14:useLocalDpi xmlns:a14="http://schemas.microsoft.com/office/drawing/2010/main" val="0"/>
              </a:ext>
            </a:extLst>
          </a:blip>
          <a:srcRect l="20833" t="1346" r="18434"/>
          <a:stretch/>
        </p:blipFill>
        <p:spPr>
          <a:xfrm>
            <a:off x="6014304" y="2653066"/>
            <a:ext cx="3653720" cy="3338482"/>
          </a:xfrm>
          <a:prstGeom prst="rect">
            <a:avLst/>
          </a:prstGeom>
        </p:spPr>
      </p:pic>
      <p:grpSp>
        <p:nvGrpSpPr>
          <p:cNvPr id="122" name="Groupe 121"/>
          <p:cNvGrpSpPr/>
          <p:nvPr/>
        </p:nvGrpSpPr>
        <p:grpSpPr>
          <a:xfrm>
            <a:off x="4851120" y="1784631"/>
            <a:ext cx="5786898" cy="4924978"/>
            <a:chOff x="1471605" y="963370"/>
            <a:chExt cx="6597887" cy="5615177"/>
          </a:xfrm>
        </p:grpSpPr>
        <p:cxnSp>
          <p:nvCxnSpPr>
            <p:cNvPr id="123" name="Connecteur droit avec flèche 122"/>
            <p:cNvCxnSpPr/>
            <p:nvPr/>
          </p:nvCxnSpPr>
          <p:spPr>
            <a:xfrm>
              <a:off x="2601884" y="1911927"/>
              <a:ext cx="6402" cy="381668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p:cNvCxnSpPr/>
            <p:nvPr/>
          </p:nvCxnSpPr>
          <p:spPr>
            <a:xfrm>
              <a:off x="7051964" y="1944524"/>
              <a:ext cx="0" cy="379305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p:cNvCxnSpPr/>
            <p:nvPr/>
          </p:nvCxnSpPr>
          <p:spPr>
            <a:xfrm flipV="1">
              <a:off x="2813787" y="1767781"/>
              <a:ext cx="4085234" cy="211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p:cNvCxnSpPr/>
            <p:nvPr/>
          </p:nvCxnSpPr>
          <p:spPr>
            <a:xfrm flipV="1">
              <a:off x="2824413" y="5883672"/>
              <a:ext cx="4100089" cy="2255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ZoneTexte 126"/>
            <p:cNvSpPr txBox="1"/>
            <p:nvPr/>
          </p:nvSpPr>
          <p:spPr>
            <a:xfrm>
              <a:off x="2997369" y="1413111"/>
              <a:ext cx="827781" cy="315818"/>
            </a:xfrm>
            <a:prstGeom prst="rect">
              <a:avLst/>
            </a:prstGeom>
            <a:noFill/>
          </p:spPr>
          <p:txBody>
            <a:bodyPr wrap="none" rtlCol="0">
              <a:spAutoFit/>
            </a:bodyPr>
            <a:lstStyle/>
            <a:p>
              <a:r>
                <a:rPr lang="fr-FR" sz="1200" dirty="0"/>
                <a:t>23,7 cm</a:t>
              </a:r>
            </a:p>
          </p:txBody>
        </p:sp>
        <p:sp>
          <p:nvSpPr>
            <p:cNvPr id="128" name="ZoneTexte 127"/>
            <p:cNvSpPr txBox="1"/>
            <p:nvPr/>
          </p:nvSpPr>
          <p:spPr>
            <a:xfrm>
              <a:off x="3219798" y="5966062"/>
              <a:ext cx="831947" cy="315818"/>
            </a:xfrm>
            <a:prstGeom prst="rect">
              <a:avLst/>
            </a:prstGeom>
            <a:noFill/>
          </p:spPr>
          <p:txBody>
            <a:bodyPr wrap="none" rtlCol="0">
              <a:spAutoFit/>
            </a:bodyPr>
            <a:lstStyle/>
            <a:p>
              <a:r>
                <a:rPr lang="fr-FR" sz="1200" dirty="0"/>
                <a:t>23,8 cm</a:t>
              </a:r>
            </a:p>
          </p:txBody>
        </p:sp>
        <p:sp>
          <p:nvSpPr>
            <p:cNvPr id="129" name="ZoneTexte 128"/>
            <p:cNvSpPr txBox="1"/>
            <p:nvPr/>
          </p:nvSpPr>
          <p:spPr>
            <a:xfrm rot="16200000">
              <a:off x="2038896" y="2786916"/>
              <a:ext cx="831947" cy="315818"/>
            </a:xfrm>
            <a:prstGeom prst="rect">
              <a:avLst/>
            </a:prstGeom>
            <a:noFill/>
          </p:spPr>
          <p:txBody>
            <a:bodyPr wrap="none" rtlCol="0">
              <a:spAutoFit/>
            </a:bodyPr>
            <a:lstStyle/>
            <a:p>
              <a:r>
                <a:rPr lang="fr-FR" sz="1200" dirty="0"/>
                <a:t>23,6 cm</a:t>
              </a:r>
            </a:p>
          </p:txBody>
        </p:sp>
        <p:sp>
          <p:nvSpPr>
            <p:cNvPr id="130" name="ZoneTexte 129"/>
            <p:cNvSpPr txBox="1"/>
            <p:nvPr/>
          </p:nvSpPr>
          <p:spPr>
            <a:xfrm rot="16200000">
              <a:off x="6755839" y="2882586"/>
              <a:ext cx="986561" cy="315818"/>
            </a:xfrm>
            <a:prstGeom prst="rect">
              <a:avLst/>
            </a:prstGeom>
            <a:noFill/>
          </p:spPr>
          <p:txBody>
            <a:bodyPr wrap="square" rtlCol="0">
              <a:spAutoFit/>
            </a:bodyPr>
            <a:lstStyle/>
            <a:p>
              <a:r>
                <a:rPr lang="fr-FR" sz="1200" dirty="0"/>
                <a:t>23,5 cm</a:t>
              </a:r>
            </a:p>
          </p:txBody>
        </p:sp>
        <p:sp>
          <p:nvSpPr>
            <p:cNvPr id="131" name="ZoneTexte 130"/>
            <p:cNvSpPr txBox="1"/>
            <p:nvPr/>
          </p:nvSpPr>
          <p:spPr>
            <a:xfrm>
              <a:off x="3226548" y="963370"/>
              <a:ext cx="1029333" cy="315818"/>
            </a:xfrm>
            <a:prstGeom prst="rect">
              <a:avLst/>
            </a:prstGeom>
            <a:solidFill>
              <a:schemeClr val="accent4">
                <a:lumMod val="20000"/>
                <a:lumOff val="80000"/>
              </a:schemeClr>
            </a:solidFill>
          </p:spPr>
          <p:txBody>
            <a:bodyPr wrap="none" rtlCol="0">
              <a:spAutoFit/>
            </a:bodyPr>
            <a:lstStyle/>
            <a:p>
              <a:r>
                <a:rPr lang="fr-FR" sz="1200" dirty="0"/>
                <a:t>Epaisseurs</a:t>
              </a:r>
            </a:p>
          </p:txBody>
        </p:sp>
        <p:sp>
          <p:nvSpPr>
            <p:cNvPr id="132" name="ZoneTexte 131"/>
            <p:cNvSpPr txBox="1"/>
            <p:nvPr/>
          </p:nvSpPr>
          <p:spPr>
            <a:xfrm>
              <a:off x="1504975" y="5755502"/>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cxnSp>
          <p:nvCxnSpPr>
            <p:cNvPr id="133" name="Connecteur droit avec flèche 132"/>
            <p:cNvCxnSpPr/>
            <p:nvPr/>
          </p:nvCxnSpPr>
          <p:spPr>
            <a:xfrm>
              <a:off x="2410016" y="1678542"/>
              <a:ext cx="366202" cy="207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ZoneTexte 133"/>
            <p:cNvSpPr txBox="1"/>
            <p:nvPr/>
          </p:nvSpPr>
          <p:spPr>
            <a:xfrm>
              <a:off x="1481557" y="3659970"/>
              <a:ext cx="827781" cy="315818"/>
            </a:xfrm>
            <a:prstGeom prst="rect">
              <a:avLst/>
            </a:prstGeom>
            <a:solidFill>
              <a:schemeClr val="accent4">
                <a:lumMod val="20000"/>
                <a:lumOff val="80000"/>
              </a:schemeClr>
            </a:solidFill>
          </p:spPr>
          <p:txBody>
            <a:bodyPr wrap="none" rtlCol="0">
              <a:spAutoFit/>
            </a:bodyPr>
            <a:lstStyle/>
            <a:p>
              <a:r>
                <a:rPr lang="fr-FR" sz="1200" dirty="0"/>
                <a:t>1,75 cm</a:t>
              </a:r>
            </a:p>
          </p:txBody>
        </p:sp>
        <p:cxnSp>
          <p:nvCxnSpPr>
            <p:cNvPr id="135" name="Connecteur droit avec flèche 134"/>
            <p:cNvCxnSpPr/>
            <p:nvPr/>
          </p:nvCxnSpPr>
          <p:spPr>
            <a:xfrm>
              <a:off x="2452371" y="3856986"/>
              <a:ext cx="3743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ZoneTexte 135"/>
            <p:cNvSpPr txBox="1"/>
            <p:nvPr/>
          </p:nvSpPr>
          <p:spPr>
            <a:xfrm>
              <a:off x="1471605" y="1482991"/>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cxnSp>
          <p:nvCxnSpPr>
            <p:cNvPr id="137" name="Connecteur droit avec flèche 136"/>
            <p:cNvCxnSpPr/>
            <p:nvPr/>
          </p:nvCxnSpPr>
          <p:spPr>
            <a:xfrm flipV="1">
              <a:off x="2435499" y="5737575"/>
              <a:ext cx="297761" cy="22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8" name="ZoneTexte 137"/>
            <p:cNvSpPr txBox="1"/>
            <p:nvPr/>
          </p:nvSpPr>
          <p:spPr>
            <a:xfrm>
              <a:off x="7234122" y="5670705"/>
              <a:ext cx="831947" cy="315818"/>
            </a:xfrm>
            <a:prstGeom prst="rect">
              <a:avLst/>
            </a:prstGeom>
            <a:solidFill>
              <a:schemeClr val="accent4">
                <a:lumMod val="20000"/>
                <a:lumOff val="80000"/>
              </a:schemeClr>
            </a:solidFill>
          </p:spPr>
          <p:txBody>
            <a:bodyPr wrap="none" rtlCol="0">
              <a:spAutoFit/>
            </a:bodyPr>
            <a:lstStyle/>
            <a:p>
              <a:r>
                <a:rPr lang="fr-FR" sz="1200" dirty="0"/>
                <a:t>1,65 cm</a:t>
              </a:r>
            </a:p>
          </p:txBody>
        </p:sp>
        <p:cxnSp>
          <p:nvCxnSpPr>
            <p:cNvPr id="139" name="Connecteur droit avec flèche 138"/>
            <p:cNvCxnSpPr/>
            <p:nvPr/>
          </p:nvCxnSpPr>
          <p:spPr>
            <a:xfrm flipH="1">
              <a:off x="6924502" y="1679730"/>
              <a:ext cx="291728" cy="227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0" name="ZoneTexte 139"/>
            <p:cNvSpPr txBox="1"/>
            <p:nvPr/>
          </p:nvSpPr>
          <p:spPr>
            <a:xfrm>
              <a:off x="7241711" y="3667300"/>
              <a:ext cx="827781" cy="315818"/>
            </a:xfrm>
            <a:prstGeom prst="rect">
              <a:avLst/>
            </a:prstGeom>
            <a:solidFill>
              <a:schemeClr val="accent4">
                <a:lumMod val="20000"/>
                <a:lumOff val="80000"/>
              </a:schemeClr>
            </a:solidFill>
          </p:spPr>
          <p:txBody>
            <a:bodyPr wrap="none" rtlCol="0">
              <a:spAutoFit/>
            </a:bodyPr>
            <a:lstStyle/>
            <a:p>
              <a:r>
                <a:rPr lang="fr-FR" sz="1200" dirty="0"/>
                <a:t>1,75 cm</a:t>
              </a:r>
            </a:p>
          </p:txBody>
        </p:sp>
        <p:sp>
          <p:nvSpPr>
            <p:cNvPr id="142" name="ZoneTexte 141"/>
            <p:cNvSpPr txBox="1"/>
            <p:nvPr/>
          </p:nvSpPr>
          <p:spPr>
            <a:xfrm>
              <a:off x="7241712" y="1517013"/>
              <a:ext cx="736909" cy="315818"/>
            </a:xfrm>
            <a:prstGeom prst="rect">
              <a:avLst/>
            </a:prstGeom>
            <a:solidFill>
              <a:schemeClr val="accent4">
                <a:lumMod val="20000"/>
                <a:lumOff val="80000"/>
              </a:schemeClr>
            </a:solidFill>
          </p:spPr>
          <p:txBody>
            <a:bodyPr wrap="none" rtlCol="0">
              <a:spAutoFit/>
            </a:bodyPr>
            <a:lstStyle/>
            <a:p>
              <a:r>
                <a:rPr lang="fr-FR" sz="1200" dirty="0"/>
                <a:t>1,6 cm</a:t>
              </a:r>
            </a:p>
          </p:txBody>
        </p:sp>
        <p:cxnSp>
          <p:nvCxnSpPr>
            <p:cNvPr id="143" name="Connecteur droit avec flèche 142"/>
            <p:cNvCxnSpPr/>
            <p:nvPr/>
          </p:nvCxnSpPr>
          <p:spPr>
            <a:xfrm flipH="1" flipV="1">
              <a:off x="6997324" y="5830886"/>
              <a:ext cx="236799" cy="150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4" name="ZoneTexte 143"/>
            <p:cNvSpPr txBox="1"/>
            <p:nvPr/>
          </p:nvSpPr>
          <p:spPr>
            <a:xfrm>
              <a:off x="4411694" y="6262729"/>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cxnSp>
          <p:nvCxnSpPr>
            <p:cNvPr id="145" name="Connecteur droit avec flèche 144"/>
            <p:cNvCxnSpPr/>
            <p:nvPr/>
          </p:nvCxnSpPr>
          <p:spPr>
            <a:xfrm flipV="1">
              <a:off x="4875924" y="6010730"/>
              <a:ext cx="0" cy="25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6" name="ZoneTexte 145"/>
            <p:cNvSpPr txBox="1"/>
            <p:nvPr/>
          </p:nvSpPr>
          <p:spPr>
            <a:xfrm>
              <a:off x="4335876" y="982296"/>
              <a:ext cx="732742" cy="315818"/>
            </a:xfrm>
            <a:prstGeom prst="rect">
              <a:avLst/>
            </a:prstGeom>
            <a:solidFill>
              <a:schemeClr val="accent4">
                <a:lumMod val="20000"/>
                <a:lumOff val="80000"/>
              </a:schemeClr>
            </a:solidFill>
          </p:spPr>
          <p:txBody>
            <a:bodyPr wrap="none" rtlCol="0">
              <a:spAutoFit/>
            </a:bodyPr>
            <a:lstStyle/>
            <a:p>
              <a:r>
                <a:rPr lang="fr-FR" sz="1200" dirty="0"/>
                <a:t>1,7 cm</a:t>
              </a:r>
            </a:p>
          </p:txBody>
        </p:sp>
        <p:sp>
          <p:nvSpPr>
            <p:cNvPr id="148" name="Rectangle 147"/>
            <p:cNvSpPr/>
            <p:nvPr/>
          </p:nvSpPr>
          <p:spPr>
            <a:xfrm>
              <a:off x="3186255" y="2299197"/>
              <a:ext cx="1095375" cy="1057275"/>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0" name="Rectangle 149"/>
            <p:cNvSpPr/>
            <p:nvPr/>
          </p:nvSpPr>
          <p:spPr>
            <a:xfrm>
              <a:off x="5263287" y="3381385"/>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C</a:t>
              </a:r>
            </a:p>
          </p:txBody>
        </p:sp>
        <p:sp>
          <p:nvSpPr>
            <p:cNvPr id="151" name="Rectangle 150"/>
            <p:cNvSpPr/>
            <p:nvPr/>
          </p:nvSpPr>
          <p:spPr>
            <a:xfrm>
              <a:off x="5266567" y="2071292"/>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a:t>
              </a:r>
            </a:p>
          </p:txBody>
        </p:sp>
        <p:sp>
          <p:nvSpPr>
            <p:cNvPr id="152" name="Rectangle 151"/>
            <p:cNvSpPr/>
            <p:nvPr/>
          </p:nvSpPr>
          <p:spPr>
            <a:xfrm>
              <a:off x="5226702" y="2878603"/>
              <a:ext cx="200025" cy="19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B</a:t>
              </a:r>
            </a:p>
          </p:txBody>
        </p:sp>
        <p:sp>
          <p:nvSpPr>
            <p:cNvPr id="155" name="Rectangle 154"/>
            <p:cNvSpPr/>
            <p:nvPr/>
          </p:nvSpPr>
          <p:spPr>
            <a:xfrm>
              <a:off x="5214334" y="3767593"/>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D1</a:t>
              </a:r>
            </a:p>
          </p:txBody>
        </p:sp>
        <p:sp>
          <p:nvSpPr>
            <p:cNvPr id="156" name="Rectangle 155"/>
            <p:cNvSpPr/>
            <p:nvPr/>
          </p:nvSpPr>
          <p:spPr>
            <a:xfrm>
              <a:off x="5248587" y="4483505"/>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D2</a:t>
              </a:r>
            </a:p>
          </p:txBody>
        </p:sp>
        <p:sp>
          <p:nvSpPr>
            <p:cNvPr id="157" name="Rectangle 156"/>
            <p:cNvSpPr/>
            <p:nvPr/>
          </p:nvSpPr>
          <p:spPr>
            <a:xfrm>
              <a:off x="5291443" y="5149222"/>
              <a:ext cx="436011" cy="3092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D3</a:t>
              </a:r>
            </a:p>
          </p:txBody>
        </p:sp>
      </p:grpSp>
      <p:pic>
        <p:nvPicPr>
          <p:cNvPr id="167" name="Image 1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2013" y="2514283"/>
            <a:ext cx="2493238" cy="1402446"/>
          </a:xfrm>
          <a:prstGeom prst="rect">
            <a:avLst/>
          </a:prstGeom>
        </p:spPr>
      </p:pic>
      <p:pic>
        <p:nvPicPr>
          <p:cNvPr id="168" name="Image 167"/>
          <p:cNvPicPr>
            <a:picLocks noChangeAspect="1"/>
          </p:cNvPicPr>
          <p:nvPr/>
        </p:nvPicPr>
        <p:blipFill rotWithShape="1">
          <a:blip r:embed="rId11" cstate="print">
            <a:extLst>
              <a:ext uri="{28A0092B-C50C-407E-A947-70E740481C1C}">
                <a14:useLocalDpi xmlns:a14="http://schemas.microsoft.com/office/drawing/2010/main" val="0"/>
              </a:ext>
            </a:extLst>
          </a:blip>
          <a:srcRect l="26667" t="9506" r="30972"/>
          <a:stretch/>
        </p:blipFill>
        <p:spPr>
          <a:xfrm rot="5400000">
            <a:off x="11084526" y="258689"/>
            <a:ext cx="1919615" cy="2306688"/>
          </a:xfrm>
          <a:prstGeom prst="rect">
            <a:avLst/>
          </a:prstGeom>
        </p:spPr>
      </p:pic>
    </p:spTree>
    <p:extLst>
      <p:ext uri="{BB962C8B-B14F-4D97-AF65-F5344CB8AC3E}">
        <p14:creationId xmlns:p14="http://schemas.microsoft.com/office/powerpoint/2010/main" val="65368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17442" y="452225"/>
            <a:ext cx="1030355" cy="3490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417443" y="67532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12/14</a:t>
            </a:r>
            <a:endParaRPr lang="fr-FR" sz="1400" dirty="0"/>
          </a:p>
        </p:txBody>
      </p:sp>
      <p:graphicFrame>
        <p:nvGraphicFramePr>
          <p:cNvPr id="40" name="Diagramme 39"/>
          <p:cNvGraphicFramePr/>
          <p:nvPr>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oupe 30"/>
          <p:cNvGrpSpPr/>
          <p:nvPr/>
        </p:nvGrpSpPr>
        <p:grpSpPr>
          <a:xfrm>
            <a:off x="130093" y="374520"/>
            <a:ext cx="10338175" cy="539442"/>
            <a:chOff x="148325" y="-352383"/>
            <a:chExt cx="11786992" cy="615042"/>
          </a:xfrm>
        </p:grpSpPr>
        <p:sp>
          <p:nvSpPr>
            <p:cNvPr id="33" name="Rectangle 32"/>
            <p:cNvSpPr>
              <a:spLocks noChangeArrowheads="1"/>
            </p:cNvSpPr>
            <p:nvPr/>
          </p:nvSpPr>
          <p:spPr bwMode="auto">
            <a:xfrm>
              <a:off x="148325" y="-352383"/>
              <a:ext cx="11786992" cy="615042"/>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Mesure de la fissuration :</a:t>
              </a:r>
            </a:p>
            <a:p>
              <a:pPr algn="ctr"/>
              <a:r>
                <a:rPr lang="fr-FR" sz="1400" b="1" kern="0" dirty="0" smtClean="0">
                  <a:solidFill>
                    <a:sysClr val="windowText" lastClr="000000"/>
                  </a:solidFill>
                </a:rPr>
                <a:t>Comparaison des profils de séchage</a:t>
              </a:r>
              <a:endParaRPr lang="fr-FR" sz="1400" b="1" kern="0" dirty="0">
                <a:solidFill>
                  <a:sysClr val="windowText" lastClr="000000"/>
                </a:solidFill>
              </a:endParaRPr>
            </a:p>
          </p:txBody>
        </p:sp>
        <p:pic>
          <p:nvPicPr>
            <p:cNvPr id="34"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75944" y="-263788"/>
              <a:ext cx="1174752" cy="39798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3" name="Graphique 52"/>
          <p:cNvGraphicFramePr>
            <a:graphicFrameLocks/>
          </p:cNvGraphicFramePr>
          <p:nvPr>
            <p:extLst>
              <p:ext uri="{D42A27DB-BD31-4B8C-83A1-F6EECF244321}">
                <p14:modId xmlns:p14="http://schemas.microsoft.com/office/powerpoint/2010/main" val="1897539964"/>
              </p:ext>
            </p:extLst>
          </p:nvPr>
        </p:nvGraphicFramePr>
        <p:xfrm>
          <a:off x="2398511" y="3956896"/>
          <a:ext cx="3938789" cy="256772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Graphique 53"/>
          <p:cNvGraphicFramePr>
            <a:graphicFrameLocks/>
          </p:cNvGraphicFramePr>
          <p:nvPr>
            <p:extLst>
              <p:ext uri="{D42A27DB-BD31-4B8C-83A1-F6EECF244321}">
                <p14:modId xmlns:p14="http://schemas.microsoft.com/office/powerpoint/2010/main" val="1253838010"/>
              </p:ext>
            </p:extLst>
          </p:nvPr>
        </p:nvGraphicFramePr>
        <p:xfrm>
          <a:off x="6490637" y="3956897"/>
          <a:ext cx="3903102" cy="253958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Graphique 54"/>
          <p:cNvGraphicFramePr>
            <a:graphicFrameLocks/>
          </p:cNvGraphicFramePr>
          <p:nvPr>
            <p:extLst>
              <p:ext uri="{D42A27DB-BD31-4B8C-83A1-F6EECF244321}">
                <p14:modId xmlns:p14="http://schemas.microsoft.com/office/powerpoint/2010/main" val="250399708"/>
              </p:ext>
            </p:extLst>
          </p:nvPr>
        </p:nvGraphicFramePr>
        <p:xfrm>
          <a:off x="2498432" y="1617951"/>
          <a:ext cx="2063856" cy="233894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6" name="Graphique 55"/>
          <p:cNvGraphicFramePr>
            <a:graphicFrameLocks/>
          </p:cNvGraphicFramePr>
          <p:nvPr>
            <p:extLst>
              <p:ext uri="{D42A27DB-BD31-4B8C-83A1-F6EECF244321}">
                <p14:modId xmlns:p14="http://schemas.microsoft.com/office/powerpoint/2010/main" val="1220431078"/>
              </p:ext>
            </p:extLst>
          </p:nvPr>
        </p:nvGraphicFramePr>
        <p:xfrm>
          <a:off x="4314266" y="1617951"/>
          <a:ext cx="1974616" cy="220044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7" name="Graphique 56"/>
          <p:cNvGraphicFramePr>
            <a:graphicFrameLocks/>
          </p:cNvGraphicFramePr>
          <p:nvPr>
            <p:extLst>
              <p:ext uri="{D42A27DB-BD31-4B8C-83A1-F6EECF244321}">
                <p14:modId xmlns:p14="http://schemas.microsoft.com/office/powerpoint/2010/main" val="186780552"/>
              </p:ext>
            </p:extLst>
          </p:nvPr>
        </p:nvGraphicFramePr>
        <p:xfrm>
          <a:off x="6642100" y="1536382"/>
          <a:ext cx="1991421" cy="233743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8" name="Graphique 57"/>
          <p:cNvGraphicFramePr>
            <a:graphicFrameLocks/>
          </p:cNvGraphicFramePr>
          <p:nvPr>
            <p:extLst>
              <p:ext uri="{D42A27DB-BD31-4B8C-83A1-F6EECF244321}">
                <p14:modId xmlns:p14="http://schemas.microsoft.com/office/powerpoint/2010/main" val="1488632193"/>
              </p:ext>
            </p:extLst>
          </p:nvPr>
        </p:nvGraphicFramePr>
        <p:xfrm>
          <a:off x="8451769" y="1605631"/>
          <a:ext cx="1829613" cy="2282017"/>
        </p:xfrm>
        <a:graphic>
          <a:graphicData uri="http://schemas.openxmlformats.org/drawingml/2006/chart">
            <c:chart xmlns:c="http://schemas.openxmlformats.org/drawingml/2006/chart" xmlns:r="http://schemas.openxmlformats.org/officeDocument/2006/relationships" r:id="rId14"/>
          </a:graphicData>
        </a:graphic>
      </p:graphicFrame>
      <p:sp>
        <p:nvSpPr>
          <p:cNvPr id="4" name="ZoneTexte 3"/>
          <p:cNvSpPr txBox="1"/>
          <p:nvPr/>
        </p:nvSpPr>
        <p:spPr>
          <a:xfrm>
            <a:off x="4257488" y="1126093"/>
            <a:ext cx="619529" cy="369332"/>
          </a:xfrm>
          <a:prstGeom prst="rect">
            <a:avLst/>
          </a:prstGeom>
          <a:noFill/>
        </p:spPr>
        <p:txBody>
          <a:bodyPr wrap="none" rtlCol="0">
            <a:spAutoFit/>
          </a:bodyPr>
          <a:lstStyle/>
          <a:p>
            <a:r>
              <a:rPr lang="fr-FR" dirty="0" smtClean="0"/>
              <a:t>COX</a:t>
            </a:r>
            <a:endParaRPr lang="fr-FR" dirty="0"/>
          </a:p>
        </p:txBody>
      </p:sp>
      <p:sp>
        <p:nvSpPr>
          <p:cNvPr id="62" name="ZoneTexte 61"/>
          <p:cNvSpPr txBox="1"/>
          <p:nvPr/>
        </p:nvSpPr>
        <p:spPr>
          <a:xfrm>
            <a:off x="8019292" y="1126093"/>
            <a:ext cx="1497974" cy="369332"/>
          </a:xfrm>
          <a:prstGeom prst="rect">
            <a:avLst/>
          </a:prstGeom>
          <a:noFill/>
        </p:spPr>
        <p:txBody>
          <a:bodyPr wrap="none" rtlCol="0">
            <a:spAutoFit/>
          </a:bodyPr>
          <a:lstStyle/>
          <a:p>
            <a:r>
              <a:rPr lang="fr-FR" dirty="0" smtClean="0"/>
              <a:t>COX + MX80</a:t>
            </a:r>
            <a:endParaRPr lang="fr-FR" dirty="0"/>
          </a:p>
        </p:txBody>
      </p:sp>
      <p:sp>
        <p:nvSpPr>
          <p:cNvPr id="63" name="Rectangle à coins arrondis 62"/>
          <p:cNvSpPr/>
          <p:nvPr/>
        </p:nvSpPr>
        <p:spPr>
          <a:xfrm>
            <a:off x="6560379" y="1114425"/>
            <a:ext cx="3818340" cy="541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à coins arrondis 63"/>
          <p:cNvSpPr/>
          <p:nvPr/>
        </p:nvSpPr>
        <p:spPr>
          <a:xfrm>
            <a:off x="2444138" y="1133681"/>
            <a:ext cx="3893162" cy="53628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811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17442" y="452225"/>
            <a:ext cx="1030355" cy="3490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417443" y="67532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13/14</a:t>
            </a:r>
            <a:endParaRPr lang="fr-FR" sz="1400" dirty="0"/>
          </a:p>
        </p:txBody>
      </p:sp>
      <p:graphicFrame>
        <p:nvGraphicFramePr>
          <p:cNvPr id="40" name="Diagramme 39"/>
          <p:cNvGraphicFramePr/>
          <p:nvPr>
            <p:extLst>
              <p:ext uri="{D42A27DB-BD31-4B8C-83A1-F6EECF244321}">
                <p14:modId xmlns:p14="http://schemas.microsoft.com/office/powerpoint/2010/main" val="1332725984"/>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oupe 30"/>
          <p:cNvGrpSpPr/>
          <p:nvPr/>
        </p:nvGrpSpPr>
        <p:grpSpPr>
          <a:xfrm>
            <a:off x="130093" y="357529"/>
            <a:ext cx="10338175" cy="573426"/>
            <a:chOff x="148325" y="-371755"/>
            <a:chExt cx="11786992" cy="653788"/>
          </a:xfrm>
        </p:grpSpPr>
        <p:sp>
          <p:nvSpPr>
            <p:cNvPr id="33" name="Rectangle 32"/>
            <p:cNvSpPr>
              <a:spLocks noChangeArrowheads="1"/>
            </p:cNvSpPr>
            <p:nvPr/>
          </p:nvSpPr>
          <p:spPr bwMode="auto">
            <a:xfrm>
              <a:off x="148325" y="-371755"/>
              <a:ext cx="11786992" cy="653788"/>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600" dirty="0" smtClean="0">
                  <a:latin typeface="Calibri" panose="020F0502020204030204" pitchFamily="34" charset="0"/>
                  <a:ea typeface="Times New Roman" panose="02020603050405020304" pitchFamily="18" charset="0"/>
                  <a:cs typeface="Times New Roman" panose="02020603050405020304" pitchFamily="18" charset="0"/>
                </a:rPr>
                <a:t>Synthèse</a:t>
              </a:r>
            </a:p>
            <a:p>
              <a:pPr marL="401010" lvl="1" algn="ctr" defTabSz="802020" eaLnBrk="0" fontAlgn="base" hangingPunct="0">
                <a:spcBef>
                  <a:spcPct val="0"/>
                </a:spcBef>
                <a:spcAft>
                  <a:spcPct val="0"/>
                </a:spcAft>
              </a:pPr>
              <a:r>
                <a:rPr lang="fr-FR" altLang="fr-FR" sz="1600" b="1" dirty="0" smtClean="0">
                  <a:latin typeface="Calibri" panose="020F0502020204030204" pitchFamily="34" charset="0"/>
                  <a:ea typeface="Times New Roman" panose="02020603050405020304" pitchFamily="18" charset="0"/>
                  <a:cs typeface="Times New Roman" panose="02020603050405020304" pitchFamily="18" charset="0"/>
                </a:rPr>
                <a:t>Projet </a:t>
              </a:r>
              <a:r>
                <a:rPr lang="fr-FR" altLang="fr-FR" sz="1600" b="1" dirty="0" err="1" smtClean="0">
                  <a:latin typeface="Calibri" panose="020F0502020204030204" pitchFamily="34" charset="0"/>
                  <a:ea typeface="Times New Roman" panose="02020603050405020304" pitchFamily="18" charset="0"/>
                  <a:cs typeface="Times New Roman" panose="02020603050405020304" pitchFamily="18" charset="0"/>
                </a:rPr>
                <a:t>solliScel</a:t>
              </a:r>
              <a:r>
                <a:rPr lang="fr-FR" altLang="fr-FR" sz="1600" b="1" dirty="0" smtClean="0">
                  <a:latin typeface="Calibri" panose="020F0502020204030204" pitchFamily="34" charset="0"/>
                  <a:ea typeface="Times New Roman" panose="02020603050405020304" pitchFamily="18" charset="0"/>
                  <a:cs typeface="Times New Roman" panose="02020603050405020304" pitchFamily="18" charset="0"/>
                </a:rPr>
                <a:t>, avancement et ambitions </a:t>
              </a:r>
              <a:endParaRPr lang="fr-FR" sz="1600" b="1" kern="0" dirty="0">
                <a:solidFill>
                  <a:sysClr val="windowText" lastClr="000000"/>
                </a:solidFill>
              </a:endParaRPr>
            </a:p>
          </p:txBody>
        </p:sp>
        <p:pic>
          <p:nvPicPr>
            <p:cNvPr id="34"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475944" y="-263788"/>
              <a:ext cx="1174752"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272856" y="1514862"/>
            <a:ext cx="7473950" cy="846386"/>
          </a:xfrm>
          <a:prstGeom prst="rect">
            <a:avLst/>
          </a:prstGeom>
        </p:spPr>
        <p:txBody>
          <a:bodyPr wrap="square">
            <a:spAutoFit/>
          </a:bodyPr>
          <a:lstStyle/>
          <a:p>
            <a:pPr>
              <a:spcAft>
                <a:spcPts val="600"/>
              </a:spcAft>
            </a:pPr>
            <a:r>
              <a:rPr lang="fr-FR" altLang="fr-FR" sz="1600" b="1" dirty="0" smtClean="0">
                <a:ea typeface="Times New Roman" panose="02020603050405020304" pitchFamily="18" charset="0"/>
                <a:cs typeface="Calibri" panose="020F0502020204030204" pitchFamily="34" charset="0"/>
              </a:rPr>
              <a:t>Etude bibliographique :</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Choix des matériaux : 	</a:t>
            </a:r>
          </a:p>
          <a:p>
            <a:pPr lvl="1"/>
            <a:r>
              <a:rPr lang="fr-FR" altLang="fr-FR" sz="1400" dirty="0" smtClean="0">
                <a:ea typeface="Times New Roman" panose="02020603050405020304" pitchFamily="18" charset="0"/>
                <a:cs typeface="Calibri" panose="020F0502020204030204" pitchFamily="34" charset="0"/>
              </a:rPr>
              <a:t>		Argilite </a:t>
            </a:r>
            <a:r>
              <a:rPr lang="fr-FR" altLang="fr-FR" sz="1400" dirty="0">
                <a:ea typeface="Times New Roman" panose="02020603050405020304" pitchFamily="18" charset="0"/>
                <a:cs typeface="Calibri" panose="020F0502020204030204" pitchFamily="34" charset="0"/>
              </a:rPr>
              <a:t>du COX </a:t>
            </a:r>
            <a:r>
              <a:rPr lang="fr-FR" altLang="fr-FR" sz="1400" dirty="0" smtClean="0">
                <a:ea typeface="Times New Roman" panose="02020603050405020304" pitchFamily="18" charset="0"/>
                <a:cs typeface="Calibri" panose="020F0502020204030204" pitchFamily="34" charset="0"/>
              </a:rPr>
              <a:t>		Mélange </a:t>
            </a:r>
            <a:r>
              <a:rPr lang="fr-FR" altLang="fr-FR" sz="1400" dirty="0">
                <a:ea typeface="Times New Roman" panose="02020603050405020304" pitchFamily="18" charset="0"/>
                <a:cs typeface="Calibri" panose="020F0502020204030204" pitchFamily="34" charset="0"/>
              </a:rPr>
              <a:t>de </a:t>
            </a:r>
            <a:r>
              <a:rPr lang="fr-FR" altLang="fr-FR" sz="1400" dirty="0" smtClean="0">
                <a:ea typeface="Times New Roman" panose="02020603050405020304" pitchFamily="18" charset="0"/>
                <a:cs typeface="Calibri" panose="020F0502020204030204" pitchFamily="34" charset="0"/>
              </a:rPr>
              <a:t>70/30 COX/MX80 </a:t>
            </a:r>
            <a:endParaRPr lang="fr-FR" sz="1400" dirty="0"/>
          </a:p>
        </p:txBody>
      </p:sp>
      <p:sp>
        <p:nvSpPr>
          <p:cNvPr id="54" name="Rectangle 53"/>
          <p:cNvSpPr/>
          <p:nvPr/>
        </p:nvSpPr>
        <p:spPr>
          <a:xfrm>
            <a:off x="2272856" y="2420005"/>
            <a:ext cx="7473950" cy="523220"/>
          </a:xfrm>
          <a:prstGeom prst="rect">
            <a:avLst/>
          </a:prstGeom>
        </p:spPr>
        <p:txBody>
          <a:bodyPr wrap="square">
            <a:spAutoFit/>
          </a:bodyPr>
          <a:lstStyle/>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Etat initiaux:	</a:t>
            </a:r>
            <a:r>
              <a:rPr lang="fr-FR" sz="1400" kern="0" dirty="0">
                <a:solidFill>
                  <a:sysClr val="windowText" lastClr="000000"/>
                </a:solidFill>
                <a:latin typeface="Symbol" panose="05050102010706020507" pitchFamily="18" charset="2"/>
              </a:rPr>
              <a:t>r</a:t>
            </a:r>
            <a:r>
              <a:rPr lang="fr-FR" sz="1400" kern="0" baseline="-25000" dirty="0">
                <a:solidFill>
                  <a:sysClr val="windowText" lastClr="000000"/>
                </a:solidFill>
              </a:rPr>
              <a:t>d</a:t>
            </a:r>
            <a:r>
              <a:rPr lang="fr-FR" sz="1400" kern="0" dirty="0">
                <a:solidFill>
                  <a:sysClr val="windowText" lastClr="000000"/>
                </a:solidFill>
              </a:rPr>
              <a:t>=1,83 </a:t>
            </a:r>
            <a:r>
              <a:rPr lang="fr-FR" sz="1400" kern="0" dirty="0" smtClean="0">
                <a:solidFill>
                  <a:sysClr val="windowText" lastClr="000000"/>
                </a:solidFill>
              </a:rPr>
              <a:t>g/cm</a:t>
            </a:r>
            <a:r>
              <a:rPr lang="fr-FR" sz="1400" kern="0" baseline="30000" dirty="0" smtClean="0">
                <a:solidFill>
                  <a:sysClr val="windowText" lastClr="000000"/>
                </a:solidFill>
              </a:rPr>
              <a:t>3		</a:t>
            </a:r>
            <a:r>
              <a:rPr lang="fr-FR" sz="1400" kern="0" dirty="0">
                <a:solidFill>
                  <a:sysClr val="windowText" lastClr="000000"/>
                </a:solidFill>
                <a:latin typeface="Symbol" panose="05050102010706020507" pitchFamily="18" charset="2"/>
              </a:rPr>
              <a:t>r</a:t>
            </a:r>
            <a:r>
              <a:rPr lang="fr-FR" sz="1400" kern="0" dirty="0">
                <a:solidFill>
                  <a:sysClr val="windowText" lastClr="000000"/>
                </a:solidFill>
              </a:rPr>
              <a:t>d=1,45 g/cm3 	</a:t>
            </a:r>
          </a:p>
          <a:p>
            <a:r>
              <a:rPr lang="fr-FR" sz="1400" kern="0" dirty="0" smtClean="0">
                <a:solidFill>
                  <a:sysClr val="windowText" lastClr="000000"/>
                </a:solidFill>
              </a:rPr>
              <a:t> 		w </a:t>
            </a:r>
            <a:r>
              <a:rPr lang="fr-FR" sz="1400" kern="0" dirty="0">
                <a:solidFill>
                  <a:sysClr val="windowText" lastClr="000000"/>
                </a:solidFill>
              </a:rPr>
              <a:t>= </a:t>
            </a:r>
            <a:r>
              <a:rPr lang="fr-FR" sz="1400" kern="0" dirty="0" smtClean="0">
                <a:solidFill>
                  <a:sysClr val="windowText" lastClr="000000"/>
                </a:solidFill>
              </a:rPr>
              <a:t>16,89%		w </a:t>
            </a:r>
            <a:r>
              <a:rPr lang="fr-FR" sz="1400" kern="0" dirty="0">
                <a:solidFill>
                  <a:sysClr val="windowText" lastClr="000000"/>
                </a:solidFill>
              </a:rPr>
              <a:t>= 28,7</a:t>
            </a:r>
            <a:r>
              <a:rPr lang="fr-FR" sz="1400" kern="0" dirty="0" smtClean="0">
                <a:solidFill>
                  <a:sysClr val="windowText" lastClr="000000"/>
                </a:solidFill>
              </a:rPr>
              <a:t>%</a:t>
            </a:r>
            <a:endParaRPr lang="fr-FR" sz="1400" kern="0" dirty="0">
              <a:solidFill>
                <a:sysClr val="windowText" lastClr="000000"/>
              </a:solidFill>
            </a:endParaRPr>
          </a:p>
        </p:txBody>
      </p:sp>
      <p:sp>
        <p:nvSpPr>
          <p:cNvPr id="55" name="Rectangle 54"/>
          <p:cNvSpPr/>
          <p:nvPr/>
        </p:nvSpPr>
        <p:spPr>
          <a:xfrm>
            <a:off x="2307968" y="3029605"/>
            <a:ext cx="7473950" cy="523220"/>
          </a:xfrm>
          <a:prstGeom prst="rect">
            <a:avLst/>
          </a:prstGeom>
        </p:spPr>
        <p:txBody>
          <a:bodyPr wrap="square">
            <a:spAutoFit/>
          </a:bodyPr>
          <a:lstStyle/>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Sollicitation thermo-hydrique : </a:t>
            </a:r>
            <a:r>
              <a:rPr lang="fr-FR" sz="1400" kern="0" dirty="0">
                <a:solidFill>
                  <a:sysClr val="windowText" lastClr="000000"/>
                </a:solidFill>
              </a:rPr>
              <a:t>RH 46 </a:t>
            </a:r>
            <a:r>
              <a:rPr lang="fr-FR" sz="1400" kern="0" dirty="0" smtClean="0">
                <a:solidFill>
                  <a:sysClr val="windowText" lastClr="000000"/>
                </a:solidFill>
              </a:rPr>
              <a:t>% et T </a:t>
            </a:r>
            <a:r>
              <a:rPr lang="fr-FR" sz="1400" kern="0" dirty="0">
                <a:solidFill>
                  <a:sysClr val="windowText" lastClr="000000"/>
                </a:solidFill>
              </a:rPr>
              <a:t>22,3 °C</a:t>
            </a:r>
          </a:p>
          <a:p>
            <a:pPr marL="285750" indent="-285750">
              <a:buFont typeface="Arial" panose="020B0604020202020204" pitchFamily="34" charset="0"/>
              <a:buChar char="•"/>
            </a:pPr>
            <a:endParaRPr lang="fr-FR" sz="1400" kern="0" dirty="0">
              <a:solidFill>
                <a:sysClr val="windowText" lastClr="000000"/>
              </a:solidFill>
            </a:endParaRPr>
          </a:p>
        </p:txBody>
      </p:sp>
      <p:sp>
        <p:nvSpPr>
          <p:cNvPr id="56" name="Rectangle 55"/>
          <p:cNvSpPr/>
          <p:nvPr/>
        </p:nvSpPr>
        <p:spPr>
          <a:xfrm>
            <a:off x="2272856" y="3557796"/>
            <a:ext cx="7473950" cy="1061829"/>
          </a:xfrm>
          <a:prstGeom prst="rect">
            <a:avLst/>
          </a:prstGeom>
        </p:spPr>
        <p:txBody>
          <a:bodyPr wrap="square">
            <a:spAutoFit/>
          </a:bodyPr>
          <a:lstStyle/>
          <a:p>
            <a:pPr>
              <a:spcAft>
                <a:spcPts val="600"/>
              </a:spcAft>
            </a:pPr>
            <a:r>
              <a:rPr lang="fr-FR" altLang="fr-FR" sz="1600" b="1" dirty="0" smtClean="0">
                <a:ea typeface="Times New Roman" panose="02020603050405020304" pitchFamily="18" charset="0"/>
                <a:cs typeface="Calibri" panose="020F0502020204030204" pitchFamily="34" charset="0"/>
              </a:rPr>
              <a:t>Avancement :</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Courbes de rétention et de rétractation en séchage pour chaque matériau </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Acquisition de profils de teneurs en eau et de succions au bout de 30h de sollicitation</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Phénoménologie de la fissuration</a:t>
            </a:r>
          </a:p>
        </p:txBody>
      </p:sp>
      <p:sp>
        <p:nvSpPr>
          <p:cNvPr id="57" name="Rectangle 56"/>
          <p:cNvSpPr/>
          <p:nvPr/>
        </p:nvSpPr>
        <p:spPr>
          <a:xfrm>
            <a:off x="2294521" y="4803309"/>
            <a:ext cx="7473950" cy="1492716"/>
          </a:xfrm>
          <a:prstGeom prst="rect">
            <a:avLst/>
          </a:prstGeom>
        </p:spPr>
        <p:txBody>
          <a:bodyPr wrap="square">
            <a:spAutoFit/>
          </a:bodyPr>
          <a:lstStyle/>
          <a:p>
            <a:pPr>
              <a:spcAft>
                <a:spcPts val="600"/>
              </a:spcAft>
            </a:pPr>
            <a:r>
              <a:rPr lang="fr-FR" altLang="fr-FR" sz="1600" b="1" dirty="0" smtClean="0">
                <a:ea typeface="Times New Roman" panose="02020603050405020304" pitchFamily="18" charset="0"/>
                <a:cs typeface="Calibri" panose="020F0502020204030204" pitchFamily="34" charset="0"/>
              </a:rPr>
              <a:t>Ambitions :</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Courbes de rétention en humidification</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Recrutement d’un étudiant en master pour l’année 2022-2023</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Calibration puis suivi du séchage en cours de sollicitation via l’utilisation de l’IRM</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Essai sur 2 densités de matériaux</a:t>
            </a:r>
          </a:p>
          <a:p>
            <a:pPr marL="285750" indent="-285750">
              <a:buFont typeface="Arial" panose="020B0604020202020204" pitchFamily="34" charset="0"/>
              <a:buChar char="•"/>
            </a:pPr>
            <a:r>
              <a:rPr lang="fr-FR" altLang="fr-FR" sz="1400" dirty="0" smtClean="0">
                <a:ea typeface="Times New Roman" panose="02020603050405020304" pitchFamily="18" charset="0"/>
                <a:cs typeface="Calibri" panose="020F0502020204030204" pitchFamily="34" charset="0"/>
              </a:rPr>
              <a:t>Développement de la méthodologie afin de modifier la température de l’essai</a:t>
            </a:r>
          </a:p>
        </p:txBody>
      </p:sp>
    </p:spTree>
    <p:extLst>
      <p:ext uri="{BB962C8B-B14F-4D97-AF65-F5344CB8AC3E}">
        <p14:creationId xmlns:p14="http://schemas.microsoft.com/office/powerpoint/2010/main" val="2895013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7"/>
          <p:cNvSpPr>
            <a:spLocks noChangeArrowheads="1" noChangeShapeType="1" noTextEdit="1"/>
          </p:cNvSpPr>
          <p:nvPr/>
        </p:nvSpPr>
        <p:spPr bwMode="auto">
          <a:xfrm>
            <a:off x="2781234" y="3073168"/>
            <a:ext cx="5257588" cy="392148"/>
          </a:xfrm>
          <a:prstGeom prst="rect">
            <a:avLst/>
          </a:prstGeom>
        </p:spPr>
        <p:txBody>
          <a:bodyPr wrap="none" lIns="104315" tIns="52157" rIns="104315" bIns="52157" fromWordArt="1">
            <a:prstTxWarp prst="textPlain">
              <a:avLst>
                <a:gd name="adj" fmla="val 50000"/>
              </a:avLst>
            </a:prstTxWarp>
          </a:bodyPr>
          <a:lstStyle/>
          <a:p>
            <a:pPr algn="ctr"/>
            <a:r>
              <a:rPr lang="en-US" sz="2700" b="1" kern="10" dirty="0" smtClean="0">
                <a:ln w="9525">
                  <a:noFill/>
                  <a:round/>
                  <a:headEnd/>
                  <a:tailEnd/>
                </a:ln>
                <a:latin typeface="Arial"/>
                <a:cs typeface="Arial"/>
              </a:rPr>
              <a:t>Merci pour </a:t>
            </a:r>
            <a:r>
              <a:rPr lang="en-US" sz="2700" b="1" kern="10" dirty="0" err="1" smtClean="0">
                <a:ln w="9525">
                  <a:noFill/>
                  <a:round/>
                  <a:headEnd/>
                  <a:tailEnd/>
                </a:ln>
                <a:latin typeface="Arial"/>
                <a:cs typeface="Arial"/>
              </a:rPr>
              <a:t>votre</a:t>
            </a:r>
            <a:r>
              <a:rPr lang="en-US" sz="2700" b="1" kern="10" dirty="0" smtClean="0">
                <a:ln w="9525">
                  <a:noFill/>
                  <a:round/>
                  <a:headEnd/>
                  <a:tailEnd/>
                </a:ln>
                <a:latin typeface="Arial"/>
                <a:cs typeface="Arial"/>
              </a:rPr>
              <a:t> attention</a:t>
            </a:r>
            <a:endParaRPr lang="fr-FR" sz="2700" b="1" kern="10" dirty="0">
              <a:ln w="9525">
                <a:noFill/>
                <a:round/>
                <a:headEnd/>
                <a:tailEnd/>
              </a:ln>
              <a:latin typeface="Arial"/>
              <a:cs typeface="Arial"/>
            </a:endParaRPr>
          </a:p>
        </p:txBody>
      </p:sp>
      <p:grpSp>
        <p:nvGrpSpPr>
          <p:cNvPr id="3" name="Groupe 22"/>
          <p:cNvGrpSpPr>
            <a:grpSpLocks/>
          </p:cNvGrpSpPr>
          <p:nvPr/>
        </p:nvGrpSpPr>
        <p:grpSpPr bwMode="auto">
          <a:xfrm>
            <a:off x="469900" y="5672138"/>
            <a:ext cx="9828274" cy="1335754"/>
            <a:chOff x="695325" y="5029200"/>
            <a:chExt cx="8404225" cy="1211263"/>
          </a:xfrm>
        </p:grpSpPr>
        <p:pic>
          <p:nvPicPr>
            <p:cNvPr id="17420" name="Image 17" descr="Bergamotes_de_Nancy_IGP.JPG"/>
            <p:cNvPicPr>
              <a:picLocks noChangeAspect="1"/>
            </p:cNvPicPr>
            <p:nvPr/>
          </p:nvPicPr>
          <p:blipFill>
            <a:blip r:embed="rId4" cstate="print"/>
            <a:srcRect/>
            <a:stretch>
              <a:fillRect/>
            </a:stretch>
          </p:blipFill>
          <p:spPr bwMode="auto">
            <a:xfrm>
              <a:off x="6015038" y="5043488"/>
              <a:ext cx="1323975" cy="1184275"/>
            </a:xfrm>
            <a:prstGeom prst="rect">
              <a:avLst/>
            </a:prstGeom>
            <a:noFill/>
            <a:ln w="9525">
              <a:noFill/>
              <a:miter lim="800000"/>
              <a:headEnd/>
              <a:tailEnd/>
            </a:ln>
          </p:spPr>
        </p:pic>
        <p:pic>
          <p:nvPicPr>
            <p:cNvPr id="17421" name="Image 18" descr="daum-cristal-vase-amaryllis-amethyste-17cm.jpg"/>
            <p:cNvPicPr>
              <a:picLocks noChangeAspect="1"/>
            </p:cNvPicPr>
            <p:nvPr/>
          </p:nvPicPr>
          <p:blipFill>
            <a:blip r:embed="rId5" cstate="print"/>
            <a:srcRect/>
            <a:stretch>
              <a:fillRect/>
            </a:stretch>
          </p:blipFill>
          <p:spPr bwMode="auto">
            <a:xfrm>
              <a:off x="7405688" y="5056188"/>
              <a:ext cx="866775" cy="1166812"/>
            </a:xfrm>
            <a:prstGeom prst="rect">
              <a:avLst/>
            </a:prstGeom>
            <a:noFill/>
            <a:ln w="9525">
              <a:noFill/>
              <a:miter lim="800000"/>
              <a:headEnd/>
              <a:tailEnd/>
            </a:ln>
          </p:spPr>
        </p:pic>
        <p:pic>
          <p:nvPicPr>
            <p:cNvPr id="17422" name="Image 19" descr="mirabelles01ey2.jpg"/>
            <p:cNvPicPr>
              <a:picLocks noChangeAspect="1"/>
            </p:cNvPicPr>
            <p:nvPr/>
          </p:nvPicPr>
          <p:blipFill>
            <a:blip r:embed="rId6" cstate="print"/>
            <a:srcRect/>
            <a:stretch>
              <a:fillRect/>
            </a:stretch>
          </p:blipFill>
          <p:spPr bwMode="auto">
            <a:xfrm>
              <a:off x="2298700" y="5059363"/>
              <a:ext cx="1506538" cy="1130300"/>
            </a:xfrm>
            <a:prstGeom prst="rect">
              <a:avLst/>
            </a:prstGeom>
            <a:noFill/>
            <a:ln w="9525">
              <a:noFill/>
              <a:miter lim="800000"/>
              <a:headEnd/>
              <a:tailEnd/>
            </a:ln>
          </p:spPr>
        </p:pic>
        <p:pic>
          <p:nvPicPr>
            <p:cNvPr id="17423" name="Image 20" descr="Nancy_Porte_Craffe.jpg"/>
            <p:cNvPicPr>
              <a:picLocks noChangeAspect="1"/>
            </p:cNvPicPr>
            <p:nvPr/>
          </p:nvPicPr>
          <p:blipFill>
            <a:blip r:embed="rId7" cstate="print"/>
            <a:srcRect/>
            <a:stretch>
              <a:fillRect/>
            </a:stretch>
          </p:blipFill>
          <p:spPr bwMode="auto">
            <a:xfrm>
              <a:off x="8312150" y="5059363"/>
              <a:ext cx="787400" cy="1181100"/>
            </a:xfrm>
            <a:prstGeom prst="rect">
              <a:avLst/>
            </a:prstGeom>
            <a:noFill/>
            <a:ln w="9525">
              <a:noFill/>
              <a:miter lim="800000"/>
              <a:headEnd/>
              <a:tailEnd/>
            </a:ln>
          </p:spPr>
        </p:pic>
        <p:pic>
          <p:nvPicPr>
            <p:cNvPr id="17424" name="Image 21" descr="Nancy-place-stanislas-sued.jpg"/>
            <p:cNvPicPr>
              <a:picLocks noChangeAspect="1"/>
            </p:cNvPicPr>
            <p:nvPr/>
          </p:nvPicPr>
          <p:blipFill>
            <a:blip r:embed="rId8" cstate="print"/>
            <a:srcRect/>
            <a:stretch>
              <a:fillRect/>
            </a:stretch>
          </p:blipFill>
          <p:spPr bwMode="auto">
            <a:xfrm>
              <a:off x="695325" y="5051425"/>
              <a:ext cx="1555750" cy="1128713"/>
            </a:xfrm>
            <a:prstGeom prst="rect">
              <a:avLst/>
            </a:prstGeom>
            <a:noFill/>
            <a:ln w="9525">
              <a:noFill/>
              <a:miter lim="800000"/>
              <a:headEnd/>
              <a:tailEnd/>
            </a:ln>
          </p:spPr>
        </p:pic>
        <p:pic>
          <p:nvPicPr>
            <p:cNvPr id="17425" name="Image 22" descr="Panorama_place_stanislas_nancy_2005-06-15.jpg"/>
            <p:cNvPicPr>
              <a:picLocks noChangeAspect="1"/>
            </p:cNvPicPr>
            <p:nvPr/>
          </p:nvPicPr>
          <p:blipFill>
            <a:blip r:embed="rId9" cstate="print"/>
            <a:srcRect l="35483" r="31419"/>
            <a:stretch>
              <a:fillRect/>
            </a:stretch>
          </p:blipFill>
          <p:spPr bwMode="auto">
            <a:xfrm>
              <a:off x="3862388" y="5029200"/>
              <a:ext cx="2114550" cy="1179513"/>
            </a:xfrm>
            <a:prstGeom prst="rect">
              <a:avLst/>
            </a:prstGeom>
            <a:noFill/>
            <a:ln w="9525">
              <a:noFill/>
              <a:miter lim="800000"/>
              <a:headEnd/>
              <a:tailEnd/>
            </a:ln>
          </p:spPr>
        </p:pic>
      </p:grpSp>
      <p:pic>
        <p:nvPicPr>
          <p:cNvPr id="25" name="Picture 3" descr="C:\Job\7- CONGRES\logos\cnrs.gif"/>
          <p:cNvPicPr>
            <a:picLocks noChangeAspect="1" noChangeArrowheads="1"/>
          </p:cNvPicPr>
          <p:nvPr/>
        </p:nvPicPr>
        <p:blipFill>
          <a:blip r:embed="rId10" cstate="print"/>
          <a:srcRect/>
          <a:stretch>
            <a:fillRect/>
          </a:stretch>
        </p:blipFill>
        <p:spPr bwMode="auto">
          <a:xfrm>
            <a:off x="7877057" y="276225"/>
            <a:ext cx="681332" cy="642492"/>
          </a:xfrm>
          <a:prstGeom prst="rect">
            <a:avLst/>
          </a:prstGeom>
          <a:noFill/>
          <a:ln w="9525">
            <a:noFill/>
            <a:miter lim="800000"/>
            <a:headEnd/>
            <a:tailEnd/>
          </a:ln>
        </p:spPr>
      </p:pic>
      <p:pic>
        <p:nvPicPr>
          <p:cNvPr id="2" name="Imag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42632" y="245044"/>
            <a:ext cx="1870187" cy="654565"/>
          </a:xfrm>
          <a:prstGeom prst="rect">
            <a:avLst/>
          </a:prstGeom>
        </p:spPr>
      </p:pic>
      <p:pic>
        <p:nvPicPr>
          <p:cNvPr id="19" name="Image 18"/>
          <p:cNvPicPr>
            <a:picLocks noChangeAspect="1"/>
          </p:cNvPicPr>
          <p:nvPr/>
        </p:nvPicPr>
        <p:blipFill rotWithShape="1">
          <a:blip r:embed="rId12" cstate="print">
            <a:extLst>
              <a:ext uri="{28A0092B-C50C-407E-A947-70E740481C1C}">
                <a14:useLocalDpi xmlns:a14="http://schemas.microsoft.com/office/drawing/2010/main" val="0"/>
              </a:ext>
            </a:extLst>
          </a:blip>
          <a:srcRect r="-39229"/>
          <a:stretch/>
        </p:blipFill>
        <p:spPr>
          <a:xfrm>
            <a:off x="516158" y="268269"/>
            <a:ext cx="2163542" cy="836395"/>
          </a:xfrm>
          <a:prstGeom prst="rect">
            <a:avLst/>
          </a:prstGeom>
          <a:solidFill>
            <a:schemeClr val="bg1"/>
          </a:solidFill>
        </p:spPr>
      </p:pic>
      <p:sp>
        <p:nvSpPr>
          <p:cNvPr id="20" name="Rectangle 3"/>
          <p:cNvSpPr>
            <a:spLocks noChangeArrowheads="1"/>
          </p:cNvSpPr>
          <p:nvPr/>
        </p:nvSpPr>
        <p:spPr bwMode="auto">
          <a:xfrm>
            <a:off x="2603500" y="148567"/>
            <a:ext cx="4944010" cy="1094594"/>
          </a:xfrm>
          <a:prstGeom prst="rect">
            <a:avLst/>
          </a:prstGeom>
          <a:solidFill>
            <a:schemeClr val="bg1"/>
          </a:solidFill>
          <a:ln>
            <a:noFill/>
          </a:ln>
          <a:effectLst/>
          <a:extLst/>
        </p:spPr>
        <p:txBody>
          <a:bodyPr vert="horz" wrap="square" lIns="80201" tIns="40100" rIns="80201" bIns="40100" numCol="1" anchor="ctr" anchorCtr="0" compatLnSpc="1">
            <a:prstTxWarp prst="textNoShape">
              <a:avLst/>
            </a:prstTxWarp>
            <a:spAutoFit/>
          </a:bodyPr>
          <a:lstStyle/>
          <a:p>
            <a:pPr algn="r" fontAlgn="base">
              <a:lnSpc>
                <a:spcPct val="110000"/>
              </a:lnSpc>
              <a:spcBef>
                <a:spcPct val="0"/>
              </a:spcBef>
              <a:spcAft>
                <a:spcPts val="526"/>
              </a:spcAft>
            </a:pPr>
            <a:endParaRPr lang="fr-FR" altLang="fr-FR" dirty="0" smtClean="0"/>
          </a:p>
          <a:p>
            <a:pPr algn="r" fontAlgn="base">
              <a:lnSpc>
                <a:spcPct val="110000"/>
              </a:lnSpc>
              <a:spcBef>
                <a:spcPct val="0"/>
              </a:spcBef>
              <a:spcAft>
                <a:spcPts val="526"/>
              </a:spcAft>
            </a:pPr>
            <a:r>
              <a:rPr lang="fr-FR" altLang="fr-FR" dirty="0" smtClean="0"/>
              <a:t>Projet </a:t>
            </a:r>
            <a:r>
              <a:rPr lang="fr-FR" altLang="fr-FR" dirty="0" err="1" smtClean="0"/>
              <a:t>solliScel</a:t>
            </a:r>
            <a:r>
              <a:rPr lang="fr-FR" altLang="fr-FR" dirty="0" smtClean="0"/>
              <a:t> – Sandrine ROSIN-PAUMIER</a:t>
            </a:r>
          </a:p>
          <a:p>
            <a:pPr algn="r" fontAlgn="base">
              <a:lnSpc>
                <a:spcPct val="110000"/>
              </a:lnSpc>
              <a:spcBef>
                <a:spcPct val="0"/>
              </a:spcBef>
              <a:spcAft>
                <a:spcPts val="526"/>
              </a:spcAft>
            </a:pPr>
            <a:r>
              <a:rPr lang="fr-FR" altLang="fr-FR" dirty="0" smtClean="0"/>
              <a:t>         </a:t>
            </a:r>
            <a:endParaRPr lang="fr-FR" altLang="fr-FR" dirty="0"/>
          </a:p>
        </p:txBody>
      </p:sp>
    </p:spTree>
    <p:custDataLst>
      <p:tags r:id="rId1"/>
    </p:custDataLst>
    <p:extLst>
      <p:ext uri="{BB962C8B-B14F-4D97-AF65-F5344CB8AC3E}">
        <p14:creationId xmlns:p14="http://schemas.microsoft.com/office/powerpoint/2010/main" val="2800823339"/>
      </p:ext>
    </p:extLst>
  </p:cSld>
  <p:clrMapOvr>
    <a:masterClrMapping/>
  </p:clrMapOvr>
  <p:transition advTm="773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07615" y="197304"/>
            <a:ext cx="10060653" cy="810029"/>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a:latin typeface="Calibri" panose="020F0502020204030204" pitchFamily="34" charset="0"/>
                <a:ea typeface="Times New Roman" panose="02020603050405020304" pitchFamily="18" charset="0"/>
                <a:cs typeface="Times New Roman" panose="02020603050405020304" pitchFamily="18" charset="0"/>
              </a:rPr>
              <a:t>Contexte de l’étude :</a:t>
            </a:r>
          </a:p>
          <a:p>
            <a:pPr marL="401010" lvl="1" algn="ctr" defTabSz="802020" eaLnBrk="0" fontAlgn="base" hangingPunct="0">
              <a:spcBef>
                <a:spcPct val="0"/>
              </a:spcBef>
              <a:spcAft>
                <a:spcPct val="0"/>
              </a:spcAft>
            </a:pPr>
            <a:r>
              <a:rPr lang="fr-FR" altLang="fr-FR" sz="1579" b="1" dirty="0">
                <a:latin typeface="Calibri" panose="020F0502020204030204" pitchFamily="34" charset="0"/>
                <a:ea typeface="Times New Roman" panose="02020603050405020304" pitchFamily="18" charset="0"/>
                <a:cs typeface="Calibri" panose="020F0502020204030204" pitchFamily="34" charset="0"/>
              </a:rPr>
              <a:t>Remblayage et le scellement des puits et des galeries </a:t>
            </a:r>
            <a:endParaRPr lang="fr-FR" altLang="fr-FR" sz="1579" b="1" dirty="0" smtClean="0">
              <a:latin typeface="Calibri" panose="020F0502020204030204" pitchFamily="34" charset="0"/>
              <a:ea typeface="Times New Roman" panose="02020603050405020304" pitchFamily="18" charset="0"/>
              <a:cs typeface="Calibri" panose="020F0502020204030204" pitchFamily="34" charset="0"/>
            </a:endParaRPr>
          </a:p>
          <a:p>
            <a:pPr marL="401010" lvl="1" algn="ctr" defTabSz="802020" eaLnBrk="0" fontAlgn="base" hangingPunct="0">
              <a:spcBef>
                <a:spcPct val="0"/>
              </a:spcBef>
              <a:spcAft>
                <a:spcPct val="0"/>
              </a:spcAft>
            </a:pPr>
            <a:r>
              <a:rPr lang="fr-FR" altLang="fr-FR" sz="1579" b="1" dirty="0" smtClean="0">
                <a:latin typeface="Calibri" panose="020F0502020204030204" pitchFamily="34" charset="0"/>
                <a:ea typeface="Times New Roman" panose="02020603050405020304" pitchFamily="18" charset="0"/>
                <a:cs typeface="Calibri" panose="020F0502020204030204" pitchFamily="34" charset="0"/>
              </a:rPr>
              <a:t>du </a:t>
            </a:r>
            <a:r>
              <a:rPr lang="fr-FR" altLang="fr-FR" sz="1579" b="1" dirty="0">
                <a:latin typeface="Calibri" panose="020F0502020204030204" pitchFamily="34" charset="0"/>
                <a:ea typeface="Times New Roman" panose="02020603050405020304" pitchFamily="18" charset="0"/>
                <a:cs typeface="Calibri" panose="020F0502020204030204" pitchFamily="34" charset="0"/>
              </a:rPr>
              <a:t>futur stockage de déchets radioactifs</a:t>
            </a:r>
            <a:endParaRPr lang="fr-FR" altLang="fr-FR" sz="1579" b="1" dirty="0">
              <a:latin typeface="Arial" panose="020B0604020202020204" pitchFamily="34" charset="0"/>
            </a:endParaRPr>
          </a:p>
        </p:txBody>
      </p:sp>
      <p:pic>
        <p:nvPicPr>
          <p:cNvPr id="3073" name="Image 3"/>
          <p:cNvPicPr>
            <a:picLocks noChangeAspect="1" noChangeArrowheads="1"/>
          </p:cNvPicPr>
          <p:nvPr/>
        </p:nvPicPr>
        <p:blipFill>
          <a:blip r:embed="rId3" cstate="print">
            <a:extLst>
              <a:ext uri="{28A0092B-C50C-407E-A947-70E740481C1C}">
                <a14:useLocalDpi xmlns:a14="http://schemas.microsoft.com/office/drawing/2010/main" val="0"/>
              </a:ext>
            </a:extLst>
          </a:blip>
          <a:srcRect l="10962" t="9633" r="57393" b="30367"/>
          <a:stretch>
            <a:fillRect/>
          </a:stretch>
        </p:blipFill>
        <p:spPr bwMode="auto">
          <a:xfrm>
            <a:off x="6429705" y="1672669"/>
            <a:ext cx="3789189" cy="20234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48218" y="3729719"/>
            <a:ext cx="8020050" cy="308226"/>
          </a:xfrm>
          <a:prstGeom prst="rect">
            <a:avLst/>
          </a:prstGeom>
        </p:spPr>
        <p:txBody>
          <a:bodyPr wrap="square">
            <a:spAutoFit/>
          </a:bodyPr>
          <a:lstStyle/>
          <a:p>
            <a:pPr lvl="0" algn="ctr" eaLnBrk="0" fontAlgn="base" hangingPunct="0">
              <a:spcBef>
                <a:spcPct val="0"/>
              </a:spcBef>
              <a:spcAft>
                <a:spcPct val="0"/>
              </a:spcAft>
            </a:pPr>
            <a:r>
              <a:rPr lang="fr-FR" altLang="fr-FR" sz="1403" dirty="0">
                <a:latin typeface="Calibri" panose="020F0502020204030204" pitchFamily="34" charset="0"/>
                <a:ea typeface="Times New Roman" panose="02020603050405020304" pitchFamily="18" charset="0"/>
                <a:cs typeface="Times New Roman" panose="02020603050405020304" pitchFamily="18" charset="0"/>
              </a:rPr>
              <a:t>Schéma d’implantation du projet </a:t>
            </a:r>
            <a:r>
              <a:rPr lang="fr-FR" altLang="fr-FR" sz="1403" dirty="0" err="1">
                <a:latin typeface="Calibri" panose="020F0502020204030204" pitchFamily="34" charset="0"/>
                <a:ea typeface="Times New Roman" panose="02020603050405020304" pitchFamily="18" charset="0"/>
                <a:cs typeface="Times New Roman" panose="02020603050405020304" pitchFamily="18" charset="0"/>
              </a:rPr>
              <a:t>Cigéo</a:t>
            </a:r>
            <a:r>
              <a:rPr lang="fr-FR" altLang="fr-FR" sz="1403" dirty="0">
                <a:latin typeface="Calibri" panose="020F0502020204030204" pitchFamily="34" charset="0"/>
                <a:ea typeface="Times New Roman" panose="02020603050405020304" pitchFamily="18" charset="0"/>
                <a:cs typeface="Times New Roman" panose="02020603050405020304" pitchFamily="18" charset="0"/>
              </a:rPr>
              <a:t> </a:t>
            </a:r>
            <a:r>
              <a:rPr lang="fr-FR" altLang="fr-FR" sz="1403" dirty="0" smtClean="0">
                <a:latin typeface="Calibri" panose="020F0502020204030204" pitchFamily="34" charset="0"/>
                <a:ea typeface="Times New Roman" panose="02020603050405020304" pitchFamily="18" charset="0"/>
                <a:cs typeface="Times New Roman" panose="02020603050405020304" pitchFamily="18" charset="0"/>
              </a:rPr>
              <a:t>Détail </a:t>
            </a:r>
            <a:r>
              <a:rPr lang="fr-FR" altLang="fr-FR" sz="1403" dirty="0">
                <a:latin typeface="Calibri" panose="020F0502020204030204" pitchFamily="34" charset="0"/>
                <a:ea typeface="Times New Roman" panose="02020603050405020304" pitchFamily="18" charset="0"/>
                <a:cs typeface="Times New Roman" panose="02020603050405020304" pitchFamily="18" charset="0"/>
              </a:rPr>
              <a:t>de fermeture des alvéoles (ANDRA, 2013)</a:t>
            </a:r>
            <a:endParaRPr lang="fr-FR" altLang="fr-FR" sz="921" dirty="0"/>
          </a:p>
        </p:txBody>
      </p:sp>
      <p:pic>
        <p:nvPicPr>
          <p:cNvPr id="12" name="Image 2"/>
          <p:cNvPicPr>
            <a:picLocks noChangeAspect="1" noChangeArrowheads="1"/>
          </p:cNvPicPr>
          <p:nvPr/>
        </p:nvPicPr>
        <p:blipFill>
          <a:blip r:embed="rId4">
            <a:extLst>
              <a:ext uri="{28A0092B-C50C-407E-A947-70E740481C1C}">
                <a14:useLocalDpi xmlns:a14="http://schemas.microsoft.com/office/drawing/2010/main" val="0"/>
              </a:ext>
            </a:extLst>
          </a:blip>
          <a:srcRect l="8179" t="16974" r="9300" b="36606"/>
          <a:stretch>
            <a:fillRect/>
          </a:stretch>
        </p:blipFill>
        <p:spPr bwMode="auto">
          <a:xfrm>
            <a:off x="417443" y="373325"/>
            <a:ext cx="1030355" cy="349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48218" y="4238625"/>
            <a:ext cx="8020050" cy="584775"/>
          </a:xfrm>
          <a:prstGeom prst="rect">
            <a:avLst/>
          </a:prstGeom>
        </p:spPr>
        <p:txBody>
          <a:bodyPr wrap="square">
            <a:spAutoFit/>
          </a:bodyPr>
          <a:lstStyle/>
          <a:p>
            <a:pPr algn="just"/>
            <a:r>
              <a:rPr lang="fr-FR" sz="1600" dirty="0">
                <a:solidFill>
                  <a:srgbClr val="000000"/>
                </a:solidFill>
                <a:latin typeface="Calibri" panose="020F0502020204030204" pitchFamily="34" charset="0"/>
              </a:rPr>
              <a:t>Sur le long terme, les fonctions de sûreté d'une installation de stockage dépendent, de la qualité du remblayage et du scellement de l'installation de stockage (rapport IEER, 2005)</a:t>
            </a:r>
            <a:endParaRPr lang="fr-FR" sz="1600" dirty="0"/>
          </a:p>
        </p:txBody>
      </p:sp>
      <p:sp>
        <p:nvSpPr>
          <p:cNvPr id="3" name="Rectangle 2"/>
          <p:cNvSpPr/>
          <p:nvPr/>
        </p:nvSpPr>
        <p:spPr>
          <a:xfrm>
            <a:off x="2448218" y="4860057"/>
            <a:ext cx="8020050" cy="1569660"/>
          </a:xfrm>
          <a:prstGeom prst="rect">
            <a:avLst/>
          </a:prstGeom>
        </p:spPr>
        <p:txBody>
          <a:bodyPr wrap="square">
            <a:spAutoFit/>
          </a:bodyPr>
          <a:lstStyle/>
          <a:p>
            <a:pPr algn="just"/>
            <a:r>
              <a:rPr lang="fr-FR" sz="1600" dirty="0">
                <a:solidFill>
                  <a:srgbClr val="000000"/>
                </a:solidFill>
                <a:latin typeface="Calibri" panose="020F0502020204030204" pitchFamily="34" charset="0"/>
              </a:rPr>
              <a:t> -&gt; 	utilisation de matériaux à base d’argile pour remblayer les puits et les galeries 	Conductivité hydraulique visée </a:t>
            </a:r>
            <a:r>
              <a:rPr lang="fr-FR" sz="1600" dirty="0" err="1">
                <a:solidFill>
                  <a:srgbClr val="000000"/>
                </a:solidFill>
                <a:latin typeface="Calibri" panose="020F0502020204030204" pitchFamily="34" charset="0"/>
              </a:rPr>
              <a:t>K</a:t>
            </a:r>
            <a:r>
              <a:rPr lang="fr-FR" sz="1600" baseline="-25000" dirty="0" err="1">
                <a:solidFill>
                  <a:srgbClr val="000000"/>
                </a:solidFill>
                <a:latin typeface="Calibri" panose="020F0502020204030204" pitchFamily="34" charset="0"/>
              </a:rPr>
              <a:t>w</a:t>
            </a:r>
            <a:r>
              <a:rPr lang="fr-FR" sz="1600" baseline="-25000" dirty="0">
                <a:solidFill>
                  <a:srgbClr val="000000"/>
                </a:solidFill>
                <a:latin typeface="Calibri" panose="020F0502020204030204" pitchFamily="34" charset="0"/>
              </a:rPr>
              <a:t> visée</a:t>
            </a:r>
            <a:r>
              <a:rPr lang="fr-FR" sz="1600" dirty="0">
                <a:solidFill>
                  <a:srgbClr val="000000"/>
                </a:solidFill>
                <a:latin typeface="Calibri" panose="020F0502020204030204" pitchFamily="34" charset="0"/>
              </a:rPr>
              <a:t> &lt; 10</a:t>
            </a:r>
            <a:r>
              <a:rPr lang="fr-FR" sz="1600" baseline="30000" dirty="0">
                <a:solidFill>
                  <a:srgbClr val="000000"/>
                </a:solidFill>
                <a:latin typeface="Calibri" panose="020F0502020204030204" pitchFamily="34" charset="0"/>
              </a:rPr>
              <a:t>-11</a:t>
            </a:r>
            <a:r>
              <a:rPr lang="fr-FR" sz="1600" dirty="0">
                <a:solidFill>
                  <a:srgbClr val="000000"/>
                </a:solidFill>
                <a:latin typeface="Calibri" panose="020F0502020204030204" pitchFamily="34" charset="0"/>
              </a:rPr>
              <a:t> m.s</a:t>
            </a:r>
            <a:r>
              <a:rPr lang="fr-FR" sz="1600" baseline="30000" dirty="0">
                <a:solidFill>
                  <a:srgbClr val="000000"/>
                </a:solidFill>
                <a:latin typeface="Calibri" panose="020F0502020204030204" pitchFamily="34" charset="0"/>
              </a:rPr>
              <a:t>-1</a:t>
            </a:r>
            <a:r>
              <a:rPr lang="fr-FR" sz="1600" dirty="0">
                <a:solidFill>
                  <a:srgbClr val="000000"/>
                </a:solidFill>
                <a:latin typeface="Calibri" panose="020F0502020204030204" pitchFamily="34" charset="0"/>
              </a:rPr>
              <a:t> (</a:t>
            </a:r>
            <a:r>
              <a:rPr lang="fr-FR" sz="1600" dirty="0" err="1">
                <a:solidFill>
                  <a:srgbClr val="000000"/>
                </a:solidFill>
                <a:latin typeface="Calibri" panose="020F0502020204030204" pitchFamily="34" charset="0"/>
              </a:rPr>
              <a:t>Gatabin</a:t>
            </a:r>
            <a:r>
              <a:rPr lang="fr-FR" sz="1600" dirty="0">
                <a:solidFill>
                  <a:srgbClr val="000000"/>
                </a:solidFill>
                <a:latin typeface="Calibri" panose="020F0502020204030204" pitchFamily="34" charset="0"/>
              </a:rPr>
              <a:t> et al, 2016)</a:t>
            </a:r>
          </a:p>
          <a:p>
            <a:pPr algn="just"/>
            <a:endParaRPr lang="fr-FR" sz="1600" dirty="0">
              <a:solidFill>
                <a:srgbClr val="000000"/>
              </a:solidFill>
              <a:latin typeface="Calibri" panose="020F0502020204030204" pitchFamily="34" charset="0"/>
            </a:endParaRPr>
          </a:p>
          <a:p>
            <a:pPr algn="just"/>
            <a:r>
              <a:rPr lang="fr-FR" sz="1600" dirty="0">
                <a:solidFill>
                  <a:srgbClr val="000000"/>
                </a:solidFill>
                <a:latin typeface="Calibri" panose="020F0502020204030204" pitchFamily="34" charset="0"/>
              </a:rPr>
              <a:t>Matériaux envisagés : </a:t>
            </a:r>
          </a:p>
          <a:p>
            <a:pPr algn="just"/>
            <a:r>
              <a:rPr lang="fr-FR" sz="1600" dirty="0">
                <a:solidFill>
                  <a:srgbClr val="000000"/>
                </a:solidFill>
                <a:latin typeface="Calibri" panose="020F0502020204030204" pitchFamily="34" charset="0"/>
              </a:rPr>
              <a:t>	-&gt; le matériau encaissant, l’argilite du </a:t>
            </a:r>
            <a:r>
              <a:rPr lang="fr-FR" sz="1600" dirty="0" err="1">
                <a:solidFill>
                  <a:srgbClr val="000000"/>
                </a:solidFill>
                <a:latin typeface="Calibri" panose="020F0502020204030204" pitchFamily="34" charset="0"/>
              </a:rPr>
              <a:t>Callovo</a:t>
            </a:r>
            <a:r>
              <a:rPr lang="fr-FR" sz="1600" dirty="0">
                <a:solidFill>
                  <a:srgbClr val="000000"/>
                </a:solidFill>
                <a:latin typeface="Calibri" panose="020F0502020204030204" pitchFamily="34" charset="0"/>
              </a:rPr>
              <a:t>-Oxfordien (COX), riche en argile</a:t>
            </a:r>
          </a:p>
          <a:p>
            <a:pPr algn="just"/>
            <a:r>
              <a:rPr lang="fr-FR" sz="1600" dirty="0">
                <a:solidFill>
                  <a:srgbClr val="000000"/>
                </a:solidFill>
                <a:latin typeface="Calibri" panose="020F0502020204030204" pitchFamily="34" charset="0"/>
              </a:rPr>
              <a:t>	-&gt; la bentonite MX80 en mélange avec le COX</a:t>
            </a:r>
            <a:endParaRPr lang="fr-FR" sz="1600" dirty="0"/>
          </a:p>
        </p:txBody>
      </p:sp>
      <p:graphicFrame>
        <p:nvGraphicFramePr>
          <p:cNvPr id="5" name="Diagramme 4"/>
          <p:cNvGraphicFramePr/>
          <p:nvPr>
            <p:extLst>
              <p:ext uri="{D42A27DB-BD31-4B8C-83A1-F6EECF244321}">
                <p14:modId xmlns:p14="http://schemas.microsoft.com/office/powerpoint/2010/main" val="73584077"/>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ZoneTexte 5"/>
          <p:cNvSpPr txBox="1"/>
          <p:nvPr/>
        </p:nvSpPr>
        <p:spPr>
          <a:xfrm>
            <a:off x="417443" y="68294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1/14</a:t>
            </a:r>
          </a:p>
        </p:txBody>
      </p:sp>
      <p:sp>
        <p:nvSpPr>
          <p:cNvPr id="8" name="Rectangle 7"/>
          <p:cNvSpPr/>
          <p:nvPr/>
        </p:nvSpPr>
        <p:spPr>
          <a:xfrm>
            <a:off x="10771143" y="2865800"/>
            <a:ext cx="231154" cy="335348"/>
          </a:xfrm>
          <a:prstGeom prst="rect">
            <a:avLst/>
          </a:prstGeom>
        </p:spPr>
        <p:txBody>
          <a:bodyPr wrap="none">
            <a:spAutoFit/>
          </a:bodyPr>
          <a:lstStyle/>
          <a:p>
            <a:r>
              <a:rPr lang="fr-FR" sz="1579" dirty="0">
                <a:latin typeface="Calibri" panose="020F0502020204030204" pitchFamily="34" charset="0"/>
                <a:ea typeface="Times New Roman" panose="02020603050405020304" pitchFamily="18" charset="0"/>
                <a:cs typeface="Times New Roman" panose="02020603050405020304" pitchFamily="18" charset="0"/>
              </a:rPr>
              <a:t> </a:t>
            </a:r>
            <a:endParaRPr lang="fr-FR" sz="1579" dirty="0"/>
          </a:p>
        </p:txBody>
      </p:sp>
      <p:pic>
        <p:nvPicPr>
          <p:cNvPr id="17" name="Image 1"/>
          <p:cNvPicPr>
            <a:picLocks noChangeAspect="1" noChangeArrowheads="1"/>
          </p:cNvPicPr>
          <p:nvPr/>
        </p:nvPicPr>
        <p:blipFill>
          <a:blip r:embed="rId10" cstate="print">
            <a:extLst>
              <a:ext uri="{28A0092B-C50C-407E-A947-70E740481C1C}">
                <a14:useLocalDpi xmlns:a14="http://schemas.microsoft.com/office/drawing/2010/main" val="0"/>
              </a:ext>
            </a:extLst>
          </a:blip>
          <a:srcRect l="7390" t="12262" r="57368" b="15466"/>
          <a:stretch>
            <a:fillRect/>
          </a:stretch>
        </p:blipFill>
        <p:spPr bwMode="auto">
          <a:xfrm>
            <a:off x="2706314" y="1650348"/>
            <a:ext cx="3552597" cy="204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858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35113" y="1623811"/>
            <a:ext cx="8017167" cy="2317725"/>
          </a:xfrm>
        </p:spPr>
        <p:txBody>
          <a:bodyPr>
            <a:noAutofit/>
          </a:bodyPr>
          <a:lstStyle/>
          <a:p>
            <a:pPr algn="just"/>
            <a:r>
              <a:rPr lang="fr-FR" sz="1600" dirty="0">
                <a:latin typeface="Calibri" panose="020F0502020204030204" pitchFamily="34" charset="0"/>
                <a:cs typeface="Calibri" panose="020F0502020204030204" pitchFamily="34" charset="0"/>
              </a:rPr>
              <a:t>Déblais broyés et tamisés compactés avec de la MX80 </a:t>
            </a:r>
            <a:endParaRPr lang="fr-FR" sz="1600" dirty="0" smtClean="0">
              <a:latin typeface="Calibri" panose="020F0502020204030204" pitchFamily="34" charset="0"/>
              <a:cs typeface="Calibri" panose="020F0502020204030204" pitchFamily="34" charset="0"/>
            </a:endParaRPr>
          </a:p>
          <a:p>
            <a:pPr algn="just"/>
            <a:r>
              <a:rPr lang="fr-FR" sz="1600" dirty="0" smtClean="0">
                <a:latin typeface="Calibri" panose="020F0502020204030204" pitchFamily="34" charset="0"/>
                <a:cs typeface="Calibri" panose="020F0502020204030204" pitchFamily="34" charset="0"/>
              </a:rPr>
              <a:t>-&gt; </a:t>
            </a:r>
            <a:r>
              <a:rPr lang="fr-FR" sz="1600" dirty="0">
                <a:latin typeface="Calibri" panose="020F0502020204030204" pitchFamily="34" charset="0"/>
                <a:cs typeface="Calibri" panose="020F0502020204030204" pitchFamily="34" charset="0"/>
              </a:rPr>
              <a:t>stabilité de l’ouvrage et </a:t>
            </a:r>
            <a:r>
              <a:rPr lang="fr-FR" sz="1600" dirty="0" err="1">
                <a:latin typeface="Calibri" panose="020F0502020204030204" pitchFamily="34" charset="0"/>
                <a:cs typeface="Calibri" panose="020F0502020204030204" pitchFamily="34" charset="0"/>
              </a:rPr>
              <a:t>K</a:t>
            </a:r>
            <a:r>
              <a:rPr lang="fr-FR" sz="1600" baseline="-25000" dirty="0" err="1">
                <a:latin typeface="Calibri" panose="020F0502020204030204" pitchFamily="34" charset="0"/>
                <a:cs typeface="Calibri" panose="020F0502020204030204" pitchFamily="34" charset="0"/>
              </a:rPr>
              <a:t>w</a:t>
            </a:r>
            <a:r>
              <a:rPr lang="fr-FR" sz="1600" dirty="0">
                <a:latin typeface="Calibri" panose="020F0502020204030204" pitchFamily="34" charset="0"/>
                <a:cs typeface="Calibri" panose="020F0502020204030204" pitchFamily="34" charset="0"/>
              </a:rPr>
              <a:t> &lt; </a:t>
            </a:r>
            <a:r>
              <a:rPr lang="fr-FR" sz="1600" dirty="0" err="1">
                <a:solidFill>
                  <a:srgbClr val="000000"/>
                </a:solidFill>
                <a:latin typeface="Calibri" panose="020F0502020204030204" pitchFamily="34" charset="0"/>
                <a:cs typeface="Calibri" panose="020F0502020204030204" pitchFamily="34" charset="0"/>
              </a:rPr>
              <a:t>K</a:t>
            </a:r>
            <a:r>
              <a:rPr lang="fr-FR" sz="1600" baseline="-25000" dirty="0" err="1">
                <a:solidFill>
                  <a:srgbClr val="000000"/>
                </a:solidFill>
                <a:latin typeface="Calibri" panose="020F0502020204030204" pitchFamily="34" charset="0"/>
                <a:cs typeface="Calibri" panose="020F0502020204030204" pitchFamily="34" charset="0"/>
              </a:rPr>
              <a:t>w</a:t>
            </a:r>
            <a:r>
              <a:rPr lang="fr-FR" sz="1600" baseline="-25000" dirty="0">
                <a:solidFill>
                  <a:srgbClr val="000000"/>
                </a:solidFill>
                <a:latin typeface="Calibri" panose="020F0502020204030204" pitchFamily="34" charset="0"/>
                <a:cs typeface="Calibri" panose="020F0502020204030204" pitchFamily="34" charset="0"/>
              </a:rPr>
              <a:t> visée</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Middelhoff</a:t>
            </a:r>
            <a:r>
              <a:rPr lang="fr-FR" sz="1600" dirty="0">
                <a:latin typeface="Calibri" panose="020F0502020204030204" pitchFamily="34" charset="0"/>
                <a:cs typeface="Calibri" panose="020F0502020204030204" pitchFamily="34" charset="0"/>
              </a:rPr>
              <a:t> 2020). </a:t>
            </a:r>
          </a:p>
          <a:p>
            <a:pPr algn="just"/>
            <a:r>
              <a:rPr lang="fr-FR" sz="1600" dirty="0">
                <a:latin typeface="Calibri" panose="020F0502020204030204" pitchFamily="34" charset="0"/>
                <a:cs typeface="Calibri" panose="020F0502020204030204" pitchFamily="34" charset="0"/>
              </a:rPr>
              <a:t>Problème : </a:t>
            </a:r>
            <a:r>
              <a:rPr lang="fr-FR" sz="1600" dirty="0" err="1">
                <a:latin typeface="Calibri" panose="020F0502020204030204" pitchFamily="34" charset="0"/>
                <a:cs typeface="Calibri" panose="020F0502020204030204" pitchFamily="34" charset="0"/>
              </a:rPr>
              <a:t>K</a:t>
            </a:r>
            <a:r>
              <a:rPr lang="fr-FR" sz="1600" baseline="-25000" dirty="0" err="1">
                <a:latin typeface="Calibri" panose="020F0502020204030204" pitchFamily="34" charset="0"/>
                <a:cs typeface="Calibri" panose="020F0502020204030204" pitchFamily="34" charset="0"/>
              </a:rPr>
              <a:t>w</a:t>
            </a:r>
            <a:r>
              <a:rPr lang="fr-FR" sz="1600" baseline="-25000"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atteint seulement si saturés ou proche de l’état de saturation, ce qui nécessite des conditions environnementales favorables et du temps</a:t>
            </a:r>
          </a:p>
          <a:p>
            <a:pPr algn="just"/>
            <a:r>
              <a:rPr lang="fr-FR" sz="1600" dirty="0">
                <a:latin typeface="Calibri" panose="020F0502020204030204" pitchFamily="34" charset="0"/>
                <a:cs typeface="Calibri" panose="020F0502020204030204" pitchFamily="34" charset="0"/>
              </a:rPr>
              <a:t>Ce temps est important en cas de faible </a:t>
            </a:r>
            <a:r>
              <a:rPr lang="fr-FR" sz="1600" dirty="0" err="1">
                <a:latin typeface="Calibri" panose="020F0502020204030204" pitchFamily="34" charset="0"/>
                <a:cs typeface="Calibri" panose="020F0502020204030204" pitchFamily="34" charset="0"/>
              </a:rPr>
              <a:t>kw</a:t>
            </a:r>
            <a:r>
              <a:rPr lang="fr-FR" sz="1600" dirty="0">
                <a:latin typeface="Calibri" panose="020F0502020204030204" pitchFamily="34" charset="0"/>
                <a:cs typeface="Calibri" panose="020F0502020204030204" pitchFamily="34" charset="0"/>
              </a:rPr>
              <a:t> de l’encaissant (argilite) ou de désaturation en lien par exemple avec la présence d’air ou de gaz dans les galeries en cours de remblaiement (Robinet et al. 1992)</a:t>
            </a:r>
          </a:p>
          <a:p>
            <a:pPr algn="just"/>
            <a:r>
              <a:rPr lang="fr-FR" sz="1600" b="1" dirty="0">
                <a:latin typeface="Calibri" panose="020F0502020204030204" pitchFamily="34" charset="0"/>
                <a:cs typeface="Calibri" panose="020F0502020204030204" pitchFamily="34" charset="0"/>
              </a:rPr>
              <a:t>-&gt; L’évaluation des transferts d’eau, au sein des massifs de scellement, pendant la période transitoire de saturation représente une problématique importante.</a:t>
            </a:r>
          </a:p>
        </p:txBody>
      </p:sp>
      <p:sp>
        <p:nvSpPr>
          <p:cNvPr id="5" name="Rectangle 4"/>
          <p:cNvSpPr/>
          <p:nvPr/>
        </p:nvSpPr>
        <p:spPr>
          <a:xfrm>
            <a:off x="2374900" y="4086225"/>
            <a:ext cx="8017167" cy="2008242"/>
          </a:xfrm>
          <a:prstGeom prst="rect">
            <a:avLst/>
          </a:prstGeom>
        </p:spPr>
        <p:txBody>
          <a:bodyPr wrap="square">
            <a:spAutoFit/>
          </a:bodyPr>
          <a:lstStyle/>
          <a:p>
            <a:pPr algn="just" eaLnBrk="0" fontAlgn="base" hangingPunct="0">
              <a:spcBef>
                <a:spcPct val="0"/>
              </a:spcBef>
              <a:spcAft>
                <a:spcPts val="526"/>
              </a:spcAft>
            </a:pPr>
            <a:r>
              <a:rPr lang="fr-FR" altLang="fr-FR" sz="1600" dirty="0">
                <a:latin typeface="Calibri" panose="020F0502020204030204" pitchFamily="34" charset="0"/>
                <a:ea typeface="Times New Roman" panose="02020603050405020304" pitchFamily="18" charset="0"/>
                <a:cs typeface="Calibri" panose="020F0502020204030204" pitchFamily="34" charset="0"/>
              </a:rPr>
              <a:t>Stratégie de recherche :</a:t>
            </a:r>
          </a:p>
          <a:p>
            <a:pPr marL="250631" indent="-250631" algn="just" eaLnBrk="0" fontAlgn="base" hangingPunct="0">
              <a:spcBef>
                <a:spcPct val="0"/>
              </a:spcBef>
              <a:spcAft>
                <a:spcPts val="526"/>
              </a:spcAft>
              <a:buFont typeface="Arial" panose="020B0604020202020204" pitchFamily="34" charset="0"/>
              <a:buChar char="•"/>
            </a:pPr>
            <a:r>
              <a:rPr lang="fr-FR" altLang="fr-FR" sz="1600" dirty="0">
                <a:latin typeface="Calibri" panose="020F0502020204030204" pitchFamily="34" charset="0"/>
                <a:ea typeface="Times New Roman" panose="02020603050405020304" pitchFamily="18" charset="0"/>
                <a:cs typeface="Calibri" panose="020F0502020204030204" pitchFamily="34" charset="0"/>
              </a:rPr>
              <a:t>Etude des </a:t>
            </a:r>
            <a:r>
              <a:rPr lang="fr-FR" altLang="fr-FR" sz="1600" b="1" dirty="0">
                <a:latin typeface="Calibri" panose="020F0502020204030204" pitchFamily="34" charset="0"/>
                <a:ea typeface="Times New Roman" panose="02020603050405020304" pitchFamily="18" charset="0"/>
                <a:cs typeface="Calibri" panose="020F0502020204030204" pitchFamily="34" charset="0"/>
              </a:rPr>
              <a:t>premiers centimètres </a:t>
            </a:r>
            <a:r>
              <a:rPr lang="fr-FR" altLang="fr-FR" sz="1600" dirty="0">
                <a:latin typeface="Calibri" panose="020F0502020204030204" pitchFamily="34" charset="0"/>
                <a:ea typeface="Times New Roman" panose="02020603050405020304" pitchFamily="18" charset="0"/>
                <a:cs typeface="Calibri" panose="020F0502020204030204" pitchFamily="34" charset="0"/>
              </a:rPr>
              <a:t>à l’interface air - sol compacté</a:t>
            </a:r>
          </a:p>
          <a:p>
            <a:pPr marL="250631" indent="-250631" algn="just" eaLnBrk="0" fontAlgn="base" hangingPunct="0">
              <a:spcBef>
                <a:spcPct val="0"/>
              </a:spcBef>
              <a:spcAft>
                <a:spcPts val="526"/>
              </a:spcAft>
              <a:buFont typeface="Arial" panose="020B0604020202020204" pitchFamily="34" charset="0"/>
              <a:buChar char="•"/>
            </a:pPr>
            <a:r>
              <a:rPr lang="fr-FR" altLang="fr-FR" sz="1600" dirty="0">
                <a:latin typeface="Calibri" panose="020F0502020204030204" pitchFamily="34" charset="0"/>
                <a:ea typeface="Times New Roman" panose="02020603050405020304" pitchFamily="18" charset="0"/>
                <a:cs typeface="Calibri" panose="020F0502020204030204" pitchFamily="34" charset="0"/>
              </a:rPr>
              <a:t>Exposition des éprouvettes de sols compactés à des </a:t>
            </a:r>
            <a:r>
              <a:rPr lang="fr-FR" altLang="fr-FR" sz="1600" b="1" dirty="0">
                <a:latin typeface="Calibri" panose="020F0502020204030204" pitchFamily="34" charset="0"/>
                <a:ea typeface="Times New Roman" panose="02020603050405020304" pitchFamily="18" charset="0"/>
                <a:cs typeface="Calibri" panose="020F0502020204030204" pitchFamily="34" charset="0"/>
              </a:rPr>
              <a:t>variations thermo-hydriques </a:t>
            </a:r>
            <a:r>
              <a:rPr lang="fr-FR" altLang="fr-FR" sz="1600" dirty="0">
                <a:latin typeface="Calibri" panose="020F0502020204030204" pitchFamily="34" charset="0"/>
                <a:ea typeface="Times New Roman" panose="02020603050405020304" pitchFamily="18" charset="0"/>
                <a:cs typeface="Calibri" panose="020F0502020204030204" pitchFamily="34" charset="0"/>
              </a:rPr>
              <a:t>et évaluation de leur impact sur les </a:t>
            </a:r>
            <a:r>
              <a:rPr lang="fr-FR" altLang="fr-FR" sz="1600" b="1" dirty="0">
                <a:latin typeface="Calibri" panose="020F0502020204030204" pitchFamily="34" charset="0"/>
                <a:ea typeface="Times New Roman" panose="02020603050405020304" pitchFamily="18" charset="0"/>
                <a:cs typeface="Calibri" panose="020F0502020204030204" pitchFamily="34" charset="0"/>
              </a:rPr>
              <a:t>propriétés de transferts </a:t>
            </a:r>
            <a:r>
              <a:rPr lang="fr-FR" altLang="fr-FR" sz="1600" dirty="0">
                <a:latin typeface="Calibri" panose="020F0502020204030204" pitchFamily="34" charset="0"/>
                <a:ea typeface="Times New Roman" panose="02020603050405020304" pitchFamily="18" charset="0"/>
                <a:cs typeface="Calibri" panose="020F0502020204030204" pitchFamily="34" charset="0"/>
              </a:rPr>
              <a:t>en continu (Banc de séchage et Imagerie par Résonance Magnétique, IRM)</a:t>
            </a:r>
          </a:p>
          <a:p>
            <a:pPr marL="250631" indent="-250631" algn="just" eaLnBrk="0" fontAlgn="base" hangingPunct="0">
              <a:spcBef>
                <a:spcPct val="0"/>
              </a:spcBef>
              <a:spcAft>
                <a:spcPts val="526"/>
              </a:spcAft>
              <a:buFont typeface="Arial" panose="020B0604020202020204" pitchFamily="34" charset="0"/>
              <a:buChar char="•"/>
            </a:pPr>
            <a:r>
              <a:rPr lang="fr-FR" altLang="fr-FR" sz="1600" dirty="0">
                <a:latin typeface="Calibri" panose="020F0502020204030204" pitchFamily="34" charset="0"/>
                <a:ea typeface="Times New Roman" panose="02020603050405020304" pitchFamily="18" charset="0"/>
                <a:cs typeface="Calibri" panose="020F0502020204030204" pitchFamily="34" charset="0"/>
              </a:rPr>
              <a:t>Effet des éventuelles </a:t>
            </a:r>
            <a:r>
              <a:rPr lang="fr-FR" altLang="fr-FR" sz="1600" b="1" dirty="0">
                <a:latin typeface="Calibri" panose="020F0502020204030204" pitchFamily="34" charset="0"/>
                <a:ea typeface="Times New Roman" panose="02020603050405020304" pitchFamily="18" charset="0"/>
                <a:cs typeface="Calibri" panose="020F0502020204030204" pitchFamily="34" charset="0"/>
              </a:rPr>
              <a:t>hétérogénéités du compactage et de la teneur en argile </a:t>
            </a:r>
            <a:r>
              <a:rPr lang="fr-FR" altLang="fr-FR" sz="1600" dirty="0">
                <a:latin typeface="Calibri" panose="020F0502020204030204" pitchFamily="34" charset="0"/>
                <a:ea typeface="Times New Roman" panose="02020603050405020304" pitchFamily="18" charset="0"/>
                <a:cs typeface="Calibri" panose="020F0502020204030204" pitchFamily="34" charset="0"/>
              </a:rPr>
              <a:t>par modification des éprouvettes </a:t>
            </a:r>
            <a:endParaRPr lang="fr-FR" altLang="fr-FR" sz="1600" dirty="0">
              <a:latin typeface="Calibri" panose="020F0502020204030204" pitchFamily="34" charset="0"/>
              <a:cs typeface="Calibri" panose="020F0502020204030204" pitchFamily="34" charset="0"/>
            </a:endParaRPr>
          </a:p>
        </p:txBody>
      </p:sp>
      <p:grpSp>
        <p:nvGrpSpPr>
          <p:cNvPr id="6" name="Groupe 5"/>
          <p:cNvGrpSpPr/>
          <p:nvPr/>
        </p:nvGrpSpPr>
        <p:grpSpPr>
          <a:xfrm>
            <a:off x="251896" y="274344"/>
            <a:ext cx="10216371" cy="810029"/>
            <a:chOff x="287197" y="-569573"/>
            <a:chExt cx="11648120" cy="923549"/>
          </a:xfrm>
        </p:grpSpPr>
        <p:sp>
          <p:nvSpPr>
            <p:cNvPr id="7" name="Rectangle 6"/>
            <p:cNvSpPr>
              <a:spLocks noChangeArrowheads="1"/>
            </p:cNvSpPr>
            <p:nvPr/>
          </p:nvSpPr>
          <p:spPr bwMode="auto">
            <a:xfrm>
              <a:off x="287197" y="-569573"/>
              <a:ext cx="11648120" cy="923549"/>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lvl="1" algn="ctr" eaLnBrk="0" fontAlgn="base" hangingPunct="0">
                <a:spcBef>
                  <a:spcPct val="0"/>
                </a:spcBef>
                <a:spcAft>
                  <a:spcPct val="0"/>
                </a:spcAft>
              </a:pPr>
              <a:r>
                <a:rPr lang="fr-FR" altLang="fr-FR" sz="1579" dirty="0">
                  <a:latin typeface="Calibri" panose="020F0502020204030204" pitchFamily="34" charset="0"/>
                  <a:ea typeface="Times New Roman" panose="02020603050405020304" pitchFamily="18" charset="0"/>
                  <a:cs typeface="Times New Roman" panose="02020603050405020304" pitchFamily="18" charset="0"/>
                </a:rPr>
                <a:t>Problématique</a:t>
              </a:r>
              <a:endParaRPr lang="fr-FR" altLang="fr-FR" sz="1579" b="1" dirty="0">
                <a:latin typeface="Calibri" panose="020F0502020204030204" pitchFamily="34" charset="0"/>
                <a:ea typeface="Times New Roman" panose="02020603050405020304" pitchFamily="18" charset="0"/>
                <a:cs typeface="Times New Roman" panose="02020603050405020304" pitchFamily="18" charset="0"/>
              </a:endParaRPr>
            </a:p>
            <a:p>
              <a:pPr lvl="1" algn="ctr" eaLnBrk="0" fontAlgn="base" hangingPunct="0">
                <a:spcBef>
                  <a:spcPct val="0"/>
                </a:spcBef>
                <a:spcAft>
                  <a:spcPct val="0"/>
                </a:spcAft>
              </a:pPr>
              <a:r>
                <a:rPr lang="fr-FR" altLang="fr-FR" sz="1579" b="1" dirty="0">
                  <a:latin typeface="Calibri" panose="020F0502020204030204" pitchFamily="34" charset="0"/>
                  <a:ea typeface="Times New Roman" panose="02020603050405020304" pitchFamily="18" charset="0"/>
                  <a:cs typeface="Times New Roman" panose="02020603050405020304" pitchFamily="18" charset="0"/>
                </a:rPr>
                <a:t>Evaluer les transferts d’eau, au sein des massifs de scellement, </a:t>
              </a:r>
            </a:p>
            <a:p>
              <a:pPr lvl="1" algn="ctr" eaLnBrk="0" fontAlgn="base" hangingPunct="0">
                <a:spcBef>
                  <a:spcPct val="0"/>
                </a:spcBef>
                <a:spcAft>
                  <a:spcPct val="0"/>
                </a:spcAft>
              </a:pPr>
              <a:r>
                <a:rPr lang="fr-FR" altLang="fr-FR" sz="1579" b="1" dirty="0">
                  <a:latin typeface="Calibri" panose="020F0502020204030204" pitchFamily="34" charset="0"/>
                  <a:ea typeface="Times New Roman" panose="02020603050405020304" pitchFamily="18" charset="0"/>
                  <a:cs typeface="Times New Roman" panose="02020603050405020304" pitchFamily="18" charset="0"/>
                </a:rPr>
                <a:t>pendant la période transitoire de saturation</a:t>
              </a:r>
            </a:p>
          </p:txBody>
        </p:sp>
        <p:pic>
          <p:nvPicPr>
            <p:cNvPr id="8" name="Image 2"/>
            <p:cNvPicPr>
              <a:picLocks noChangeAspect="1" noChangeArrowheads="1"/>
            </p:cNvPicPr>
            <p:nvPr/>
          </p:nvPicPr>
          <p:blipFill>
            <a:blip r:embed="rId3">
              <a:extLst>
                <a:ext uri="{28A0092B-C50C-407E-A947-70E740481C1C}">
                  <a14:useLocalDpi xmlns:a14="http://schemas.microsoft.com/office/drawing/2010/main" val="0"/>
                </a:ext>
              </a:extLst>
            </a:blip>
            <a:srcRect l="8179" t="16974" r="9300" b="36606"/>
            <a:stretch>
              <a:fillRect/>
            </a:stretch>
          </p:blipFill>
          <p:spPr bwMode="auto">
            <a:xfrm>
              <a:off x="535753" y="-306791"/>
              <a:ext cx="1174752"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p:cNvSpPr txBox="1"/>
          <p:nvPr/>
        </p:nvSpPr>
        <p:spPr>
          <a:xfrm>
            <a:off x="417443" y="68294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2/14</a:t>
            </a:r>
            <a:endParaRPr lang="fr-FR" sz="1400" dirty="0"/>
          </a:p>
        </p:txBody>
      </p:sp>
      <p:graphicFrame>
        <p:nvGraphicFramePr>
          <p:cNvPr id="12" name="Diagramme 11"/>
          <p:cNvGraphicFramePr/>
          <p:nvPr>
            <p:extLst>
              <p:ext uri="{D42A27DB-BD31-4B8C-83A1-F6EECF244321}">
                <p14:modId xmlns:p14="http://schemas.microsoft.com/office/powerpoint/2010/main" val="672838425"/>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0743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32757580"/>
              </p:ext>
            </p:extLst>
          </p:nvPr>
        </p:nvGraphicFramePr>
        <p:xfrm>
          <a:off x="2298700" y="2409827"/>
          <a:ext cx="8058670" cy="1808174"/>
        </p:xfrm>
        <a:graphic>
          <a:graphicData uri="http://schemas.openxmlformats.org/drawingml/2006/table">
            <a:tbl>
              <a:tblPr>
                <a:tableStyleId>{9D7B26C5-4107-4FEC-AEDC-1716B250A1EF}</a:tableStyleId>
              </a:tblPr>
              <a:tblGrid>
                <a:gridCol w="1430430">
                  <a:extLst>
                    <a:ext uri="{9D8B030D-6E8A-4147-A177-3AD203B41FA5}">
                      <a16:colId xmlns:a16="http://schemas.microsoft.com/office/drawing/2014/main" val="3883731789"/>
                    </a:ext>
                  </a:extLst>
                </a:gridCol>
                <a:gridCol w="1323079">
                  <a:extLst>
                    <a:ext uri="{9D8B030D-6E8A-4147-A177-3AD203B41FA5}">
                      <a16:colId xmlns:a16="http://schemas.microsoft.com/office/drawing/2014/main" val="1000052320"/>
                    </a:ext>
                  </a:extLst>
                </a:gridCol>
                <a:gridCol w="1064335">
                  <a:extLst>
                    <a:ext uri="{9D8B030D-6E8A-4147-A177-3AD203B41FA5}">
                      <a16:colId xmlns:a16="http://schemas.microsoft.com/office/drawing/2014/main" val="939736890"/>
                    </a:ext>
                  </a:extLst>
                </a:gridCol>
                <a:gridCol w="4240826">
                  <a:extLst>
                    <a:ext uri="{9D8B030D-6E8A-4147-A177-3AD203B41FA5}">
                      <a16:colId xmlns:a16="http://schemas.microsoft.com/office/drawing/2014/main" val="3533392944"/>
                    </a:ext>
                  </a:extLst>
                </a:gridCol>
              </a:tblGrid>
              <a:tr h="426982">
                <a:tc>
                  <a:txBody>
                    <a:bodyPr/>
                    <a:lstStyle/>
                    <a:p>
                      <a:pPr marL="269875" algn="just">
                        <a:lnSpc>
                          <a:spcPct val="110000"/>
                        </a:lnSpc>
                        <a:spcAft>
                          <a:spcPts val="0"/>
                        </a:spcAft>
                      </a:pPr>
                      <a:r>
                        <a:rPr lang="fr-FR" sz="1200" b="1">
                          <a:effectLst/>
                        </a:rPr>
                        <a:t>matériau</a:t>
                      </a:r>
                      <a:endParaRPr lang="fr-FR"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b="1" dirty="0">
                          <a:effectLst/>
                          <a:latin typeface="Symbol" panose="05050102010706020507" pitchFamily="18" charset="2"/>
                        </a:rPr>
                        <a:t>r</a:t>
                      </a:r>
                      <a:r>
                        <a:rPr lang="fr-FR" sz="1200" b="1" baseline="-25000" dirty="0">
                          <a:effectLst/>
                        </a:rPr>
                        <a:t>d</a:t>
                      </a:r>
                      <a:r>
                        <a:rPr lang="fr-FR" sz="1200" b="1" dirty="0">
                          <a:effectLst/>
                        </a:rPr>
                        <a:t> (Mg/m</a:t>
                      </a:r>
                      <a:r>
                        <a:rPr lang="fr-FR" sz="1200" b="1" baseline="30000" dirty="0">
                          <a:effectLst/>
                        </a:rPr>
                        <a:t>3</a:t>
                      </a:r>
                      <a:r>
                        <a:rPr lang="fr-FR" sz="1200" b="1" dirty="0">
                          <a:effectLst/>
                        </a:rPr>
                        <a:t>)</a:t>
                      </a:r>
                      <a:endParaRPr lang="fr-FR"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b="1">
                          <a:effectLst/>
                        </a:rPr>
                        <a:t>w (%)</a:t>
                      </a:r>
                      <a:endParaRPr lang="fr-FR"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nSpc>
                          <a:spcPct val="110000"/>
                        </a:lnSpc>
                        <a:spcAft>
                          <a:spcPts val="0"/>
                        </a:spcAft>
                      </a:pPr>
                      <a:r>
                        <a:rPr lang="fr-FR" sz="1200" b="1" dirty="0">
                          <a:effectLst/>
                        </a:rPr>
                        <a:t>Type d’essai géotechnique</a:t>
                      </a:r>
                      <a:endParaRPr lang="fr-FR"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extLst>
                  <a:ext uri="{0D108BD9-81ED-4DB2-BD59-A6C34878D82A}">
                    <a16:rowId xmlns:a16="http://schemas.microsoft.com/office/drawing/2014/main" val="1934269166"/>
                  </a:ext>
                </a:extLst>
              </a:tr>
              <a:tr h="345298">
                <a:tc>
                  <a:txBody>
                    <a:bodyPr/>
                    <a:lstStyle/>
                    <a:p>
                      <a:pPr marL="269875" algn="just">
                        <a:lnSpc>
                          <a:spcPct val="110000"/>
                        </a:lnSpc>
                        <a:spcAft>
                          <a:spcPts val="0"/>
                        </a:spcAft>
                      </a:pPr>
                      <a:r>
                        <a:rPr lang="fr-FR" sz="1200">
                          <a:effectLst/>
                        </a:rPr>
                        <a:t>Cox</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1,95</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13,2</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dirty="0">
                          <a:effectLst/>
                        </a:rPr>
                        <a:t>Proctor modifié (forte énergie de compactage)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extLst>
                  <a:ext uri="{0D108BD9-81ED-4DB2-BD59-A6C34878D82A}">
                    <a16:rowId xmlns:a16="http://schemas.microsoft.com/office/drawing/2014/main" val="227323791"/>
                  </a:ext>
                </a:extLst>
              </a:tr>
              <a:tr h="345298">
                <a:tc>
                  <a:txBody>
                    <a:bodyPr/>
                    <a:lstStyle/>
                    <a:p>
                      <a:pPr marL="269875" algn="just">
                        <a:lnSpc>
                          <a:spcPct val="110000"/>
                        </a:lnSpc>
                        <a:spcAft>
                          <a:spcPts val="0"/>
                        </a:spcAft>
                      </a:pPr>
                      <a:r>
                        <a:rPr lang="fr-FR" sz="1200">
                          <a:effectLst/>
                        </a:rPr>
                        <a:t>Cox</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1,83</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16,6</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dirty="0">
                          <a:effectLst/>
                        </a:rPr>
                        <a:t>Proctor normal (énergie de compactage modérée)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extLst>
                  <a:ext uri="{0D108BD9-81ED-4DB2-BD59-A6C34878D82A}">
                    <a16:rowId xmlns:a16="http://schemas.microsoft.com/office/drawing/2014/main" val="221373143"/>
                  </a:ext>
                </a:extLst>
              </a:tr>
              <a:tr h="345298">
                <a:tc>
                  <a:txBody>
                    <a:bodyPr/>
                    <a:lstStyle/>
                    <a:p>
                      <a:pPr marL="269875" algn="just">
                        <a:lnSpc>
                          <a:spcPct val="110000"/>
                        </a:lnSpc>
                        <a:spcAft>
                          <a:spcPts val="0"/>
                        </a:spcAft>
                      </a:pPr>
                      <a:r>
                        <a:rPr lang="fr-FR" sz="1200">
                          <a:effectLst/>
                        </a:rPr>
                        <a:t>Mélange </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1,72</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18,2</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Proctor modifié (forte énergie de compactage)</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extLst>
                  <a:ext uri="{0D108BD9-81ED-4DB2-BD59-A6C34878D82A}">
                    <a16:rowId xmlns:a16="http://schemas.microsoft.com/office/drawing/2014/main" val="3722614417"/>
                  </a:ext>
                </a:extLst>
              </a:tr>
              <a:tr h="345298">
                <a:tc>
                  <a:txBody>
                    <a:bodyPr/>
                    <a:lstStyle/>
                    <a:p>
                      <a:pPr marL="269875" algn="just">
                        <a:lnSpc>
                          <a:spcPct val="110000"/>
                        </a:lnSpc>
                        <a:spcAft>
                          <a:spcPts val="0"/>
                        </a:spcAft>
                      </a:pPr>
                      <a:r>
                        <a:rPr lang="fr-FR" sz="1200">
                          <a:effectLst/>
                        </a:rPr>
                        <a:t>Mélange </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dirty="0">
                          <a:effectLst/>
                        </a:rPr>
                        <a:t>1,45</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a:effectLst/>
                        </a:rPr>
                        <a:t>29</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tc>
                  <a:txBody>
                    <a:bodyPr/>
                    <a:lstStyle/>
                    <a:p>
                      <a:pPr marL="269875" algn="just">
                        <a:lnSpc>
                          <a:spcPct val="110000"/>
                        </a:lnSpc>
                        <a:spcAft>
                          <a:spcPts val="0"/>
                        </a:spcAft>
                      </a:pPr>
                      <a:r>
                        <a:rPr lang="fr-FR" sz="1200" dirty="0">
                          <a:effectLst/>
                        </a:rPr>
                        <a:t>Proctor normal (énergie de compactage modérée)</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54" marR="8354" marT="8354" marB="0" anchor="ctr"/>
                </a:tc>
                <a:extLst>
                  <a:ext uri="{0D108BD9-81ED-4DB2-BD59-A6C34878D82A}">
                    <a16:rowId xmlns:a16="http://schemas.microsoft.com/office/drawing/2014/main" val="2705789040"/>
                  </a:ext>
                </a:extLst>
              </a:tr>
            </a:tbl>
          </a:graphicData>
        </a:graphic>
      </p:graphicFrame>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0721" t="28242" r="60918" b="29939"/>
          <a:stretch>
            <a:fillRect/>
          </a:stretch>
        </p:blipFill>
        <p:spPr bwMode="auto">
          <a:xfrm>
            <a:off x="10943386" y="1186947"/>
            <a:ext cx="6747740" cy="2916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437183" y="1745106"/>
            <a:ext cx="7920187" cy="5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201" tIns="40100" rIns="80201" bIns="40100" numCol="1" anchor="ctr" anchorCtr="0" compatLnSpc="1">
            <a:prstTxWarp prst="textNoShape">
              <a:avLst/>
            </a:prstTxWarp>
            <a:spAutoFit/>
          </a:bodyPr>
          <a:lstStyle/>
          <a:p>
            <a:pPr lvl="0" eaLnBrk="0" fontAlgn="base" hangingPunct="0">
              <a:spcBef>
                <a:spcPct val="0"/>
              </a:spcBef>
              <a:spcAft>
                <a:spcPct val="0"/>
              </a:spcAft>
            </a:pPr>
            <a:r>
              <a:rPr lang="fr-FR" altLang="fr-FR" sz="1403" b="1" dirty="0">
                <a:latin typeface="+mj-lt"/>
                <a:ea typeface="Times New Roman" panose="02020603050405020304" pitchFamily="18" charset="0"/>
                <a:cs typeface="Calibri" panose="020F0502020204030204" pitchFamily="34" charset="0"/>
              </a:rPr>
              <a:t>Argilite du COX seule ou en mélange de 70% de COX et 30% de bentonite MX80 (</a:t>
            </a:r>
            <a:r>
              <a:rPr lang="fr-FR" altLang="fr-FR" sz="1403" b="1" dirty="0" err="1">
                <a:latin typeface="+mj-lt"/>
                <a:ea typeface="Times New Roman" panose="02020603050405020304" pitchFamily="18" charset="0"/>
                <a:cs typeface="Calibri" panose="020F0502020204030204" pitchFamily="34" charset="0"/>
              </a:rPr>
              <a:t>Middelhoff</a:t>
            </a:r>
            <a:r>
              <a:rPr lang="fr-FR" altLang="fr-FR" sz="1403" b="1" dirty="0">
                <a:latin typeface="+mj-lt"/>
                <a:ea typeface="Times New Roman" panose="02020603050405020304" pitchFamily="18" charset="0"/>
                <a:cs typeface="Calibri" panose="020F0502020204030204" pitchFamily="34" charset="0"/>
              </a:rPr>
              <a:t>, 2020)</a:t>
            </a:r>
            <a:endParaRPr lang="fr-FR" altLang="fr-FR" sz="1403" b="1" dirty="0">
              <a:latin typeface="+mj-lt"/>
            </a:endParaRPr>
          </a:p>
        </p:txBody>
      </p:sp>
      <p:sp>
        <p:nvSpPr>
          <p:cNvPr id="6" name="Rectangle 5"/>
          <p:cNvSpPr>
            <a:spLocks noChangeArrowheads="1"/>
          </p:cNvSpPr>
          <p:nvPr/>
        </p:nvSpPr>
        <p:spPr bwMode="auto">
          <a:xfrm>
            <a:off x="10943386" y="4287677"/>
            <a:ext cx="7920187" cy="1808123"/>
          </a:xfrm>
          <a:prstGeom prst="rect">
            <a:avLst/>
          </a:prstGeom>
          <a:solidFill>
            <a:srgbClr val="DEEA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201" tIns="40100" rIns="80201" bIns="401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02020"/>
            <a:r>
              <a:rPr lang="fr-FR" altLang="fr-FR" sz="1403" dirty="0">
                <a:latin typeface="Calibri" panose="020F0502020204030204" pitchFamily="34" charset="0"/>
                <a:ea typeface="Times New Roman" panose="02020603050405020304" pitchFamily="18" charset="0"/>
                <a:cs typeface="Calibri" panose="020F0502020204030204" pitchFamily="34" charset="0"/>
              </a:rPr>
              <a:t>L’amplitude des sollicitation thermique et hydrique restent à définir en fonction de la faisabilité technique.</a:t>
            </a:r>
            <a:endParaRPr lang="fr-FR" altLang="fr-FR" sz="1403" dirty="0"/>
          </a:p>
          <a:p>
            <a:pPr defTabSz="802020"/>
            <a:r>
              <a:rPr lang="fr-FR" altLang="fr-FR" sz="1403" dirty="0">
                <a:latin typeface="Calibri" panose="020F0502020204030204" pitchFamily="34" charset="0"/>
                <a:ea typeface="Times New Roman" panose="02020603050405020304" pitchFamily="18" charset="0"/>
                <a:cs typeface="Calibri" panose="020F0502020204030204" pitchFamily="34" charset="0"/>
              </a:rPr>
              <a:t>Des valeurs d’hygrométrie de 95% (max) et 50 % sont pressenties pour la possibilité de reproduire ces conditions en laboratoire avec l’enceinte climatique.</a:t>
            </a:r>
            <a:endParaRPr lang="fr-FR" altLang="fr-FR" sz="1403" dirty="0"/>
          </a:p>
          <a:p>
            <a:pPr defTabSz="802020"/>
            <a:r>
              <a:rPr lang="fr-FR" altLang="fr-FR" sz="1403" dirty="0">
                <a:latin typeface="Calibri" panose="020F0502020204030204" pitchFamily="34" charset="0"/>
                <a:ea typeface="Times New Roman" panose="02020603050405020304" pitchFamily="18" charset="0"/>
                <a:cs typeface="Calibri" panose="020F0502020204030204" pitchFamily="34" charset="0"/>
              </a:rPr>
              <a:t>Deux température comprises dans la gamme de 20 °C à 40 °C. La température de 24° est actuellement utilisée sur l’IRM, 20°C pourraient être envisagées. La température haute de 40°C semblent d’ores et déjà irréaliste étant données les contraintes de l’IRM (refroidissement de l’aimant). A discuter avec les différents acteur JCP, SL et Kevin (technicien LEMTA).</a:t>
            </a:r>
            <a:endParaRPr lang="fr-FR" altLang="fr-FR" sz="1403" dirty="0"/>
          </a:p>
          <a:p>
            <a:pPr defTabSz="802020"/>
            <a:endParaRPr lang="fr-FR" altLang="fr-FR" sz="1403" dirty="0"/>
          </a:p>
        </p:txBody>
      </p:sp>
      <p:grpSp>
        <p:nvGrpSpPr>
          <p:cNvPr id="7" name="Groupe 6"/>
          <p:cNvGrpSpPr/>
          <p:nvPr/>
        </p:nvGrpSpPr>
        <p:grpSpPr>
          <a:xfrm>
            <a:off x="165100" y="290011"/>
            <a:ext cx="10338175" cy="539442"/>
            <a:chOff x="188238" y="-786673"/>
            <a:chExt cx="11786992" cy="615041"/>
          </a:xfrm>
        </p:grpSpPr>
        <p:sp>
          <p:nvSpPr>
            <p:cNvPr id="8" name="Rectangle 7"/>
            <p:cNvSpPr>
              <a:spLocks noChangeArrowheads="1"/>
            </p:cNvSpPr>
            <p:nvPr/>
          </p:nvSpPr>
          <p:spPr bwMode="auto">
            <a:xfrm>
              <a:off x="188238" y="-786673"/>
              <a:ext cx="11786992" cy="615041"/>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lvl="1" algn="ctr"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Calibri" panose="020F0502020204030204" pitchFamily="34" charset="0"/>
                </a:rPr>
                <a:t>Matériaux </a:t>
              </a:r>
              <a:r>
                <a:rPr lang="fr-FR" altLang="fr-FR" sz="1579" dirty="0">
                  <a:latin typeface="Calibri" panose="020F0502020204030204" pitchFamily="34" charset="0"/>
                  <a:ea typeface="Times New Roman" panose="02020603050405020304" pitchFamily="18" charset="0"/>
                  <a:cs typeface="Calibri" panose="020F0502020204030204" pitchFamily="34" charset="0"/>
                </a:rPr>
                <a:t>de </a:t>
              </a:r>
              <a:r>
                <a:rPr lang="fr-FR" altLang="fr-FR" sz="1579" dirty="0" smtClean="0">
                  <a:latin typeface="Calibri" panose="020F0502020204030204" pitchFamily="34" charset="0"/>
                  <a:ea typeface="Times New Roman" panose="02020603050405020304" pitchFamily="18" charset="0"/>
                  <a:cs typeface="Calibri" panose="020F0502020204030204" pitchFamily="34" charset="0"/>
                </a:rPr>
                <a:t>l’étude</a:t>
              </a:r>
            </a:p>
            <a:p>
              <a:pPr lvl="1" algn="ctr" eaLnBrk="0" fontAlgn="base" hangingPunct="0">
                <a:spcBef>
                  <a:spcPct val="0"/>
                </a:spcBef>
                <a:spcAft>
                  <a:spcPct val="0"/>
                </a:spcAft>
              </a:pPr>
              <a:r>
                <a:rPr lang="fr-FR" altLang="fr-FR" sz="1400" b="1" dirty="0">
                  <a:ea typeface="Times New Roman" panose="02020603050405020304" pitchFamily="18" charset="0"/>
                  <a:cs typeface="Calibri" panose="020F0502020204030204" pitchFamily="34" charset="0"/>
                </a:rPr>
                <a:t>Argilite du COX </a:t>
              </a:r>
              <a:r>
                <a:rPr lang="fr-FR" altLang="fr-FR" sz="1400" b="1" dirty="0" smtClean="0">
                  <a:ea typeface="Times New Roman" panose="02020603050405020304" pitchFamily="18" charset="0"/>
                  <a:cs typeface="Calibri" panose="020F0502020204030204" pitchFamily="34" charset="0"/>
                </a:rPr>
                <a:t>et mélange COX - </a:t>
              </a:r>
              <a:r>
                <a:rPr lang="fr-FR" altLang="fr-FR" sz="1400" b="1" dirty="0">
                  <a:ea typeface="Times New Roman" panose="02020603050405020304" pitchFamily="18" charset="0"/>
                  <a:cs typeface="Calibri" panose="020F0502020204030204" pitchFamily="34" charset="0"/>
                </a:rPr>
                <a:t>bentonite MX80</a:t>
              </a:r>
              <a:endParaRPr lang="fr-FR" altLang="fr-FR" sz="1400" b="1" dirty="0">
                <a:latin typeface="Arial" panose="020B0604020202020204" pitchFamily="34" charset="0"/>
              </a:endParaRPr>
            </a:p>
          </p:txBody>
        </p:sp>
        <p:pic>
          <p:nvPicPr>
            <p:cNvPr id="9" name="Image 2"/>
            <p:cNvPicPr>
              <a:picLocks noChangeAspect="1" noChangeArrowheads="1"/>
            </p:cNvPicPr>
            <p:nvPr/>
          </p:nvPicPr>
          <p:blipFill>
            <a:blip r:embed="rId5">
              <a:extLst>
                <a:ext uri="{28A0092B-C50C-407E-A947-70E740481C1C}">
                  <a14:useLocalDpi xmlns:a14="http://schemas.microsoft.com/office/drawing/2010/main" val="0"/>
                </a:ext>
              </a:extLst>
            </a:blip>
            <a:srcRect l="8179" t="16974" r="9300" b="36606"/>
            <a:stretch>
              <a:fillRect/>
            </a:stretch>
          </p:blipFill>
          <p:spPr bwMode="auto">
            <a:xfrm>
              <a:off x="475943" y="-628634"/>
              <a:ext cx="1174751"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527300" y="3193180"/>
            <a:ext cx="7566946" cy="283445"/>
          </a:xfrm>
          <a:prstGeom prst="rect">
            <a:avLst/>
          </a:prstGeom>
          <a:solidFill>
            <a:srgbClr val="E2F0D9">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sp>
        <p:nvSpPr>
          <p:cNvPr id="12" name="Rectangle 11"/>
          <p:cNvSpPr/>
          <p:nvPr/>
        </p:nvSpPr>
        <p:spPr>
          <a:xfrm>
            <a:off x="2527300" y="3883652"/>
            <a:ext cx="7533354" cy="278773"/>
          </a:xfrm>
          <a:prstGeom prst="rect">
            <a:avLst/>
          </a:prstGeom>
          <a:solidFill>
            <a:srgbClr val="E2F0D9">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sp>
        <p:nvSpPr>
          <p:cNvPr id="3" name="ZoneTexte 2"/>
          <p:cNvSpPr txBox="1"/>
          <p:nvPr/>
        </p:nvSpPr>
        <p:spPr>
          <a:xfrm>
            <a:off x="2462736" y="4504022"/>
            <a:ext cx="8040539" cy="1111715"/>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Calibri" panose="020F0502020204030204" pitchFamily="34" charset="0"/>
                <a:cs typeface="Calibri" panose="020F0502020204030204" pitchFamily="34" charset="0"/>
              </a:rPr>
              <a:t>Evolution </a:t>
            </a:r>
            <a:r>
              <a:rPr lang="fr-FR" sz="1600" dirty="0">
                <a:latin typeface="Calibri" panose="020F0502020204030204" pitchFamily="34" charset="0"/>
                <a:cs typeface="Calibri" panose="020F0502020204030204" pitchFamily="34" charset="0"/>
              </a:rPr>
              <a:t>du front de séchage, courbe de conductivité hydraulique non saturée </a:t>
            </a:r>
            <a:r>
              <a:rPr lang="fr-FR" sz="1600" dirty="0" smtClean="0">
                <a:latin typeface="Calibri" panose="020F0502020204030204" pitchFamily="34" charset="0"/>
                <a:cs typeface="Calibri" panose="020F0502020204030204" pitchFamily="34" charset="0"/>
              </a:rPr>
              <a:t>(IRM)</a:t>
            </a:r>
          </a:p>
          <a:p>
            <a:pPr marL="285750" indent="-285750" algn="just">
              <a:lnSpc>
                <a:spcPct val="107000"/>
              </a:lnSpc>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Caractérisation thermique (conductivité thermique, mesures à petite échelle) </a:t>
            </a:r>
          </a:p>
          <a:p>
            <a:pPr marL="285750" indent="-285750" algn="just">
              <a:lnSpc>
                <a:spcPct val="107000"/>
              </a:lnSpc>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Caractérisation hydromécanique (courbe de retrait, courbe de rétention)</a:t>
            </a:r>
          </a:p>
          <a:p>
            <a:pPr marL="285750" indent="-285750">
              <a:buFont typeface="Arial" panose="020B0604020202020204" pitchFamily="34" charset="0"/>
              <a:buChar char="•"/>
            </a:pPr>
            <a:r>
              <a:rPr lang="fr-FR" sz="1600" dirty="0">
                <a:latin typeface="Calibri" panose="020F0502020204030204" pitchFamily="34" charset="0"/>
                <a:cs typeface="Calibri" panose="020F0502020204030204" pitchFamily="34" charset="0"/>
              </a:rPr>
              <a:t>Suivi de la fissuration -&gt; banc de </a:t>
            </a:r>
            <a:r>
              <a:rPr lang="fr-FR" sz="1600" dirty="0" smtClean="0">
                <a:latin typeface="Calibri" panose="020F0502020204030204" pitchFamily="34" charset="0"/>
                <a:cs typeface="Calibri" panose="020F0502020204030204" pitchFamily="34" charset="0"/>
              </a:rPr>
              <a:t>séchage</a:t>
            </a:r>
            <a:endParaRPr lang="fr-FR" sz="1600" dirty="0">
              <a:latin typeface="Calibri" panose="020F0502020204030204" pitchFamily="34" charset="0"/>
              <a:cs typeface="Calibri" panose="020F0502020204030204" pitchFamily="34" charset="0"/>
            </a:endParaRPr>
          </a:p>
        </p:txBody>
      </p:sp>
      <p:sp>
        <p:nvSpPr>
          <p:cNvPr id="15" name="ZoneTexte 14"/>
          <p:cNvSpPr txBox="1"/>
          <p:nvPr/>
        </p:nvSpPr>
        <p:spPr>
          <a:xfrm>
            <a:off x="417443" y="68294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3/14</a:t>
            </a:r>
            <a:endParaRPr lang="fr-FR" sz="1400" dirty="0"/>
          </a:p>
        </p:txBody>
      </p:sp>
      <p:graphicFrame>
        <p:nvGraphicFramePr>
          <p:cNvPr id="16" name="Diagramme 15"/>
          <p:cNvGraphicFramePr/>
          <p:nvPr>
            <p:extLst>
              <p:ext uri="{D42A27DB-BD31-4B8C-83A1-F6EECF244321}">
                <p14:modId xmlns:p14="http://schemas.microsoft.com/office/powerpoint/2010/main" val="3910525933"/>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07862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a:graphicFrameLocks/>
          </p:cNvGraphicFramePr>
          <p:nvPr>
            <p:extLst>
              <p:ext uri="{D42A27DB-BD31-4B8C-83A1-F6EECF244321}">
                <p14:modId xmlns:p14="http://schemas.microsoft.com/office/powerpoint/2010/main" val="1738498027"/>
              </p:ext>
            </p:extLst>
          </p:nvPr>
        </p:nvGraphicFramePr>
        <p:xfrm>
          <a:off x="6205069" y="1059705"/>
          <a:ext cx="4298206" cy="26574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p:cNvGraphicFramePr>
            <a:graphicFrameLocks/>
          </p:cNvGraphicFramePr>
          <p:nvPr>
            <p:extLst>
              <p:ext uri="{D42A27DB-BD31-4B8C-83A1-F6EECF244321}">
                <p14:modId xmlns:p14="http://schemas.microsoft.com/office/powerpoint/2010/main" val="1570582883"/>
              </p:ext>
            </p:extLst>
          </p:nvPr>
        </p:nvGraphicFramePr>
        <p:xfrm>
          <a:off x="2325697" y="3555015"/>
          <a:ext cx="4572000" cy="265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1374350490"/>
              </p:ext>
            </p:extLst>
          </p:nvPr>
        </p:nvGraphicFramePr>
        <p:xfrm>
          <a:off x="6068172" y="3562350"/>
          <a:ext cx="4572000" cy="2657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p:cNvGraphicFramePr>
            <a:graphicFrameLocks/>
          </p:cNvGraphicFramePr>
          <p:nvPr>
            <p:extLst>
              <p:ext uri="{D42A27DB-BD31-4B8C-83A1-F6EECF244321}">
                <p14:modId xmlns:p14="http://schemas.microsoft.com/office/powerpoint/2010/main" val="1246498943"/>
              </p:ext>
            </p:extLst>
          </p:nvPr>
        </p:nvGraphicFramePr>
        <p:xfrm>
          <a:off x="2244831" y="1052370"/>
          <a:ext cx="4114800" cy="2657475"/>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e 6"/>
          <p:cNvGrpSpPr/>
          <p:nvPr/>
        </p:nvGrpSpPr>
        <p:grpSpPr>
          <a:xfrm>
            <a:off x="165100" y="273019"/>
            <a:ext cx="10338175" cy="573426"/>
            <a:chOff x="188238" y="-806047"/>
            <a:chExt cx="11786992" cy="653787"/>
          </a:xfrm>
        </p:grpSpPr>
        <p:sp>
          <p:nvSpPr>
            <p:cNvPr id="8" name="Rectangle 7"/>
            <p:cNvSpPr>
              <a:spLocks noChangeArrowheads="1"/>
            </p:cNvSpPr>
            <p:nvPr/>
          </p:nvSpPr>
          <p:spPr bwMode="auto">
            <a:xfrm>
              <a:off x="188238" y="-806047"/>
              <a:ext cx="11786992" cy="653787"/>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lvl="1" algn="ctr" eaLnBrk="0" fontAlgn="base" hangingPunct="0">
                <a:spcBef>
                  <a:spcPct val="0"/>
                </a:spcBef>
                <a:spcAft>
                  <a:spcPct val="0"/>
                </a:spcAft>
              </a:pPr>
              <a:r>
                <a:rPr lang="fr-FR" altLang="fr-FR" sz="1600" dirty="0" smtClean="0">
                  <a:latin typeface="Calibri" panose="020F0502020204030204" pitchFamily="34" charset="0"/>
                  <a:ea typeface="Times New Roman" panose="02020603050405020304" pitchFamily="18" charset="0"/>
                  <a:cs typeface="Calibri" panose="020F0502020204030204" pitchFamily="34" charset="0"/>
                </a:rPr>
                <a:t>Matériaux </a:t>
              </a:r>
              <a:r>
                <a:rPr lang="fr-FR" altLang="fr-FR" sz="1600" dirty="0">
                  <a:latin typeface="Calibri" panose="020F0502020204030204" pitchFamily="34" charset="0"/>
                  <a:ea typeface="Times New Roman" panose="02020603050405020304" pitchFamily="18" charset="0"/>
                  <a:cs typeface="Calibri" panose="020F0502020204030204" pitchFamily="34" charset="0"/>
                </a:rPr>
                <a:t>de </a:t>
              </a:r>
              <a:r>
                <a:rPr lang="fr-FR" altLang="fr-FR" sz="1600" dirty="0" smtClean="0">
                  <a:latin typeface="Calibri" panose="020F0502020204030204" pitchFamily="34" charset="0"/>
                  <a:ea typeface="Times New Roman" panose="02020603050405020304" pitchFamily="18" charset="0"/>
                  <a:cs typeface="Calibri" panose="020F0502020204030204" pitchFamily="34" charset="0"/>
                </a:rPr>
                <a:t>l’étude</a:t>
              </a:r>
            </a:p>
            <a:p>
              <a:pPr lvl="1" algn="ctr" eaLnBrk="0" fontAlgn="base" hangingPunct="0">
                <a:spcBef>
                  <a:spcPct val="0"/>
                </a:spcBef>
                <a:spcAft>
                  <a:spcPct val="0"/>
                </a:spcAft>
              </a:pPr>
              <a:r>
                <a:rPr lang="fr-FR" altLang="fr-FR" sz="1600" b="1" dirty="0" smtClean="0">
                  <a:latin typeface="Calibri" panose="020F0502020204030204" pitchFamily="34" charset="0"/>
                  <a:cs typeface="Calibri" panose="020F0502020204030204" pitchFamily="34" charset="0"/>
                </a:rPr>
                <a:t>Courbe de rétention de l’argilite du COX</a:t>
              </a:r>
              <a:endParaRPr lang="fr-FR" altLang="fr-FR" sz="1600" b="1" dirty="0">
                <a:latin typeface="Arial" panose="020B0604020202020204" pitchFamily="34" charset="0"/>
              </a:endParaRPr>
            </a:p>
          </p:txBody>
        </p:sp>
        <p:pic>
          <p:nvPicPr>
            <p:cNvPr id="9" name="Image 2"/>
            <p:cNvPicPr>
              <a:picLocks noChangeAspect="1" noChangeArrowheads="1"/>
            </p:cNvPicPr>
            <p:nvPr/>
          </p:nvPicPr>
          <p:blipFill>
            <a:blip r:embed="rId6">
              <a:extLst>
                <a:ext uri="{28A0092B-C50C-407E-A947-70E740481C1C}">
                  <a14:useLocalDpi xmlns:a14="http://schemas.microsoft.com/office/drawing/2010/main" val="0"/>
                </a:ext>
              </a:extLst>
            </a:blip>
            <a:srcRect l="8179" t="16974" r="9300" b="36606"/>
            <a:stretch>
              <a:fillRect/>
            </a:stretch>
          </p:blipFill>
          <p:spPr bwMode="auto">
            <a:xfrm>
              <a:off x="475943" y="-628634"/>
              <a:ext cx="1174751"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p:cNvSpPr txBox="1"/>
          <p:nvPr/>
        </p:nvSpPr>
        <p:spPr>
          <a:xfrm>
            <a:off x="417443" y="68294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4/14</a:t>
            </a:r>
            <a:endParaRPr lang="fr-FR" sz="1400" dirty="0"/>
          </a:p>
        </p:txBody>
      </p:sp>
      <p:sp>
        <p:nvSpPr>
          <p:cNvPr id="12" name="Rectangle 11"/>
          <p:cNvSpPr/>
          <p:nvPr/>
        </p:nvSpPr>
        <p:spPr>
          <a:xfrm>
            <a:off x="5178055" y="1045035"/>
            <a:ext cx="2363147" cy="307777"/>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fr-FR" sz="1400" b="1" dirty="0" smtClean="0"/>
              <a:t>Degré </a:t>
            </a:r>
            <a:r>
              <a:rPr lang="fr-FR" sz="1400" b="1" dirty="0"/>
              <a:t>de saturation(%)</a:t>
            </a:r>
          </a:p>
        </p:txBody>
      </p:sp>
      <p:sp>
        <p:nvSpPr>
          <p:cNvPr id="13" name="Rectangle 12"/>
          <p:cNvSpPr/>
          <p:nvPr/>
        </p:nvSpPr>
        <p:spPr>
          <a:xfrm>
            <a:off x="5759144" y="6116116"/>
            <a:ext cx="1200970" cy="307777"/>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fr-FR" sz="1400" b="1" dirty="0" err="1"/>
              <a:t>p</a:t>
            </a:r>
            <a:r>
              <a:rPr lang="fr-FR" sz="1400" b="1" baseline="-25000" dirty="0" err="1"/>
              <a:t>d</a:t>
            </a:r>
            <a:r>
              <a:rPr lang="fr-FR" sz="1400" b="1" dirty="0"/>
              <a:t> (g/cm</a:t>
            </a:r>
            <a:r>
              <a:rPr lang="fr-FR" sz="1400" b="1" baseline="30000" dirty="0"/>
              <a:t>3</a:t>
            </a:r>
            <a:r>
              <a:rPr lang="fr-FR" sz="1400" b="1" dirty="0"/>
              <a:t> )</a:t>
            </a:r>
          </a:p>
        </p:txBody>
      </p:sp>
      <p:graphicFrame>
        <p:nvGraphicFramePr>
          <p:cNvPr id="14" name="Diagramme 13"/>
          <p:cNvGraphicFramePr/>
          <p:nvPr>
            <p:extLst>
              <p:ext uri="{D42A27DB-BD31-4B8C-83A1-F6EECF244321}">
                <p14:modId xmlns:p14="http://schemas.microsoft.com/office/powerpoint/2010/main" val="2546262567"/>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41466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65100" y="273019"/>
            <a:ext cx="10338175" cy="573426"/>
            <a:chOff x="188238" y="-806047"/>
            <a:chExt cx="11786992" cy="653787"/>
          </a:xfrm>
        </p:grpSpPr>
        <p:sp>
          <p:nvSpPr>
            <p:cNvPr id="8" name="Rectangle 7"/>
            <p:cNvSpPr>
              <a:spLocks noChangeArrowheads="1"/>
            </p:cNvSpPr>
            <p:nvPr/>
          </p:nvSpPr>
          <p:spPr bwMode="auto">
            <a:xfrm>
              <a:off x="188238" y="-806047"/>
              <a:ext cx="11786992" cy="653787"/>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lvl="1" algn="ctr" eaLnBrk="0" fontAlgn="base" hangingPunct="0">
                <a:spcBef>
                  <a:spcPct val="0"/>
                </a:spcBef>
                <a:spcAft>
                  <a:spcPct val="0"/>
                </a:spcAft>
              </a:pPr>
              <a:r>
                <a:rPr lang="fr-FR" altLang="fr-FR" sz="1600" dirty="0" smtClean="0">
                  <a:latin typeface="Calibri" panose="020F0502020204030204" pitchFamily="34" charset="0"/>
                  <a:ea typeface="Times New Roman" panose="02020603050405020304" pitchFamily="18" charset="0"/>
                  <a:cs typeface="Calibri" panose="020F0502020204030204" pitchFamily="34" charset="0"/>
                </a:rPr>
                <a:t>Matériaux </a:t>
              </a:r>
              <a:r>
                <a:rPr lang="fr-FR" altLang="fr-FR" sz="1600" dirty="0">
                  <a:latin typeface="Calibri" panose="020F0502020204030204" pitchFamily="34" charset="0"/>
                  <a:ea typeface="Times New Roman" panose="02020603050405020304" pitchFamily="18" charset="0"/>
                  <a:cs typeface="Calibri" panose="020F0502020204030204" pitchFamily="34" charset="0"/>
                </a:rPr>
                <a:t>de </a:t>
              </a:r>
              <a:r>
                <a:rPr lang="fr-FR" altLang="fr-FR" sz="1600" dirty="0" smtClean="0">
                  <a:latin typeface="Calibri" panose="020F0502020204030204" pitchFamily="34" charset="0"/>
                  <a:ea typeface="Times New Roman" panose="02020603050405020304" pitchFamily="18" charset="0"/>
                  <a:cs typeface="Calibri" panose="020F0502020204030204" pitchFamily="34" charset="0"/>
                </a:rPr>
                <a:t>l’étude</a:t>
              </a:r>
            </a:p>
            <a:p>
              <a:pPr lvl="1" algn="ctr" eaLnBrk="0" fontAlgn="base" hangingPunct="0">
                <a:spcBef>
                  <a:spcPct val="0"/>
                </a:spcBef>
                <a:spcAft>
                  <a:spcPct val="0"/>
                </a:spcAft>
              </a:pPr>
              <a:r>
                <a:rPr lang="fr-FR" altLang="fr-FR" sz="1600" b="1" dirty="0" smtClean="0">
                  <a:latin typeface="Calibri" panose="020F0502020204030204" pitchFamily="34" charset="0"/>
                  <a:cs typeface="Calibri" panose="020F0502020204030204" pitchFamily="34" charset="0"/>
                </a:rPr>
                <a:t>Courbe de rétention </a:t>
              </a:r>
              <a:r>
                <a:rPr lang="fr-FR" altLang="fr-FR" sz="1600" b="1" dirty="0">
                  <a:latin typeface="Calibri" panose="020F0502020204030204" pitchFamily="34" charset="0"/>
                  <a:cs typeface="Calibri" panose="020F0502020204030204" pitchFamily="34" charset="0"/>
                </a:rPr>
                <a:t>70% de COX et 30% de bentonite MX80 </a:t>
              </a:r>
            </a:p>
          </p:txBody>
        </p:sp>
        <p:pic>
          <p:nvPicPr>
            <p:cNvPr id="9" name="Image 2"/>
            <p:cNvPicPr>
              <a:picLocks noChangeAspect="1" noChangeArrowheads="1"/>
            </p:cNvPicPr>
            <p:nvPr/>
          </p:nvPicPr>
          <p:blipFill>
            <a:blip r:embed="rId2">
              <a:extLst>
                <a:ext uri="{28A0092B-C50C-407E-A947-70E740481C1C}">
                  <a14:useLocalDpi xmlns:a14="http://schemas.microsoft.com/office/drawing/2010/main" val="0"/>
                </a:ext>
              </a:extLst>
            </a:blip>
            <a:srcRect l="8179" t="16974" r="9300" b="36606"/>
            <a:stretch>
              <a:fillRect/>
            </a:stretch>
          </p:blipFill>
          <p:spPr bwMode="auto">
            <a:xfrm>
              <a:off x="475943" y="-628634"/>
              <a:ext cx="1174751" cy="39798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p:cNvSpPr txBox="1"/>
          <p:nvPr/>
        </p:nvSpPr>
        <p:spPr>
          <a:xfrm>
            <a:off x="417443" y="6829425"/>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5/14</a:t>
            </a:r>
            <a:endParaRPr lang="fr-FR" sz="1400" dirty="0"/>
          </a:p>
        </p:txBody>
      </p:sp>
      <p:graphicFrame>
        <p:nvGraphicFramePr>
          <p:cNvPr id="14" name="Graphique 13"/>
          <p:cNvGraphicFramePr>
            <a:graphicFrameLocks/>
          </p:cNvGraphicFramePr>
          <p:nvPr>
            <p:extLst>
              <p:ext uri="{D42A27DB-BD31-4B8C-83A1-F6EECF244321}">
                <p14:modId xmlns:p14="http://schemas.microsoft.com/office/powerpoint/2010/main" val="3909231313"/>
              </p:ext>
            </p:extLst>
          </p:nvPr>
        </p:nvGraphicFramePr>
        <p:xfrm>
          <a:off x="6108700" y="1266742"/>
          <a:ext cx="4137098" cy="265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p:cNvGraphicFramePr>
            <a:graphicFrameLocks/>
          </p:cNvGraphicFramePr>
          <p:nvPr>
            <p:extLst>
              <p:ext uri="{D42A27DB-BD31-4B8C-83A1-F6EECF244321}">
                <p14:modId xmlns:p14="http://schemas.microsoft.com/office/powerpoint/2010/main" val="1873299923"/>
              </p:ext>
            </p:extLst>
          </p:nvPr>
        </p:nvGraphicFramePr>
        <p:xfrm>
          <a:off x="2194606" y="3605201"/>
          <a:ext cx="4371294" cy="2657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phique 15"/>
          <p:cNvGraphicFramePr>
            <a:graphicFrameLocks/>
          </p:cNvGraphicFramePr>
          <p:nvPr>
            <p:extLst>
              <p:ext uri="{D42A27DB-BD31-4B8C-83A1-F6EECF244321}">
                <p14:modId xmlns:p14="http://schemas.microsoft.com/office/powerpoint/2010/main" val="338004784"/>
              </p:ext>
            </p:extLst>
          </p:nvPr>
        </p:nvGraphicFramePr>
        <p:xfrm>
          <a:off x="6052753" y="3624966"/>
          <a:ext cx="4137098" cy="26574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aphique 16"/>
          <p:cNvGraphicFramePr>
            <a:graphicFrameLocks/>
          </p:cNvGraphicFramePr>
          <p:nvPr>
            <p:extLst>
              <p:ext uri="{D42A27DB-BD31-4B8C-83A1-F6EECF244321}">
                <p14:modId xmlns:p14="http://schemas.microsoft.com/office/powerpoint/2010/main" val="2831011511"/>
              </p:ext>
            </p:extLst>
          </p:nvPr>
        </p:nvGraphicFramePr>
        <p:xfrm>
          <a:off x="2222531" y="1275388"/>
          <a:ext cx="4137098" cy="2657475"/>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p:cNvSpPr/>
          <p:nvPr/>
        </p:nvSpPr>
        <p:spPr>
          <a:xfrm>
            <a:off x="4994211" y="945506"/>
            <a:ext cx="2363147" cy="307777"/>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fr-FR" sz="1400" b="1" dirty="0" smtClean="0"/>
              <a:t>Degré </a:t>
            </a:r>
            <a:r>
              <a:rPr lang="fr-FR" sz="1400" b="1" dirty="0"/>
              <a:t>de saturation(%)</a:t>
            </a:r>
          </a:p>
        </p:txBody>
      </p:sp>
      <p:sp>
        <p:nvSpPr>
          <p:cNvPr id="19" name="Rectangle 18"/>
          <p:cNvSpPr/>
          <p:nvPr/>
        </p:nvSpPr>
        <p:spPr>
          <a:xfrm>
            <a:off x="5575300" y="6275020"/>
            <a:ext cx="1200970" cy="307777"/>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fr-FR" sz="1400" b="1" dirty="0" err="1"/>
              <a:t>p</a:t>
            </a:r>
            <a:r>
              <a:rPr lang="fr-FR" sz="1400" b="1" baseline="-25000" dirty="0" err="1"/>
              <a:t>d</a:t>
            </a:r>
            <a:r>
              <a:rPr lang="fr-FR" sz="1400" b="1" dirty="0"/>
              <a:t> (g/cm</a:t>
            </a:r>
            <a:r>
              <a:rPr lang="fr-FR" sz="1400" b="1" baseline="30000" dirty="0"/>
              <a:t>3</a:t>
            </a:r>
            <a:r>
              <a:rPr lang="fr-FR" sz="1400" b="1" dirty="0"/>
              <a:t> )</a:t>
            </a:r>
          </a:p>
        </p:txBody>
      </p:sp>
      <p:graphicFrame>
        <p:nvGraphicFramePr>
          <p:cNvPr id="20" name="Diagramme 19"/>
          <p:cNvGraphicFramePr/>
          <p:nvPr>
            <p:extLst>
              <p:ext uri="{D42A27DB-BD31-4B8C-83A1-F6EECF244321}">
                <p14:modId xmlns:p14="http://schemas.microsoft.com/office/powerpoint/2010/main" val="4194350848"/>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04254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4373734" y="4393249"/>
            <a:ext cx="3571749" cy="308226"/>
          </a:xfrm>
          <a:prstGeom prst="rect">
            <a:avLst/>
          </a:prstGeom>
          <a:noFill/>
        </p:spPr>
        <p:txBody>
          <a:bodyPr wrap="square" rtlCol="0">
            <a:spAutoFit/>
          </a:bodyPr>
          <a:lstStyle/>
          <a:p>
            <a:r>
              <a:rPr lang="fr-FR" sz="1403" dirty="0"/>
              <a:t>Chambre d’application thermo-régulée</a:t>
            </a:r>
          </a:p>
        </p:txBody>
      </p:sp>
      <p:sp>
        <p:nvSpPr>
          <p:cNvPr id="26" name="ZoneTexte 25"/>
          <p:cNvSpPr txBox="1"/>
          <p:nvPr/>
        </p:nvSpPr>
        <p:spPr>
          <a:xfrm>
            <a:off x="7702131" y="4371778"/>
            <a:ext cx="2749969" cy="1223092"/>
          </a:xfrm>
          <a:prstGeom prst="rect">
            <a:avLst/>
          </a:prstGeom>
          <a:solidFill>
            <a:schemeClr val="bg2"/>
          </a:solidFill>
        </p:spPr>
        <p:txBody>
          <a:bodyPr wrap="square" rtlCol="0">
            <a:spAutoFit/>
          </a:bodyPr>
          <a:lstStyle>
            <a:defPPr>
              <a:defRPr lang="fr-FR"/>
            </a:defPPr>
            <a:lvl1pPr>
              <a:defRPr sz="1200"/>
            </a:lvl1pPr>
          </a:lstStyle>
          <a:p>
            <a:pPr marL="285750" indent="-285750">
              <a:spcBef>
                <a:spcPts val="175"/>
              </a:spcBef>
              <a:buFont typeface="Wingdings" panose="05000000000000000000" pitchFamily="2" charset="2"/>
              <a:buChar char="§"/>
            </a:pPr>
            <a:r>
              <a:rPr lang="fr-FR" sz="1403" dirty="0" smtClean="0"/>
              <a:t>Débit </a:t>
            </a:r>
            <a:r>
              <a:rPr lang="fr-FR" sz="1403" dirty="0"/>
              <a:t>d’air 1L/min</a:t>
            </a:r>
          </a:p>
          <a:p>
            <a:pPr marL="285750" indent="-285750">
              <a:spcBef>
                <a:spcPts val="175"/>
              </a:spcBef>
              <a:buFont typeface="Wingdings" panose="05000000000000000000" pitchFamily="2" charset="2"/>
              <a:buChar char="§"/>
            </a:pPr>
            <a:r>
              <a:rPr lang="fr-FR" sz="1403" dirty="0"/>
              <a:t>Degré d’humidité de l’air de 0 à 100%</a:t>
            </a:r>
          </a:p>
          <a:p>
            <a:pPr marL="285750" indent="-285750">
              <a:spcBef>
                <a:spcPts val="175"/>
              </a:spcBef>
              <a:buFont typeface="Wingdings" panose="05000000000000000000" pitchFamily="2" charset="2"/>
              <a:buChar char="§"/>
            </a:pPr>
            <a:r>
              <a:rPr lang="fr-FR" sz="1403" dirty="0"/>
              <a:t>Température de fonctionnement 22°C</a:t>
            </a:r>
          </a:p>
        </p:txBody>
      </p:sp>
      <p:grpSp>
        <p:nvGrpSpPr>
          <p:cNvPr id="27" name="Groupe 26"/>
          <p:cNvGrpSpPr/>
          <p:nvPr/>
        </p:nvGrpSpPr>
        <p:grpSpPr>
          <a:xfrm>
            <a:off x="2298700" y="4202056"/>
            <a:ext cx="5209261" cy="1593737"/>
            <a:chOff x="3525716" y="2420681"/>
            <a:chExt cx="4630786" cy="1232370"/>
          </a:xfrm>
        </p:grpSpPr>
        <p:sp>
          <p:nvSpPr>
            <p:cNvPr id="29" name="Cylindre 28"/>
            <p:cNvSpPr/>
            <p:nvPr/>
          </p:nvSpPr>
          <p:spPr>
            <a:xfrm rot="5400000">
              <a:off x="4052579" y="3029231"/>
              <a:ext cx="108000" cy="144000"/>
            </a:xfrm>
            <a:prstGeom prst="can">
              <a:avLst/>
            </a:prstGeom>
            <a:blipFill>
              <a:blip r:embed="rId3"/>
              <a:tile tx="0" ty="0" sx="100000" sy="100000" flip="none" algn="tl"/>
            </a:blip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p>
          </p:txBody>
        </p:sp>
        <p:sp>
          <p:nvSpPr>
            <p:cNvPr id="32" name="Cylindre 31"/>
            <p:cNvSpPr/>
            <p:nvPr/>
          </p:nvSpPr>
          <p:spPr>
            <a:xfrm rot="5400000">
              <a:off x="3613373" y="2464264"/>
              <a:ext cx="1101130" cy="1276443"/>
            </a:xfrm>
            <a:prstGeom prst="can">
              <a:avLst/>
            </a:prstGeom>
            <a:solidFill>
              <a:schemeClr val="bg2">
                <a:lumMod val="90000"/>
                <a:alpha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403"/>
            </a:p>
          </p:txBody>
        </p:sp>
        <p:sp>
          <p:nvSpPr>
            <p:cNvPr id="33" name="ZoneTexte 32"/>
            <p:cNvSpPr txBox="1"/>
            <p:nvPr/>
          </p:nvSpPr>
          <p:spPr>
            <a:xfrm>
              <a:off x="3565292" y="2523020"/>
              <a:ext cx="457102" cy="238338"/>
            </a:xfrm>
            <a:prstGeom prst="rect">
              <a:avLst/>
            </a:prstGeom>
            <a:noFill/>
          </p:spPr>
          <p:txBody>
            <a:bodyPr wrap="none" rtlCol="0">
              <a:spAutoFit/>
            </a:bodyPr>
            <a:lstStyle/>
            <a:p>
              <a:r>
                <a:rPr lang="fr-FR" sz="1403" dirty="0"/>
                <a:t>IRM</a:t>
              </a:r>
            </a:p>
          </p:txBody>
        </p:sp>
        <p:sp>
          <p:nvSpPr>
            <p:cNvPr id="34" name="Demi-tour 33"/>
            <p:cNvSpPr/>
            <p:nvPr/>
          </p:nvSpPr>
          <p:spPr>
            <a:xfrm rot="16200000">
              <a:off x="4927833" y="2286251"/>
              <a:ext cx="144000" cy="1620000"/>
            </a:xfrm>
            <a:prstGeom prst="uturn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solidFill>
                  <a:schemeClr val="tx1"/>
                </a:solidFill>
              </a:endParaRPr>
            </a:p>
          </p:txBody>
        </p:sp>
        <p:sp>
          <p:nvSpPr>
            <p:cNvPr id="35" name="Cylindre 34"/>
            <p:cNvSpPr/>
            <p:nvPr/>
          </p:nvSpPr>
          <p:spPr>
            <a:xfrm rot="5400000">
              <a:off x="4144142" y="3065231"/>
              <a:ext cx="108000" cy="72000"/>
            </a:xfrm>
            <a:prstGeom prst="can">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p>
          </p:txBody>
        </p:sp>
        <p:sp>
          <p:nvSpPr>
            <p:cNvPr id="36" name="Rectangle à coins arrondis 35"/>
            <p:cNvSpPr/>
            <p:nvPr/>
          </p:nvSpPr>
          <p:spPr>
            <a:xfrm>
              <a:off x="5399675" y="2956179"/>
              <a:ext cx="867062" cy="681394"/>
            </a:xfrm>
            <a:prstGeom prst="roundRect">
              <a:avLst/>
            </a:prstGeom>
            <a:solidFill>
              <a:schemeClr val="accent1">
                <a:lumMod val="20000"/>
                <a:lumOff val="80000"/>
              </a:schemeClr>
            </a:soli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sz="1403" dirty="0"/>
            </a:p>
          </p:txBody>
        </p:sp>
        <p:sp>
          <p:nvSpPr>
            <p:cNvPr id="37" name="ZoneTexte 36"/>
            <p:cNvSpPr txBox="1"/>
            <p:nvPr/>
          </p:nvSpPr>
          <p:spPr>
            <a:xfrm>
              <a:off x="5373026" y="2714079"/>
              <a:ext cx="2783476" cy="238338"/>
            </a:xfrm>
            <a:prstGeom prst="rect">
              <a:avLst/>
            </a:prstGeom>
            <a:noFill/>
          </p:spPr>
          <p:txBody>
            <a:bodyPr wrap="none" rtlCol="0">
              <a:spAutoFit/>
            </a:bodyPr>
            <a:lstStyle/>
            <a:p>
              <a:r>
                <a:rPr lang="fr-FR" sz="1403" dirty="0"/>
                <a:t>Boucle de circulation de l’air humide</a:t>
              </a:r>
            </a:p>
          </p:txBody>
        </p:sp>
        <p:cxnSp>
          <p:nvCxnSpPr>
            <p:cNvPr id="38" name="Connecteur droit 37"/>
            <p:cNvCxnSpPr/>
            <p:nvPr/>
          </p:nvCxnSpPr>
          <p:spPr>
            <a:xfrm flipV="1">
              <a:off x="4206459" y="2739479"/>
              <a:ext cx="234879" cy="304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4441338" y="2739479"/>
              <a:ext cx="9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4088700" y="2588921"/>
              <a:ext cx="360335" cy="454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4449035" y="2588920"/>
              <a:ext cx="9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5363474" y="2420681"/>
              <a:ext cx="2347591" cy="238338"/>
            </a:xfrm>
            <a:prstGeom prst="rect">
              <a:avLst/>
            </a:prstGeom>
            <a:noFill/>
          </p:spPr>
          <p:txBody>
            <a:bodyPr wrap="square" rtlCol="0">
              <a:spAutoFit/>
            </a:bodyPr>
            <a:lstStyle/>
            <a:p>
              <a:r>
                <a:rPr lang="fr-FR" sz="1403" dirty="0"/>
                <a:t>Eprouvette</a:t>
              </a:r>
            </a:p>
          </p:txBody>
        </p:sp>
        <p:sp>
          <p:nvSpPr>
            <p:cNvPr id="43" name="Rectangle 42"/>
            <p:cNvSpPr/>
            <p:nvPr/>
          </p:nvSpPr>
          <p:spPr>
            <a:xfrm>
              <a:off x="5398538" y="3045016"/>
              <a:ext cx="1008144" cy="572219"/>
            </a:xfrm>
            <a:prstGeom prst="rect">
              <a:avLst/>
            </a:prstGeom>
          </p:spPr>
          <p:txBody>
            <a:bodyPr wrap="square">
              <a:spAutoFit/>
            </a:bodyPr>
            <a:lstStyle/>
            <a:p>
              <a:r>
                <a:rPr lang="fr-FR" sz="1403" dirty="0"/>
                <a:t>Générateur d’air humide</a:t>
              </a:r>
            </a:p>
          </p:txBody>
        </p:sp>
        <p:grpSp>
          <p:nvGrpSpPr>
            <p:cNvPr id="44" name="Groupe 43"/>
            <p:cNvGrpSpPr/>
            <p:nvPr/>
          </p:nvGrpSpPr>
          <p:grpSpPr>
            <a:xfrm>
              <a:off x="6692555" y="3168252"/>
              <a:ext cx="344980" cy="406941"/>
              <a:chOff x="6695903" y="3055048"/>
              <a:chExt cx="473826" cy="520145"/>
            </a:xfrm>
          </p:grpSpPr>
          <p:sp>
            <p:nvSpPr>
              <p:cNvPr id="51" name="Rectangle 50"/>
              <p:cNvSpPr/>
              <p:nvPr/>
            </p:nvSpPr>
            <p:spPr>
              <a:xfrm>
                <a:off x="6758247" y="3055048"/>
                <a:ext cx="357448" cy="32629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p>
            </p:txBody>
          </p:sp>
          <p:sp>
            <p:nvSpPr>
              <p:cNvPr id="52" name="Rectangle 51"/>
              <p:cNvSpPr/>
              <p:nvPr/>
            </p:nvSpPr>
            <p:spPr>
              <a:xfrm>
                <a:off x="6695903" y="3478606"/>
                <a:ext cx="473826" cy="96587"/>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p>
            </p:txBody>
          </p:sp>
          <p:sp>
            <p:nvSpPr>
              <p:cNvPr id="53" name="Rectangle 52"/>
              <p:cNvSpPr/>
              <p:nvPr/>
            </p:nvSpPr>
            <p:spPr>
              <a:xfrm>
                <a:off x="6916190" y="3381339"/>
                <a:ext cx="45719" cy="97267"/>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3"/>
              </a:p>
            </p:txBody>
          </p:sp>
        </p:grpSp>
        <p:sp>
          <p:nvSpPr>
            <p:cNvPr id="45" name="ZoneTexte 44"/>
            <p:cNvSpPr txBox="1"/>
            <p:nvPr/>
          </p:nvSpPr>
          <p:spPr>
            <a:xfrm>
              <a:off x="7037488" y="3154343"/>
              <a:ext cx="947772" cy="238338"/>
            </a:xfrm>
            <a:prstGeom prst="rect">
              <a:avLst/>
            </a:prstGeom>
            <a:noFill/>
          </p:spPr>
          <p:txBody>
            <a:bodyPr wrap="none" rtlCol="0">
              <a:spAutoFit/>
            </a:bodyPr>
            <a:lstStyle/>
            <a:p>
              <a:r>
                <a:rPr lang="fr-FR" sz="1403" dirty="0"/>
                <a:t>Acquisition</a:t>
              </a:r>
            </a:p>
          </p:txBody>
        </p:sp>
        <p:cxnSp>
          <p:nvCxnSpPr>
            <p:cNvPr id="46" name="Connecteur droit 45"/>
            <p:cNvCxnSpPr/>
            <p:nvPr/>
          </p:nvCxnSpPr>
          <p:spPr>
            <a:xfrm>
              <a:off x="6268606" y="3541192"/>
              <a:ext cx="42394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Forme libre 46"/>
            <p:cNvSpPr/>
            <p:nvPr/>
          </p:nvSpPr>
          <p:spPr>
            <a:xfrm>
              <a:off x="4246404" y="3111250"/>
              <a:ext cx="1126622" cy="72000"/>
            </a:xfrm>
            <a:custGeom>
              <a:avLst/>
              <a:gdLst>
                <a:gd name="connsiteX0" fmla="*/ 0 w 2133600"/>
                <a:gd name="connsiteY0" fmla="*/ 146071 h 165171"/>
                <a:gd name="connsiteX1" fmla="*/ 25400 w 2133600"/>
                <a:gd name="connsiteY1" fmla="*/ 12721 h 165171"/>
                <a:gd name="connsiteX2" fmla="*/ 50800 w 2133600"/>
                <a:gd name="connsiteY2" fmla="*/ 152421 h 165171"/>
                <a:gd name="connsiteX3" fmla="*/ 95250 w 2133600"/>
                <a:gd name="connsiteY3" fmla="*/ 21 h 165171"/>
                <a:gd name="connsiteX4" fmla="*/ 120650 w 2133600"/>
                <a:gd name="connsiteY4" fmla="*/ 146071 h 165171"/>
                <a:gd name="connsiteX5" fmla="*/ 158750 w 2133600"/>
                <a:gd name="connsiteY5" fmla="*/ 12721 h 165171"/>
                <a:gd name="connsiteX6" fmla="*/ 190500 w 2133600"/>
                <a:gd name="connsiteY6" fmla="*/ 152421 h 165171"/>
                <a:gd name="connsiteX7" fmla="*/ 215900 w 2133600"/>
                <a:gd name="connsiteY7" fmla="*/ 12721 h 165171"/>
                <a:gd name="connsiteX8" fmla="*/ 260350 w 2133600"/>
                <a:gd name="connsiteY8" fmla="*/ 152421 h 165171"/>
                <a:gd name="connsiteX9" fmla="*/ 298450 w 2133600"/>
                <a:gd name="connsiteY9" fmla="*/ 19071 h 165171"/>
                <a:gd name="connsiteX10" fmla="*/ 317500 w 2133600"/>
                <a:gd name="connsiteY10" fmla="*/ 152421 h 165171"/>
                <a:gd name="connsiteX11" fmla="*/ 355600 w 2133600"/>
                <a:gd name="connsiteY11" fmla="*/ 12721 h 165171"/>
                <a:gd name="connsiteX12" fmla="*/ 368300 w 2133600"/>
                <a:gd name="connsiteY12" fmla="*/ 152421 h 165171"/>
                <a:gd name="connsiteX13" fmla="*/ 412750 w 2133600"/>
                <a:gd name="connsiteY13" fmla="*/ 19071 h 165171"/>
                <a:gd name="connsiteX14" fmla="*/ 438150 w 2133600"/>
                <a:gd name="connsiteY14" fmla="*/ 152421 h 165171"/>
                <a:gd name="connsiteX15" fmla="*/ 482600 w 2133600"/>
                <a:gd name="connsiteY15" fmla="*/ 12721 h 165171"/>
                <a:gd name="connsiteX16" fmla="*/ 514350 w 2133600"/>
                <a:gd name="connsiteY16" fmla="*/ 152421 h 165171"/>
                <a:gd name="connsiteX17" fmla="*/ 558800 w 2133600"/>
                <a:gd name="connsiteY17" fmla="*/ 12721 h 165171"/>
                <a:gd name="connsiteX18" fmla="*/ 590550 w 2133600"/>
                <a:gd name="connsiteY18" fmla="*/ 152421 h 165171"/>
                <a:gd name="connsiteX19" fmla="*/ 628650 w 2133600"/>
                <a:gd name="connsiteY19" fmla="*/ 21 h 165171"/>
                <a:gd name="connsiteX20" fmla="*/ 654050 w 2133600"/>
                <a:gd name="connsiteY20" fmla="*/ 165121 h 165171"/>
                <a:gd name="connsiteX21" fmla="*/ 698500 w 2133600"/>
                <a:gd name="connsiteY21" fmla="*/ 19071 h 165171"/>
                <a:gd name="connsiteX22" fmla="*/ 717550 w 2133600"/>
                <a:gd name="connsiteY22" fmla="*/ 158771 h 165171"/>
                <a:gd name="connsiteX23" fmla="*/ 781050 w 2133600"/>
                <a:gd name="connsiteY23" fmla="*/ 12721 h 165171"/>
                <a:gd name="connsiteX24" fmla="*/ 800100 w 2133600"/>
                <a:gd name="connsiteY24" fmla="*/ 158771 h 165171"/>
                <a:gd name="connsiteX25" fmla="*/ 850900 w 2133600"/>
                <a:gd name="connsiteY25" fmla="*/ 6371 h 165171"/>
                <a:gd name="connsiteX26" fmla="*/ 889000 w 2133600"/>
                <a:gd name="connsiteY26" fmla="*/ 158771 h 165171"/>
                <a:gd name="connsiteX27" fmla="*/ 933450 w 2133600"/>
                <a:gd name="connsiteY27" fmla="*/ 6371 h 165171"/>
                <a:gd name="connsiteX28" fmla="*/ 971550 w 2133600"/>
                <a:gd name="connsiteY28" fmla="*/ 165121 h 165171"/>
                <a:gd name="connsiteX29" fmla="*/ 1022350 w 2133600"/>
                <a:gd name="connsiteY29" fmla="*/ 12721 h 165171"/>
                <a:gd name="connsiteX30" fmla="*/ 1060450 w 2133600"/>
                <a:gd name="connsiteY30" fmla="*/ 165121 h 165171"/>
                <a:gd name="connsiteX31" fmla="*/ 1104900 w 2133600"/>
                <a:gd name="connsiteY31" fmla="*/ 12721 h 165171"/>
                <a:gd name="connsiteX32" fmla="*/ 1149350 w 2133600"/>
                <a:gd name="connsiteY32" fmla="*/ 158771 h 165171"/>
                <a:gd name="connsiteX33" fmla="*/ 1200150 w 2133600"/>
                <a:gd name="connsiteY33" fmla="*/ 12721 h 165171"/>
                <a:gd name="connsiteX34" fmla="*/ 1231900 w 2133600"/>
                <a:gd name="connsiteY34" fmla="*/ 152421 h 165171"/>
                <a:gd name="connsiteX35" fmla="*/ 1282700 w 2133600"/>
                <a:gd name="connsiteY35" fmla="*/ 12721 h 165171"/>
                <a:gd name="connsiteX36" fmla="*/ 1314450 w 2133600"/>
                <a:gd name="connsiteY36" fmla="*/ 158771 h 165171"/>
                <a:gd name="connsiteX37" fmla="*/ 1371600 w 2133600"/>
                <a:gd name="connsiteY37" fmla="*/ 12721 h 165171"/>
                <a:gd name="connsiteX38" fmla="*/ 1409700 w 2133600"/>
                <a:gd name="connsiteY38" fmla="*/ 158771 h 165171"/>
                <a:gd name="connsiteX39" fmla="*/ 1460500 w 2133600"/>
                <a:gd name="connsiteY39" fmla="*/ 12721 h 165171"/>
                <a:gd name="connsiteX40" fmla="*/ 1498600 w 2133600"/>
                <a:gd name="connsiteY40" fmla="*/ 158771 h 165171"/>
                <a:gd name="connsiteX41" fmla="*/ 1536700 w 2133600"/>
                <a:gd name="connsiteY41" fmla="*/ 12721 h 165171"/>
                <a:gd name="connsiteX42" fmla="*/ 1574800 w 2133600"/>
                <a:gd name="connsiteY42" fmla="*/ 158771 h 165171"/>
                <a:gd name="connsiteX43" fmla="*/ 1619250 w 2133600"/>
                <a:gd name="connsiteY43" fmla="*/ 12721 h 165171"/>
                <a:gd name="connsiteX44" fmla="*/ 1657350 w 2133600"/>
                <a:gd name="connsiteY44" fmla="*/ 152421 h 165171"/>
                <a:gd name="connsiteX45" fmla="*/ 1701800 w 2133600"/>
                <a:gd name="connsiteY45" fmla="*/ 12721 h 165171"/>
                <a:gd name="connsiteX46" fmla="*/ 1746250 w 2133600"/>
                <a:gd name="connsiteY46" fmla="*/ 158771 h 165171"/>
                <a:gd name="connsiteX47" fmla="*/ 1797050 w 2133600"/>
                <a:gd name="connsiteY47" fmla="*/ 12721 h 165171"/>
                <a:gd name="connsiteX48" fmla="*/ 1841500 w 2133600"/>
                <a:gd name="connsiteY48" fmla="*/ 152421 h 165171"/>
                <a:gd name="connsiteX49" fmla="*/ 1873250 w 2133600"/>
                <a:gd name="connsiteY49" fmla="*/ 6371 h 165171"/>
                <a:gd name="connsiteX50" fmla="*/ 1924050 w 2133600"/>
                <a:gd name="connsiteY50" fmla="*/ 158771 h 165171"/>
                <a:gd name="connsiteX51" fmla="*/ 1962150 w 2133600"/>
                <a:gd name="connsiteY51" fmla="*/ 12721 h 165171"/>
                <a:gd name="connsiteX52" fmla="*/ 2006600 w 2133600"/>
                <a:gd name="connsiteY52" fmla="*/ 152421 h 165171"/>
                <a:gd name="connsiteX53" fmla="*/ 2044700 w 2133600"/>
                <a:gd name="connsiteY53" fmla="*/ 6371 h 165171"/>
                <a:gd name="connsiteX54" fmla="*/ 2082800 w 2133600"/>
                <a:gd name="connsiteY54" fmla="*/ 152421 h 165171"/>
                <a:gd name="connsiteX55" fmla="*/ 2133600 w 2133600"/>
                <a:gd name="connsiteY55" fmla="*/ 6371 h 1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33600" h="165171">
                  <a:moveTo>
                    <a:pt x="0" y="146071"/>
                  </a:moveTo>
                  <a:cubicBezTo>
                    <a:pt x="8466" y="78867"/>
                    <a:pt x="16933" y="11663"/>
                    <a:pt x="25400" y="12721"/>
                  </a:cubicBezTo>
                  <a:cubicBezTo>
                    <a:pt x="33867" y="13779"/>
                    <a:pt x="39158" y="154538"/>
                    <a:pt x="50800" y="152421"/>
                  </a:cubicBezTo>
                  <a:cubicBezTo>
                    <a:pt x="62442" y="150304"/>
                    <a:pt x="83608" y="1079"/>
                    <a:pt x="95250" y="21"/>
                  </a:cubicBezTo>
                  <a:cubicBezTo>
                    <a:pt x="106892" y="-1037"/>
                    <a:pt x="110067" y="143954"/>
                    <a:pt x="120650" y="146071"/>
                  </a:cubicBezTo>
                  <a:cubicBezTo>
                    <a:pt x="131233" y="148188"/>
                    <a:pt x="147108" y="11663"/>
                    <a:pt x="158750" y="12721"/>
                  </a:cubicBezTo>
                  <a:cubicBezTo>
                    <a:pt x="170392" y="13779"/>
                    <a:pt x="180975" y="152421"/>
                    <a:pt x="190500" y="152421"/>
                  </a:cubicBezTo>
                  <a:cubicBezTo>
                    <a:pt x="200025" y="152421"/>
                    <a:pt x="204258" y="12721"/>
                    <a:pt x="215900" y="12721"/>
                  </a:cubicBezTo>
                  <a:cubicBezTo>
                    <a:pt x="227542" y="12721"/>
                    <a:pt x="246592" y="151363"/>
                    <a:pt x="260350" y="152421"/>
                  </a:cubicBezTo>
                  <a:cubicBezTo>
                    <a:pt x="274108" y="153479"/>
                    <a:pt x="288925" y="19071"/>
                    <a:pt x="298450" y="19071"/>
                  </a:cubicBezTo>
                  <a:cubicBezTo>
                    <a:pt x="307975" y="19071"/>
                    <a:pt x="307975" y="153479"/>
                    <a:pt x="317500" y="152421"/>
                  </a:cubicBezTo>
                  <a:cubicBezTo>
                    <a:pt x="327025" y="151363"/>
                    <a:pt x="347133" y="12721"/>
                    <a:pt x="355600" y="12721"/>
                  </a:cubicBezTo>
                  <a:cubicBezTo>
                    <a:pt x="364067" y="12721"/>
                    <a:pt x="358775" y="151363"/>
                    <a:pt x="368300" y="152421"/>
                  </a:cubicBezTo>
                  <a:cubicBezTo>
                    <a:pt x="377825" y="153479"/>
                    <a:pt x="401108" y="19071"/>
                    <a:pt x="412750" y="19071"/>
                  </a:cubicBezTo>
                  <a:cubicBezTo>
                    <a:pt x="424392" y="19071"/>
                    <a:pt x="426508" y="153479"/>
                    <a:pt x="438150" y="152421"/>
                  </a:cubicBezTo>
                  <a:cubicBezTo>
                    <a:pt x="449792" y="151363"/>
                    <a:pt x="469900" y="12721"/>
                    <a:pt x="482600" y="12721"/>
                  </a:cubicBezTo>
                  <a:cubicBezTo>
                    <a:pt x="495300" y="12721"/>
                    <a:pt x="501650" y="152421"/>
                    <a:pt x="514350" y="152421"/>
                  </a:cubicBezTo>
                  <a:cubicBezTo>
                    <a:pt x="527050" y="152421"/>
                    <a:pt x="546100" y="12721"/>
                    <a:pt x="558800" y="12721"/>
                  </a:cubicBezTo>
                  <a:cubicBezTo>
                    <a:pt x="571500" y="12721"/>
                    <a:pt x="578908" y="154538"/>
                    <a:pt x="590550" y="152421"/>
                  </a:cubicBezTo>
                  <a:cubicBezTo>
                    <a:pt x="602192" y="150304"/>
                    <a:pt x="618067" y="-2096"/>
                    <a:pt x="628650" y="21"/>
                  </a:cubicBezTo>
                  <a:cubicBezTo>
                    <a:pt x="639233" y="2138"/>
                    <a:pt x="642408" y="161946"/>
                    <a:pt x="654050" y="165121"/>
                  </a:cubicBezTo>
                  <a:cubicBezTo>
                    <a:pt x="665692" y="168296"/>
                    <a:pt x="687917" y="20129"/>
                    <a:pt x="698500" y="19071"/>
                  </a:cubicBezTo>
                  <a:cubicBezTo>
                    <a:pt x="709083" y="18013"/>
                    <a:pt x="703792" y="159829"/>
                    <a:pt x="717550" y="158771"/>
                  </a:cubicBezTo>
                  <a:cubicBezTo>
                    <a:pt x="731308" y="157713"/>
                    <a:pt x="767292" y="12721"/>
                    <a:pt x="781050" y="12721"/>
                  </a:cubicBezTo>
                  <a:cubicBezTo>
                    <a:pt x="794808" y="12721"/>
                    <a:pt x="788458" y="159829"/>
                    <a:pt x="800100" y="158771"/>
                  </a:cubicBezTo>
                  <a:cubicBezTo>
                    <a:pt x="811742" y="157713"/>
                    <a:pt x="836083" y="6371"/>
                    <a:pt x="850900" y="6371"/>
                  </a:cubicBezTo>
                  <a:cubicBezTo>
                    <a:pt x="865717" y="6371"/>
                    <a:pt x="875242" y="158771"/>
                    <a:pt x="889000" y="158771"/>
                  </a:cubicBezTo>
                  <a:cubicBezTo>
                    <a:pt x="902758" y="158771"/>
                    <a:pt x="919692" y="5313"/>
                    <a:pt x="933450" y="6371"/>
                  </a:cubicBezTo>
                  <a:cubicBezTo>
                    <a:pt x="947208" y="7429"/>
                    <a:pt x="956733" y="164063"/>
                    <a:pt x="971550" y="165121"/>
                  </a:cubicBezTo>
                  <a:cubicBezTo>
                    <a:pt x="986367" y="166179"/>
                    <a:pt x="1007533" y="12721"/>
                    <a:pt x="1022350" y="12721"/>
                  </a:cubicBezTo>
                  <a:cubicBezTo>
                    <a:pt x="1037167" y="12721"/>
                    <a:pt x="1046692" y="165121"/>
                    <a:pt x="1060450" y="165121"/>
                  </a:cubicBezTo>
                  <a:cubicBezTo>
                    <a:pt x="1074208" y="165121"/>
                    <a:pt x="1090083" y="13779"/>
                    <a:pt x="1104900" y="12721"/>
                  </a:cubicBezTo>
                  <a:cubicBezTo>
                    <a:pt x="1119717" y="11663"/>
                    <a:pt x="1133475" y="158771"/>
                    <a:pt x="1149350" y="158771"/>
                  </a:cubicBezTo>
                  <a:cubicBezTo>
                    <a:pt x="1165225" y="158771"/>
                    <a:pt x="1186392" y="13779"/>
                    <a:pt x="1200150" y="12721"/>
                  </a:cubicBezTo>
                  <a:cubicBezTo>
                    <a:pt x="1213908" y="11663"/>
                    <a:pt x="1218142" y="152421"/>
                    <a:pt x="1231900" y="152421"/>
                  </a:cubicBezTo>
                  <a:cubicBezTo>
                    <a:pt x="1245658" y="152421"/>
                    <a:pt x="1268942" y="11663"/>
                    <a:pt x="1282700" y="12721"/>
                  </a:cubicBezTo>
                  <a:cubicBezTo>
                    <a:pt x="1296458" y="13779"/>
                    <a:pt x="1299633" y="158771"/>
                    <a:pt x="1314450" y="158771"/>
                  </a:cubicBezTo>
                  <a:cubicBezTo>
                    <a:pt x="1329267" y="158771"/>
                    <a:pt x="1355725" y="12721"/>
                    <a:pt x="1371600" y="12721"/>
                  </a:cubicBezTo>
                  <a:cubicBezTo>
                    <a:pt x="1387475" y="12721"/>
                    <a:pt x="1394883" y="158771"/>
                    <a:pt x="1409700" y="158771"/>
                  </a:cubicBezTo>
                  <a:cubicBezTo>
                    <a:pt x="1424517" y="158771"/>
                    <a:pt x="1445683" y="12721"/>
                    <a:pt x="1460500" y="12721"/>
                  </a:cubicBezTo>
                  <a:cubicBezTo>
                    <a:pt x="1475317" y="12721"/>
                    <a:pt x="1485900" y="158771"/>
                    <a:pt x="1498600" y="158771"/>
                  </a:cubicBezTo>
                  <a:cubicBezTo>
                    <a:pt x="1511300" y="158771"/>
                    <a:pt x="1524000" y="12721"/>
                    <a:pt x="1536700" y="12721"/>
                  </a:cubicBezTo>
                  <a:cubicBezTo>
                    <a:pt x="1549400" y="12721"/>
                    <a:pt x="1561042" y="158771"/>
                    <a:pt x="1574800" y="158771"/>
                  </a:cubicBezTo>
                  <a:cubicBezTo>
                    <a:pt x="1588558" y="158771"/>
                    <a:pt x="1605492" y="13779"/>
                    <a:pt x="1619250" y="12721"/>
                  </a:cubicBezTo>
                  <a:cubicBezTo>
                    <a:pt x="1633008" y="11663"/>
                    <a:pt x="1643592" y="152421"/>
                    <a:pt x="1657350" y="152421"/>
                  </a:cubicBezTo>
                  <a:cubicBezTo>
                    <a:pt x="1671108" y="152421"/>
                    <a:pt x="1686983" y="11663"/>
                    <a:pt x="1701800" y="12721"/>
                  </a:cubicBezTo>
                  <a:cubicBezTo>
                    <a:pt x="1716617" y="13779"/>
                    <a:pt x="1730375" y="158771"/>
                    <a:pt x="1746250" y="158771"/>
                  </a:cubicBezTo>
                  <a:cubicBezTo>
                    <a:pt x="1762125" y="158771"/>
                    <a:pt x="1781175" y="13779"/>
                    <a:pt x="1797050" y="12721"/>
                  </a:cubicBezTo>
                  <a:cubicBezTo>
                    <a:pt x="1812925" y="11663"/>
                    <a:pt x="1828800" y="153479"/>
                    <a:pt x="1841500" y="152421"/>
                  </a:cubicBezTo>
                  <a:cubicBezTo>
                    <a:pt x="1854200" y="151363"/>
                    <a:pt x="1859492" y="5313"/>
                    <a:pt x="1873250" y="6371"/>
                  </a:cubicBezTo>
                  <a:cubicBezTo>
                    <a:pt x="1887008" y="7429"/>
                    <a:pt x="1909233" y="157713"/>
                    <a:pt x="1924050" y="158771"/>
                  </a:cubicBezTo>
                  <a:cubicBezTo>
                    <a:pt x="1938867" y="159829"/>
                    <a:pt x="1948392" y="13779"/>
                    <a:pt x="1962150" y="12721"/>
                  </a:cubicBezTo>
                  <a:cubicBezTo>
                    <a:pt x="1975908" y="11663"/>
                    <a:pt x="1992842" y="153479"/>
                    <a:pt x="2006600" y="152421"/>
                  </a:cubicBezTo>
                  <a:cubicBezTo>
                    <a:pt x="2020358" y="151363"/>
                    <a:pt x="2032000" y="6371"/>
                    <a:pt x="2044700" y="6371"/>
                  </a:cubicBezTo>
                  <a:cubicBezTo>
                    <a:pt x="2057400" y="6371"/>
                    <a:pt x="2067983" y="152421"/>
                    <a:pt x="2082800" y="152421"/>
                  </a:cubicBezTo>
                  <a:cubicBezTo>
                    <a:pt x="2097617" y="152421"/>
                    <a:pt x="2115608" y="79396"/>
                    <a:pt x="2133600" y="6371"/>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sz="1403"/>
            </a:p>
          </p:txBody>
        </p:sp>
        <p:sp>
          <p:nvSpPr>
            <p:cNvPr id="48" name="Forme libre 47"/>
            <p:cNvSpPr/>
            <p:nvPr/>
          </p:nvSpPr>
          <p:spPr>
            <a:xfrm>
              <a:off x="4246404" y="3029231"/>
              <a:ext cx="1080000" cy="72000"/>
            </a:xfrm>
            <a:custGeom>
              <a:avLst/>
              <a:gdLst>
                <a:gd name="connsiteX0" fmla="*/ 0 w 2133600"/>
                <a:gd name="connsiteY0" fmla="*/ 146071 h 165171"/>
                <a:gd name="connsiteX1" fmla="*/ 25400 w 2133600"/>
                <a:gd name="connsiteY1" fmla="*/ 12721 h 165171"/>
                <a:gd name="connsiteX2" fmla="*/ 50800 w 2133600"/>
                <a:gd name="connsiteY2" fmla="*/ 152421 h 165171"/>
                <a:gd name="connsiteX3" fmla="*/ 95250 w 2133600"/>
                <a:gd name="connsiteY3" fmla="*/ 21 h 165171"/>
                <a:gd name="connsiteX4" fmla="*/ 120650 w 2133600"/>
                <a:gd name="connsiteY4" fmla="*/ 146071 h 165171"/>
                <a:gd name="connsiteX5" fmla="*/ 158750 w 2133600"/>
                <a:gd name="connsiteY5" fmla="*/ 12721 h 165171"/>
                <a:gd name="connsiteX6" fmla="*/ 190500 w 2133600"/>
                <a:gd name="connsiteY6" fmla="*/ 152421 h 165171"/>
                <a:gd name="connsiteX7" fmla="*/ 215900 w 2133600"/>
                <a:gd name="connsiteY7" fmla="*/ 12721 h 165171"/>
                <a:gd name="connsiteX8" fmla="*/ 260350 w 2133600"/>
                <a:gd name="connsiteY8" fmla="*/ 152421 h 165171"/>
                <a:gd name="connsiteX9" fmla="*/ 298450 w 2133600"/>
                <a:gd name="connsiteY9" fmla="*/ 19071 h 165171"/>
                <a:gd name="connsiteX10" fmla="*/ 317500 w 2133600"/>
                <a:gd name="connsiteY10" fmla="*/ 152421 h 165171"/>
                <a:gd name="connsiteX11" fmla="*/ 355600 w 2133600"/>
                <a:gd name="connsiteY11" fmla="*/ 12721 h 165171"/>
                <a:gd name="connsiteX12" fmla="*/ 368300 w 2133600"/>
                <a:gd name="connsiteY12" fmla="*/ 152421 h 165171"/>
                <a:gd name="connsiteX13" fmla="*/ 412750 w 2133600"/>
                <a:gd name="connsiteY13" fmla="*/ 19071 h 165171"/>
                <a:gd name="connsiteX14" fmla="*/ 438150 w 2133600"/>
                <a:gd name="connsiteY14" fmla="*/ 152421 h 165171"/>
                <a:gd name="connsiteX15" fmla="*/ 482600 w 2133600"/>
                <a:gd name="connsiteY15" fmla="*/ 12721 h 165171"/>
                <a:gd name="connsiteX16" fmla="*/ 514350 w 2133600"/>
                <a:gd name="connsiteY16" fmla="*/ 152421 h 165171"/>
                <a:gd name="connsiteX17" fmla="*/ 558800 w 2133600"/>
                <a:gd name="connsiteY17" fmla="*/ 12721 h 165171"/>
                <a:gd name="connsiteX18" fmla="*/ 590550 w 2133600"/>
                <a:gd name="connsiteY18" fmla="*/ 152421 h 165171"/>
                <a:gd name="connsiteX19" fmla="*/ 628650 w 2133600"/>
                <a:gd name="connsiteY19" fmla="*/ 21 h 165171"/>
                <a:gd name="connsiteX20" fmla="*/ 654050 w 2133600"/>
                <a:gd name="connsiteY20" fmla="*/ 165121 h 165171"/>
                <a:gd name="connsiteX21" fmla="*/ 698500 w 2133600"/>
                <a:gd name="connsiteY21" fmla="*/ 19071 h 165171"/>
                <a:gd name="connsiteX22" fmla="*/ 717550 w 2133600"/>
                <a:gd name="connsiteY22" fmla="*/ 158771 h 165171"/>
                <a:gd name="connsiteX23" fmla="*/ 781050 w 2133600"/>
                <a:gd name="connsiteY23" fmla="*/ 12721 h 165171"/>
                <a:gd name="connsiteX24" fmla="*/ 800100 w 2133600"/>
                <a:gd name="connsiteY24" fmla="*/ 158771 h 165171"/>
                <a:gd name="connsiteX25" fmla="*/ 850900 w 2133600"/>
                <a:gd name="connsiteY25" fmla="*/ 6371 h 165171"/>
                <a:gd name="connsiteX26" fmla="*/ 889000 w 2133600"/>
                <a:gd name="connsiteY26" fmla="*/ 158771 h 165171"/>
                <a:gd name="connsiteX27" fmla="*/ 933450 w 2133600"/>
                <a:gd name="connsiteY27" fmla="*/ 6371 h 165171"/>
                <a:gd name="connsiteX28" fmla="*/ 971550 w 2133600"/>
                <a:gd name="connsiteY28" fmla="*/ 165121 h 165171"/>
                <a:gd name="connsiteX29" fmla="*/ 1022350 w 2133600"/>
                <a:gd name="connsiteY29" fmla="*/ 12721 h 165171"/>
                <a:gd name="connsiteX30" fmla="*/ 1060450 w 2133600"/>
                <a:gd name="connsiteY30" fmla="*/ 165121 h 165171"/>
                <a:gd name="connsiteX31" fmla="*/ 1104900 w 2133600"/>
                <a:gd name="connsiteY31" fmla="*/ 12721 h 165171"/>
                <a:gd name="connsiteX32" fmla="*/ 1149350 w 2133600"/>
                <a:gd name="connsiteY32" fmla="*/ 158771 h 165171"/>
                <a:gd name="connsiteX33" fmla="*/ 1200150 w 2133600"/>
                <a:gd name="connsiteY33" fmla="*/ 12721 h 165171"/>
                <a:gd name="connsiteX34" fmla="*/ 1231900 w 2133600"/>
                <a:gd name="connsiteY34" fmla="*/ 152421 h 165171"/>
                <a:gd name="connsiteX35" fmla="*/ 1282700 w 2133600"/>
                <a:gd name="connsiteY35" fmla="*/ 12721 h 165171"/>
                <a:gd name="connsiteX36" fmla="*/ 1314450 w 2133600"/>
                <a:gd name="connsiteY36" fmla="*/ 158771 h 165171"/>
                <a:gd name="connsiteX37" fmla="*/ 1371600 w 2133600"/>
                <a:gd name="connsiteY37" fmla="*/ 12721 h 165171"/>
                <a:gd name="connsiteX38" fmla="*/ 1409700 w 2133600"/>
                <a:gd name="connsiteY38" fmla="*/ 158771 h 165171"/>
                <a:gd name="connsiteX39" fmla="*/ 1460500 w 2133600"/>
                <a:gd name="connsiteY39" fmla="*/ 12721 h 165171"/>
                <a:gd name="connsiteX40" fmla="*/ 1498600 w 2133600"/>
                <a:gd name="connsiteY40" fmla="*/ 158771 h 165171"/>
                <a:gd name="connsiteX41" fmla="*/ 1536700 w 2133600"/>
                <a:gd name="connsiteY41" fmla="*/ 12721 h 165171"/>
                <a:gd name="connsiteX42" fmla="*/ 1574800 w 2133600"/>
                <a:gd name="connsiteY42" fmla="*/ 158771 h 165171"/>
                <a:gd name="connsiteX43" fmla="*/ 1619250 w 2133600"/>
                <a:gd name="connsiteY43" fmla="*/ 12721 h 165171"/>
                <a:gd name="connsiteX44" fmla="*/ 1657350 w 2133600"/>
                <a:gd name="connsiteY44" fmla="*/ 152421 h 165171"/>
                <a:gd name="connsiteX45" fmla="*/ 1701800 w 2133600"/>
                <a:gd name="connsiteY45" fmla="*/ 12721 h 165171"/>
                <a:gd name="connsiteX46" fmla="*/ 1746250 w 2133600"/>
                <a:gd name="connsiteY46" fmla="*/ 158771 h 165171"/>
                <a:gd name="connsiteX47" fmla="*/ 1797050 w 2133600"/>
                <a:gd name="connsiteY47" fmla="*/ 12721 h 165171"/>
                <a:gd name="connsiteX48" fmla="*/ 1841500 w 2133600"/>
                <a:gd name="connsiteY48" fmla="*/ 152421 h 165171"/>
                <a:gd name="connsiteX49" fmla="*/ 1873250 w 2133600"/>
                <a:gd name="connsiteY49" fmla="*/ 6371 h 165171"/>
                <a:gd name="connsiteX50" fmla="*/ 1924050 w 2133600"/>
                <a:gd name="connsiteY50" fmla="*/ 158771 h 165171"/>
                <a:gd name="connsiteX51" fmla="*/ 1962150 w 2133600"/>
                <a:gd name="connsiteY51" fmla="*/ 12721 h 165171"/>
                <a:gd name="connsiteX52" fmla="*/ 2006600 w 2133600"/>
                <a:gd name="connsiteY52" fmla="*/ 152421 h 165171"/>
                <a:gd name="connsiteX53" fmla="*/ 2044700 w 2133600"/>
                <a:gd name="connsiteY53" fmla="*/ 6371 h 165171"/>
                <a:gd name="connsiteX54" fmla="*/ 2082800 w 2133600"/>
                <a:gd name="connsiteY54" fmla="*/ 152421 h 165171"/>
                <a:gd name="connsiteX55" fmla="*/ 2133600 w 2133600"/>
                <a:gd name="connsiteY55" fmla="*/ 6371 h 1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33600" h="165171">
                  <a:moveTo>
                    <a:pt x="0" y="146071"/>
                  </a:moveTo>
                  <a:cubicBezTo>
                    <a:pt x="8466" y="78867"/>
                    <a:pt x="16933" y="11663"/>
                    <a:pt x="25400" y="12721"/>
                  </a:cubicBezTo>
                  <a:cubicBezTo>
                    <a:pt x="33867" y="13779"/>
                    <a:pt x="39158" y="154538"/>
                    <a:pt x="50800" y="152421"/>
                  </a:cubicBezTo>
                  <a:cubicBezTo>
                    <a:pt x="62442" y="150304"/>
                    <a:pt x="83608" y="1079"/>
                    <a:pt x="95250" y="21"/>
                  </a:cubicBezTo>
                  <a:cubicBezTo>
                    <a:pt x="106892" y="-1037"/>
                    <a:pt x="110067" y="143954"/>
                    <a:pt x="120650" y="146071"/>
                  </a:cubicBezTo>
                  <a:cubicBezTo>
                    <a:pt x="131233" y="148188"/>
                    <a:pt x="147108" y="11663"/>
                    <a:pt x="158750" y="12721"/>
                  </a:cubicBezTo>
                  <a:cubicBezTo>
                    <a:pt x="170392" y="13779"/>
                    <a:pt x="180975" y="152421"/>
                    <a:pt x="190500" y="152421"/>
                  </a:cubicBezTo>
                  <a:cubicBezTo>
                    <a:pt x="200025" y="152421"/>
                    <a:pt x="204258" y="12721"/>
                    <a:pt x="215900" y="12721"/>
                  </a:cubicBezTo>
                  <a:cubicBezTo>
                    <a:pt x="227542" y="12721"/>
                    <a:pt x="246592" y="151363"/>
                    <a:pt x="260350" y="152421"/>
                  </a:cubicBezTo>
                  <a:cubicBezTo>
                    <a:pt x="274108" y="153479"/>
                    <a:pt x="288925" y="19071"/>
                    <a:pt x="298450" y="19071"/>
                  </a:cubicBezTo>
                  <a:cubicBezTo>
                    <a:pt x="307975" y="19071"/>
                    <a:pt x="307975" y="153479"/>
                    <a:pt x="317500" y="152421"/>
                  </a:cubicBezTo>
                  <a:cubicBezTo>
                    <a:pt x="327025" y="151363"/>
                    <a:pt x="347133" y="12721"/>
                    <a:pt x="355600" y="12721"/>
                  </a:cubicBezTo>
                  <a:cubicBezTo>
                    <a:pt x="364067" y="12721"/>
                    <a:pt x="358775" y="151363"/>
                    <a:pt x="368300" y="152421"/>
                  </a:cubicBezTo>
                  <a:cubicBezTo>
                    <a:pt x="377825" y="153479"/>
                    <a:pt x="401108" y="19071"/>
                    <a:pt x="412750" y="19071"/>
                  </a:cubicBezTo>
                  <a:cubicBezTo>
                    <a:pt x="424392" y="19071"/>
                    <a:pt x="426508" y="153479"/>
                    <a:pt x="438150" y="152421"/>
                  </a:cubicBezTo>
                  <a:cubicBezTo>
                    <a:pt x="449792" y="151363"/>
                    <a:pt x="469900" y="12721"/>
                    <a:pt x="482600" y="12721"/>
                  </a:cubicBezTo>
                  <a:cubicBezTo>
                    <a:pt x="495300" y="12721"/>
                    <a:pt x="501650" y="152421"/>
                    <a:pt x="514350" y="152421"/>
                  </a:cubicBezTo>
                  <a:cubicBezTo>
                    <a:pt x="527050" y="152421"/>
                    <a:pt x="546100" y="12721"/>
                    <a:pt x="558800" y="12721"/>
                  </a:cubicBezTo>
                  <a:cubicBezTo>
                    <a:pt x="571500" y="12721"/>
                    <a:pt x="578908" y="154538"/>
                    <a:pt x="590550" y="152421"/>
                  </a:cubicBezTo>
                  <a:cubicBezTo>
                    <a:pt x="602192" y="150304"/>
                    <a:pt x="618067" y="-2096"/>
                    <a:pt x="628650" y="21"/>
                  </a:cubicBezTo>
                  <a:cubicBezTo>
                    <a:pt x="639233" y="2138"/>
                    <a:pt x="642408" y="161946"/>
                    <a:pt x="654050" y="165121"/>
                  </a:cubicBezTo>
                  <a:cubicBezTo>
                    <a:pt x="665692" y="168296"/>
                    <a:pt x="687917" y="20129"/>
                    <a:pt x="698500" y="19071"/>
                  </a:cubicBezTo>
                  <a:cubicBezTo>
                    <a:pt x="709083" y="18013"/>
                    <a:pt x="703792" y="159829"/>
                    <a:pt x="717550" y="158771"/>
                  </a:cubicBezTo>
                  <a:cubicBezTo>
                    <a:pt x="731308" y="157713"/>
                    <a:pt x="767292" y="12721"/>
                    <a:pt x="781050" y="12721"/>
                  </a:cubicBezTo>
                  <a:cubicBezTo>
                    <a:pt x="794808" y="12721"/>
                    <a:pt x="788458" y="159829"/>
                    <a:pt x="800100" y="158771"/>
                  </a:cubicBezTo>
                  <a:cubicBezTo>
                    <a:pt x="811742" y="157713"/>
                    <a:pt x="836083" y="6371"/>
                    <a:pt x="850900" y="6371"/>
                  </a:cubicBezTo>
                  <a:cubicBezTo>
                    <a:pt x="865717" y="6371"/>
                    <a:pt x="875242" y="158771"/>
                    <a:pt x="889000" y="158771"/>
                  </a:cubicBezTo>
                  <a:cubicBezTo>
                    <a:pt x="902758" y="158771"/>
                    <a:pt x="919692" y="5313"/>
                    <a:pt x="933450" y="6371"/>
                  </a:cubicBezTo>
                  <a:cubicBezTo>
                    <a:pt x="947208" y="7429"/>
                    <a:pt x="956733" y="164063"/>
                    <a:pt x="971550" y="165121"/>
                  </a:cubicBezTo>
                  <a:cubicBezTo>
                    <a:pt x="986367" y="166179"/>
                    <a:pt x="1007533" y="12721"/>
                    <a:pt x="1022350" y="12721"/>
                  </a:cubicBezTo>
                  <a:cubicBezTo>
                    <a:pt x="1037167" y="12721"/>
                    <a:pt x="1046692" y="165121"/>
                    <a:pt x="1060450" y="165121"/>
                  </a:cubicBezTo>
                  <a:cubicBezTo>
                    <a:pt x="1074208" y="165121"/>
                    <a:pt x="1090083" y="13779"/>
                    <a:pt x="1104900" y="12721"/>
                  </a:cubicBezTo>
                  <a:cubicBezTo>
                    <a:pt x="1119717" y="11663"/>
                    <a:pt x="1133475" y="158771"/>
                    <a:pt x="1149350" y="158771"/>
                  </a:cubicBezTo>
                  <a:cubicBezTo>
                    <a:pt x="1165225" y="158771"/>
                    <a:pt x="1186392" y="13779"/>
                    <a:pt x="1200150" y="12721"/>
                  </a:cubicBezTo>
                  <a:cubicBezTo>
                    <a:pt x="1213908" y="11663"/>
                    <a:pt x="1218142" y="152421"/>
                    <a:pt x="1231900" y="152421"/>
                  </a:cubicBezTo>
                  <a:cubicBezTo>
                    <a:pt x="1245658" y="152421"/>
                    <a:pt x="1268942" y="11663"/>
                    <a:pt x="1282700" y="12721"/>
                  </a:cubicBezTo>
                  <a:cubicBezTo>
                    <a:pt x="1296458" y="13779"/>
                    <a:pt x="1299633" y="158771"/>
                    <a:pt x="1314450" y="158771"/>
                  </a:cubicBezTo>
                  <a:cubicBezTo>
                    <a:pt x="1329267" y="158771"/>
                    <a:pt x="1355725" y="12721"/>
                    <a:pt x="1371600" y="12721"/>
                  </a:cubicBezTo>
                  <a:cubicBezTo>
                    <a:pt x="1387475" y="12721"/>
                    <a:pt x="1394883" y="158771"/>
                    <a:pt x="1409700" y="158771"/>
                  </a:cubicBezTo>
                  <a:cubicBezTo>
                    <a:pt x="1424517" y="158771"/>
                    <a:pt x="1445683" y="12721"/>
                    <a:pt x="1460500" y="12721"/>
                  </a:cubicBezTo>
                  <a:cubicBezTo>
                    <a:pt x="1475317" y="12721"/>
                    <a:pt x="1485900" y="158771"/>
                    <a:pt x="1498600" y="158771"/>
                  </a:cubicBezTo>
                  <a:cubicBezTo>
                    <a:pt x="1511300" y="158771"/>
                    <a:pt x="1524000" y="12721"/>
                    <a:pt x="1536700" y="12721"/>
                  </a:cubicBezTo>
                  <a:cubicBezTo>
                    <a:pt x="1549400" y="12721"/>
                    <a:pt x="1561042" y="158771"/>
                    <a:pt x="1574800" y="158771"/>
                  </a:cubicBezTo>
                  <a:cubicBezTo>
                    <a:pt x="1588558" y="158771"/>
                    <a:pt x="1605492" y="13779"/>
                    <a:pt x="1619250" y="12721"/>
                  </a:cubicBezTo>
                  <a:cubicBezTo>
                    <a:pt x="1633008" y="11663"/>
                    <a:pt x="1643592" y="152421"/>
                    <a:pt x="1657350" y="152421"/>
                  </a:cubicBezTo>
                  <a:cubicBezTo>
                    <a:pt x="1671108" y="152421"/>
                    <a:pt x="1686983" y="11663"/>
                    <a:pt x="1701800" y="12721"/>
                  </a:cubicBezTo>
                  <a:cubicBezTo>
                    <a:pt x="1716617" y="13779"/>
                    <a:pt x="1730375" y="158771"/>
                    <a:pt x="1746250" y="158771"/>
                  </a:cubicBezTo>
                  <a:cubicBezTo>
                    <a:pt x="1762125" y="158771"/>
                    <a:pt x="1781175" y="13779"/>
                    <a:pt x="1797050" y="12721"/>
                  </a:cubicBezTo>
                  <a:cubicBezTo>
                    <a:pt x="1812925" y="11663"/>
                    <a:pt x="1828800" y="153479"/>
                    <a:pt x="1841500" y="152421"/>
                  </a:cubicBezTo>
                  <a:cubicBezTo>
                    <a:pt x="1854200" y="151363"/>
                    <a:pt x="1859492" y="5313"/>
                    <a:pt x="1873250" y="6371"/>
                  </a:cubicBezTo>
                  <a:cubicBezTo>
                    <a:pt x="1887008" y="7429"/>
                    <a:pt x="1909233" y="157713"/>
                    <a:pt x="1924050" y="158771"/>
                  </a:cubicBezTo>
                  <a:cubicBezTo>
                    <a:pt x="1938867" y="159829"/>
                    <a:pt x="1948392" y="13779"/>
                    <a:pt x="1962150" y="12721"/>
                  </a:cubicBezTo>
                  <a:cubicBezTo>
                    <a:pt x="1975908" y="11663"/>
                    <a:pt x="1992842" y="153479"/>
                    <a:pt x="2006600" y="152421"/>
                  </a:cubicBezTo>
                  <a:cubicBezTo>
                    <a:pt x="2020358" y="151363"/>
                    <a:pt x="2032000" y="6371"/>
                    <a:pt x="2044700" y="6371"/>
                  </a:cubicBezTo>
                  <a:cubicBezTo>
                    <a:pt x="2057400" y="6371"/>
                    <a:pt x="2067983" y="152421"/>
                    <a:pt x="2082800" y="152421"/>
                  </a:cubicBezTo>
                  <a:cubicBezTo>
                    <a:pt x="2097617" y="152421"/>
                    <a:pt x="2115608" y="79396"/>
                    <a:pt x="2133600" y="6371"/>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sz="1403"/>
            </a:p>
          </p:txBody>
        </p:sp>
        <p:cxnSp>
          <p:nvCxnSpPr>
            <p:cNvPr id="49" name="Connecteur droit 48"/>
            <p:cNvCxnSpPr/>
            <p:nvPr/>
          </p:nvCxnSpPr>
          <p:spPr>
            <a:xfrm flipV="1">
              <a:off x="5089038" y="2872829"/>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V="1">
              <a:off x="4952688" y="2867227"/>
              <a:ext cx="14400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Image 3"/>
          <p:cNvPicPr>
            <a:picLocks noChangeAspect="1"/>
          </p:cNvPicPr>
          <p:nvPr/>
        </p:nvPicPr>
        <p:blipFill>
          <a:blip r:embed="rId4"/>
          <a:stretch>
            <a:fillRect/>
          </a:stretch>
        </p:blipFill>
        <p:spPr>
          <a:xfrm>
            <a:off x="2154580" y="1293762"/>
            <a:ext cx="8313688" cy="2730965"/>
          </a:xfrm>
          <a:prstGeom prst="rect">
            <a:avLst/>
          </a:prstGeom>
        </p:spPr>
      </p:pic>
      <p:grpSp>
        <p:nvGrpSpPr>
          <p:cNvPr id="30" name="Groupe 29"/>
          <p:cNvGrpSpPr/>
          <p:nvPr/>
        </p:nvGrpSpPr>
        <p:grpSpPr>
          <a:xfrm>
            <a:off x="407615" y="294220"/>
            <a:ext cx="10127894" cy="573426"/>
            <a:chOff x="224989" y="-546912"/>
            <a:chExt cx="11786992" cy="653788"/>
          </a:xfrm>
        </p:grpSpPr>
        <p:sp>
          <p:nvSpPr>
            <p:cNvPr id="31" name="Rectangle 30"/>
            <p:cNvSpPr>
              <a:spLocks noChangeArrowheads="1"/>
            </p:cNvSpPr>
            <p:nvPr/>
          </p:nvSpPr>
          <p:spPr bwMode="auto">
            <a:xfrm>
              <a:off x="224989" y="-546912"/>
              <a:ext cx="11786992" cy="653788"/>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600" dirty="0" smtClean="0">
                  <a:latin typeface="Calibri" panose="020F0502020204030204" pitchFamily="34" charset="0"/>
                  <a:ea typeface="Times New Roman" panose="02020603050405020304" pitchFamily="18" charset="0"/>
                  <a:cs typeface="Times New Roman" panose="02020603050405020304" pitchFamily="18" charset="0"/>
                </a:rPr>
                <a:t>Détermination de la conductivité hydraulique non saturée (</a:t>
              </a:r>
              <a:r>
                <a:rPr lang="fr-FR" altLang="fr-FR" sz="1600" dirty="0" err="1" smtClean="0">
                  <a:latin typeface="Calibri" panose="020F0502020204030204" pitchFamily="34" charset="0"/>
                  <a:ea typeface="Times New Roman" panose="02020603050405020304" pitchFamily="18" charset="0"/>
                  <a:cs typeface="Times New Roman" panose="02020603050405020304" pitchFamily="18" charset="0"/>
                </a:rPr>
                <a:t>Kw</a:t>
              </a:r>
              <a:r>
                <a:rPr lang="fr-FR" altLang="fr-FR" sz="1600" dirty="0" smtClean="0">
                  <a:latin typeface="Calibri" panose="020F0502020204030204" pitchFamily="34" charset="0"/>
                  <a:ea typeface="Times New Roman" panose="02020603050405020304" pitchFamily="18" charset="0"/>
                  <a:cs typeface="Times New Roman" panose="02020603050405020304" pitchFamily="18" charset="0"/>
                </a:rPr>
                <a:t> non saturée)</a:t>
              </a:r>
              <a:endParaRPr lang="fr-FR" altLang="fr-FR" sz="1600" dirty="0">
                <a:latin typeface="Calibri" panose="020F0502020204030204" pitchFamily="34" charset="0"/>
                <a:ea typeface="Times New Roman" panose="02020603050405020304" pitchFamily="18" charset="0"/>
                <a:cs typeface="Times New Roman" panose="02020603050405020304" pitchFamily="18" charset="0"/>
              </a:endParaRPr>
            </a:p>
            <a:p>
              <a:pPr lvl="1" algn="ctr" eaLnBrk="0" fontAlgn="base" hangingPunct="0">
                <a:spcBef>
                  <a:spcPct val="0"/>
                </a:spcBef>
                <a:spcAft>
                  <a:spcPct val="0"/>
                </a:spcAft>
              </a:pPr>
              <a:r>
                <a:rPr lang="fr-FR" altLang="fr-FR" sz="1600" b="1" dirty="0">
                  <a:latin typeface="Calibri" panose="020F0502020204030204" pitchFamily="34" charset="0"/>
                  <a:ea typeface="Times New Roman" panose="02020603050405020304" pitchFamily="18" charset="0"/>
                  <a:cs typeface="Calibri" panose="020F0502020204030204" pitchFamily="34" charset="0"/>
                </a:rPr>
                <a:t>Imagerie par Résonance Magnétique, IRM</a:t>
              </a:r>
              <a:endParaRPr lang="fr-FR" altLang="fr-FR" sz="1600" b="1" dirty="0">
                <a:latin typeface="Arial" panose="020B0604020202020204" pitchFamily="34" charset="0"/>
              </a:endParaRPr>
            </a:p>
          </p:txBody>
        </p:sp>
        <p:pic>
          <p:nvPicPr>
            <p:cNvPr id="54" name="Image 2"/>
            <p:cNvPicPr>
              <a:picLocks noChangeAspect="1" noChangeArrowheads="1"/>
            </p:cNvPicPr>
            <p:nvPr/>
          </p:nvPicPr>
          <p:blipFill>
            <a:blip r:embed="rId5">
              <a:extLst>
                <a:ext uri="{28A0092B-C50C-407E-A947-70E740481C1C}">
                  <a14:useLocalDpi xmlns:a14="http://schemas.microsoft.com/office/drawing/2010/main" val="0"/>
                </a:ext>
              </a:extLst>
            </a:blip>
            <a:srcRect l="8179" t="16974" r="9300" b="36606"/>
            <a:stretch>
              <a:fillRect/>
            </a:stretch>
          </p:blipFill>
          <p:spPr bwMode="auto">
            <a:xfrm>
              <a:off x="475944" y="-444143"/>
              <a:ext cx="1174752" cy="397989"/>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ZoneTexte 56"/>
          <p:cNvSpPr txBox="1"/>
          <p:nvPr/>
        </p:nvSpPr>
        <p:spPr>
          <a:xfrm>
            <a:off x="417443" y="6795671"/>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6/14</a:t>
            </a:r>
            <a:endParaRPr lang="fr-FR" sz="1400" dirty="0"/>
          </a:p>
        </p:txBody>
      </p:sp>
      <p:graphicFrame>
        <p:nvGraphicFramePr>
          <p:cNvPr id="58" name="Diagramme 57"/>
          <p:cNvGraphicFramePr/>
          <p:nvPr>
            <p:extLst>
              <p:ext uri="{D42A27DB-BD31-4B8C-83A1-F6EECF244321}">
                <p14:modId xmlns:p14="http://schemas.microsoft.com/office/powerpoint/2010/main" val="3390469219"/>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35655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p:cNvGrpSpPr/>
          <p:nvPr/>
        </p:nvGrpSpPr>
        <p:grpSpPr>
          <a:xfrm>
            <a:off x="2385936" y="1403900"/>
            <a:ext cx="8156349" cy="5337791"/>
            <a:chOff x="738827" y="1128416"/>
            <a:chExt cx="11124348" cy="6085842"/>
          </a:xfrm>
        </p:grpSpPr>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9862" r="5019"/>
            <a:stretch/>
          </p:blipFill>
          <p:spPr>
            <a:xfrm>
              <a:off x="3867150" y="1128416"/>
              <a:ext cx="7924800" cy="5236958"/>
            </a:xfrm>
            <a:prstGeom prst="rect">
              <a:avLst/>
            </a:prstGeom>
          </p:spPr>
        </p:pic>
        <p:sp>
          <p:nvSpPr>
            <p:cNvPr id="15" name="ZoneTexte 14"/>
            <p:cNvSpPr txBox="1"/>
            <p:nvPr/>
          </p:nvSpPr>
          <p:spPr>
            <a:xfrm>
              <a:off x="842755" y="3680191"/>
              <a:ext cx="3024393" cy="597569"/>
            </a:xfrm>
            <a:prstGeom prst="rect">
              <a:avLst/>
            </a:prstGeom>
            <a:solidFill>
              <a:schemeClr val="bg1"/>
            </a:solidFill>
          </p:spPr>
          <p:txBody>
            <a:bodyPr wrap="square" rtlCol="0">
              <a:spAutoFit/>
            </a:bodyPr>
            <a:lstStyle/>
            <a:p>
              <a:pPr algn="r"/>
              <a:r>
                <a:rPr lang="fr-FR" sz="1403" dirty="0"/>
                <a:t>Centrale d’acquisition du banc d’hydratation</a:t>
              </a:r>
            </a:p>
          </p:txBody>
        </p:sp>
        <p:sp>
          <p:nvSpPr>
            <p:cNvPr id="16" name="ZoneTexte 15"/>
            <p:cNvSpPr txBox="1"/>
            <p:nvPr/>
          </p:nvSpPr>
          <p:spPr>
            <a:xfrm>
              <a:off x="738827" y="5041934"/>
              <a:ext cx="3128322" cy="1336014"/>
            </a:xfrm>
            <a:prstGeom prst="rect">
              <a:avLst/>
            </a:prstGeom>
            <a:solidFill>
              <a:schemeClr val="bg1"/>
            </a:solidFill>
          </p:spPr>
          <p:txBody>
            <a:bodyPr wrap="square" rtlCol="0">
              <a:spAutoFit/>
            </a:bodyPr>
            <a:lstStyle/>
            <a:p>
              <a:pPr algn="r"/>
              <a:r>
                <a:rPr lang="fr-FR" sz="1403" dirty="0"/>
                <a:t>Génération de l’air humide à humidité contrôlée par mélange d’un air sec et d’un air humide à l’aide d’électrovanne</a:t>
              </a:r>
            </a:p>
          </p:txBody>
        </p:sp>
        <p:sp>
          <p:nvSpPr>
            <p:cNvPr id="17" name="ZoneTexte 16"/>
            <p:cNvSpPr txBox="1"/>
            <p:nvPr/>
          </p:nvSpPr>
          <p:spPr>
            <a:xfrm>
              <a:off x="9033755" y="2214027"/>
              <a:ext cx="1047750" cy="351422"/>
            </a:xfrm>
            <a:prstGeom prst="rect">
              <a:avLst/>
            </a:prstGeom>
            <a:solidFill>
              <a:srgbClr val="FFFFFF">
                <a:alpha val="85098"/>
              </a:srgbClr>
            </a:solidFill>
          </p:spPr>
          <p:txBody>
            <a:bodyPr wrap="square" rtlCol="0">
              <a:spAutoFit/>
            </a:bodyPr>
            <a:lstStyle/>
            <a:p>
              <a:pPr algn="ctr"/>
              <a:r>
                <a:rPr lang="fr-FR" sz="1403" dirty="0"/>
                <a:t>IRM</a:t>
              </a:r>
            </a:p>
          </p:txBody>
        </p:sp>
        <p:sp>
          <p:nvSpPr>
            <p:cNvPr id="18" name="ZoneTexte 17"/>
            <p:cNvSpPr txBox="1"/>
            <p:nvPr/>
          </p:nvSpPr>
          <p:spPr>
            <a:xfrm>
              <a:off x="10415375" y="2195633"/>
              <a:ext cx="1447800" cy="597569"/>
            </a:xfrm>
            <a:prstGeom prst="rect">
              <a:avLst/>
            </a:prstGeom>
            <a:solidFill>
              <a:srgbClr val="FFFFFF">
                <a:alpha val="85098"/>
              </a:srgbClr>
            </a:solidFill>
          </p:spPr>
          <p:txBody>
            <a:bodyPr wrap="square" rtlCol="0">
              <a:spAutoFit/>
            </a:bodyPr>
            <a:lstStyle/>
            <a:p>
              <a:pPr algn="ctr"/>
              <a:r>
                <a:rPr lang="fr-FR" sz="1403" dirty="0"/>
                <a:t>Pilotage de l’IRM</a:t>
              </a:r>
            </a:p>
          </p:txBody>
        </p:sp>
        <p:sp>
          <p:nvSpPr>
            <p:cNvPr id="19" name="ZoneTexte 18"/>
            <p:cNvSpPr txBox="1"/>
            <p:nvPr/>
          </p:nvSpPr>
          <p:spPr>
            <a:xfrm>
              <a:off x="7113861" y="6370540"/>
              <a:ext cx="4146043" cy="843718"/>
            </a:xfrm>
            <a:prstGeom prst="rect">
              <a:avLst/>
            </a:prstGeom>
            <a:solidFill>
              <a:srgbClr val="FFFFFF">
                <a:alpha val="85098"/>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3" dirty="0"/>
                <a:t>Conduction de l’air humide </a:t>
              </a:r>
            </a:p>
            <a:p>
              <a:pPr algn="ctr"/>
              <a:r>
                <a:rPr lang="fr-FR" sz="1403" dirty="0"/>
                <a:t>La </a:t>
              </a:r>
              <a:r>
                <a:rPr lang="fr-FR" sz="1403" dirty="0" err="1"/>
                <a:t>thermo-régulation</a:t>
              </a:r>
              <a:r>
                <a:rPr lang="fr-FR" sz="1403" dirty="0"/>
                <a:t> et l’isolation évitent la condensation</a:t>
              </a:r>
            </a:p>
          </p:txBody>
        </p:sp>
        <p:sp>
          <p:nvSpPr>
            <p:cNvPr id="20" name="Flèche droite 19"/>
            <p:cNvSpPr/>
            <p:nvPr/>
          </p:nvSpPr>
          <p:spPr>
            <a:xfrm rot="7260000">
              <a:off x="9056279" y="4612839"/>
              <a:ext cx="457200" cy="3077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403"/>
            </a:p>
          </p:txBody>
        </p:sp>
        <p:sp>
          <p:nvSpPr>
            <p:cNvPr id="21" name="Flèche droite 20"/>
            <p:cNvSpPr/>
            <p:nvPr/>
          </p:nvSpPr>
          <p:spPr>
            <a:xfrm rot="-3180000">
              <a:off x="8524422" y="4305089"/>
              <a:ext cx="457200" cy="3077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403"/>
            </a:p>
          </p:txBody>
        </p:sp>
        <p:cxnSp>
          <p:nvCxnSpPr>
            <p:cNvPr id="23" name="Connecteur droit avec flèche 22"/>
            <p:cNvCxnSpPr>
              <a:stCxn id="15" idx="3"/>
            </p:cNvCxnSpPr>
            <p:nvPr/>
          </p:nvCxnSpPr>
          <p:spPr>
            <a:xfrm>
              <a:off x="3867150" y="3849467"/>
              <a:ext cx="1619250" cy="1846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3867150" y="5703654"/>
              <a:ext cx="809625" cy="145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17" idx="2"/>
            </p:cNvCxnSpPr>
            <p:nvPr/>
          </p:nvCxnSpPr>
          <p:spPr>
            <a:xfrm flipH="1">
              <a:off x="9212735" y="2552580"/>
              <a:ext cx="344896" cy="36013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stCxn id="18" idx="2"/>
            </p:cNvCxnSpPr>
            <p:nvPr/>
          </p:nvCxnSpPr>
          <p:spPr>
            <a:xfrm>
              <a:off x="11139276" y="2780408"/>
              <a:ext cx="0" cy="4594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ZoneTexte 13"/>
          <p:cNvSpPr txBox="1"/>
          <p:nvPr/>
        </p:nvSpPr>
        <p:spPr>
          <a:xfrm>
            <a:off x="7967675" y="1364788"/>
            <a:ext cx="2513573" cy="338554"/>
          </a:xfrm>
          <a:prstGeom prst="rect">
            <a:avLst/>
          </a:prstGeom>
          <a:solidFill>
            <a:schemeClr val="bg1"/>
          </a:solidFill>
        </p:spPr>
        <p:txBody>
          <a:bodyPr wrap="none" rtlCol="0">
            <a:spAutoFit/>
          </a:bodyPr>
          <a:lstStyle/>
          <a:p>
            <a:r>
              <a:rPr lang="fr-FR" sz="1600" dirty="0"/>
              <a:t>Vue générale du dispositif</a:t>
            </a:r>
          </a:p>
        </p:txBody>
      </p:sp>
      <p:sp>
        <p:nvSpPr>
          <p:cNvPr id="32" name="ZoneTexte 31"/>
          <p:cNvSpPr txBox="1"/>
          <p:nvPr/>
        </p:nvSpPr>
        <p:spPr>
          <a:xfrm>
            <a:off x="417443" y="6795671"/>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7/14</a:t>
            </a:r>
            <a:endParaRPr lang="fr-FR" sz="1400" dirty="0"/>
          </a:p>
        </p:txBody>
      </p:sp>
      <p:graphicFrame>
        <p:nvGraphicFramePr>
          <p:cNvPr id="33" name="Diagramme 32"/>
          <p:cNvGraphicFramePr/>
          <p:nvPr>
            <p:extLst>
              <p:ext uri="{D42A27DB-BD31-4B8C-83A1-F6EECF244321}">
                <p14:modId xmlns:p14="http://schemas.microsoft.com/office/powerpoint/2010/main" val="4208307271"/>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Rectangle 33"/>
          <p:cNvSpPr>
            <a:spLocks noChangeArrowheads="1"/>
          </p:cNvSpPr>
          <p:nvPr/>
        </p:nvSpPr>
        <p:spPr bwMode="auto">
          <a:xfrm>
            <a:off x="407615" y="297425"/>
            <a:ext cx="10127894" cy="567014"/>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Détermination de la conductivité hydraulique non saturée (</a:t>
            </a:r>
            <a:r>
              <a:rPr lang="fr-FR" altLang="fr-FR" sz="1579" dirty="0" err="1" smtClean="0">
                <a:latin typeface="Calibri" panose="020F0502020204030204" pitchFamily="34" charset="0"/>
                <a:ea typeface="Times New Roman" panose="02020603050405020304" pitchFamily="18" charset="0"/>
                <a:cs typeface="Times New Roman" panose="02020603050405020304" pitchFamily="18" charset="0"/>
              </a:rPr>
              <a:t>Kw</a:t>
            </a: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 non saturée)</a:t>
            </a:r>
            <a:endParaRPr lang="fr-FR" altLang="fr-FR" sz="1579" dirty="0">
              <a:latin typeface="Calibri" panose="020F0502020204030204" pitchFamily="34" charset="0"/>
              <a:ea typeface="Times New Roman" panose="02020603050405020304" pitchFamily="18" charset="0"/>
              <a:cs typeface="Times New Roman" panose="02020603050405020304" pitchFamily="18" charset="0"/>
            </a:endParaRPr>
          </a:p>
          <a:p>
            <a:pPr lvl="1" algn="ctr" eaLnBrk="0" fontAlgn="base" hangingPunct="0">
              <a:spcBef>
                <a:spcPct val="0"/>
              </a:spcBef>
              <a:spcAft>
                <a:spcPct val="0"/>
              </a:spcAft>
            </a:pPr>
            <a:r>
              <a:rPr lang="fr-FR" altLang="fr-FR" sz="1579" b="1" dirty="0" smtClean="0">
                <a:latin typeface="Calibri" panose="020F0502020204030204" pitchFamily="34" charset="0"/>
                <a:ea typeface="Times New Roman" panose="02020603050405020304" pitchFamily="18" charset="0"/>
                <a:cs typeface="Calibri" panose="020F0502020204030204" pitchFamily="34" charset="0"/>
              </a:rPr>
              <a:t>Banc d’hydratation</a:t>
            </a:r>
            <a:endParaRPr lang="fr-FR" altLang="fr-FR" sz="1579" b="1" dirty="0">
              <a:latin typeface="Arial" panose="020B0604020202020204" pitchFamily="34" charset="0"/>
            </a:endParaRPr>
          </a:p>
        </p:txBody>
      </p:sp>
      <p:pic>
        <p:nvPicPr>
          <p:cNvPr id="35" name="Image 2"/>
          <p:cNvPicPr>
            <a:picLocks noChangeAspect="1" noChangeArrowheads="1"/>
          </p:cNvPicPr>
          <p:nvPr/>
        </p:nvPicPr>
        <p:blipFill>
          <a:blip r:embed="rId9">
            <a:extLst>
              <a:ext uri="{28A0092B-C50C-407E-A947-70E740481C1C}">
                <a14:useLocalDpi xmlns:a14="http://schemas.microsoft.com/office/drawing/2010/main" val="0"/>
              </a:ext>
            </a:extLst>
          </a:blip>
          <a:srcRect l="8179" t="16974" r="9300" b="36606"/>
          <a:stretch>
            <a:fillRect/>
          </a:stretch>
        </p:blipFill>
        <p:spPr bwMode="auto">
          <a:xfrm>
            <a:off x="623246" y="384356"/>
            <a:ext cx="1009398" cy="34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98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31"/>
          <p:cNvSpPr txBox="1"/>
          <p:nvPr/>
        </p:nvSpPr>
        <p:spPr>
          <a:xfrm>
            <a:off x="379056" y="6871871"/>
            <a:ext cx="10050825" cy="338554"/>
          </a:xfrm>
          <a:prstGeom prst="rect">
            <a:avLst/>
          </a:prstGeom>
          <a:solidFill>
            <a:schemeClr val="bg1">
              <a:lumMod val="95000"/>
            </a:schemeClr>
          </a:solidFill>
        </p:spPr>
        <p:txBody>
          <a:bodyPr wrap="square" rtlCol="0">
            <a:spAutoFit/>
          </a:bodyPr>
          <a:lstStyle/>
          <a:p>
            <a:r>
              <a:rPr lang="fr-FR" sz="1400" dirty="0" smtClean="0"/>
              <a:t>23-25 mai 2022 - Clermont-Ferrand – </a:t>
            </a:r>
            <a:r>
              <a:rPr lang="fr-FR" sz="1400" dirty="0" err="1" smtClean="0"/>
              <a:t>SolliScel</a:t>
            </a:r>
            <a:r>
              <a:rPr lang="fr-FR" sz="1600" dirty="0" smtClean="0"/>
              <a:t> - </a:t>
            </a:r>
            <a:r>
              <a:rPr lang="fr-FR" sz="1400" dirty="0" smtClean="0"/>
              <a:t>Rosin-Paumier et al					8/14</a:t>
            </a:r>
            <a:endParaRPr lang="fr-FR" sz="1400" dirty="0"/>
          </a:p>
        </p:txBody>
      </p:sp>
      <p:graphicFrame>
        <p:nvGraphicFramePr>
          <p:cNvPr id="33" name="Diagramme 32"/>
          <p:cNvGraphicFramePr/>
          <p:nvPr>
            <p:extLst>
              <p:ext uri="{D42A27DB-BD31-4B8C-83A1-F6EECF244321}">
                <p14:modId xmlns:p14="http://schemas.microsoft.com/office/powerpoint/2010/main" val="562632432"/>
              </p:ext>
            </p:extLst>
          </p:nvPr>
        </p:nvGraphicFramePr>
        <p:xfrm>
          <a:off x="407615" y="1535369"/>
          <a:ext cx="1865241" cy="475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Rectangle 33"/>
          <p:cNvSpPr>
            <a:spLocks noChangeArrowheads="1"/>
          </p:cNvSpPr>
          <p:nvPr/>
        </p:nvSpPr>
        <p:spPr bwMode="auto">
          <a:xfrm>
            <a:off x="407615" y="297425"/>
            <a:ext cx="10127894" cy="567014"/>
          </a:xfrm>
          <a:prstGeom prst="rect">
            <a:avLst/>
          </a:prstGeom>
          <a:solidFill>
            <a:schemeClr val="bg1">
              <a:lumMod val="95000"/>
            </a:schemeClr>
          </a:solidFill>
          <a:ln>
            <a:noFill/>
          </a:ln>
          <a:effectLst/>
          <a:extLst/>
        </p:spPr>
        <p:txBody>
          <a:bodyPr vert="horz" wrap="square" lIns="80201" tIns="40100" rIns="80201" bIns="40100" numCol="1" anchor="ctr" anchorCtr="0" compatLnSpc="1">
            <a:prstTxWarp prst="textNoShape">
              <a:avLst/>
            </a:prstTxWarp>
            <a:spAutoFit/>
          </a:bodyPr>
          <a:lstStyle/>
          <a:p>
            <a:pPr marL="401010" lvl="1" algn="ctr" defTabSz="802020" eaLnBrk="0" fontAlgn="base" hangingPunct="0">
              <a:spcBef>
                <a:spcPct val="0"/>
              </a:spcBef>
              <a:spcAft>
                <a:spcPct val="0"/>
              </a:spcAft>
            </a:pP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Détermination de la conductivité hydraulique non saturée (</a:t>
            </a:r>
            <a:r>
              <a:rPr lang="fr-FR" altLang="fr-FR" sz="1579" dirty="0" err="1" smtClean="0">
                <a:latin typeface="Calibri" panose="020F0502020204030204" pitchFamily="34" charset="0"/>
                <a:ea typeface="Times New Roman" panose="02020603050405020304" pitchFamily="18" charset="0"/>
                <a:cs typeface="Times New Roman" panose="02020603050405020304" pitchFamily="18" charset="0"/>
              </a:rPr>
              <a:t>Kw</a:t>
            </a:r>
            <a:r>
              <a:rPr lang="fr-FR" altLang="fr-FR" sz="1579" dirty="0" smtClean="0">
                <a:latin typeface="Calibri" panose="020F0502020204030204" pitchFamily="34" charset="0"/>
                <a:ea typeface="Times New Roman" panose="02020603050405020304" pitchFamily="18" charset="0"/>
                <a:cs typeface="Times New Roman" panose="02020603050405020304" pitchFamily="18" charset="0"/>
              </a:rPr>
              <a:t> non saturée)</a:t>
            </a:r>
            <a:endParaRPr lang="fr-FR" altLang="fr-FR" sz="1579" dirty="0">
              <a:latin typeface="Calibri" panose="020F0502020204030204" pitchFamily="34" charset="0"/>
              <a:ea typeface="Times New Roman" panose="02020603050405020304" pitchFamily="18" charset="0"/>
              <a:cs typeface="Times New Roman" panose="02020603050405020304" pitchFamily="18" charset="0"/>
            </a:endParaRPr>
          </a:p>
          <a:p>
            <a:pPr lvl="1" algn="ctr" eaLnBrk="0" fontAlgn="base" hangingPunct="0">
              <a:spcBef>
                <a:spcPct val="0"/>
              </a:spcBef>
              <a:spcAft>
                <a:spcPct val="0"/>
              </a:spcAft>
            </a:pPr>
            <a:r>
              <a:rPr lang="fr-FR" altLang="fr-FR" sz="1579" b="1" dirty="0" smtClean="0">
                <a:latin typeface="Calibri" panose="020F0502020204030204" pitchFamily="34" charset="0"/>
                <a:ea typeface="Times New Roman" panose="02020603050405020304" pitchFamily="18" charset="0"/>
                <a:cs typeface="Calibri" panose="020F0502020204030204" pitchFamily="34" charset="0"/>
              </a:rPr>
              <a:t>Résultats attendus</a:t>
            </a:r>
            <a:endParaRPr lang="fr-FR" altLang="fr-FR" sz="1579" b="1" dirty="0">
              <a:latin typeface="Arial" panose="020B0604020202020204" pitchFamily="34" charset="0"/>
            </a:endParaRPr>
          </a:p>
        </p:txBody>
      </p:sp>
      <p:pic>
        <p:nvPicPr>
          <p:cNvPr id="35" name="Image 2"/>
          <p:cNvPicPr>
            <a:picLocks noChangeAspect="1" noChangeArrowheads="1"/>
          </p:cNvPicPr>
          <p:nvPr/>
        </p:nvPicPr>
        <p:blipFill>
          <a:blip r:embed="rId9">
            <a:extLst>
              <a:ext uri="{28A0092B-C50C-407E-A947-70E740481C1C}">
                <a14:useLocalDpi xmlns:a14="http://schemas.microsoft.com/office/drawing/2010/main" val="0"/>
              </a:ext>
            </a:extLst>
          </a:blip>
          <a:srcRect l="8179" t="16974" r="9300" b="36606"/>
          <a:stretch>
            <a:fillRect/>
          </a:stretch>
        </p:blipFill>
        <p:spPr bwMode="auto">
          <a:xfrm>
            <a:off x="623246" y="384356"/>
            <a:ext cx="1009398" cy="3490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Graphique 21"/>
          <p:cNvGraphicFramePr/>
          <p:nvPr>
            <p:extLst>
              <p:ext uri="{D42A27DB-BD31-4B8C-83A1-F6EECF244321}">
                <p14:modId xmlns:p14="http://schemas.microsoft.com/office/powerpoint/2010/main" val="682618570"/>
              </p:ext>
            </p:extLst>
          </p:nvPr>
        </p:nvGraphicFramePr>
        <p:xfrm>
          <a:off x="5934606" y="2135574"/>
          <a:ext cx="2051346" cy="1846650"/>
        </p:xfrm>
        <a:graphic>
          <a:graphicData uri="http://schemas.openxmlformats.org/drawingml/2006/chart">
            <c:chart xmlns:c="http://schemas.openxmlformats.org/drawingml/2006/chart" xmlns:r="http://schemas.openxmlformats.org/officeDocument/2006/relationships" r:id="rId10"/>
          </a:graphicData>
        </a:graphic>
      </p:graphicFrame>
      <p:sp>
        <p:nvSpPr>
          <p:cNvPr id="2" name="ZoneTexte 1"/>
          <p:cNvSpPr txBox="1"/>
          <p:nvPr/>
        </p:nvSpPr>
        <p:spPr>
          <a:xfrm>
            <a:off x="6325772" y="1876425"/>
            <a:ext cx="1506246" cy="276999"/>
          </a:xfrm>
          <a:prstGeom prst="rect">
            <a:avLst/>
          </a:prstGeom>
          <a:noFill/>
        </p:spPr>
        <p:txBody>
          <a:bodyPr wrap="none" rtlCol="0">
            <a:spAutoFit/>
          </a:bodyPr>
          <a:lstStyle/>
          <a:p>
            <a:r>
              <a:rPr lang="fr-FR" sz="1200" dirty="0" smtClean="0"/>
              <a:t>Calibration de l’IRM</a:t>
            </a:r>
          </a:p>
        </p:txBody>
      </p:sp>
      <p:grpSp>
        <p:nvGrpSpPr>
          <p:cNvPr id="24" name="Groupe 23"/>
          <p:cNvGrpSpPr/>
          <p:nvPr/>
        </p:nvGrpSpPr>
        <p:grpSpPr>
          <a:xfrm>
            <a:off x="2549643" y="1778999"/>
            <a:ext cx="3361308" cy="2078626"/>
            <a:chOff x="4499992" y="3275791"/>
            <a:chExt cx="4235246" cy="2673489"/>
          </a:xfrm>
        </p:grpSpPr>
        <p:pic>
          <p:nvPicPr>
            <p:cNvPr id="26" name="Image 25" descr="eprouvette verticale2.jpg"/>
            <p:cNvPicPr>
              <a:picLocks noChangeAspect="1"/>
            </p:cNvPicPr>
            <p:nvPr/>
          </p:nvPicPr>
          <p:blipFill>
            <a:blip r:embed="rId11" cstate="print"/>
            <a:srcRect l="84315" t="15873" r="8716" b="15345"/>
            <a:stretch>
              <a:fillRect/>
            </a:stretch>
          </p:blipFill>
          <p:spPr>
            <a:xfrm>
              <a:off x="8172400" y="3275791"/>
              <a:ext cx="562838" cy="2673489"/>
            </a:xfrm>
            <a:prstGeom prst="rect">
              <a:avLst/>
            </a:prstGeom>
          </p:spPr>
        </p:pic>
        <p:pic>
          <p:nvPicPr>
            <p:cNvPr id="27" name="Image 26" descr="eprouvette verticale2.jpg"/>
            <p:cNvPicPr>
              <a:picLocks noChangeAspect="1"/>
            </p:cNvPicPr>
            <p:nvPr/>
          </p:nvPicPr>
          <p:blipFill>
            <a:blip r:embed="rId11" cstate="print"/>
            <a:srcRect l="32683" t="33245" r="57793" b="37174"/>
            <a:stretch>
              <a:fillRect/>
            </a:stretch>
          </p:blipFill>
          <p:spPr>
            <a:xfrm>
              <a:off x="5337636" y="3980906"/>
              <a:ext cx="921408" cy="1377285"/>
            </a:xfrm>
            <a:prstGeom prst="rect">
              <a:avLst/>
            </a:prstGeom>
          </p:spPr>
        </p:pic>
        <p:pic>
          <p:nvPicPr>
            <p:cNvPr id="29" name="Image 28" descr="eprouvette verticale2.jpg"/>
            <p:cNvPicPr>
              <a:picLocks noChangeAspect="1"/>
            </p:cNvPicPr>
            <p:nvPr/>
          </p:nvPicPr>
          <p:blipFill>
            <a:blip r:embed="rId11" cstate="print"/>
            <a:srcRect l="53363" t="33054" r="37113" b="37365"/>
            <a:stretch>
              <a:fillRect/>
            </a:stretch>
          </p:blipFill>
          <p:spPr>
            <a:xfrm>
              <a:off x="6259045" y="3961547"/>
              <a:ext cx="921408" cy="1377285"/>
            </a:xfrm>
            <a:prstGeom prst="rect">
              <a:avLst/>
            </a:prstGeom>
          </p:spPr>
        </p:pic>
        <p:pic>
          <p:nvPicPr>
            <p:cNvPr id="36" name="Image 35" descr="eprouvette verticale2.jpg"/>
            <p:cNvPicPr>
              <a:picLocks noChangeAspect="1"/>
            </p:cNvPicPr>
            <p:nvPr/>
          </p:nvPicPr>
          <p:blipFill>
            <a:blip r:embed="rId11" cstate="print"/>
            <a:srcRect l="74042" t="32862" r="16433" b="37556"/>
            <a:stretch>
              <a:fillRect/>
            </a:stretch>
          </p:blipFill>
          <p:spPr>
            <a:xfrm>
              <a:off x="7180453" y="3971379"/>
              <a:ext cx="921408" cy="1377285"/>
            </a:xfrm>
            <a:prstGeom prst="rect">
              <a:avLst/>
            </a:prstGeom>
          </p:spPr>
        </p:pic>
        <p:pic>
          <p:nvPicPr>
            <p:cNvPr id="37" name="Image 36" descr="eprouvette verticale2.jpg"/>
            <p:cNvPicPr>
              <a:picLocks noChangeAspect="1"/>
            </p:cNvPicPr>
            <p:nvPr/>
          </p:nvPicPr>
          <p:blipFill>
            <a:blip r:embed="rId11" cstate="print"/>
            <a:srcRect l="13069" t="34083" r="78568" b="36817"/>
            <a:stretch>
              <a:fillRect/>
            </a:stretch>
          </p:blipFill>
          <p:spPr>
            <a:xfrm>
              <a:off x="4499992" y="3974452"/>
              <a:ext cx="837644" cy="1402790"/>
            </a:xfrm>
            <a:prstGeom prst="rect">
              <a:avLst/>
            </a:prstGeom>
          </p:spPr>
        </p:pic>
        <p:cxnSp>
          <p:nvCxnSpPr>
            <p:cNvPr id="38" name="Connecteur droit avec flèche 37"/>
            <p:cNvCxnSpPr/>
            <p:nvPr/>
          </p:nvCxnSpPr>
          <p:spPr>
            <a:xfrm>
              <a:off x="4572000" y="5436031"/>
              <a:ext cx="343434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012160" y="5436031"/>
              <a:ext cx="743559" cy="327425"/>
            </a:xfrm>
            <a:prstGeom prst="rect">
              <a:avLst/>
            </a:prstGeom>
            <a:noFill/>
          </p:spPr>
          <p:txBody>
            <a:bodyPr wrap="none" rtlCol="0">
              <a:spAutoFit/>
            </a:bodyPr>
            <a:lstStyle/>
            <a:p>
              <a:r>
                <a:rPr lang="fr-FR" sz="1200" dirty="0" smtClean="0"/>
                <a:t>Temps</a:t>
              </a:r>
              <a:endParaRPr lang="fr-FR" sz="1200" dirty="0"/>
            </a:p>
          </p:txBody>
        </p:sp>
        <p:cxnSp>
          <p:nvCxnSpPr>
            <p:cNvPr id="40" name="Connecteur droit avec flèche 39"/>
            <p:cNvCxnSpPr/>
            <p:nvPr/>
          </p:nvCxnSpPr>
          <p:spPr>
            <a:xfrm>
              <a:off x="4918814" y="3674842"/>
              <a:ext cx="0" cy="2295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5840223" y="3674842"/>
              <a:ext cx="0" cy="2295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6761631" y="3674842"/>
              <a:ext cx="0" cy="2295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7599275" y="3751358"/>
              <a:ext cx="0" cy="2295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5161111" y="3347799"/>
              <a:ext cx="2012154" cy="276999"/>
            </a:xfrm>
            <a:prstGeom prst="rect">
              <a:avLst/>
            </a:prstGeom>
            <a:noFill/>
          </p:spPr>
          <p:txBody>
            <a:bodyPr wrap="none" rtlCol="0">
              <a:spAutoFit/>
            </a:bodyPr>
            <a:lstStyle/>
            <a:p>
              <a:pPr algn="ctr"/>
              <a:r>
                <a:rPr lang="fr-FR" sz="1200" dirty="0" smtClean="0"/>
                <a:t>Sollicitation thermo-hydrique</a:t>
              </a:r>
              <a:endParaRPr lang="fr-FR" sz="1200" dirty="0"/>
            </a:p>
          </p:txBody>
        </p:sp>
      </p:grpSp>
      <p:sp>
        <p:nvSpPr>
          <p:cNvPr id="45" name="ZoneTexte 44"/>
          <p:cNvSpPr txBox="1"/>
          <p:nvPr/>
        </p:nvSpPr>
        <p:spPr>
          <a:xfrm>
            <a:off x="2836575" y="1038225"/>
            <a:ext cx="2662525" cy="523220"/>
          </a:xfrm>
          <a:prstGeom prst="rect">
            <a:avLst/>
          </a:prstGeom>
          <a:noFill/>
        </p:spPr>
        <p:txBody>
          <a:bodyPr wrap="none" rtlCol="0">
            <a:spAutoFit/>
          </a:bodyPr>
          <a:lstStyle/>
          <a:p>
            <a:pPr algn="ctr"/>
            <a:r>
              <a:rPr lang="fr-FR" sz="1400" dirty="0" smtClean="0"/>
              <a:t> Application de la sollicitation : </a:t>
            </a:r>
          </a:p>
          <a:p>
            <a:pPr algn="ctr"/>
            <a:r>
              <a:rPr lang="fr-FR" sz="1400" dirty="0" smtClean="0"/>
              <a:t>mesure du front de séchage</a:t>
            </a:r>
            <a:endParaRPr lang="fr-FR" sz="1400" dirty="0"/>
          </a:p>
        </p:txBody>
      </p:sp>
      <p:graphicFrame>
        <p:nvGraphicFramePr>
          <p:cNvPr id="46" name="Graphique 45"/>
          <p:cNvGraphicFramePr/>
          <p:nvPr>
            <p:extLst>
              <p:ext uri="{D42A27DB-BD31-4B8C-83A1-F6EECF244321}">
                <p14:modId xmlns:p14="http://schemas.microsoft.com/office/powerpoint/2010/main" val="991539303"/>
              </p:ext>
            </p:extLst>
          </p:nvPr>
        </p:nvGraphicFramePr>
        <p:xfrm>
          <a:off x="7923714" y="1458427"/>
          <a:ext cx="2604586" cy="2843840"/>
        </p:xfrm>
        <a:graphic>
          <a:graphicData uri="http://schemas.openxmlformats.org/drawingml/2006/chart">
            <c:chart xmlns:c="http://schemas.openxmlformats.org/drawingml/2006/chart" xmlns:r="http://schemas.openxmlformats.org/officeDocument/2006/relationships" r:id="rId12"/>
          </a:graphicData>
        </a:graphic>
      </p:graphicFrame>
      <p:sp>
        <p:nvSpPr>
          <p:cNvPr id="47" name="ZoneTexte 46"/>
          <p:cNvSpPr txBox="1"/>
          <p:nvPr/>
        </p:nvSpPr>
        <p:spPr>
          <a:xfrm>
            <a:off x="6383096" y="954264"/>
            <a:ext cx="3657470" cy="523220"/>
          </a:xfrm>
          <a:prstGeom prst="rect">
            <a:avLst/>
          </a:prstGeom>
          <a:noFill/>
        </p:spPr>
        <p:txBody>
          <a:bodyPr wrap="square" rtlCol="0">
            <a:spAutoFit/>
          </a:bodyPr>
          <a:lstStyle/>
          <a:p>
            <a:pPr algn="ctr"/>
            <a:r>
              <a:rPr lang="fr-FR" sz="1400" dirty="0" smtClean="0"/>
              <a:t> Détermination des gradients de teneur en eau au cours du temps</a:t>
            </a:r>
            <a:endParaRPr lang="fr-FR" sz="1400" dirty="0"/>
          </a:p>
        </p:txBody>
      </p:sp>
      <p:sp>
        <p:nvSpPr>
          <p:cNvPr id="48" name="ZoneTexte 47"/>
          <p:cNvSpPr txBox="1"/>
          <p:nvPr/>
        </p:nvSpPr>
        <p:spPr>
          <a:xfrm>
            <a:off x="6609991" y="4439070"/>
            <a:ext cx="3657470" cy="523220"/>
          </a:xfrm>
          <a:prstGeom prst="rect">
            <a:avLst/>
          </a:prstGeom>
          <a:noFill/>
        </p:spPr>
        <p:txBody>
          <a:bodyPr wrap="square" rtlCol="0">
            <a:spAutoFit/>
          </a:bodyPr>
          <a:lstStyle/>
          <a:p>
            <a:pPr algn="ctr"/>
            <a:r>
              <a:rPr lang="fr-FR" sz="1400" dirty="0" smtClean="0"/>
              <a:t> Conversion en terme de succion via l’utilisation de la courbe de rétention</a:t>
            </a:r>
            <a:endParaRPr lang="fr-FR" sz="1400" dirty="0"/>
          </a:p>
        </p:txBody>
      </p:sp>
      <p:sp>
        <p:nvSpPr>
          <p:cNvPr id="52" name="ZoneTexte 51"/>
          <p:cNvSpPr txBox="1"/>
          <p:nvPr/>
        </p:nvSpPr>
        <p:spPr>
          <a:xfrm>
            <a:off x="6861458" y="5003761"/>
            <a:ext cx="3154536" cy="954107"/>
          </a:xfrm>
          <a:prstGeom prst="rect">
            <a:avLst/>
          </a:prstGeom>
          <a:noFill/>
        </p:spPr>
        <p:txBody>
          <a:bodyPr wrap="square" rtlCol="0">
            <a:spAutoFit/>
          </a:bodyPr>
          <a:lstStyle/>
          <a:p>
            <a:pPr algn="ctr"/>
            <a:r>
              <a:rPr lang="fr-FR" sz="1400" dirty="0" smtClean="0"/>
              <a:t>Utilisation de la méthode des Profils Instantanés pour déterminer la courbe de conductivité hydraulique non saturée</a:t>
            </a:r>
            <a:endParaRPr lang="fr-FR" sz="1400" dirty="0"/>
          </a:p>
        </p:txBody>
      </p:sp>
      <p:grpSp>
        <p:nvGrpSpPr>
          <p:cNvPr id="4" name="Groupe 3"/>
          <p:cNvGrpSpPr/>
          <p:nvPr/>
        </p:nvGrpSpPr>
        <p:grpSpPr>
          <a:xfrm>
            <a:off x="2606792" y="4314642"/>
            <a:ext cx="3934113" cy="2349812"/>
            <a:chOff x="2343416" y="4256451"/>
            <a:chExt cx="3934113" cy="2349812"/>
          </a:xfrm>
        </p:grpSpPr>
        <p:pic>
          <p:nvPicPr>
            <p:cNvPr id="50" name="Picture 4" descr="C:\Job\5- LEMTA\6- IRM\Exploitation en perméa\courbe adel 22oct.png"/>
            <p:cNvPicPr>
              <a:picLocks noChangeAspect="1" noChangeArrowheads="1"/>
            </p:cNvPicPr>
            <p:nvPr/>
          </p:nvPicPr>
          <p:blipFill>
            <a:blip r:embed="rId13" cstate="print"/>
            <a:srcRect/>
            <a:stretch>
              <a:fillRect/>
            </a:stretch>
          </p:blipFill>
          <p:spPr bwMode="auto">
            <a:xfrm>
              <a:off x="2973041" y="4359369"/>
              <a:ext cx="3304488" cy="2020785"/>
            </a:xfrm>
            <a:prstGeom prst="rect">
              <a:avLst/>
            </a:prstGeom>
            <a:noFill/>
          </p:spPr>
        </p:pic>
        <p:sp>
          <p:nvSpPr>
            <p:cNvPr id="53" name="ZoneTexte 52"/>
            <p:cNvSpPr txBox="1"/>
            <p:nvPr/>
          </p:nvSpPr>
          <p:spPr>
            <a:xfrm>
              <a:off x="2768925" y="4256451"/>
              <a:ext cx="566199" cy="2010807"/>
            </a:xfrm>
            <a:prstGeom prst="rect">
              <a:avLst/>
            </a:prstGeom>
            <a:solidFill>
              <a:schemeClr val="bg1"/>
            </a:solidFill>
            <a:ln>
              <a:noFill/>
            </a:ln>
          </p:spPr>
          <p:txBody>
            <a:bodyPr wrap="square" rtlCol="0">
              <a:spAutoFit/>
            </a:bodyPr>
            <a:lstStyle/>
            <a:p>
              <a:pPr algn="just"/>
              <a:r>
                <a:rPr lang="fr-FR" sz="1100" dirty="0" smtClean="0"/>
                <a:t>10</a:t>
              </a:r>
              <a:r>
                <a:rPr lang="fr-FR" sz="1100" baseline="30000" dirty="0" smtClean="0"/>
                <a:t>-13</a:t>
              </a:r>
              <a:r>
                <a:rPr lang="fr-FR" sz="1100" dirty="0" smtClean="0"/>
                <a:t>		</a:t>
              </a:r>
            </a:p>
            <a:p>
              <a:pPr algn="just"/>
              <a:endParaRPr lang="fr-FR" sz="1100" dirty="0"/>
            </a:p>
            <a:p>
              <a:pPr algn="just"/>
              <a:r>
                <a:rPr lang="fr-FR" sz="1100" dirty="0" smtClean="0"/>
                <a:t>	10</a:t>
              </a:r>
              <a:r>
                <a:rPr lang="fr-FR" sz="1100" baseline="30000" dirty="0" smtClean="0"/>
                <a:t>-15					</a:t>
              </a:r>
              <a:r>
                <a:rPr lang="fr-FR" sz="1100" dirty="0" smtClean="0"/>
                <a:t>	10</a:t>
              </a:r>
              <a:r>
                <a:rPr lang="fr-FR" sz="1100" baseline="30000" dirty="0" smtClean="0"/>
                <a:t>-17</a:t>
              </a:r>
            </a:p>
          </p:txBody>
        </p:sp>
        <p:sp>
          <p:nvSpPr>
            <p:cNvPr id="54" name="ZoneTexte 53"/>
            <p:cNvSpPr txBox="1"/>
            <p:nvPr/>
          </p:nvSpPr>
          <p:spPr>
            <a:xfrm rot="16200000">
              <a:off x="1693716" y="5026719"/>
              <a:ext cx="1746119" cy="446719"/>
            </a:xfrm>
            <a:prstGeom prst="rect">
              <a:avLst/>
            </a:prstGeom>
            <a:solidFill>
              <a:schemeClr val="bg1"/>
            </a:solidFill>
            <a:ln>
              <a:noFill/>
            </a:ln>
          </p:spPr>
          <p:txBody>
            <a:bodyPr wrap="square" rtlCol="0">
              <a:spAutoFit/>
            </a:bodyPr>
            <a:lstStyle/>
            <a:p>
              <a:pPr algn="ctr"/>
              <a:r>
                <a:rPr lang="fr-FR" sz="1200" dirty="0" smtClean="0"/>
                <a:t>Conductivité hydraulique (m/s)</a:t>
              </a:r>
            </a:p>
          </p:txBody>
        </p:sp>
        <p:sp>
          <p:nvSpPr>
            <p:cNvPr id="55" name="ZoneTexte 54"/>
            <p:cNvSpPr txBox="1"/>
            <p:nvPr/>
          </p:nvSpPr>
          <p:spPr>
            <a:xfrm>
              <a:off x="3637508" y="6171611"/>
              <a:ext cx="2545540" cy="430887"/>
            </a:xfrm>
            <a:prstGeom prst="rect">
              <a:avLst/>
            </a:prstGeom>
            <a:solidFill>
              <a:schemeClr val="bg1"/>
            </a:solidFill>
            <a:ln>
              <a:noFill/>
            </a:ln>
          </p:spPr>
          <p:txBody>
            <a:bodyPr wrap="square" rtlCol="0">
              <a:spAutoFit/>
            </a:bodyPr>
            <a:lstStyle/>
            <a:p>
              <a:pPr algn="ctr"/>
              <a:r>
                <a:rPr lang="fr-FR" sz="1100" dirty="0" smtClean="0"/>
                <a:t>10	           100</a:t>
              </a:r>
            </a:p>
            <a:p>
              <a:pPr algn="ctr"/>
              <a:r>
                <a:rPr lang="fr-FR" sz="1100" dirty="0" smtClean="0"/>
                <a:t> </a:t>
              </a:r>
            </a:p>
          </p:txBody>
        </p:sp>
        <p:sp>
          <p:nvSpPr>
            <p:cNvPr id="56" name="ZoneTexte 55"/>
            <p:cNvSpPr txBox="1"/>
            <p:nvPr/>
          </p:nvSpPr>
          <p:spPr>
            <a:xfrm>
              <a:off x="3945717" y="6329264"/>
              <a:ext cx="2012721" cy="276999"/>
            </a:xfrm>
            <a:prstGeom prst="rect">
              <a:avLst/>
            </a:prstGeom>
            <a:noFill/>
            <a:ln>
              <a:noFill/>
            </a:ln>
          </p:spPr>
          <p:txBody>
            <a:bodyPr wrap="square" rtlCol="0">
              <a:spAutoFit/>
            </a:bodyPr>
            <a:lstStyle/>
            <a:p>
              <a:pPr algn="ctr"/>
              <a:r>
                <a:rPr lang="fr-FR" sz="1200" dirty="0" err="1" smtClean="0"/>
                <a:t>Suction</a:t>
              </a:r>
              <a:r>
                <a:rPr lang="fr-FR" sz="1200" dirty="0" smtClean="0"/>
                <a:t> (</a:t>
              </a:r>
              <a:r>
                <a:rPr lang="fr-FR" sz="1200" dirty="0" err="1" smtClean="0"/>
                <a:t>MPa</a:t>
              </a:r>
              <a:r>
                <a:rPr lang="fr-FR" sz="1200" dirty="0" smtClean="0"/>
                <a:t>) </a:t>
              </a:r>
            </a:p>
          </p:txBody>
        </p:sp>
      </p:grpSp>
      <p:sp>
        <p:nvSpPr>
          <p:cNvPr id="57" name="Rectangle à coins arrondis 56"/>
          <p:cNvSpPr/>
          <p:nvPr/>
        </p:nvSpPr>
        <p:spPr>
          <a:xfrm>
            <a:off x="5956906" y="974328"/>
            <a:ext cx="4542635" cy="31628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à coins arrondis 57"/>
          <p:cNvSpPr/>
          <p:nvPr/>
        </p:nvSpPr>
        <p:spPr>
          <a:xfrm>
            <a:off x="2434972" y="4246063"/>
            <a:ext cx="8093328" cy="2430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1" name="Object 12"/>
          <p:cNvGraphicFramePr>
            <a:graphicFrameLocks noChangeAspect="1"/>
          </p:cNvGraphicFramePr>
          <p:nvPr>
            <p:extLst>
              <p:ext uri="{D42A27DB-BD31-4B8C-83A1-F6EECF244321}">
                <p14:modId xmlns:p14="http://schemas.microsoft.com/office/powerpoint/2010/main" val="2856440340"/>
              </p:ext>
            </p:extLst>
          </p:nvPr>
        </p:nvGraphicFramePr>
        <p:xfrm>
          <a:off x="7681872" y="5921542"/>
          <a:ext cx="1513708" cy="616519"/>
        </p:xfrm>
        <a:graphic>
          <a:graphicData uri="http://schemas.openxmlformats.org/presentationml/2006/ole">
            <mc:AlternateContent xmlns:mc="http://schemas.openxmlformats.org/markup-compatibility/2006">
              <mc:Choice xmlns:v="urn:schemas-microsoft-com:vml" Requires="v">
                <p:oleObj spid="_x0000_s1045" name="Équation" r:id="rId14" imgW="774360" imgH="583920" progId="Equation.3">
                  <p:embed/>
                </p:oleObj>
              </mc:Choice>
              <mc:Fallback>
                <p:oleObj name="Équation" r:id="rId14" imgW="774360" imgH="583920" progId="Equation.3">
                  <p:embed/>
                  <p:pic>
                    <p:nvPicPr>
                      <p:cNvPr id="1036"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81872" y="5921542"/>
                        <a:ext cx="1513708" cy="616519"/>
                      </a:xfrm>
                      <a:prstGeom prst="rect">
                        <a:avLst/>
                      </a:prstGeom>
                      <a:noFill/>
                    </p:spPr>
                  </p:pic>
                </p:oleObj>
              </mc:Fallback>
            </mc:AlternateContent>
          </a:graphicData>
        </a:graphic>
      </p:graphicFrame>
      <p:sp>
        <p:nvSpPr>
          <p:cNvPr id="3" name="Rectangle à coins arrondis 2"/>
          <p:cNvSpPr/>
          <p:nvPr/>
        </p:nvSpPr>
        <p:spPr>
          <a:xfrm>
            <a:off x="2434972" y="993584"/>
            <a:ext cx="3475979" cy="31499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08259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EM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version>
  <revision id="1.1.42885.0"/>
</version>
</file>

<file path=customXml/itemProps1.xml><?xml version="1.0" encoding="utf-8"?>
<ds:datastoreItem xmlns:ds="http://schemas.openxmlformats.org/officeDocument/2006/customXml" ds:itemID="{40160101-D935-4949-A0AE-51FD51E14092}">
  <ds:schemaRefs/>
</ds:datastoreItem>
</file>

<file path=docProps/app.xml><?xml version="1.0" encoding="utf-8"?>
<Properties xmlns="http://schemas.openxmlformats.org/officeDocument/2006/extended-properties" xmlns:vt="http://schemas.openxmlformats.org/officeDocument/2006/docPropsVTypes">
  <Template/>
  <TotalTime>1825</TotalTime>
  <Words>3156</Words>
  <Application>Microsoft Office PowerPoint</Application>
  <PresentationFormat>Personnalisé</PresentationFormat>
  <Paragraphs>354</Paragraphs>
  <Slides>15</Slides>
  <Notes>12</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15</vt:i4>
      </vt:variant>
    </vt:vector>
  </HeadingPairs>
  <TitlesOfParts>
    <vt:vector size="23" baseType="lpstr">
      <vt:lpstr>Arial</vt:lpstr>
      <vt:lpstr>Calibri</vt:lpstr>
      <vt:lpstr>Symbol</vt:lpstr>
      <vt:lpstr>Tahoma</vt:lpstr>
      <vt:lpstr>Times New Roman</vt:lpstr>
      <vt:lpstr>Wingdings</vt:lpstr>
      <vt:lpstr>Office Theme</vt:lpstr>
      <vt:lpstr>Équation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dc:title>
  <dc:creator>lemoin88</dc:creator>
  <cp:lastModifiedBy>paumier5</cp:lastModifiedBy>
  <cp:revision>174</cp:revision>
  <dcterms:created xsi:type="dcterms:W3CDTF">2016-10-06T06:16:44Z</dcterms:created>
  <dcterms:modified xsi:type="dcterms:W3CDTF">2022-05-23T10:15:54Z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2016-10-06T00:00:00Z</vt:filetime>
  </property>
  <property fmtid="{D5CDD505-2E9C-101B-9397-08002B2CF9AE}" pid="3" name="Creator">
    <vt:lpwstr>Adobe Illustrator CS4</vt:lpwstr>
  </property>
  <property fmtid="{D5CDD505-2E9C-101B-9397-08002B2CF9AE}" pid="4" name="LastSaved">
    <vt:filetime>2016-10-06T00:00:00Z</vt:filetime>
  </property>
</Properties>
</file>