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259" r:id="rId3"/>
    <p:sldId id="258" r:id="rId4"/>
    <p:sldId id="257" r:id="rId5"/>
    <p:sldId id="261" r:id="rId6"/>
    <p:sldId id="287" r:id="rId7"/>
    <p:sldId id="288" r:id="rId8"/>
    <p:sldId id="289" r:id="rId9"/>
    <p:sldId id="290" r:id="rId10"/>
    <p:sldId id="291" r:id="rId11"/>
    <p:sldId id="292" r:id="rId12"/>
    <p:sldId id="263" r:id="rId13"/>
    <p:sldId id="282" r:id="rId14"/>
    <p:sldId id="283" r:id="rId15"/>
    <p:sldId id="284" r:id="rId16"/>
    <p:sldId id="285" r:id="rId17"/>
    <p:sldId id="286" r:id="rId18"/>
    <p:sldId id="265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68" r:id="rId29"/>
    <p:sldId id="269" r:id="rId30"/>
    <p:sldId id="267" r:id="rId31"/>
    <p:sldId id="270" r:id="rId32"/>
    <p:sldId id="293" r:id="rId33"/>
    <p:sldId id="266" r:id="rId34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TTER JOHANNES JOHANSSON" initials="PJ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CCFF"/>
    <a:srgbClr val="FFFFFF"/>
    <a:srgbClr val="93B7FF"/>
    <a:srgbClr val="6699FF"/>
    <a:srgbClr val="FFFF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895" autoAdjust="0"/>
  </p:normalViewPr>
  <p:slideViewPr>
    <p:cSldViewPr>
      <p:cViewPr varScale="1">
        <p:scale>
          <a:sx n="91" d="100"/>
          <a:sy n="91" d="100"/>
        </p:scale>
        <p:origin x="1210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93AF1-3663-4A4F-91E2-7D58A05FECDC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3098A-EBC0-43DD-8ECD-C14F6EB1DB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91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3098A-EBC0-43DD-8ECD-C14F6EB1DB2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577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Conservation de la masse.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3098A-EBC0-43DD-8ECD-C14F6EB1DB2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0108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3098A-EBC0-43DD-8ECD-C14F6EB1DB2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527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3098A-EBC0-43DD-8ECD-C14F6EB1DB28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5281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latin typeface="Constantia" panose="02030602050306030303" pitchFamily="18" charset="0"/>
              </a:rPr>
              <a:t>Selon une étude avec modélisation simplifié par réseau de pore, a montrer que l’effet Kelvin perturbe la pression de percée et le profil d’invasion.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3098A-EBC0-43DD-8ECD-C14F6EB1DB2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327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3098A-EBC0-43DD-8ECD-C14F6EB1DB2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645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1" dirty="0" smtClean="0"/>
              <a:t>Big data : data treatment difficult on commercial software</a:t>
            </a:r>
          </a:p>
          <a:p>
            <a:pPr algn="ctr"/>
            <a:r>
              <a:rPr lang="en-US" sz="1200" b="1" dirty="0" smtClean="0"/>
              <a:t>In-house programs: fast parallel GPU bivariate texture/</a:t>
            </a:r>
            <a:r>
              <a:rPr lang="en-US" sz="1200" b="1" dirty="0" err="1" smtClean="0"/>
              <a:t>denoised</a:t>
            </a:r>
            <a:r>
              <a:rPr lang="en-US" sz="1200" b="1" dirty="0" smtClean="0"/>
              <a:t> image algorithm  (32 min instead of 1 month with 1 CPU)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3098A-EBC0-43DD-8ECD-C14F6EB1DB2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562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3098A-EBC0-43DD-8ECD-C14F6EB1DB2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092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Analytical model is of three-phase </a:t>
            </a:r>
            <a:r>
              <a:rPr lang="en-US" dirty="0" err="1"/>
              <a:t>Poiseuille</a:t>
            </a:r>
            <a:r>
              <a:rPr lang="en-US" dirty="0"/>
              <a:t> flow: gas + liquid + interface, with measured viscosities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3098A-EBC0-43DD-8ECD-C14F6EB1DB2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0590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Production de Gas : Impact de l’évaporation sur la création de chemin percolant.</a:t>
            </a:r>
          </a:p>
          <a:p>
            <a:endParaRPr lang="fr-FR" dirty="0"/>
          </a:p>
          <a:p>
            <a:r>
              <a:rPr lang="fr-FR" dirty="0"/>
              <a:t>Phénomènes physiques couplés</a:t>
            </a:r>
          </a:p>
          <a:p>
            <a:endParaRPr lang="fr-FR" dirty="0"/>
          </a:p>
          <a:p>
            <a:r>
              <a:rPr lang="fr-FR" dirty="0"/>
              <a:t>Effet Kelvin</a:t>
            </a:r>
          </a:p>
          <a:p>
            <a:endParaRPr lang="fr-FR" dirty="0"/>
          </a:p>
          <a:p>
            <a:r>
              <a:rPr lang="fr-FR" dirty="0"/>
              <a:t>Diffusion régule évaporation par la capacité du gaz a diffuser l’eau qui sature l’interface.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3098A-EBC0-43DD-8ECD-C14F6EB1DB2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795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Avantage : facile d’implémenter les équation au </a:t>
            </a:r>
            <a:r>
              <a:rPr lang="fr-FR" dirty="0" err="1"/>
              <a:t>dp</a:t>
            </a:r>
            <a:r>
              <a:rPr lang="fr-FR" dirty="0"/>
              <a:t>. </a:t>
            </a:r>
            <a:r>
              <a:rPr lang="fr-FR" sz="1800" dirty="0">
                <a:solidFill>
                  <a:srgbClr val="404040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Browallia New" panose="020B0604020202020204" pitchFamily="34" charset="-34"/>
              </a:rPr>
              <a:t>SPH se distingue par son absence de maillage, sa nature lagrangienne et son adaptation à une parallélisation massive</a:t>
            </a:r>
          </a:p>
          <a:p>
            <a:endParaRPr lang="fr-FR" sz="1800" dirty="0">
              <a:solidFill>
                <a:srgbClr val="404040"/>
              </a:solidFill>
              <a:effectLst/>
              <a:latin typeface="Constantia" panose="02030602050306030303" pitchFamily="18" charset="0"/>
              <a:cs typeface="Browallia New" panose="020B0604020202020204" pitchFamily="34" charset="-34"/>
            </a:endParaRPr>
          </a:p>
          <a:p>
            <a:r>
              <a:rPr lang="fr-FR" sz="1800" dirty="0">
                <a:solidFill>
                  <a:srgbClr val="404040"/>
                </a:solidFill>
                <a:effectLst/>
                <a:latin typeface="Constantia" panose="02030602050306030303" pitchFamily="18" charset="0"/>
                <a:cs typeface="Browallia New" panose="020B0604020202020204" pitchFamily="34" charset="-34"/>
              </a:rPr>
              <a:t>Désavantage : </a:t>
            </a:r>
            <a:r>
              <a:rPr lang="fr-FR" sz="1800" dirty="0" err="1">
                <a:solidFill>
                  <a:srgbClr val="404040"/>
                </a:solidFill>
                <a:effectLst/>
                <a:latin typeface="Constantia" panose="02030602050306030303" pitchFamily="18" charset="0"/>
                <a:cs typeface="Browallia New" panose="020B0604020202020204" pitchFamily="34" charset="-34"/>
              </a:rPr>
              <a:t>CLs</a:t>
            </a:r>
            <a:endParaRPr lang="fr-FR" dirty="0"/>
          </a:p>
          <a:p>
            <a:endParaRPr lang="fr-FR" dirty="0"/>
          </a:p>
          <a:p>
            <a:r>
              <a:rPr lang="fr-FR" dirty="0"/>
              <a:t>Point de départ Produit de convolution</a:t>
            </a:r>
          </a:p>
          <a:p>
            <a:r>
              <a:rPr lang="fr-FR" dirty="0"/>
              <a:t>Lissage -&gt; </a:t>
            </a:r>
            <a:r>
              <a:rPr lang="fr-FR" dirty="0" err="1"/>
              <a:t>caratère</a:t>
            </a:r>
            <a:r>
              <a:rPr lang="fr-FR" dirty="0"/>
              <a:t> non-local</a:t>
            </a:r>
          </a:p>
          <a:p>
            <a:r>
              <a:rPr lang="fr-FR" dirty="0"/>
              <a:t>W permet d’imposé un poids à chaque valeur dans l’approximation souhaité</a:t>
            </a:r>
          </a:p>
          <a:p>
            <a:r>
              <a:rPr lang="fr-FR" dirty="0"/>
              <a:t>Opérateur et dérivé -&gt; discrétisé de façon analogue.</a:t>
            </a:r>
          </a:p>
          <a:p>
            <a:r>
              <a:rPr lang="fr-FR" dirty="0"/>
              <a:t>Condition de normalisation (proba) </a:t>
            </a:r>
            <a:r>
              <a:rPr lang="fr-FR" dirty="0">
                <a:sym typeface="Wingdings" panose="05000000000000000000" pitchFamily="2" charset="2"/>
              </a:rPr>
              <a:t> consistance ordre 1 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On </a:t>
            </a:r>
            <a:r>
              <a:rPr lang="fr-FR" dirty="0" err="1">
                <a:sym typeface="Wingdings" panose="05000000000000000000" pitchFamily="2" charset="2"/>
              </a:rPr>
              <a:t>procedes</a:t>
            </a:r>
            <a:r>
              <a:rPr lang="fr-FR" dirty="0">
                <a:sym typeface="Wingdings" panose="05000000000000000000" pitchFamily="2" charset="2"/>
              </a:rPr>
              <a:t> de la même manière pour les opérateur comme les </a:t>
            </a:r>
            <a:r>
              <a:rPr lang="fr-FR" dirty="0" err="1">
                <a:sym typeface="Wingdings" panose="05000000000000000000" pitchFamily="2" charset="2"/>
              </a:rPr>
              <a:t>derivées</a:t>
            </a:r>
            <a:endParaRPr lang="fr-FR" dirty="0"/>
          </a:p>
          <a:p>
            <a:r>
              <a:rPr lang="fr-FR" dirty="0"/>
              <a:t>Permet de résoudre le équation aux dérivées</a:t>
            </a:r>
          </a:p>
          <a:p>
            <a:endParaRPr lang="fr-FR" dirty="0"/>
          </a:p>
          <a:p>
            <a:r>
              <a:rPr lang="fr-FR" dirty="0"/>
              <a:t>Recette de cuisine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3098A-EBC0-43DD-8ECD-C14F6EB1DB2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896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Cube de Gas plongé dans un liquide.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3098A-EBC0-43DD-8ECD-C14F6EB1DB2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135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la méthode appliquer a l’interface pour obtenir la vérification de la courbure à l’interface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3098A-EBC0-43DD-8ECD-C14F6EB1DB2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98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48F2-BBEE-4DF4-BFB5-B3A6C7A564C0}" type="datetime1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04448" y="4869656"/>
            <a:ext cx="539552" cy="273844"/>
          </a:xfrm>
        </p:spPr>
        <p:txBody>
          <a:bodyPr/>
          <a:lstStyle/>
          <a:p>
            <a:fld id="{EAEFB770-9128-4350-9AA8-3203B7B321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019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7361-98FB-4CFD-AAC8-A958A38302CD}" type="datetime1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04448" y="4869656"/>
            <a:ext cx="539552" cy="273844"/>
          </a:xfrm>
        </p:spPr>
        <p:txBody>
          <a:bodyPr/>
          <a:lstStyle/>
          <a:p>
            <a:fld id="{EAEFB770-9128-4350-9AA8-3203B7B321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695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95B4-229A-4243-AF6D-A86BCB5FD09B}" type="datetime1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76456" y="4869656"/>
            <a:ext cx="458704" cy="273844"/>
          </a:xfrm>
        </p:spPr>
        <p:txBody>
          <a:bodyPr/>
          <a:lstStyle/>
          <a:p>
            <a:fld id="{EAEFB770-9128-4350-9AA8-3203B7B321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513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6959-AC99-4261-9F39-5DDD00998C57}" type="datetime1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48463" y="4864108"/>
            <a:ext cx="407595" cy="273844"/>
          </a:xfrm>
        </p:spPr>
        <p:txBody>
          <a:bodyPr/>
          <a:lstStyle/>
          <a:p>
            <a:fld id="{EAEFB770-9128-4350-9AA8-3203B7B321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5581-7C85-4FAB-8F8D-7EE4C1AF81F6}" type="datetime1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532440" y="4869656"/>
            <a:ext cx="611560" cy="273844"/>
          </a:xfrm>
        </p:spPr>
        <p:txBody>
          <a:bodyPr/>
          <a:lstStyle/>
          <a:p>
            <a:fld id="{EAEFB770-9128-4350-9AA8-3203B7B321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09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640C6-9785-4433-A992-AADA6C6775E3}" type="datetime1">
              <a:rPr lang="fr-FR" smtClean="0"/>
              <a:t>23/05/2022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04448" y="4869656"/>
            <a:ext cx="539552" cy="273844"/>
          </a:xfrm>
        </p:spPr>
        <p:txBody>
          <a:bodyPr/>
          <a:lstStyle/>
          <a:p>
            <a:fld id="{EAEFB770-9128-4350-9AA8-3203B7B321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90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3F3F-2768-4F44-920C-B058B8995ABD}" type="datetime1">
              <a:rPr lang="fr-FR" smtClean="0"/>
              <a:t>23/05/2022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76456" y="4865171"/>
            <a:ext cx="467544" cy="273844"/>
          </a:xfrm>
        </p:spPr>
        <p:txBody>
          <a:bodyPr/>
          <a:lstStyle/>
          <a:p>
            <a:fld id="{EAEFB770-9128-4350-9AA8-3203B7B321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347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EC5-6D70-4FFA-8254-80E6E27BD266}" type="datetime1">
              <a:rPr lang="fr-FR" smtClean="0"/>
              <a:t>23/05/2022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76456" y="4869656"/>
            <a:ext cx="467544" cy="273844"/>
          </a:xfrm>
        </p:spPr>
        <p:txBody>
          <a:bodyPr/>
          <a:lstStyle/>
          <a:p>
            <a:fld id="{EAEFB770-9128-4350-9AA8-3203B7B321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778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8717-4AA3-40F9-8A4E-768D11BAE485}" type="datetime1">
              <a:rPr lang="fr-FR" smtClean="0"/>
              <a:t>23/05/2022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32440" y="4856225"/>
            <a:ext cx="611560" cy="273844"/>
          </a:xfrm>
        </p:spPr>
        <p:txBody>
          <a:bodyPr/>
          <a:lstStyle/>
          <a:p>
            <a:fld id="{EAEFB770-9128-4350-9AA8-3203B7B321F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6265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AA2B-9985-447E-B2B3-2D78614BB871}" type="datetime1">
              <a:rPr lang="fr-FR" smtClean="0"/>
              <a:t>23/05/2022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76455" y="4848343"/>
            <a:ext cx="447009" cy="273844"/>
          </a:xfrm>
        </p:spPr>
        <p:txBody>
          <a:bodyPr/>
          <a:lstStyle/>
          <a:p>
            <a:fld id="{EAEFB770-9128-4350-9AA8-3203B7B321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102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BE69-ADAC-42DB-9E47-10ED9E9BA88B}" type="datetime1">
              <a:rPr lang="fr-FR" smtClean="0"/>
              <a:t>23/05/2022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04448" y="4869656"/>
            <a:ext cx="539552" cy="273844"/>
          </a:xfrm>
        </p:spPr>
        <p:txBody>
          <a:bodyPr/>
          <a:lstStyle/>
          <a:p>
            <a:fld id="{EAEFB770-9128-4350-9AA8-3203B7B321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874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240B9-F03E-4094-BF1A-BE7A267B59FC}" type="datetime1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04448" y="4869656"/>
            <a:ext cx="5395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FB770-9128-4350-9AA8-3203B7B321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16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44.tiff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"/><Relationship Id="rId5" Type="http://schemas.openxmlformats.org/officeDocument/2006/relationships/image" Target="../media/image46.tif"/><Relationship Id="rId10" Type="http://schemas.openxmlformats.org/officeDocument/2006/relationships/image" Target="../media/image51.png"/><Relationship Id="rId4" Type="http://schemas.openxmlformats.org/officeDocument/2006/relationships/image" Target="../media/image45.tiff"/><Relationship Id="rId9" Type="http://schemas.openxmlformats.org/officeDocument/2006/relationships/image" Target="../media/image5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30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2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8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1.png"/><Relationship Id="rId4" Type="http://schemas.openxmlformats.org/officeDocument/2006/relationships/image" Target="../media/image310.png"/><Relationship Id="rId9" Type="http://schemas.openxmlformats.org/officeDocument/2006/relationships/image" Target="../media/image36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0.png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png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0.png"/><Relationship Id="rId5" Type="http://schemas.openxmlformats.org/officeDocument/2006/relationships/image" Target="../media/image360.png"/><Relationship Id="rId4" Type="http://schemas.openxmlformats.org/officeDocument/2006/relationships/image" Target="../media/image68.pn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71.png"/><Relationship Id="rId7" Type="http://schemas.openxmlformats.org/officeDocument/2006/relationships/image" Target="../media/image571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0.png"/><Relationship Id="rId11" Type="http://schemas.openxmlformats.org/officeDocument/2006/relationships/image" Target="../media/image610.png"/><Relationship Id="rId5" Type="http://schemas.openxmlformats.org/officeDocument/2006/relationships/image" Target="../media/image550.png"/><Relationship Id="rId10" Type="http://schemas.openxmlformats.org/officeDocument/2006/relationships/image" Target="../media/image73.png"/><Relationship Id="rId4" Type="http://schemas.openxmlformats.org/officeDocument/2006/relationships/image" Target="../media/image540.png"/><Relationship Id="rId9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5.png"/><Relationship Id="rId7" Type="http://schemas.openxmlformats.org/officeDocument/2006/relationships/image" Target="../media/image6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0.png"/><Relationship Id="rId5" Type="http://schemas.openxmlformats.org/officeDocument/2006/relationships/image" Target="../media/image650.png"/><Relationship Id="rId4" Type="http://schemas.openxmlformats.org/officeDocument/2006/relationships/image" Target="../media/image640.png"/><Relationship Id="rId9" Type="http://schemas.openxmlformats.org/officeDocument/2006/relationships/image" Target="../media/image7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00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570.png"/><Relationship Id="rId9" Type="http://schemas.openxmlformats.org/officeDocument/2006/relationships/image" Target="../media/image7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8.png"/><Relationship Id="rId11" Type="http://schemas.openxmlformats.org/officeDocument/2006/relationships/image" Target="../media/image800.png"/><Relationship Id="rId5" Type="http://schemas.openxmlformats.org/officeDocument/2006/relationships/image" Target="../media/image750.png"/><Relationship Id="rId10" Type="http://schemas.openxmlformats.org/officeDocument/2006/relationships/image" Target="../media/image79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810.png"/><Relationship Id="rId7" Type="http://schemas.openxmlformats.org/officeDocument/2006/relationships/image" Target="../media/image8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image" Target="../media/image85.png"/><Relationship Id="rId10" Type="http://schemas.openxmlformats.org/officeDocument/2006/relationships/image" Target="../media/image870.png"/><Relationship Id="rId4" Type="http://schemas.openxmlformats.org/officeDocument/2006/relationships/image" Target="../media/image84.png"/><Relationship Id="rId9" Type="http://schemas.openxmlformats.org/officeDocument/2006/relationships/image" Target="../media/image7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tif"/><Relationship Id="rId7" Type="http://schemas.openxmlformats.org/officeDocument/2006/relationships/image" Target="../media/image39.tiff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"/><Relationship Id="rId11" Type="http://schemas.openxmlformats.org/officeDocument/2006/relationships/image" Target="../media/image42.tif"/><Relationship Id="rId5" Type="http://schemas.openxmlformats.org/officeDocument/2006/relationships/image" Target="../media/image37.tif"/><Relationship Id="rId10" Type="http://schemas.microsoft.com/office/2007/relationships/hdphoto" Target="../media/hdphoto1.wdp"/><Relationship Id="rId4" Type="http://schemas.openxmlformats.org/officeDocument/2006/relationships/image" Target="../media/image36.tif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2231" y="843558"/>
            <a:ext cx="8408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M</a:t>
            </a:r>
            <a:r>
              <a:rPr lang="fr-FR" sz="2400" dirty="0"/>
              <a:t>odélisation multi-</a:t>
            </a:r>
            <a:r>
              <a:rPr lang="fr-FR" sz="2400" b="1" dirty="0" err="1"/>
              <a:t>E</a:t>
            </a:r>
            <a:r>
              <a:rPr lang="fr-FR" sz="2400" dirty="0" err="1"/>
              <a:t>chelle</a:t>
            </a:r>
            <a:r>
              <a:rPr lang="fr-FR" sz="2400" dirty="0"/>
              <a:t> des effets </a:t>
            </a:r>
            <a:r>
              <a:rPr lang="fr-FR" sz="2400" b="1" dirty="0"/>
              <a:t>C</a:t>
            </a:r>
            <a:r>
              <a:rPr lang="fr-FR" sz="2400" dirty="0"/>
              <a:t>ouplés </a:t>
            </a:r>
            <a:r>
              <a:rPr lang="fr-FR" sz="2400" b="1" dirty="0"/>
              <a:t>H</a:t>
            </a:r>
            <a:r>
              <a:rPr lang="fr-FR" sz="2400" dirty="0"/>
              <a:t>ydromécaniques et </a:t>
            </a:r>
            <a:r>
              <a:rPr lang="fr-FR" sz="2400" b="1" dirty="0" err="1"/>
              <a:t>E</a:t>
            </a:r>
            <a:r>
              <a:rPr lang="fr-FR" sz="2400" dirty="0" err="1"/>
              <a:t>lectrocinétiques</a:t>
            </a:r>
            <a:r>
              <a:rPr lang="fr-FR" sz="2400" dirty="0"/>
              <a:t> sur la migration du gaz et le transport de solutés ioniques dans les roches argileuses</a:t>
            </a:r>
          </a:p>
        </p:txBody>
      </p:sp>
      <p:pic>
        <p:nvPicPr>
          <p:cNvPr id="10" name="Image 9" descr="logo_coul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375" y="2816083"/>
            <a:ext cx="1972400" cy="117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Résultat de recherche d'images pour &quot;logo imf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0" y="2922514"/>
            <a:ext cx="1546616" cy="93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ésultat de recherche d'images pour &quot;logo iusti umr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618" y="2715766"/>
            <a:ext cx="1379894" cy="137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Résultat de recherche d'images pour &quot;logo IC2MP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00" y="4151575"/>
            <a:ext cx="1983106" cy="84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Résultat de recherche d'images pour &quot;logo laboratoire Pau LFCR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308" y="4087925"/>
            <a:ext cx="2165482" cy="97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Résultat de recherche d'images pour &quot;logo IRSN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365" y="3988752"/>
            <a:ext cx="1618421" cy="11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693851" y="213970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Projet structurant - porté par F. </a:t>
            </a:r>
            <a:r>
              <a:rPr lang="fr-FR" i="1" dirty="0" err="1"/>
              <a:t>Golfier</a:t>
            </a:r>
            <a:endParaRPr lang="fr-FR" i="1" dirty="0"/>
          </a:p>
          <a:p>
            <a:r>
              <a:rPr lang="fr-FR" i="1" dirty="0"/>
              <a:t>Présentation : A-J. </a:t>
            </a:r>
            <a:r>
              <a:rPr lang="fr-FR" i="1" dirty="0" err="1"/>
              <a:t>Tinet</a:t>
            </a:r>
            <a:r>
              <a:rPr lang="fr-FR" i="1" dirty="0"/>
              <a:t> &amp; N. </a:t>
            </a:r>
            <a:r>
              <a:rPr lang="fr-FR" i="1" dirty="0" err="1"/>
              <a:t>Amrofel</a:t>
            </a:r>
            <a:endParaRPr lang="fr-FR" i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3296477" y="229987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MECHE</a:t>
            </a:r>
          </a:p>
        </p:txBody>
      </p:sp>
      <p:pic>
        <p:nvPicPr>
          <p:cNvPr id="5122" name="Picture 2" descr="CNRS logo histoire et signification, evolution, symbole CN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" y="58501"/>
            <a:ext cx="1268477" cy="71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0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"/>
          <p:cNvSpPr txBox="1">
            <a:spLocks noChangeArrowheads="1"/>
          </p:cNvSpPr>
          <p:nvPr/>
        </p:nvSpPr>
        <p:spPr bwMode="auto">
          <a:xfrm>
            <a:off x="105966" y="-47361"/>
            <a:ext cx="89238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3D FIB/SEM</a:t>
            </a:r>
            <a:endParaRPr lang="en-US" altLang="en-US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4" name="Picture 23" descr="F:\REUNION cti\argilite\snapshot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9" t="5560" r="11948" b="1462"/>
          <a:stretch>
            <a:fillRect/>
          </a:stretch>
        </p:blipFill>
        <p:spPr bwMode="auto">
          <a:xfrm>
            <a:off x="689569" y="370886"/>
            <a:ext cx="2656610" cy="188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47" y="2575077"/>
            <a:ext cx="2092226" cy="21029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2" y="2574198"/>
            <a:ext cx="2104812" cy="2103791"/>
          </a:xfrm>
          <a:prstGeom prst="rect">
            <a:avLst/>
          </a:prstGeom>
        </p:spPr>
      </p:pic>
      <p:grpSp>
        <p:nvGrpSpPr>
          <p:cNvPr id="47" name="Groupe 46"/>
          <p:cNvGrpSpPr/>
          <p:nvPr/>
        </p:nvGrpSpPr>
        <p:grpSpPr>
          <a:xfrm>
            <a:off x="6468794" y="438997"/>
            <a:ext cx="2622770" cy="4629022"/>
            <a:chOff x="8508041" y="636379"/>
            <a:chExt cx="3497027" cy="6172029"/>
          </a:xfrm>
        </p:grpSpPr>
        <p:sp>
          <p:nvSpPr>
            <p:cNvPr id="46" name="Rectangle 45"/>
            <p:cNvSpPr/>
            <p:nvPr/>
          </p:nvSpPr>
          <p:spPr>
            <a:xfrm>
              <a:off x="8508041" y="636379"/>
              <a:ext cx="3497027" cy="617202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+mj-lt"/>
              </a:endParaRP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2" t="1776" r="19224" b="2803"/>
            <a:stretch/>
          </p:blipFill>
          <p:spPr>
            <a:xfrm>
              <a:off x="8616792" y="3694806"/>
              <a:ext cx="3344734" cy="3011187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5" t="1655" r="18889" b="2043"/>
            <a:stretch/>
          </p:blipFill>
          <p:spPr>
            <a:xfrm>
              <a:off x="8631659" y="773052"/>
              <a:ext cx="3363234" cy="2926104"/>
            </a:xfrm>
            <a:prstGeom prst="rect">
              <a:avLst/>
            </a:prstGeom>
          </p:spPr>
        </p:pic>
      </p:grpSp>
      <p:sp>
        <p:nvSpPr>
          <p:cNvPr id="38" name="ZoneTexte 12"/>
          <p:cNvSpPr txBox="1">
            <a:spLocks noChangeArrowheads="1"/>
          </p:cNvSpPr>
          <p:nvPr/>
        </p:nvSpPr>
        <p:spPr bwMode="auto">
          <a:xfrm rot="635745">
            <a:off x="1719230" y="903614"/>
            <a:ext cx="181286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fr-FR" altLang="fr-FR" sz="1350" dirty="0">
                <a:latin typeface="+mj-lt"/>
              </a:rPr>
              <a:t>Volume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350" dirty="0">
                <a:latin typeface="+mj-lt"/>
              </a:rPr>
              <a:t>20 nm</a:t>
            </a:r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xmlns="" id="{2371B309-6FDB-4511-9AB3-F3A99C45A5BE}"/>
              </a:ext>
            </a:extLst>
          </p:cNvPr>
          <p:cNvSpPr txBox="1"/>
          <p:nvPr/>
        </p:nvSpPr>
        <p:spPr>
          <a:xfrm>
            <a:off x="3347864" y="411510"/>
            <a:ext cx="2952813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b="1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ZEISS Auriga + ATLAS</a:t>
            </a:r>
          </a:p>
          <a:p>
            <a:pPr algn="ctr"/>
            <a:r>
              <a:rPr lang="en-US" sz="1350" b="1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Energy filtered BSE imaging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Two combined volumes with isotropic pixels of 5 et 20 nm</a:t>
            </a:r>
            <a:endParaRPr lang="en-US" sz="1350" b="1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42" name="Connecteur droit avec flèche 41"/>
          <p:cNvCxnSpPr/>
          <p:nvPr/>
        </p:nvCxnSpPr>
        <p:spPr>
          <a:xfrm>
            <a:off x="853171" y="1003141"/>
            <a:ext cx="339883" cy="12461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 rot="1172954">
            <a:off x="683664" y="1032088"/>
            <a:ext cx="6383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>
                <a:latin typeface="+mj-lt"/>
              </a:rPr>
              <a:t>10 µm</a:t>
            </a: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853171" y="339933"/>
            <a:ext cx="2415331" cy="47971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 rot="711250">
            <a:off x="1810413" y="327243"/>
            <a:ext cx="6383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>
                <a:latin typeface="+mj-lt"/>
              </a:rPr>
              <a:t>40 µm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785942" y="4575600"/>
            <a:ext cx="2741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fr-FR" sz="1200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Improvement in comparison to our previous work </a:t>
            </a:r>
          </a:p>
          <a:p>
            <a:pPr algn="ctr"/>
            <a:r>
              <a:rPr lang="en-GB" altLang="fr-FR" sz="1200" i="1" dirty="0" err="1">
                <a:latin typeface="+mj-lt"/>
              </a:rPr>
              <a:t>Gaboreau</a:t>
            </a:r>
            <a:r>
              <a:rPr lang="en-GB" altLang="fr-FR" sz="1200" i="1" dirty="0">
                <a:latin typeface="+mj-lt"/>
              </a:rPr>
              <a:t>, </a:t>
            </a:r>
            <a:r>
              <a:rPr lang="en-GB" altLang="fr-FR" sz="1200" i="1" dirty="0" err="1">
                <a:latin typeface="+mj-lt"/>
              </a:rPr>
              <a:t>Robinet</a:t>
            </a:r>
            <a:r>
              <a:rPr lang="en-GB" altLang="fr-FR" sz="1200" i="1" dirty="0">
                <a:latin typeface="+mj-lt"/>
              </a:rPr>
              <a:t> and Pret (2016)</a:t>
            </a:r>
          </a:p>
          <a:p>
            <a:pPr algn="ctr"/>
            <a:endParaRPr lang="en-GB" altLang="fr-FR" sz="1200" i="1" dirty="0">
              <a:latin typeface="+mj-lt"/>
            </a:endParaRPr>
          </a:p>
        </p:txBody>
      </p:sp>
      <p:sp>
        <p:nvSpPr>
          <p:cNvPr id="51" name="ZoneTexte 9"/>
          <p:cNvSpPr txBox="1">
            <a:spLocks noChangeArrowheads="1"/>
          </p:cNvSpPr>
          <p:nvPr/>
        </p:nvSpPr>
        <p:spPr bwMode="auto">
          <a:xfrm>
            <a:off x="141327" y="1912641"/>
            <a:ext cx="24153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fr-FR" altLang="fr-FR" sz="1200" b="0" dirty="0">
                <a:latin typeface="+mj-lt"/>
              </a:rPr>
              <a:t>State of the art image </a:t>
            </a:r>
            <a:r>
              <a:rPr lang="fr-FR" altLang="fr-FR" sz="1200" b="0" dirty="0" err="1">
                <a:latin typeface="+mj-lt"/>
              </a:rPr>
              <a:t>denoising</a:t>
            </a:r>
            <a:r>
              <a:rPr lang="fr-FR" altLang="fr-FR" sz="1200" b="0" dirty="0">
                <a:latin typeface="+mj-lt"/>
              </a:rPr>
              <a:t> and </a:t>
            </a:r>
            <a:r>
              <a:rPr lang="fr-FR" altLang="fr-FR" sz="1200" b="0" dirty="0" err="1">
                <a:latin typeface="+mj-lt"/>
              </a:rPr>
              <a:t>debluring</a:t>
            </a:r>
            <a:endParaRPr lang="fr-FR" altLang="fr-FR" sz="1200" b="0" dirty="0">
              <a:latin typeface="+mj-lt"/>
            </a:endParaRPr>
          </a:p>
        </p:txBody>
      </p:sp>
      <p:sp>
        <p:nvSpPr>
          <p:cNvPr id="53" name="ZoneTexte 9"/>
          <p:cNvSpPr txBox="1">
            <a:spLocks noChangeArrowheads="1"/>
          </p:cNvSpPr>
          <p:nvPr/>
        </p:nvSpPr>
        <p:spPr bwMode="auto">
          <a:xfrm>
            <a:off x="3194497" y="1432396"/>
            <a:ext cx="31538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0" dirty="0" err="1">
                <a:solidFill>
                  <a:schemeClr val="tx2"/>
                </a:solidFill>
                <a:latin typeface="+mj-lt"/>
              </a:rPr>
              <a:t>Improved</a:t>
            </a:r>
            <a:r>
              <a:rPr lang="fr-FR" altLang="fr-FR" sz="1400" b="0" dirty="0">
                <a:solidFill>
                  <a:schemeClr val="tx2"/>
                </a:solidFill>
                <a:latin typeface="+mj-lt"/>
              </a:rPr>
              <a:t> acquisition </a:t>
            </a:r>
            <a:r>
              <a:rPr lang="fr-FR" altLang="fr-FR" sz="1400" b="0" dirty="0" err="1">
                <a:solidFill>
                  <a:schemeClr val="tx2"/>
                </a:solidFill>
                <a:latin typeface="+mj-lt"/>
              </a:rPr>
              <a:t>worflow</a:t>
            </a:r>
            <a:r>
              <a:rPr lang="fr-FR" altLang="fr-FR" sz="1400" b="0" dirty="0">
                <a:solidFill>
                  <a:schemeClr val="tx2"/>
                </a:solidFill>
                <a:latin typeface="+mj-lt"/>
              </a:rPr>
              <a:t>:</a:t>
            </a:r>
          </a:p>
          <a:p>
            <a:pPr marL="214313" indent="-214313" algn="ctr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sz="1400" b="0" dirty="0">
                <a:solidFill>
                  <a:schemeClr val="tx2"/>
                </a:solidFill>
                <a:latin typeface="+mj-lt"/>
              </a:rPr>
              <a:t>Image acquisition</a:t>
            </a:r>
          </a:p>
          <a:p>
            <a:pPr marL="214313" indent="-214313" algn="ctr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sz="1400" b="0" dirty="0">
                <a:solidFill>
                  <a:schemeClr val="tx2"/>
                </a:solidFill>
                <a:latin typeface="+mj-lt"/>
              </a:rPr>
              <a:t>Live drift correction</a:t>
            </a:r>
          </a:p>
          <a:p>
            <a:pPr marL="214313" indent="-214313" algn="ctr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sz="1400" b="0" dirty="0">
                <a:solidFill>
                  <a:schemeClr val="tx2"/>
                </a:solidFill>
                <a:latin typeface="+mj-lt"/>
              </a:rPr>
              <a:t>Live slice </a:t>
            </a:r>
            <a:r>
              <a:rPr lang="fr-FR" altLang="fr-FR" sz="1400" b="0" dirty="0" err="1">
                <a:solidFill>
                  <a:schemeClr val="tx2"/>
                </a:solidFill>
                <a:latin typeface="+mj-lt"/>
              </a:rPr>
              <a:t>thickness</a:t>
            </a:r>
            <a:r>
              <a:rPr lang="fr-FR" altLang="fr-FR" sz="1400" b="0" dirty="0">
                <a:solidFill>
                  <a:schemeClr val="tx2"/>
                </a:solidFill>
                <a:latin typeface="+mj-lt"/>
              </a:rPr>
              <a:t> monitoring</a:t>
            </a:r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8428" y="2580627"/>
            <a:ext cx="2011310" cy="2089345"/>
          </a:xfrm>
          <a:prstGeom prst="rect">
            <a:avLst/>
          </a:prstGeom>
        </p:spPr>
      </p:pic>
      <p:grpSp>
        <p:nvGrpSpPr>
          <p:cNvPr id="56" name="Groupe 55"/>
          <p:cNvGrpSpPr/>
          <p:nvPr/>
        </p:nvGrpSpPr>
        <p:grpSpPr>
          <a:xfrm>
            <a:off x="105966" y="2573552"/>
            <a:ext cx="6332294" cy="2104437"/>
            <a:chOff x="141287" y="3431402"/>
            <a:chExt cx="8443059" cy="2805916"/>
          </a:xfrm>
        </p:grpSpPr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6" t="30700" r="54167" b="33501"/>
            <a:stretch/>
          </p:blipFill>
          <p:spPr>
            <a:xfrm>
              <a:off x="3000107" y="3453516"/>
              <a:ext cx="2735763" cy="2773113"/>
            </a:xfrm>
            <a:prstGeom prst="rect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8" t="32231" r="51875" b="33982"/>
            <a:stretch/>
          </p:blipFill>
          <p:spPr>
            <a:xfrm>
              <a:off x="141287" y="3431402"/>
              <a:ext cx="2797737" cy="2780711"/>
            </a:xfrm>
            <a:prstGeom prst="rect">
              <a:avLst/>
            </a:prstGeom>
          </p:spPr>
        </p:pic>
        <p:pic>
          <p:nvPicPr>
            <p:cNvPr id="49" name="Image 48"/>
            <p:cNvPicPr>
              <a:picLocks noChangeAspect="1"/>
            </p:cNvPicPr>
            <p:nvPr/>
          </p:nvPicPr>
          <p:blipFill rotWithShape="1">
            <a:blip r:embed="rId10"/>
            <a:srcRect r="12364"/>
            <a:stretch/>
          </p:blipFill>
          <p:spPr>
            <a:xfrm>
              <a:off x="5842714" y="3441201"/>
              <a:ext cx="2741632" cy="2796117"/>
            </a:xfrm>
            <a:prstGeom prst="rect">
              <a:avLst/>
            </a:prstGeom>
          </p:spPr>
        </p:pic>
      </p:grpSp>
      <p:sp>
        <p:nvSpPr>
          <p:cNvPr id="55" name="Flèche courbée vers le haut 54"/>
          <p:cNvSpPr/>
          <p:nvPr/>
        </p:nvSpPr>
        <p:spPr>
          <a:xfrm>
            <a:off x="4250445" y="4510754"/>
            <a:ext cx="2759956" cy="504473"/>
          </a:xfrm>
          <a:prstGeom prst="curved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533407" y="4659982"/>
            <a:ext cx="21268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fr-FR" sz="1200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Further improvement running…</a:t>
            </a:r>
            <a:endParaRPr lang="en-GB" altLang="fr-FR" sz="1200" i="1" dirty="0">
              <a:latin typeface="+mj-lt"/>
            </a:endParaRPr>
          </a:p>
        </p:txBody>
      </p:sp>
      <p:sp>
        <p:nvSpPr>
          <p:cNvPr id="40" name="Flèche courbée vers le haut 39"/>
          <p:cNvSpPr/>
          <p:nvPr/>
        </p:nvSpPr>
        <p:spPr>
          <a:xfrm rot="5400000">
            <a:off x="-419075" y="1515888"/>
            <a:ext cx="2006949" cy="503485"/>
          </a:xfrm>
          <a:prstGeom prst="curved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1" name="Flèche courbée vers le haut 40"/>
          <p:cNvSpPr/>
          <p:nvPr/>
        </p:nvSpPr>
        <p:spPr>
          <a:xfrm flipV="1">
            <a:off x="1262135" y="2340774"/>
            <a:ext cx="2006949" cy="556539"/>
          </a:xfrm>
          <a:prstGeom prst="curved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ZoneTexte 12"/>
          <p:cNvSpPr txBox="1">
            <a:spLocks noChangeArrowheads="1"/>
          </p:cNvSpPr>
          <p:nvPr/>
        </p:nvSpPr>
        <p:spPr bwMode="auto">
          <a:xfrm>
            <a:off x="-391934" y="629297"/>
            <a:ext cx="181286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fr-FR" altLang="fr-FR" sz="1350" dirty="0">
                <a:latin typeface="+mj-lt"/>
              </a:rPr>
              <a:t>Volume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350" dirty="0">
                <a:latin typeface="+mj-lt"/>
              </a:rPr>
              <a:t>5 nm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>
                <a:latin typeface="+mj-lt"/>
              </a:rPr>
              <a:t>10</a:t>
            </a:fld>
            <a:endParaRPr lang="fr-FR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47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/>
          <p:nvPr/>
        </p:nvPicPr>
        <p:blipFill>
          <a:blip r:embed="rId2"/>
          <a:stretch>
            <a:fillRect/>
          </a:stretch>
        </p:blipFill>
        <p:spPr>
          <a:xfrm>
            <a:off x="83371" y="1279079"/>
            <a:ext cx="4458782" cy="3378108"/>
          </a:xfrm>
          <a:prstGeom prst="rect">
            <a:avLst/>
          </a:prstGeom>
        </p:spPr>
      </p:pic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83370" y="-47361"/>
            <a:ext cx="89464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New </a:t>
            </a:r>
            <a:r>
              <a:rPr lang="en-US" altLang="en-US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triaxial</a:t>
            </a:r>
            <a:r>
              <a:rPr lang="en-US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setup for gas injection / X-ray tomography</a:t>
            </a:r>
            <a:endParaRPr lang="en-US" altLang="en-US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682" y="1561770"/>
            <a:ext cx="2150675" cy="194171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2F08E37C-BDE7-4E48-8798-8FDE425340F9}"/>
              </a:ext>
            </a:extLst>
          </p:cNvPr>
          <p:cNvSpPr txBox="1"/>
          <p:nvPr/>
        </p:nvSpPr>
        <p:spPr>
          <a:xfrm>
            <a:off x="4432042" y="3702152"/>
            <a:ext cx="3956382" cy="11682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ð"/>
            </a:pPr>
            <a:r>
              <a:rPr lang="en-US" sz="1400" dirty="0">
                <a:latin typeface="+mj-lt"/>
                <a:cs typeface="Arial" panose="020B0604020202020204" pitchFamily="34" charset="0"/>
              </a:rPr>
              <a:t>Validation of the setup for fluid injection and axial/confining pressures up to 20 MPa .</a:t>
            </a: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ð"/>
            </a:pPr>
            <a:r>
              <a:rPr lang="fr-FR" sz="1400" dirty="0">
                <a:latin typeface="+mj-lt"/>
                <a:cs typeface="Arial" panose="020B0604020202020204" pitchFamily="34" charset="0"/>
              </a:rPr>
              <a:t>Large </a:t>
            </a:r>
            <a:r>
              <a:rPr lang="fr-FR" sz="1400" dirty="0" err="1">
                <a:latin typeface="+mj-lt"/>
                <a:cs typeface="Arial" panose="020B0604020202020204" pitchFamily="34" charset="0"/>
              </a:rPr>
              <a:t>contrast</a:t>
            </a:r>
            <a:r>
              <a:rPr lang="fr-FR" sz="1400" dirty="0">
                <a:latin typeface="+mj-lt"/>
                <a:cs typeface="Arial" panose="020B0604020202020204" pitchFamily="34" charset="0"/>
              </a:rPr>
              <a:t> water/</a:t>
            </a:r>
            <a:r>
              <a:rPr lang="fr-FR" sz="1400" dirty="0" err="1">
                <a:latin typeface="+mj-lt"/>
                <a:cs typeface="Arial" panose="020B0604020202020204" pitchFamily="34" charset="0"/>
              </a:rPr>
              <a:t>gas</a:t>
            </a:r>
            <a:r>
              <a:rPr lang="fr-FR" sz="1400" dirty="0">
                <a:latin typeface="+mj-lt"/>
                <a:cs typeface="Arial" panose="020B0604020202020204" pitchFamily="34" charset="0"/>
              </a:rPr>
              <a:t>/</a:t>
            </a:r>
            <a:r>
              <a:rPr lang="fr-FR" sz="1400" dirty="0" err="1">
                <a:latin typeface="+mj-lt"/>
                <a:cs typeface="Arial" panose="020B0604020202020204" pitchFamily="34" charset="0"/>
              </a:rPr>
              <a:t>minerals</a:t>
            </a:r>
            <a:r>
              <a:rPr lang="fr-FR" sz="1400" dirty="0">
                <a:latin typeface="+mj-lt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+mj-lt"/>
                <a:cs typeface="Arial" panose="020B0604020202020204" pitchFamily="34" charset="0"/>
              </a:rPr>
              <a:t>reached</a:t>
            </a:r>
            <a:endParaRPr lang="fr-FR" sz="1400" dirty="0">
              <a:latin typeface="+mj-lt"/>
              <a:cs typeface="Arial" panose="020B0604020202020204" pitchFamily="34" charset="0"/>
            </a:endParaRP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ð"/>
            </a:pPr>
            <a:endParaRPr lang="en-US" sz="1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2F08E37C-BDE7-4E48-8798-8FDE425340F9}"/>
              </a:ext>
            </a:extLst>
          </p:cNvPr>
          <p:cNvSpPr txBox="1"/>
          <p:nvPr/>
        </p:nvSpPr>
        <p:spPr>
          <a:xfrm>
            <a:off x="6095893" y="797554"/>
            <a:ext cx="3048107" cy="536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1350" b="1" dirty="0">
                <a:latin typeface="+mj-lt"/>
                <a:cs typeface="Arial" panose="020B0604020202020204" pitchFamily="34" charset="0"/>
              </a:rPr>
              <a:t>Overview by orthogonal virtual slice @50µm pixel size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2F08E37C-BDE7-4E48-8798-8FDE425340F9}"/>
              </a:ext>
            </a:extLst>
          </p:cNvPr>
          <p:cNvSpPr txBox="1"/>
          <p:nvPr/>
        </p:nvSpPr>
        <p:spPr>
          <a:xfrm>
            <a:off x="4432042" y="4564759"/>
            <a:ext cx="4940724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ð"/>
            </a:pPr>
            <a:r>
              <a:rPr lang="en-US" sz="1400" dirty="0">
                <a:latin typeface="+mj-lt"/>
                <a:cs typeface="Arial" panose="020B0604020202020204" pitchFamily="34" charset="0"/>
              </a:rPr>
              <a:t>Acquisition in progress @1µm pixel size</a:t>
            </a:r>
            <a:endParaRPr lang="fr-FR" sz="1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357" y="1471214"/>
            <a:ext cx="2685962" cy="2122824"/>
          </a:xfrm>
          <a:prstGeom prst="rect">
            <a:avLst/>
          </a:prstGeom>
        </p:spPr>
      </p:pic>
      <p:sp>
        <p:nvSpPr>
          <p:cNvPr id="42" name="TextBox 8">
            <a:extLst>
              <a:ext uri="{FF2B5EF4-FFF2-40B4-BE49-F238E27FC236}">
                <a16:creationId xmlns:a16="http://schemas.microsoft.com/office/drawing/2014/main" xmlns="" id="{2371B309-6FDB-4511-9AB3-F3A99C45A5BE}"/>
              </a:ext>
            </a:extLst>
          </p:cNvPr>
          <p:cNvSpPr txBox="1"/>
          <p:nvPr/>
        </p:nvSpPr>
        <p:spPr>
          <a:xfrm>
            <a:off x="190795" y="539105"/>
            <a:ext cx="5905098" cy="7155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50" b="1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Optimisation of setup design by simulation of X-ray </a:t>
            </a:r>
            <a:r>
              <a:rPr lang="fr-FR" sz="1350" b="1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tomography</a:t>
            </a:r>
            <a:r>
              <a:rPr lang="fr-FR" sz="1350" b="1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acquisition: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fr-FR" sz="135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Large </a:t>
            </a:r>
            <a:r>
              <a:rPr lang="fr-FR" sz="135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increase</a:t>
            </a:r>
            <a:r>
              <a:rPr lang="fr-FR" sz="135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of </a:t>
            </a:r>
            <a:r>
              <a:rPr lang="fr-FR" sz="135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contrast</a:t>
            </a:r>
            <a:r>
              <a:rPr lang="fr-FR" sz="135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and </a:t>
            </a:r>
            <a:r>
              <a:rPr lang="fr-FR" sz="135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resolution</a:t>
            </a:r>
            <a:r>
              <a:rPr lang="fr-FR" sz="135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fr-FR" sz="135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In-situ visualisation of </a:t>
            </a:r>
            <a:r>
              <a:rPr lang="fr-FR" sz="135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gas</a:t>
            </a:r>
            <a:r>
              <a:rPr lang="fr-FR" sz="135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migration </a:t>
            </a:r>
            <a:r>
              <a:rPr lang="fr-FR" sz="135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pathways</a:t>
            </a:r>
            <a:r>
              <a:rPr lang="fr-FR" sz="135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and rock </a:t>
            </a:r>
            <a:r>
              <a:rPr lang="fr-FR" sz="1350" i="1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damaging</a:t>
            </a:r>
            <a:endParaRPr lang="en-US" sz="1350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>
                <a:latin typeface="+mj-lt"/>
              </a:rPr>
              <a:t>11</a:t>
            </a:fld>
            <a:endParaRPr lang="fr-FR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736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55776" y="69954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Lot 2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27584" y="1707654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Molecular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Dynamics (MD) simulations of flow in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nanopores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19796" y="3890384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Petter</a:t>
            </a:r>
            <a:r>
              <a:rPr lang="fr-FR" sz="1600" i="1" dirty="0"/>
              <a:t> </a:t>
            </a:r>
            <a:r>
              <a:rPr lang="fr-FR" sz="1600" i="1" dirty="0" err="1"/>
              <a:t>Johansson</a:t>
            </a:r>
            <a:endParaRPr lang="fr-FR" sz="1600" i="1" dirty="0"/>
          </a:p>
          <a:p>
            <a:r>
              <a:rPr lang="fr-FR" sz="1600" i="1" dirty="0"/>
              <a:t>Romain </a:t>
            </a:r>
            <a:r>
              <a:rPr lang="fr-FR" sz="1600" i="1" dirty="0" err="1"/>
              <a:t>Vermorel</a:t>
            </a:r>
            <a:endParaRPr lang="fr-FR" sz="1600" i="1" dirty="0"/>
          </a:p>
          <a:p>
            <a:r>
              <a:rPr lang="fr-FR" sz="1600" i="1" dirty="0"/>
              <a:t>Guillaume </a:t>
            </a:r>
            <a:r>
              <a:rPr lang="fr-FR" sz="1600" i="1" dirty="0" err="1"/>
              <a:t>Galliero</a:t>
            </a:r>
            <a:endParaRPr lang="fr-FR" sz="1600" i="1" dirty="0"/>
          </a:p>
        </p:txBody>
      </p:sp>
      <p:pic>
        <p:nvPicPr>
          <p:cNvPr id="6" name="Picture 8" descr="Résultat de recherche d'images pour &quot;logo laboratoire Pau LFCR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256649"/>
            <a:ext cx="1406815" cy="63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433356" y="389038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LFCR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67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à coins arrondis 7"/>
          <p:cNvSpPr/>
          <p:nvPr/>
        </p:nvSpPr>
        <p:spPr>
          <a:xfrm>
            <a:off x="323528" y="2859782"/>
            <a:ext cx="8352928" cy="1368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323528" y="1203598"/>
            <a:ext cx="8352928" cy="13681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="" xmlns:a16="http://schemas.microsoft.com/office/drawing/2014/main" id="{077DC82D-74E0-4DCD-BD9C-DA4CCD3C0B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1800" dirty="0"/>
                  <a:t>Pros: </a:t>
                </a:r>
              </a:p>
              <a:p>
                <a:pPr lvl="1"/>
                <a:r>
                  <a:rPr lang="en-US" sz="1800" dirty="0"/>
                  <a:t>System evolves fully from physical interactions</a:t>
                </a:r>
              </a:p>
              <a:p>
                <a:pPr lvl="1"/>
                <a:r>
                  <a:rPr lang="en-US" sz="1800" dirty="0"/>
                  <a:t>Probes realistic nanoscale behavior</a:t>
                </a:r>
              </a:p>
              <a:p>
                <a:pPr lvl="1"/>
                <a:r>
                  <a:rPr lang="en-US" sz="1800" dirty="0"/>
                  <a:t>Full access to (classical) atom positions and velocities</a:t>
                </a:r>
              </a:p>
              <a:p>
                <a:pPr marL="457200" lvl="1" indent="0">
                  <a:buNone/>
                </a:pPr>
                <a:endParaRPr lang="en-US" sz="18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1800" dirty="0"/>
                  <a:t>Cons: </a:t>
                </a:r>
              </a:p>
              <a:p>
                <a:pPr lvl="1"/>
                <a:r>
                  <a:rPr lang="en-US" sz="1800" dirty="0"/>
                  <a:t>Force calculation is </a:t>
                </a:r>
                <a:r>
                  <a:rPr lang="en-US" sz="1800" i="1" dirty="0"/>
                  <a:t>very</a:t>
                </a:r>
                <a:r>
                  <a:rPr lang="en-US" sz="1800" dirty="0"/>
                  <a:t> expensive</a:t>
                </a:r>
              </a:p>
              <a:p>
                <a:pPr lvl="1"/>
                <a:r>
                  <a:rPr lang="en-US" sz="1800" dirty="0"/>
                  <a:t>Limited to systems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1800" dirty="0"/>
                  <a:t> atoms, timeframes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m:rPr>
                        <m:nor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Noisy/chaotic molecular behavior</a:t>
                </a:r>
                <a:endParaRPr lang="x-none" sz="18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77DC82D-74E0-4DCD-BD9C-DA4CCD3C0B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444" t="-89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1"/>
          <p:cNvSpPr txBox="1">
            <a:spLocks/>
          </p:cNvSpPr>
          <p:nvPr/>
        </p:nvSpPr>
        <p:spPr>
          <a:xfrm>
            <a:off x="1" y="1"/>
            <a:ext cx="9144000" cy="828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Why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MD 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74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FF4898-9101-417F-872B-AA5DD4FAA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5566"/>
            <a:ext cx="8229600" cy="158762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Create molecular systems of hydrogen-in-bulk-water flows in nanopores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Measure fluid properties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Create theoretical model for resulting flows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Obtain reference data for continuum models</a:t>
            </a:r>
            <a:endParaRPr lang="x-none" sz="2000" dirty="0"/>
          </a:p>
        </p:txBody>
      </p:sp>
      <p:grpSp>
        <p:nvGrpSpPr>
          <p:cNvPr id="7" name="Groupe 6"/>
          <p:cNvGrpSpPr/>
          <p:nvPr/>
        </p:nvGrpSpPr>
        <p:grpSpPr>
          <a:xfrm>
            <a:off x="2103832" y="3150871"/>
            <a:ext cx="4496993" cy="1551085"/>
            <a:chOff x="2103832" y="3150871"/>
            <a:chExt cx="4496993" cy="1551085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8FADD881-BBDC-4F64-9928-E93B485A7760}"/>
                </a:ext>
              </a:extLst>
            </p:cNvPr>
            <p:cNvSpPr/>
            <p:nvPr/>
          </p:nvSpPr>
          <p:spPr>
            <a:xfrm>
              <a:off x="2428875" y="4318421"/>
              <a:ext cx="4171950" cy="314302"/>
            </a:xfrm>
            <a:prstGeom prst="rect">
              <a:avLst/>
            </a:prstGeom>
            <a:solidFill>
              <a:srgbClr val="93B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0D11CC4D-5A79-4223-AC36-207517513FAD}"/>
                </a:ext>
              </a:extLst>
            </p:cNvPr>
            <p:cNvSpPr/>
            <p:nvPr/>
          </p:nvSpPr>
          <p:spPr>
            <a:xfrm>
              <a:off x="2428875" y="3157538"/>
              <a:ext cx="4171950" cy="314302"/>
            </a:xfrm>
            <a:prstGeom prst="rect">
              <a:avLst/>
            </a:prstGeom>
            <a:solidFill>
              <a:srgbClr val="93B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x-none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FEF96682-E2DE-4E4C-8E01-3231ACF4E59E}"/>
                </a:ext>
              </a:extLst>
            </p:cNvPr>
            <p:cNvCxnSpPr/>
            <p:nvPr/>
          </p:nvCxnSpPr>
          <p:spPr>
            <a:xfrm>
              <a:off x="2428875" y="3157538"/>
              <a:ext cx="4171950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35C71423-76CB-405B-A103-D53E56990324}"/>
                </a:ext>
              </a:extLst>
            </p:cNvPr>
            <p:cNvCxnSpPr/>
            <p:nvPr/>
          </p:nvCxnSpPr>
          <p:spPr>
            <a:xfrm>
              <a:off x="2428875" y="4632722"/>
              <a:ext cx="4171950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EA4FE10D-7383-45A0-AA8E-3C2DF8BCEC8D}"/>
                </a:ext>
              </a:extLst>
            </p:cNvPr>
            <p:cNvSpPr/>
            <p:nvPr/>
          </p:nvSpPr>
          <p:spPr>
            <a:xfrm>
              <a:off x="2428875" y="3471839"/>
              <a:ext cx="4171950" cy="846566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x-none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436317B7-3E60-4896-8656-1816F9446410}"/>
                </a:ext>
              </a:extLst>
            </p:cNvPr>
            <p:cNvSpPr txBox="1"/>
            <p:nvPr/>
          </p:nvSpPr>
          <p:spPr>
            <a:xfrm>
              <a:off x="4004071" y="3176189"/>
              <a:ext cx="1393031" cy="34624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dirty="0"/>
                <a:t>liquid</a:t>
              </a:r>
              <a:endParaRPr lang="x-none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04EF9E6E-8510-4366-A96C-9AD430EDDA45}"/>
                </a:ext>
              </a:extLst>
            </p:cNvPr>
            <p:cNvSpPr txBox="1"/>
            <p:nvPr/>
          </p:nvSpPr>
          <p:spPr>
            <a:xfrm>
              <a:off x="4283968" y="3745772"/>
              <a:ext cx="936104" cy="34624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dirty="0"/>
                <a:t>gas</a:t>
              </a:r>
              <a:endParaRPr lang="x-none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07A9C6C4-BB2A-4924-80AA-B6154F7CF44A}"/>
                </a:ext>
              </a:extLst>
            </p:cNvPr>
            <p:cNvSpPr txBox="1"/>
            <p:nvPr/>
          </p:nvSpPr>
          <p:spPr>
            <a:xfrm>
              <a:off x="4004071" y="4355707"/>
              <a:ext cx="1393031" cy="34624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dirty="0"/>
                <a:t>liquid</a:t>
              </a:r>
              <a:endParaRPr lang="x-non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="" xmlns:a16="http://schemas.microsoft.com/office/drawing/2014/main" id="{3AA84756-A99E-432C-85BB-3AEEC070D821}"/>
                    </a:ext>
                  </a:extLst>
                </p:cNvPr>
                <p:cNvSpPr txBox="1"/>
                <p:nvPr/>
              </p:nvSpPr>
              <p:spPr>
                <a:xfrm>
                  <a:off x="2103832" y="3756623"/>
                  <a:ext cx="1393031" cy="346249"/>
                </a:xfrm>
                <a:prstGeom prst="rect">
                  <a:avLst/>
                </a:prstGeom>
                <a:noFill/>
              </p:spPr>
              <p:txBody>
                <a:bodyPr wrap="square" lIns="68580" tIns="34290" rIns="68580" bIns="3429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x-non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AA84756-A99E-432C-85BB-3AEEC070D8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5109" y="5008830"/>
                  <a:ext cx="1857375" cy="369332"/>
                </a:xfrm>
                <a:prstGeom prst="rect">
                  <a:avLst/>
                </a:prstGeom>
                <a:blipFill>
                  <a:blip r:embed="rId2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D2AEE066-3A3B-4472-977E-646FA9F6F1D1}"/>
                </a:ext>
              </a:extLst>
            </p:cNvPr>
            <p:cNvSpPr/>
            <p:nvPr/>
          </p:nvSpPr>
          <p:spPr>
            <a:xfrm>
              <a:off x="3431857" y="3470038"/>
              <a:ext cx="664369" cy="851535"/>
            </a:xfrm>
            <a:custGeom>
              <a:avLst/>
              <a:gdLst>
                <a:gd name="connsiteX0" fmla="*/ 0 w 643968"/>
                <a:gd name="connsiteY0" fmla="*/ 1135380 h 1135380"/>
                <a:gd name="connsiteX1" fmla="*/ 643890 w 643968"/>
                <a:gd name="connsiteY1" fmla="*/ 584835 h 1135380"/>
                <a:gd name="connsiteX2" fmla="*/ 34290 w 643968"/>
                <a:gd name="connsiteY2" fmla="*/ 0 h 113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968" h="1135380">
                  <a:moveTo>
                    <a:pt x="0" y="1135380"/>
                  </a:moveTo>
                  <a:cubicBezTo>
                    <a:pt x="319087" y="954722"/>
                    <a:pt x="638175" y="774065"/>
                    <a:pt x="643890" y="584835"/>
                  </a:cubicBezTo>
                  <a:cubicBezTo>
                    <a:pt x="649605" y="395605"/>
                    <a:pt x="341947" y="197802"/>
                    <a:pt x="34290" y="0"/>
                  </a:cubicBezTo>
                </a:path>
              </a:pathLst>
            </a:cu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x-none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0EFD928C-7B51-4F5A-88D4-7105E5F8E1C7}"/>
                </a:ext>
              </a:extLst>
            </p:cNvPr>
            <p:cNvSpPr/>
            <p:nvPr/>
          </p:nvSpPr>
          <p:spPr>
            <a:xfrm>
              <a:off x="3247072" y="3156585"/>
              <a:ext cx="220028" cy="314325"/>
            </a:xfrm>
            <a:custGeom>
              <a:avLst/>
              <a:gdLst>
                <a:gd name="connsiteX0" fmla="*/ 246380 w 246380"/>
                <a:gd name="connsiteY0" fmla="*/ 419100 h 419100"/>
                <a:gd name="connsiteX1" fmla="*/ 182880 w 246380"/>
                <a:gd name="connsiteY1" fmla="*/ 193040 h 419100"/>
                <a:gd name="connsiteX2" fmla="*/ 0 w 246380"/>
                <a:gd name="connsiteY2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380" h="419100">
                  <a:moveTo>
                    <a:pt x="246380" y="419100"/>
                  </a:moveTo>
                  <a:cubicBezTo>
                    <a:pt x="235161" y="340995"/>
                    <a:pt x="223943" y="262890"/>
                    <a:pt x="182880" y="193040"/>
                  </a:cubicBezTo>
                  <a:cubicBezTo>
                    <a:pt x="141817" y="123190"/>
                    <a:pt x="70908" y="61595"/>
                    <a:pt x="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x-none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D3F9BA32-C2C4-437A-955A-1E1FC129B56E}"/>
                </a:ext>
              </a:extLst>
            </p:cNvPr>
            <p:cNvSpPr/>
            <p:nvPr/>
          </p:nvSpPr>
          <p:spPr>
            <a:xfrm flipV="1">
              <a:off x="3247072" y="4315229"/>
              <a:ext cx="184785" cy="314325"/>
            </a:xfrm>
            <a:custGeom>
              <a:avLst/>
              <a:gdLst>
                <a:gd name="connsiteX0" fmla="*/ 246380 w 246380"/>
                <a:gd name="connsiteY0" fmla="*/ 419100 h 419100"/>
                <a:gd name="connsiteX1" fmla="*/ 182880 w 246380"/>
                <a:gd name="connsiteY1" fmla="*/ 193040 h 419100"/>
                <a:gd name="connsiteX2" fmla="*/ 0 w 246380"/>
                <a:gd name="connsiteY2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380" h="419100">
                  <a:moveTo>
                    <a:pt x="246380" y="419100"/>
                  </a:moveTo>
                  <a:cubicBezTo>
                    <a:pt x="235161" y="340995"/>
                    <a:pt x="223943" y="262890"/>
                    <a:pt x="182880" y="193040"/>
                  </a:cubicBezTo>
                  <a:cubicBezTo>
                    <a:pt x="141817" y="123190"/>
                    <a:pt x="70908" y="61595"/>
                    <a:pt x="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x-none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345CB34D-03D9-4F26-83C6-8371762C6734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>
              <a:off x="3247072" y="3150871"/>
              <a:ext cx="0" cy="147868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="" xmlns:a16="http://schemas.microsoft.com/office/drawing/2014/main" id="{40DA4EBF-38BA-4804-99F0-4154C022DAB2}"/>
                </a:ext>
              </a:extLst>
            </p:cNvPr>
            <p:cNvCxnSpPr>
              <a:cxnSpLocks/>
            </p:cNvCxnSpPr>
            <p:nvPr/>
          </p:nvCxnSpPr>
          <p:spPr>
            <a:xfrm>
              <a:off x="3247072" y="3264408"/>
              <a:ext cx="13430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="" xmlns:a16="http://schemas.microsoft.com/office/drawing/2014/main" id="{41B614CD-1A8F-452F-89F2-BA8F030B4707}"/>
                </a:ext>
              </a:extLst>
            </p:cNvPr>
            <p:cNvCxnSpPr>
              <a:cxnSpLocks/>
            </p:cNvCxnSpPr>
            <p:nvPr/>
          </p:nvCxnSpPr>
          <p:spPr>
            <a:xfrm>
              <a:off x="3247071" y="3372993"/>
              <a:ext cx="19907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="" xmlns:a16="http://schemas.microsoft.com/office/drawing/2014/main" id="{A06B42CC-A533-49B9-A0BD-8F74A0AE6C70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3247071" y="3470038"/>
              <a:ext cx="220030" cy="87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="" xmlns:a16="http://schemas.microsoft.com/office/drawing/2014/main" id="{5A322A79-DCED-48CC-868B-5548D13B754B}"/>
                </a:ext>
              </a:extLst>
            </p:cNvPr>
            <p:cNvCxnSpPr>
              <a:cxnSpLocks/>
            </p:cNvCxnSpPr>
            <p:nvPr/>
          </p:nvCxnSpPr>
          <p:spPr>
            <a:xfrm>
              <a:off x="3241354" y="3559573"/>
              <a:ext cx="41624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="" xmlns:a16="http://schemas.microsoft.com/office/drawing/2014/main" id="{631C731C-ECA2-4176-8A7B-35F3D1595FD3}"/>
                </a:ext>
              </a:extLst>
            </p:cNvPr>
            <p:cNvCxnSpPr>
              <a:cxnSpLocks/>
            </p:cNvCxnSpPr>
            <p:nvPr/>
          </p:nvCxnSpPr>
          <p:spPr>
            <a:xfrm>
              <a:off x="3249450" y="3651013"/>
              <a:ext cx="58150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="" xmlns:a16="http://schemas.microsoft.com/office/drawing/2014/main" id="{EB4FC773-53C6-46F4-8627-07DDD36C02A0}"/>
                </a:ext>
              </a:extLst>
            </p:cNvPr>
            <p:cNvCxnSpPr>
              <a:cxnSpLocks/>
            </p:cNvCxnSpPr>
            <p:nvPr/>
          </p:nvCxnSpPr>
          <p:spPr>
            <a:xfrm>
              <a:off x="3241829" y="3756623"/>
              <a:ext cx="7622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="" xmlns:a16="http://schemas.microsoft.com/office/drawing/2014/main" id="{5BA2D709-7B7A-4B0C-8477-DDB79C665D41}"/>
                </a:ext>
              </a:extLst>
            </p:cNvPr>
            <p:cNvCxnSpPr>
              <a:cxnSpLocks/>
            </p:cNvCxnSpPr>
            <p:nvPr/>
          </p:nvCxnSpPr>
          <p:spPr>
            <a:xfrm>
              <a:off x="3247069" y="3851038"/>
              <a:ext cx="8315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="" xmlns:a16="http://schemas.microsoft.com/office/drawing/2014/main" id="{046FCDCB-C7D4-40DA-B11D-AFA63488F22E}"/>
                </a:ext>
              </a:extLst>
            </p:cNvPr>
            <p:cNvCxnSpPr>
              <a:cxnSpLocks/>
            </p:cNvCxnSpPr>
            <p:nvPr/>
          </p:nvCxnSpPr>
          <p:spPr>
            <a:xfrm>
              <a:off x="3241354" y="3936763"/>
              <a:ext cx="85487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="" xmlns:a16="http://schemas.microsoft.com/office/drawing/2014/main" id="{8A36EBDE-84A8-4A30-8DFE-798C2C8C7E1F}"/>
                </a:ext>
              </a:extLst>
            </p:cNvPr>
            <p:cNvCxnSpPr>
              <a:cxnSpLocks/>
            </p:cNvCxnSpPr>
            <p:nvPr/>
          </p:nvCxnSpPr>
          <p:spPr>
            <a:xfrm>
              <a:off x="3247070" y="4047253"/>
              <a:ext cx="75700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="" xmlns:a16="http://schemas.microsoft.com/office/drawing/2014/main" id="{220A50AE-0D13-4E9B-8532-B56CC1A4622B}"/>
                </a:ext>
              </a:extLst>
            </p:cNvPr>
            <p:cNvCxnSpPr>
              <a:cxnSpLocks/>
            </p:cNvCxnSpPr>
            <p:nvPr/>
          </p:nvCxnSpPr>
          <p:spPr>
            <a:xfrm>
              <a:off x="3241354" y="4142503"/>
              <a:ext cx="6029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="" xmlns:a16="http://schemas.microsoft.com/office/drawing/2014/main" id="{C158D413-6235-476B-9EE8-8EBF8E301CE4}"/>
                </a:ext>
              </a:extLst>
            </p:cNvPr>
            <p:cNvCxnSpPr>
              <a:cxnSpLocks/>
            </p:cNvCxnSpPr>
            <p:nvPr/>
          </p:nvCxnSpPr>
          <p:spPr>
            <a:xfrm>
              <a:off x="3241354" y="4241563"/>
              <a:ext cx="3819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="" xmlns:a16="http://schemas.microsoft.com/office/drawing/2014/main" id="{804B243F-E4BC-4BBB-A839-9951A1B093C2}"/>
                </a:ext>
              </a:extLst>
            </p:cNvPr>
            <p:cNvCxnSpPr>
              <a:cxnSpLocks/>
            </p:cNvCxnSpPr>
            <p:nvPr/>
          </p:nvCxnSpPr>
          <p:spPr>
            <a:xfrm>
              <a:off x="3241355" y="4315229"/>
              <a:ext cx="19050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="" xmlns:a16="http://schemas.microsoft.com/office/drawing/2014/main" id="{993DAC3D-36C4-4358-A207-C4E500733A06}"/>
                </a:ext>
              </a:extLst>
            </p:cNvPr>
            <p:cNvCxnSpPr>
              <a:cxnSpLocks/>
            </p:cNvCxnSpPr>
            <p:nvPr/>
          </p:nvCxnSpPr>
          <p:spPr>
            <a:xfrm>
              <a:off x="3241354" y="4403488"/>
              <a:ext cx="1743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="" xmlns:a16="http://schemas.microsoft.com/office/drawing/2014/main" id="{607E651D-2E9D-4CA5-A2C1-ACCC98E18C66}"/>
                </a:ext>
              </a:extLst>
            </p:cNvPr>
            <p:cNvCxnSpPr>
              <a:cxnSpLocks/>
            </p:cNvCxnSpPr>
            <p:nvPr/>
          </p:nvCxnSpPr>
          <p:spPr>
            <a:xfrm>
              <a:off x="3241355" y="4506358"/>
              <a:ext cx="13430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="" xmlns:a16="http://schemas.microsoft.com/office/drawing/2014/main" id="{91321464-4BA9-44CA-9BAF-AC2FEA765F7C}"/>
                    </a:ext>
                  </a:extLst>
                </p:cNvPr>
                <p:cNvSpPr txBox="1"/>
                <p:nvPr/>
              </p:nvSpPr>
              <p:spPr>
                <a:xfrm>
                  <a:off x="3292576" y="4078691"/>
                  <a:ext cx="1393031" cy="346249"/>
                </a:xfrm>
                <a:prstGeom prst="rect">
                  <a:avLst/>
                </a:prstGeom>
                <a:noFill/>
              </p:spPr>
              <p:txBody>
                <a:bodyPr wrap="square" lIns="68580" tIns="34290" rIns="68580" bIns="3429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x-none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91321464-4BA9-44CA-9BAF-AC2FEA765F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0101" y="5438255"/>
                  <a:ext cx="1857375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7B9684E-22C9-41EE-A271-07C83E383805}"/>
              </a:ext>
            </a:extLst>
          </p:cNvPr>
          <p:cNvSpPr txBox="1"/>
          <p:nvPr/>
        </p:nvSpPr>
        <p:spPr>
          <a:xfrm>
            <a:off x="2781300" y="4697024"/>
            <a:ext cx="346710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200" i="1" dirty="0"/>
              <a:t>Stratified flow in nanopore</a:t>
            </a:r>
            <a:endParaRPr lang="x-none" sz="1200" i="1" dirty="0"/>
          </a:p>
        </p:txBody>
      </p:sp>
      <p:sp>
        <p:nvSpPr>
          <p:cNvPr id="34" name="Titre 1"/>
          <p:cNvSpPr txBox="1">
            <a:spLocks/>
          </p:cNvSpPr>
          <p:nvPr/>
        </p:nvSpPr>
        <p:spPr>
          <a:xfrm>
            <a:off x="1" y="1"/>
            <a:ext cx="9144000" cy="828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Molecular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Dynamics Goals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63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="" xmlns:a16="http://schemas.microsoft.com/office/drawing/2014/main" id="{892A6EF8-5069-4B37-9182-85E094900C8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25784" y="1491630"/>
                <a:ext cx="3888384" cy="2488934"/>
              </a:xfr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noAutofit/>
              </a:bodyPr>
              <a:lstStyle/>
              <a:p>
                <a:pPr>
                  <a:lnSpc>
                    <a:spcPct val="170000"/>
                  </a:lnSpc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Two-phase systems</a:t>
                </a:r>
              </a:p>
              <a:p>
                <a:pPr>
                  <a:lnSpc>
                    <a:spcPct val="170000"/>
                  </a:lnSpc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Channel height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sz="1600" dirty="0"/>
              </a:p>
              <a:p>
                <a:pPr>
                  <a:lnSpc>
                    <a:spcPct val="170000"/>
                  </a:lnSpc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Add acceleration in part of channel </a:t>
                </a:r>
              </a:p>
              <a:p>
                <a:pPr>
                  <a:lnSpc>
                    <a:spcPct val="170000"/>
                  </a:lnSpc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Induces pressure gradient along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/>
                  <a:t> </a:t>
                </a:r>
                <a:br>
                  <a:rPr lang="en-US" sz="1600" dirty="0"/>
                </a:b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/>
                  <a:t> Poiseuille flow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92A6EF8-5069-4B37-9182-85E094900C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25784" y="1491630"/>
                <a:ext cx="3888384" cy="2488934"/>
              </a:xfrm>
              <a:blipFill rotWithShape="1">
                <a:blip r:embed="rId3"/>
                <a:stretch>
                  <a:fillRect l="-3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6E5C57B6-7CAE-4CDE-BDF7-148A57E55B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7" b="26782"/>
          <a:stretch/>
        </p:blipFill>
        <p:spPr>
          <a:xfrm>
            <a:off x="5200054" y="396240"/>
            <a:ext cx="3886200" cy="1310640"/>
          </a:xfr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1ABCA91-439B-4508-9569-428135889C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11493" r="30083" b="12301"/>
          <a:stretch/>
        </p:blipFill>
        <p:spPr>
          <a:xfrm>
            <a:off x="5808992" y="2171700"/>
            <a:ext cx="2668324" cy="2575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2F81DB2-153B-44B0-B428-DADE2C74317B}"/>
              </a:ext>
            </a:extLst>
          </p:cNvPr>
          <p:cNvSpPr txBox="1"/>
          <p:nvPr/>
        </p:nvSpPr>
        <p:spPr>
          <a:xfrm>
            <a:off x="5409603" y="98344"/>
            <a:ext cx="346710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200" i="1" dirty="0"/>
              <a:t>Single species system, half-channel</a:t>
            </a:r>
            <a:endParaRPr lang="x-none" sz="1200" i="1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427902A-8827-49A7-96B2-AAE11DD10D91}"/>
              </a:ext>
            </a:extLst>
          </p:cNvPr>
          <p:cNvSpPr txBox="1"/>
          <p:nvPr/>
        </p:nvSpPr>
        <p:spPr>
          <a:xfrm>
            <a:off x="5409603" y="1982032"/>
            <a:ext cx="346710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200" i="1" dirty="0"/>
              <a:t>Hydrogen/water system (still running)</a:t>
            </a:r>
            <a:endParaRPr lang="x-none" sz="1200" i="1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4667A17-16F3-4FE2-BE13-F94786D8D631}"/>
              </a:ext>
            </a:extLst>
          </p:cNvPr>
          <p:cNvSpPr/>
          <p:nvPr/>
        </p:nvSpPr>
        <p:spPr>
          <a:xfrm>
            <a:off x="5342161" y="482918"/>
            <a:ext cx="121443" cy="1111419"/>
          </a:xfrm>
          <a:prstGeom prst="rect">
            <a:avLst/>
          </a:prstGeom>
          <a:solidFill>
            <a:srgbClr val="FFFF00">
              <a:alpha val="49804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x-none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A664E35-AADA-4B05-882D-94D06B687BCA}"/>
              </a:ext>
            </a:extLst>
          </p:cNvPr>
          <p:cNvSpPr/>
          <p:nvPr/>
        </p:nvSpPr>
        <p:spPr>
          <a:xfrm>
            <a:off x="5940808" y="2263141"/>
            <a:ext cx="117158" cy="2423159"/>
          </a:xfrm>
          <a:prstGeom prst="rect">
            <a:avLst/>
          </a:prstGeom>
          <a:solidFill>
            <a:srgbClr val="FFFF00">
              <a:alpha val="50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x-none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E33F6E0-B0B6-4E08-9E3A-C92475E958B4}"/>
              </a:ext>
            </a:extLst>
          </p:cNvPr>
          <p:cNvSpPr txBox="1"/>
          <p:nvPr/>
        </p:nvSpPr>
        <p:spPr>
          <a:xfrm>
            <a:off x="4211960" y="3127668"/>
            <a:ext cx="1190922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400" dirty="0"/>
              <a:t>Acceleration zones</a:t>
            </a:r>
            <a:endParaRPr lang="x-none" sz="14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48C72A80-4514-4285-9AC8-C3CB344D6181}"/>
              </a:ext>
            </a:extLst>
          </p:cNvPr>
          <p:cNvCxnSpPr>
            <a:cxnSpLocks/>
          </p:cNvCxnSpPr>
          <p:nvPr/>
        </p:nvCxnSpPr>
        <p:spPr>
          <a:xfrm flipV="1">
            <a:off x="4659955" y="1369219"/>
            <a:ext cx="749648" cy="1778596"/>
          </a:xfrm>
          <a:prstGeom prst="straightConnector1">
            <a:avLst/>
          </a:prstGeom>
          <a:ln w="158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CF86DF75-596F-4F44-A847-CC04A1CF210B}"/>
              </a:ext>
            </a:extLst>
          </p:cNvPr>
          <p:cNvCxnSpPr>
            <a:cxnSpLocks/>
          </p:cNvCxnSpPr>
          <p:nvPr/>
        </p:nvCxnSpPr>
        <p:spPr>
          <a:xfrm flipV="1">
            <a:off x="5075580" y="2571750"/>
            <a:ext cx="923808" cy="576066"/>
          </a:xfrm>
          <a:prstGeom prst="straightConnector1">
            <a:avLst/>
          </a:prstGeom>
          <a:ln w="158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AC9F0868-3F70-4678-99DF-D97DADFEC7FA}"/>
              </a:ext>
            </a:extLst>
          </p:cNvPr>
          <p:cNvCxnSpPr/>
          <p:nvPr/>
        </p:nvCxnSpPr>
        <p:spPr>
          <a:xfrm>
            <a:off x="5342162" y="1697149"/>
            <a:ext cx="3620409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F1F9BA9B-658F-43C9-B861-A425000A072D}"/>
              </a:ext>
            </a:extLst>
          </p:cNvPr>
          <p:cNvCxnSpPr>
            <a:cxnSpLocks/>
          </p:cNvCxnSpPr>
          <p:nvPr/>
        </p:nvCxnSpPr>
        <p:spPr>
          <a:xfrm>
            <a:off x="5237343" y="482918"/>
            <a:ext cx="0" cy="88630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24EAA769-CAD0-4CF6-AE89-834389278DFA}"/>
                  </a:ext>
                </a:extLst>
              </p:cNvPr>
              <p:cNvSpPr txBox="1"/>
              <p:nvPr/>
            </p:nvSpPr>
            <p:spPr>
              <a:xfrm>
                <a:off x="5342162" y="1648577"/>
                <a:ext cx="3620409" cy="284693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=160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x-none" sz="1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4EAA769-CAD0-4CF6-AE89-834389278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162" y="1648577"/>
                <a:ext cx="3620409" cy="28469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24BDACEA-EB20-4984-A7DE-0979F78514E8}"/>
                  </a:ext>
                </a:extLst>
              </p:cNvPr>
              <p:cNvSpPr txBox="1"/>
              <p:nvPr/>
            </p:nvSpPr>
            <p:spPr>
              <a:xfrm>
                <a:off x="4893542" y="81339"/>
                <a:ext cx="353943" cy="1689458"/>
              </a:xfrm>
              <a:prstGeom prst="rect">
                <a:avLst/>
              </a:prstGeom>
              <a:noFill/>
            </p:spPr>
            <p:txBody>
              <a:bodyPr vert="vert270" wrap="square" lIns="68580" tIns="34290" rIns="68580" bIns="3429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/2=40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x-none" sz="1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4BDACEA-EB20-4984-A7DE-0979F7851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3542" y="81339"/>
                <a:ext cx="353943" cy="168945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E74BBDFB-30B0-411E-A6CC-230C9186A076}"/>
                  </a:ext>
                </a:extLst>
              </p:cNvPr>
              <p:cNvSpPr txBox="1"/>
              <p:nvPr/>
            </p:nvSpPr>
            <p:spPr>
              <a:xfrm>
                <a:off x="5940808" y="4676600"/>
                <a:ext cx="2439872" cy="284693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=40</m:t>
                      </m:r>
                      <m:r>
                        <m:rPr>
                          <m:nor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nm</m:t>
                      </m:r>
                    </m:oMath>
                  </m:oMathPara>
                </a14:m>
                <a:endParaRPr lang="x-none" sz="1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74BBDFB-30B0-411E-A6CC-230C9186A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808" y="4676600"/>
                <a:ext cx="2439872" cy="28469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6D83DB93-E7FC-4FDD-8C69-10F755C0EACE}"/>
                  </a:ext>
                </a:extLst>
              </p:cNvPr>
              <p:cNvSpPr txBox="1"/>
              <p:nvPr/>
            </p:nvSpPr>
            <p:spPr>
              <a:xfrm rot="16200000">
                <a:off x="4651051" y="3332372"/>
                <a:ext cx="2008909" cy="284693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=30</m:t>
                      </m:r>
                      <m:r>
                        <m:rPr>
                          <m:nor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nm</m:t>
                      </m:r>
                    </m:oMath>
                  </m:oMathPara>
                </a14:m>
                <a:endParaRPr lang="x-none" sz="1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D83DB93-E7FC-4FDD-8C69-10F755C0E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651051" y="3332372"/>
                <a:ext cx="2008909" cy="284693"/>
              </a:xfrm>
              <a:prstGeom prst="rect">
                <a:avLst/>
              </a:prstGeom>
              <a:blipFill rotWithShape="1">
                <a:blip r:embed="rId9"/>
                <a:stretch>
                  <a:fillRect r="-63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D2A46A12-0721-41A2-992E-FBFD61068C82}"/>
              </a:ext>
            </a:extLst>
          </p:cNvPr>
          <p:cNvCxnSpPr>
            <a:cxnSpLocks/>
          </p:cNvCxnSpPr>
          <p:nvPr/>
        </p:nvCxnSpPr>
        <p:spPr>
          <a:xfrm>
            <a:off x="5821027" y="2470264"/>
            <a:ext cx="0" cy="200891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Arrow: Right 37">
            <a:extLst>
              <a:ext uri="{FF2B5EF4-FFF2-40B4-BE49-F238E27FC236}">
                <a16:creationId xmlns="" xmlns:a16="http://schemas.microsoft.com/office/drawing/2014/main" id="{6E4A24D0-FF5B-44E8-8554-86F4E3EAAA55}"/>
              </a:ext>
            </a:extLst>
          </p:cNvPr>
          <p:cNvSpPr/>
          <p:nvPr/>
        </p:nvSpPr>
        <p:spPr>
          <a:xfrm>
            <a:off x="6588004" y="888802"/>
            <a:ext cx="921327" cy="19396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x-none"/>
          </a:p>
        </p:txBody>
      </p:sp>
      <p:sp>
        <p:nvSpPr>
          <p:cNvPr id="39" name="Arrow: Right 38">
            <a:extLst>
              <a:ext uri="{FF2B5EF4-FFF2-40B4-BE49-F238E27FC236}">
                <a16:creationId xmlns="" xmlns:a16="http://schemas.microsoft.com/office/drawing/2014/main" id="{36259A49-AD80-46DF-BCB5-88893E575724}"/>
              </a:ext>
            </a:extLst>
          </p:cNvPr>
          <p:cNvSpPr/>
          <p:nvPr/>
        </p:nvSpPr>
        <p:spPr>
          <a:xfrm>
            <a:off x="6757682" y="3377737"/>
            <a:ext cx="921327" cy="19396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x-none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1" y="131675"/>
            <a:ext cx="4571999" cy="828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Stratified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flow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40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DFCE7A32-08EB-43D1-98B6-942061668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69"/>
          <a:stretch/>
        </p:blipFill>
        <p:spPr>
          <a:xfrm>
            <a:off x="683568" y="1004489"/>
            <a:ext cx="3278547" cy="3263504"/>
          </a:xfr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C5B2D59-A215-4453-849A-FEAF91EF93F5}"/>
              </a:ext>
            </a:extLst>
          </p:cNvPr>
          <p:cNvSpPr txBox="1"/>
          <p:nvPr/>
        </p:nvSpPr>
        <p:spPr>
          <a:xfrm>
            <a:off x="1889671" y="3479906"/>
            <a:ext cx="45589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slip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89894D10-7E9E-4DEE-9155-28BE4FC759AB}"/>
                  </a:ext>
                </a:extLst>
              </p:cNvPr>
              <p:cNvSpPr txBox="1"/>
              <p:nvPr/>
            </p:nvSpPr>
            <p:spPr>
              <a:xfrm>
                <a:off x="1309071" y="4349534"/>
                <a:ext cx="2219647" cy="284693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r>
                  <a:rPr lang="en-US" sz="1400" i="1" dirty="0"/>
                  <a:t>Flow velocity with fit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x-none" sz="1400" i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9894D10-7E9E-4DEE-9155-28BE4FC75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071" y="4349534"/>
                <a:ext cx="2219647" cy="284693"/>
              </a:xfrm>
              <a:prstGeom prst="rect">
                <a:avLst/>
              </a:prstGeom>
              <a:blipFill rotWithShape="1">
                <a:blip r:embed="rId4"/>
                <a:stretch>
                  <a:fillRect l="-1923" t="-6522" b="-260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D384DCAE-A72A-48AE-8F5C-39FD4A244BD9}"/>
              </a:ext>
            </a:extLst>
          </p:cNvPr>
          <p:cNvCxnSpPr>
            <a:cxnSpLocks/>
          </p:cNvCxnSpPr>
          <p:nvPr/>
        </p:nvCxnSpPr>
        <p:spPr>
          <a:xfrm flipH="1">
            <a:off x="1355331" y="3618405"/>
            <a:ext cx="534341" cy="138500"/>
          </a:xfrm>
          <a:prstGeom prst="straightConnector1">
            <a:avLst/>
          </a:prstGeom>
          <a:ln w="158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3C53DC7E-BBB5-48DF-A63A-FCFED6948CFD}"/>
                  </a:ext>
                </a:extLst>
              </p:cNvPr>
              <p:cNvSpPr txBox="1"/>
              <p:nvPr/>
            </p:nvSpPr>
            <p:spPr>
              <a:xfrm>
                <a:off x="1843023" y="2821998"/>
                <a:ext cx="392672" cy="346249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x-none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C53DC7E-BBB5-48DF-A63A-FCFED6948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023" y="2821998"/>
                <a:ext cx="392672" cy="346249"/>
              </a:xfrm>
              <a:prstGeom prst="rect">
                <a:avLst/>
              </a:prstGeom>
              <a:blipFill rotWithShape="1">
                <a:blip r:embed="rId5"/>
                <a:stretch>
                  <a:fillRect b="-70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08F2AEE5-22FF-4E4D-BA8E-354B5B16A55A}"/>
                  </a:ext>
                </a:extLst>
              </p:cNvPr>
              <p:cNvSpPr txBox="1"/>
              <p:nvPr/>
            </p:nvSpPr>
            <p:spPr>
              <a:xfrm>
                <a:off x="2627784" y="2068521"/>
                <a:ext cx="392672" cy="346249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x-non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8F2AEE5-22FF-4E4D-BA8E-354B5B16A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2068521"/>
                <a:ext cx="392672" cy="346249"/>
              </a:xfrm>
              <a:prstGeom prst="rect">
                <a:avLst/>
              </a:prstGeom>
              <a:blipFill rotWithShape="1">
                <a:blip r:embed="rId6"/>
                <a:stretch>
                  <a:fillRect b="-70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31F5B6DB-E1C4-41EE-96B7-5B1D8DB2473D}"/>
                  </a:ext>
                </a:extLst>
              </p:cNvPr>
              <p:cNvSpPr txBox="1"/>
              <p:nvPr/>
            </p:nvSpPr>
            <p:spPr>
              <a:xfrm>
                <a:off x="2987824" y="1131590"/>
                <a:ext cx="441083" cy="368819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x-none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1F5B6DB-E1C4-41EE-96B7-5B1D8DB24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1131590"/>
                <a:ext cx="441083" cy="368819"/>
              </a:xfrm>
              <a:prstGeom prst="rect">
                <a:avLst/>
              </a:prstGeom>
              <a:blipFill rotWithShape="1"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/>
          <p:cNvGrpSpPr/>
          <p:nvPr/>
        </p:nvGrpSpPr>
        <p:grpSpPr>
          <a:xfrm>
            <a:off x="4809690" y="2355726"/>
            <a:ext cx="3650742" cy="2099170"/>
            <a:chOff x="4809690" y="2355726"/>
            <a:chExt cx="3650742" cy="2099170"/>
          </a:xfrm>
        </p:grpSpPr>
        <p:pic>
          <p:nvPicPr>
            <p:cNvPr id="18" name="Content Placeholder 5">
              <a:extLst>
                <a:ext uri="{FF2B5EF4-FFF2-40B4-BE49-F238E27FC236}">
                  <a16:creationId xmlns="" xmlns:a16="http://schemas.microsoft.com/office/drawing/2014/main" id="{C524E109-8868-4FA6-A478-C29D575983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99" r="6059" b="25118"/>
            <a:stretch/>
          </p:blipFill>
          <p:spPr>
            <a:xfrm>
              <a:off x="4809690" y="2949479"/>
              <a:ext cx="3650742" cy="12207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="" xmlns:a16="http://schemas.microsoft.com/office/drawing/2014/main" id="{30A72866-0631-4FDE-9396-584D520CB856}"/>
                    </a:ext>
                  </a:extLst>
                </p:cNvPr>
                <p:cNvSpPr txBox="1"/>
                <p:nvPr/>
              </p:nvSpPr>
              <p:spPr>
                <a:xfrm>
                  <a:off x="7903501" y="2771225"/>
                  <a:ext cx="556931" cy="238527"/>
                </a:xfrm>
                <a:prstGeom prst="rect">
                  <a:avLst/>
                </a:prstGeom>
                <a:noFill/>
              </p:spPr>
              <p:txBody>
                <a:bodyPr wrap="square" lIns="68580" tIns="34290" rIns="68580" bIns="3429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100">
                            <a:latin typeface="Cambria Math" panose="02040503050406030204" pitchFamily="18" charset="0"/>
                          </a:rPr>
                          <m:t>u</m:t>
                        </m:r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11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x-none" sz="11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30A72866-0631-4FDE-9396-584D520CB8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501" y="2771225"/>
                  <a:ext cx="556931" cy="238527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1025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958E6AA6-237E-4B4E-AEA8-4D4B985985A3}"/>
                </a:ext>
              </a:extLst>
            </p:cNvPr>
            <p:cNvSpPr txBox="1"/>
            <p:nvPr/>
          </p:nvSpPr>
          <p:spPr>
            <a:xfrm>
              <a:off x="6141416" y="4170203"/>
              <a:ext cx="1049005" cy="284693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sz="1400" i="1" dirty="0"/>
                <a:t>Density map</a:t>
              </a:r>
              <a:endParaRPr lang="x-none" sz="1400" i="1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5F321A49-82A8-4A02-9A87-A73A3F92F906}"/>
                </a:ext>
              </a:extLst>
            </p:cNvPr>
            <p:cNvSpPr/>
            <p:nvPr/>
          </p:nvSpPr>
          <p:spPr>
            <a:xfrm>
              <a:off x="6559588" y="3032539"/>
              <a:ext cx="83127" cy="82676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x-none"/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FC940538-B907-4D98-9D2A-BD2E574B1F30}"/>
                </a:ext>
              </a:extLst>
            </p:cNvPr>
            <p:cNvSpPr txBox="1"/>
            <p:nvPr/>
          </p:nvSpPr>
          <p:spPr>
            <a:xfrm>
              <a:off x="6496704" y="2355726"/>
              <a:ext cx="1555554" cy="284693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sz="1400" dirty="0"/>
                <a:t>Measurement zone</a:t>
              </a:r>
              <a:endParaRPr lang="x-none" sz="1400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="" xmlns:a16="http://schemas.microsoft.com/office/drawing/2014/main" id="{892D930E-0A76-49D2-994E-E2D9431E0F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0781" y="2672481"/>
              <a:ext cx="417926" cy="348150"/>
            </a:xfrm>
            <a:prstGeom prst="straightConnector1">
              <a:avLst/>
            </a:prstGeom>
            <a:ln w="158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Arrow: Right 29">
              <a:extLst>
                <a:ext uri="{FF2B5EF4-FFF2-40B4-BE49-F238E27FC236}">
                  <a16:creationId xmlns="" xmlns:a16="http://schemas.microsoft.com/office/drawing/2014/main" id="{C7254E30-F773-4F61-9DEA-CDAA45F795F3}"/>
                </a:ext>
              </a:extLst>
            </p:cNvPr>
            <p:cNvSpPr/>
            <p:nvPr/>
          </p:nvSpPr>
          <p:spPr>
            <a:xfrm>
              <a:off x="5476918" y="3365878"/>
              <a:ext cx="921327" cy="193964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x-none"/>
            </a:p>
          </p:txBody>
        </p:sp>
      </p:grpSp>
      <p:sp>
        <p:nvSpPr>
          <p:cNvPr id="19" name="Titre 1"/>
          <p:cNvSpPr txBox="1">
            <a:spLocks/>
          </p:cNvSpPr>
          <p:nvPr/>
        </p:nvSpPr>
        <p:spPr>
          <a:xfrm>
            <a:off x="1" y="1"/>
            <a:ext cx="9144000" cy="828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Analytical</a:t>
            </a: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model for </a:t>
            </a:r>
            <a:r>
              <a:rPr lang="fr-FR" sz="2800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</a:t>
            </a:r>
            <a:r>
              <a:rPr lang="fr-FR" sz="2800" b="1" i="1" baseline="-25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x</a:t>
            </a:r>
            <a:r>
              <a:rPr lang="fr-FR" sz="2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(y)</a:t>
            </a:r>
            <a:r>
              <a:rPr lang="fr-FR" sz="2800" b="1" i="1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versus </a:t>
            </a:r>
            <a:r>
              <a:rPr lang="fr-FR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experiment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2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79512" y="915566"/>
            <a:ext cx="8856984" cy="34563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1A1904-4F5B-442B-93AA-EBEE6A77E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7574"/>
            <a:ext cx="8435279" cy="3394472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Can simulate </a:t>
            </a:r>
            <a:r>
              <a:rPr lang="en-US" sz="2400" dirty="0" err="1"/>
              <a:t>nanopore</a:t>
            </a:r>
            <a:r>
              <a:rPr lang="en-US" sz="2400" dirty="0"/>
              <a:t> systems for specified system conditions (pressure/temperature)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Analytical model agrees with developed flow for measured fluid properties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Interface should be treated as separate phase with measured viscosity</a:t>
            </a:r>
          </a:p>
          <a:p>
            <a:pPr algn="just">
              <a:lnSpc>
                <a:spcPct val="150000"/>
              </a:lnSpc>
            </a:pPr>
            <a:endParaRPr lang="en-US" sz="2400" dirty="0"/>
          </a:p>
          <a:p>
            <a:pPr algn="just">
              <a:lnSpc>
                <a:spcPct val="150000"/>
              </a:lnSpc>
            </a:pPr>
            <a:endParaRPr lang="x-none" sz="2400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" y="1"/>
            <a:ext cx="9144000" cy="828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Results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4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55776" y="69954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Lot 3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27584" y="1707654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Modélisation LBM/SPH à l’échelle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mésoscopique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couplage électrocinétique et HM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39552" y="347236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Nathan </a:t>
            </a:r>
            <a:r>
              <a:rPr lang="fr-FR" sz="1600" i="1" dirty="0" err="1"/>
              <a:t>Amrofel</a:t>
            </a:r>
            <a:r>
              <a:rPr lang="fr-FR" sz="1600" i="1" dirty="0"/>
              <a:t>, thèse financée CNRS</a:t>
            </a:r>
          </a:p>
          <a:p>
            <a:r>
              <a:rPr lang="fr-FR" sz="1600" i="1" dirty="0"/>
              <a:t>Fabrice </a:t>
            </a:r>
            <a:r>
              <a:rPr lang="fr-FR" sz="1600" i="1" dirty="0" err="1"/>
              <a:t>Golfier</a:t>
            </a:r>
            <a:endParaRPr lang="fr-FR" sz="1600" i="1" dirty="0"/>
          </a:p>
          <a:p>
            <a:r>
              <a:rPr lang="fr-FR" sz="1600" i="1" dirty="0"/>
              <a:t>Amaël Obliger</a:t>
            </a:r>
          </a:p>
          <a:p>
            <a:r>
              <a:rPr lang="fr-FR" sz="1600" i="1" dirty="0"/>
              <a:t>Magdalena </a:t>
            </a:r>
            <a:r>
              <a:rPr lang="fr-FR" sz="1600" i="1" dirty="0" err="1"/>
              <a:t>Dymitrowska</a:t>
            </a:r>
            <a:endParaRPr lang="fr-FR" sz="1600" i="1" dirty="0"/>
          </a:p>
          <a:p>
            <a:r>
              <a:rPr lang="fr-FR" sz="1600" i="1" dirty="0"/>
              <a:t>Anne-Julie </a:t>
            </a:r>
            <a:r>
              <a:rPr lang="fr-FR" sz="1600" i="1" dirty="0" err="1"/>
              <a:t>Tinet</a:t>
            </a:r>
            <a:endParaRPr lang="fr-FR" sz="1600" i="1" dirty="0"/>
          </a:p>
        </p:txBody>
      </p:sp>
      <p:grpSp>
        <p:nvGrpSpPr>
          <p:cNvPr id="8" name="Groupe 7"/>
          <p:cNvGrpSpPr>
            <a:grpSpLocks noChangeAspect="1"/>
          </p:cNvGrpSpPr>
          <p:nvPr/>
        </p:nvGrpSpPr>
        <p:grpSpPr>
          <a:xfrm>
            <a:off x="4233616" y="3724573"/>
            <a:ext cx="1474122" cy="963418"/>
            <a:chOff x="2670090" y="2440923"/>
            <a:chExt cx="737061" cy="481709"/>
          </a:xfrm>
        </p:grpSpPr>
        <p:sp>
          <p:nvSpPr>
            <p:cNvPr id="9" name="Rectangle à coins arrondis 8"/>
            <p:cNvSpPr/>
            <p:nvPr/>
          </p:nvSpPr>
          <p:spPr>
            <a:xfrm>
              <a:off x="2670090" y="2511775"/>
              <a:ext cx="737061" cy="3400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0090" y="2440923"/>
              <a:ext cx="737061" cy="481709"/>
            </a:xfrm>
            <a:prstGeom prst="rect">
              <a:avLst/>
            </a:prstGeom>
          </p:spPr>
        </p:pic>
      </p:grpSp>
      <p:grpSp>
        <p:nvGrpSpPr>
          <p:cNvPr id="11" name="Groupe 10"/>
          <p:cNvGrpSpPr>
            <a:grpSpLocks noChangeAspect="1"/>
          </p:cNvGrpSpPr>
          <p:nvPr/>
        </p:nvGrpSpPr>
        <p:grpSpPr>
          <a:xfrm>
            <a:off x="5940152" y="3867894"/>
            <a:ext cx="1224000" cy="778608"/>
            <a:chOff x="2655276" y="2091075"/>
            <a:chExt cx="612000" cy="389304"/>
          </a:xfrm>
        </p:grpSpPr>
        <p:sp>
          <p:nvSpPr>
            <p:cNvPr id="12" name="Rectangle 11"/>
            <p:cNvSpPr/>
            <p:nvPr/>
          </p:nvSpPr>
          <p:spPr>
            <a:xfrm>
              <a:off x="2655276" y="2091075"/>
              <a:ext cx="612000" cy="389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0" descr="Résultat de recherche d'images pour &quot;logo IRSN&quot;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290" y="2091075"/>
              <a:ext cx="560382" cy="389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2" descr="Institut des Sciences Moléculaires - ISM (université de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2" b="25660"/>
          <a:stretch/>
        </p:blipFill>
        <p:spPr bwMode="auto">
          <a:xfrm>
            <a:off x="7524328" y="3859607"/>
            <a:ext cx="1524000" cy="7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43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à coins arrondis 7">
            <a:extLst>
              <a:ext uri="{FF2B5EF4-FFF2-40B4-BE49-F238E27FC236}">
                <a16:creationId xmlns="" xmlns:a16="http://schemas.microsoft.com/office/drawing/2014/main" id="{023403CE-C3DC-2A00-CCF3-17528FF66224}"/>
              </a:ext>
            </a:extLst>
          </p:cNvPr>
          <p:cNvSpPr/>
          <p:nvPr/>
        </p:nvSpPr>
        <p:spPr>
          <a:xfrm>
            <a:off x="145332" y="2836524"/>
            <a:ext cx="5074737" cy="223656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21">
            <a:extLst>
              <a:ext uri="{FF2B5EF4-FFF2-40B4-BE49-F238E27FC236}">
                <a16:creationId xmlns="" xmlns:a16="http://schemas.microsoft.com/office/drawing/2014/main" id="{B8A7B54B-94EA-60BE-184F-544F92367985}"/>
              </a:ext>
            </a:extLst>
          </p:cNvPr>
          <p:cNvSpPr/>
          <p:nvPr/>
        </p:nvSpPr>
        <p:spPr>
          <a:xfrm>
            <a:off x="145334" y="593105"/>
            <a:ext cx="5074738" cy="21214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D8C6D336-E45F-F215-2DA5-D1FA638B46D4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9144000" cy="8280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>
              <a:spcBef>
                <a:spcPct val="0"/>
              </a:spcBef>
              <a:defRPr/>
            </a:pP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L'évaporation de l'eau hygroscopique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="" xmlns:a16="http://schemas.microsoft.com/office/drawing/2014/main" id="{76AAD834-E269-D4E7-47F2-37B872C23F56}"/>
              </a:ext>
            </a:extLst>
          </p:cNvPr>
          <p:cNvCxnSpPr/>
          <p:nvPr/>
        </p:nvCxnSpPr>
        <p:spPr>
          <a:xfrm>
            <a:off x="10361720" y="578529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="" xmlns:a16="http://schemas.microsoft.com/office/drawing/2014/main" id="{52AD980F-D97A-0117-7545-C7503E6DBB5B}"/>
              </a:ext>
            </a:extLst>
          </p:cNvPr>
          <p:cNvSpPr txBox="1"/>
          <p:nvPr/>
        </p:nvSpPr>
        <p:spPr>
          <a:xfrm>
            <a:off x="743927" y="2266166"/>
            <a:ext cx="38775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Description d'un milieu poreux avec les trois phases représentées (</a:t>
            </a:r>
            <a:r>
              <a:rPr lang="fr-FR" sz="1100" dirty="0" err="1"/>
              <a:t>Mchirgui</a:t>
            </a:r>
            <a:r>
              <a:rPr lang="fr-FR" sz="1100" dirty="0"/>
              <a:t>, 2012)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="" xmlns:a16="http://schemas.microsoft.com/office/drawing/2014/main" id="{30BFCE80-539D-48FD-5EF0-C04276445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8" r="25355" b="9527"/>
          <a:stretch/>
        </p:blipFill>
        <p:spPr>
          <a:xfrm>
            <a:off x="5652120" y="662317"/>
            <a:ext cx="1437822" cy="13565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</p:spPr>
      </p:pic>
      <p:pic>
        <p:nvPicPr>
          <p:cNvPr id="40" name="Image 39">
            <a:extLst>
              <a:ext uri="{FF2B5EF4-FFF2-40B4-BE49-F238E27FC236}">
                <a16:creationId xmlns="" xmlns:a16="http://schemas.microsoft.com/office/drawing/2014/main" id="{E1226CE6-7793-A9DD-19EC-43DFCEA0C1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9" r="12617" b="11600"/>
          <a:stretch/>
        </p:blipFill>
        <p:spPr>
          <a:xfrm>
            <a:off x="7236295" y="659738"/>
            <a:ext cx="1523307" cy="13630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</p:spPr>
      </p:pic>
      <p:pic>
        <p:nvPicPr>
          <p:cNvPr id="41" name="Image 40">
            <a:extLst>
              <a:ext uri="{FF2B5EF4-FFF2-40B4-BE49-F238E27FC236}">
                <a16:creationId xmlns="" xmlns:a16="http://schemas.microsoft.com/office/drawing/2014/main" id="{C10B43FC-FC9B-3060-074E-FF29B3E745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89153"/>
            <a:ext cx="3107482" cy="2631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</p:spPr>
      </p:pic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046FF66E-58C2-F39F-E19A-C3687AC1F0C3}"/>
              </a:ext>
            </a:extLst>
          </p:cNvPr>
          <p:cNvSpPr/>
          <p:nvPr/>
        </p:nvSpPr>
        <p:spPr>
          <a:xfrm>
            <a:off x="5292080" y="4758412"/>
            <a:ext cx="37904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kern="0" dirty="0">
                <a:latin typeface="Calibri" panose="020F0502020204030204" pitchFamily="34" charset="0"/>
                <a:cs typeface="Calibri" panose="020F0502020204030204" pitchFamily="34" charset="0"/>
              </a:rPr>
              <a:t>Source: Rapport de stage - </a:t>
            </a:r>
            <a:r>
              <a:rPr lang="en-US" sz="11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Laydine</a:t>
            </a:r>
            <a:r>
              <a:rPr lang="en-US" sz="1100" kern="0" dirty="0">
                <a:latin typeface="Calibri" panose="020F0502020204030204" pitchFamily="34" charset="0"/>
                <a:cs typeface="Calibri" panose="020F0502020204030204" pitchFamily="34" charset="0"/>
              </a:rPr>
              <a:t> Youssouf, 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="" xmlns:a16="http://schemas.microsoft.com/office/drawing/2014/main" id="{B97EA7E0-1A6A-D2DC-3AAA-3102FAC185E5}"/>
                  </a:ext>
                </a:extLst>
              </p:cNvPr>
              <p:cNvSpPr txBox="1"/>
              <p:nvPr/>
            </p:nvSpPr>
            <p:spPr>
              <a:xfrm>
                <a:off x="247251" y="3003798"/>
                <a:ext cx="2164509" cy="868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400" dirty="0"/>
                  <a:t>Equation de Kelvin  :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fr-FR" sz="1400" dirty="0"/>
              </a:p>
              <a:p>
                <a:r>
                  <a:rPr lang="fr-FR" sz="1400" dirty="0"/>
                  <a:t>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fr-FR" sz="1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𝑣𝑠</m:t>
                        </m:r>
                      </m:sub>
                    </m:sSub>
                    <m:sSup>
                      <m:sSup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𝑒𝑎𝑢</m:t>
                                </m:r>
                              </m:sub>
                            </m:sSub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𝑅𝑇</m:t>
                            </m:r>
                          </m:den>
                        </m:f>
                      </m:sup>
                    </m:sSup>
                  </m:oMath>
                </a14:m>
                <a:r>
                  <a:rPr lang="fr-FR" dirty="0">
                    <a:solidFill>
                      <a:schemeClr val="tx1"/>
                    </a:solidFill>
                  </a:rPr>
                  <a:t> </a:t>
                </a:r>
                <a:endParaRPr lang="fr-FR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B97EA7E0-1A6A-D2DC-3AAA-3102FAC18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51" y="3003798"/>
                <a:ext cx="2164509" cy="868443"/>
              </a:xfrm>
              <a:prstGeom prst="rect">
                <a:avLst/>
              </a:prstGeom>
              <a:blipFill>
                <a:blip r:embed="rId6"/>
                <a:stretch>
                  <a:fillRect l="-563" t="-14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CED5539E-E1A7-5D81-0C96-EB4043E4EB16}"/>
              </a:ext>
            </a:extLst>
          </p:cNvPr>
          <p:cNvSpPr txBox="1"/>
          <p:nvPr/>
        </p:nvSpPr>
        <p:spPr>
          <a:xfrm>
            <a:off x="259671" y="3920738"/>
            <a:ext cx="22240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/>
              <a:t>Détermine la saturation en eau à l’interface.</a:t>
            </a:r>
            <a:endParaRPr lang="fr-FR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D899837B-52E5-3205-1C66-B70C55FC2480}"/>
              </a:ext>
            </a:extLst>
          </p:cNvPr>
          <p:cNvSpPr txBox="1"/>
          <p:nvPr/>
        </p:nvSpPr>
        <p:spPr>
          <a:xfrm>
            <a:off x="259671" y="4484524"/>
            <a:ext cx="22240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/>
              <a:t>S’exprime à l’échelle </a:t>
            </a:r>
            <a:r>
              <a:rPr lang="fr-FR" sz="1400" dirty="0" err="1"/>
              <a:t>mésoscopique</a:t>
            </a:r>
            <a:r>
              <a:rPr lang="fr-FR" sz="1400" dirty="0"/>
              <a:t>.</a:t>
            </a:r>
            <a:endParaRPr lang="fr-FR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0BFD215C-C75C-2B14-AA52-CAB5DA0445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79" y="2899987"/>
            <a:ext cx="2342710" cy="17737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Ellipse 23">
            <a:extLst>
              <a:ext uri="{FF2B5EF4-FFF2-40B4-BE49-F238E27FC236}">
                <a16:creationId xmlns="" xmlns:a16="http://schemas.microsoft.com/office/drawing/2014/main" id="{8251AE5F-29FD-8646-4F67-792728241E72}"/>
              </a:ext>
            </a:extLst>
          </p:cNvPr>
          <p:cNvSpPr/>
          <p:nvPr/>
        </p:nvSpPr>
        <p:spPr>
          <a:xfrm>
            <a:off x="1656000" y="3384000"/>
            <a:ext cx="288032" cy="288000"/>
          </a:xfrm>
          <a:prstGeom prst="ellipse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A2A12D54-9DE8-8B51-387D-D9A79E09D4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30088" r="25067" b="31163"/>
          <a:stretch/>
        </p:blipFill>
        <p:spPr>
          <a:xfrm>
            <a:off x="558698" y="705203"/>
            <a:ext cx="4248000" cy="15582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ZoneTexte 28">
            <a:extLst>
              <a:ext uri="{FF2B5EF4-FFF2-40B4-BE49-F238E27FC236}">
                <a16:creationId xmlns="" xmlns:a16="http://schemas.microsoft.com/office/drawing/2014/main" id="{B81A38EF-5F22-B4B8-60B1-1508B84B824E}"/>
              </a:ext>
            </a:extLst>
          </p:cNvPr>
          <p:cNvSpPr txBox="1"/>
          <p:nvPr/>
        </p:nvSpPr>
        <p:spPr>
          <a:xfrm>
            <a:off x="2699792" y="4673773"/>
            <a:ext cx="19070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Humidité relative à l'équilibre selon la relation Kelvin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169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669" y="1203598"/>
            <a:ext cx="8496944" cy="1977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Très forte </a:t>
            </a:r>
            <a:r>
              <a:rPr lang="fr-FR" sz="1600" b="1" dirty="0">
                <a:solidFill>
                  <a:schemeClr val="bg1"/>
                </a:solidFill>
              </a:rPr>
              <a:t>dépendance</a:t>
            </a:r>
            <a:r>
              <a:rPr lang="fr-FR" sz="1600" dirty="0">
                <a:solidFill>
                  <a:schemeClr val="bg1"/>
                </a:solidFill>
              </a:rPr>
              <a:t> des mécanismes de transfert à la </a:t>
            </a:r>
            <a:r>
              <a:rPr lang="fr-FR" sz="1600" b="1" dirty="0">
                <a:solidFill>
                  <a:schemeClr val="bg1"/>
                </a:solidFill>
              </a:rPr>
              <a:t>connectivité et topologie des pores </a:t>
            </a:r>
            <a:r>
              <a:rPr lang="fr-FR" sz="1600" dirty="0">
                <a:solidFill>
                  <a:schemeClr val="bg1"/>
                </a:solidFill>
              </a:rPr>
              <a:t>(effet d’hystérésis, très importante micro- et méso-porosité)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Difficulté de mesurer expérimentalement les propriétés hydrodynamiques (courbes de saturation, perméabilités relatives) pour de très fortes saturations en eau: nécessité de faire appel à la </a:t>
            </a:r>
            <a:r>
              <a:rPr lang="fr-FR" sz="1600" b="1" dirty="0">
                <a:solidFill>
                  <a:schemeClr val="bg1"/>
                </a:solidFill>
              </a:rPr>
              <a:t>modélisation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Propriétés de transport fortement affectées par différents </a:t>
            </a:r>
            <a:r>
              <a:rPr lang="fr-FR" sz="1600" b="1" dirty="0">
                <a:solidFill>
                  <a:schemeClr val="bg1"/>
                </a:solidFill>
              </a:rPr>
              <a:t>couplages</a:t>
            </a:r>
            <a:r>
              <a:rPr lang="fr-FR" sz="1600" dirty="0">
                <a:solidFill>
                  <a:schemeClr val="bg1"/>
                </a:solidFill>
              </a:rPr>
              <a:t> : couplages </a:t>
            </a:r>
            <a:r>
              <a:rPr lang="fr-FR" sz="1600" b="1" dirty="0">
                <a:solidFill>
                  <a:schemeClr val="bg1"/>
                </a:solidFill>
              </a:rPr>
              <a:t>HM</a:t>
            </a:r>
            <a:r>
              <a:rPr lang="fr-FR" sz="1600" dirty="0">
                <a:solidFill>
                  <a:schemeClr val="bg1"/>
                </a:solidFill>
              </a:rPr>
              <a:t>, </a:t>
            </a:r>
            <a:r>
              <a:rPr lang="fr-FR" sz="1600" b="1" dirty="0">
                <a:solidFill>
                  <a:schemeClr val="bg1"/>
                </a:solidFill>
              </a:rPr>
              <a:t>couplage électrocinétiques</a:t>
            </a:r>
            <a:r>
              <a:rPr lang="fr-FR" sz="1600" dirty="0">
                <a:solidFill>
                  <a:schemeClr val="bg1"/>
                </a:solidFill>
              </a:rPr>
              <a:t>, effet de glissement (gaz), …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Migration des gaz de corrosion dans des argilites</a:t>
            </a:r>
          </a:p>
        </p:txBody>
      </p:sp>
      <p:sp>
        <p:nvSpPr>
          <p:cNvPr id="7" name="Flèche vers le bas 6"/>
          <p:cNvSpPr/>
          <p:nvPr/>
        </p:nvSpPr>
        <p:spPr>
          <a:xfrm>
            <a:off x="4562890" y="555527"/>
            <a:ext cx="38459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68" y="3435846"/>
            <a:ext cx="4252546" cy="1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26" y="3435846"/>
            <a:ext cx="1402185" cy="148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6242755" y="3683864"/>
            <a:ext cx="2217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</a:rPr>
              <a:t>Plusieurs échelles d’observation !!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38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roupe 183">
            <a:extLst>
              <a:ext uri="{FF2B5EF4-FFF2-40B4-BE49-F238E27FC236}">
                <a16:creationId xmlns="" xmlns:a16="http://schemas.microsoft.com/office/drawing/2014/main" id="{9E3F2770-F951-7009-2C8D-7A550E317DD0}"/>
              </a:ext>
            </a:extLst>
          </p:cNvPr>
          <p:cNvGrpSpPr/>
          <p:nvPr/>
        </p:nvGrpSpPr>
        <p:grpSpPr>
          <a:xfrm>
            <a:off x="4858096" y="339502"/>
            <a:ext cx="1784363" cy="1642037"/>
            <a:chOff x="4858096" y="339502"/>
            <a:chExt cx="1784363" cy="1642037"/>
          </a:xfrm>
        </p:grpSpPr>
        <p:pic>
          <p:nvPicPr>
            <p:cNvPr id="147" name="Image 146">
              <a:extLst>
                <a:ext uri="{FF2B5EF4-FFF2-40B4-BE49-F238E27FC236}">
                  <a16:creationId xmlns="" xmlns:a16="http://schemas.microsoft.com/office/drawing/2014/main" id="{C56020E8-EC42-5B29-A2A7-B56B318EC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6050" b="61713"/>
            <a:stretch/>
          </p:blipFill>
          <p:spPr>
            <a:xfrm>
              <a:off x="4858096" y="339502"/>
              <a:ext cx="1784363" cy="1642037"/>
            </a:xfrm>
            <a:prstGeom prst="rect">
              <a:avLst/>
            </a:prstGeom>
          </p:spPr>
        </p:pic>
        <p:sp>
          <p:nvSpPr>
            <p:cNvPr id="151" name="ZoneTexte 150">
              <a:extLst>
                <a:ext uri="{FF2B5EF4-FFF2-40B4-BE49-F238E27FC236}">
                  <a16:creationId xmlns="" xmlns:a16="http://schemas.microsoft.com/office/drawing/2014/main" id="{2AB27C7F-1D46-438F-0728-CBF36BD10183}"/>
                </a:ext>
              </a:extLst>
            </p:cNvPr>
            <p:cNvSpPr txBox="1"/>
            <p:nvPr/>
          </p:nvSpPr>
          <p:spPr>
            <a:xfrm>
              <a:off x="5365695" y="542767"/>
              <a:ext cx="7489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Phase</a:t>
              </a:r>
            </a:p>
            <a:p>
              <a:pPr algn="ctr"/>
              <a:r>
                <a:rPr lang="fr-FR" sz="1600" dirty="0"/>
                <a:t>liquide</a:t>
              </a:r>
            </a:p>
          </p:txBody>
        </p:sp>
      </p:grpSp>
      <p:grpSp>
        <p:nvGrpSpPr>
          <p:cNvPr id="185" name="Groupe 184">
            <a:extLst>
              <a:ext uri="{FF2B5EF4-FFF2-40B4-BE49-F238E27FC236}">
                <a16:creationId xmlns="" xmlns:a16="http://schemas.microsoft.com/office/drawing/2014/main" id="{A9988831-651D-B57E-694F-AB37BC0F3269}"/>
              </a:ext>
            </a:extLst>
          </p:cNvPr>
          <p:cNvGrpSpPr/>
          <p:nvPr/>
        </p:nvGrpSpPr>
        <p:grpSpPr>
          <a:xfrm>
            <a:off x="6841134" y="1158347"/>
            <a:ext cx="1517552" cy="1531868"/>
            <a:chOff x="6841134" y="1158347"/>
            <a:chExt cx="1517552" cy="1531868"/>
          </a:xfrm>
        </p:grpSpPr>
        <p:pic>
          <p:nvPicPr>
            <p:cNvPr id="148" name="Image 147">
              <a:extLst>
                <a:ext uri="{FF2B5EF4-FFF2-40B4-BE49-F238E27FC236}">
                  <a16:creationId xmlns="" xmlns:a16="http://schemas.microsoft.com/office/drawing/2014/main" id="{B1CEE0B3-46A0-1293-D4C0-1D1533ECA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117" t="20809" b="43473"/>
            <a:stretch/>
          </p:blipFill>
          <p:spPr>
            <a:xfrm>
              <a:off x="6841134" y="1158347"/>
              <a:ext cx="1517552" cy="1531868"/>
            </a:xfrm>
            <a:prstGeom prst="rect">
              <a:avLst/>
            </a:prstGeom>
          </p:spPr>
        </p:pic>
        <p:sp>
          <p:nvSpPr>
            <p:cNvPr id="152" name="ZoneTexte 151">
              <a:extLst>
                <a:ext uri="{FF2B5EF4-FFF2-40B4-BE49-F238E27FC236}">
                  <a16:creationId xmlns="" xmlns:a16="http://schemas.microsoft.com/office/drawing/2014/main" id="{EC4E101C-B89B-702E-9C41-310E3B7D9410}"/>
                </a:ext>
              </a:extLst>
            </p:cNvPr>
            <p:cNvSpPr txBox="1"/>
            <p:nvPr/>
          </p:nvSpPr>
          <p:spPr>
            <a:xfrm>
              <a:off x="7443028" y="1565564"/>
              <a:ext cx="7024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Phase</a:t>
              </a:r>
            </a:p>
            <a:p>
              <a:pPr algn="ctr"/>
              <a:r>
                <a:rPr lang="fr-FR" sz="1600" dirty="0" err="1"/>
                <a:t>gas</a:t>
              </a:r>
              <a:endParaRPr lang="fr-FR" sz="1600" dirty="0"/>
            </a:p>
          </p:txBody>
        </p:sp>
      </p:grpSp>
      <p:grpSp>
        <p:nvGrpSpPr>
          <p:cNvPr id="186" name="Groupe 185">
            <a:extLst>
              <a:ext uri="{FF2B5EF4-FFF2-40B4-BE49-F238E27FC236}">
                <a16:creationId xmlns="" xmlns:a16="http://schemas.microsoft.com/office/drawing/2014/main" id="{A173CDEC-A0E4-C28E-F53C-95DC045C5DC3}"/>
              </a:ext>
            </a:extLst>
          </p:cNvPr>
          <p:cNvGrpSpPr/>
          <p:nvPr/>
        </p:nvGrpSpPr>
        <p:grpSpPr>
          <a:xfrm>
            <a:off x="7099637" y="3327941"/>
            <a:ext cx="1493557" cy="1332134"/>
            <a:chOff x="7099637" y="3327941"/>
            <a:chExt cx="1493557" cy="1332134"/>
          </a:xfrm>
        </p:grpSpPr>
        <p:pic>
          <p:nvPicPr>
            <p:cNvPr id="149" name="Image 148">
              <a:extLst>
                <a:ext uri="{FF2B5EF4-FFF2-40B4-BE49-F238E27FC236}">
                  <a16:creationId xmlns="" xmlns:a16="http://schemas.microsoft.com/office/drawing/2014/main" id="{3D0D53A6-ABD9-675A-55A6-CF82BED35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842" t="68939"/>
            <a:stretch/>
          </p:blipFill>
          <p:spPr>
            <a:xfrm>
              <a:off x="7099637" y="3327941"/>
              <a:ext cx="1493557" cy="1332134"/>
            </a:xfrm>
            <a:prstGeom prst="rect">
              <a:avLst/>
            </a:prstGeom>
          </p:spPr>
        </p:pic>
        <p:sp>
          <p:nvSpPr>
            <p:cNvPr id="153" name="ZoneTexte 152">
              <a:extLst>
                <a:ext uri="{FF2B5EF4-FFF2-40B4-BE49-F238E27FC236}">
                  <a16:creationId xmlns="" xmlns:a16="http://schemas.microsoft.com/office/drawing/2014/main" id="{76E57835-934B-8F67-7AA5-29C537D713A9}"/>
                </a:ext>
              </a:extLst>
            </p:cNvPr>
            <p:cNvSpPr txBox="1"/>
            <p:nvPr/>
          </p:nvSpPr>
          <p:spPr>
            <a:xfrm>
              <a:off x="7687907" y="3814843"/>
              <a:ext cx="7024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Phase</a:t>
              </a:r>
            </a:p>
            <a:p>
              <a:pPr algn="ctr"/>
              <a:r>
                <a:rPr lang="fr-FR" sz="1600" dirty="0"/>
                <a:t>rigide</a:t>
              </a:r>
            </a:p>
          </p:txBody>
        </p:sp>
      </p:grpSp>
      <p:pic>
        <p:nvPicPr>
          <p:cNvPr id="121" name="Image 120">
            <a:extLst>
              <a:ext uri="{FF2B5EF4-FFF2-40B4-BE49-F238E27FC236}">
                <a16:creationId xmlns="" xmlns:a16="http://schemas.microsoft.com/office/drawing/2014/main" id="{E0C167C3-7963-C87C-1296-2635FC323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1593085"/>
            <a:ext cx="3360304" cy="3360304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168116F7-C790-48AB-E5E0-4F37AB68DE42}"/>
              </a:ext>
            </a:extLst>
          </p:cNvPr>
          <p:cNvSpPr txBox="1">
            <a:spLocks/>
          </p:cNvSpPr>
          <p:nvPr/>
        </p:nvSpPr>
        <p:spPr>
          <a:xfrm>
            <a:off x="-1908720" y="303590"/>
            <a:ext cx="9144000" cy="8280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>
              <a:spcBef>
                <a:spcPct val="0"/>
              </a:spcBef>
              <a:defRPr/>
            </a:pP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Principe de la méthode SPH</a:t>
            </a:r>
            <a:endParaRPr lang="fr-FR" dirty="0">
              <a:solidFill>
                <a:schemeClr val="tx2"/>
              </a:solidFill>
              <a:ea typeface="+mj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="" xmlns:a16="http://schemas.microsoft.com/office/drawing/2014/main" id="{9A849CBA-5C2D-F10E-6CDD-3452938CFA8A}"/>
                  </a:ext>
                </a:extLst>
              </p:cNvPr>
              <p:cNvSpPr txBox="1"/>
              <p:nvPr/>
            </p:nvSpPr>
            <p:spPr>
              <a:xfrm>
                <a:off x="107139" y="1059582"/>
                <a:ext cx="3273289" cy="5564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400" dirty="0"/>
                  <a:t>Convolution « exacte »</a:t>
                </a:r>
              </a:p>
              <a:p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4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400" i="1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trlPr>
                          <a:rPr lang="fr-FR" sz="1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l-GR" sz="1400" i="1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l-GR" sz="1400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l-GR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nary>
                  </m:oMath>
                </a14:m>
                <a:r>
                  <a:rPr lang="fr-FR" sz="1400" dirty="0"/>
                  <a:t>   </a:t>
                </a: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A849CBA-5C2D-F10E-6CDD-3452938CF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39" y="1059582"/>
                <a:ext cx="3273289" cy="556499"/>
              </a:xfrm>
              <a:prstGeom prst="rect">
                <a:avLst/>
              </a:prstGeom>
              <a:blipFill>
                <a:blip r:embed="rId5"/>
                <a:stretch>
                  <a:fillRect l="-372" t="-32967" b="-1065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="" xmlns:a16="http://schemas.microsoft.com/office/drawing/2014/main" id="{B3C6326C-DDA0-6F30-AEA5-9BF8D74B685E}"/>
                  </a:ext>
                </a:extLst>
              </p:cNvPr>
              <p:cNvSpPr txBox="1"/>
              <p:nvPr/>
            </p:nvSpPr>
            <p:spPr>
              <a:xfrm>
                <a:off x="107139" y="1923678"/>
                <a:ext cx="398122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400" dirty="0" err="1"/>
                  <a:t>Smoothed</a:t>
                </a:r>
                <a:r>
                  <a:rPr lang="fr-FR" sz="1400" dirty="0"/>
                  <a:t> :</a:t>
                </a:r>
              </a:p>
              <a:p>
                <a:r>
                  <a:rPr lang="fr-FR" sz="1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r-FR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fr-F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fr-F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fr-FR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l-GR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F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l-G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sSup>
                          <m:sSupPr>
                            <m:ctrlPr>
                              <a:rPr lang="fr-FR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fr-F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fr-F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nary>
                  </m:oMath>
                </a14:m>
                <a:r>
                  <a:rPr lang="fr-FR" dirty="0">
                    <a:solidFill>
                      <a:schemeClr val="tx1"/>
                    </a:solidFill>
                  </a:rPr>
                  <a:t> </a:t>
                </a:r>
                <a:endParaRPr lang="fr-FR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3C6326C-DDA0-6F30-AEA5-9BF8D74B6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39" y="1923678"/>
                <a:ext cx="3981224" cy="584775"/>
              </a:xfrm>
              <a:prstGeom prst="rect">
                <a:avLst/>
              </a:prstGeom>
              <a:blipFill>
                <a:blip r:embed="rId6"/>
                <a:stretch>
                  <a:fillRect l="-306" t="-25263" b="-1042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="" xmlns:a16="http://schemas.microsoft.com/office/drawing/2014/main" id="{AC118553-6DC0-D501-3725-08FB3D1563FB}"/>
                  </a:ext>
                </a:extLst>
              </p:cNvPr>
              <p:cNvSpPr txBox="1"/>
              <p:nvPr/>
            </p:nvSpPr>
            <p:spPr>
              <a:xfrm>
                <a:off x="107139" y="2787774"/>
                <a:ext cx="4968917" cy="2291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400" dirty="0"/>
                  <a:t>Version discrète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1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≪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≫ =</m:t>
                              </m:r>
                              <m:nary>
                                <m:naryPr>
                                  <m:chr m:val="∑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el-GR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l-G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≪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≫=</m:t>
                              </m:r>
                              <m:nary>
                                <m:naryPr>
                                  <m:chr m:val="∑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el-GR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l-G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≪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≫=−</m:t>
                              </m:r>
                              <m:nary>
                                <m:naryPr>
                                  <m:chr m:val="∑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el-GR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l-G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eqAr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C118553-6DC0-D501-3725-08FB3D156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39" y="2787774"/>
                <a:ext cx="4968917" cy="2291525"/>
              </a:xfrm>
              <a:prstGeom prst="rect">
                <a:avLst/>
              </a:prstGeom>
              <a:blipFill>
                <a:blip r:embed="rId7"/>
                <a:stretch>
                  <a:fillRect l="-245" t="-2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2" name="Groupe 141">
            <a:extLst>
              <a:ext uri="{FF2B5EF4-FFF2-40B4-BE49-F238E27FC236}">
                <a16:creationId xmlns="" xmlns:a16="http://schemas.microsoft.com/office/drawing/2014/main" id="{F973BA87-A4AA-7A93-7DCC-3B6B7BEFAFFA}"/>
              </a:ext>
            </a:extLst>
          </p:cNvPr>
          <p:cNvGrpSpPr/>
          <p:nvPr/>
        </p:nvGrpSpPr>
        <p:grpSpPr>
          <a:xfrm>
            <a:off x="4126665" y="1719237"/>
            <a:ext cx="3031367" cy="3107999"/>
            <a:chOff x="4351870" y="958146"/>
            <a:chExt cx="4092027" cy="3718265"/>
          </a:xfrm>
        </p:grpSpPr>
        <p:pic>
          <p:nvPicPr>
            <p:cNvPr id="40" name="Image 39">
              <a:extLst>
                <a:ext uri="{FF2B5EF4-FFF2-40B4-BE49-F238E27FC236}">
                  <a16:creationId xmlns="" xmlns:a16="http://schemas.microsoft.com/office/drawing/2014/main" id="{DB89D1E4-4FF0-5506-0F2C-5DE750F88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61863" y="2231749"/>
              <a:ext cx="104790" cy="85737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="" xmlns:a16="http://schemas.microsoft.com/office/drawing/2014/main" id="{F12611B7-B198-D32F-C347-BFB55A174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41668" y="2510726"/>
              <a:ext cx="104790" cy="85737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="" xmlns:a16="http://schemas.microsoft.com/office/drawing/2014/main" id="{5191E60D-DE0B-EEB6-0242-F64AF0B5C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37207" y="2442462"/>
              <a:ext cx="104790" cy="85737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="" xmlns:a16="http://schemas.microsoft.com/office/drawing/2014/main" id="{DE030203-5C4A-F232-3567-54FB87D13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05536" y="2870315"/>
              <a:ext cx="104790" cy="85737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="" xmlns:a16="http://schemas.microsoft.com/office/drawing/2014/main" id="{0133445C-6B98-084A-5691-D701A5530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37207" y="2751886"/>
              <a:ext cx="104790" cy="85737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="" xmlns:a16="http://schemas.microsoft.com/office/drawing/2014/main" id="{924ADBBA-EC57-1D36-CAD6-9F1B2FB37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35327" y="1801522"/>
              <a:ext cx="104790" cy="85737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="" xmlns:a16="http://schemas.microsoft.com/office/drawing/2014/main" id="{51D28745-FF6F-17C9-8CBA-67EABEAD2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40614" y="2956051"/>
              <a:ext cx="104790" cy="85737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="" xmlns:a16="http://schemas.microsoft.com/office/drawing/2014/main" id="{469DAAA1-95FB-39C1-F492-4543AC41D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86395" y="2231748"/>
              <a:ext cx="104790" cy="85737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="" xmlns:a16="http://schemas.microsoft.com/office/drawing/2014/main" id="{0617B0E4-4FE3-830D-F55E-A161B0D28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68031" y="3064971"/>
              <a:ext cx="104790" cy="85737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="" xmlns:a16="http://schemas.microsoft.com/office/drawing/2014/main" id="{A9932F14-FD88-AE76-D0CC-6EB81DF3E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85401" y="2709017"/>
              <a:ext cx="104790" cy="85737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="" xmlns:a16="http://schemas.microsoft.com/office/drawing/2014/main" id="{6B82A53E-2477-1E0E-5F6D-A27234A7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86386" y="3163711"/>
              <a:ext cx="104790" cy="85737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="" xmlns:a16="http://schemas.microsoft.com/office/drawing/2014/main" id="{E5AEAF0D-4416-7E55-4DB0-402DF4CC4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34718" y="2595835"/>
              <a:ext cx="104790" cy="85737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="" xmlns:a16="http://schemas.microsoft.com/office/drawing/2014/main" id="{C3BE695C-308D-3589-EE04-C5A6E9A72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24951" y="2913183"/>
              <a:ext cx="104790" cy="85737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="" xmlns:a16="http://schemas.microsoft.com/office/drawing/2014/main" id="{0403FB6F-91E5-1338-5954-E0D0E3C1C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24951" y="3376815"/>
              <a:ext cx="104790" cy="85737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="" xmlns:a16="http://schemas.microsoft.com/office/drawing/2014/main" id="{60A433DA-44DA-D9BF-FA6E-53E6DF950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19564" y="1334879"/>
              <a:ext cx="104790" cy="85737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="" xmlns:a16="http://schemas.microsoft.com/office/drawing/2014/main" id="{BBC36441-EB62-3AEE-76F0-5A82FB09D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4909" y="1510737"/>
              <a:ext cx="104790" cy="85737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="" xmlns:a16="http://schemas.microsoft.com/office/drawing/2014/main" id="{F5722B8F-BB74-F656-6E4D-2884499AC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94908" y="1545592"/>
              <a:ext cx="104790" cy="85737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="" xmlns:a16="http://schemas.microsoft.com/office/drawing/2014/main" id="{70C70F29-A89C-83AE-FD18-1668EB59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63237" y="1973445"/>
              <a:ext cx="104790" cy="85737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="" xmlns:a16="http://schemas.microsoft.com/office/drawing/2014/main" id="{13282CD8-4A42-54C8-C2E1-EDCD8B18B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94908" y="1855016"/>
              <a:ext cx="104790" cy="85737"/>
            </a:xfrm>
            <a:prstGeom prst="rect">
              <a:avLst/>
            </a:prstGeom>
          </p:spPr>
        </p:pic>
        <p:pic>
          <p:nvPicPr>
            <p:cNvPr id="83" name="Image 82">
              <a:extLst>
                <a:ext uri="{FF2B5EF4-FFF2-40B4-BE49-F238E27FC236}">
                  <a16:creationId xmlns="" xmlns:a16="http://schemas.microsoft.com/office/drawing/2014/main" id="{D6138F0D-CAC3-AA4A-1F0E-8077AF78F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39890" y="958146"/>
              <a:ext cx="104790" cy="85737"/>
            </a:xfrm>
            <a:prstGeom prst="rect">
              <a:avLst/>
            </a:prstGeom>
          </p:spPr>
        </p:pic>
        <p:pic>
          <p:nvPicPr>
            <p:cNvPr id="84" name="Image 83">
              <a:extLst>
                <a:ext uri="{FF2B5EF4-FFF2-40B4-BE49-F238E27FC236}">
                  <a16:creationId xmlns="" xmlns:a16="http://schemas.microsoft.com/office/drawing/2014/main" id="{999643DF-65EE-1BA8-E75C-CB3506BCD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98315" y="2059181"/>
              <a:ext cx="104790" cy="85737"/>
            </a:xfrm>
            <a:prstGeom prst="rect">
              <a:avLst/>
            </a:prstGeom>
          </p:spPr>
        </p:pic>
        <p:pic>
          <p:nvPicPr>
            <p:cNvPr id="85" name="Image 84">
              <a:extLst>
                <a:ext uri="{FF2B5EF4-FFF2-40B4-BE49-F238E27FC236}">
                  <a16:creationId xmlns="" xmlns:a16="http://schemas.microsoft.com/office/drawing/2014/main" id="{99ABBFDF-7764-EB85-E64A-71E9A85F6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44096" y="1334878"/>
              <a:ext cx="104790" cy="85737"/>
            </a:xfrm>
            <a:prstGeom prst="rect">
              <a:avLst/>
            </a:prstGeom>
          </p:spPr>
        </p:pic>
        <p:pic>
          <p:nvPicPr>
            <p:cNvPr id="86" name="Image 85">
              <a:extLst>
                <a:ext uri="{FF2B5EF4-FFF2-40B4-BE49-F238E27FC236}">
                  <a16:creationId xmlns="" xmlns:a16="http://schemas.microsoft.com/office/drawing/2014/main" id="{47893076-F10D-7D9A-A739-72A71B55B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25732" y="2168101"/>
              <a:ext cx="104790" cy="85737"/>
            </a:xfrm>
            <a:prstGeom prst="rect">
              <a:avLst/>
            </a:prstGeom>
          </p:spPr>
        </p:pic>
        <p:pic>
          <p:nvPicPr>
            <p:cNvPr id="87" name="Image 86">
              <a:extLst>
                <a:ext uri="{FF2B5EF4-FFF2-40B4-BE49-F238E27FC236}">
                  <a16:creationId xmlns="" xmlns:a16="http://schemas.microsoft.com/office/drawing/2014/main" id="{87340EAA-7551-491D-0F80-6ADBD1A59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43102" y="1812147"/>
              <a:ext cx="104790" cy="85737"/>
            </a:xfrm>
            <a:prstGeom prst="rect">
              <a:avLst/>
            </a:prstGeom>
          </p:spPr>
        </p:pic>
        <p:pic>
          <p:nvPicPr>
            <p:cNvPr id="88" name="Image 87">
              <a:extLst>
                <a:ext uri="{FF2B5EF4-FFF2-40B4-BE49-F238E27FC236}">
                  <a16:creationId xmlns="" xmlns:a16="http://schemas.microsoft.com/office/drawing/2014/main" id="{2EBD9CF8-836F-C0D4-B4D2-814014059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44087" y="2266841"/>
              <a:ext cx="104790" cy="85737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="" xmlns:a16="http://schemas.microsoft.com/office/drawing/2014/main" id="{A23A0CE7-27C4-26F2-4971-09F04B296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92419" y="1698965"/>
              <a:ext cx="104790" cy="85737"/>
            </a:xfrm>
            <a:prstGeom prst="rect">
              <a:avLst/>
            </a:prstGeom>
          </p:spPr>
        </p:pic>
        <p:pic>
          <p:nvPicPr>
            <p:cNvPr id="90" name="Image 89">
              <a:extLst>
                <a:ext uri="{FF2B5EF4-FFF2-40B4-BE49-F238E27FC236}">
                  <a16:creationId xmlns="" xmlns:a16="http://schemas.microsoft.com/office/drawing/2014/main" id="{F1E3DC70-1551-2D4D-1168-9BEA041E9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652" y="2016313"/>
              <a:ext cx="104790" cy="85737"/>
            </a:xfrm>
            <a:prstGeom prst="rect">
              <a:avLst/>
            </a:prstGeom>
          </p:spPr>
        </p:pic>
        <p:pic>
          <p:nvPicPr>
            <p:cNvPr id="91" name="Image 90">
              <a:extLst>
                <a:ext uri="{FF2B5EF4-FFF2-40B4-BE49-F238E27FC236}">
                  <a16:creationId xmlns="" xmlns:a16="http://schemas.microsoft.com/office/drawing/2014/main" id="{9B404892-FA33-D4A8-9422-89249CBCF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49691" y="2535321"/>
              <a:ext cx="104790" cy="85737"/>
            </a:xfrm>
            <a:prstGeom prst="rect">
              <a:avLst/>
            </a:prstGeom>
          </p:spPr>
        </p:pic>
        <p:pic>
          <p:nvPicPr>
            <p:cNvPr id="92" name="Image 91">
              <a:extLst>
                <a:ext uri="{FF2B5EF4-FFF2-40B4-BE49-F238E27FC236}">
                  <a16:creationId xmlns="" xmlns:a16="http://schemas.microsoft.com/office/drawing/2014/main" id="{3CAFA6E9-73DC-54E8-E390-1EB17E211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61899" y="3329772"/>
              <a:ext cx="104790" cy="85737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="" xmlns:a16="http://schemas.microsoft.com/office/drawing/2014/main" id="{54631771-8D78-F4BA-74F3-615367D45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19641" y="3626904"/>
              <a:ext cx="104790" cy="85737"/>
            </a:xfrm>
            <a:prstGeom prst="rect">
              <a:avLst/>
            </a:prstGeom>
          </p:spPr>
        </p:pic>
        <p:pic>
          <p:nvPicPr>
            <p:cNvPr id="94" name="Image 93">
              <a:extLst>
                <a:ext uri="{FF2B5EF4-FFF2-40B4-BE49-F238E27FC236}">
                  <a16:creationId xmlns="" xmlns:a16="http://schemas.microsoft.com/office/drawing/2014/main" id="{A80A32A2-4A60-9F57-C594-B01A77FB1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37243" y="3540485"/>
              <a:ext cx="104790" cy="85737"/>
            </a:xfrm>
            <a:prstGeom prst="rect">
              <a:avLst/>
            </a:prstGeom>
          </p:spPr>
        </p:pic>
        <p:pic>
          <p:nvPicPr>
            <p:cNvPr id="95" name="Image 94">
              <a:extLst>
                <a:ext uri="{FF2B5EF4-FFF2-40B4-BE49-F238E27FC236}">
                  <a16:creationId xmlns="" xmlns:a16="http://schemas.microsoft.com/office/drawing/2014/main" id="{2E7496B9-8AC3-489E-7B80-DF19FF224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69545" y="4325557"/>
              <a:ext cx="104790" cy="85737"/>
            </a:xfrm>
            <a:prstGeom prst="rect">
              <a:avLst/>
            </a:prstGeom>
          </p:spPr>
        </p:pic>
        <p:pic>
          <p:nvPicPr>
            <p:cNvPr id="96" name="Image 95">
              <a:extLst>
                <a:ext uri="{FF2B5EF4-FFF2-40B4-BE49-F238E27FC236}">
                  <a16:creationId xmlns="" xmlns:a16="http://schemas.microsoft.com/office/drawing/2014/main" id="{2BD29260-3BB6-EA3F-47CD-754C2A2AB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37243" y="3849909"/>
              <a:ext cx="104790" cy="85737"/>
            </a:xfrm>
            <a:prstGeom prst="rect">
              <a:avLst/>
            </a:prstGeom>
          </p:spPr>
        </p:pic>
        <p:pic>
          <p:nvPicPr>
            <p:cNvPr id="97" name="Image 96">
              <a:extLst>
                <a:ext uri="{FF2B5EF4-FFF2-40B4-BE49-F238E27FC236}">
                  <a16:creationId xmlns="" xmlns:a16="http://schemas.microsoft.com/office/drawing/2014/main" id="{2689F2C8-2661-0B9C-334C-DB0D42D5A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82225" y="2953039"/>
              <a:ext cx="104790" cy="85737"/>
            </a:xfrm>
            <a:prstGeom prst="rect">
              <a:avLst/>
            </a:prstGeom>
          </p:spPr>
        </p:pic>
        <p:pic>
          <p:nvPicPr>
            <p:cNvPr id="98" name="Image 97">
              <a:extLst>
                <a:ext uri="{FF2B5EF4-FFF2-40B4-BE49-F238E27FC236}">
                  <a16:creationId xmlns="" xmlns:a16="http://schemas.microsoft.com/office/drawing/2014/main" id="{19BC3126-5105-6D2A-5CF2-D39361523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40650" y="4054074"/>
              <a:ext cx="104790" cy="85737"/>
            </a:xfrm>
            <a:prstGeom prst="rect">
              <a:avLst/>
            </a:prstGeom>
          </p:spPr>
        </p:pic>
        <p:pic>
          <p:nvPicPr>
            <p:cNvPr id="99" name="Image 98">
              <a:extLst>
                <a:ext uri="{FF2B5EF4-FFF2-40B4-BE49-F238E27FC236}">
                  <a16:creationId xmlns="" xmlns:a16="http://schemas.microsoft.com/office/drawing/2014/main" id="{8671CB9C-668B-7795-8673-949D646F4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1870" y="3246037"/>
              <a:ext cx="104790" cy="85737"/>
            </a:xfrm>
            <a:prstGeom prst="rect">
              <a:avLst/>
            </a:prstGeom>
          </p:spPr>
        </p:pic>
        <p:pic>
          <p:nvPicPr>
            <p:cNvPr id="100" name="Image 99">
              <a:extLst>
                <a:ext uri="{FF2B5EF4-FFF2-40B4-BE49-F238E27FC236}">
                  <a16:creationId xmlns="" xmlns:a16="http://schemas.microsoft.com/office/drawing/2014/main" id="{D22795E6-91A0-4549-6DB0-27560E003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68067" y="4162994"/>
              <a:ext cx="104790" cy="85737"/>
            </a:xfrm>
            <a:prstGeom prst="rect">
              <a:avLst/>
            </a:prstGeom>
          </p:spPr>
        </p:pic>
        <p:pic>
          <p:nvPicPr>
            <p:cNvPr id="101" name="Image 100">
              <a:extLst>
                <a:ext uri="{FF2B5EF4-FFF2-40B4-BE49-F238E27FC236}">
                  <a16:creationId xmlns="" xmlns:a16="http://schemas.microsoft.com/office/drawing/2014/main" id="{15EE27AE-631A-4800-C226-5B1BBF1DD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85437" y="3807040"/>
              <a:ext cx="104790" cy="85737"/>
            </a:xfrm>
            <a:prstGeom prst="rect">
              <a:avLst/>
            </a:prstGeom>
          </p:spPr>
        </p:pic>
        <p:pic>
          <p:nvPicPr>
            <p:cNvPr id="102" name="Image 101">
              <a:extLst>
                <a:ext uri="{FF2B5EF4-FFF2-40B4-BE49-F238E27FC236}">
                  <a16:creationId xmlns="" xmlns:a16="http://schemas.microsoft.com/office/drawing/2014/main" id="{95881267-4B45-DE78-23C7-93B9C4DC5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86422" y="4261734"/>
              <a:ext cx="104790" cy="85737"/>
            </a:xfrm>
            <a:prstGeom prst="rect">
              <a:avLst/>
            </a:prstGeom>
          </p:spPr>
        </p:pic>
        <p:pic>
          <p:nvPicPr>
            <p:cNvPr id="103" name="Image 102">
              <a:extLst>
                <a:ext uri="{FF2B5EF4-FFF2-40B4-BE49-F238E27FC236}">
                  <a16:creationId xmlns="" xmlns:a16="http://schemas.microsoft.com/office/drawing/2014/main" id="{7DAB66B2-A048-5747-EBE8-AFEEEF9C6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34754" y="3693858"/>
              <a:ext cx="104790" cy="85737"/>
            </a:xfrm>
            <a:prstGeom prst="rect">
              <a:avLst/>
            </a:prstGeom>
          </p:spPr>
        </p:pic>
        <p:pic>
          <p:nvPicPr>
            <p:cNvPr id="104" name="Image 103">
              <a:extLst>
                <a:ext uri="{FF2B5EF4-FFF2-40B4-BE49-F238E27FC236}">
                  <a16:creationId xmlns="" xmlns:a16="http://schemas.microsoft.com/office/drawing/2014/main" id="{E0D66A24-EAB2-AF57-B9D3-55BD31931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24987" y="4011206"/>
              <a:ext cx="104790" cy="85737"/>
            </a:xfrm>
            <a:prstGeom prst="rect">
              <a:avLst/>
            </a:prstGeom>
          </p:spPr>
        </p:pic>
        <p:pic>
          <p:nvPicPr>
            <p:cNvPr id="105" name="Image 104">
              <a:extLst>
                <a:ext uri="{FF2B5EF4-FFF2-40B4-BE49-F238E27FC236}">
                  <a16:creationId xmlns="" xmlns:a16="http://schemas.microsoft.com/office/drawing/2014/main" id="{DD15402F-B4B8-CDED-15D7-BCDBA03DA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24987" y="4474838"/>
              <a:ext cx="104790" cy="85737"/>
            </a:xfrm>
            <a:prstGeom prst="rect">
              <a:avLst/>
            </a:prstGeom>
          </p:spPr>
        </p:pic>
        <p:pic>
          <p:nvPicPr>
            <p:cNvPr id="106" name="Image 105">
              <a:extLst>
                <a:ext uri="{FF2B5EF4-FFF2-40B4-BE49-F238E27FC236}">
                  <a16:creationId xmlns="" xmlns:a16="http://schemas.microsoft.com/office/drawing/2014/main" id="{A0635CD3-3081-85C6-B480-00FCA2F73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31794" y="2482161"/>
              <a:ext cx="90011" cy="73645"/>
            </a:xfrm>
            <a:prstGeom prst="rect">
              <a:avLst/>
            </a:prstGeom>
          </p:spPr>
        </p:pic>
        <p:pic>
          <p:nvPicPr>
            <p:cNvPr id="107" name="Image 106">
              <a:extLst>
                <a:ext uri="{FF2B5EF4-FFF2-40B4-BE49-F238E27FC236}">
                  <a16:creationId xmlns="" xmlns:a16="http://schemas.microsoft.com/office/drawing/2014/main" id="{5DC64B68-9C02-C3C4-46D3-C17B2EF28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15442" y="2731067"/>
              <a:ext cx="104790" cy="85737"/>
            </a:xfrm>
            <a:prstGeom prst="rect">
              <a:avLst/>
            </a:prstGeom>
          </p:spPr>
        </p:pic>
        <p:pic>
          <p:nvPicPr>
            <p:cNvPr id="108" name="Image 107">
              <a:extLst>
                <a:ext uri="{FF2B5EF4-FFF2-40B4-BE49-F238E27FC236}">
                  <a16:creationId xmlns="" xmlns:a16="http://schemas.microsoft.com/office/drawing/2014/main" id="{C3FABA23-F83A-8937-F71E-00283E29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68772" y="1917717"/>
              <a:ext cx="104790" cy="85737"/>
            </a:xfrm>
            <a:prstGeom prst="rect">
              <a:avLst/>
            </a:prstGeom>
          </p:spPr>
        </p:pic>
        <p:pic>
          <p:nvPicPr>
            <p:cNvPr id="109" name="Image 108">
              <a:extLst>
                <a:ext uri="{FF2B5EF4-FFF2-40B4-BE49-F238E27FC236}">
                  <a16:creationId xmlns="" xmlns:a16="http://schemas.microsoft.com/office/drawing/2014/main" id="{432CE664-CCBA-25E1-4669-0B66A99B4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63273" y="3071468"/>
              <a:ext cx="104790" cy="85737"/>
            </a:xfrm>
            <a:prstGeom prst="rect">
              <a:avLst/>
            </a:prstGeom>
          </p:spPr>
        </p:pic>
        <p:pic>
          <p:nvPicPr>
            <p:cNvPr id="110" name="Image 109">
              <a:extLst>
                <a:ext uri="{FF2B5EF4-FFF2-40B4-BE49-F238E27FC236}">
                  <a16:creationId xmlns="" xmlns:a16="http://schemas.microsoft.com/office/drawing/2014/main" id="{B8CB215D-9713-E6C5-5131-A44F442F0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39107" y="2900834"/>
              <a:ext cx="104790" cy="85737"/>
            </a:xfrm>
            <a:prstGeom prst="rect">
              <a:avLst/>
            </a:prstGeom>
          </p:spPr>
        </p:pic>
        <p:pic>
          <p:nvPicPr>
            <p:cNvPr id="111" name="Image 110">
              <a:extLst>
                <a:ext uri="{FF2B5EF4-FFF2-40B4-BE49-F238E27FC236}">
                  <a16:creationId xmlns="" xmlns:a16="http://schemas.microsoft.com/office/drawing/2014/main" id="{4449C486-5F9D-1E6A-94E0-AC0A482F1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24951" y="3849909"/>
              <a:ext cx="104790" cy="85737"/>
            </a:xfrm>
            <a:prstGeom prst="rect">
              <a:avLst/>
            </a:prstGeom>
          </p:spPr>
        </p:pic>
        <p:pic>
          <p:nvPicPr>
            <p:cNvPr id="112" name="Image 111">
              <a:extLst>
                <a:ext uri="{FF2B5EF4-FFF2-40B4-BE49-F238E27FC236}">
                  <a16:creationId xmlns="" xmlns:a16="http://schemas.microsoft.com/office/drawing/2014/main" id="{31E34158-A9BA-3B91-9E9E-42422C096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44132" y="2432901"/>
              <a:ext cx="104790" cy="85737"/>
            </a:xfrm>
            <a:prstGeom prst="rect">
              <a:avLst/>
            </a:prstGeom>
          </p:spPr>
        </p:pic>
        <p:pic>
          <p:nvPicPr>
            <p:cNvPr id="113" name="Image 112">
              <a:extLst>
                <a:ext uri="{FF2B5EF4-FFF2-40B4-BE49-F238E27FC236}">
                  <a16:creationId xmlns="" xmlns:a16="http://schemas.microsoft.com/office/drawing/2014/main" id="{2E9E5A05-818C-1695-439D-11E5C83FC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5768" y="3266124"/>
              <a:ext cx="104790" cy="85737"/>
            </a:xfrm>
            <a:prstGeom prst="rect">
              <a:avLst/>
            </a:prstGeom>
          </p:spPr>
        </p:pic>
        <p:pic>
          <p:nvPicPr>
            <p:cNvPr id="114" name="Image 113">
              <a:extLst>
                <a:ext uri="{FF2B5EF4-FFF2-40B4-BE49-F238E27FC236}">
                  <a16:creationId xmlns="" xmlns:a16="http://schemas.microsoft.com/office/drawing/2014/main" id="{AE77878F-6211-5E70-A2F5-EDB875409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43138" y="2910170"/>
              <a:ext cx="104790" cy="85737"/>
            </a:xfrm>
            <a:prstGeom prst="rect">
              <a:avLst/>
            </a:prstGeom>
          </p:spPr>
        </p:pic>
        <p:pic>
          <p:nvPicPr>
            <p:cNvPr id="115" name="Image 114">
              <a:extLst>
                <a:ext uri="{FF2B5EF4-FFF2-40B4-BE49-F238E27FC236}">
                  <a16:creationId xmlns="" xmlns:a16="http://schemas.microsoft.com/office/drawing/2014/main" id="{D2241743-BD7C-09BE-407C-FC14407AB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44123" y="3364864"/>
              <a:ext cx="104790" cy="85737"/>
            </a:xfrm>
            <a:prstGeom prst="rect">
              <a:avLst/>
            </a:prstGeom>
          </p:spPr>
        </p:pic>
        <p:pic>
          <p:nvPicPr>
            <p:cNvPr id="116" name="Image 115">
              <a:extLst>
                <a:ext uri="{FF2B5EF4-FFF2-40B4-BE49-F238E27FC236}">
                  <a16:creationId xmlns="" xmlns:a16="http://schemas.microsoft.com/office/drawing/2014/main" id="{0E2692E1-C9E3-5C84-13F1-6B3F2F8EC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92455" y="2796988"/>
              <a:ext cx="104790" cy="85737"/>
            </a:xfrm>
            <a:prstGeom prst="rect">
              <a:avLst/>
            </a:prstGeom>
          </p:spPr>
        </p:pic>
        <p:pic>
          <p:nvPicPr>
            <p:cNvPr id="117" name="Image 116">
              <a:extLst>
                <a:ext uri="{FF2B5EF4-FFF2-40B4-BE49-F238E27FC236}">
                  <a16:creationId xmlns="" xmlns:a16="http://schemas.microsoft.com/office/drawing/2014/main" id="{F8E65B19-E4D1-4522-E114-E21EC63B0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82688" y="3114336"/>
              <a:ext cx="104790" cy="85737"/>
            </a:xfrm>
            <a:prstGeom prst="rect">
              <a:avLst/>
            </a:prstGeom>
          </p:spPr>
        </p:pic>
        <p:pic>
          <p:nvPicPr>
            <p:cNvPr id="118" name="Image 117">
              <a:extLst>
                <a:ext uri="{FF2B5EF4-FFF2-40B4-BE49-F238E27FC236}">
                  <a16:creationId xmlns="" xmlns:a16="http://schemas.microsoft.com/office/drawing/2014/main" id="{E61B1001-A9C4-AE4D-76D5-6CA7073B0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82688" y="3577968"/>
              <a:ext cx="104790" cy="85737"/>
            </a:xfrm>
            <a:prstGeom prst="rect">
              <a:avLst/>
            </a:prstGeom>
          </p:spPr>
        </p:pic>
        <p:pic>
          <p:nvPicPr>
            <p:cNvPr id="122" name="Image 121">
              <a:extLst>
                <a:ext uri="{FF2B5EF4-FFF2-40B4-BE49-F238E27FC236}">
                  <a16:creationId xmlns="" xmlns:a16="http://schemas.microsoft.com/office/drawing/2014/main" id="{08082CF3-4A58-3F4E-E45F-8D63C0A24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10242" y="1058191"/>
              <a:ext cx="104790" cy="85737"/>
            </a:xfrm>
            <a:prstGeom prst="rect">
              <a:avLst/>
            </a:prstGeom>
          </p:spPr>
        </p:pic>
        <p:pic>
          <p:nvPicPr>
            <p:cNvPr id="123" name="Image 122">
              <a:extLst>
                <a:ext uri="{FF2B5EF4-FFF2-40B4-BE49-F238E27FC236}">
                  <a16:creationId xmlns="" xmlns:a16="http://schemas.microsoft.com/office/drawing/2014/main" id="{7FFA609A-38B7-6B53-E7EC-5A1070278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88030" y="1219629"/>
              <a:ext cx="104790" cy="85737"/>
            </a:xfrm>
            <a:prstGeom prst="rect">
              <a:avLst/>
            </a:prstGeom>
          </p:spPr>
        </p:pic>
        <p:pic>
          <p:nvPicPr>
            <p:cNvPr id="124" name="Image 123">
              <a:extLst>
                <a:ext uri="{FF2B5EF4-FFF2-40B4-BE49-F238E27FC236}">
                  <a16:creationId xmlns="" xmlns:a16="http://schemas.microsoft.com/office/drawing/2014/main" id="{54DDE277-2477-3F76-0ED3-A4934A264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86431" y="1143928"/>
              <a:ext cx="104790" cy="85737"/>
            </a:xfrm>
            <a:prstGeom prst="rect">
              <a:avLst/>
            </a:prstGeom>
          </p:spPr>
        </p:pic>
        <p:pic>
          <p:nvPicPr>
            <p:cNvPr id="125" name="Image 124">
              <a:extLst>
                <a:ext uri="{FF2B5EF4-FFF2-40B4-BE49-F238E27FC236}">
                  <a16:creationId xmlns="" xmlns:a16="http://schemas.microsoft.com/office/drawing/2014/main" id="{C65618C9-1A53-1820-039B-E8AA767A1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30233" y="1177745"/>
              <a:ext cx="104790" cy="85737"/>
            </a:xfrm>
            <a:prstGeom prst="rect">
              <a:avLst/>
            </a:prstGeom>
          </p:spPr>
        </p:pic>
        <p:pic>
          <p:nvPicPr>
            <p:cNvPr id="126" name="Image 125">
              <a:extLst>
                <a:ext uri="{FF2B5EF4-FFF2-40B4-BE49-F238E27FC236}">
                  <a16:creationId xmlns="" xmlns:a16="http://schemas.microsoft.com/office/drawing/2014/main" id="{F44E95EB-3699-918C-9A3A-349B51A66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34907" y="1525367"/>
              <a:ext cx="104790" cy="85737"/>
            </a:xfrm>
            <a:prstGeom prst="rect">
              <a:avLst/>
            </a:prstGeom>
          </p:spPr>
        </p:pic>
        <p:pic>
          <p:nvPicPr>
            <p:cNvPr id="127" name="Image 126">
              <a:extLst>
                <a:ext uri="{FF2B5EF4-FFF2-40B4-BE49-F238E27FC236}">
                  <a16:creationId xmlns="" xmlns:a16="http://schemas.microsoft.com/office/drawing/2014/main" id="{A9D416D6-4696-A7F2-536E-15387D629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13579" y="1605287"/>
              <a:ext cx="104790" cy="85737"/>
            </a:xfrm>
            <a:prstGeom prst="rect">
              <a:avLst/>
            </a:prstGeom>
          </p:spPr>
        </p:pic>
        <p:pic>
          <p:nvPicPr>
            <p:cNvPr id="128" name="Image 127">
              <a:extLst>
                <a:ext uri="{FF2B5EF4-FFF2-40B4-BE49-F238E27FC236}">
                  <a16:creationId xmlns="" xmlns:a16="http://schemas.microsoft.com/office/drawing/2014/main" id="{251F2E3E-831A-FEF3-620F-9130C3B08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57073" y="3576877"/>
              <a:ext cx="104790" cy="85737"/>
            </a:xfrm>
            <a:prstGeom prst="rect">
              <a:avLst/>
            </a:prstGeom>
          </p:spPr>
        </p:pic>
        <p:pic>
          <p:nvPicPr>
            <p:cNvPr id="129" name="Image 128">
              <a:extLst>
                <a:ext uri="{FF2B5EF4-FFF2-40B4-BE49-F238E27FC236}">
                  <a16:creationId xmlns="" xmlns:a16="http://schemas.microsoft.com/office/drawing/2014/main" id="{9D38FADA-8092-FDEF-A555-C80FF3093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21805" y="2235112"/>
              <a:ext cx="104790" cy="85737"/>
            </a:xfrm>
            <a:prstGeom prst="rect">
              <a:avLst/>
            </a:prstGeom>
          </p:spPr>
        </p:pic>
        <p:pic>
          <p:nvPicPr>
            <p:cNvPr id="130" name="Image 129">
              <a:extLst>
                <a:ext uri="{FF2B5EF4-FFF2-40B4-BE49-F238E27FC236}">
                  <a16:creationId xmlns="" xmlns:a16="http://schemas.microsoft.com/office/drawing/2014/main" id="{A08D608B-9C3B-5F08-8D26-AA3439CBF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43102" y="2666148"/>
              <a:ext cx="104790" cy="85737"/>
            </a:xfrm>
            <a:prstGeom prst="rect">
              <a:avLst/>
            </a:prstGeom>
          </p:spPr>
        </p:pic>
        <p:pic>
          <p:nvPicPr>
            <p:cNvPr id="131" name="Image 130">
              <a:extLst>
                <a:ext uri="{FF2B5EF4-FFF2-40B4-BE49-F238E27FC236}">
                  <a16:creationId xmlns="" xmlns:a16="http://schemas.microsoft.com/office/drawing/2014/main" id="{4A5FFB63-7A1A-C1FB-BD6C-870D5686A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61154" y="3950974"/>
              <a:ext cx="104790" cy="85737"/>
            </a:xfrm>
            <a:prstGeom prst="rect">
              <a:avLst/>
            </a:prstGeom>
          </p:spPr>
        </p:pic>
        <p:pic>
          <p:nvPicPr>
            <p:cNvPr id="132" name="Image 131">
              <a:extLst>
                <a:ext uri="{FF2B5EF4-FFF2-40B4-BE49-F238E27FC236}">
                  <a16:creationId xmlns="" xmlns:a16="http://schemas.microsoft.com/office/drawing/2014/main" id="{0517C283-1DB1-9AEC-F1A2-E8A1A664E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7796" y="3865237"/>
              <a:ext cx="104790" cy="85737"/>
            </a:xfrm>
            <a:prstGeom prst="rect">
              <a:avLst/>
            </a:prstGeom>
          </p:spPr>
        </p:pic>
        <p:pic>
          <p:nvPicPr>
            <p:cNvPr id="133" name="Image 132">
              <a:extLst>
                <a:ext uri="{FF2B5EF4-FFF2-40B4-BE49-F238E27FC236}">
                  <a16:creationId xmlns="" xmlns:a16="http://schemas.microsoft.com/office/drawing/2014/main" id="{423F9074-2375-A369-60A5-E6AEFD286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96412" y="4272630"/>
              <a:ext cx="104790" cy="85737"/>
            </a:xfrm>
            <a:prstGeom prst="rect">
              <a:avLst/>
            </a:prstGeom>
          </p:spPr>
        </p:pic>
        <p:pic>
          <p:nvPicPr>
            <p:cNvPr id="134" name="Image 133">
              <a:extLst>
                <a:ext uri="{FF2B5EF4-FFF2-40B4-BE49-F238E27FC236}">
                  <a16:creationId xmlns="" xmlns:a16="http://schemas.microsoft.com/office/drawing/2014/main" id="{1BB6A600-B4F1-85DD-E70C-494099DA3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89880" y="4301927"/>
              <a:ext cx="104790" cy="85737"/>
            </a:xfrm>
            <a:prstGeom prst="rect">
              <a:avLst/>
            </a:prstGeom>
          </p:spPr>
        </p:pic>
        <p:pic>
          <p:nvPicPr>
            <p:cNvPr id="135" name="Image 134">
              <a:extLst>
                <a:ext uri="{FF2B5EF4-FFF2-40B4-BE49-F238E27FC236}">
                  <a16:creationId xmlns="" xmlns:a16="http://schemas.microsoft.com/office/drawing/2014/main" id="{C7767DCA-7745-F603-9E7D-F35D5F41E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31325" y="4590674"/>
              <a:ext cx="104790" cy="85737"/>
            </a:xfrm>
            <a:prstGeom prst="rect">
              <a:avLst/>
            </a:prstGeom>
          </p:spPr>
        </p:pic>
        <p:pic>
          <p:nvPicPr>
            <p:cNvPr id="136" name="Image 135">
              <a:extLst>
                <a:ext uri="{FF2B5EF4-FFF2-40B4-BE49-F238E27FC236}">
                  <a16:creationId xmlns="" xmlns:a16="http://schemas.microsoft.com/office/drawing/2014/main" id="{AC83AC01-4F54-3317-1564-8562B4AD9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45077" y="3714853"/>
              <a:ext cx="104790" cy="85737"/>
            </a:xfrm>
            <a:prstGeom prst="rect">
              <a:avLst/>
            </a:prstGeom>
          </p:spPr>
        </p:pic>
        <p:pic>
          <p:nvPicPr>
            <p:cNvPr id="137" name="Image 136">
              <a:extLst>
                <a:ext uri="{FF2B5EF4-FFF2-40B4-BE49-F238E27FC236}">
                  <a16:creationId xmlns="" xmlns:a16="http://schemas.microsoft.com/office/drawing/2014/main" id="{F9EC52A9-628B-8765-979A-70E669728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88055" y="3064970"/>
              <a:ext cx="104790" cy="85737"/>
            </a:xfrm>
            <a:prstGeom prst="rect">
              <a:avLst/>
            </a:prstGeom>
          </p:spPr>
        </p:pic>
        <p:pic>
          <p:nvPicPr>
            <p:cNvPr id="138" name="Image 137">
              <a:extLst>
                <a:ext uri="{FF2B5EF4-FFF2-40B4-BE49-F238E27FC236}">
                  <a16:creationId xmlns="" xmlns:a16="http://schemas.microsoft.com/office/drawing/2014/main" id="{598E6B11-1AC4-7524-8D32-4EDE28989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66093" y="3892777"/>
              <a:ext cx="104790" cy="85737"/>
            </a:xfrm>
            <a:prstGeom prst="rect">
              <a:avLst/>
            </a:prstGeom>
          </p:spPr>
        </p:pic>
        <p:pic>
          <p:nvPicPr>
            <p:cNvPr id="140" name="Image 139">
              <a:extLst>
                <a:ext uri="{FF2B5EF4-FFF2-40B4-BE49-F238E27FC236}">
                  <a16:creationId xmlns="" xmlns:a16="http://schemas.microsoft.com/office/drawing/2014/main" id="{E1777084-C7EC-14E8-F93B-145084920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56491" y="1891683"/>
              <a:ext cx="104790" cy="85737"/>
            </a:xfrm>
            <a:prstGeom prst="rect">
              <a:avLst/>
            </a:prstGeom>
          </p:spPr>
        </p:pic>
        <p:pic>
          <p:nvPicPr>
            <p:cNvPr id="141" name="Image 140">
              <a:extLst>
                <a:ext uri="{FF2B5EF4-FFF2-40B4-BE49-F238E27FC236}">
                  <a16:creationId xmlns="" xmlns:a16="http://schemas.microsoft.com/office/drawing/2014/main" id="{37CF6AB0-4C6A-3599-8DA7-3AECE3A2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87665" y="1657886"/>
              <a:ext cx="104790" cy="85737"/>
            </a:xfrm>
            <a:prstGeom prst="rect">
              <a:avLst/>
            </a:prstGeom>
          </p:spPr>
        </p:pic>
      </p:grpSp>
      <p:sp>
        <p:nvSpPr>
          <p:cNvPr id="155" name="ZoneTexte 20">
            <a:extLst>
              <a:ext uri="{FF2B5EF4-FFF2-40B4-BE49-F238E27FC236}">
                <a16:creationId xmlns="" xmlns:a16="http://schemas.microsoft.com/office/drawing/2014/main" id="{382EFC8F-CC31-8DB6-9792-F7B707BB4B71}"/>
              </a:ext>
            </a:extLst>
          </p:cNvPr>
          <p:cNvSpPr txBox="1"/>
          <p:nvPr/>
        </p:nvSpPr>
        <p:spPr>
          <a:xfrm>
            <a:off x="6386925" y="512067"/>
            <a:ext cx="3297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§"/>
            </a:pPr>
            <a:r>
              <a:rPr lang="en-US" dirty="0">
                <a:ea typeface="Bliss Pro" charset="0"/>
                <a:cs typeface="Bliss Pro" charset="0"/>
              </a:rPr>
              <a:t>Navier-Stokes 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n-US" dirty="0" err="1">
                <a:ea typeface="Bliss Pro" charset="0"/>
                <a:cs typeface="Bliss Pro" charset="0"/>
              </a:rPr>
              <a:t>Capillarité</a:t>
            </a:r>
            <a:endParaRPr lang="en-US" dirty="0">
              <a:ea typeface="Bliss Pro" charset="0"/>
              <a:cs typeface="Bliss Pro" charset="0"/>
            </a:endParaRPr>
          </a:p>
        </p:txBody>
      </p:sp>
      <p:sp>
        <p:nvSpPr>
          <p:cNvPr id="156" name="Title 1">
            <a:extLst>
              <a:ext uri="{FF2B5EF4-FFF2-40B4-BE49-F238E27FC236}">
                <a16:creationId xmlns="" xmlns:a16="http://schemas.microsoft.com/office/drawing/2014/main" id="{CD98905D-F143-E7DC-CB1C-19D05176F9A2}"/>
              </a:ext>
            </a:extLst>
          </p:cNvPr>
          <p:cNvSpPr txBox="1">
            <a:spLocks/>
          </p:cNvSpPr>
          <p:nvPr/>
        </p:nvSpPr>
        <p:spPr>
          <a:xfrm>
            <a:off x="5671382" y="195486"/>
            <a:ext cx="3369835" cy="300252"/>
          </a:xfrm>
          <a:prstGeom prst="rect">
            <a:avLst/>
          </a:prstGeom>
        </p:spPr>
        <p:txBody>
          <a:bodyPr/>
          <a:lstStyle>
            <a:defPPr lvl="0">
              <a:buSzPct val="45000"/>
              <a:buFont typeface="StarSymbol"/>
              <a:buNone/>
              <a:defRPr/>
            </a:defPPr>
            <a:lvl1pPr lvl="0">
              <a:buSzPct val="45000"/>
              <a:buFont typeface="StarSymbol"/>
              <a:buChar char="●"/>
              <a:defRPr/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algn="ctr">
              <a:buFont typeface="StarSymbol"/>
              <a:buNone/>
              <a:defRPr/>
            </a:pPr>
            <a:r>
              <a:rPr lang="fr-FR" dirty="0">
                <a:ea typeface="Bliss Pro" charset="0"/>
                <a:cs typeface="Bliss Pro" charset="0"/>
              </a:rPr>
              <a:t>Phases </a:t>
            </a:r>
            <a:r>
              <a:rPr lang="fr-FR" dirty="0">
                <a:solidFill>
                  <a:srgbClr val="FFC000"/>
                </a:solidFill>
                <a:ea typeface="Bliss Pro" charset="0"/>
                <a:cs typeface="Bliss Pro" charset="0"/>
              </a:rPr>
              <a:t>Liquide </a:t>
            </a:r>
            <a:r>
              <a:rPr lang="fr-FR" dirty="0">
                <a:ea typeface="Bliss Pro" charset="0"/>
                <a:cs typeface="Bliss Pro" charset="0"/>
              </a:rPr>
              <a:t>/ </a:t>
            </a:r>
            <a:r>
              <a:rPr lang="fr-FR" dirty="0">
                <a:solidFill>
                  <a:srgbClr val="92D050"/>
                </a:solidFill>
                <a:ea typeface="Bliss Pro" charset="0"/>
                <a:cs typeface="Bliss Pro" charset="0"/>
              </a:rPr>
              <a:t>gaz</a:t>
            </a:r>
            <a:endParaRPr lang="fr-FR" dirty="0">
              <a:ea typeface="Bliss Pro" charset="0"/>
              <a:cs typeface="Bliss Pro" charset="0"/>
            </a:endParaRPr>
          </a:p>
        </p:txBody>
      </p:sp>
      <p:sp>
        <p:nvSpPr>
          <p:cNvPr id="157" name="Title 1">
            <a:extLst>
              <a:ext uri="{FF2B5EF4-FFF2-40B4-BE49-F238E27FC236}">
                <a16:creationId xmlns="" xmlns:a16="http://schemas.microsoft.com/office/drawing/2014/main" id="{E3854E40-3CC9-1A56-0E73-AE894D5D5DE7}"/>
              </a:ext>
            </a:extLst>
          </p:cNvPr>
          <p:cNvSpPr txBox="1">
            <a:spLocks/>
          </p:cNvSpPr>
          <p:nvPr/>
        </p:nvSpPr>
        <p:spPr>
          <a:xfrm>
            <a:off x="6804248" y="2571750"/>
            <a:ext cx="2558695" cy="440389"/>
          </a:xfrm>
          <a:prstGeom prst="rect">
            <a:avLst/>
          </a:prstGeom>
        </p:spPr>
        <p:txBody>
          <a:bodyPr/>
          <a:lstStyle>
            <a:defPPr lvl="0">
              <a:buSzPct val="45000"/>
              <a:buFont typeface="StarSymbol"/>
              <a:buNone/>
              <a:defRPr/>
            </a:defPPr>
            <a:lvl1pPr lvl="0">
              <a:buSzPct val="45000"/>
              <a:buFont typeface="StarSymbol"/>
              <a:buChar char="●"/>
              <a:defRPr/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algn="ctr">
              <a:buNone/>
              <a:defRPr/>
            </a:pPr>
            <a:r>
              <a:rPr lang="fr-FR" dirty="0">
                <a:ea typeface="Bliss Pro" charset="0"/>
                <a:cs typeface="Bliss Pro" charset="0"/>
              </a:rPr>
              <a:t>Phase </a:t>
            </a:r>
            <a:r>
              <a:rPr lang="fr-FR" dirty="0">
                <a:solidFill>
                  <a:srgbClr val="00B0F0"/>
                </a:solidFill>
                <a:ea typeface="Bliss Pro" charset="0"/>
                <a:cs typeface="Bliss Pro" charset="0"/>
              </a:rPr>
              <a:t>rigide</a:t>
            </a:r>
            <a:endParaRPr lang="fr-FR" dirty="0">
              <a:ea typeface="Bliss Pro" charset="0"/>
              <a:cs typeface="Bliss Pro" charset="0"/>
            </a:endParaRPr>
          </a:p>
        </p:txBody>
      </p:sp>
      <p:sp>
        <p:nvSpPr>
          <p:cNvPr id="158" name="ZoneTexte 25">
            <a:extLst>
              <a:ext uri="{FF2B5EF4-FFF2-40B4-BE49-F238E27FC236}">
                <a16:creationId xmlns="" xmlns:a16="http://schemas.microsoft.com/office/drawing/2014/main" id="{772C040B-46D7-2ACB-8692-2CC0CC4F17D1}"/>
              </a:ext>
            </a:extLst>
          </p:cNvPr>
          <p:cNvSpPr txBox="1"/>
          <p:nvPr/>
        </p:nvSpPr>
        <p:spPr>
          <a:xfrm>
            <a:off x="7435493" y="2836742"/>
            <a:ext cx="3895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§"/>
            </a:pPr>
            <a:r>
              <a:rPr lang="fr-FR" dirty="0">
                <a:ea typeface="Bliss Pro" charset="0"/>
                <a:cs typeface="Bliss Pro" charset="0"/>
              </a:rPr>
              <a:t>Equation de </a:t>
            </a:r>
          </a:p>
          <a:p>
            <a:r>
              <a:rPr lang="fr-FR" dirty="0">
                <a:ea typeface="Bliss Pro" charset="0"/>
                <a:cs typeface="Bliss Pro" charset="0"/>
              </a:rPr>
              <a:t>     Newton-Euler</a:t>
            </a:r>
            <a:endParaRPr lang="en-US" dirty="0">
              <a:ea typeface="Bliss Pro" charset="0"/>
              <a:cs typeface="Bliss Pro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84DE8398-B9F2-E027-1B35-48B281F1629B}"/>
              </a:ext>
            </a:extLst>
          </p:cNvPr>
          <p:cNvSpPr txBox="1"/>
          <p:nvPr/>
        </p:nvSpPr>
        <p:spPr>
          <a:xfrm>
            <a:off x="6212729" y="4792374"/>
            <a:ext cx="1339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Milieu poreux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9AA0620A-D2AB-5DCD-C251-1871AE48A724}"/>
              </a:ext>
            </a:extLst>
          </p:cNvPr>
          <p:cNvGrpSpPr/>
          <p:nvPr/>
        </p:nvGrpSpPr>
        <p:grpSpPr>
          <a:xfrm>
            <a:off x="4079040" y="1897382"/>
            <a:ext cx="2219781" cy="2196000"/>
            <a:chOff x="4079040" y="1897383"/>
            <a:chExt cx="2219781" cy="2209847"/>
          </a:xfrm>
        </p:grpSpPr>
        <p:grpSp>
          <p:nvGrpSpPr>
            <p:cNvPr id="167" name="Groupe 166">
              <a:extLst>
                <a:ext uri="{FF2B5EF4-FFF2-40B4-BE49-F238E27FC236}">
                  <a16:creationId xmlns="" xmlns:a16="http://schemas.microsoft.com/office/drawing/2014/main" id="{08EC7E18-EBBB-5E63-5D2D-749B69315F92}"/>
                </a:ext>
              </a:extLst>
            </p:cNvPr>
            <p:cNvGrpSpPr/>
            <p:nvPr/>
          </p:nvGrpSpPr>
          <p:grpSpPr>
            <a:xfrm>
              <a:off x="4079040" y="1897383"/>
              <a:ext cx="2219781" cy="2209847"/>
              <a:chOff x="3251040" y="2211710"/>
              <a:chExt cx="2474457" cy="2376264"/>
            </a:xfrm>
          </p:grpSpPr>
          <p:grpSp>
            <p:nvGrpSpPr>
              <p:cNvPr id="168" name="Groupe 167">
                <a:extLst>
                  <a:ext uri="{FF2B5EF4-FFF2-40B4-BE49-F238E27FC236}">
                    <a16:creationId xmlns="" xmlns:a16="http://schemas.microsoft.com/office/drawing/2014/main" id="{C5DAC5E0-B3DC-46D9-E18F-43DE88D20F0E}"/>
                  </a:ext>
                </a:extLst>
              </p:cNvPr>
              <p:cNvGrpSpPr/>
              <p:nvPr/>
            </p:nvGrpSpPr>
            <p:grpSpPr>
              <a:xfrm>
                <a:off x="3251040" y="2211710"/>
                <a:ext cx="2474457" cy="2376264"/>
                <a:chOff x="3251040" y="2355726"/>
                <a:chExt cx="2474457" cy="2232248"/>
              </a:xfrm>
            </p:grpSpPr>
            <p:pic>
              <p:nvPicPr>
                <p:cNvPr id="175" name="Image 174">
                  <a:extLst>
                    <a:ext uri="{FF2B5EF4-FFF2-40B4-BE49-F238E27FC236}">
                      <a16:creationId xmlns="" xmlns:a16="http://schemas.microsoft.com/office/drawing/2014/main" id="{83DB5E52-4513-55AF-4E73-2893C3F222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b="1147"/>
                <a:stretch/>
              </p:blipFill>
              <p:spPr>
                <a:xfrm>
                  <a:off x="3251041" y="2831211"/>
                  <a:ext cx="2474456" cy="640639"/>
                </a:xfrm>
                <a:prstGeom prst="rect">
                  <a:avLst/>
                </a:prstGeom>
              </p:spPr>
            </p:pic>
            <p:sp>
              <p:nvSpPr>
                <p:cNvPr id="176" name="Ellipse 175">
                  <a:extLst>
                    <a:ext uri="{FF2B5EF4-FFF2-40B4-BE49-F238E27FC236}">
                      <a16:creationId xmlns="" xmlns:a16="http://schemas.microsoft.com/office/drawing/2014/main" id="{F7F793B6-9722-8152-C015-882804AE7FEE}"/>
                    </a:ext>
                  </a:extLst>
                </p:cNvPr>
                <p:cNvSpPr/>
                <p:nvPr/>
              </p:nvSpPr>
              <p:spPr>
                <a:xfrm>
                  <a:off x="3251040" y="2355726"/>
                  <a:ext cx="2474456" cy="2232248"/>
                </a:xfrm>
                <a:prstGeom prst="ellips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cxnSp>
              <p:nvCxnSpPr>
                <p:cNvPr id="177" name="Connecteur droit 176">
                  <a:extLst>
                    <a:ext uri="{FF2B5EF4-FFF2-40B4-BE49-F238E27FC236}">
                      <a16:creationId xmlns="" xmlns:a16="http://schemas.microsoft.com/office/drawing/2014/main" id="{C2907D50-6CD2-891C-BE31-6F6B97676C3B}"/>
                    </a:ext>
                  </a:extLst>
                </p:cNvPr>
                <p:cNvCxnSpPr>
                  <a:stCxn id="176" idx="2"/>
                  <a:endCxn id="176" idx="6"/>
                </p:cNvCxnSpPr>
                <p:nvPr/>
              </p:nvCxnSpPr>
              <p:spPr>
                <a:xfrm>
                  <a:off x="3251040" y="3471850"/>
                  <a:ext cx="2474456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9" name="Connecteur droit avec flèche 168">
                <a:extLst>
                  <a:ext uri="{FF2B5EF4-FFF2-40B4-BE49-F238E27FC236}">
                    <a16:creationId xmlns="" xmlns:a16="http://schemas.microsoft.com/office/drawing/2014/main" id="{AA35EC9A-0146-0035-2011-B353A54C02C4}"/>
                  </a:ext>
                </a:extLst>
              </p:cNvPr>
              <p:cNvCxnSpPr>
                <a:cxnSpLocks/>
                <a:stCxn id="175" idx="2"/>
                <a:endCxn id="176" idx="5"/>
              </p:cNvCxnSpPr>
              <p:nvPr/>
            </p:nvCxnSpPr>
            <p:spPr>
              <a:xfrm>
                <a:off x="4488269" y="3399841"/>
                <a:ext cx="874851" cy="8401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necteur droit avec flèche 169">
                <a:extLst>
                  <a:ext uri="{FF2B5EF4-FFF2-40B4-BE49-F238E27FC236}">
                    <a16:creationId xmlns="" xmlns:a16="http://schemas.microsoft.com/office/drawing/2014/main" id="{BEFB2BC5-365E-A8CB-942E-90A2A6413E34}"/>
                  </a:ext>
                </a:extLst>
              </p:cNvPr>
              <p:cNvCxnSpPr>
                <a:cxnSpLocks/>
                <a:stCxn id="175" idx="2"/>
              </p:cNvCxnSpPr>
              <p:nvPr/>
            </p:nvCxnSpPr>
            <p:spPr>
              <a:xfrm flipH="1">
                <a:off x="4178432" y="3399843"/>
                <a:ext cx="309836" cy="40527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ZoneTexte 170">
                <a:extLst>
                  <a:ext uri="{FF2B5EF4-FFF2-40B4-BE49-F238E27FC236}">
                    <a16:creationId xmlns="" xmlns:a16="http://schemas.microsoft.com/office/drawing/2014/main" id="{2B5F9969-F232-4201-AFF2-CA0A5F2E72E6}"/>
                  </a:ext>
                </a:extLst>
              </p:cNvPr>
              <p:cNvSpPr txBox="1"/>
              <p:nvPr/>
            </p:nvSpPr>
            <p:spPr>
              <a:xfrm>
                <a:off x="4098418" y="2559707"/>
                <a:ext cx="389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W</a:t>
                </a:r>
              </a:p>
            </p:txBody>
          </p:sp>
          <p:sp>
            <p:nvSpPr>
              <p:cNvPr id="172" name="ZoneTexte 171">
                <a:extLst>
                  <a:ext uri="{FF2B5EF4-FFF2-40B4-BE49-F238E27FC236}">
                    <a16:creationId xmlns="" xmlns:a16="http://schemas.microsoft.com/office/drawing/2014/main" id="{A950999B-E29A-5229-FFA0-F7EAC811D7CF}"/>
                  </a:ext>
                </a:extLst>
              </p:cNvPr>
              <p:cNvSpPr txBox="1"/>
              <p:nvPr/>
            </p:nvSpPr>
            <p:spPr>
              <a:xfrm>
                <a:off x="4258708" y="3123147"/>
                <a:ext cx="2712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a</a:t>
                </a:r>
              </a:p>
            </p:txBody>
          </p:sp>
          <p:sp>
            <p:nvSpPr>
              <p:cNvPr id="173" name="ZoneTexte 172">
                <a:extLst>
                  <a:ext uri="{FF2B5EF4-FFF2-40B4-BE49-F238E27FC236}">
                    <a16:creationId xmlns="" xmlns:a16="http://schemas.microsoft.com/office/drawing/2014/main" id="{27AAFD4C-EC15-1E22-87F7-1C2CEDB11588}"/>
                  </a:ext>
                </a:extLst>
              </p:cNvPr>
              <p:cNvSpPr txBox="1"/>
              <p:nvPr/>
            </p:nvSpPr>
            <p:spPr>
              <a:xfrm>
                <a:off x="3914443" y="3514387"/>
                <a:ext cx="2792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b</a:t>
                </a:r>
              </a:p>
            </p:txBody>
          </p:sp>
          <p:sp>
            <p:nvSpPr>
              <p:cNvPr id="174" name="ZoneTexte 173">
                <a:extLst>
                  <a:ext uri="{FF2B5EF4-FFF2-40B4-BE49-F238E27FC236}">
                    <a16:creationId xmlns="" xmlns:a16="http://schemas.microsoft.com/office/drawing/2014/main" id="{2E4442D3-9CFF-7253-1C0B-CCF3A3769E74}"/>
                  </a:ext>
                </a:extLst>
              </p:cNvPr>
              <p:cNvSpPr txBox="1"/>
              <p:nvPr/>
            </p:nvSpPr>
            <p:spPr>
              <a:xfrm>
                <a:off x="4915481" y="3562868"/>
                <a:ext cx="3609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400" dirty="0"/>
                  <a:t>κ</a:t>
                </a:r>
                <a:r>
                  <a:rPr lang="fr-FR" sz="1400" dirty="0"/>
                  <a:t>h</a:t>
                </a:r>
              </a:p>
            </p:txBody>
          </p:sp>
        </p:grpSp>
        <p:cxnSp>
          <p:nvCxnSpPr>
            <p:cNvPr id="8" name="Connecteur droit 7">
              <a:extLst>
                <a:ext uri="{FF2B5EF4-FFF2-40B4-BE49-F238E27FC236}">
                  <a16:creationId xmlns="" xmlns:a16="http://schemas.microsoft.com/office/drawing/2014/main" id="{ADC15230-BD02-689F-CBA1-7A895395F1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88930" y="2424291"/>
              <a:ext cx="0" cy="57963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510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155" grpId="0"/>
      <p:bldP spid="156" grpId="0"/>
      <p:bldP spid="157" grpId="0"/>
      <p:bldP spid="1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à coins arrondis 21">
            <a:extLst>
              <a:ext uri="{FF2B5EF4-FFF2-40B4-BE49-F238E27FC236}">
                <a16:creationId xmlns="" xmlns:a16="http://schemas.microsoft.com/office/drawing/2014/main" id="{51E8132C-2EAA-05A8-6B63-B6BF4D210CDA}"/>
              </a:ext>
            </a:extLst>
          </p:cNvPr>
          <p:cNvSpPr/>
          <p:nvPr/>
        </p:nvSpPr>
        <p:spPr>
          <a:xfrm>
            <a:off x="245219" y="555526"/>
            <a:ext cx="4229902" cy="44644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2" name="Titre 1">
            <a:extLst>
              <a:ext uri="{FF2B5EF4-FFF2-40B4-BE49-F238E27FC236}">
                <a16:creationId xmlns="" xmlns:a16="http://schemas.microsoft.com/office/drawing/2014/main" id="{BE266572-530D-BB03-E24C-30B13C43CB5E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9144000" cy="8280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>
              <a:spcBef>
                <a:spcPct val="0"/>
              </a:spcBef>
              <a:defRPr/>
            </a:pP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Loi de Laplace</a:t>
            </a:r>
          </a:p>
        </p:txBody>
      </p:sp>
      <p:grpSp>
        <p:nvGrpSpPr>
          <p:cNvPr id="21509" name="Groupe 21508">
            <a:extLst>
              <a:ext uri="{FF2B5EF4-FFF2-40B4-BE49-F238E27FC236}">
                <a16:creationId xmlns="" xmlns:a16="http://schemas.microsoft.com/office/drawing/2014/main" id="{8BD07A5D-1A18-71FE-6077-E010B943292A}"/>
              </a:ext>
            </a:extLst>
          </p:cNvPr>
          <p:cNvGrpSpPr/>
          <p:nvPr/>
        </p:nvGrpSpPr>
        <p:grpSpPr>
          <a:xfrm>
            <a:off x="843339" y="699542"/>
            <a:ext cx="3008581" cy="2852740"/>
            <a:chOff x="773777" y="797780"/>
            <a:chExt cx="3008581" cy="2852740"/>
          </a:xfrm>
        </p:grpSpPr>
        <p:pic>
          <p:nvPicPr>
            <p:cNvPr id="21508" name="Image 21507">
              <a:extLst>
                <a:ext uri="{FF2B5EF4-FFF2-40B4-BE49-F238E27FC236}">
                  <a16:creationId xmlns="" xmlns:a16="http://schemas.microsoft.com/office/drawing/2014/main" id="{3012B175-8972-307E-7C74-6042B5563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043" t="10100" r="19513" b="5066"/>
            <a:stretch/>
          </p:blipFill>
          <p:spPr>
            <a:xfrm>
              <a:off x="773777" y="797780"/>
              <a:ext cx="3008581" cy="2852740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ZoneTexte 14">
              <a:extLst>
                <a:ext uri="{FF2B5EF4-FFF2-40B4-BE49-F238E27FC236}">
                  <a16:creationId xmlns="" xmlns:a16="http://schemas.microsoft.com/office/drawing/2014/main" id="{01E5687D-968C-E208-5C3C-88F2F30A4931}"/>
                </a:ext>
              </a:extLst>
            </p:cNvPr>
            <p:cNvSpPr txBox="1"/>
            <p:nvPr/>
          </p:nvSpPr>
          <p:spPr>
            <a:xfrm>
              <a:off x="1394044" y="797780"/>
              <a:ext cx="6976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interface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="" xmlns:a16="http://schemas.microsoft.com/office/drawing/2014/main" id="{DE13A60D-BFE3-5E22-CD3E-5742312B0462}"/>
                </a:ext>
              </a:extLst>
            </p:cNvPr>
            <p:cNvSpPr txBox="1"/>
            <p:nvPr/>
          </p:nvSpPr>
          <p:spPr>
            <a:xfrm>
              <a:off x="1826092" y="3318252"/>
              <a:ext cx="13051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Bande de transition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="" xmlns:a16="http://schemas.microsoft.com/office/drawing/2014/main" id="{82B97522-C7C7-C115-A917-D713B6BF6A81}"/>
                </a:ext>
              </a:extLst>
            </p:cNvPr>
            <p:cNvSpPr txBox="1"/>
            <p:nvPr/>
          </p:nvSpPr>
          <p:spPr>
            <a:xfrm>
              <a:off x="3482276" y="1589868"/>
              <a:ext cx="3000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/>
                <a:t>-1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="" xmlns:a16="http://schemas.microsoft.com/office/drawing/2014/main" id="{80969267-E980-82B8-F2A5-4473959740BD}"/>
                </a:ext>
              </a:extLst>
            </p:cNvPr>
            <p:cNvSpPr txBox="1"/>
            <p:nvPr/>
          </p:nvSpPr>
          <p:spPr>
            <a:xfrm>
              <a:off x="777202" y="18779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="" xmlns:a16="http://schemas.microsoft.com/office/drawing/2014/main" id="{D3C4AF9B-B745-E8B3-2651-4481457E99BC}"/>
                  </a:ext>
                </a:extLst>
              </p:cNvPr>
              <p:cNvSpPr txBox="1"/>
              <p:nvPr/>
            </p:nvSpPr>
            <p:spPr>
              <a:xfrm>
                <a:off x="843339" y="3651870"/>
                <a:ext cx="2964594" cy="435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400" dirty="0"/>
                  <a:t>Vecteur normal unité 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4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fr-FR" sz="1400" b="1" i="1" smtClean="0">
                        <a:latin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fr-FR" sz="1400" b="1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fr-FR" sz="1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ctrlPr>
                                  <a:rPr lang="fr-FR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d>
                          </m:num>
                          <m:den>
                            <m:d>
                              <m:dPr>
                                <m:begChr m:val="‖"/>
                                <m:endChr m:val="‖"/>
                                <m:ctrlP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fr-FR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d>
                              </m:e>
                            </m:d>
                          </m:den>
                        </m:f>
                      </m:e>
                    </m:box>
                  </m:oMath>
                </a14:m>
                <a:endParaRPr lang="fr-FR" sz="1400" b="1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3C4AF9B-B745-E8B3-2651-4481457E9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339" y="3651870"/>
                <a:ext cx="2964594" cy="435504"/>
              </a:xfrm>
              <a:prstGeom prst="rect">
                <a:avLst/>
              </a:prstGeom>
              <a:blipFill>
                <a:blip r:embed="rId4"/>
                <a:stretch>
                  <a:fillRect l="-2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="" xmlns:a16="http://schemas.microsoft.com/office/drawing/2014/main" id="{0CA4B839-0474-58DF-2C13-2C013019BEAA}"/>
                  </a:ext>
                </a:extLst>
              </p:cNvPr>
              <p:cNvSpPr txBox="1"/>
              <p:nvPr/>
            </p:nvSpPr>
            <p:spPr>
              <a:xfrm>
                <a:off x="843339" y="4155926"/>
                <a:ext cx="30085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400" dirty="0"/>
                  <a:t>Courbure à l’interface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 smtClean="0">
                        <a:latin typeface="Cambria Math" panose="02040503050406030204" pitchFamily="18" charset="0"/>
                      </a:rPr>
                      <m:t>κ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fr-FR" sz="14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4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CA4B839-0474-58DF-2C13-2C013019B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339" y="4155926"/>
                <a:ext cx="3008581" cy="307777"/>
              </a:xfrm>
              <a:prstGeom prst="rect">
                <a:avLst/>
              </a:prstGeom>
              <a:blipFill>
                <a:blip r:embed="rId5"/>
                <a:stretch>
                  <a:fillRect l="-202" t="-4000" r="-9109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="" xmlns:a16="http://schemas.microsoft.com/office/drawing/2014/main" id="{6FE8CC6F-D2AE-5A62-5273-16D3A502C99A}"/>
                  </a:ext>
                </a:extLst>
              </p:cNvPr>
              <p:cNvSpPr txBox="1"/>
              <p:nvPr/>
            </p:nvSpPr>
            <p:spPr>
              <a:xfrm>
                <a:off x="843339" y="4587974"/>
                <a:ext cx="2833276" cy="328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400" dirty="0"/>
                  <a:t>Force résultante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fr-FR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m:rPr>
                        <m:sty m:val="p"/>
                      </m:rPr>
                      <a:rPr lang="el-GR" sz="1400" i="1">
                        <a:latin typeface="Cambria Math" panose="02040503050406030204" pitchFamily="18" charset="0"/>
                      </a:rPr>
                      <m:t>κ</m:t>
                    </m:r>
                    <m:r>
                      <a:rPr lang="fr-FR" sz="1400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6FE8CC6F-D2AE-5A62-5273-16D3A502C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339" y="4587974"/>
                <a:ext cx="2833276" cy="328744"/>
              </a:xfrm>
              <a:prstGeom prst="rect">
                <a:avLst/>
              </a:prstGeom>
              <a:blipFill>
                <a:blip r:embed="rId6"/>
                <a:stretch>
                  <a:fillRect l="-215" t="-1852" b="-129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504" name="ZoneTexte 21503">
                <a:extLst>
                  <a:ext uri="{FF2B5EF4-FFF2-40B4-BE49-F238E27FC236}">
                    <a16:creationId xmlns="" xmlns:a16="http://schemas.microsoft.com/office/drawing/2014/main" id="{A51A8136-8B23-D8A1-2D0A-8611DA96BB31}"/>
                  </a:ext>
                </a:extLst>
              </p:cNvPr>
              <p:cNvSpPr txBox="1"/>
              <p:nvPr/>
            </p:nvSpPr>
            <p:spPr>
              <a:xfrm>
                <a:off x="5578998" y="4353873"/>
                <a:ext cx="2593402" cy="3781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400" dirty="0"/>
                  <a:t>Solution analytique :  </a:t>
                </a:r>
                <a14:m>
                  <m:oMath xmlns:m="http://schemas.openxmlformats.org/officeDocument/2006/math">
                    <m:r>
                      <a:rPr lang="fr-FR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21504" name="ZoneTexte 21503">
                <a:extLst>
                  <a:ext uri="{FF2B5EF4-FFF2-40B4-BE49-F238E27FC236}">
                    <a16:creationId xmlns:a16="http://schemas.microsoft.com/office/drawing/2014/main" id="{A51A8136-8B23-D8A1-2D0A-8611DA96B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998" y="4353873"/>
                <a:ext cx="2593402" cy="378117"/>
              </a:xfrm>
              <a:prstGeom prst="rect">
                <a:avLst/>
              </a:prstGeom>
              <a:blipFill>
                <a:blip r:embed="rId7"/>
                <a:stretch>
                  <a:fillRect l="-235" b="-64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505" name="ZoneTexte 21504">
                <a:extLst>
                  <a:ext uri="{FF2B5EF4-FFF2-40B4-BE49-F238E27FC236}">
                    <a16:creationId xmlns="" xmlns:a16="http://schemas.microsoft.com/office/drawing/2014/main" id="{58FEB35D-A878-39B4-793F-AF4C593F81BD}"/>
                  </a:ext>
                </a:extLst>
              </p:cNvPr>
              <p:cNvSpPr txBox="1"/>
              <p:nvPr/>
            </p:nvSpPr>
            <p:spPr>
              <a:xfrm>
                <a:off x="5578998" y="4694740"/>
                <a:ext cx="2448876" cy="325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400" dirty="0"/>
                  <a:t>Simulation :  </a:t>
                </a:r>
                <a14:m>
                  <m:oMath xmlns:m="http://schemas.openxmlformats.org/officeDocument/2006/math">
                    <m:r>
                      <a:rPr lang="fr-FR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21505" name="ZoneTexte 21504">
                <a:extLst>
                  <a:ext uri="{FF2B5EF4-FFF2-40B4-BE49-F238E27FC236}">
                    <a16:creationId xmlns:a16="http://schemas.microsoft.com/office/drawing/2014/main" id="{58FEB35D-A878-39B4-793F-AF4C593F8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998" y="4694740"/>
                <a:ext cx="2448876" cy="325282"/>
              </a:xfrm>
              <a:prstGeom prst="rect">
                <a:avLst/>
              </a:prstGeom>
              <a:blipFill>
                <a:blip r:embed="rId8"/>
                <a:stretch>
                  <a:fillRect l="-249" t="-1887" b="-169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7880EDCE-599B-29D8-47D8-0154143AF32E}"/>
              </a:ext>
            </a:extLst>
          </p:cNvPr>
          <p:cNvGrpSpPr/>
          <p:nvPr/>
        </p:nvGrpSpPr>
        <p:grpSpPr>
          <a:xfrm>
            <a:off x="5241059" y="699542"/>
            <a:ext cx="3177897" cy="2391378"/>
            <a:chOff x="5220072" y="672564"/>
            <a:chExt cx="3177897" cy="2391378"/>
          </a:xfrm>
        </p:grpSpPr>
        <p:pic>
          <p:nvPicPr>
            <p:cNvPr id="25" name="Image 5">
              <a:extLst>
                <a:ext uri="{FF2B5EF4-FFF2-40B4-BE49-F238E27FC236}">
                  <a16:creationId xmlns="" xmlns:a16="http://schemas.microsoft.com/office/drawing/2014/main" id="{E4AE1F8F-FC13-CB3B-4E9F-C8B2648B5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20072" y="672564"/>
              <a:ext cx="3177897" cy="2391378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 2">
              <a:extLst>
                <a:ext uri="{FF2B5EF4-FFF2-40B4-BE49-F238E27FC236}">
                  <a16:creationId xmlns="" xmlns:a16="http://schemas.microsoft.com/office/drawing/2014/main" id="{4001122A-158F-C52A-9508-E5DB70D5DD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9355" t="17143" r="14884" b="21429"/>
            <a:stretch/>
          </p:blipFill>
          <p:spPr>
            <a:xfrm>
              <a:off x="7369880" y="2485176"/>
              <a:ext cx="82440" cy="8657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au 4">
                <a:extLst>
                  <a:ext uri="{FF2B5EF4-FFF2-40B4-BE49-F238E27FC236}">
                    <a16:creationId xmlns="" xmlns:a16="http://schemas.microsoft.com/office/drawing/2014/main" id="{33A94614-157D-11A4-01B2-7A1771E5EB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7424834"/>
                  </p:ext>
                </p:extLst>
              </p:nvPr>
            </p:nvGraphicFramePr>
            <p:xfrm>
              <a:off x="5124596" y="3413417"/>
              <a:ext cx="3359218" cy="88296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38584">
                      <a:extLst>
                        <a:ext uri="{9D8B030D-6E8A-4147-A177-3AD203B41FA5}">
                          <a16:colId xmlns="" xmlns:a16="http://schemas.microsoft.com/office/drawing/2014/main" val="2104969422"/>
                        </a:ext>
                      </a:extLst>
                    </a:gridCol>
                    <a:gridCol w="641946">
                      <a:extLst>
                        <a:ext uri="{9D8B030D-6E8A-4147-A177-3AD203B41FA5}">
                          <a16:colId xmlns="" xmlns:a16="http://schemas.microsoft.com/office/drawing/2014/main" val="4285140242"/>
                        </a:ext>
                      </a:extLst>
                    </a:gridCol>
                    <a:gridCol w="589680">
                      <a:extLst>
                        <a:ext uri="{9D8B030D-6E8A-4147-A177-3AD203B41FA5}">
                          <a16:colId xmlns="" xmlns:a16="http://schemas.microsoft.com/office/drawing/2014/main" val="3033392127"/>
                        </a:ext>
                      </a:extLst>
                    </a:gridCol>
                    <a:gridCol w="589008">
                      <a:extLst>
                        <a:ext uri="{9D8B030D-6E8A-4147-A177-3AD203B41FA5}">
                          <a16:colId xmlns="" xmlns:a16="http://schemas.microsoft.com/office/drawing/2014/main" val="479843030"/>
                        </a:ext>
                      </a:extLst>
                    </a:gridCol>
                  </a:tblGrid>
                  <a:tr h="1610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Paramètres physiques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Symbole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Valeur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Unité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780938347"/>
                      </a:ext>
                    </a:extLst>
                  </a:tr>
                  <a:tr h="1698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Viscosités dynamiques fluides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fr-FR" sz="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10</a:t>
                          </a:r>
                          <a:r>
                            <a:rPr lang="fr-FR" sz="800" baseline="30000" dirty="0">
                              <a:latin typeface="+mn-lt"/>
                            </a:rPr>
                            <a:t>-3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 err="1">
                              <a:latin typeface="+mn-lt"/>
                            </a:rPr>
                            <a:t>Pa.s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999143030"/>
                      </a:ext>
                    </a:extLst>
                  </a:tr>
                  <a:tr h="1698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Masses volumiques fluides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fr-FR" sz="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kg.m</a:t>
                          </a:r>
                          <a:r>
                            <a:rPr lang="fr-FR" sz="800" baseline="30000" dirty="0">
                              <a:latin typeface="+mn-lt"/>
                            </a:rPr>
                            <a:t>-3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960611585"/>
                      </a:ext>
                    </a:extLst>
                  </a:tr>
                  <a:tr h="16982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800" dirty="0">
                              <a:latin typeface="+mn-lt"/>
                            </a:rPr>
                            <a:t>Célérités du son fluides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8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fr-FR" sz="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5.10</a:t>
                          </a:r>
                          <a:r>
                            <a:rPr lang="fr-FR" sz="800" baseline="30000" dirty="0">
                              <a:latin typeface="+mn-lt"/>
                            </a:rPr>
                            <a:t>-1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800" dirty="0">
                              <a:latin typeface="+mn-lt"/>
                            </a:rPr>
                            <a:t>m.s</a:t>
                          </a:r>
                          <a:r>
                            <a:rPr lang="fr-FR" sz="800" baseline="30000" dirty="0">
                              <a:latin typeface="+mn-lt"/>
                            </a:rPr>
                            <a:t>-1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35247213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au 4">
                <a:extLst>
                  <a:ext uri="{FF2B5EF4-FFF2-40B4-BE49-F238E27FC236}">
                    <a16:creationId xmlns:a16="http://schemas.microsoft.com/office/drawing/2014/main" id="{33A94614-157D-11A4-01B2-7A1771E5EB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7424834"/>
                  </p:ext>
                </p:extLst>
              </p:nvPr>
            </p:nvGraphicFramePr>
            <p:xfrm>
              <a:off x="5124596" y="3413417"/>
              <a:ext cx="3359218" cy="88652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38584">
                      <a:extLst>
                        <a:ext uri="{9D8B030D-6E8A-4147-A177-3AD203B41FA5}">
                          <a16:colId xmlns:a16="http://schemas.microsoft.com/office/drawing/2014/main" val="2104969422"/>
                        </a:ext>
                      </a:extLst>
                    </a:gridCol>
                    <a:gridCol w="641946">
                      <a:extLst>
                        <a:ext uri="{9D8B030D-6E8A-4147-A177-3AD203B41FA5}">
                          <a16:colId xmlns:a16="http://schemas.microsoft.com/office/drawing/2014/main" val="4285140242"/>
                        </a:ext>
                      </a:extLst>
                    </a:gridCol>
                    <a:gridCol w="589680">
                      <a:extLst>
                        <a:ext uri="{9D8B030D-6E8A-4147-A177-3AD203B41FA5}">
                          <a16:colId xmlns:a16="http://schemas.microsoft.com/office/drawing/2014/main" val="3033392127"/>
                        </a:ext>
                      </a:extLst>
                    </a:gridCol>
                    <a:gridCol w="589008">
                      <a:extLst>
                        <a:ext uri="{9D8B030D-6E8A-4147-A177-3AD203B41FA5}">
                          <a16:colId xmlns:a16="http://schemas.microsoft.com/office/drawing/2014/main" val="479843030"/>
                        </a:ext>
                      </a:extLst>
                    </a:gridCol>
                  </a:tblGrid>
                  <a:tr h="2133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Paramètres physiques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Symbole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Valeur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Unité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0938347"/>
                      </a:ext>
                    </a:extLst>
                  </a:tr>
                  <a:tr h="2249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Viscosités dynamiques fluides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11"/>
                          <a:stretch>
                            <a:fillRect l="-241905" t="-94737" r="-18857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10</a:t>
                          </a:r>
                          <a:r>
                            <a:rPr lang="fr-FR" sz="800" baseline="30000" dirty="0">
                              <a:latin typeface="+mn-lt"/>
                            </a:rPr>
                            <a:t>-3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 err="1">
                              <a:latin typeface="+mn-lt"/>
                            </a:rPr>
                            <a:t>Pa.s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9143030"/>
                      </a:ext>
                    </a:extLst>
                  </a:tr>
                  <a:tr h="2249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Masses volumiques fluides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11"/>
                          <a:stretch>
                            <a:fillRect l="-241905" t="-200000" r="-188571" b="-1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kg.m</a:t>
                          </a:r>
                          <a:r>
                            <a:rPr lang="fr-FR" sz="800" baseline="30000" dirty="0">
                              <a:latin typeface="+mn-lt"/>
                            </a:rPr>
                            <a:t>-3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0611585"/>
                      </a:ext>
                    </a:extLst>
                  </a:tr>
                  <a:tr h="22320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800" dirty="0">
                              <a:latin typeface="+mn-lt"/>
                            </a:rPr>
                            <a:t>Célérités du son fluides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11"/>
                          <a:stretch>
                            <a:fillRect l="-241905" t="-300000" r="-188571" b="-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5.10</a:t>
                          </a:r>
                          <a:r>
                            <a:rPr lang="fr-FR" sz="800" baseline="30000" dirty="0">
                              <a:latin typeface="+mn-lt"/>
                            </a:rPr>
                            <a:t>-1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800" dirty="0">
                              <a:latin typeface="+mn-lt"/>
                            </a:rPr>
                            <a:t>m.s</a:t>
                          </a:r>
                          <a:r>
                            <a:rPr lang="fr-FR" sz="800" baseline="30000" dirty="0">
                              <a:latin typeface="+mn-lt"/>
                            </a:rPr>
                            <a:t>-1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2472138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73FB75A4-76D0-8B5C-2B44-8BA29743B2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22" y="915566"/>
            <a:ext cx="949278" cy="946339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="" xmlns:a16="http://schemas.microsoft.com/office/drawing/2014/main" id="{B7DD0150-B15C-D88B-EE90-77FE8138C425}"/>
              </a:ext>
            </a:extLst>
          </p:cNvPr>
          <p:cNvSpPr txBox="1"/>
          <p:nvPr/>
        </p:nvSpPr>
        <p:spPr>
          <a:xfrm>
            <a:off x="5664351" y="3085360"/>
            <a:ext cx="25080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Loi de Laplace pour les bulles sphériques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="" xmlns:a16="http://schemas.microsoft.com/office/drawing/2014/main" id="{D7753301-D911-FC67-E4AF-9A3BCB18A2AD}"/>
              </a:ext>
            </a:extLst>
          </p:cNvPr>
          <p:cNvSpPr txBox="1"/>
          <p:nvPr/>
        </p:nvSpPr>
        <p:spPr>
          <a:xfrm rot="16200000">
            <a:off x="-609470" y="1989904"/>
            <a:ext cx="25080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Schématisation du champs de couleurs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736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60CCA6DA-B892-E672-D7E6-02BCACE36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94" y="723801"/>
            <a:ext cx="3986023" cy="4132817"/>
          </a:xfrm>
          <a:prstGeom prst="rect">
            <a:avLst/>
          </a:prstGeom>
        </p:spPr>
      </p:pic>
      <p:sp>
        <p:nvSpPr>
          <p:cNvPr id="40" name="Rectangle à coins arrondis 21">
            <a:extLst>
              <a:ext uri="{FF2B5EF4-FFF2-40B4-BE49-F238E27FC236}">
                <a16:creationId xmlns="" xmlns:a16="http://schemas.microsoft.com/office/drawing/2014/main" id="{F648B10E-E152-0F10-258A-77014A84E34A}"/>
              </a:ext>
            </a:extLst>
          </p:cNvPr>
          <p:cNvSpPr/>
          <p:nvPr/>
        </p:nvSpPr>
        <p:spPr>
          <a:xfrm>
            <a:off x="4704037" y="541763"/>
            <a:ext cx="4229902" cy="44644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2" name="Titre 1">
            <a:extLst>
              <a:ext uri="{FF2B5EF4-FFF2-40B4-BE49-F238E27FC236}">
                <a16:creationId xmlns="" xmlns:a16="http://schemas.microsoft.com/office/drawing/2014/main" id="{BE266572-530D-BB03-E24C-30B13C43CB5E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9144000" cy="8280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>
              <a:spcBef>
                <a:spcPct val="0"/>
              </a:spcBef>
              <a:defRPr/>
            </a:pP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Capillarité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="" xmlns:a16="http://schemas.microsoft.com/office/drawing/2014/main" id="{79A23DCE-151B-65BF-2BC6-10EB339FD39B}"/>
                  </a:ext>
                </a:extLst>
              </p:cNvPr>
              <p:cNvSpPr txBox="1"/>
              <p:nvPr/>
            </p:nvSpPr>
            <p:spPr>
              <a:xfrm>
                <a:off x="5292080" y="4247818"/>
                <a:ext cx="3026278" cy="412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400" dirty="0"/>
                  <a:t>Solution analytique :  </a:t>
                </a:r>
                <a14:m>
                  <m:oMath xmlns:m="http://schemas.openxmlformats.org/officeDocument/2006/math">
                    <m:r>
                      <a:rPr lang="fr-FR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𝑐𝑜𝑠</m:t>
                        </m:r>
                        <m:d>
                          <m:d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num>
                      <m:den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9A23DCE-151B-65BF-2BC6-10EB339FD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4247818"/>
                <a:ext cx="3026278" cy="412164"/>
              </a:xfrm>
              <a:prstGeom prst="rect">
                <a:avLst/>
              </a:prstGeom>
              <a:blipFill>
                <a:blip r:embed="rId4"/>
                <a:stretch>
                  <a:fillRect l="-201" b="-44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="" xmlns:a16="http://schemas.microsoft.com/office/drawing/2014/main" id="{CCA4AE78-B469-50EF-D0E9-21D8F44E5FDB}"/>
                  </a:ext>
                </a:extLst>
              </p:cNvPr>
              <p:cNvSpPr txBox="1"/>
              <p:nvPr/>
            </p:nvSpPr>
            <p:spPr>
              <a:xfrm>
                <a:off x="5292080" y="4622732"/>
                <a:ext cx="2448876" cy="325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400" dirty="0"/>
                  <a:t>Simulation :  </a:t>
                </a:r>
                <a14:m>
                  <m:oMath xmlns:m="http://schemas.openxmlformats.org/officeDocument/2006/math">
                    <m:r>
                      <a:rPr lang="fr-FR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CA4AE78-B469-50EF-D0E9-21D8F44E5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4622732"/>
                <a:ext cx="2448876" cy="325282"/>
              </a:xfrm>
              <a:prstGeom prst="rect">
                <a:avLst/>
              </a:prstGeom>
              <a:blipFill>
                <a:blip r:embed="rId5"/>
                <a:stretch>
                  <a:fillRect l="-249" b="-148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="" xmlns:a16="http://schemas.microsoft.com/office/drawing/2014/main" id="{A31B2444-3884-1690-FACF-A726B148801F}"/>
                  </a:ext>
                </a:extLst>
              </p:cNvPr>
              <p:cNvSpPr txBox="1"/>
              <p:nvPr/>
            </p:nvSpPr>
            <p:spPr>
              <a:xfrm>
                <a:off x="3491880" y="4771120"/>
                <a:ext cx="13152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31B2444-3884-1690-FACF-A726B1488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4771120"/>
                <a:ext cx="1315232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Ellipse 12">
            <a:extLst>
              <a:ext uri="{FF2B5EF4-FFF2-40B4-BE49-F238E27FC236}">
                <a16:creationId xmlns="" xmlns:a16="http://schemas.microsoft.com/office/drawing/2014/main" id="{10EB998D-9604-BB15-4E03-FB093385E595}"/>
              </a:ext>
            </a:extLst>
          </p:cNvPr>
          <p:cNvSpPr/>
          <p:nvPr/>
        </p:nvSpPr>
        <p:spPr>
          <a:xfrm>
            <a:off x="3347864" y="3994461"/>
            <a:ext cx="288032" cy="288000"/>
          </a:xfrm>
          <a:prstGeom prst="ellipse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="" xmlns:a16="http://schemas.microsoft.com/office/drawing/2014/main" id="{5439FE09-8D37-0A6F-909F-93E5DA16A507}"/>
              </a:ext>
            </a:extLst>
          </p:cNvPr>
          <p:cNvCxnSpPr>
            <a:stCxn id="13" idx="5"/>
            <a:endCxn id="18" idx="0"/>
          </p:cNvCxnSpPr>
          <p:nvPr/>
        </p:nvCxnSpPr>
        <p:spPr>
          <a:xfrm>
            <a:off x="3593715" y="4240284"/>
            <a:ext cx="555781" cy="530836"/>
          </a:xfrm>
          <a:prstGeom prst="straightConnector1">
            <a:avLst/>
          </a:prstGeom>
          <a:ln w="28575">
            <a:solidFill>
              <a:srgbClr val="B12D17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="" xmlns:a16="http://schemas.microsoft.com/office/drawing/2014/main" id="{308233B7-A2A5-2707-6452-E07E1012E922}"/>
              </a:ext>
            </a:extLst>
          </p:cNvPr>
          <p:cNvCxnSpPr>
            <a:cxnSpLocks/>
          </p:cNvCxnSpPr>
          <p:nvPr/>
        </p:nvCxnSpPr>
        <p:spPr>
          <a:xfrm>
            <a:off x="467544" y="204192"/>
            <a:ext cx="28803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="" xmlns:a16="http://schemas.microsoft.com/office/drawing/2014/main" id="{2A0C7165-927E-4724-78A5-DA35AF4EF4A3}"/>
              </a:ext>
            </a:extLst>
          </p:cNvPr>
          <p:cNvCxnSpPr>
            <a:cxnSpLocks/>
          </p:cNvCxnSpPr>
          <p:nvPr/>
        </p:nvCxnSpPr>
        <p:spPr>
          <a:xfrm>
            <a:off x="323528" y="339502"/>
            <a:ext cx="0" cy="26642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5307BA13-C666-2B77-31B5-37421D90AE04}"/>
              </a:ext>
            </a:extLst>
          </p:cNvPr>
          <p:cNvSpPr txBox="1"/>
          <p:nvPr/>
        </p:nvSpPr>
        <p:spPr>
          <a:xfrm>
            <a:off x="370949" y="-48900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1mm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="" xmlns:a16="http://schemas.microsoft.com/office/drawing/2014/main" id="{27CD1520-5B08-8425-7F14-94E39AC2CCAF}"/>
              </a:ext>
            </a:extLst>
          </p:cNvPr>
          <p:cNvSpPr txBox="1"/>
          <p:nvPr/>
        </p:nvSpPr>
        <p:spPr>
          <a:xfrm rot="16200000">
            <a:off x="-83956" y="1536198"/>
            <a:ext cx="5533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10mm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au 4">
                <a:extLst>
                  <a:ext uri="{FF2B5EF4-FFF2-40B4-BE49-F238E27FC236}">
                    <a16:creationId xmlns="" xmlns:a16="http://schemas.microsoft.com/office/drawing/2014/main" id="{00C17AD2-172A-45CB-B0E3-75B1D4C6A1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9673344"/>
                  </p:ext>
                </p:extLst>
              </p:nvPr>
            </p:nvGraphicFramePr>
            <p:xfrm>
              <a:off x="5158131" y="3128049"/>
              <a:ext cx="3359218" cy="10965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38584">
                      <a:extLst>
                        <a:ext uri="{9D8B030D-6E8A-4147-A177-3AD203B41FA5}">
                          <a16:colId xmlns="" xmlns:a16="http://schemas.microsoft.com/office/drawing/2014/main" val="2104969422"/>
                        </a:ext>
                      </a:extLst>
                    </a:gridCol>
                    <a:gridCol w="641946">
                      <a:extLst>
                        <a:ext uri="{9D8B030D-6E8A-4147-A177-3AD203B41FA5}">
                          <a16:colId xmlns="" xmlns:a16="http://schemas.microsoft.com/office/drawing/2014/main" val="4285140242"/>
                        </a:ext>
                      </a:extLst>
                    </a:gridCol>
                    <a:gridCol w="589680">
                      <a:extLst>
                        <a:ext uri="{9D8B030D-6E8A-4147-A177-3AD203B41FA5}">
                          <a16:colId xmlns="" xmlns:a16="http://schemas.microsoft.com/office/drawing/2014/main" val="3033392127"/>
                        </a:ext>
                      </a:extLst>
                    </a:gridCol>
                    <a:gridCol w="589008">
                      <a:extLst>
                        <a:ext uri="{9D8B030D-6E8A-4147-A177-3AD203B41FA5}">
                          <a16:colId xmlns="" xmlns:a16="http://schemas.microsoft.com/office/drawing/2014/main" val="479843030"/>
                        </a:ext>
                      </a:extLst>
                    </a:gridCol>
                  </a:tblGrid>
                  <a:tr h="1604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Paramètres physiques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Symbole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Valeur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Unité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780938347"/>
                      </a:ext>
                    </a:extLst>
                  </a:tr>
                  <a:tr h="1691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Viscosité dynamique liquide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fr-FR" sz="8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10</a:t>
                          </a:r>
                          <a:r>
                            <a:rPr lang="fr-FR" sz="800" baseline="30000" dirty="0">
                              <a:latin typeface="+mn-lt"/>
                            </a:rPr>
                            <a:t>-3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 err="1">
                              <a:latin typeface="+mn-lt"/>
                            </a:rPr>
                            <a:t>Pa.s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999143030"/>
                      </a:ext>
                    </a:extLst>
                  </a:tr>
                  <a:tr h="16917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800" dirty="0">
                              <a:latin typeface="+mn-lt"/>
                            </a:rPr>
                            <a:t>Viscosité dynamique </a:t>
                          </a:r>
                          <a:r>
                            <a:rPr lang="fr-FR" sz="800" dirty="0" err="1">
                              <a:latin typeface="+mn-lt"/>
                            </a:rPr>
                            <a:t>gas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fr-FR" sz="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10</a:t>
                          </a:r>
                          <a:r>
                            <a:rPr lang="fr-FR" sz="800" baseline="30000" dirty="0">
                              <a:latin typeface="+mn-lt"/>
                            </a:rPr>
                            <a:t>-4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800" dirty="0" err="1">
                              <a:latin typeface="+mn-lt"/>
                            </a:rPr>
                            <a:t>Pa.s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759253782"/>
                      </a:ext>
                    </a:extLst>
                  </a:tr>
                  <a:tr h="1691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Masse volumique fluides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fr-FR" sz="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kg.m</a:t>
                          </a:r>
                          <a:r>
                            <a:rPr lang="fr-FR" sz="800" baseline="30000" dirty="0">
                              <a:latin typeface="+mn-lt"/>
                            </a:rPr>
                            <a:t>-3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960611585"/>
                      </a:ext>
                    </a:extLst>
                  </a:tr>
                  <a:tr h="16917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800" dirty="0">
                              <a:latin typeface="+mn-lt"/>
                            </a:rPr>
                            <a:t>Célérité du son fluides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8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fr-FR" sz="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5.10</a:t>
                          </a:r>
                          <a:r>
                            <a:rPr lang="fr-FR" sz="800" baseline="30000" dirty="0">
                              <a:latin typeface="+mn-lt"/>
                            </a:rPr>
                            <a:t>-1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800" dirty="0">
                              <a:latin typeface="+mn-lt"/>
                            </a:rPr>
                            <a:t>m.s</a:t>
                          </a:r>
                          <a:r>
                            <a:rPr lang="fr-FR" sz="800" baseline="30000" dirty="0">
                              <a:latin typeface="+mn-lt"/>
                            </a:rPr>
                            <a:t>-1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35247213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au 4">
                <a:extLst>
                  <a:ext uri="{FF2B5EF4-FFF2-40B4-BE49-F238E27FC236}">
                    <a16:creationId xmlns:a16="http://schemas.microsoft.com/office/drawing/2014/main" id="{00C17AD2-172A-45CB-B0E3-75B1D4C6A1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9673344"/>
                  </p:ext>
                </p:extLst>
              </p:nvPr>
            </p:nvGraphicFramePr>
            <p:xfrm>
              <a:off x="5158131" y="3128049"/>
              <a:ext cx="3359218" cy="10998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38584">
                      <a:extLst>
                        <a:ext uri="{9D8B030D-6E8A-4147-A177-3AD203B41FA5}">
                          <a16:colId xmlns:a16="http://schemas.microsoft.com/office/drawing/2014/main" val="2104969422"/>
                        </a:ext>
                      </a:extLst>
                    </a:gridCol>
                    <a:gridCol w="641946">
                      <a:extLst>
                        <a:ext uri="{9D8B030D-6E8A-4147-A177-3AD203B41FA5}">
                          <a16:colId xmlns:a16="http://schemas.microsoft.com/office/drawing/2014/main" val="4285140242"/>
                        </a:ext>
                      </a:extLst>
                    </a:gridCol>
                    <a:gridCol w="589680">
                      <a:extLst>
                        <a:ext uri="{9D8B030D-6E8A-4147-A177-3AD203B41FA5}">
                          <a16:colId xmlns:a16="http://schemas.microsoft.com/office/drawing/2014/main" val="3033392127"/>
                        </a:ext>
                      </a:extLst>
                    </a:gridCol>
                    <a:gridCol w="589008">
                      <a:extLst>
                        <a:ext uri="{9D8B030D-6E8A-4147-A177-3AD203B41FA5}">
                          <a16:colId xmlns:a16="http://schemas.microsoft.com/office/drawing/2014/main" val="479843030"/>
                        </a:ext>
                      </a:extLst>
                    </a:gridCol>
                  </a:tblGrid>
                  <a:tr h="2133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Paramètres physiques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Symbole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Valeur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Unité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0938347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Viscosité dynamique liquide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241905" t="-102857" r="-188571" b="-32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10</a:t>
                          </a:r>
                          <a:r>
                            <a:rPr lang="fr-FR" sz="800" baseline="30000" dirty="0">
                              <a:latin typeface="+mn-lt"/>
                            </a:rPr>
                            <a:t>-3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 err="1">
                              <a:latin typeface="+mn-lt"/>
                            </a:rPr>
                            <a:t>Pa.s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9143030"/>
                      </a:ext>
                    </a:extLst>
                  </a:tr>
                  <a:tr h="22498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800" dirty="0">
                              <a:latin typeface="+mn-lt"/>
                            </a:rPr>
                            <a:t>Viscosité dynamique </a:t>
                          </a:r>
                          <a:r>
                            <a:rPr lang="fr-FR" sz="800" dirty="0" err="1">
                              <a:latin typeface="+mn-lt"/>
                            </a:rPr>
                            <a:t>gas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241905" t="-191892" r="-188571" b="-2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10</a:t>
                          </a:r>
                          <a:r>
                            <a:rPr lang="fr-FR" sz="800" baseline="30000" dirty="0">
                              <a:latin typeface="+mn-lt"/>
                            </a:rPr>
                            <a:t>-4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800" dirty="0" err="1">
                              <a:latin typeface="+mn-lt"/>
                            </a:rPr>
                            <a:t>Pa.s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9253782"/>
                      </a:ext>
                    </a:extLst>
                  </a:tr>
                  <a:tr h="2249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Masse volumique fluides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241905" t="-291892" r="-188571" b="-1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kg.m</a:t>
                          </a:r>
                          <a:r>
                            <a:rPr lang="fr-FR" sz="800" baseline="30000" dirty="0">
                              <a:latin typeface="+mn-lt"/>
                            </a:rPr>
                            <a:t>-3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0611585"/>
                      </a:ext>
                    </a:extLst>
                  </a:tr>
                  <a:tr h="22320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800" dirty="0">
                              <a:latin typeface="+mn-lt"/>
                            </a:rPr>
                            <a:t>Célérité du son fluides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241905" t="-391892" r="-188571" b="-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800" dirty="0">
                              <a:latin typeface="+mn-lt"/>
                            </a:rPr>
                            <a:t>5.10</a:t>
                          </a:r>
                          <a:r>
                            <a:rPr lang="fr-FR" sz="800" baseline="30000" dirty="0">
                              <a:latin typeface="+mn-lt"/>
                            </a:rPr>
                            <a:t>-1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800" dirty="0">
                              <a:latin typeface="+mn-lt"/>
                            </a:rPr>
                            <a:t>m.s</a:t>
                          </a:r>
                          <a:r>
                            <a:rPr lang="fr-FR" sz="800" baseline="30000" dirty="0">
                              <a:latin typeface="+mn-lt"/>
                            </a:rPr>
                            <a:t>-1</a:t>
                          </a:r>
                          <a:endParaRPr lang="fr-FR" sz="8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2472138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65A5F061-3E84-900C-B412-0ECD799B6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3" y="339502"/>
            <a:ext cx="340693" cy="266429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="" xmlns:a16="http://schemas.microsoft.com/office/drawing/2014/main" id="{2D01AE19-06FE-2925-3389-BA4E56724F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407" y="642111"/>
            <a:ext cx="3270666" cy="24099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ZoneTexte 29">
            <a:extLst>
              <a:ext uri="{FF2B5EF4-FFF2-40B4-BE49-F238E27FC236}">
                <a16:creationId xmlns="" xmlns:a16="http://schemas.microsoft.com/office/drawing/2014/main" id="{1B1A625E-9142-6113-E2EE-66EEC9FE56C1}"/>
              </a:ext>
            </a:extLst>
          </p:cNvPr>
          <p:cNvSpPr txBox="1"/>
          <p:nvPr/>
        </p:nvSpPr>
        <p:spPr>
          <a:xfrm rot="16200000">
            <a:off x="7593586" y="1723045"/>
            <a:ext cx="21898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Etude de convergence du modèle capillaire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39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0BDC7DB-9D9C-6E63-B675-0BA7CD5EC8FD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9144000" cy="8280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>
              <a:spcBef>
                <a:spcPct val="0"/>
              </a:spcBef>
              <a:defRPr/>
            </a:pP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Vérification de la condition à l’interface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="" xmlns:a16="http://schemas.microsoft.com/office/drawing/2014/main" id="{E487A3A0-66A8-223E-D958-5A8F0F0D1C92}"/>
                  </a:ext>
                </a:extLst>
              </p:cNvPr>
              <p:cNvSpPr txBox="1"/>
              <p:nvPr/>
            </p:nvSpPr>
            <p:spPr>
              <a:xfrm>
                <a:off x="5256584" y="3579862"/>
                <a:ext cx="3131840" cy="3047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400" dirty="0"/>
                  <a:t>Solution analytique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400" i="1" dirty="0" smtClean="0">
                        <a:latin typeface="Cambria Math" panose="02040503050406030204" pitchFamily="18" charset="0"/>
                      </a:rPr>
                      <m:t>m</m:t>
                    </m:r>
                    <m:d>
                      <m:d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𝑣𝑠</m:t>
                            </m:r>
                          </m:sub>
                        </m:sSub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den>
                    </m:f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487A3A0-66A8-223E-D958-5A8F0F0D1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584" y="3579862"/>
                <a:ext cx="3131840" cy="304763"/>
              </a:xfrm>
              <a:prstGeom prst="rect">
                <a:avLst/>
              </a:prstGeom>
              <a:blipFill>
                <a:blip r:embed="rId3"/>
                <a:stretch>
                  <a:fillRect l="-3113" t="-2000" b="-2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à coins arrondis 21">
            <a:extLst>
              <a:ext uri="{FF2B5EF4-FFF2-40B4-BE49-F238E27FC236}">
                <a16:creationId xmlns="" xmlns:a16="http://schemas.microsoft.com/office/drawing/2014/main" id="{472B0E60-A409-FA68-7924-078B5A1388A2}"/>
              </a:ext>
            </a:extLst>
          </p:cNvPr>
          <p:cNvSpPr/>
          <p:nvPr/>
        </p:nvSpPr>
        <p:spPr>
          <a:xfrm>
            <a:off x="245219" y="555526"/>
            <a:ext cx="4229902" cy="44644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="" xmlns:a16="http://schemas.microsoft.com/office/drawing/2014/main" id="{375FE5E2-D714-A9DD-50C1-59A275194C36}"/>
                  </a:ext>
                </a:extLst>
              </p:cNvPr>
              <p:cNvSpPr txBox="1"/>
              <p:nvPr/>
            </p:nvSpPr>
            <p:spPr>
              <a:xfrm>
                <a:off x="467544" y="4335842"/>
                <a:ext cx="3794437" cy="328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400" dirty="0"/>
                  <a:t>Critère de conversion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75FE5E2-D714-A9DD-50C1-59A275194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335842"/>
                <a:ext cx="3794437" cy="328744"/>
              </a:xfrm>
              <a:prstGeom prst="rect">
                <a:avLst/>
              </a:prstGeom>
              <a:blipFill>
                <a:blip r:embed="rId5"/>
                <a:stretch>
                  <a:fillRect l="-322" b="-148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e 11">
            <a:extLst>
              <a:ext uri="{FF2B5EF4-FFF2-40B4-BE49-F238E27FC236}">
                <a16:creationId xmlns="" xmlns:a16="http://schemas.microsoft.com/office/drawing/2014/main" id="{B5F7FA6A-B253-348A-CB07-FC7EF84A4632}"/>
              </a:ext>
            </a:extLst>
          </p:cNvPr>
          <p:cNvGrpSpPr/>
          <p:nvPr/>
        </p:nvGrpSpPr>
        <p:grpSpPr>
          <a:xfrm>
            <a:off x="5322775" y="4299942"/>
            <a:ext cx="617377" cy="153632"/>
            <a:chOff x="3172130" y="1801956"/>
            <a:chExt cx="2067339" cy="42428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7C34812-1868-7E89-CAFD-FBB00E3EF4A0}"/>
                </a:ext>
              </a:extLst>
            </p:cNvPr>
            <p:cNvSpPr/>
            <p:nvPr/>
          </p:nvSpPr>
          <p:spPr>
            <a:xfrm>
              <a:off x="3172130" y="1801956"/>
              <a:ext cx="2067339" cy="4242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E7B99D5-5F4B-ABD6-E4DD-36ABE0DC3448}"/>
                </a:ext>
              </a:extLst>
            </p:cNvPr>
            <p:cNvSpPr/>
            <p:nvPr/>
          </p:nvSpPr>
          <p:spPr>
            <a:xfrm>
              <a:off x="4205799" y="1801956"/>
              <a:ext cx="1033670" cy="4242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="" xmlns:a16="http://schemas.microsoft.com/office/drawing/2014/main" id="{4061757E-9C4E-4D46-372A-D3FC28399235}"/>
              </a:ext>
            </a:extLst>
          </p:cNvPr>
          <p:cNvGrpSpPr/>
          <p:nvPr/>
        </p:nvGrpSpPr>
        <p:grpSpPr>
          <a:xfrm>
            <a:off x="6752896" y="4011910"/>
            <a:ext cx="132184" cy="583203"/>
            <a:chOff x="6096000" y="2823858"/>
            <a:chExt cx="424285" cy="2071958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9E5DF1E-D44D-B19E-7776-60B38A9A1B57}"/>
                </a:ext>
              </a:extLst>
            </p:cNvPr>
            <p:cNvSpPr/>
            <p:nvPr/>
          </p:nvSpPr>
          <p:spPr>
            <a:xfrm rot="5400000">
              <a:off x="5274473" y="3645386"/>
              <a:ext cx="2067339" cy="4242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CDD99ACF-B6E4-D4D7-A05B-E130A0F6D814}"/>
                </a:ext>
              </a:extLst>
            </p:cNvPr>
            <p:cNvSpPr/>
            <p:nvPr/>
          </p:nvSpPr>
          <p:spPr>
            <a:xfrm rot="5400000">
              <a:off x="5791307" y="4166839"/>
              <a:ext cx="1033670" cy="4242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="" xmlns:a16="http://schemas.microsoft.com/office/drawing/2014/main" id="{363E8A02-5B67-6854-8DD0-16701811869D}"/>
              </a:ext>
            </a:extLst>
          </p:cNvPr>
          <p:cNvGrpSpPr/>
          <p:nvPr/>
        </p:nvGrpSpPr>
        <p:grpSpPr>
          <a:xfrm rot="13167743">
            <a:off x="7797940" y="4059452"/>
            <a:ext cx="132184" cy="583203"/>
            <a:chOff x="6096000" y="2823858"/>
            <a:chExt cx="424285" cy="2071958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38F7EA23-4F23-CA38-11B8-7E8928ADCACE}"/>
                </a:ext>
              </a:extLst>
            </p:cNvPr>
            <p:cNvSpPr/>
            <p:nvPr/>
          </p:nvSpPr>
          <p:spPr>
            <a:xfrm rot="5400000">
              <a:off x="5274473" y="3645386"/>
              <a:ext cx="2067339" cy="4242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C17C3C0A-6140-AB5F-A449-3ACB44A178C4}"/>
                </a:ext>
              </a:extLst>
            </p:cNvPr>
            <p:cNvSpPr/>
            <p:nvPr/>
          </p:nvSpPr>
          <p:spPr>
            <a:xfrm rot="5400000">
              <a:off x="5791307" y="4166839"/>
              <a:ext cx="1033670" cy="4242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58FA2C69-DEDD-EBD3-3C13-488CA11F5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4925" y="4659745"/>
            <a:ext cx="273075" cy="27514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8D9B57FD-BD47-59D8-B4F0-89EA7C2FE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2450" y="4664120"/>
            <a:ext cx="273075" cy="27514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="" xmlns:a16="http://schemas.microsoft.com/office/drawing/2014/main" id="{FF6A91FD-B46B-31FA-B34F-E1C4D4D71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6744" y="4659744"/>
            <a:ext cx="273075" cy="275141"/>
          </a:xfrm>
          <a:prstGeom prst="rect">
            <a:avLst/>
          </a:prstGeom>
        </p:spPr>
      </p:pic>
      <p:pic>
        <p:nvPicPr>
          <p:cNvPr id="27" name="Image 18">
            <a:extLst>
              <a:ext uri="{FF2B5EF4-FFF2-40B4-BE49-F238E27FC236}">
                <a16:creationId xmlns="" xmlns:a16="http://schemas.microsoft.com/office/drawing/2014/main" id="{525C9340-0350-6C58-5777-E734B722D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4209" y="699542"/>
            <a:ext cx="3387969" cy="254830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e 30">
            <a:extLst>
              <a:ext uri="{FF2B5EF4-FFF2-40B4-BE49-F238E27FC236}">
                <a16:creationId xmlns="" xmlns:a16="http://schemas.microsoft.com/office/drawing/2014/main" id="{CB1B0C81-8289-5CC4-DC0D-F8EF64A265D3}"/>
              </a:ext>
            </a:extLst>
          </p:cNvPr>
          <p:cNvGrpSpPr/>
          <p:nvPr/>
        </p:nvGrpSpPr>
        <p:grpSpPr>
          <a:xfrm>
            <a:off x="723791" y="837374"/>
            <a:ext cx="3309067" cy="3246544"/>
            <a:chOff x="723791" y="837374"/>
            <a:chExt cx="3309067" cy="3246544"/>
          </a:xfrm>
        </p:grpSpPr>
        <p:grpSp>
          <p:nvGrpSpPr>
            <p:cNvPr id="7" name="Groupe 6">
              <a:extLst>
                <a:ext uri="{FF2B5EF4-FFF2-40B4-BE49-F238E27FC236}">
                  <a16:creationId xmlns="" xmlns:a16="http://schemas.microsoft.com/office/drawing/2014/main" id="{4FA4C3E8-28A9-1E3C-3F8C-0E8D926738FF}"/>
                </a:ext>
              </a:extLst>
            </p:cNvPr>
            <p:cNvGrpSpPr/>
            <p:nvPr/>
          </p:nvGrpSpPr>
          <p:grpSpPr>
            <a:xfrm>
              <a:off x="723791" y="837374"/>
              <a:ext cx="3309067" cy="3246544"/>
              <a:chOff x="5043093" y="883219"/>
              <a:chExt cx="3490617" cy="337706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8" name="Image 7">
                <a:extLst>
                  <a:ext uri="{FF2B5EF4-FFF2-40B4-BE49-F238E27FC236}">
                    <a16:creationId xmlns="" xmlns:a16="http://schemas.microsoft.com/office/drawing/2014/main" id="{013EFEF1-1D8D-4672-4D1D-47815B1FEF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43093" y="883219"/>
                <a:ext cx="3490617" cy="3377061"/>
              </a:xfrm>
              <a:prstGeom prst="rect">
                <a:avLst/>
              </a:prstGeom>
            </p:spPr>
          </p:pic>
          <p:sp>
            <p:nvSpPr>
              <p:cNvPr id="9" name="ZoneTexte 8">
                <a:extLst>
                  <a:ext uri="{FF2B5EF4-FFF2-40B4-BE49-F238E27FC236}">
                    <a16:creationId xmlns="" xmlns:a16="http://schemas.microsoft.com/office/drawing/2014/main" id="{69E76622-5B31-9F18-C29E-5DE86B47AD15}"/>
                  </a:ext>
                </a:extLst>
              </p:cNvPr>
              <p:cNvSpPr txBox="1"/>
              <p:nvPr/>
            </p:nvSpPr>
            <p:spPr>
              <a:xfrm>
                <a:off x="6291171" y="3966324"/>
                <a:ext cx="130516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dirty="0"/>
                  <a:t>Bande de transition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="" xmlns:a16="http://schemas.microsoft.com/office/drawing/2014/main" id="{BEC4CDE8-8C51-0950-D2A9-981DB22BE25F}"/>
                  </a:ext>
                </a:extLst>
              </p:cNvPr>
              <p:cNvSpPr txBox="1"/>
              <p:nvPr/>
            </p:nvSpPr>
            <p:spPr>
              <a:xfrm>
                <a:off x="5868144" y="1040376"/>
                <a:ext cx="69762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dirty="0"/>
                  <a:t>interface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="" xmlns:a16="http://schemas.microsoft.com/office/drawing/2014/main" id="{47971B6D-A879-C727-3A12-6D4CF642B209}"/>
                    </a:ext>
                  </a:extLst>
                </p:cNvPr>
                <p:cNvSpPr txBox="1"/>
                <p:nvPr/>
              </p:nvSpPr>
              <p:spPr>
                <a:xfrm>
                  <a:off x="2771800" y="3096000"/>
                  <a:ext cx="104003" cy="1769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15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fr-FR" sz="1150" dirty="0"/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47971B6D-A879-C727-3A12-6D4CF642B2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1800" y="3096000"/>
                  <a:ext cx="104003" cy="176972"/>
                </a:xfrm>
                <a:prstGeom prst="rect">
                  <a:avLst/>
                </a:prstGeom>
                <a:blipFill>
                  <a:blip r:embed="rId9"/>
                  <a:stretch>
                    <a:fillRect l="-17647" r="-1764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ZoneTexte 28">
                  <a:extLst>
                    <a:ext uri="{FF2B5EF4-FFF2-40B4-BE49-F238E27FC236}">
                      <a16:creationId xmlns="" xmlns:a16="http://schemas.microsoft.com/office/drawing/2014/main" id="{47F7318F-C7D0-0D27-1BC9-2F6A8B377EDE}"/>
                    </a:ext>
                  </a:extLst>
                </p:cNvPr>
                <p:cNvSpPr txBox="1"/>
                <p:nvPr/>
              </p:nvSpPr>
              <p:spPr>
                <a:xfrm>
                  <a:off x="2610000" y="2016000"/>
                  <a:ext cx="104003" cy="1769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15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fr-FR" sz="1150" dirty="0"/>
                </a:p>
              </p:txBody>
            </p:sp>
          </mc:Choice>
          <mc:Fallback xmlns=""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47F7318F-C7D0-0D27-1BC9-2F6A8B377E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0000" y="2016000"/>
                  <a:ext cx="104003" cy="176972"/>
                </a:xfrm>
                <a:prstGeom prst="rect">
                  <a:avLst/>
                </a:prstGeom>
                <a:blipFill>
                  <a:blip r:embed="rId9"/>
                  <a:stretch>
                    <a:fillRect l="-17647" r="-1764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ZoneTexte 29">
                  <a:extLst>
                    <a:ext uri="{FF2B5EF4-FFF2-40B4-BE49-F238E27FC236}">
                      <a16:creationId xmlns="" xmlns:a16="http://schemas.microsoft.com/office/drawing/2014/main" id="{67FC10BD-58EA-E7AC-3D0F-A14EB26CBE3E}"/>
                    </a:ext>
                  </a:extLst>
                </p:cNvPr>
                <p:cNvSpPr txBox="1"/>
                <p:nvPr/>
              </p:nvSpPr>
              <p:spPr>
                <a:xfrm>
                  <a:off x="2230812" y="1306964"/>
                  <a:ext cx="104003" cy="1769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15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fr-FR" sz="1150" dirty="0"/>
                </a:p>
              </p:txBody>
            </p:sp>
          </mc:Choice>
          <mc:Fallback xmlns=""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67FC10BD-58EA-E7AC-3D0F-A14EB26CBE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0812" y="1306964"/>
                  <a:ext cx="104003" cy="176972"/>
                </a:xfrm>
                <a:prstGeom prst="rect">
                  <a:avLst/>
                </a:prstGeom>
                <a:blipFill>
                  <a:blip r:embed="rId9"/>
                  <a:stretch>
                    <a:fillRect l="-17647" r="-1764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ZoneTexte 33">
            <a:extLst>
              <a:ext uri="{FF2B5EF4-FFF2-40B4-BE49-F238E27FC236}">
                <a16:creationId xmlns="" xmlns:a16="http://schemas.microsoft.com/office/drawing/2014/main" id="{EC7AED61-3E99-0441-F67A-65634C32A6DD}"/>
              </a:ext>
            </a:extLst>
          </p:cNvPr>
          <p:cNvSpPr txBox="1"/>
          <p:nvPr/>
        </p:nvSpPr>
        <p:spPr>
          <a:xfrm rot="16200000">
            <a:off x="-721256" y="2245202"/>
            <a:ext cx="250804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Schématisation de l’application de la condition à l’interface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="" xmlns:a16="http://schemas.microsoft.com/office/drawing/2014/main" id="{CA0F71CC-2491-8F8D-5D0F-378A6301F725}"/>
              </a:ext>
            </a:extLst>
          </p:cNvPr>
          <p:cNvSpPr txBox="1"/>
          <p:nvPr/>
        </p:nvSpPr>
        <p:spPr>
          <a:xfrm>
            <a:off x="5539708" y="3246244"/>
            <a:ext cx="25080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Vérification de la condition à l’interface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438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21">
            <a:extLst>
              <a:ext uri="{FF2B5EF4-FFF2-40B4-BE49-F238E27FC236}">
                <a16:creationId xmlns="" xmlns:a16="http://schemas.microsoft.com/office/drawing/2014/main" id="{FB20A404-3437-B0CD-62DC-608C70D7E0AE}"/>
              </a:ext>
            </a:extLst>
          </p:cNvPr>
          <p:cNvSpPr/>
          <p:nvPr/>
        </p:nvSpPr>
        <p:spPr>
          <a:xfrm>
            <a:off x="4704037" y="541763"/>
            <a:ext cx="4229902" cy="44644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" name="Titre 1">
            <a:extLst>
              <a:ext uri="{FF2B5EF4-FFF2-40B4-BE49-F238E27FC236}">
                <a16:creationId xmlns="" xmlns:a16="http://schemas.microsoft.com/office/drawing/2014/main" id="{40E7EB6D-C509-C7D4-8B78-BF9474F9E625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9144000" cy="8280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>
              <a:spcBef>
                <a:spcPct val="0"/>
              </a:spcBef>
              <a:defRPr/>
            </a:pP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L'évaporation entre deux plaques sans effet kelvin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="" xmlns:a16="http://schemas.microsoft.com/office/drawing/2014/main" id="{00CD7422-7EF5-2BFD-469F-CBBD7DA4E60D}"/>
                  </a:ext>
                </a:extLst>
              </p:cNvPr>
              <p:cNvSpPr txBox="1"/>
              <p:nvPr/>
            </p:nvSpPr>
            <p:spPr>
              <a:xfrm>
                <a:off x="4752528" y="3599875"/>
                <a:ext cx="4211960" cy="4840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400" dirty="0"/>
                  <a:t>Solution analytique </a:t>
                </a:r>
                <a14:m>
                  <m:oMath xmlns:m="http://schemas.openxmlformats.org/officeDocument/2006/math">
                    <m:r>
                      <a:rPr lang="fr-FR" sz="140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1+2</m:t>
                            </m:r>
                            <m:f>
                              <m:f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num>
                              <m:den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²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𝑣𝑠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𝑒𝑎𝑢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rad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0CD7422-7EF5-2BFD-469F-CBBD7DA4E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528" y="3599875"/>
                <a:ext cx="4211960" cy="484043"/>
              </a:xfrm>
              <a:prstGeom prst="rect">
                <a:avLst/>
              </a:prstGeom>
              <a:blipFill>
                <a:blip r:embed="rId5"/>
                <a:stretch>
                  <a:fillRect l="-246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e 5">
            <a:extLst>
              <a:ext uri="{FF2B5EF4-FFF2-40B4-BE49-F238E27FC236}">
                <a16:creationId xmlns="" xmlns:a16="http://schemas.microsoft.com/office/drawing/2014/main" id="{F2179FBF-9868-D793-538F-FB0583E7DFC8}"/>
              </a:ext>
            </a:extLst>
          </p:cNvPr>
          <p:cNvGrpSpPr/>
          <p:nvPr/>
        </p:nvGrpSpPr>
        <p:grpSpPr>
          <a:xfrm>
            <a:off x="5322775" y="4299942"/>
            <a:ext cx="617377" cy="153632"/>
            <a:chOff x="3172130" y="1801956"/>
            <a:chExt cx="2067339" cy="424284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7E2C1715-B06C-1183-1FB2-C08282E4D624}"/>
                </a:ext>
              </a:extLst>
            </p:cNvPr>
            <p:cNvSpPr/>
            <p:nvPr/>
          </p:nvSpPr>
          <p:spPr>
            <a:xfrm>
              <a:off x="3172130" y="1801956"/>
              <a:ext cx="2067339" cy="4242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091DA785-97BE-9EA8-F7FD-792F5B23D82C}"/>
                </a:ext>
              </a:extLst>
            </p:cNvPr>
            <p:cNvSpPr/>
            <p:nvPr/>
          </p:nvSpPr>
          <p:spPr>
            <a:xfrm>
              <a:off x="4205799" y="1801956"/>
              <a:ext cx="1033670" cy="4242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="" xmlns:a16="http://schemas.microsoft.com/office/drawing/2014/main" id="{210FD1F6-CA2A-6262-6AA3-CFF83E9FDF6C}"/>
              </a:ext>
            </a:extLst>
          </p:cNvPr>
          <p:cNvGrpSpPr/>
          <p:nvPr/>
        </p:nvGrpSpPr>
        <p:grpSpPr>
          <a:xfrm>
            <a:off x="6752896" y="4011910"/>
            <a:ext cx="132184" cy="583203"/>
            <a:chOff x="6096000" y="2823858"/>
            <a:chExt cx="424285" cy="2071958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628FB26A-2193-5FAC-3160-29AE67A7E4AE}"/>
                </a:ext>
              </a:extLst>
            </p:cNvPr>
            <p:cNvSpPr/>
            <p:nvPr/>
          </p:nvSpPr>
          <p:spPr>
            <a:xfrm rot="5400000">
              <a:off x="5274473" y="3645386"/>
              <a:ext cx="2067339" cy="4242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326ABAF9-B6FF-0F36-0435-EED74F54D5F1}"/>
                </a:ext>
              </a:extLst>
            </p:cNvPr>
            <p:cNvSpPr/>
            <p:nvPr/>
          </p:nvSpPr>
          <p:spPr>
            <a:xfrm rot="5400000">
              <a:off x="5791307" y="4166839"/>
              <a:ext cx="1033670" cy="4242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="" xmlns:a16="http://schemas.microsoft.com/office/drawing/2014/main" id="{62958B9B-81F3-ED66-DAB6-BDA17317822E}"/>
              </a:ext>
            </a:extLst>
          </p:cNvPr>
          <p:cNvGrpSpPr/>
          <p:nvPr/>
        </p:nvGrpSpPr>
        <p:grpSpPr>
          <a:xfrm rot="13167743">
            <a:off x="7797940" y="4059452"/>
            <a:ext cx="132184" cy="583203"/>
            <a:chOff x="6096000" y="2823858"/>
            <a:chExt cx="424285" cy="2071958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3DEA1EAC-89E5-63EE-E216-E863E624E0C1}"/>
                </a:ext>
              </a:extLst>
            </p:cNvPr>
            <p:cNvSpPr/>
            <p:nvPr/>
          </p:nvSpPr>
          <p:spPr>
            <a:xfrm rot="5400000">
              <a:off x="5274473" y="3645386"/>
              <a:ext cx="2067339" cy="4242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4B207574-5D64-02B1-A150-0F142DA39BBF}"/>
                </a:ext>
              </a:extLst>
            </p:cNvPr>
            <p:cNvSpPr/>
            <p:nvPr/>
          </p:nvSpPr>
          <p:spPr>
            <a:xfrm rot="5400000">
              <a:off x="5791307" y="4166839"/>
              <a:ext cx="1033670" cy="4242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AA979F93-07D2-EE8D-2E91-310F5B483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4925" y="4659745"/>
            <a:ext cx="273075" cy="27514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87E973B6-D087-77F8-7DC7-B8013B5B5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2450" y="4664120"/>
            <a:ext cx="273075" cy="27514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00A8B477-2B3C-42B7-BCE7-D561D915F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6744" y="4659744"/>
            <a:ext cx="273075" cy="275141"/>
          </a:xfrm>
          <a:prstGeom prst="rect">
            <a:avLst/>
          </a:prstGeom>
        </p:spPr>
      </p:pic>
      <p:pic>
        <p:nvPicPr>
          <p:cNvPr id="19" name="Sechage45">
            <a:hlinkClick r:id="" action="ppaction://media"/>
            <a:extLst>
              <a:ext uri="{FF2B5EF4-FFF2-40B4-BE49-F238E27FC236}">
                <a16:creationId xmlns="" xmlns:a16="http://schemas.microsoft.com/office/drawing/2014/main" id="{C205DDB2-CA59-05D3-CF77-25005817E7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7663" r="7296"/>
          <a:stretch/>
        </p:blipFill>
        <p:spPr>
          <a:xfrm>
            <a:off x="432044" y="768234"/>
            <a:ext cx="4005518" cy="4094643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="" xmlns:a16="http://schemas.microsoft.com/office/drawing/2014/main" id="{27FBEECD-A04E-23E5-E22F-BC68A672013C}"/>
              </a:ext>
            </a:extLst>
          </p:cNvPr>
          <p:cNvGrpSpPr/>
          <p:nvPr/>
        </p:nvGrpSpPr>
        <p:grpSpPr>
          <a:xfrm>
            <a:off x="5110377" y="699542"/>
            <a:ext cx="3417219" cy="2614944"/>
            <a:chOff x="5110377" y="794432"/>
            <a:chExt cx="3417219" cy="2614944"/>
          </a:xfrm>
        </p:grpSpPr>
        <p:pic>
          <p:nvPicPr>
            <p:cNvPr id="21506" name="Picture 2">
              <a:extLst>
                <a:ext uri="{FF2B5EF4-FFF2-40B4-BE49-F238E27FC236}">
                  <a16:creationId xmlns="" xmlns:a16="http://schemas.microsoft.com/office/drawing/2014/main" id="{690B6127-DC55-4DBF-C2E9-AF52E67D6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0377" y="795731"/>
              <a:ext cx="3417219" cy="261364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Image 19">
              <a:extLst>
                <a:ext uri="{FF2B5EF4-FFF2-40B4-BE49-F238E27FC236}">
                  <a16:creationId xmlns="" xmlns:a16="http://schemas.microsoft.com/office/drawing/2014/main" id="{AACE3DB0-4B93-58CC-6877-28337AA682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3874"/>
            <a:stretch/>
          </p:blipFill>
          <p:spPr>
            <a:xfrm>
              <a:off x="6482577" y="794432"/>
              <a:ext cx="751862" cy="161846"/>
            </a:xfrm>
            <a:prstGeom prst="rect">
              <a:avLst/>
            </a:prstGeom>
          </p:spPr>
        </p:pic>
      </p:grpSp>
      <p:cxnSp>
        <p:nvCxnSpPr>
          <p:cNvPr id="23" name="Connecteur droit avec flèche 22">
            <a:extLst>
              <a:ext uri="{FF2B5EF4-FFF2-40B4-BE49-F238E27FC236}">
                <a16:creationId xmlns="" xmlns:a16="http://schemas.microsoft.com/office/drawing/2014/main" id="{AC398F0D-7063-5B17-211F-D3A1DAD55B93}"/>
              </a:ext>
            </a:extLst>
          </p:cNvPr>
          <p:cNvCxnSpPr>
            <a:cxnSpLocks/>
          </p:cNvCxnSpPr>
          <p:nvPr/>
        </p:nvCxnSpPr>
        <p:spPr>
          <a:xfrm flipV="1">
            <a:off x="706217" y="2859782"/>
            <a:ext cx="837564" cy="8447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AF68CA85-03AB-D31C-F2D6-3724F08BD18D}"/>
              </a:ext>
            </a:extLst>
          </p:cNvPr>
          <p:cNvCxnSpPr>
            <a:cxnSpLocks/>
          </p:cNvCxnSpPr>
          <p:nvPr/>
        </p:nvCxnSpPr>
        <p:spPr>
          <a:xfrm flipH="1" flipV="1">
            <a:off x="1325187" y="2634390"/>
            <a:ext cx="1014565" cy="10174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="" xmlns:a16="http://schemas.microsoft.com/office/drawing/2014/main" id="{992D75C8-6EF5-87F2-6CBD-A22CD820D7BF}"/>
              </a:ext>
            </a:extLst>
          </p:cNvPr>
          <p:cNvSpPr txBox="1"/>
          <p:nvPr/>
        </p:nvSpPr>
        <p:spPr>
          <a:xfrm>
            <a:off x="846907" y="3060745"/>
            <a:ext cx="2808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="" xmlns:a16="http://schemas.microsoft.com/office/drawing/2014/main" id="{8C8B1009-4C9E-A1DC-14D2-6921F2F884E1}"/>
              </a:ext>
            </a:extLst>
          </p:cNvPr>
          <p:cNvSpPr txBox="1"/>
          <p:nvPr/>
        </p:nvSpPr>
        <p:spPr>
          <a:xfrm>
            <a:off x="994597" y="2363159"/>
            <a:ext cx="6142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h(t=0)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="" xmlns:a16="http://schemas.microsoft.com/office/drawing/2014/main" id="{BCDF7F4C-B8BC-2303-25C7-0BEBC42751F1}"/>
              </a:ext>
            </a:extLst>
          </p:cNvPr>
          <p:cNvCxnSpPr>
            <a:cxnSpLocks/>
          </p:cNvCxnSpPr>
          <p:nvPr/>
        </p:nvCxnSpPr>
        <p:spPr>
          <a:xfrm flipH="1" flipV="1">
            <a:off x="653019" y="3651870"/>
            <a:ext cx="890762" cy="9131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="" xmlns:a16="http://schemas.microsoft.com/office/drawing/2014/main" id="{D301CEC6-8EC7-3285-EA49-84C33C45A0C5}"/>
                  </a:ext>
                </a:extLst>
              </p:cNvPr>
              <p:cNvSpPr txBox="1"/>
              <p:nvPr/>
            </p:nvSpPr>
            <p:spPr>
              <a:xfrm>
                <a:off x="1496142" y="4453574"/>
                <a:ext cx="51180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1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fr-FR" sz="11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0</a:t>
                </a: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D301CEC6-8EC7-3285-EA49-84C33C45A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142" y="4453574"/>
                <a:ext cx="511807" cy="261610"/>
              </a:xfrm>
              <a:prstGeom prst="rect">
                <a:avLst/>
              </a:prstGeom>
              <a:blipFill>
                <a:blip r:embed="rId10"/>
                <a:stretch>
                  <a:fillRect t="-2381"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="" xmlns:a16="http://schemas.microsoft.com/office/drawing/2014/main" id="{B1EED2CA-A3F7-5E3B-928C-98CA7FC0934E}"/>
                  </a:ext>
                </a:extLst>
              </p:cNvPr>
              <p:cNvSpPr txBox="1"/>
              <p:nvPr/>
            </p:nvSpPr>
            <p:spPr>
              <a:xfrm>
                <a:off x="2310051" y="3550684"/>
                <a:ext cx="59279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1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fr-FR" sz="11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𝑣𝑠</m:t>
                        </m:r>
                      </m:sub>
                    </m:sSub>
                  </m:oMath>
                </a14:m>
                <a:endParaRPr lang="fr-FR" sz="11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B1EED2CA-A3F7-5E3B-928C-98CA7FC09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051" y="3550684"/>
                <a:ext cx="592790" cy="261610"/>
              </a:xfrm>
              <a:prstGeom prst="rect">
                <a:avLst/>
              </a:prstGeom>
              <a:blipFill>
                <a:blip r:embed="rId11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ZoneTexte 42">
            <a:extLst>
              <a:ext uri="{FF2B5EF4-FFF2-40B4-BE49-F238E27FC236}">
                <a16:creationId xmlns="" xmlns:a16="http://schemas.microsoft.com/office/drawing/2014/main" id="{086707EA-F8D6-9063-5650-1D21F7591AA0}"/>
              </a:ext>
            </a:extLst>
          </p:cNvPr>
          <p:cNvSpPr txBox="1"/>
          <p:nvPr/>
        </p:nvSpPr>
        <p:spPr>
          <a:xfrm>
            <a:off x="5604483" y="3329394"/>
            <a:ext cx="25080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Vérification du modèle d’évaporation</a:t>
            </a:r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858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18035D3-C553-1256-461C-AE11B3B1DC56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9144000" cy="8280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>
              <a:spcBef>
                <a:spcPct val="0"/>
              </a:spcBef>
              <a:defRPr/>
            </a:pP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L'évaporation entre deux plaques avec effet kelvin</a:t>
            </a:r>
          </a:p>
        </p:txBody>
      </p:sp>
      <p:sp>
        <p:nvSpPr>
          <p:cNvPr id="3" name="Rectangle à coins arrondis 21">
            <a:extLst>
              <a:ext uri="{FF2B5EF4-FFF2-40B4-BE49-F238E27FC236}">
                <a16:creationId xmlns="" xmlns:a16="http://schemas.microsoft.com/office/drawing/2014/main" id="{6714B7CD-7E36-61AD-E4BC-5C9D55FD10A6}"/>
              </a:ext>
            </a:extLst>
          </p:cNvPr>
          <p:cNvSpPr/>
          <p:nvPr/>
        </p:nvSpPr>
        <p:spPr>
          <a:xfrm>
            <a:off x="4704037" y="541763"/>
            <a:ext cx="4229902" cy="44644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="" xmlns:a16="http://schemas.microsoft.com/office/drawing/2014/main" id="{678BB8FA-E6CF-6F97-2D67-84B18B03C162}"/>
                  </a:ext>
                </a:extLst>
              </p:cNvPr>
              <p:cNvSpPr txBox="1"/>
              <p:nvPr/>
            </p:nvSpPr>
            <p:spPr>
              <a:xfrm>
                <a:off x="5285973" y="4531490"/>
                <a:ext cx="3139514" cy="4165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400" dirty="0"/>
                  <a:t>Equation de Kelvin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𝑣𝑠</m:t>
                        </m:r>
                      </m:sub>
                    </m:sSub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𝑅𝑇</m:t>
                            </m:r>
                          </m:den>
                        </m:f>
                      </m:sup>
                    </m:sSup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78BB8FA-E6CF-6F97-2D67-84B18B03C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973" y="4531490"/>
                <a:ext cx="3139514" cy="416524"/>
              </a:xfrm>
              <a:prstGeom prst="rect">
                <a:avLst/>
              </a:prstGeom>
              <a:blipFill>
                <a:blip r:embed="rId3"/>
                <a:stretch>
                  <a:fillRect l="-194" b="-144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CD5610FE-5508-5DCE-FE72-2DB643B45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2" y="605343"/>
            <a:ext cx="1770208" cy="4337336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E5BA176B-24A7-8BA6-1E45-DB74ACC92942}"/>
              </a:ext>
            </a:extLst>
          </p:cNvPr>
          <p:cNvGrpSpPr/>
          <p:nvPr/>
        </p:nvGrpSpPr>
        <p:grpSpPr>
          <a:xfrm>
            <a:off x="2453653" y="699542"/>
            <a:ext cx="2118347" cy="4289573"/>
            <a:chOff x="2188027" y="772344"/>
            <a:chExt cx="2296236" cy="4289573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D32665B0-2F5E-06BC-19B2-15711E003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8027" y="772344"/>
              <a:ext cx="2288554" cy="4289573"/>
            </a:xfrm>
            <a:prstGeom prst="rect">
              <a:avLst/>
            </a:prstGeom>
          </p:spPr>
        </p:pic>
        <p:sp>
          <p:nvSpPr>
            <p:cNvPr id="15" name="Triangle isocèle 14">
              <a:extLst>
                <a:ext uri="{FF2B5EF4-FFF2-40B4-BE49-F238E27FC236}">
                  <a16:creationId xmlns="" xmlns:a16="http://schemas.microsoft.com/office/drawing/2014/main" id="{92D812E6-0B4B-939C-CC8E-32615EE40CF7}"/>
                </a:ext>
              </a:extLst>
            </p:cNvPr>
            <p:cNvSpPr/>
            <p:nvPr/>
          </p:nvSpPr>
          <p:spPr>
            <a:xfrm rot="5400000">
              <a:off x="4427984" y="4856225"/>
              <a:ext cx="56306" cy="56252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Triangle isocèle 15">
              <a:extLst>
                <a:ext uri="{FF2B5EF4-FFF2-40B4-BE49-F238E27FC236}">
                  <a16:creationId xmlns="" xmlns:a16="http://schemas.microsoft.com/office/drawing/2014/main" id="{7C09F27D-5B35-3388-AAFE-9CD67A766741}"/>
                </a:ext>
              </a:extLst>
            </p:cNvPr>
            <p:cNvSpPr/>
            <p:nvPr/>
          </p:nvSpPr>
          <p:spPr>
            <a:xfrm>
              <a:off x="2411760" y="828001"/>
              <a:ext cx="56306" cy="56252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8D5D565E-782A-3B47-1532-341E2133CAE9}"/>
              </a:ext>
            </a:extLst>
          </p:cNvPr>
          <p:cNvSpPr txBox="1"/>
          <p:nvPr/>
        </p:nvSpPr>
        <p:spPr>
          <a:xfrm>
            <a:off x="3264909" y="4904225"/>
            <a:ext cx="4940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Axe y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AB83B3E0-65EA-CDEF-4A11-FE65E55A9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50" y="771550"/>
            <a:ext cx="3603667" cy="26553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="" xmlns:a16="http://schemas.microsoft.com/office/drawing/2014/main" id="{C6EAFA79-A74D-C581-D1BE-AA0FE7825EEE}"/>
                  </a:ext>
                </a:extLst>
              </p:cNvPr>
              <p:cNvSpPr txBox="1"/>
              <p:nvPr/>
            </p:nvSpPr>
            <p:spPr>
              <a:xfrm>
                <a:off x="5739041" y="3779218"/>
                <a:ext cx="2159887" cy="232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𝑖𝑛𝑡𝑒𝑟𝑓𝑎𝑐𝑒</m:t>
                        </m:r>
                      </m:sub>
                    </m:sSub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𝑒𝑣𝑎𝑝𝑜𝑟𝑎𝑡𝑖𝑜𝑛</m:t>
                        </m:r>
                      </m:sub>
                    </m:sSub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C6EAFA79-A74D-C581-D1BE-AA0FE7825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9041" y="3779218"/>
                <a:ext cx="2159887" cy="232692"/>
              </a:xfrm>
              <a:prstGeom prst="rect">
                <a:avLst/>
              </a:prstGeom>
              <a:blipFill>
                <a:blip r:embed="rId7"/>
                <a:stretch>
                  <a:fillRect l="-4507" t="-18421" r="-1127" b="-315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="" xmlns:a16="http://schemas.microsoft.com/office/drawing/2014/main" id="{969314D7-2ABE-5F54-3759-58D4D0D43D49}"/>
                  </a:ext>
                </a:extLst>
              </p:cNvPr>
              <p:cNvSpPr txBox="1"/>
              <p:nvPr/>
            </p:nvSpPr>
            <p:spPr>
              <a:xfrm>
                <a:off x="4752528" y="4103931"/>
                <a:ext cx="4211960" cy="4840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400" dirty="0"/>
                  <a:t>Solution analytique </a:t>
                </a:r>
                <a14:m>
                  <m:oMath xmlns:m="http://schemas.openxmlformats.org/officeDocument/2006/math">
                    <m:r>
                      <a:rPr lang="fr-FR" sz="140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1+2</m:t>
                            </m:r>
                            <m:f>
                              <m:f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num>
                              <m:den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²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𝑒𝑎𝑢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rad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9314D7-2ABE-5F54-3759-58D4D0D43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528" y="4103931"/>
                <a:ext cx="4211960" cy="484043"/>
              </a:xfrm>
              <a:prstGeom prst="rect">
                <a:avLst/>
              </a:prstGeom>
              <a:blipFill>
                <a:blip r:embed="rId8"/>
                <a:stretch>
                  <a:fillRect l="-246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Ellipse 24">
            <a:extLst>
              <a:ext uri="{FF2B5EF4-FFF2-40B4-BE49-F238E27FC236}">
                <a16:creationId xmlns="" xmlns:a16="http://schemas.microsoft.com/office/drawing/2014/main" id="{D03D3BD1-33F4-8781-07DE-83E15F5FF363}"/>
              </a:ext>
            </a:extLst>
          </p:cNvPr>
          <p:cNvSpPr/>
          <p:nvPr/>
        </p:nvSpPr>
        <p:spPr>
          <a:xfrm>
            <a:off x="8049600" y="4155958"/>
            <a:ext cx="288032" cy="288000"/>
          </a:xfrm>
          <a:prstGeom prst="ellipse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="" xmlns:a16="http://schemas.microsoft.com/office/drawing/2014/main" id="{F314F1B6-980F-8593-14CA-804E48195443}"/>
              </a:ext>
            </a:extLst>
          </p:cNvPr>
          <p:cNvCxnSpPr>
            <a:cxnSpLocks/>
          </p:cNvCxnSpPr>
          <p:nvPr/>
        </p:nvCxnSpPr>
        <p:spPr>
          <a:xfrm flipV="1">
            <a:off x="607169" y="721511"/>
            <a:ext cx="0" cy="38664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="" xmlns:a16="http://schemas.microsoft.com/office/drawing/2014/main" id="{148BCD7D-BD0A-0F92-8164-099E264332D2}"/>
              </a:ext>
            </a:extLst>
          </p:cNvPr>
          <p:cNvCxnSpPr>
            <a:cxnSpLocks/>
          </p:cNvCxnSpPr>
          <p:nvPr/>
        </p:nvCxnSpPr>
        <p:spPr>
          <a:xfrm flipH="1">
            <a:off x="539552" y="4587974"/>
            <a:ext cx="12765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="" xmlns:a16="http://schemas.microsoft.com/office/drawing/2014/main" id="{7555C2EE-B76D-CFBE-98F3-2E73F56135DE}"/>
              </a:ext>
            </a:extLst>
          </p:cNvPr>
          <p:cNvSpPr txBox="1"/>
          <p:nvPr/>
        </p:nvSpPr>
        <p:spPr>
          <a:xfrm>
            <a:off x="-41484" y="4454288"/>
            <a:ext cx="6142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h(t=0)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="" xmlns:a16="http://schemas.microsoft.com/office/drawing/2014/main" id="{52757DDF-6DB9-D67B-A1D0-CF449DAFCA46}"/>
              </a:ext>
            </a:extLst>
          </p:cNvPr>
          <p:cNvCxnSpPr>
            <a:cxnSpLocks/>
          </p:cNvCxnSpPr>
          <p:nvPr/>
        </p:nvCxnSpPr>
        <p:spPr>
          <a:xfrm flipH="1">
            <a:off x="539552" y="721511"/>
            <a:ext cx="12765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="" xmlns:a16="http://schemas.microsoft.com/office/drawing/2014/main" id="{9E7009AC-CFC3-82E8-6D4C-CF12A7C0724A}"/>
                  </a:ext>
                </a:extLst>
              </p:cNvPr>
              <p:cNvSpPr txBox="1"/>
              <p:nvPr/>
            </p:nvSpPr>
            <p:spPr>
              <a:xfrm>
                <a:off x="1808019" y="590706"/>
                <a:ext cx="51180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1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fr-FR" sz="11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0</a:t>
                </a: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E7009AC-CFC3-82E8-6D4C-CF12A7C07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019" y="590706"/>
                <a:ext cx="511807" cy="261610"/>
              </a:xfrm>
              <a:prstGeom prst="rect">
                <a:avLst/>
              </a:prstGeom>
              <a:blipFill>
                <a:blip r:embed="rId9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="" xmlns:a16="http://schemas.microsoft.com/office/drawing/2014/main" id="{AA86C038-1789-8515-A065-5B758F73F1DB}"/>
                  </a:ext>
                </a:extLst>
              </p:cNvPr>
              <p:cNvSpPr txBox="1"/>
              <p:nvPr/>
            </p:nvSpPr>
            <p:spPr>
              <a:xfrm>
                <a:off x="1801153" y="4442605"/>
                <a:ext cx="54361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1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fr-FR" sz="11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fr-FR" sz="11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A86C038-1789-8515-A065-5B758F73F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153" y="4442605"/>
                <a:ext cx="543610" cy="261610"/>
              </a:xfrm>
              <a:prstGeom prst="rect">
                <a:avLst/>
              </a:prstGeom>
              <a:blipFill>
                <a:blip r:embed="rId10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ZoneTexte 41">
            <a:extLst>
              <a:ext uri="{FF2B5EF4-FFF2-40B4-BE49-F238E27FC236}">
                <a16:creationId xmlns="" xmlns:a16="http://schemas.microsoft.com/office/drawing/2014/main" id="{C2B182BE-CCAE-EE5C-2CCF-055BD08FAE8E}"/>
              </a:ext>
            </a:extLst>
          </p:cNvPr>
          <p:cNvSpPr txBox="1"/>
          <p:nvPr/>
        </p:nvSpPr>
        <p:spPr>
          <a:xfrm>
            <a:off x="326323" y="2375301"/>
            <a:ext cx="2808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="" xmlns:a16="http://schemas.microsoft.com/office/drawing/2014/main" id="{6BDDB384-C9A5-4E9E-6347-31F1B003F61B}"/>
              </a:ext>
            </a:extLst>
          </p:cNvPr>
          <p:cNvSpPr txBox="1"/>
          <p:nvPr/>
        </p:nvSpPr>
        <p:spPr>
          <a:xfrm>
            <a:off x="5241663" y="3433525"/>
            <a:ext cx="32907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Vérification du modèle d’évaporation avec effet Kelvin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208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7EC7DC52-EB4A-243A-7DE5-D956A08071C9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9144000" cy="8280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>
              <a:spcBef>
                <a:spcPct val="0"/>
              </a:spcBef>
              <a:defRPr/>
            </a:pP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Conclusion &amp; perspectives</a:t>
            </a:r>
            <a:endParaRPr lang="fr-FR" dirty="0"/>
          </a:p>
        </p:txBody>
      </p:sp>
      <p:sp>
        <p:nvSpPr>
          <p:cNvPr id="4" name="Rectangle à coins arrondis 21">
            <a:extLst>
              <a:ext uri="{FF2B5EF4-FFF2-40B4-BE49-F238E27FC236}">
                <a16:creationId xmlns="" xmlns:a16="http://schemas.microsoft.com/office/drawing/2014/main" id="{936E612D-9D2D-2A7D-52B5-4224352D48ED}"/>
              </a:ext>
            </a:extLst>
          </p:cNvPr>
          <p:cNvSpPr/>
          <p:nvPr/>
        </p:nvSpPr>
        <p:spPr>
          <a:xfrm>
            <a:off x="194786" y="579308"/>
            <a:ext cx="8754427" cy="43204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5" name="Rectangle à coins arrondis 22">
            <a:extLst>
              <a:ext uri="{FF2B5EF4-FFF2-40B4-BE49-F238E27FC236}">
                <a16:creationId xmlns="" xmlns:a16="http://schemas.microsoft.com/office/drawing/2014/main" id="{2985D6EB-5ADF-8A6C-40F3-8FCFAB484428}"/>
              </a:ext>
            </a:extLst>
          </p:cNvPr>
          <p:cNvSpPr/>
          <p:nvPr/>
        </p:nvSpPr>
        <p:spPr>
          <a:xfrm>
            <a:off x="539552" y="1835255"/>
            <a:ext cx="5544616" cy="27456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CF30E745-3B5B-F2C6-119E-A51ED4258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390"/>
          <a:stretch/>
        </p:blipFill>
        <p:spPr>
          <a:xfrm>
            <a:off x="6330317" y="699542"/>
            <a:ext cx="1830075" cy="40726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9B37D4E4-E378-BEEA-45AE-97BAF9609426}"/>
              </a:ext>
            </a:extLst>
          </p:cNvPr>
          <p:cNvSpPr txBox="1"/>
          <p:nvPr/>
        </p:nvSpPr>
        <p:spPr>
          <a:xfrm rot="16200000">
            <a:off x="6908911" y="2646023"/>
            <a:ext cx="31042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202124"/>
                </a:solidFill>
              </a:rPr>
              <a:t>S</a:t>
            </a:r>
            <a:r>
              <a:rPr lang="fr-FR" sz="1100" b="0" i="0" dirty="0">
                <a:solidFill>
                  <a:srgbClr val="202124"/>
                </a:solidFill>
                <a:effectLst/>
              </a:rPr>
              <a:t>imulation à réseau de pore avec effet Kelvin (gauche) et sans effet Kelvin (droite)</a:t>
            </a:r>
            <a:r>
              <a:rPr lang="en-US" sz="110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en-US" sz="1100" i="0" u="none" strike="noStrike" dirty="0" err="1">
                <a:solidFill>
                  <a:srgbClr val="000000"/>
                </a:solidFill>
                <a:effectLst/>
              </a:rPr>
              <a:t>Maalal</a:t>
            </a:r>
            <a:r>
              <a:rPr lang="en-US" sz="1100" i="0" u="none" strike="noStrike" dirty="0">
                <a:solidFill>
                  <a:srgbClr val="000000"/>
                </a:solidFill>
                <a:effectLst/>
              </a:rPr>
              <a:t>, 2021)</a:t>
            </a:r>
            <a:endParaRPr lang="fr-FR" sz="1100" dirty="0"/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D77DD5A7-FF6C-75E9-3718-F3866B6A05AD}"/>
              </a:ext>
            </a:extLst>
          </p:cNvPr>
          <p:cNvSpPr txBox="1"/>
          <p:nvPr/>
        </p:nvSpPr>
        <p:spPr>
          <a:xfrm>
            <a:off x="626795" y="1012059"/>
            <a:ext cx="5397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1400" b="0" i="0" u="none" strike="noStrike" dirty="0">
                <a:solidFill>
                  <a:srgbClr val="000000"/>
                </a:solidFill>
                <a:effectLst/>
              </a:rPr>
              <a:t>Un algorithme d’évaporation avec effet capillaire, diffusion de vapeur et évaporation d'eau a été vérifié avec succès.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3827B108-3A14-0E6A-939C-52618618F3DA}"/>
              </a:ext>
            </a:extLst>
          </p:cNvPr>
          <p:cNvSpPr txBox="1"/>
          <p:nvPr/>
        </p:nvSpPr>
        <p:spPr>
          <a:xfrm>
            <a:off x="2553194" y="1976968"/>
            <a:ext cx="3404560" cy="24622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ase">
              <a:buFont typeface="Wingdings"/>
              <a:buChar char="Ø"/>
            </a:pPr>
            <a:r>
              <a:rPr lang="fr-FR" sz="1400" dirty="0">
                <a:solidFill>
                  <a:schemeClr val="bg1"/>
                </a:solidFill>
              </a:rPr>
              <a:t>Eprouver le modèle d</a:t>
            </a:r>
            <a:r>
              <a:rPr lang="fr-FR" sz="1400" b="0" i="0" u="none" strike="noStrike" dirty="0">
                <a:solidFill>
                  <a:schemeClr val="bg1"/>
                </a:solidFill>
                <a:effectLst/>
              </a:rPr>
              <a:t>'évaporation </a:t>
            </a:r>
            <a:r>
              <a:rPr lang="fr-FR" sz="1400" dirty="0">
                <a:solidFill>
                  <a:schemeClr val="bg1"/>
                </a:solidFill>
                <a:ea typeface="+mn-lt"/>
                <a:cs typeface="+mn-lt"/>
              </a:rPr>
              <a:t>avec la prise en compte de l’effet </a:t>
            </a:r>
            <a:r>
              <a:rPr lang="fr-FR" sz="1400" b="0" i="0" u="none" strike="noStrike" dirty="0">
                <a:solidFill>
                  <a:schemeClr val="bg1"/>
                </a:solidFill>
                <a:effectLst/>
                <a:ea typeface="+mn-lt"/>
                <a:cs typeface="+mn-lt"/>
              </a:rPr>
              <a:t>Kelvin</a:t>
            </a:r>
            <a:r>
              <a:rPr lang="fr-FR" sz="1400" dirty="0">
                <a:solidFill>
                  <a:schemeClr val="bg1"/>
                </a:solidFill>
                <a:ea typeface="+mn-lt"/>
                <a:cs typeface="+mn-lt"/>
              </a:rPr>
              <a:t>. Mettre en évidence sa robustesse.</a:t>
            </a:r>
            <a:endParaRPr lang="fr-FR" dirty="0">
              <a:solidFill>
                <a:schemeClr val="bg1"/>
              </a:solidFill>
              <a:cs typeface="Calibri"/>
            </a:endParaRP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endParaRPr lang="fr-FR" sz="1400" b="0" i="0" u="none" strike="noStrike" dirty="0">
              <a:solidFill>
                <a:schemeClr val="bg1"/>
              </a:solidFill>
              <a:effectLst/>
              <a:cs typeface="Calibri"/>
            </a:endParaRP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r>
              <a:rPr lang="fr-FR" sz="1400" b="0" i="0" u="none" strike="noStrike" dirty="0">
                <a:solidFill>
                  <a:schemeClr val="bg1"/>
                </a:solidFill>
                <a:effectLst/>
              </a:rPr>
              <a:t>Simuler l'évaporation à travers un réseau 2D avec la prise en compte de l’effet Kelvin.</a:t>
            </a:r>
            <a:endParaRPr lang="fr-FR" sz="1400" b="0" i="0" u="none" strike="noStrike" dirty="0">
              <a:solidFill>
                <a:schemeClr val="bg1"/>
              </a:solidFill>
              <a:effectLst/>
              <a:cs typeface="Calibri"/>
            </a:endParaRP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endParaRPr lang="fr-FR" sz="1400" b="0" i="0" u="none" strike="noStrike" dirty="0">
              <a:solidFill>
                <a:schemeClr val="bg1"/>
              </a:solidFill>
              <a:effectLst/>
              <a:cs typeface="Calibri"/>
            </a:endParaRP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r>
              <a:rPr lang="fr-FR" sz="1400" b="0" i="0" u="none" strike="noStrike" dirty="0">
                <a:solidFill>
                  <a:schemeClr val="bg1"/>
                </a:solidFill>
                <a:effectLst/>
              </a:rPr>
              <a:t>Considérer le couplage hydromécanique avec </a:t>
            </a:r>
            <a:r>
              <a:rPr lang="fr-FR" sz="1400" dirty="0">
                <a:solidFill>
                  <a:schemeClr val="bg1"/>
                </a:solidFill>
              </a:rPr>
              <a:t>la matrice élastique d’argilite.</a:t>
            </a:r>
            <a:endParaRPr lang="fr-FR" sz="14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E6EE8D4E-5BFE-8588-B7AB-EE278DB815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897"/>
          <a:stretch/>
        </p:blipFill>
        <p:spPr>
          <a:xfrm>
            <a:off x="730055" y="2162494"/>
            <a:ext cx="1728184" cy="168130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B965BCDF-9D44-5870-4AF3-F7261DF2485D}"/>
              </a:ext>
            </a:extLst>
          </p:cNvPr>
          <p:cNvSpPr txBox="1"/>
          <p:nvPr/>
        </p:nvSpPr>
        <p:spPr>
          <a:xfrm>
            <a:off x="490816" y="5528703"/>
            <a:ext cx="2238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0" dirty="0">
                <a:solidFill>
                  <a:srgbClr val="333333"/>
                </a:solidFill>
                <a:effectLst/>
                <a:latin typeface="Constantia" panose="02030602050306030303" pitchFamily="18" charset="0"/>
              </a:rPr>
              <a:t>Figures de dessiccation dues à la sécheresse, Éthiopie. (</a:t>
            </a:r>
            <a:r>
              <a:rPr lang="fr-FR" sz="1200" b="0" i="0" dirty="0">
                <a:solidFill>
                  <a:srgbClr val="111111"/>
                </a:solidFill>
                <a:effectLst/>
                <a:latin typeface="Constantia" panose="02030602050306030303" pitchFamily="18" charset="0"/>
              </a:rPr>
              <a:t>Le </a:t>
            </a:r>
            <a:r>
              <a:rPr lang="fr-FR" sz="1200" b="0" i="0" dirty="0" err="1">
                <a:solidFill>
                  <a:srgbClr val="111111"/>
                </a:solidFill>
                <a:effectLst/>
                <a:latin typeface="Constantia" panose="02030602050306030303" pitchFamily="18" charset="0"/>
              </a:rPr>
              <a:t>Cozannet</a:t>
            </a:r>
            <a:r>
              <a:rPr lang="fr-FR" sz="1200" b="0" i="0" dirty="0">
                <a:solidFill>
                  <a:srgbClr val="111111"/>
                </a:solidFill>
                <a:effectLst/>
                <a:latin typeface="Constantia" panose="02030602050306030303" pitchFamily="18" charset="0"/>
              </a:rPr>
              <a:t>, 2015)</a:t>
            </a:r>
            <a:endParaRPr lang="fr-FR" sz="1200" dirty="0">
              <a:latin typeface="Constantia" panose="02030602050306030303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74C1B179-F0E3-12D9-C678-9443626B5E5F}"/>
              </a:ext>
            </a:extLst>
          </p:cNvPr>
          <p:cNvSpPr txBox="1"/>
          <p:nvPr/>
        </p:nvSpPr>
        <p:spPr>
          <a:xfrm>
            <a:off x="603338" y="3843794"/>
            <a:ext cx="187977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b="0" i="0" dirty="0">
                <a:solidFill>
                  <a:schemeClr val="bg1"/>
                </a:solidFill>
                <a:effectLst/>
              </a:rPr>
              <a:t>Figures de dessiccation dues à la sécheresse, Éthiopie. </a:t>
            </a:r>
          </a:p>
          <a:p>
            <a:pPr algn="ctr"/>
            <a:r>
              <a:rPr lang="fr-FR" sz="1100" b="0" i="0" dirty="0">
                <a:solidFill>
                  <a:schemeClr val="bg1"/>
                </a:solidFill>
                <a:effectLst/>
              </a:rPr>
              <a:t>(Le </a:t>
            </a:r>
            <a:r>
              <a:rPr lang="fr-FR" sz="1100" b="0" i="0" dirty="0" err="1">
                <a:solidFill>
                  <a:schemeClr val="bg1"/>
                </a:solidFill>
                <a:effectLst/>
              </a:rPr>
              <a:t>Cozannet</a:t>
            </a:r>
            <a:r>
              <a:rPr lang="fr-FR" sz="1100" b="0" i="0" dirty="0">
                <a:solidFill>
                  <a:schemeClr val="bg1"/>
                </a:solidFill>
                <a:effectLst/>
              </a:rPr>
              <a:t>, 2015)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89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à coins arrondis 7">
            <a:extLst>
              <a:ext uri="{FF2B5EF4-FFF2-40B4-BE49-F238E27FC236}">
                <a16:creationId xmlns="" xmlns:a16="http://schemas.microsoft.com/office/drawing/2014/main" id="{53A41AC2-BF6B-D1C2-D0F8-6074A441A758}"/>
              </a:ext>
            </a:extLst>
          </p:cNvPr>
          <p:cNvSpPr/>
          <p:nvPr/>
        </p:nvSpPr>
        <p:spPr>
          <a:xfrm>
            <a:off x="210061" y="699541"/>
            <a:ext cx="4135998" cy="430671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1">
            <a:extLst>
              <a:ext uri="{FF2B5EF4-FFF2-40B4-BE49-F238E27FC236}">
                <a16:creationId xmlns="" xmlns:a16="http://schemas.microsoft.com/office/drawing/2014/main" id="{AFAB7BE9-3AB6-DBBB-23FF-A89EFFE87A6B}"/>
              </a:ext>
            </a:extLst>
          </p:cNvPr>
          <p:cNvSpPr/>
          <p:nvPr/>
        </p:nvSpPr>
        <p:spPr>
          <a:xfrm>
            <a:off x="4707393" y="699541"/>
            <a:ext cx="4229902" cy="430671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F06A2511-3EE7-9AEB-7E66-77E35D13F1E3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9144000" cy="8280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>
              <a:spcBef>
                <a:spcPct val="0"/>
              </a:spcBef>
              <a:defRPr/>
            </a:pP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Caractérisation des effets électrocinétiques</a:t>
            </a:r>
            <a:endParaRPr lang="fr-FR" dirty="0"/>
          </a:p>
        </p:txBody>
      </p:sp>
      <p:sp>
        <p:nvSpPr>
          <p:cNvPr id="3" name="Obliger, et al., Physical Review E (2014)">
            <a:extLst>
              <a:ext uri="{FF2B5EF4-FFF2-40B4-BE49-F238E27FC236}">
                <a16:creationId xmlns="" xmlns:a16="http://schemas.microsoft.com/office/drawing/2014/main" id="{B24F7B4E-831F-AC33-0808-AB46A1D5649A}"/>
              </a:ext>
            </a:extLst>
          </p:cNvPr>
          <p:cNvSpPr txBox="1"/>
          <p:nvPr/>
        </p:nvSpPr>
        <p:spPr>
          <a:xfrm>
            <a:off x="1185048" y="3496206"/>
            <a:ext cx="1943234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800" b="0">
                <a:latin typeface="Eurostile"/>
                <a:ea typeface="Eurostile"/>
                <a:cs typeface="Eurostile"/>
                <a:sym typeface="Eurostile"/>
              </a:defRPr>
            </a:lvl1pPr>
          </a:lstStyle>
          <a:p>
            <a:r>
              <a:rPr sz="1100" i="1" dirty="0">
                <a:latin typeface="+mn-lt"/>
              </a:rPr>
              <a:t>Physical Review E (</a:t>
            </a:r>
            <a:r>
              <a:rPr lang="fr-FR" sz="1100" i="1" dirty="0">
                <a:latin typeface="+mn-lt"/>
              </a:rPr>
              <a:t>Obliger,</a:t>
            </a:r>
            <a:r>
              <a:rPr sz="1100" i="1" dirty="0">
                <a:latin typeface="+mn-lt"/>
              </a:rPr>
              <a:t>201</a:t>
            </a:r>
            <a:r>
              <a:rPr lang="fr-FR" sz="1100" i="1" dirty="0">
                <a:latin typeface="+mn-lt"/>
              </a:rPr>
              <a:t>3</a:t>
            </a:r>
            <a:r>
              <a:rPr sz="1100" i="1" dirty="0">
                <a:latin typeface="+mn-lt"/>
              </a:rPr>
              <a:t>)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="" xmlns:a16="http://schemas.microsoft.com/office/drawing/2014/main" id="{7C780700-973E-E58C-A659-CE2111DB7BA2}"/>
              </a:ext>
            </a:extLst>
          </p:cNvPr>
          <p:cNvGrpSpPr/>
          <p:nvPr/>
        </p:nvGrpSpPr>
        <p:grpSpPr>
          <a:xfrm>
            <a:off x="683568" y="1491630"/>
            <a:ext cx="3150174" cy="1919009"/>
            <a:chOff x="683568" y="1556645"/>
            <a:chExt cx="3150174" cy="191900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6" name="Image 25">
              <a:extLst>
                <a:ext uri="{FF2B5EF4-FFF2-40B4-BE49-F238E27FC236}">
                  <a16:creationId xmlns="" xmlns:a16="http://schemas.microsoft.com/office/drawing/2014/main" id="{002BFEA1-E3E5-667B-E521-9E823BEE5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568" y="1556645"/>
              <a:ext cx="3150173" cy="1919009"/>
            </a:xfrm>
            <a:prstGeom prst="rect">
              <a:avLst/>
            </a:prstGeom>
          </p:spPr>
        </p:pic>
        <p:grpSp>
          <p:nvGrpSpPr>
            <p:cNvPr id="5" name="Groupe 4">
              <a:extLst>
                <a:ext uri="{FF2B5EF4-FFF2-40B4-BE49-F238E27FC236}">
                  <a16:creationId xmlns="" xmlns:a16="http://schemas.microsoft.com/office/drawing/2014/main" id="{C98446B3-A648-8350-0CD8-947DCD66EEFF}"/>
                </a:ext>
              </a:extLst>
            </p:cNvPr>
            <p:cNvGrpSpPr/>
            <p:nvPr/>
          </p:nvGrpSpPr>
          <p:grpSpPr>
            <a:xfrm>
              <a:off x="683568" y="1628190"/>
              <a:ext cx="3150174" cy="1847463"/>
              <a:chOff x="8682896" y="3714762"/>
              <a:chExt cx="3150174" cy="1847463"/>
            </a:xfrm>
          </p:grpSpPr>
          <p:pic>
            <p:nvPicPr>
              <p:cNvPr id="6" name="Capture d’écran 2018-06-10 à 11.22.29.png" descr="Capture d’écran 2018-06-10 à 11.22.29.png">
                <a:extLst>
                  <a:ext uri="{FF2B5EF4-FFF2-40B4-BE49-F238E27FC236}">
                    <a16:creationId xmlns="" xmlns:a16="http://schemas.microsoft.com/office/drawing/2014/main" id="{C656E51C-B3B8-E328-7F7A-12CF1A762B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" t="29264" r="-6924"/>
              <a:stretch/>
            </p:blipFill>
            <p:spPr>
              <a:xfrm>
                <a:off x="8682896" y="4142737"/>
                <a:ext cx="3150173" cy="141948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7" name="fluid…">
                <a:extLst>
                  <a:ext uri="{FF2B5EF4-FFF2-40B4-BE49-F238E27FC236}">
                    <a16:creationId xmlns="" xmlns:a16="http://schemas.microsoft.com/office/drawing/2014/main" id="{78EF50B2-3503-A9CB-AA4B-64E6F0342C72}"/>
                  </a:ext>
                </a:extLst>
              </p:cNvPr>
              <p:cNvSpPr txBox="1"/>
              <p:nvPr/>
            </p:nvSpPr>
            <p:spPr>
              <a:xfrm>
                <a:off x="10777528" y="4585741"/>
                <a:ext cx="1055542" cy="533479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algn="ctr">
                  <a:defRPr sz="2200" b="0">
                    <a:solidFill>
                      <a:srgbClr val="FF7C00"/>
                    </a:solidFill>
                    <a:latin typeface="Eurostile"/>
                    <a:ea typeface="Eurostile"/>
                    <a:cs typeface="Eurostile"/>
                    <a:sym typeface="Eurostile"/>
                  </a:defRPr>
                </a:pPr>
                <a:r>
                  <a:rPr sz="1400" dirty="0">
                    <a:latin typeface="Calibri" panose="020F0502020204030204" pitchFamily="34" charset="0"/>
                    <a:cs typeface="Arial" panose="020B0604020202020204" pitchFamily="34" charset="0"/>
                  </a:rPr>
                  <a:t>fluid </a:t>
                </a:r>
              </a:p>
              <a:p>
                <a:pPr algn="ctr">
                  <a:defRPr sz="2200" b="0">
                    <a:solidFill>
                      <a:srgbClr val="FF7C00"/>
                    </a:solidFill>
                    <a:latin typeface="Eurostile"/>
                    <a:ea typeface="Eurostile"/>
                    <a:cs typeface="Eurostile"/>
                    <a:sym typeface="Eurostile"/>
                  </a:defRPr>
                </a:pPr>
                <a:r>
                  <a:rPr sz="1400" dirty="0">
                    <a:latin typeface="Calibri" panose="020F0502020204030204" pitchFamily="34" charset="0"/>
                    <a:cs typeface="Arial" panose="020B0604020202020204" pitchFamily="34" charset="0"/>
                  </a:rPr>
                  <a:t>acceleration</a:t>
                </a:r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="" xmlns:a16="http://schemas.microsoft.com/office/drawing/2014/main" id="{47DDE461-1E78-F30F-5868-CB0BB9E096B1}"/>
                  </a:ext>
                </a:extLst>
              </p:cNvPr>
              <p:cNvSpPr/>
              <p:nvPr/>
            </p:nvSpPr>
            <p:spPr>
              <a:xfrm>
                <a:off x="8886878" y="4292365"/>
                <a:ext cx="1758463" cy="1086287"/>
              </a:xfrm>
              <a:prstGeom prst="rect">
                <a:avLst/>
              </a:prstGeom>
              <a:solidFill>
                <a:srgbClr val="62B6E9">
                  <a:alpha val="24251"/>
                </a:srgbClr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" name="Capture d’écran 2018-06-10 à 11.22.29.png" descr="Capture d’écran 2018-06-10 à 11.22.29.png">
                <a:extLst>
                  <a:ext uri="{FF2B5EF4-FFF2-40B4-BE49-F238E27FC236}">
                    <a16:creationId xmlns="" xmlns:a16="http://schemas.microsoft.com/office/drawing/2014/main" id="{F0110B46-DF5F-FB3B-5A73-5CE16358A0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0458" r="25742" b="79739"/>
              <a:stretch>
                <a:fillRect/>
              </a:stretch>
            </p:blipFill>
            <p:spPr>
              <a:xfrm>
                <a:off x="9481874" y="3714762"/>
                <a:ext cx="1348238" cy="424798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  <p:pic>
        <p:nvPicPr>
          <p:cNvPr id="10" name="Image" descr="Image">
            <a:extLst>
              <a:ext uri="{FF2B5EF4-FFF2-40B4-BE49-F238E27FC236}">
                <a16:creationId xmlns="" xmlns:a16="http://schemas.microsoft.com/office/drawing/2014/main" id="{F260C6B8-8776-646F-96BA-0347EED55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942" y="1387551"/>
            <a:ext cx="914926" cy="392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="" xmlns:a16="http://schemas.microsoft.com/office/drawing/2014/main" id="{2CDE1C70-86EA-7452-99B4-8A6D9F17D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403" y="1470710"/>
            <a:ext cx="484925" cy="16558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Darcy’s law (g0P):">
            <a:extLst>
              <a:ext uri="{FF2B5EF4-FFF2-40B4-BE49-F238E27FC236}">
                <a16:creationId xmlns="" xmlns:a16="http://schemas.microsoft.com/office/drawing/2014/main" id="{5EA09852-69F5-C502-9BD6-21E3F51CF9E6}"/>
              </a:ext>
            </a:extLst>
          </p:cNvPr>
          <p:cNvSpPr txBox="1"/>
          <p:nvPr/>
        </p:nvSpPr>
        <p:spPr>
          <a:xfrm>
            <a:off x="5058822" y="1055226"/>
            <a:ext cx="2754707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 sz="2700" b="0">
                <a:latin typeface="Eurostile"/>
                <a:ea typeface="Eurostile"/>
                <a:cs typeface="Eurostile"/>
                <a:sym typeface="Eurostile"/>
              </a:defRPr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Loi de Darcy :</a:t>
            </a:r>
            <a:endParaRPr sz="14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ermeability…">
            <a:extLst>
              <a:ext uri="{FF2B5EF4-FFF2-40B4-BE49-F238E27FC236}">
                <a16:creationId xmlns="" xmlns:a16="http://schemas.microsoft.com/office/drawing/2014/main" id="{E7F4C3D7-94D8-9E02-3271-EEC8DC5D6D13}"/>
              </a:ext>
            </a:extLst>
          </p:cNvPr>
          <p:cNvSpPr txBox="1"/>
          <p:nvPr/>
        </p:nvSpPr>
        <p:spPr>
          <a:xfrm>
            <a:off x="706947" y="4571608"/>
            <a:ext cx="310341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algn="just">
              <a:defRPr sz="2200" b="0">
                <a:latin typeface="Eurostile"/>
                <a:ea typeface="Eurostile"/>
                <a:cs typeface="Eurostile"/>
                <a:sym typeface="Eurostile"/>
              </a:defRPr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Perméabilité dépendante de la géométrie</a:t>
            </a:r>
            <a:endParaRPr sz="14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4AB67217-E486-6E38-E7DC-26C0AD32D483}"/>
              </a:ext>
            </a:extLst>
          </p:cNvPr>
          <p:cNvGrpSpPr/>
          <p:nvPr/>
        </p:nvGrpSpPr>
        <p:grpSpPr>
          <a:xfrm>
            <a:off x="5381322" y="1995686"/>
            <a:ext cx="2935094" cy="2432859"/>
            <a:chOff x="5292080" y="2571750"/>
            <a:chExt cx="2935094" cy="24328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4" name="Capture d’écran 2016-09-20 à 14.03.29.png" descr="Capture d’écran 2016-09-20 à 14.03.29.png">
              <a:extLst>
                <a:ext uri="{FF2B5EF4-FFF2-40B4-BE49-F238E27FC236}">
                  <a16:creationId xmlns="" xmlns:a16="http://schemas.microsoft.com/office/drawing/2014/main" id="{7E8FD586-0E43-D2FB-096A-8850E733F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231" t="4297"/>
            <a:stretch>
              <a:fillRect/>
            </a:stretch>
          </p:blipFill>
          <p:spPr>
            <a:xfrm>
              <a:off x="5292080" y="2571750"/>
              <a:ext cx="2935094" cy="243285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increasing…">
              <a:extLst>
                <a:ext uri="{FF2B5EF4-FFF2-40B4-BE49-F238E27FC236}">
                  <a16:creationId xmlns="" xmlns:a16="http://schemas.microsoft.com/office/drawing/2014/main" id="{01206B03-0F40-F6B3-171F-04ED6B41A7E2}"/>
                </a:ext>
              </a:extLst>
            </p:cNvPr>
            <p:cNvSpPr txBox="1"/>
            <p:nvPr/>
          </p:nvSpPr>
          <p:spPr>
            <a:xfrm>
              <a:off x="6378063" y="3831695"/>
              <a:ext cx="1352200" cy="56169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algn="ctr">
                <a:defRPr sz="2200" b="0">
                  <a:latin typeface="Eurostile"/>
                  <a:ea typeface="Eurostile"/>
                  <a:cs typeface="Eurostile"/>
                  <a:sym typeface="Eurostile"/>
                </a:defRPr>
              </a:pPr>
              <a:r>
                <a:rPr lang="fr-FR" sz="1050" dirty="0"/>
                <a:t>Couplage</a:t>
              </a:r>
            </a:p>
            <a:p>
              <a:pPr algn="ctr">
                <a:defRPr sz="2200" b="0">
                  <a:latin typeface="Eurostile"/>
                  <a:ea typeface="Eurostile"/>
                  <a:cs typeface="Eurostile"/>
                  <a:sym typeface="Eurostile"/>
                </a:defRPr>
              </a:pPr>
              <a:r>
                <a:rPr lang="fr-FR" sz="1050" dirty="0"/>
                <a:t>électrocinétique</a:t>
              </a:r>
            </a:p>
            <a:p>
              <a:pPr algn="ctr">
                <a:defRPr sz="2200" b="0">
                  <a:latin typeface="Eurostile"/>
                  <a:ea typeface="Eurostile"/>
                  <a:cs typeface="Eurostile"/>
                  <a:sym typeface="Eurostile"/>
                </a:defRPr>
              </a:pPr>
              <a:r>
                <a:rPr lang="fr-FR" sz="1050" dirty="0"/>
                <a:t>accru</a:t>
              </a:r>
              <a:endParaRPr sz="1050" dirty="0"/>
            </a:p>
          </p:txBody>
        </p:sp>
        <p:sp>
          <p:nvSpPr>
            <p:cNvPr id="16" name="Ligne">
              <a:extLst>
                <a:ext uri="{FF2B5EF4-FFF2-40B4-BE49-F238E27FC236}">
                  <a16:creationId xmlns="" xmlns:a16="http://schemas.microsoft.com/office/drawing/2014/main" id="{D245606C-CD78-A043-AF31-8A3A947AD2E9}"/>
                </a:ext>
              </a:extLst>
            </p:cNvPr>
            <p:cNvSpPr/>
            <p:nvPr/>
          </p:nvSpPr>
          <p:spPr>
            <a:xfrm flipH="1">
              <a:off x="6564669" y="3760175"/>
              <a:ext cx="817818" cy="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tailEnd type="stealth"/>
            </a:ln>
          </p:spPr>
          <p:txBody>
            <a:bodyPr lIns="38100" tIns="38100" rIns="38100" bIns="38100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350"/>
            </a:p>
          </p:txBody>
        </p:sp>
      </p:grpSp>
      <p:sp>
        <p:nvSpPr>
          <p:cNvPr id="17" name="e.g.:…">
            <a:extLst>
              <a:ext uri="{FF2B5EF4-FFF2-40B4-BE49-F238E27FC236}">
                <a16:creationId xmlns="" xmlns:a16="http://schemas.microsoft.com/office/drawing/2014/main" id="{27EA7872-9009-6F00-6436-8785E9DC63F6}"/>
              </a:ext>
            </a:extLst>
          </p:cNvPr>
          <p:cNvSpPr txBox="1"/>
          <p:nvPr/>
        </p:nvSpPr>
        <p:spPr>
          <a:xfrm>
            <a:off x="815174" y="1011029"/>
            <a:ext cx="2644855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 sz="2700" b="0">
                <a:latin typeface="Eurostile"/>
                <a:ea typeface="Eurostile"/>
                <a:cs typeface="Eurostile"/>
                <a:sym typeface="Eurostile"/>
              </a:defRPr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Couplage </a:t>
            </a:r>
            <a:r>
              <a:rPr sz="1400" dirty="0">
                <a:latin typeface="Calibri" panose="020F0502020204030204" pitchFamily="34" charset="0"/>
                <a:cs typeface="Arial" panose="020B0604020202020204" pitchFamily="34" charset="0"/>
              </a:rPr>
              <a:t>electro-</a:t>
            </a:r>
            <a:r>
              <a:rPr sz="1400" dirty="0" err="1">
                <a:latin typeface="Calibri" panose="020F0502020204030204" pitchFamily="34" charset="0"/>
                <a:cs typeface="Arial" panose="020B0604020202020204" pitchFamily="34" charset="0"/>
              </a:rPr>
              <a:t>osmoti</a:t>
            </a: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que </a:t>
            </a:r>
            <a:endParaRPr sz="14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B73CA1C2-05A1-9E5C-6ECB-51A74E59F0FC}"/>
              </a:ext>
            </a:extLst>
          </p:cNvPr>
          <p:cNvSpPr txBox="1"/>
          <p:nvPr/>
        </p:nvSpPr>
        <p:spPr>
          <a:xfrm>
            <a:off x="995999" y="3812854"/>
            <a:ext cx="25253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Caractérisé par :</a:t>
            </a:r>
          </a:p>
          <a:p>
            <a:r>
              <a:rPr lang="fr-FR" sz="1400" dirty="0"/>
              <a:t>D (diamètre) et</a:t>
            </a:r>
          </a:p>
          <a:p>
            <a:r>
              <a:rPr lang="fr-FR" sz="1400" dirty="0"/>
              <a:t>σ (densité surfacique de charge)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="" xmlns:a16="http://schemas.microsoft.com/office/drawing/2014/main" id="{423312A7-C85B-BD3D-6436-D5BBAC446ADD}"/>
              </a:ext>
            </a:extLst>
          </p:cNvPr>
          <p:cNvSpPr txBox="1"/>
          <p:nvPr/>
        </p:nvSpPr>
        <p:spPr>
          <a:xfrm>
            <a:off x="5087718" y="4444057"/>
            <a:ext cx="35044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Perméabilité macroscopique en fonction de la concentration en sel c </a:t>
            </a:r>
            <a:r>
              <a:rPr lang="fr-FR" sz="1100" i="1" dirty="0">
                <a:latin typeface="+mn-lt"/>
              </a:rPr>
              <a:t>(Obliger,2015)</a:t>
            </a:r>
            <a:endParaRPr lang="fr-FR" sz="1100" dirty="0"/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29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55776" y="69954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Lot 4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27584" y="1707654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Modélisation multi-échelle PNM et couplage électrocinétique et HM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99952" y="4022701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Marc Prat</a:t>
            </a:r>
          </a:p>
          <a:p>
            <a:r>
              <a:rPr lang="fr-FR" sz="1600" i="1" dirty="0"/>
              <a:t>Jérôme Vicente</a:t>
            </a:r>
          </a:p>
        </p:txBody>
      </p:sp>
      <p:pic>
        <p:nvPicPr>
          <p:cNvPr id="15" name="Picture 2" descr="Résultat de recherche d'images pour &quot;logo imft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32954"/>
            <a:ext cx="109728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ésultat de recherche d'images pour &quot;logo iusti umr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294" y="3910000"/>
            <a:ext cx="786130" cy="78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443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2"/>
          <a:stretch/>
        </p:blipFill>
        <p:spPr bwMode="auto">
          <a:xfrm>
            <a:off x="899592" y="828001"/>
            <a:ext cx="7187662" cy="328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5484" y="4299942"/>
            <a:ext cx="7707006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chemeClr val="tx2"/>
                </a:solidFill>
              </a:rPr>
              <a:t>Prise en compte du couplage HM (déformabilité des pores)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chemeClr val="tx2"/>
                </a:solidFill>
              </a:rPr>
              <a:t>Comparaison et validation des modèles couplés LBM SPH vs PNM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chemeClr val="tx2"/>
                </a:solidFill>
              </a:rPr>
              <a:t>Application à l’argilite et caractérisation des propriétés de transport</a:t>
            </a:r>
          </a:p>
        </p:txBody>
      </p:sp>
      <p:sp>
        <p:nvSpPr>
          <p:cNvPr id="5" name="Titre 1">
            <a:extLst>
              <a:ext uri="{FF2B5EF4-FFF2-40B4-BE49-F238E27FC236}">
                <a16:creationId xmlns="" xmlns:a16="http://schemas.microsoft.com/office/drawing/2014/main" id="{F06A2511-3EE7-9AEB-7E66-77E35D13F1E3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9144000" cy="8280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>
              <a:spcBef>
                <a:spcPct val="0"/>
              </a:spcBef>
              <a:defRPr/>
            </a:pP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Imagerie 3D et construction de réseau de pores multi-échelles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500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à coins arrondis 21"/>
          <p:cNvSpPr/>
          <p:nvPr/>
        </p:nvSpPr>
        <p:spPr>
          <a:xfrm>
            <a:off x="677333" y="843558"/>
            <a:ext cx="7879644" cy="11957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" name="Rectangle à coins arrondis 22"/>
          <p:cNvSpPr/>
          <p:nvPr/>
        </p:nvSpPr>
        <p:spPr>
          <a:xfrm>
            <a:off x="677333" y="3067304"/>
            <a:ext cx="7879644" cy="1478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1" y="1"/>
            <a:ext cx="9144000" cy="828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Objectifs</a:t>
            </a:r>
            <a:r>
              <a:rPr kumimoji="0" lang="fr-FR" sz="28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et caractère innovant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899592" y="873517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b="1" dirty="0">
                <a:solidFill>
                  <a:schemeClr val="tx2"/>
                </a:solidFill>
              </a:rPr>
              <a:t>Caractérisation multi-échelle de la structure porale d’une roche argileuse</a:t>
            </a:r>
          </a:p>
          <a:p>
            <a:pPr algn="ctr">
              <a:spcAft>
                <a:spcPts val="1200"/>
              </a:spcAft>
            </a:pPr>
            <a:r>
              <a:rPr lang="fr-FR" b="1" dirty="0">
                <a:solidFill>
                  <a:schemeClr val="tx2"/>
                </a:solidFill>
              </a:rPr>
              <a:t>Impact des couplages sur les propriétés de transport en condition de drainage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17586" y="3191395"/>
            <a:ext cx="80393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Caractérisation multi-échelle de la connectivité 3D d’une argilite du </a:t>
            </a:r>
            <a:r>
              <a:rPr lang="fr-FR" b="1" dirty="0" err="1">
                <a:solidFill>
                  <a:schemeClr val="bg1"/>
                </a:solidFill>
              </a:rPr>
              <a:t>CoX</a:t>
            </a:r>
            <a:endParaRPr lang="fr-FR" b="1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Développement de modèles diphasiques HM à l’échelle du pore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Caractérisation des propriétés de transport en tenant compte des couplages aux différentes échelles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56357" y="2597022"/>
            <a:ext cx="7879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tx2"/>
                </a:solidFill>
              </a:rPr>
              <a:t>ORIGINALITE DU PROJET</a:t>
            </a:r>
          </a:p>
        </p:txBody>
      </p:sp>
      <p:sp>
        <p:nvSpPr>
          <p:cNvPr id="28" name="Flèche vers le bas 27"/>
          <p:cNvSpPr/>
          <p:nvPr/>
        </p:nvSpPr>
        <p:spPr>
          <a:xfrm>
            <a:off x="4267199" y="2100776"/>
            <a:ext cx="53057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53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" y="1"/>
            <a:ext cx="9144000" cy="828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Étude du drainage – Comparaison de méthodes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139640"/>
              </p:ext>
            </p:extLst>
          </p:nvPr>
        </p:nvGraphicFramePr>
        <p:xfrm>
          <a:off x="611560" y="771550"/>
          <a:ext cx="7704855" cy="17373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084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42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21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3950"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« </a:t>
                      </a:r>
                      <a:r>
                        <a:rPr lang="fr-FR" sz="1400" dirty="0" err="1"/>
                        <a:t>Equilibre</a:t>
                      </a:r>
                      <a:r>
                        <a:rPr lang="fr-FR" sz="1400" dirty="0"/>
                        <a:t> » d’une distribution de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Drainage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0559">
                <a:tc>
                  <a:txBody>
                    <a:bodyPr/>
                    <a:lstStyle/>
                    <a:p>
                      <a:r>
                        <a:rPr lang="fr-FR" sz="1400" dirty="0"/>
                        <a:t>Expérimental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ym typeface="Wingdings"/>
                        </a:rPr>
                        <a:t></a:t>
                      </a:r>
                      <a:endParaRPr lang="fr-FR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ym typeface="Wingdings"/>
                        </a:rPr>
                        <a:t></a:t>
                      </a:r>
                      <a:endParaRPr lang="fr-FR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0559">
                <a:tc>
                  <a:txBody>
                    <a:bodyPr/>
                    <a:lstStyle/>
                    <a:p>
                      <a:r>
                        <a:rPr lang="fr-FR" sz="1400" dirty="0" err="1"/>
                        <a:t>Lattice</a:t>
                      </a:r>
                      <a:r>
                        <a:rPr lang="fr-FR" sz="1400" dirty="0"/>
                        <a:t> Boltzmann (LBM)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ym typeface="Wingdings"/>
                        </a:rPr>
                        <a:t></a:t>
                      </a:r>
                      <a:endParaRPr lang="fr-FR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ym typeface="Wingdings"/>
                        </a:rPr>
                        <a:t></a:t>
                      </a:r>
                      <a:endParaRPr lang="fr-FR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559">
                <a:tc>
                  <a:txBody>
                    <a:bodyPr/>
                    <a:lstStyle/>
                    <a:p>
                      <a:r>
                        <a:rPr lang="fr-FR" sz="1400" dirty="0" err="1"/>
                        <a:t>Smooth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Particle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Hydrodynamics</a:t>
                      </a:r>
                      <a:r>
                        <a:rPr lang="fr-FR" sz="1400" dirty="0"/>
                        <a:t> (SPH)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ym typeface="Wingdings"/>
                        </a:rPr>
                        <a:t></a:t>
                      </a:r>
                      <a:endParaRPr lang="fr-FR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ym typeface="Wingdings"/>
                        </a:rPr>
                        <a:t></a:t>
                      </a:r>
                      <a:endParaRPr lang="fr-FR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0559">
                <a:tc>
                  <a:txBody>
                    <a:bodyPr/>
                    <a:lstStyle/>
                    <a:p>
                      <a:r>
                        <a:rPr lang="fr-FR" sz="1400" dirty="0"/>
                        <a:t>Pore Network (PNM)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ym typeface="Wingdings"/>
                        </a:rPr>
                        <a:t></a:t>
                      </a:r>
                      <a:endParaRPr lang="fr-FR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ym typeface="Wingdings"/>
                        </a:rPr>
                        <a:t></a:t>
                      </a:r>
                      <a:endParaRPr lang="fr-FR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56596" y="2590576"/>
            <a:ext cx="975047" cy="133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 rot="16200000">
            <a:off x="-275757" y="3041055"/>
            <a:ext cx="13276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Distribution du </a:t>
            </a:r>
            <a:r>
              <a:rPr lang="fr-FR" sz="1100" dirty="0" err="1"/>
              <a:t>gas</a:t>
            </a:r>
            <a:r>
              <a:rPr lang="fr-FR" sz="1100" dirty="0"/>
              <a:t> (« </a:t>
            </a:r>
            <a:r>
              <a:rPr lang="fr-FR" sz="1100" dirty="0" err="1"/>
              <a:t>Equilibre</a:t>
            </a:r>
            <a:r>
              <a:rPr lang="fr-FR" sz="1100" dirty="0"/>
              <a:t> »)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6618" y="2603151"/>
            <a:ext cx="974322" cy="133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187624" y="2606541"/>
            <a:ext cx="540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LBM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574089" y="2606541"/>
            <a:ext cx="540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SPH</a:t>
            </a:r>
          </a:p>
        </p:txBody>
      </p:sp>
      <p:pic>
        <p:nvPicPr>
          <p:cNvPr id="4098" name="Picture 2" descr="C:\Users\tinet1.UL\Documents\Articles\Article_Aliaksei\Figures\3D_Drainag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 r="1739" b="63718"/>
          <a:stretch/>
        </p:blipFill>
        <p:spPr bwMode="auto">
          <a:xfrm>
            <a:off x="624113" y="3933268"/>
            <a:ext cx="3223647" cy="105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 rot="16200000">
            <a:off x="-275254" y="4264250"/>
            <a:ext cx="13276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Distribution du </a:t>
            </a:r>
            <a:r>
              <a:rPr lang="fr-FR" sz="1100" dirty="0" err="1"/>
              <a:t>gas</a:t>
            </a:r>
            <a:r>
              <a:rPr lang="fr-FR" sz="1100" dirty="0"/>
              <a:t> (Drainage)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835696" y="3806919"/>
            <a:ext cx="540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LBM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1633"/>
            <a:ext cx="3597928" cy="236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30</a:t>
            </a:fld>
            <a:endParaRPr lang="fr-FR" dirty="0"/>
          </a:p>
        </p:txBody>
      </p:sp>
      <p:grpSp>
        <p:nvGrpSpPr>
          <p:cNvPr id="16" name="Groupe 15"/>
          <p:cNvGrpSpPr>
            <a:grpSpLocks noChangeAspect="1"/>
          </p:cNvGrpSpPr>
          <p:nvPr/>
        </p:nvGrpSpPr>
        <p:grpSpPr>
          <a:xfrm>
            <a:off x="3635896" y="1556501"/>
            <a:ext cx="509989" cy="333305"/>
            <a:chOff x="2670090" y="2440923"/>
            <a:chExt cx="737061" cy="481709"/>
          </a:xfrm>
        </p:grpSpPr>
        <p:sp>
          <p:nvSpPr>
            <p:cNvPr id="17" name="Rectangle à coins arrondis 16"/>
            <p:cNvSpPr/>
            <p:nvPr/>
          </p:nvSpPr>
          <p:spPr>
            <a:xfrm>
              <a:off x="2670090" y="2511775"/>
              <a:ext cx="737061" cy="3400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0090" y="2440923"/>
              <a:ext cx="737061" cy="481709"/>
            </a:xfrm>
            <a:prstGeom prst="rect">
              <a:avLst/>
            </a:prstGeom>
          </p:spPr>
        </p:pic>
      </p:grpSp>
      <p:grpSp>
        <p:nvGrpSpPr>
          <p:cNvPr id="19" name="Groupe 18"/>
          <p:cNvGrpSpPr>
            <a:grpSpLocks noChangeAspect="1"/>
          </p:cNvGrpSpPr>
          <p:nvPr/>
        </p:nvGrpSpPr>
        <p:grpSpPr>
          <a:xfrm>
            <a:off x="3255048" y="1269837"/>
            <a:ext cx="509989" cy="333305"/>
            <a:chOff x="2670090" y="2440923"/>
            <a:chExt cx="737061" cy="481709"/>
          </a:xfrm>
        </p:grpSpPr>
        <p:sp>
          <p:nvSpPr>
            <p:cNvPr id="20" name="Rectangle à coins arrondis 19"/>
            <p:cNvSpPr/>
            <p:nvPr/>
          </p:nvSpPr>
          <p:spPr>
            <a:xfrm>
              <a:off x="2670090" y="2511775"/>
              <a:ext cx="737061" cy="3400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0090" y="2440923"/>
              <a:ext cx="737061" cy="481709"/>
            </a:xfrm>
            <a:prstGeom prst="rect">
              <a:avLst/>
            </a:prstGeom>
          </p:spPr>
        </p:pic>
      </p:grpSp>
      <p:grpSp>
        <p:nvGrpSpPr>
          <p:cNvPr id="22" name="Groupe 21"/>
          <p:cNvGrpSpPr>
            <a:grpSpLocks noChangeAspect="1"/>
          </p:cNvGrpSpPr>
          <p:nvPr/>
        </p:nvGrpSpPr>
        <p:grpSpPr>
          <a:xfrm>
            <a:off x="3713837" y="1923678"/>
            <a:ext cx="432048" cy="278081"/>
            <a:chOff x="2655276" y="2091075"/>
            <a:chExt cx="612000" cy="393904"/>
          </a:xfrm>
        </p:grpSpPr>
        <p:sp>
          <p:nvSpPr>
            <p:cNvPr id="23" name="Rectangle 22"/>
            <p:cNvSpPr/>
            <p:nvPr/>
          </p:nvSpPr>
          <p:spPr>
            <a:xfrm>
              <a:off x="2655276" y="2091075"/>
              <a:ext cx="612000" cy="389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Picture 10" descr="Résultat de recherche d'images pour &quot;logo IRSN&quot;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182"/>
            <a:stretch/>
          </p:blipFill>
          <p:spPr bwMode="auto">
            <a:xfrm>
              <a:off x="2694290" y="2091075"/>
              <a:ext cx="560382" cy="393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" descr="Résultat de recherche d'images pour &quot;logo imft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774" y="2222737"/>
            <a:ext cx="421268" cy="25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ésultat de recherche d'images pour &quot;logo iusti umr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146" y="2217668"/>
            <a:ext cx="282074" cy="28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15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" y="1"/>
            <a:ext cx="9144000" cy="828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Conclusion et perspectives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1520" y="699542"/>
            <a:ext cx="8568952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Les résultats à la fois expérimentaux et issus de différents modèles ont permis de mieux caractériser l’argilite du </a:t>
            </a:r>
            <a:r>
              <a:rPr lang="fr-FR" sz="1600" dirty="0" err="1"/>
              <a:t>COx</a:t>
            </a:r>
            <a:r>
              <a:rPr lang="fr-FR" sz="1600" dirty="0"/>
              <a:t> ainsi de son comportement vis-à-vis de la migration de gaz.</a:t>
            </a:r>
          </a:p>
          <a:p>
            <a:pPr algn="just"/>
            <a:endParaRPr lang="fr-FR" sz="1600" dirty="0"/>
          </a:p>
          <a:p>
            <a:pPr algn="just"/>
            <a:r>
              <a:rPr lang="fr-FR" sz="1600" dirty="0"/>
              <a:t>Certains couplages ont été étudiés (en particulier écoulement diphasique, séchage) par des modèles.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1520" y="1923678"/>
            <a:ext cx="856895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b="1" dirty="0"/>
              <a:t>Perspectives dans le cadre du projet MECHE :</a:t>
            </a:r>
          </a:p>
          <a:p>
            <a:endParaRPr lang="fr-FR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/>
              <a:t>Améliorer la prise en compte des couplages, en particulier le couplage </a:t>
            </a:r>
            <a:r>
              <a:rPr lang="fr-FR" sz="1600" dirty="0" err="1"/>
              <a:t>électro-cinétique</a:t>
            </a:r>
            <a:endParaRPr lang="fr-FR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/>
              <a:t>Comparer les modèles numériques (MD, LBM, SPH)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/>
              <a:t>Intégrer les résultats des petites échelles vers l’échelle supérieure (modèles PNM)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3399517"/>
            <a:ext cx="8568952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b="1" dirty="0"/>
              <a:t>Perspectives au-delà du projet MECHE :</a:t>
            </a:r>
          </a:p>
          <a:p>
            <a:pPr algn="just"/>
            <a:endParaRPr lang="fr-FR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/>
              <a:t>Prendre en compte l’hétérogénéité de la roche visualisée par imagerie dans les modèles et améliorer ces derniers pour y inclure d’autres phénomènes (variabilité des propriétés d’interface des roches, réactivité, etc.)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/>
              <a:t>Utiliser les résultats du projets pour améliorer les modèles à l’échelle de l’ouvrage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500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965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46597"/>
            <a:ext cx="2068498" cy="208183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2484933"/>
            <a:ext cx="300087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Exemple d’une méthode de reconstruction testée : 3D – </a:t>
            </a:r>
            <a:r>
              <a:rPr lang="fr-FR" sz="1200" i="1" dirty="0" err="1"/>
              <a:t>Aggregation</a:t>
            </a:r>
            <a:r>
              <a:rPr lang="fr-FR" sz="1200" i="1" dirty="0"/>
              <a:t> (3DA-MPS)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" y="1"/>
            <a:ext cx="9144000" cy="828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Reconstruction 3D</a:t>
            </a:r>
          </a:p>
        </p:txBody>
      </p:sp>
      <p:sp>
        <p:nvSpPr>
          <p:cNvPr id="7" name="Rectangle 6"/>
          <p:cNvSpPr/>
          <p:nvPr/>
        </p:nvSpPr>
        <p:spPr>
          <a:xfrm>
            <a:off x="217467" y="555526"/>
            <a:ext cx="5517256" cy="10746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GB" sz="1400" dirty="0"/>
              <a:t>Comment et </a:t>
            </a:r>
            <a:r>
              <a:rPr lang="en-GB" sz="1400" dirty="0" err="1"/>
              <a:t>peut</a:t>
            </a:r>
            <a:r>
              <a:rPr lang="en-GB" sz="1400" dirty="0"/>
              <a:t>-on </a:t>
            </a:r>
            <a:r>
              <a:rPr lang="en-GB" sz="1400" dirty="0" err="1"/>
              <a:t>reconstruire</a:t>
            </a:r>
            <a:r>
              <a:rPr lang="en-GB" sz="1400" dirty="0"/>
              <a:t> </a:t>
            </a:r>
            <a:r>
              <a:rPr lang="en-GB" sz="1400" dirty="0" err="1"/>
              <a:t>une</a:t>
            </a:r>
            <a:r>
              <a:rPr lang="en-GB" sz="1400" dirty="0"/>
              <a:t> image 3D à </a:t>
            </a:r>
            <a:r>
              <a:rPr lang="en-GB" sz="1400" dirty="0" err="1"/>
              <a:t>partir</a:t>
            </a:r>
            <a:r>
              <a:rPr lang="en-GB" sz="1400" dirty="0"/>
              <a:t> de </a:t>
            </a:r>
            <a:r>
              <a:rPr lang="en-GB" sz="1400" dirty="0" err="1"/>
              <a:t>données</a:t>
            </a:r>
            <a:r>
              <a:rPr lang="en-GB" sz="1400" dirty="0"/>
              <a:t> </a:t>
            </a:r>
            <a:r>
              <a:rPr lang="en-GB" sz="1400" dirty="0" err="1"/>
              <a:t>parcellaires</a:t>
            </a:r>
            <a:r>
              <a:rPr lang="en-GB" sz="1400" dirty="0"/>
              <a:t> ?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GB" sz="1400" dirty="0" err="1"/>
              <a:t>Quelle</a:t>
            </a:r>
            <a:r>
              <a:rPr lang="en-GB" sz="1400" dirty="0"/>
              <a:t> </a:t>
            </a:r>
            <a:r>
              <a:rPr lang="en-GB" sz="1400" dirty="0" err="1"/>
              <a:t>quantité</a:t>
            </a:r>
            <a:r>
              <a:rPr lang="en-GB" sz="1400" dirty="0"/>
              <a:t> de </a:t>
            </a:r>
            <a:r>
              <a:rPr lang="en-GB" sz="1400" dirty="0" err="1"/>
              <a:t>données</a:t>
            </a:r>
            <a:r>
              <a:rPr lang="en-GB" sz="1400" dirty="0"/>
              <a:t> </a:t>
            </a:r>
            <a:r>
              <a:rPr lang="en-GB" sz="1400" dirty="0" err="1"/>
              <a:t>est-elle</a:t>
            </a:r>
            <a:r>
              <a:rPr lang="en-GB" sz="1400" dirty="0"/>
              <a:t> </a:t>
            </a:r>
            <a:r>
              <a:rPr lang="en-GB" sz="1400" dirty="0" err="1"/>
              <a:t>nécessaire</a:t>
            </a:r>
            <a:r>
              <a:rPr lang="en-GB" sz="1400" dirty="0"/>
              <a:t> pour </a:t>
            </a:r>
            <a:r>
              <a:rPr lang="en-GB" sz="1400" dirty="0" err="1"/>
              <a:t>obtenir</a:t>
            </a:r>
            <a:r>
              <a:rPr lang="en-GB" sz="1400" dirty="0"/>
              <a:t> un </a:t>
            </a:r>
            <a:r>
              <a:rPr lang="en-GB" sz="1400" dirty="0" err="1"/>
              <a:t>résultat</a:t>
            </a:r>
            <a:r>
              <a:rPr lang="en-GB" sz="1400" dirty="0"/>
              <a:t> “acceptable” (</a:t>
            </a:r>
            <a:r>
              <a:rPr lang="en-GB" sz="1400" dirty="0" err="1"/>
              <a:t>propriétés</a:t>
            </a:r>
            <a:r>
              <a:rPr lang="en-GB" sz="1400" dirty="0"/>
              <a:t> </a:t>
            </a:r>
            <a:r>
              <a:rPr lang="en-GB" sz="1400" dirty="0" err="1"/>
              <a:t>morphologiques</a:t>
            </a:r>
            <a:r>
              <a:rPr lang="en-GB" sz="1400" dirty="0"/>
              <a:t> et physiques ?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60378" y="1707654"/>
            <a:ext cx="5445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/>
              <a:t>Propriétés morphologiques </a:t>
            </a:r>
            <a:r>
              <a:rPr lang="fr-FR" sz="1400" dirty="0"/>
              <a:t>: porosité, surface spécifique, nombre d’Euler, tortuosité, tailles de pores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/>
              <a:t>Propriétés physiques </a:t>
            </a:r>
            <a:r>
              <a:rPr lang="fr-FR" sz="1400" dirty="0"/>
              <a:t>: Perméabilité, dispersion, diffusion effective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5" r="13093" b="76741"/>
          <a:stretch/>
        </p:blipFill>
        <p:spPr>
          <a:xfrm>
            <a:off x="3523428" y="3003798"/>
            <a:ext cx="2306126" cy="117044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131840" y="2577265"/>
            <a:ext cx="3000878" cy="276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Simulation du transport par la méthode LBM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7355" r="65756" b="86947"/>
          <a:stretch/>
        </p:blipFill>
        <p:spPr>
          <a:xfrm>
            <a:off x="3937160" y="4490631"/>
            <a:ext cx="1269679" cy="286719"/>
          </a:xfrm>
          <a:prstGeom prst="rect">
            <a:avLst/>
          </a:prstGeom>
        </p:spPr>
      </p:pic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952331"/>
              </p:ext>
            </p:extLst>
          </p:nvPr>
        </p:nvGraphicFramePr>
        <p:xfrm>
          <a:off x="6325524" y="1186082"/>
          <a:ext cx="2673350" cy="237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name="Acrobat Document" r:id="rId5" imgW="4192200" imgH="3737520" progId="AcroExch.Document.DC">
                  <p:embed/>
                </p:oleObj>
              </mc:Choice>
              <mc:Fallback>
                <p:oleObj name="Acrobat Document" r:id="rId5" imgW="4192200" imgH="3737520" progId="AcroExch.Document.DC">
                  <p:embed/>
                  <p:pic>
                    <p:nvPicPr>
                      <p:cNvPr id="0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5524" y="1186082"/>
                        <a:ext cx="2673350" cy="237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6228184" y="830144"/>
            <a:ext cx="3000878" cy="276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Comparaison des propriétés physiques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78105" y="3666409"/>
            <a:ext cx="3265896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 err="1"/>
              <a:t>Tinet</a:t>
            </a:r>
            <a:r>
              <a:rPr lang="en-US" sz="1200" b="1" dirty="0"/>
              <a:t>, A. J., </a:t>
            </a:r>
            <a:r>
              <a:rPr lang="en-US" sz="1200" dirty="0" err="1"/>
              <a:t>Corlay</a:t>
            </a:r>
            <a:r>
              <a:rPr lang="en-US" sz="1200" dirty="0"/>
              <a:t>, Q.</a:t>
            </a:r>
            <a:r>
              <a:rPr lang="en-US" sz="1200" b="1" dirty="0"/>
              <a:t>, </a:t>
            </a:r>
            <a:r>
              <a:rPr lang="en-US" sz="1200" b="1" dirty="0" err="1"/>
              <a:t>Collon</a:t>
            </a:r>
            <a:r>
              <a:rPr lang="en-US" sz="1200" b="1" dirty="0"/>
              <a:t>, P., </a:t>
            </a:r>
            <a:r>
              <a:rPr lang="en-US" sz="1200" b="1" dirty="0" err="1"/>
              <a:t>Golfier</a:t>
            </a:r>
            <a:r>
              <a:rPr lang="en-US" sz="1200" b="1" dirty="0"/>
              <a:t>, F., </a:t>
            </a:r>
            <a:r>
              <a:rPr lang="en-US" sz="1200" dirty="0"/>
              <a:t>&amp; </a:t>
            </a:r>
            <a:r>
              <a:rPr lang="en-US" sz="1200" dirty="0" err="1"/>
              <a:t>Kalo</a:t>
            </a:r>
            <a:r>
              <a:rPr lang="en-US" sz="1200" dirty="0"/>
              <a:t>, K. (2020). Comparison of various 3D pore space reconstruction methods and implications on transport properties of </a:t>
            </a:r>
            <a:r>
              <a:rPr lang="en-US" sz="1200" dirty="0" err="1"/>
              <a:t>nanoporous</a:t>
            </a:r>
            <a:r>
              <a:rPr lang="en-US" sz="1200" dirty="0"/>
              <a:t> rocks. </a:t>
            </a:r>
            <a:r>
              <a:rPr lang="en-US" sz="1200" i="1" dirty="0"/>
              <a:t>Advances in Water Resources</a:t>
            </a:r>
            <a:r>
              <a:rPr lang="en-US" sz="1200" dirty="0"/>
              <a:t>, 103615.</a:t>
            </a:r>
            <a:endParaRPr lang="fr-FR" sz="1200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1194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2363371" y="1361316"/>
            <a:ext cx="6704428" cy="3514689"/>
          </a:xfrm>
          <a:custGeom>
            <a:avLst/>
            <a:gdLst>
              <a:gd name="connsiteX0" fmla="*/ 6597748 w 6780628"/>
              <a:gd name="connsiteY0" fmla="*/ 0 h 4114800"/>
              <a:gd name="connsiteX1" fmla="*/ 5050301 w 6780628"/>
              <a:gd name="connsiteY1" fmla="*/ 0 h 4114800"/>
              <a:gd name="connsiteX2" fmla="*/ 3622431 w 6780628"/>
              <a:gd name="connsiteY2" fmla="*/ 91440 h 4114800"/>
              <a:gd name="connsiteX3" fmla="*/ 2686929 w 6780628"/>
              <a:gd name="connsiteY3" fmla="*/ 436099 h 4114800"/>
              <a:gd name="connsiteX4" fmla="*/ 2011680 w 6780628"/>
              <a:gd name="connsiteY4" fmla="*/ 499403 h 4114800"/>
              <a:gd name="connsiteX5" fmla="*/ 1512277 w 6780628"/>
              <a:gd name="connsiteY5" fmla="*/ 506437 h 4114800"/>
              <a:gd name="connsiteX6" fmla="*/ 998806 w 6780628"/>
              <a:gd name="connsiteY6" fmla="*/ 527539 h 4114800"/>
              <a:gd name="connsiteX7" fmla="*/ 590843 w 6780628"/>
              <a:gd name="connsiteY7" fmla="*/ 626013 h 4114800"/>
              <a:gd name="connsiteX8" fmla="*/ 302455 w 6780628"/>
              <a:gd name="connsiteY8" fmla="*/ 703385 h 4114800"/>
              <a:gd name="connsiteX9" fmla="*/ 70338 w 6780628"/>
              <a:gd name="connsiteY9" fmla="*/ 949570 h 4114800"/>
              <a:gd name="connsiteX10" fmla="*/ 14068 w 6780628"/>
              <a:gd name="connsiteY10" fmla="*/ 1441939 h 4114800"/>
              <a:gd name="connsiteX11" fmla="*/ 21101 w 6780628"/>
              <a:gd name="connsiteY11" fmla="*/ 2271933 h 4114800"/>
              <a:gd name="connsiteX12" fmla="*/ 21101 w 6780628"/>
              <a:gd name="connsiteY12" fmla="*/ 3045656 h 4114800"/>
              <a:gd name="connsiteX13" fmla="*/ 0 w 6780628"/>
              <a:gd name="connsiteY13" fmla="*/ 3770142 h 4114800"/>
              <a:gd name="connsiteX14" fmla="*/ 140677 w 6780628"/>
              <a:gd name="connsiteY14" fmla="*/ 3931920 h 4114800"/>
              <a:gd name="connsiteX15" fmla="*/ 386861 w 6780628"/>
              <a:gd name="connsiteY15" fmla="*/ 4079631 h 4114800"/>
              <a:gd name="connsiteX16" fmla="*/ 1111348 w 6780628"/>
              <a:gd name="connsiteY16" fmla="*/ 4114800 h 4114800"/>
              <a:gd name="connsiteX17" fmla="*/ 1920240 w 6780628"/>
              <a:gd name="connsiteY17" fmla="*/ 4072597 h 4114800"/>
              <a:gd name="connsiteX18" fmla="*/ 2588455 w 6780628"/>
              <a:gd name="connsiteY18" fmla="*/ 4079631 h 4114800"/>
              <a:gd name="connsiteX19" fmla="*/ 3263704 w 6780628"/>
              <a:gd name="connsiteY19" fmla="*/ 4079631 h 4114800"/>
              <a:gd name="connsiteX20" fmla="*/ 3432517 w 6780628"/>
              <a:gd name="connsiteY20" fmla="*/ 4037428 h 4114800"/>
              <a:gd name="connsiteX21" fmla="*/ 3580228 w 6780628"/>
              <a:gd name="connsiteY21" fmla="*/ 3798277 h 4114800"/>
              <a:gd name="connsiteX22" fmla="*/ 3756074 w 6780628"/>
              <a:gd name="connsiteY22" fmla="*/ 3369213 h 4114800"/>
              <a:gd name="connsiteX23" fmla="*/ 3770141 w 6780628"/>
              <a:gd name="connsiteY23" fmla="*/ 3101927 h 4114800"/>
              <a:gd name="connsiteX24" fmla="*/ 3889717 w 6780628"/>
              <a:gd name="connsiteY24" fmla="*/ 2700997 h 4114800"/>
              <a:gd name="connsiteX25" fmla="*/ 3967089 w 6780628"/>
              <a:gd name="connsiteY25" fmla="*/ 2384474 h 4114800"/>
              <a:gd name="connsiteX26" fmla="*/ 4079631 w 6780628"/>
              <a:gd name="connsiteY26" fmla="*/ 2004647 h 4114800"/>
              <a:gd name="connsiteX27" fmla="*/ 4768948 w 6780628"/>
              <a:gd name="connsiteY27" fmla="*/ 1744394 h 4114800"/>
              <a:gd name="connsiteX28" fmla="*/ 5838092 w 6780628"/>
              <a:gd name="connsiteY28" fmla="*/ 1652954 h 4114800"/>
              <a:gd name="connsiteX29" fmla="*/ 6464104 w 6780628"/>
              <a:gd name="connsiteY29" fmla="*/ 1547447 h 4114800"/>
              <a:gd name="connsiteX30" fmla="*/ 6717323 w 6780628"/>
              <a:gd name="connsiteY30" fmla="*/ 1470074 h 4114800"/>
              <a:gd name="connsiteX31" fmla="*/ 6752492 w 6780628"/>
              <a:gd name="connsiteY31" fmla="*/ 1287194 h 4114800"/>
              <a:gd name="connsiteX32" fmla="*/ 6780628 w 6780628"/>
              <a:gd name="connsiteY32" fmla="*/ 935502 h 4114800"/>
              <a:gd name="connsiteX33" fmla="*/ 6766560 w 6780628"/>
              <a:gd name="connsiteY33" fmla="*/ 429065 h 4114800"/>
              <a:gd name="connsiteX34" fmla="*/ 6703255 w 6780628"/>
              <a:gd name="connsiteY34" fmla="*/ 91440 h 4114800"/>
              <a:gd name="connsiteX35" fmla="*/ 6597748 w 6780628"/>
              <a:gd name="connsiteY35" fmla="*/ 0 h 4114800"/>
              <a:gd name="connsiteX0" fmla="*/ 6597748 w 6780628"/>
              <a:gd name="connsiteY0" fmla="*/ 0 h 4114800"/>
              <a:gd name="connsiteX1" fmla="*/ 5050301 w 6780628"/>
              <a:gd name="connsiteY1" fmla="*/ 0 h 4114800"/>
              <a:gd name="connsiteX2" fmla="*/ 3622431 w 6780628"/>
              <a:gd name="connsiteY2" fmla="*/ 91440 h 4114800"/>
              <a:gd name="connsiteX3" fmla="*/ 2686929 w 6780628"/>
              <a:gd name="connsiteY3" fmla="*/ 436099 h 4114800"/>
              <a:gd name="connsiteX4" fmla="*/ 2011680 w 6780628"/>
              <a:gd name="connsiteY4" fmla="*/ 499403 h 4114800"/>
              <a:gd name="connsiteX5" fmla="*/ 1512277 w 6780628"/>
              <a:gd name="connsiteY5" fmla="*/ 506437 h 4114800"/>
              <a:gd name="connsiteX6" fmla="*/ 998806 w 6780628"/>
              <a:gd name="connsiteY6" fmla="*/ 527539 h 4114800"/>
              <a:gd name="connsiteX7" fmla="*/ 590843 w 6780628"/>
              <a:gd name="connsiteY7" fmla="*/ 626013 h 4114800"/>
              <a:gd name="connsiteX8" fmla="*/ 302455 w 6780628"/>
              <a:gd name="connsiteY8" fmla="*/ 703385 h 4114800"/>
              <a:gd name="connsiteX9" fmla="*/ 70338 w 6780628"/>
              <a:gd name="connsiteY9" fmla="*/ 949570 h 4114800"/>
              <a:gd name="connsiteX10" fmla="*/ 14068 w 6780628"/>
              <a:gd name="connsiteY10" fmla="*/ 1441939 h 4114800"/>
              <a:gd name="connsiteX11" fmla="*/ 21101 w 6780628"/>
              <a:gd name="connsiteY11" fmla="*/ 2271933 h 4114800"/>
              <a:gd name="connsiteX12" fmla="*/ 21101 w 6780628"/>
              <a:gd name="connsiteY12" fmla="*/ 3045656 h 4114800"/>
              <a:gd name="connsiteX13" fmla="*/ 0 w 6780628"/>
              <a:gd name="connsiteY13" fmla="*/ 3770142 h 4114800"/>
              <a:gd name="connsiteX14" fmla="*/ 140677 w 6780628"/>
              <a:gd name="connsiteY14" fmla="*/ 3931920 h 4114800"/>
              <a:gd name="connsiteX15" fmla="*/ 386861 w 6780628"/>
              <a:gd name="connsiteY15" fmla="*/ 4079631 h 4114800"/>
              <a:gd name="connsiteX16" fmla="*/ 1111348 w 6780628"/>
              <a:gd name="connsiteY16" fmla="*/ 4114800 h 4114800"/>
              <a:gd name="connsiteX17" fmla="*/ 1920240 w 6780628"/>
              <a:gd name="connsiteY17" fmla="*/ 4072597 h 4114800"/>
              <a:gd name="connsiteX18" fmla="*/ 2588455 w 6780628"/>
              <a:gd name="connsiteY18" fmla="*/ 4079631 h 4114800"/>
              <a:gd name="connsiteX19" fmla="*/ 3263704 w 6780628"/>
              <a:gd name="connsiteY19" fmla="*/ 4079631 h 4114800"/>
              <a:gd name="connsiteX20" fmla="*/ 3432517 w 6780628"/>
              <a:gd name="connsiteY20" fmla="*/ 4037428 h 4114800"/>
              <a:gd name="connsiteX21" fmla="*/ 3580228 w 6780628"/>
              <a:gd name="connsiteY21" fmla="*/ 3798277 h 4114800"/>
              <a:gd name="connsiteX22" fmla="*/ 3756074 w 6780628"/>
              <a:gd name="connsiteY22" fmla="*/ 3369213 h 4114800"/>
              <a:gd name="connsiteX23" fmla="*/ 3770141 w 6780628"/>
              <a:gd name="connsiteY23" fmla="*/ 3101927 h 4114800"/>
              <a:gd name="connsiteX24" fmla="*/ 3889717 w 6780628"/>
              <a:gd name="connsiteY24" fmla="*/ 2700997 h 4114800"/>
              <a:gd name="connsiteX25" fmla="*/ 3967089 w 6780628"/>
              <a:gd name="connsiteY25" fmla="*/ 2384474 h 4114800"/>
              <a:gd name="connsiteX26" fmla="*/ 4079631 w 6780628"/>
              <a:gd name="connsiteY26" fmla="*/ 2004647 h 4114800"/>
              <a:gd name="connsiteX27" fmla="*/ 4768948 w 6780628"/>
              <a:gd name="connsiteY27" fmla="*/ 1744394 h 4114800"/>
              <a:gd name="connsiteX28" fmla="*/ 5838092 w 6780628"/>
              <a:gd name="connsiteY28" fmla="*/ 1652954 h 4114800"/>
              <a:gd name="connsiteX29" fmla="*/ 6464104 w 6780628"/>
              <a:gd name="connsiteY29" fmla="*/ 1547447 h 4114800"/>
              <a:gd name="connsiteX30" fmla="*/ 6717323 w 6780628"/>
              <a:gd name="connsiteY30" fmla="*/ 1470074 h 4114800"/>
              <a:gd name="connsiteX31" fmla="*/ 6752492 w 6780628"/>
              <a:gd name="connsiteY31" fmla="*/ 1287194 h 4114800"/>
              <a:gd name="connsiteX32" fmla="*/ 6780628 w 6780628"/>
              <a:gd name="connsiteY32" fmla="*/ 935502 h 4114800"/>
              <a:gd name="connsiteX33" fmla="*/ 6766560 w 6780628"/>
              <a:gd name="connsiteY33" fmla="*/ 429065 h 4114800"/>
              <a:gd name="connsiteX34" fmla="*/ 6703255 w 6780628"/>
              <a:gd name="connsiteY34" fmla="*/ 91440 h 4114800"/>
              <a:gd name="connsiteX35" fmla="*/ 6597748 w 6780628"/>
              <a:gd name="connsiteY35" fmla="*/ 0 h 4114800"/>
              <a:gd name="connsiteX0" fmla="*/ 6597748 w 6780628"/>
              <a:gd name="connsiteY0" fmla="*/ 0 h 4114800"/>
              <a:gd name="connsiteX1" fmla="*/ 5050301 w 6780628"/>
              <a:gd name="connsiteY1" fmla="*/ 0 h 4114800"/>
              <a:gd name="connsiteX2" fmla="*/ 3622431 w 6780628"/>
              <a:gd name="connsiteY2" fmla="*/ 91440 h 4114800"/>
              <a:gd name="connsiteX3" fmla="*/ 2686929 w 6780628"/>
              <a:gd name="connsiteY3" fmla="*/ 436099 h 4114800"/>
              <a:gd name="connsiteX4" fmla="*/ 2011680 w 6780628"/>
              <a:gd name="connsiteY4" fmla="*/ 499403 h 4114800"/>
              <a:gd name="connsiteX5" fmla="*/ 1512277 w 6780628"/>
              <a:gd name="connsiteY5" fmla="*/ 506437 h 4114800"/>
              <a:gd name="connsiteX6" fmla="*/ 998806 w 6780628"/>
              <a:gd name="connsiteY6" fmla="*/ 527539 h 4114800"/>
              <a:gd name="connsiteX7" fmla="*/ 590843 w 6780628"/>
              <a:gd name="connsiteY7" fmla="*/ 626013 h 4114800"/>
              <a:gd name="connsiteX8" fmla="*/ 302455 w 6780628"/>
              <a:gd name="connsiteY8" fmla="*/ 703385 h 4114800"/>
              <a:gd name="connsiteX9" fmla="*/ 70338 w 6780628"/>
              <a:gd name="connsiteY9" fmla="*/ 949570 h 4114800"/>
              <a:gd name="connsiteX10" fmla="*/ 14068 w 6780628"/>
              <a:gd name="connsiteY10" fmla="*/ 1441939 h 4114800"/>
              <a:gd name="connsiteX11" fmla="*/ 21101 w 6780628"/>
              <a:gd name="connsiteY11" fmla="*/ 2271933 h 4114800"/>
              <a:gd name="connsiteX12" fmla="*/ 21101 w 6780628"/>
              <a:gd name="connsiteY12" fmla="*/ 3045656 h 4114800"/>
              <a:gd name="connsiteX13" fmla="*/ 0 w 6780628"/>
              <a:gd name="connsiteY13" fmla="*/ 3770142 h 4114800"/>
              <a:gd name="connsiteX14" fmla="*/ 140677 w 6780628"/>
              <a:gd name="connsiteY14" fmla="*/ 3931920 h 4114800"/>
              <a:gd name="connsiteX15" fmla="*/ 386861 w 6780628"/>
              <a:gd name="connsiteY15" fmla="*/ 4079631 h 4114800"/>
              <a:gd name="connsiteX16" fmla="*/ 1111348 w 6780628"/>
              <a:gd name="connsiteY16" fmla="*/ 4114800 h 4114800"/>
              <a:gd name="connsiteX17" fmla="*/ 1920240 w 6780628"/>
              <a:gd name="connsiteY17" fmla="*/ 4072597 h 4114800"/>
              <a:gd name="connsiteX18" fmla="*/ 2588455 w 6780628"/>
              <a:gd name="connsiteY18" fmla="*/ 4079631 h 4114800"/>
              <a:gd name="connsiteX19" fmla="*/ 3263704 w 6780628"/>
              <a:gd name="connsiteY19" fmla="*/ 4079631 h 4114800"/>
              <a:gd name="connsiteX20" fmla="*/ 3432517 w 6780628"/>
              <a:gd name="connsiteY20" fmla="*/ 4037428 h 4114800"/>
              <a:gd name="connsiteX21" fmla="*/ 3580228 w 6780628"/>
              <a:gd name="connsiteY21" fmla="*/ 3798277 h 4114800"/>
              <a:gd name="connsiteX22" fmla="*/ 3756074 w 6780628"/>
              <a:gd name="connsiteY22" fmla="*/ 3369213 h 4114800"/>
              <a:gd name="connsiteX23" fmla="*/ 3770141 w 6780628"/>
              <a:gd name="connsiteY23" fmla="*/ 3101927 h 4114800"/>
              <a:gd name="connsiteX24" fmla="*/ 3889717 w 6780628"/>
              <a:gd name="connsiteY24" fmla="*/ 2700997 h 4114800"/>
              <a:gd name="connsiteX25" fmla="*/ 3967089 w 6780628"/>
              <a:gd name="connsiteY25" fmla="*/ 2384474 h 4114800"/>
              <a:gd name="connsiteX26" fmla="*/ 4079631 w 6780628"/>
              <a:gd name="connsiteY26" fmla="*/ 2004647 h 4114800"/>
              <a:gd name="connsiteX27" fmla="*/ 4768948 w 6780628"/>
              <a:gd name="connsiteY27" fmla="*/ 1744394 h 4114800"/>
              <a:gd name="connsiteX28" fmla="*/ 5838092 w 6780628"/>
              <a:gd name="connsiteY28" fmla="*/ 1652954 h 4114800"/>
              <a:gd name="connsiteX29" fmla="*/ 6464104 w 6780628"/>
              <a:gd name="connsiteY29" fmla="*/ 1547447 h 4114800"/>
              <a:gd name="connsiteX30" fmla="*/ 6717323 w 6780628"/>
              <a:gd name="connsiteY30" fmla="*/ 1470074 h 4114800"/>
              <a:gd name="connsiteX31" fmla="*/ 6752492 w 6780628"/>
              <a:gd name="connsiteY31" fmla="*/ 1287194 h 4114800"/>
              <a:gd name="connsiteX32" fmla="*/ 6780628 w 6780628"/>
              <a:gd name="connsiteY32" fmla="*/ 935502 h 4114800"/>
              <a:gd name="connsiteX33" fmla="*/ 6766560 w 6780628"/>
              <a:gd name="connsiteY33" fmla="*/ 429065 h 4114800"/>
              <a:gd name="connsiteX34" fmla="*/ 6703255 w 6780628"/>
              <a:gd name="connsiteY34" fmla="*/ 91440 h 4114800"/>
              <a:gd name="connsiteX35" fmla="*/ 6597748 w 6780628"/>
              <a:gd name="connsiteY35" fmla="*/ 0 h 4114800"/>
              <a:gd name="connsiteX0" fmla="*/ 6597748 w 6780628"/>
              <a:gd name="connsiteY0" fmla="*/ 0 h 4114800"/>
              <a:gd name="connsiteX1" fmla="*/ 5050301 w 6780628"/>
              <a:gd name="connsiteY1" fmla="*/ 0 h 4114800"/>
              <a:gd name="connsiteX2" fmla="*/ 3622431 w 6780628"/>
              <a:gd name="connsiteY2" fmla="*/ 91440 h 4114800"/>
              <a:gd name="connsiteX3" fmla="*/ 2686929 w 6780628"/>
              <a:gd name="connsiteY3" fmla="*/ 436099 h 4114800"/>
              <a:gd name="connsiteX4" fmla="*/ 2011680 w 6780628"/>
              <a:gd name="connsiteY4" fmla="*/ 499403 h 4114800"/>
              <a:gd name="connsiteX5" fmla="*/ 1512277 w 6780628"/>
              <a:gd name="connsiteY5" fmla="*/ 506437 h 4114800"/>
              <a:gd name="connsiteX6" fmla="*/ 998806 w 6780628"/>
              <a:gd name="connsiteY6" fmla="*/ 527539 h 4114800"/>
              <a:gd name="connsiteX7" fmla="*/ 590843 w 6780628"/>
              <a:gd name="connsiteY7" fmla="*/ 626013 h 4114800"/>
              <a:gd name="connsiteX8" fmla="*/ 302455 w 6780628"/>
              <a:gd name="connsiteY8" fmla="*/ 703385 h 4114800"/>
              <a:gd name="connsiteX9" fmla="*/ 70338 w 6780628"/>
              <a:gd name="connsiteY9" fmla="*/ 949570 h 4114800"/>
              <a:gd name="connsiteX10" fmla="*/ 14068 w 6780628"/>
              <a:gd name="connsiteY10" fmla="*/ 1441939 h 4114800"/>
              <a:gd name="connsiteX11" fmla="*/ 21101 w 6780628"/>
              <a:gd name="connsiteY11" fmla="*/ 2271933 h 4114800"/>
              <a:gd name="connsiteX12" fmla="*/ 21101 w 6780628"/>
              <a:gd name="connsiteY12" fmla="*/ 3045656 h 4114800"/>
              <a:gd name="connsiteX13" fmla="*/ 0 w 6780628"/>
              <a:gd name="connsiteY13" fmla="*/ 3770142 h 4114800"/>
              <a:gd name="connsiteX14" fmla="*/ 140677 w 6780628"/>
              <a:gd name="connsiteY14" fmla="*/ 3931920 h 4114800"/>
              <a:gd name="connsiteX15" fmla="*/ 386861 w 6780628"/>
              <a:gd name="connsiteY15" fmla="*/ 4079631 h 4114800"/>
              <a:gd name="connsiteX16" fmla="*/ 1111348 w 6780628"/>
              <a:gd name="connsiteY16" fmla="*/ 4114800 h 4114800"/>
              <a:gd name="connsiteX17" fmla="*/ 1920240 w 6780628"/>
              <a:gd name="connsiteY17" fmla="*/ 4072597 h 4114800"/>
              <a:gd name="connsiteX18" fmla="*/ 2588455 w 6780628"/>
              <a:gd name="connsiteY18" fmla="*/ 4079631 h 4114800"/>
              <a:gd name="connsiteX19" fmla="*/ 3263704 w 6780628"/>
              <a:gd name="connsiteY19" fmla="*/ 4079631 h 4114800"/>
              <a:gd name="connsiteX20" fmla="*/ 3432517 w 6780628"/>
              <a:gd name="connsiteY20" fmla="*/ 4037428 h 4114800"/>
              <a:gd name="connsiteX21" fmla="*/ 3580228 w 6780628"/>
              <a:gd name="connsiteY21" fmla="*/ 3798277 h 4114800"/>
              <a:gd name="connsiteX22" fmla="*/ 3756074 w 6780628"/>
              <a:gd name="connsiteY22" fmla="*/ 3369213 h 4114800"/>
              <a:gd name="connsiteX23" fmla="*/ 3770141 w 6780628"/>
              <a:gd name="connsiteY23" fmla="*/ 3101927 h 4114800"/>
              <a:gd name="connsiteX24" fmla="*/ 3889717 w 6780628"/>
              <a:gd name="connsiteY24" fmla="*/ 2700997 h 4114800"/>
              <a:gd name="connsiteX25" fmla="*/ 3967089 w 6780628"/>
              <a:gd name="connsiteY25" fmla="*/ 2384474 h 4114800"/>
              <a:gd name="connsiteX26" fmla="*/ 4079631 w 6780628"/>
              <a:gd name="connsiteY26" fmla="*/ 2004647 h 4114800"/>
              <a:gd name="connsiteX27" fmla="*/ 4768948 w 6780628"/>
              <a:gd name="connsiteY27" fmla="*/ 1744394 h 4114800"/>
              <a:gd name="connsiteX28" fmla="*/ 5838092 w 6780628"/>
              <a:gd name="connsiteY28" fmla="*/ 1652954 h 4114800"/>
              <a:gd name="connsiteX29" fmla="*/ 6464104 w 6780628"/>
              <a:gd name="connsiteY29" fmla="*/ 1547447 h 4114800"/>
              <a:gd name="connsiteX30" fmla="*/ 6717323 w 6780628"/>
              <a:gd name="connsiteY30" fmla="*/ 1470074 h 4114800"/>
              <a:gd name="connsiteX31" fmla="*/ 6752492 w 6780628"/>
              <a:gd name="connsiteY31" fmla="*/ 1287194 h 4114800"/>
              <a:gd name="connsiteX32" fmla="*/ 6780628 w 6780628"/>
              <a:gd name="connsiteY32" fmla="*/ 935502 h 4114800"/>
              <a:gd name="connsiteX33" fmla="*/ 6766560 w 6780628"/>
              <a:gd name="connsiteY33" fmla="*/ 429065 h 4114800"/>
              <a:gd name="connsiteX34" fmla="*/ 6703255 w 6780628"/>
              <a:gd name="connsiteY34" fmla="*/ 91440 h 4114800"/>
              <a:gd name="connsiteX35" fmla="*/ 6597748 w 6780628"/>
              <a:gd name="connsiteY35" fmla="*/ 0 h 4114800"/>
              <a:gd name="connsiteX0" fmla="*/ 6597748 w 6780628"/>
              <a:gd name="connsiteY0" fmla="*/ 0 h 4114800"/>
              <a:gd name="connsiteX1" fmla="*/ 5050301 w 6780628"/>
              <a:gd name="connsiteY1" fmla="*/ 0 h 4114800"/>
              <a:gd name="connsiteX2" fmla="*/ 3622431 w 6780628"/>
              <a:gd name="connsiteY2" fmla="*/ 91440 h 4114800"/>
              <a:gd name="connsiteX3" fmla="*/ 2686929 w 6780628"/>
              <a:gd name="connsiteY3" fmla="*/ 436099 h 4114800"/>
              <a:gd name="connsiteX4" fmla="*/ 2011680 w 6780628"/>
              <a:gd name="connsiteY4" fmla="*/ 499403 h 4114800"/>
              <a:gd name="connsiteX5" fmla="*/ 1512277 w 6780628"/>
              <a:gd name="connsiteY5" fmla="*/ 506437 h 4114800"/>
              <a:gd name="connsiteX6" fmla="*/ 998806 w 6780628"/>
              <a:gd name="connsiteY6" fmla="*/ 527539 h 4114800"/>
              <a:gd name="connsiteX7" fmla="*/ 590843 w 6780628"/>
              <a:gd name="connsiteY7" fmla="*/ 626013 h 4114800"/>
              <a:gd name="connsiteX8" fmla="*/ 302455 w 6780628"/>
              <a:gd name="connsiteY8" fmla="*/ 703385 h 4114800"/>
              <a:gd name="connsiteX9" fmla="*/ 70338 w 6780628"/>
              <a:gd name="connsiteY9" fmla="*/ 949570 h 4114800"/>
              <a:gd name="connsiteX10" fmla="*/ 14068 w 6780628"/>
              <a:gd name="connsiteY10" fmla="*/ 1441939 h 4114800"/>
              <a:gd name="connsiteX11" fmla="*/ 21101 w 6780628"/>
              <a:gd name="connsiteY11" fmla="*/ 2271933 h 4114800"/>
              <a:gd name="connsiteX12" fmla="*/ 21101 w 6780628"/>
              <a:gd name="connsiteY12" fmla="*/ 3045656 h 4114800"/>
              <a:gd name="connsiteX13" fmla="*/ 0 w 6780628"/>
              <a:gd name="connsiteY13" fmla="*/ 3770142 h 4114800"/>
              <a:gd name="connsiteX14" fmla="*/ 140677 w 6780628"/>
              <a:gd name="connsiteY14" fmla="*/ 3931920 h 4114800"/>
              <a:gd name="connsiteX15" fmla="*/ 386861 w 6780628"/>
              <a:gd name="connsiteY15" fmla="*/ 4079631 h 4114800"/>
              <a:gd name="connsiteX16" fmla="*/ 1111348 w 6780628"/>
              <a:gd name="connsiteY16" fmla="*/ 4114800 h 4114800"/>
              <a:gd name="connsiteX17" fmla="*/ 1920240 w 6780628"/>
              <a:gd name="connsiteY17" fmla="*/ 4072597 h 4114800"/>
              <a:gd name="connsiteX18" fmla="*/ 2588455 w 6780628"/>
              <a:gd name="connsiteY18" fmla="*/ 4079631 h 4114800"/>
              <a:gd name="connsiteX19" fmla="*/ 3263704 w 6780628"/>
              <a:gd name="connsiteY19" fmla="*/ 4079631 h 4114800"/>
              <a:gd name="connsiteX20" fmla="*/ 3432517 w 6780628"/>
              <a:gd name="connsiteY20" fmla="*/ 4037428 h 4114800"/>
              <a:gd name="connsiteX21" fmla="*/ 3580228 w 6780628"/>
              <a:gd name="connsiteY21" fmla="*/ 3798277 h 4114800"/>
              <a:gd name="connsiteX22" fmla="*/ 3756074 w 6780628"/>
              <a:gd name="connsiteY22" fmla="*/ 3369213 h 4114800"/>
              <a:gd name="connsiteX23" fmla="*/ 3770141 w 6780628"/>
              <a:gd name="connsiteY23" fmla="*/ 3101927 h 4114800"/>
              <a:gd name="connsiteX24" fmla="*/ 3889717 w 6780628"/>
              <a:gd name="connsiteY24" fmla="*/ 2700997 h 4114800"/>
              <a:gd name="connsiteX25" fmla="*/ 3967089 w 6780628"/>
              <a:gd name="connsiteY25" fmla="*/ 2384474 h 4114800"/>
              <a:gd name="connsiteX26" fmla="*/ 4079631 w 6780628"/>
              <a:gd name="connsiteY26" fmla="*/ 2004647 h 4114800"/>
              <a:gd name="connsiteX27" fmla="*/ 4768948 w 6780628"/>
              <a:gd name="connsiteY27" fmla="*/ 1744394 h 4114800"/>
              <a:gd name="connsiteX28" fmla="*/ 5838092 w 6780628"/>
              <a:gd name="connsiteY28" fmla="*/ 1652954 h 4114800"/>
              <a:gd name="connsiteX29" fmla="*/ 6464104 w 6780628"/>
              <a:gd name="connsiteY29" fmla="*/ 1547447 h 4114800"/>
              <a:gd name="connsiteX30" fmla="*/ 6717323 w 6780628"/>
              <a:gd name="connsiteY30" fmla="*/ 1470074 h 4114800"/>
              <a:gd name="connsiteX31" fmla="*/ 6752492 w 6780628"/>
              <a:gd name="connsiteY31" fmla="*/ 1287194 h 4114800"/>
              <a:gd name="connsiteX32" fmla="*/ 6780628 w 6780628"/>
              <a:gd name="connsiteY32" fmla="*/ 935502 h 4114800"/>
              <a:gd name="connsiteX33" fmla="*/ 6766560 w 6780628"/>
              <a:gd name="connsiteY33" fmla="*/ 429065 h 4114800"/>
              <a:gd name="connsiteX34" fmla="*/ 6703255 w 6780628"/>
              <a:gd name="connsiteY34" fmla="*/ 91440 h 4114800"/>
              <a:gd name="connsiteX35" fmla="*/ 6597748 w 6780628"/>
              <a:gd name="connsiteY35" fmla="*/ 0 h 4114800"/>
              <a:gd name="connsiteX0" fmla="*/ 6597748 w 6780628"/>
              <a:gd name="connsiteY0" fmla="*/ 0 h 4114800"/>
              <a:gd name="connsiteX1" fmla="*/ 5050301 w 6780628"/>
              <a:gd name="connsiteY1" fmla="*/ 0 h 4114800"/>
              <a:gd name="connsiteX2" fmla="*/ 3622431 w 6780628"/>
              <a:gd name="connsiteY2" fmla="*/ 91440 h 4114800"/>
              <a:gd name="connsiteX3" fmla="*/ 2686929 w 6780628"/>
              <a:gd name="connsiteY3" fmla="*/ 436099 h 4114800"/>
              <a:gd name="connsiteX4" fmla="*/ 2011680 w 6780628"/>
              <a:gd name="connsiteY4" fmla="*/ 499403 h 4114800"/>
              <a:gd name="connsiteX5" fmla="*/ 1512277 w 6780628"/>
              <a:gd name="connsiteY5" fmla="*/ 506437 h 4114800"/>
              <a:gd name="connsiteX6" fmla="*/ 998806 w 6780628"/>
              <a:gd name="connsiteY6" fmla="*/ 527539 h 4114800"/>
              <a:gd name="connsiteX7" fmla="*/ 590843 w 6780628"/>
              <a:gd name="connsiteY7" fmla="*/ 626013 h 4114800"/>
              <a:gd name="connsiteX8" fmla="*/ 302455 w 6780628"/>
              <a:gd name="connsiteY8" fmla="*/ 703385 h 4114800"/>
              <a:gd name="connsiteX9" fmla="*/ 70338 w 6780628"/>
              <a:gd name="connsiteY9" fmla="*/ 949570 h 4114800"/>
              <a:gd name="connsiteX10" fmla="*/ 14068 w 6780628"/>
              <a:gd name="connsiteY10" fmla="*/ 1441939 h 4114800"/>
              <a:gd name="connsiteX11" fmla="*/ 21101 w 6780628"/>
              <a:gd name="connsiteY11" fmla="*/ 2271933 h 4114800"/>
              <a:gd name="connsiteX12" fmla="*/ 21101 w 6780628"/>
              <a:gd name="connsiteY12" fmla="*/ 3045656 h 4114800"/>
              <a:gd name="connsiteX13" fmla="*/ 0 w 6780628"/>
              <a:gd name="connsiteY13" fmla="*/ 3770142 h 4114800"/>
              <a:gd name="connsiteX14" fmla="*/ 140677 w 6780628"/>
              <a:gd name="connsiteY14" fmla="*/ 3931920 h 4114800"/>
              <a:gd name="connsiteX15" fmla="*/ 386861 w 6780628"/>
              <a:gd name="connsiteY15" fmla="*/ 4079631 h 4114800"/>
              <a:gd name="connsiteX16" fmla="*/ 1111348 w 6780628"/>
              <a:gd name="connsiteY16" fmla="*/ 4114800 h 4114800"/>
              <a:gd name="connsiteX17" fmla="*/ 1920240 w 6780628"/>
              <a:gd name="connsiteY17" fmla="*/ 4072597 h 4114800"/>
              <a:gd name="connsiteX18" fmla="*/ 2588455 w 6780628"/>
              <a:gd name="connsiteY18" fmla="*/ 4079631 h 4114800"/>
              <a:gd name="connsiteX19" fmla="*/ 3263704 w 6780628"/>
              <a:gd name="connsiteY19" fmla="*/ 4079631 h 4114800"/>
              <a:gd name="connsiteX20" fmla="*/ 3432517 w 6780628"/>
              <a:gd name="connsiteY20" fmla="*/ 4037428 h 4114800"/>
              <a:gd name="connsiteX21" fmla="*/ 3580228 w 6780628"/>
              <a:gd name="connsiteY21" fmla="*/ 3798277 h 4114800"/>
              <a:gd name="connsiteX22" fmla="*/ 3756074 w 6780628"/>
              <a:gd name="connsiteY22" fmla="*/ 3369213 h 4114800"/>
              <a:gd name="connsiteX23" fmla="*/ 3770141 w 6780628"/>
              <a:gd name="connsiteY23" fmla="*/ 3101927 h 4114800"/>
              <a:gd name="connsiteX24" fmla="*/ 3889717 w 6780628"/>
              <a:gd name="connsiteY24" fmla="*/ 2700997 h 4114800"/>
              <a:gd name="connsiteX25" fmla="*/ 3967089 w 6780628"/>
              <a:gd name="connsiteY25" fmla="*/ 2384474 h 4114800"/>
              <a:gd name="connsiteX26" fmla="*/ 4079631 w 6780628"/>
              <a:gd name="connsiteY26" fmla="*/ 2004647 h 4114800"/>
              <a:gd name="connsiteX27" fmla="*/ 4768948 w 6780628"/>
              <a:gd name="connsiteY27" fmla="*/ 1744394 h 4114800"/>
              <a:gd name="connsiteX28" fmla="*/ 5838092 w 6780628"/>
              <a:gd name="connsiteY28" fmla="*/ 1652954 h 4114800"/>
              <a:gd name="connsiteX29" fmla="*/ 6464104 w 6780628"/>
              <a:gd name="connsiteY29" fmla="*/ 1547447 h 4114800"/>
              <a:gd name="connsiteX30" fmla="*/ 6717323 w 6780628"/>
              <a:gd name="connsiteY30" fmla="*/ 1470074 h 4114800"/>
              <a:gd name="connsiteX31" fmla="*/ 6752492 w 6780628"/>
              <a:gd name="connsiteY31" fmla="*/ 1287194 h 4114800"/>
              <a:gd name="connsiteX32" fmla="*/ 6780628 w 6780628"/>
              <a:gd name="connsiteY32" fmla="*/ 935502 h 4114800"/>
              <a:gd name="connsiteX33" fmla="*/ 6766560 w 6780628"/>
              <a:gd name="connsiteY33" fmla="*/ 429065 h 4114800"/>
              <a:gd name="connsiteX34" fmla="*/ 6703255 w 6780628"/>
              <a:gd name="connsiteY34" fmla="*/ 91440 h 4114800"/>
              <a:gd name="connsiteX35" fmla="*/ 6597748 w 6780628"/>
              <a:gd name="connsiteY35" fmla="*/ 0 h 4114800"/>
              <a:gd name="connsiteX0" fmla="*/ 6597748 w 6780628"/>
              <a:gd name="connsiteY0" fmla="*/ 0 h 4114800"/>
              <a:gd name="connsiteX1" fmla="*/ 5050301 w 6780628"/>
              <a:gd name="connsiteY1" fmla="*/ 0 h 4114800"/>
              <a:gd name="connsiteX2" fmla="*/ 3622431 w 6780628"/>
              <a:gd name="connsiteY2" fmla="*/ 91440 h 4114800"/>
              <a:gd name="connsiteX3" fmla="*/ 2686929 w 6780628"/>
              <a:gd name="connsiteY3" fmla="*/ 436099 h 4114800"/>
              <a:gd name="connsiteX4" fmla="*/ 2011680 w 6780628"/>
              <a:gd name="connsiteY4" fmla="*/ 499403 h 4114800"/>
              <a:gd name="connsiteX5" fmla="*/ 1512277 w 6780628"/>
              <a:gd name="connsiteY5" fmla="*/ 506437 h 4114800"/>
              <a:gd name="connsiteX6" fmla="*/ 998806 w 6780628"/>
              <a:gd name="connsiteY6" fmla="*/ 527539 h 4114800"/>
              <a:gd name="connsiteX7" fmla="*/ 590843 w 6780628"/>
              <a:gd name="connsiteY7" fmla="*/ 626013 h 4114800"/>
              <a:gd name="connsiteX8" fmla="*/ 302455 w 6780628"/>
              <a:gd name="connsiteY8" fmla="*/ 703385 h 4114800"/>
              <a:gd name="connsiteX9" fmla="*/ 70338 w 6780628"/>
              <a:gd name="connsiteY9" fmla="*/ 949570 h 4114800"/>
              <a:gd name="connsiteX10" fmla="*/ 14068 w 6780628"/>
              <a:gd name="connsiteY10" fmla="*/ 1441939 h 4114800"/>
              <a:gd name="connsiteX11" fmla="*/ 21101 w 6780628"/>
              <a:gd name="connsiteY11" fmla="*/ 2271933 h 4114800"/>
              <a:gd name="connsiteX12" fmla="*/ 21101 w 6780628"/>
              <a:gd name="connsiteY12" fmla="*/ 3045656 h 4114800"/>
              <a:gd name="connsiteX13" fmla="*/ 0 w 6780628"/>
              <a:gd name="connsiteY13" fmla="*/ 3770142 h 4114800"/>
              <a:gd name="connsiteX14" fmla="*/ 140677 w 6780628"/>
              <a:gd name="connsiteY14" fmla="*/ 3931920 h 4114800"/>
              <a:gd name="connsiteX15" fmla="*/ 386861 w 6780628"/>
              <a:gd name="connsiteY15" fmla="*/ 4079631 h 4114800"/>
              <a:gd name="connsiteX16" fmla="*/ 1111348 w 6780628"/>
              <a:gd name="connsiteY16" fmla="*/ 4114800 h 4114800"/>
              <a:gd name="connsiteX17" fmla="*/ 1920240 w 6780628"/>
              <a:gd name="connsiteY17" fmla="*/ 4072597 h 4114800"/>
              <a:gd name="connsiteX18" fmla="*/ 2588455 w 6780628"/>
              <a:gd name="connsiteY18" fmla="*/ 4079631 h 4114800"/>
              <a:gd name="connsiteX19" fmla="*/ 3263704 w 6780628"/>
              <a:gd name="connsiteY19" fmla="*/ 4079631 h 4114800"/>
              <a:gd name="connsiteX20" fmla="*/ 3432517 w 6780628"/>
              <a:gd name="connsiteY20" fmla="*/ 4037428 h 4114800"/>
              <a:gd name="connsiteX21" fmla="*/ 3580228 w 6780628"/>
              <a:gd name="connsiteY21" fmla="*/ 3798277 h 4114800"/>
              <a:gd name="connsiteX22" fmla="*/ 3756074 w 6780628"/>
              <a:gd name="connsiteY22" fmla="*/ 3369213 h 4114800"/>
              <a:gd name="connsiteX23" fmla="*/ 3770141 w 6780628"/>
              <a:gd name="connsiteY23" fmla="*/ 3101927 h 4114800"/>
              <a:gd name="connsiteX24" fmla="*/ 3889717 w 6780628"/>
              <a:gd name="connsiteY24" fmla="*/ 2700997 h 4114800"/>
              <a:gd name="connsiteX25" fmla="*/ 3967089 w 6780628"/>
              <a:gd name="connsiteY25" fmla="*/ 2384474 h 4114800"/>
              <a:gd name="connsiteX26" fmla="*/ 4079631 w 6780628"/>
              <a:gd name="connsiteY26" fmla="*/ 2004647 h 4114800"/>
              <a:gd name="connsiteX27" fmla="*/ 4768948 w 6780628"/>
              <a:gd name="connsiteY27" fmla="*/ 1744394 h 4114800"/>
              <a:gd name="connsiteX28" fmla="*/ 5838092 w 6780628"/>
              <a:gd name="connsiteY28" fmla="*/ 1652954 h 4114800"/>
              <a:gd name="connsiteX29" fmla="*/ 6464104 w 6780628"/>
              <a:gd name="connsiteY29" fmla="*/ 1547447 h 4114800"/>
              <a:gd name="connsiteX30" fmla="*/ 6717323 w 6780628"/>
              <a:gd name="connsiteY30" fmla="*/ 1470074 h 4114800"/>
              <a:gd name="connsiteX31" fmla="*/ 6752492 w 6780628"/>
              <a:gd name="connsiteY31" fmla="*/ 1287194 h 4114800"/>
              <a:gd name="connsiteX32" fmla="*/ 6780628 w 6780628"/>
              <a:gd name="connsiteY32" fmla="*/ 935502 h 4114800"/>
              <a:gd name="connsiteX33" fmla="*/ 6766560 w 6780628"/>
              <a:gd name="connsiteY33" fmla="*/ 429065 h 4114800"/>
              <a:gd name="connsiteX34" fmla="*/ 6703255 w 6780628"/>
              <a:gd name="connsiteY34" fmla="*/ 91440 h 4114800"/>
              <a:gd name="connsiteX35" fmla="*/ 6597748 w 6780628"/>
              <a:gd name="connsiteY35" fmla="*/ 0 h 4114800"/>
              <a:gd name="connsiteX0" fmla="*/ 6597748 w 6780628"/>
              <a:gd name="connsiteY0" fmla="*/ 0 h 4114800"/>
              <a:gd name="connsiteX1" fmla="*/ 5050301 w 6780628"/>
              <a:gd name="connsiteY1" fmla="*/ 0 h 4114800"/>
              <a:gd name="connsiteX2" fmla="*/ 3622431 w 6780628"/>
              <a:gd name="connsiteY2" fmla="*/ 91440 h 4114800"/>
              <a:gd name="connsiteX3" fmla="*/ 2686929 w 6780628"/>
              <a:gd name="connsiteY3" fmla="*/ 436099 h 4114800"/>
              <a:gd name="connsiteX4" fmla="*/ 2011680 w 6780628"/>
              <a:gd name="connsiteY4" fmla="*/ 499403 h 4114800"/>
              <a:gd name="connsiteX5" fmla="*/ 1512277 w 6780628"/>
              <a:gd name="connsiteY5" fmla="*/ 506437 h 4114800"/>
              <a:gd name="connsiteX6" fmla="*/ 998806 w 6780628"/>
              <a:gd name="connsiteY6" fmla="*/ 527539 h 4114800"/>
              <a:gd name="connsiteX7" fmla="*/ 590843 w 6780628"/>
              <a:gd name="connsiteY7" fmla="*/ 626013 h 4114800"/>
              <a:gd name="connsiteX8" fmla="*/ 302455 w 6780628"/>
              <a:gd name="connsiteY8" fmla="*/ 703385 h 4114800"/>
              <a:gd name="connsiteX9" fmla="*/ 70338 w 6780628"/>
              <a:gd name="connsiteY9" fmla="*/ 949570 h 4114800"/>
              <a:gd name="connsiteX10" fmla="*/ 14068 w 6780628"/>
              <a:gd name="connsiteY10" fmla="*/ 1441939 h 4114800"/>
              <a:gd name="connsiteX11" fmla="*/ 21101 w 6780628"/>
              <a:gd name="connsiteY11" fmla="*/ 2271933 h 4114800"/>
              <a:gd name="connsiteX12" fmla="*/ 21101 w 6780628"/>
              <a:gd name="connsiteY12" fmla="*/ 3045656 h 4114800"/>
              <a:gd name="connsiteX13" fmla="*/ 0 w 6780628"/>
              <a:gd name="connsiteY13" fmla="*/ 3770142 h 4114800"/>
              <a:gd name="connsiteX14" fmla="*/ 140677 w 6780628"/>
              <a:gd name="connsiteY14" fmla="*/ 3931920 h 4114800"/>
              <a:gd name="connsiteX15" fmla="*/ 386861 w 6780628"/>
              <a:gd name="connsiteY15" fmla="*/ 4079631 h 4114800"/>
              <a:gd name="connsiteX16" fmla="*/ 1111348 w 6780628"/>
              <a:gd name="connsiteY16" fmla="*/ 4114800 h 4114800"/>
              <a:gd name="connsiteX17" fmla="*/ 1920240 w 6780628"/>
              <a:gd name="connsiteY17" fmla="*/ 4072597 h 4114800"/>
              <a:gd name="connsiteX18" fmla="*/ 2588455 w 6780628"/>
              <a:gd name="connsiteY18" fmla="*/ 4079631 h 4114800"/>
              <a:gd name="connsiteX19" fmla="*/ 3263704 w 6780628"/>
              <a:gd name="connsiteY19" fmla="*/ 4079631 h 4114800"/>
              <a:gd name="connsiteX20" fmla="*/ 3432517 w 6780628"/>
              <a:gd name="connsiteY20" fmla="*/ 4037428 h 4114800"/>
              <a:gd name="connsiteX21" fmla="*/ 3580228 w 6780628"/>
              <a:gd name="connsiteY21" fmla="*/ 3798277 h 4114800"/>
              <a:gd name="connsiteX22" fmla="*/ 3756074 w 6780628"/>
              <a:gd name="connsiteY22" fmla="*/ 3369213 h 4114800"/>
              <a:gd name="connsiteX23" fmla="*/ 3770141 w 6780628"/>
              <a:gd name="connsiteY23" fmla="*/ 3101927 h 4114800"/>
              <a:gd name="connsiteX24" fmla="*/ 3889717 w 6780628"/>
              <a:gd name="connsiteY24" fmla="*/ 2700997 h 4114800"/>
              <a:gd name="connsiteX25" fmla="*/ 3967089 w 6780628"/>
              <a:gd name="connsiteY25" fmla="*/ 2384474 h 4114800"/>
              <a:gd name="connsiteX26" fmla="*/ 4079631 w 6780628"/>
              <a:gd name="connsiteY26" fmla="*/ 2004647 h 4114800"/>
              <a:gd name="connsiteX27" fmla="*/ 4768948 w 6780628"/>
              <a:gd name="connsiteY27" fmla="*/ 1744394 h 4114800"/>
              <a:gd name="connsiteX28" fmla="*/ 5838092 w 6780628"/>
              <a:gd name="connsiteY28" fmla="*/ 1652954 h 4114800"/>
              <a:gd name="connsiteX29" fmla="*/ 6464104 w 6780628"/>
              <a:gd name="connsiteY29" fmla="*/ 1547447 h 4114800"/>
              <a:gd name="connsiteX30" fmla="*/ 6717323 w 6780628"/>
              <a:gd name="connsiteY30" fmla="*/ 1470074 h 4114800"/>
              <a:gd name="connsiteX31" fmla="*/ 6752492 w 6780628"/>
              <a:gd name="connsiteY31" fmla="*/ 1287194 h 4114800"/>
              <a:gd name="connsiteX32" fmla="*/ 6780628 w 6780628"/>
              <a:gd name="connsiteY32" fmla="*/ 935502 h 4114800"/>
              <a:gd name="connsiteX33" fmla="*/ 6766560 w 6780628"/>
              <a:gd name="connsiteY33" fmla="*/ 429065 h 4114800"/>
              <a:gd name="connsiteX34" fmla="*/ 6703255 w 6780628"/>
              <a:gd name="connsiteY34" fmla="*/ 91440 h 4114800"/>
              <a:gd name="connsiteX35" fmla="*/ 6597748 w 6780628"/>
              <a:gd name="connsiteY35" fmla="*/ 0 h 4114800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998806 w 6780628"/>
              <a:gd name="connsiteY6" fmla="*/ 530378 h 4117639"/>
              <a:gd name="connsiteX7" fmla="*/ 590843 w 6780628"/>
              <a:gd name="connsiteY7" fmla="*/ 628852 h 4117639"/>
              <a:gd name="connsiteX8" fmla="*/ 302455 w 6780628"/>
              <a:gd name="connsiteY8" fmla="*/ 706224 h 4117639"/>
              <a:gd name="connsiteX9" fmla="*/ 70338 w 6780628"/>
              <a:gd name="connsiteY9" fmla="*/ 952409 h 4117639"/>
              <a:gd name="connsiteX10" fmla="*/ 14068 w 6780628"/>
              <a:gd name="connsiteY10" fmla="*/ 1444778 h 4117639"/>
              <a:gd name="connsiteX11" fmla="*/ 21101 w 6780628"/>
              <a:gd name="connsiteY11" fmla="*/ 2274772 h 4117639"/>
              <a:gd name="connsiteX12" fmla="*/ 21101 w 6780628"/>
              <a:gd name="connsiteY12" fmla="*/ 3048495 h 4117639"/>
              <a:gd name="connsiteX13" fmla="*/ 0 w 6780628"/>
              <a:gd name="connsiteY13" fmla="*/ 3772981 h 4117639"/>
              <a:gd name="connsiteX14" fmla="*/ 140677 w 6780628"/>
              <a:gd name="connsiteY14" fmla="*/ 3934759 h 4117639"/>
              <a:gd name="connsiteX15" fmla="*/ 386861 w 6780628"/>
              <a:gd name="connsiteY15" fmla="*/ 4082470 h 4117639"/>
              <a:gd name="connsiteX16" fmla="*/ 1111348 w 6780628"/>
              <a:gd name="connsiteY16" fmla="*/ 4117639 h 4117639"/>
              <a:gd name="connsiteX17" fmla="*/ 1920240 w 6780628"/>
              <a:gd name="connsiteY17" fmla="*/ 4075436 h 4117639"/>
              <a:gd name="connsiteX18" fmla="*/ 2588455 w 6780628"/>
              <a:gd name="connsiteY18" fmla="*/ 4082470 h 4117639"/>
              <a:gd name="connsiteX19" fmla="*/ 3263704 w 6780628"/>
              <a:gd name="connsiteY19" fmla="*/ 4082470 h 4117639"/>
              <a:gd name="connsiteX20" fmla="*/ 3432517 w 6780628"/>
              <a:gd name="connsiteY20" fmla="*/ 4040267 h 4117639"/>
              <a:gd name="connsiteX21" fmla="*/ 3580228 w 6780628"/>
              <a:gd name="connsiteY21" fmla="*/ 3801116 h 4117639"/>
              <a:gd name="connsiteX22" fmla="*/ 3756074 w 6780628"/>
              <a:gd name="connsiteY22" fmla="*/ 3372052 h 4117639"/>
              <a:gd name="connsiteX23" fmla="*/ 3770141 w 6780628"/>
              <a:gd name="connsiteY23" fmla="*/ 3104766 h 4117639"/>
              <a:gd name="connsiteX24" fmla="*/ 3889717 w 6780628"/>
              <a:gd name="connsiteY24" fmla="*/ 2703836 h 4117639"/>
              <a:gd name="connsiteX25" fmla="*/ 3967089 w 6780628"/>
              <a:gd name="connsiteY25" fmla="*/ 2387313 h 4117639"/>
              <a:gd name="connsiteX26" fmla="*/ 4079631 w 6780628"/>
              <a:gd name="connsiteY26" fmla="*/ 2007486 h 4117639"/>
              <a:gd name="connsiteX27" fmla="*/ 4768948 w 6780628"/>
              <a:gd name="connsiteY27" fmla="*/ 1747233 h 4117639"/>
              <a:gd name="connsiteX28" fmla="*/ 5838092 w 6780628"/>
              <a:gd name="connsiteY28" fmla="*/ 1655793 h 4117639"/>
              <a:gd name="connsiteX29" fmla="*/ 6464104 w 6780628"/>
              <a:gd name="connsiteY29" fmla="*/ 1550286 h 4117639"/>
              <a:gd name="connsiteX30" fmla="*/ 6717323 w 6780628"/>
              <a:gd name="connsiteY30" fmla="*/ 1472913 h 4117639"/>
              <a:gd name="connsiteX31" fmla="*/ 6752492 w 6780628"/>
              <a:gd name="connsiteY31" fmla="*/ 1290033 h 4117639"/>
              <a:gd name="connsiteX32" fmla="*/ 6780628 w 6780628"/>
              <a:gd name="connsiteY32" fmla="*/ 938341 h 4117639"/>
              <a:gd name="connsiteX33" fmla="*/ 6766560 w 6780628"/>
              <a:gd name="connsiteY33" fmla="*/ 431904 h 4117639"/>
              <a:gd name="connsiteX34" fmla="*/ 6703255 w 6780628"/>
              <a:gd name="connsiteY34" fmla="*/ 94279 h 4117639"/>
              <a:gd name="connsiteX35" fmla="*/ 6597748 w 6780628"/>
              <a:gd name="connsiteY35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998806 w 6780628"/>
              <a:gd name="connsiteY6" fmla="*/ 530378 h 4117639"/>
              <a:gd name="connsiteX7" fmla="*/ 590843 w 6780628"/>
              <a:gd name="connsiteY7" fmla="*/ 628852 h 4117639"/>
              <a:gd name="connsiteX8" fmla="*/ 302455 w 6780628"/>
              <a:gd name="connsiteY8" fmla="*/ 706224 h 4117639"/>
              <a:gd name="connsiteX9" fmla="*/ 70338 w 6780628"/>
              <a:gd name="connsiteY9" fmla="*/ 952409 h 4117639"/>
              <a:gd name="connsiteX10" fmla="*/ 14068 w 6780628"/>
              <a:gd name="connsiteY10" fmla="*/ 1444778 h 4117639"/>
              <a:gd name="connsiteX11" fmla="*/ 21101 w 6780628"/>
              <a:gd name="connsiteY11" fmla="*/ 2274772 h 4117639"/>
              <a:gd name="connsiteX12" fmla="*/ 21101 w 6780628"/>
              <a:gd name="connsiteY12" fmla="*/ 3048495 h 4117639"/>
              <a:gd name="connsiteX13" fmla="*/ 0 w 6780628"/>
              <a:gd name="connsiteY13" fmla="*/ 3772981 h 4117639"/>
              <a:gd name="connsiteX14" fmla="*/ 140677 w 6780628"/>
              <a:gd name="connsiteY14" fmla="*/ 3934759 h 4117639"/>
              <a:gd name="connsiteX15" fmla="*/ 386861 w 6780628"/>
              <a:gd name="connsiteY15" fmla="*/ 4082470 h 4117639"/>
              <a:gd name="connsiteX16" fmla="*/ 1111348 w 6780628"/>
              <a:gd name="connsiteY16" fmla="*/ 4117639 h 4117639"/>
              <a:gd name="connsiteX17" fmla="*/ 1920240 w 6780628"/>
              <a:gd name="connsiteY17" fmla="*/ 4075436 h 4117639"/>
              <a:gd name="connsiteX18" fmla="*/ 2588455 w 6780628"/>
              <a:gd name="connsiteY18" fmla="*/ 4082470 h 4117639"/>
              <a:gd name="connsiteX19" fmla="*/ 3263704 w 6780628"/>
              <a:gd name="connsiteY19" fmla="*/ 4082470 h 4117639"/>
              <a:gd name="connsiteX20" fmla="*/ 3432517 w 6780628"/>
              <a:gd name="connsiteY20" fmla="*/ 4040267 h 4117639"/>
              <a:gd name="connsiteX21" fmla="*/ 3580228 w 6780628"/>
              <a:gd name="connsiteY21" fmla="*/ 3801116 h 4117639"/>
              <a:gd name="connsiteX22" fmla="*/ 3756074 w 6780628"/>
              <a:gd name="connsiteY22" fmla="*/ 3372052 h 4117639"/>
              <a:gd name="connsiteX23" fmla="*/ 3770141 w 6780628"/>
              <a:gd name="connsiteY23" fmla="*/ 3104766 h 4117639"/>
              <a:gd name="connsiteX24" fmla="*/ 3889717 w 6780628"/>
              <a:gd name="connsiteY24" fmla="*/ 2703836 h 4117639"/>
              <a:gd name="connsiteX25" fmla="*/ 3967089 w 6780628"/>
              <a:gd name="connsiteY25" fmla="*/ 2387313 h 4117639"/>
              <a:gd name="connsiteX26" fmla="*/ 4079631 w 6780628"/>
              <a:gd name="connsiteY26" fmla="*/ 2007486 h 4117639"/>
              <a:gd name="connsiteX27" fmla="*/ 4768948 w 6780628"/>
              <a:gd name="connsiteY27" fmla="*/ 1747233 h 4117639"/>
              <a:gd name="connsiteX28" fmla="*/ 5838092 w 6780628"/>
              <a:gd name="connsiteY28" fmla="*/ 1655793 h 4117639"/>
              <a:gd name="connsiteX29" fmla="*/ 6464104 w 6780628"/>
              <a:gd name="connsiteY29" fmla="*/ 1550286 h 4117639"/>
              <a:gd name="connsiteX30" fmla="*/ 6717323 w 6780628"/>
              <a:gd name="connsiteY30" fmla="*/ 1472913 h 4117639"/>
              <a:gd name="connsiteX31" fmla="*/ 6752492 w 6780628"/>
              <a:gd name="connsiteY31" fmla="*/ 1290033 h 4117639"/>
              <a:gd name="connsiteX32" fmla="*/ 6780628 w 6780628"/>
              <a:gd name="connsiteY32" fmla="*/ 938341 h 4117639"/>
              <a:gd name="connsiteX33" fmla="*/ 6766560 w 6780628"/>
              <a:gd name="connsiteY33" fmla="*/ 431904 h 4117639"/>
              <a:gd name="connsiteX34" fmla="*/ 6703255 w 6780628"/>
              <a:gd name="connsiteY34" fmla="*/ 94279 h 4117639"/>
              <a:gd name="connsiteX35" fmla="*/ 6597748 w 6780628"/>
              <a:gd name="connsiteY35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8720 w 6780628"/>
              <a:gd name="connsiteY6" fmla="*/ 544447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8720 w 6780628"/>
              <a:gd name="connsiteY6" fmla="*/ 544447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56074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770141 w 6780628"/>
              <a:gd name="connsiteY24" fmla="*/ 3104766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805311 w 6780628"/>
              <a:gd name="connsiteY24" fmla="*/ 3097733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805311 w 6780628"/>
              <a:gd name="connsiteY24" fmla="*/ 3097733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805311 w 6780628"/>
              <a:gd name="connsiteY24" fmla="*/ 3097733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805311 w 6780628"/>
              <a:gd name="connsiteY24" fmla="*/ 3097733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805311 w 6780628"/>
              <a:gd name="connsiteY24" fmla="*/ 3097733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805311 w 6780628"/>
              <a:gd name="connsiteY24" fmla="*/ 3097733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805311 w 6780628"/>
              <a:gd name="connsiteY24" fmla="*/ 3097733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50286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805311 w 6780628"/>
              <a:gd name="connsiteY24" fmla="*/ 3097733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71387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34759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805311 w 6780628"/>
              <a:gd name="connsiteY24" fmla="*/ 3097733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71387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55861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805311 w 6780628"/>
              <a:gd name="connsiteY24" fmla="*/ 3097733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71387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55861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805311 w 6780628"/>
              <a:gd name="connsiteY24" fmla="*/ 3097733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71387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55861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805311 w 6780628"/>
              <a:gd name="connsiteY24" fmla="*/ 3097733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464104 w 6780628"/>
              <a:gd name="connsiteY30" fmla="*/ 1571387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55861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805311 w 6780628"/>
              <a:gd name="connsiteY24" fmla="*/ 3097733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838092 w 6780628"/>
              <a:gd name="connsiteY29" fmla="*/ 1655793 h 4117639"/>
              <a:gd name="connsiteX30" fmla="*/ 6514904 w 6780628"/>
              <a:gd name="connsiteY30" fmla="*/ 1831101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55861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805311 w 6780628"/>
              <a:gd name="connsiteY24" fmla="*/ 3097733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768948 w 6780628"/>
              <a:gd name="connsiteY28" fmla="*/ 1747233 h 4117639"/>
              <a:gd name="connsiteX29" fmla="*/ 5660292 w 6780628"/>
              <a:gd name="connsiteY29" fmla="*/ 1845584 h 4117639"/>
              <a:gd name="connsiteX30" fmla="*/ 6514904 w 6780628"/>
              <a:gd name="connsiteY30" fmla="*/ 1831101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55861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805311 w 6780628"/>
              <a:gd name="connsiteY24" fmla="*/ 3097733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667348 w 6780628"/>
              <a:gd name="connsiteY28" fmla="*/ 1867101 h 4117639"/>
              <a:gd name="connsiteX29" fmla="*/ 5660292 w 6780628"/>
              <a:gd name="connsiteY29" fmla="*/ 1845584 h 4117639"/>
              <a:gd name="connsiteX30" fmla="*/ 6514904 w 6780628"/>
              <a:gd name="connsiteY30" fmla="*/ 1831101 h 4117639"/>
              <a:gd name="connsiteX31" fmla="*/ 6717323 w 6780628"/>
              <a:gd name="connsiteY31" fmla="*/ 1472913 h 4117639"/>
              <a:gd name="connsiteX32" fmla="*/ 67524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80628"/>
              <a:gd name="connsiteY0" fmla="*/ 2839 h 4117639"/>
              <a:gd name="connsiteX1" fmla="*/ 5050301 w 6780628"/>
              <a:gd name="connsiteY1" fmla="*/ 2839 h 4117639"/>
              <a:gd name="connsiteX2" fmla="*/ 3622431 w 6780628"/>
              <a:gd name="connsiteY2" fmla="*/ 94279 h 4117639"/>
              <a:gd name="connsiteX3" fmla="*/ 2686929 w 6780628"/>
              <a:gd name="connsiteY3" fmla="*/ 438938 h 4117639"/>
              <a:gd name="connsiteX4" fmla="*/ 2011680 w 6780628"/>
              <a:gd name="connsiteY4" fmla="*/ 502242 h 4117639"/>
              <a:gd name="connsiteX5" fmla="*/ 1512277 w 6780628"/>
              <a:gd name="connsiteY5" fmla="*/ 509276 h 4117639"/>
              <a:gd name="connsiteX6" fmla="*/ 1181686 w 6780628"/>
              <a:gd name="connsiteY6" fmla="*/ 523346 h 4117639"/>
              <a:gd name="connsiteX7" fmla="*/ 998806 w 6780628"/>
              <a:gd name="connsiteY7" fmla="*/ 530378 h 4117639"/>
              <a:gd name="connsiteX8" fmla="*/ 590843 w 6780628"/>
              <a:gd name="connsiteY8" fmla="*/ 628852 h 4117639"/>
              <a:gd name="connsiteX9" fmla="*/ 302455 w 6780628"/>
              <a:gd name="connsiteY9" fmla="*/ 706224 h 4117639"/>
              <a:gd name="connsiteX10" fmla="*/ 70338 w 6780628"/>
              <a:gd name="connsiteY10" fmla="*/ 952409 h 4117639"/>
              <a:gd name="connsiteX11" fmla="*/ 14068 w 6780628"/>
              <a:gd name="connsiteY11" fmla="*/ 1444778 h 4117639"/>
              <a:gd name="connsiteX12" fmla="*/ 21101 w 6780628"/>
              <a:gd name="connsiteY12" fmla="*/ 2274772 h 4117639"/>
              <a:gd name="connsiteX13" fmla="*/ 21101 w 6780628"/>
              <a:gd name="connsiteY13" fmla="*/ 3048495 h 4117639"/>
              <a:gd name="connsiteX14" fmla="*/ 0 w 6780628"/>
              <a:gd name="connsiteY14" fmla="*/ 3772981 h 4117639"/>
              <a:gd name="connsiteX15" fmla="*/ 140677 w 6780628"/>
              <a:gd name="connsiteY15" fmla="*/ 3955861 h 4117639"/>
              <a:gd name="connsiteX16" fmla="*/ 386861 w 6780628"/>
              <a:gd name="connsiteY16" fmla="*/ 4082470 h 4117639"/>
              <a:gd name="connsiteX17" fmla="*/ 1111348 w 6780628"/>
              <a:gd name="connsiteY17" fmla="*/ 4117639 h 4117639"/>
              <a:gd name="connsiteX18" fmla="*/ 1920240 w 6780628"/>
              <a:gd name="connsiteY18" fmla="*/ 4075436 h 4117639"/>
              <a:gd name="connsiteX19" fmla="*/ 2588455 w 6780628"/>
              <a:gd name="connsiteY19" fmla="*/ 4082470 h 4117639"/>
              <a:gd name="connsiteX20" fmla="*/ 3263704 w 6780628"/>
              <a:gd name="connsiteY20" fmla="*/ 4082470 h 4117639"/>
              <a:gd name="connsiteX21" fmla="*/ 3432517 w 6780628"/>
              <a:gd name="connsiteY21" fmla="*/ 4040267 h 4117639"/>
              <a:gd name="connsiteX22" fmla="*/ 3580228 w 6780628"/>
              <a:gd name="connsiteY22" fmla="*/ 3801116 h 4117639"/>
              <a:gd name="connsiteX23" fmla="*/ 3727938 w 6780628"/>
              <a:gd name="connsiteY23" fmla="*/ 3372052 h 4117639"/>
              <a:gd name="connsiteX24" fmla="*/ 3805311 w 6780628"/>
              <a:gd name="connsiteY24" fmla="*/ 3097733 h 4117639"/>
              <a:gd name="connsiteX25" fmla="*/ 3889717 w 6780628"/>
              <a:gd name="connsiteY25" fmla="*/ 2703836 h 4117639"/>
              <a:gd name="connsiteX26" fmla="*/ 3967089 w 6780628"/>
              <a:gd name="connsiteY26" fmla="*/ 2387313 h 4117639"/>
              <a:gd name="connsiteX27" fmla="*/ 4079631 w 6780628"/>
              <a:gd name="connsiteY27" fmla="*/ 2007486 h 4117639"/>
              <a:gd name="connsiteX28" fmla="*/ 4667348 w 6780628"/>
              <a:gd name="connsiteY28" fmla="*/ 1867101 h 4117639"/>
              <a:gd name="connsiteX29" fmla="*/ 5660292 w 6780628"/>
              <a:gd name="connsiteY29" fmla="*/ 1845584 h 4117639"/>
              <a:gd name="connsiteX30" fmla="*/ 6514904 w 6780628"/>
              <a:gd name="connsiteY30" fmla="*/ 1831101 h 4117639"/>
              <a:gd name="connsiteX31" fmla="*/ 6717323 w 6780628"/>
              <a:gd name="connsiteY31" fmla="*/ 1472913 h 4117639"/>
              <a:gd name="connsiteX32" fmla="*/ 6701692 w 6780628"/>
              <a:gd name="connsiteY32" fmla="*/ 1290033 h 4117639"/>
              <a:gd name="connsiteX33" fmla="*/ 6780628 w 6780628"/>
              <a:gd name="connsiteY33" fmla="*/ 938341 h 4117639"/>
              <a:gd name="connsiteX34" fmla="*/ 6766560 w 6780628"/>
              <a:gd name="connsiteY34" fmla="*/ 431904 h 4117639"/>
              <a:gd name="connsiteX35" fmla="*/ 6703255 w 6780628"/>
              <a:gd name="connsiteY35" fmla="*/ 94279 h 4117639"/>
              <a:gd name="connsiteX36" fmla="*/ 6597748 w 6780628"/>
              <a:gd name="connsiteY36" fmla="*/ 2839 h 4117639"/>
              <a:gd name="connsiteX0" fmla="*/ 6597748 w 6766560"/>
              <a:gd name="connsiteY0" fmla="*/ 2839 h 4117639"/>
              <a:gd name="connsiteX1" fmla="*/ 5050301 w 6766560"/>
              <a:gd name="connsiteY1" fmla="*/ 2839 h 4117639"/>
              <a:gd name="connsiteX2" fmla="*/ 3622431 w 6766560"/>
              <a:gd name="connsiteY2" fmla="*/ 94279 h 4117639"/>
              <a:gd name="connsiteX3" fmla="*/ 2686929 w 6766560"/>
              <a:gd name="connsiteY3" fmla="*/ 438938 h 4117639"/>
              <a:gd name="connsiteX4" fmla="*/ 2011680 w 6766560"/>
              <a:gd name="connsiteY4" fmla="*/ 502242 h 4117639"/>
              <a:gd name="connsiteX5" fmla="*/ 1512277 w 6766560"/>
              <a:gd name="connsiteY5" fmla="*/ 509276 h 4117639"/>
              <a:gd name="connsiteX6" fmla="*/ 1181686 w 6766560"/>
              <a:gd name="connsiteY6" fmla="*/ 523346 h 4117639"/>
              <a:gd name="connsiteX7" fmla="*/ 998806 w 6766560"/>
              <a:gd name="connsiteY7" fmla="*/ 530378 h 4117639"/>
              <a:gd name="connsiteX8" fmla="*/ 590843 w 6766560"/>
              <a:gd name="connsiteY8" fmla="*/ 628852 h 4117639"/>
              <a:gd name="connsiteX9" fmla="*/ 302455 w 6766560"/>
              <a:gd name="connsiteY9" fmla="*/ 706224 h 4117639"/>
              <a:gd name="connsiteX10" fmla="*/ 70338 w 6766560"/>
              <a:gd name="connsiteY10" fmla="*/ 952409 h 4117639"/>
              <a:gd name="connsiteX11" fmla="*/ 14068 w 6766560"/>
              <a:gd name="connsiteY11" fmla="*/ 1444778 h 4117639"/>
              <a:gd name="connsiteX12" fmla="*/ 21101 w 6766560"/>
              <a:gd name="connsiteY12" fmla="*/ 2274772 h 4117639"/>
              <a:gd name="connsiteX13" fmla="*/ 21101 w 6766560"/>
              <a:gd name="connsiteY13" fmla="*/ 3048495 h 4117639"/>
              <a:gd name="connsiteX14" fmla="*/ 0 w 6766560"/>
              <a:gd name="connsiteY14" fmla="*/ 3772981 h 4117639"/>
              <a:gd name="connsiteX15" fmla="*/ 140677 w 6766560"/>
              <a:gd name="connsiteY15" fmla="*/ 3955861 h 4117639"/>
              <a:gd name="connsiteX16" fmla="*/ 386861 w 6766560"/>
              <a:gd name="connsiteY16" fmla="*/ 4082470 h 4117639"/>
              <a:gd name="connsiteX17" fmla="*/ 1111348 w 6766560"/>
              <a:gd name="connsiteY17" fmla="*/ 4117639 h 4117639"/>
              <a:gd name="connsiteX18" fmla="*/ 1920240 w 6766560"/>
              <a:gd name="connsiteY18" fmla="*/ 4075436 h 4117639"/>
              <a:gd name="connsiteX19" fmla="*/ 2588455 w 6766560"/>
              <a:gd name="connsiteY19" fmla="*/ 4082470 h 4117639"/>
              <a:gd name="connsiteX20" fmla="*/ 3263704 w 6766560"/>
              <a:gd name="connsiteY20" fmla="*/ 4082470 h 4117639"/>
              <a:gd name="connsiteX21" fmla="*/ 3432517 w 6766560"/>
              <a:gd name="connsiteY21" fmla="*/ 4040267 h 4117639"/>
              <a:gd name="connsiteX22" fmla="*/ 3580228 w 6766560"/>
              <a:gd name="connsiteY22" fmla="*/ 3801116 h 4117639"/>
              <a:gd name="connsiteX23" fmla="*/ 3727938 w 6766560"/>
              <a:gd name="connsiteY23" fmla="*/ 3372052 h 4117639"/>
              <a:gd name="connsiteX24" fmla="*/ 3805311 w 6766560"/>
              <a:gd name="connsiteY24" fmla="*/ 3097733 h 4117639"/>
              <a:gd name="connsiteX25" fmla="*/ 3889717 w 6766560"/>
              <a:gd name="connsiteY25" fmla="*/ 2703836 h 4117639"/>
              <a:gd name="connsiteX26" fmla="*/ 3967089 w 6766560"/>
              <a:gd name="connsiteY26" fmla="*/ 2387313 h 4117639"/>
              <a:gd name="connsiteX27" fmla="*/ 4079631 w 6766560"/>
              <a:gd name="connsiteY27" fmla="*/ 2007486 h 4117639"/>
              <a:gd name="connsiteX28" fmla="*/ 4667348 w 6766560"/>
              <a:gd name="connsiteY28" fmla="*/ 1867101 h 4117639"/>
              <a:gd name="connsiteX29" fmla="*/ 5660292 w 6766560"/>
              <a:gd name="connsiteY29" fmla="*/ 1845584 h 4117639"/>
              <a:gd name="connsiteX30" fmla="*/ 6514904 w 6766560"/>
              <a:gd name="connsiteY30" fmla="*/ 1831101 h 4117639"/>
              <a:gd name="connsiteX31" fmla="*/ 6717323 w 6766560"/>
              <a:gd name="connsiteY31" fmla="*/ 1472913 h 4117639"/>
              <a:gd name="connsiteX32" fmla="*/ 6701692 w 6766560"/>
              <a:gd name="connsiteY32" fmla="*/ 1290033 h 4117639"/>
              <a:gd name="connsiteX33" fmla="*/ 6704428 w 6766560"/>
              <a:gd name="connsiteY33" fmla="*/ 928352 h 4117639"/>
              <a:gd name="connsiteX34" fmla="*/ 6766560 w 6766560"/>
              <a:gd name="connsiteY34" fmla="*/ 431904 h 4117639"/>
              <a:gd name="connsiteX35" fmla="*/ 6703255 w 6766560"/>
              <a:gd name="connsiteY35" fmla="*/ 94279 h 4117639"/>
              <a:gd name="connsiteX36" fmla="*/ 6597748 w 6766560"/>
              <a:gd name="connsiteY36" fmla="*/ 2839 h 4117639"/>
              <a:gd name="connsiteX0" fmla="*/ 6597748 w 6717323"/>
              <a:gd name="connsiteY0" fmla="*/ 2839 h 4117639"/>
              <a:gd name="connsiteX1" fmla="*/ 5050301 w 6717323"/>
              <a:gd name="connsiteY1" fmla="*/ 2839 h 4117639"/>
              <a:gd name="connsiteX2" fmla="*/ 3622431 w 6717323"/>
              <a:gd name="connsiteY2" fmla="*/ 94279 h 4117639"/>
              <a:gd name="connsiteX3" fmla="*/ 2686929 w 6717323"/>
              <a:gd name="connsiteY3" fmla="*/ 438938 h 4117639"/>
              <a:gd name="connsiteX4" fmla="*/ 2011680 w 6717323"/>
              <a:gd name="connsiteY4" fmla="*/ 502242 h 4117639"/>
              <a:gd name="connsiteX5" fmla="*/ 1512277 w 6717323"/>
              <a:gd name="connsiteY5" fmla="*/ 509276 h 4117639"/>
              <a:gd name="connsiteX6" fmla="*/ 1181686 w 6717323"/>
              <a:gd name="connsiteY6" fmla="*/ 523346 h 4117639"/>
              <a:gd name="connsiteX7" fmla="*/ 998806 w 6717323"/>
              <a:gd name="connsiteY7" fmla="*/ 530378 h 4117639"/>
              <a:gd name="connsiteX8" fmla="*/ 590843 w 6717323"/>
              <a:gd name="connsiteY8" fmla="*/ 628852 h 4117639"/>
              <a:gd name="connsiteX9" fmla="*/ 302455 w 6717323"/>
              <a:gd name="connsiteY9" fmla="*/ 706224 h 4117639"/>
              <a:gd name="connsiteX10" fmla="*/ 70338 w 6717323"/>
              <a:gd name="connsiteY10" fmla="*/ 952409 h 4117639"/>
              <a:gd name="connsiteX11" fmla="*/ 14068 w 6717323"/>
              <a:gd name="connsiteY11" fmla="*/ 1444778 h 4117639"/>
              <a:gd name="connsiteX12" fmla="*/ 21101 w 6717323"/>
              <a:gd name="connsiteY12" fmla="*/ 2274772 h 4117639"/>
              <a:gd name="connsiteX13" fmla="*/ 21101 w 6717323"/>
              <a:gd name="connsiteY13" fmla="*/ 3048495 h 4117639"/>
              <a:gd name="connsiteX14" fmla="*/ 0 w 6717323"/>
              <a:gd name="connsiteY14" fmla="*/ 3772981 h 4117639"/>
              <a:gd name="connsiteX15" fmla="*/ 140677 w 6717323"/>
              <a:gd name="connsiteY15" fmla="*/ 3955861 h 4117639"/>
              <a:gd name="connsiteX16" fmla="*/ 386861 w 6717323"/>
              <a:gd name="connsiteY16" fmla="*/ 4082470 h 4117639"/>
              <a:gd name="connsiteX17" fmla="*/ 1111348 w 6717323"/>
              <a:gd name="connsiteY17" fmla="*/ 4117639 h 4117639"/>
              <a:gd name="connsiteX18" fmla="*/ 1920240 w 6717323"/>
              <a:gd name="connsiteY18" fmla="*/ 4075436 h 4117639"/>
              <a:gd name="connsiteX19" fmla="*/ 2588455 w 6717323"/>
              <a:gd name="connsiteY19" fmla="*/ 4082470 h 4117639"/>
              <a:gd name="connsiteX20" fmla="*/ 3263704 w 6717323"/>
              <a:gd name="connsiteY20" fmla="*/ 4082470 h 4117639"/>
              <a:gd name="connsiteX21" fmla="*/ 3432517 w 6717323"/>
              <a:gd name="connsiteY21" fmla="*/ 4040267 h 4117639"/>
              <a:gd name="connsiteX22" fmla="*/ 3580228 w 6717323"/>
              <a:gd name="connsiteY22" fmla="*/ 3801116 h 4117639"/>
              <a:gd name="connsiteX23" fmla="*/ 3727938 w 6717323"/>
              <a:gd name="connsiteY23" fmla="*/ 3372052 h 4117639"/>
              <a:gd name="connsiteX24" fmla="*/ 3805311 w 6717323"/>
              <a:gd name="connsiteY24" fmla="*/ 3097733 h 4117639"/>
              <a:gd name="connsiteX25" fmla="*/ 3889717 w 6717323"/>
              <a:gd name="connsiteY25" fmla="*/ 2703836 h 4117639"/>
              <a:gd name="connsiteX26" fmla="*/ 3967089 w 6717323"/>
              <a:gd name="connsiteY26" fmla="*/ 2387313 h 4117639"/>
              <a:gd name="connsiteX27" fmla="*/ 4079631 w 6717323"/>
              <a:gd name="connsiteY27" fmla="*/ 2007486 h 4117639"/>
              <a:gd name="connsiteX28" fmla="*/ 4667348 w 6717323"/>
              <a:gd name="connsiteY28" fmla="*/ 1867101 h 4117639"/>
              <a:gd name="connsiteX29" fmla="*/ 5660292 w 6717323"/>
              <a:gd name="connsiteY29" fmla="*/ 1845584 h 4117639"/>
              <a:gd name="connsiteX30" fmla="*/ 6514904 w 6717323"/>
              <a:gd name="connsiteY30" fmla="*/ 1831101 h 4117639"/>
              <a:gd name="connsiteX31" fmla="*/ 6717323 w 6717323"/>
              <a:gd name="connsiteY31" fmla="*/ 1472913 h 4117639"/>
              <a:gd name="connsiteX32" fmla="*/ 6701692 w 6717323"/>
              <a:gd name="connsiteY32" fmla="*/ 1290033 h 4117639"/>
              <a:gd name="connsiteX33" fmla="*/ 6704428 w 6717323"/>
              <a:gd name="connsiteY33" fmla="*/ 928352 h 4117639"/>
              <a:gd name="connsiteX34" fmla="*/ 6690360 w 6717323"/>
              <a:gd name="connsiteY34" fmla="*/ 431904 h 4117639"/>
              <a:gd name="connsiteX35" fmla="*/ 6703255 w 6717323"/>
              <a:gd name="connsiteY35" fmla="*/ 94279 h 4117639"/>
              <a:gd name="connsiteX36" fmla="*/ 6597748 w 6717323"/>
              <a:gd name="connsiteY36" fmla="*/ 2839 h 4117639"/>
              <a:gd name="connsiteX0" fmla="*/ 6597748 w 6704428"/>
              <a:gd name="connsiteY0" fmla="*/ 2839 h 4117639"/>
              <a:gd name="connsiteX1" fmla="*/ 5050301 w 6704428"/>
              <a:gd name="connsiteY1" fmla="*/ 2839 h 4117639"/>
              <a:gd name="connsiteX2" fmla="*/ 3622431 w 6704428"/>
              <a:gd name="connsiteY2" fmla="*/ 94279 h 4117639"/>
              <a:gd name="connsiteX3" fmla="*/ 2686929 w 6704428"/>
              <a:gd name="connsiteY3" fmla="*/ 438938 h 4117639"/>
              <a:gd name="connsiteX4" fmla="*/ 2011680 w 6704428"/>
              <a:gd name="connsiteY4" fmla="*/ 502242 h 4117639"/>
              <a:gd name="connsiteX5" fmla="*/ 1512277 w 6704428"/>
              <a:gd name="connsiteY5" fmla="*/ 509276 h 4117639"/>
              <a:gd name="connsiteX6" fmla="*/ 1181686 w 6704428"/>
              <a:gd name="connsiteY6" fmla="*/ 523346 h 4117639"/>
              <a:gd name="connsiteX7" fmla="*/ 998806 w 6704428"/>
              <a:gd name="connsiteY7" fmla="*/ 530378 h 4117639"/>
              <a:gd name="connsiteX8" fmla="*/ 590843 w 6704428"/>
              <a:gd name="connsiteY8" fmla="*/ 628852 h 4117639"/>
              <a:gd name="connsiteX9" fmla="*/ 302455 w 6704428"/>
              <a:gd name="connsiteY9" fmla="*/ 706224 h 4117639"/>
              <a:gd name="connsiteX10" fmla="*/ 70338 w 6704428"/>
              <a:gd name="connsiteY10" fmla="*/ 952409 h 4117639"/>
              <a:gd name="connsiteX11" fmla="*/ 14068 w 6704428"/>
              <a:gd name="connsiteY11" fmla="*/ 1444778 h 4117639"/>
              <a:gd name="connsiteX12" fmla="*/ 21101 w 6704428"/>
              <a:gd name="connsiteY12" fmla="*/ 2274772 h 4117639"/>
              <a:gd name="connsiteX13" fmla="*/ 21101 w 6704428"/>
              <a:gd name="connsiteY13" fmla="*/ 3048495 h 4117639"/>
              <a:gd name="connsiteX14" fmla="*/ 0 w 6704428"/>
              <a:gd name="connsiteY14" fmla="*/ 3772981 h 4117639"/>
              <a:gd name="connsiteX15" fmla="*/ 140677 w 6704428"/>
              <a:gd name="connsiteY15" fmla="*/ 3955861 h 4117639"/>
              <a:gd name="connsiteX16" fmla="*/ 386861 w 6704428"/>
              <a:gd name="connsiteY16" fmla="*/ 4082470 h 4117639"/>
              <a:gd name="connsiteX17" fmla="*/ 1111348 w 6704428"/>
              <a:gd name="connsiteY17" fmla="*/ 4117639 h 4117639"/>
              <a:gd name="connsiteX18" fmla="*/ 1920240 w 6704428"/>
              <a:gd name="connsiteY18" fmla="*/ 4075436 h 4117639"/>
              <a:gd name="connsiteX19" fmla="*/ 2588455 w 6704428"/>
              <a:gd name="connsiteY19" fmla="*/ 4082470 h 4117639"/>
              <a:gd name="connsiteX20" fmla="*/ 3263704 w 6704428"/>
              <a:gd name="connsiteY20" fmla="*/ 4082470 h 4117639"/>
              <a:gd name="connsiteX21" fmla="*/ 3432517 w 6704428"/>
              <a:gd name="connsiteY21" fmla="*/ 4040267 h 4117639"/>
              <a:gd name="connsiteX22" fmla="*/ 3580228 w 6704428"/>
              <a:gd name="connsiteY22" fmla="*/ 3801116 h 4117639"/>
              <a:gd name="connsiteX23" fmla="*/ 3727938 w 6704428"/>
              <a:gd name="connsiteY23" fmla="*/ 3372052 h 4117639"/>
              <a:gd name="connsiteX24" fmla="*/ 3805311 w 6704428"/>
              <a:gd name="connsiteY24" fmla="*/ 3097733 h 4117639"/>
              <a:gd name="connsiteX25" fmla="*/ 3889717 w 6704428"/>
              <a:gd name="connsiteY25" fmla="*/ 2703836 h 4117639"/>
              <a:gd name="connsiteX26" fmla="*/ 3967089 w 6704428"/>
              <a:gd name="connsiteY26" fmla="*/ 2387313 h 4117639"/>
              <a:gd name="connsiteX27" fmla="*/ 4079631 w 6704428"/>
              <a:gd name="connsiteY27" fmla="*/ 2007486 h 4117639"/>
              <a:gd name="connsiteX28" fmla="*/ 4667348 w 6704428"/>
              <a:gd name="connsiteY28" fmla="*/ 1867101 h 4117639"/>
              <a:gd name="connsiteX29" fmla="*/ 5660292 w 6704428"/>
              <a:gd name="connsiteY29" fmla="*/ 1845584 h 4117639"/>
              <a:gd name="connsiteX30" fmla="*/ 6514904 w 6704428"/>
              <a:gd name="connsiteY30" fmla="*/ 1831101 h 4117639"/>
              <a:gd name="connsiteX31" fmla="*/ 6701692 w 6704428"/>
              <a:gd name="connsiteY31" fmla="*/ 1290033 h 4117639"/>
              <a:gd name="connsiteX32" fmla="*/ 6704428 w 6704428"/>
              <a:gd name="connsiteY32" fmla="*/ 928352 h 4117639"/>
              <a:gd name="connsiteX33" fmla="*/ 6690360 w 6704428"/>
              <a:gd name="connsiteY33" fmla="*/ 431904 h 4117639"/>
              <a:gd name="connsiteX34" fmla="*/ 6703255 w 6704428"/>
              <a:gd name="connsiteY34" fmla="*/ 94279 h 4117639"/>
              <a:gd name="connsiteX35" fmla="*/ 6597748 w 6704428"/>
              <a:gd name="connsiteY35" fmla="*/ 2839 h 4117639"/>
              <a:gd name="connsiteX0" fmla="*/ 6597748 w 6704428"/>
              <a:gd name="connsiteY0" fmla="*/ 2839 h 4117639"/>
              <a:gd name="connsiteX1" fmla="*/ 5050301 w 6704428"/>
              <a:gd name="connsiteY1" fmla="*/ 2839 h 4117639"/>
              <a:gd name="connsiteX2" fmla="*/ 3622431 w 6704428"/>
              <a:gd name="connsiteY2" fmla="*/ 94279 h 4117639"/>
              <a:gd name="connsiteX3" fmla="*/ 2686929 w 6704428"/>
              <a:gd name="connsiteY3" fmla="*/ 438938 h 4117639"/>
              <a:gd name="connsiteX4" fmla="*/ 2011680 w 6704428"/>
              <a:gd name="connsiteY4" fmla="*/ 502242 h 4117639"/>
              <a:gd name="connsiteX5" fmla="*/ 1512277 w 6704428"/>
              <a:gd name="connsiteY5" fmla="*/ 509276 h 4117639"/>
              <a:gd name="connsiteX6" fmla="*/ 1181686 w 6704428"/>
              <a:gd name="connsiteY6" fmla="*/ 523346 h 4117639"/>
              <a:gd name="connsiteX7" fmla="*/ 998806 w 6704428"/>
              <a:gd name="connsiteY7" fmla="*/ 530378 h 4117639"/>
              <a:gd name="connsiteX8" fmla="*/ 590843 w 6704428"/>
              <a:gd name="connsiteY8" fmla="*/ 628852 h 4117639"/>
              <a:gd name="connsiteX9" fmla="*/ 302455 w 6704428"/>
              <a:gd name="connsiteY9" fmla="*/ 706224 h 4117639"/>
              <a:gd name="connsiteX10" fmla="*/ 70338 w 6704428"/>
              <a:gd name="connsiteY10" fmla="*/ 952409 h 4117639"/>
              <a:gd name="connsiteX11" fmla="*/ 14068 w 6704428"/>
              <a:gd name="connsiteY11" fmla="*/ 1444778 h 4117639"/>
              <a:gd name="connsiteX12" fmla="*/ 21101 w 6704428"/>
              <a:gd name="connsiteY12" fmla="*/ 2274772 h 4117639"/>
              <a:gd name="connsiteX13" fmla="*/ 21101 w 6704428"/>
              <a:gd name="connsiteY13" fmla="*/ 3048495 h 4117639"/>
              <a:gd name="connsiteX14" fmla="*/ 0 w 6704428"/>
              <a:gd name="connsiteY14" fmla="*/ 3772981 h 4117639"/>
              <a:gd name="connsiteX15" fmla="*/ 140677 w 6704428"/>
              <a:gd name="connsiteY15" fmla="*/ 3955861 h 4117639"/>
              <a:gd name="connsiteX16" fmla="*/ 386861 w 6704428"/>
              <a:gd name="connsiteY16" fmla="*/ 4082470 h 4117639"/>
              <a:gd name="connsiteX17" fmla="*/ 1111348 w 6704428"/>
              <a:gd name="connsiteY17" fmla="*/ 4117639 h 4117639"/>
              <a:gd name="connsiteX18" fmla="*/ 1920240 w 6704428"/>
              <a:gd name="connsiteY18" fmla="*/ 4075436 h 4117639"/>
              <a:gd name="connsiteX19" fmla="*/ 2588455 w 6704428"/>
              <a:gd name="connsiteY19" fmla="*/ 4082470 h 4117639"/>
              <a:gd name="connsiteX20" fmla="*/ 3263704 w 6704428"/>
              <a:gd name="connsiteY20" fmla="*/ 4082470 h 4117639"/>
              <a:gd name="connsiteX21" fmla="*/ 3432517 w 6704428"/>
              <a:gd name="connsiteY21" fmla="*/ 4040267 h 4117639"/>
              <a:gd name="connsiteX22" fmla="*/ 3580228 w 6704428"/>
              <a:gd name="connsiteY22" fmla="*/ 3801116 h 4117639"/>
              <a:gd name="connsiteX23" fmla="*/ 3727938 w 6704428"/>
              <a:gd name="connsiteY23" fmla="*/ 3372052 h 4117639"/>
              <a:gd name="connsiteX24" fmla="*/ 3805311 w 6704428"/>
              <a:gd name="connsiteY24" fmla="*/ 3097733 h 4117639"/>
              <a:gd name="connsiteX25" fmla="*/ 3889717 w 6704428"/>
              <a:gd name="connsiteY25" fmla="*/ 2703836 h 4117639"/>
              <a:gd name="connsiteX26" fmla="*/ 3967089 w 6704428"/>
              <a:gd name="connsiteY26" fmla="*/ 2387313 h 4117639"/>
              <a:gd name="connsiteX27" fmla="*/ 4079631 w 6704428"/>
              <a:gd name="connsiteY27" fmla="*/ 2007486 h 4117639"/>
              <a:gd name="connsiteX28" fmla="*/ 4667348 w 6704428"/>
              <a:gd name="connsiteY28" fmla="*/ 1867101 h 4117639"/>
              <a:gd name="connsiteX29" fmla="*/ 5660292 w 6704428"/>
              <a:gd name="connsiteY29" fmla="*/ 1845584 h 4117639"/>
              <a:gd name="connsiteX30" fmla="*/ 6514904 w 6704428"/>
              <a:gd name="connsiteY30" fmla="*/ 1831101 h 4117639"/>
              <a:gd name="connsiteX31" fmla="*/ 6701692 w 6704428"/>
              <a:gd name="connsiteY31" fmla="*/ 1290033 h 4117639"/>
              <a:gd name="connsiteX32" fmla="*/ 6704428 w 6704428"/>
              <a:gd name="connsiteY32" fmla="*/ 928352 h 4117639"/>
              <a:gd name="connsiteX33" fmla="*/ 6690360 w 6704428"/>
              <a:gd name="connsiteY33" fmla="*/ 431904 h 4117639"/>
              <a:gd name="connsiteX34" fmla="*/ 6597748 w 6704428"/>
              <a:gd name="connsiteY34" fmla="*/ 2839 h 4117639"/>
              <a:gd name="connsiteX0" fmla="*/ 6597748 w 6743449"/>
              <a:gd name="connsiteY0" fmla="*/ 35448 h 4150248"/>
              <a:gd name="connsiteX1" fmla="*/ 5050301 w 6743449"/>
              <a:gd name="connsiteY1" fmla="*/ 35448 h 4150248"/>
              <a:gd name="connsiteX2" fmla="*/ 3622431 w 6743449"/>
              <a:gd name="connsiteY2" fmla="*/ 126888 h 4150248"/>
              <a:gd name="connsiteX3" fmla="*/ 2686929 w 6743449"/>
              <a:gd name="connsiteY3" fmla="*/ 471547 h 4150248"/>
              <a:gd name="connsiteX4" fmla="*/ 2011680 w 6743449"/>
              <a:gd name="connsiteY4" fmla="*/ 534851 h 4150248"/>
              <a:gd name="connsiteX5" fmla="*/ 1512277 w 6743449"/>
              <a:gd name="connsiteY5" fmla="*/ 541885 h 4150248"/>
              <a:gd name="connsiteX6" fmla="*/ 1181686 w 6743449"/>
              <a:gd name="connsiteY6" fmla="*/ 555955 h 4150248"/>
              <a:gd name="connsiteX7" fmla="*/ 998806 w 6743449"/>
              <a:gd name="connsiteY7" fmla="*/ 562987 h 4150248"/>
              <a:gd name="connsiteX8" fmla="*/ 590843 w 6743449"/>
              <a:gd name="connsiteY8" fmla="*/ 661461 h 4150248"/>
              <a:gd name="connsiteX9" fmla="*/ 302455 w 6743449"/>
              <a:gd name="connsiteY9" fmla="*/ 738833 h 4150248"/>
              <a:gd name="connsiteX10" fmla="*/ 70338 w 6743449"/>
              <a:gd name="connsiteY10" fmla="*/ 985018 h 4150248"/>
              <a:gd name="connsiteX11" fmla="*/ 14068 w 6743449"/>
              <a:gd name="connsiteY11" fmla="*/ 1477387 h 4150248"/>
              <a:gd name="connsiteX12" fmla="*/ 21101 w 6743449"/>
              <a:gd name="connsiteY12" fmla="*/ 2307381 h 4150248"/>
              <a:gd name="connsiteX13" fmla="*/ 21101 w 6743449"/>
              <a:gd name="connsiteY13" fmla="*/ 3081104 h 4150248"/>
              <a:gd name="connsiteX14" fmla="*/ 0 w 6743449"/>
              <a:gd name="connsiteY14" fmla="*/ 3805590 h 4150248"/>
              <a:gd name="connsiteX15" fmla="*/ 140677 w 6743449"/>
              <a:gd name="connsiteY15" fmla="*/ 3988470 h 4150248"/>
              <a:gd name="connsiteX16" fmla="*/ 386861 w 6743449"/>
              <a:gd name="connsiteY16" fmla="*/ 4115079 h 4150248"/>
              <a:gd name="connsiteX17" fmla="*/ 1111348 w 6743449"/>
              <a:gd name="connsiteY17" fmla="*/ 4150248 h 4150248"/>
              <a:gd name="connsiteX18" fmla="*/ 1920240 w 6743449"/>
              <a:gd name="connsiteY18" fmla="*/ 4108045 h 4150248"/>
              <a:gd name="connsiteX19" fmla="*/ 2588455 w 6743449"/>
              <a:gd name="connsiteY19" fmla="*/ 4115079 h 4150248"/>
              <a:gd name="connsiteX20" fmla="*/ 3263704 w 6743449"/>
              <a:gd name="connsiteY20" fmla="*/ 4115079 h 4150248"/>
              <a:gd name="connsiteX21" fmla="*/ 3432517 w 6743449"/>
              <a:gd name="connsiteY21" fmla="*/ 4072876 h 4150248"/>
              <a:gd name="connsiteX22" fmla="*/ 3580228 w 6743449"/>
              <a:gd name="connsiteY22" fmla="*/ 3833725 h 4150248"/>
              <a:gd name="connsiteX23" fmla="*/ 3727938 w 6743449"/>
              <a:gd name="connsiteY23" fmla="*/ 3404661 h 4150248"/>
              <a:gd name="connsiteX24" fmla="*/ 3805311 w 6743449"/>
              <a:gd name="connsiteY24" fmla="*/ 3130342 h 4150248"/>
              <a:gd name="connsiteX25" fmla="*/ 3889717 w 6743449"/>
              <a:gd name="connsiteY25" fmla="*/ 2736445 h 4150248"/>
              <a:gd name="connsiteX26" fmla="*/ 3967089 w 6743449"/>
              <a:gd name="connsiteY26" fmla="*/ 2419922 h 4150248"/>
              <a:gd name="connsiteX27" fmla="*/ 4079631 w 6743449"/>
              <a:gd name="connsiteY27" fmla="*/ 2040095 h 4150248"/>
              <a:gd name="connsiteX28" fmla="*/ 4667348 w 6743449"/>
              <a:gd name="connsiteY28" fmla="*/ 1899710 h 4150248"/>
              <a:gd name="connsiteX29" fmla="*/ 5660292 w 6743449"/>
              <a:gd name="connsiteY29" fmla="*/ 1878193 h 4150248"/>
              <a:gd name="connsiteX30" fmla="*/ 6514904 w 6743449"/>
              <a:gd name="connsiteY30" fmla="*/ 1863710 h 4150248"/>
              <a:gd name="connsiteX31" fmla="*/ 6701692 w 6743449"/>
              <a:gd name="connsiteY31" fmla="*/ 1322642 h 4150248"/>
              <a:gd name="connsiteX32" fmla="*/ 6704428 w 6743449"/>
              <a:gd name="connsiteY32" fmla="*/ 960961 h 4150248"/>
              <a:gd name="connsiteX33" fmla="*/ 6690360 w 6743449"/>
              <a:gd name="connsiteY33" fmla="*/ 464513 h 4150248"/>
              <a:gd name="connsiteX34" fmla="*/ 6597748 w 6743449"/>
              <a:gd name="connsiteY34" fmla="*/ 35448 h 4150248"/>
              <a:gd name="connsiteX0" fmla="*/ 6597748 w 6704428"/>
              <a:gd name="connsiteY0" fmla="*/ 92980 h 4207780"/>
              <a:gd name="connsiteX1" fmla="*/ 5050301 w 6704428"/>
              <a:gd name="connsiteY1" fmla="*/ 92980 h 4207780"/>
              <a:gd name="connsiteX2" fmla="*/ 3622431 w 6704428"/>
              <a:gd name="connsiteY2" fmla="*/ 184420 h 4207780"/>
              <a:gd name="connsiteX3" fmla="*/ 2686929 w 6704428"/>
              <a:gd name="connsiteY3" fmla="*/ 529079 h 4207780"/>
              <a:gd name="connsiteX4" fmla="*/ 2011680 w 6704428"/>
              <a:gd name="connsiteY4" fmla="*/ 592383 h 4207780"/>
              <a:gd name="connsiteX5" fmla="*/ 1512277 w 6704428"/>
              <a:gd name="connsiteY5" fmla="*/ 599417 h 4207780"/>
              <a:gd name="connsiteX6" fmla="*/ 1181686 w 6704428"/>
              <a:gd name="connsiteY6" fmla="*/ 613487 h 4207780"/>
              <a:gd name="connsiteX7" fmla="*/ 998806 w 6704428"/>
              <a:gd name="connsiteY7" fmla="*/ 620519 h 4207780"/>
              <a:gd name="connsiteX8" fmla="*/ 590843 w 6704428"/>
              <a:gd name="connsiteY8" fmla="*/ 718993 h 4207780"/>
              <a:gd name="connsiteX9" fmla="*/ 302455 w 6704428"/>
              <a:gd name="connsiteY9" fmla="*/ 796365 h 4207780"/>
              <a:gd name="connsiteX10" fmla="*/ 70338 w 6704428"/>
              <a:gd name="connsiteY10" fmla="*/ 1042550 h 4207780"/>
              <a:gd name="connsiteX11" fmla="*/ 14068 w 6704428"/>
              <a:gd name="connsiteY11" fmla="*/ 1534919 h 4207780"/>
              <a:gd name="connsiteX12" fmla="*/ 21101 w 6704428"/>
              <a:gd name="connsiteY12" fmla="*/ 2364913 h 4207780"/>
              <a:gd name="connsiteX13" fmla="*/ 21101 w 6704428"/>
              <a:gd name="connsiteY13" fmla="*/ 3138636 h 4207780"/>
              <a:gd name="connsiteX14" fmla="*/ 0 w 6704428"/>
              <a:gd name="connsiteY14" fmla="*/ 3863122 h 4207780"/>
              <a:gd name="connsiteX15" fmla="*/ 140677 w 6704428"/>
              <a:gd name="connsiteY15" fmla="*/ 4046002 h 4207780"/>
              <a:gd name="connsiteX16" fmla="*/ 386861 w 6704428"/>
              <a:gd name="connsiteY16" fmla="*/ 4172611 h 4207780"/>
              <a:gd name="connsiteX17" fmla="*/ 1111348 w 6704428"/>
              <a:gd name="connsiteY17" fmla="*/ 4207780 h 4207780"/>
              <a:gd name="connsiteX18" fmla="*/ 1920240 w 6704428"/>
              <a:gd name="connsiteY18" fmla="*/ 4165577 h 4207780"/>
              <a:gd name="connsiteX19" fmla="*/ 2588455 w 6704428"/>
              <a:gd name="connsiteY19" fmla="*/ 4172611 h 4207780"/>
              <a:gd name="connsiteX20" fmla="*/ 3263704 w 6704428"/>
              <a:gd name="connsiteY20" fmla="*/ 4172611 h 4207780"/>
              <a:gd name="connsiteX21" fmla="*/ 3432517 w 6704428"/>
              <a:gd name="connsiteY21" fmla="*/ 4130408 h 4207780"/>
              <a:gd name="connsiteX22" fmla="*/ 3580228 w 6704428"/>
              <a:gd name="connsiteY22" fmla="*/ 3891257 h 4207780"/>
              <a:gd name="connsiteX23" fmla="*/ 3727938 w 6704428"/>
              <a:gd name="connsiteY23" fmla="*/ 3462193 h 4207780"/>
              <a:gd name="connsiteX24" fmla="*/ 3805311 w 6704428"/>
              <a:gd name="connsiteY24" fmla="*/ 3187874 h 4207780"/>
              <a:gd name="connsiteX25" fmla="*/ 3889717 w 6704428"/>
              <a:gd name="connsiteY25" fmla="*/ 2793977 h 4207780"/>
              <a:gd name="connsiteX26" fmla="*/ 3967089 w 6704428"/>
              <a:gd name="connsiteY26" fmla="*/ 2477454 h 4207780"/>
              <a:gd name="connsiteX27" fmla="*/ 4079631 w 6704428"/>
              <a:gd name="connsiteY27" fmla="*/ 2097627 h 4207780"/>
              <a:gd name="connsiteX28" fmla="*/ 4667348 w 6704428"/>
              <a:gd name="connsiteY28" fmla="*/ 1957242 h 4207780"/>
              <a:gd name="connsiteX29" fmla="*/ 5660292 w 6704428"/>
              <a:gd name="connsiteY29" fmla="*/ 1935725 h 4207780"/>
              <a:gd name="connsiteX30" fmla="*/ 6514904 w 6704428"/>
              <a:gd name="connsiteY30" fmla="*/ 1921242 h 4207780"/>
              <a:gd name="connsiteX31" fmla="*/ 6701692 w 6704428"/>
              <a:gd name="connsiteY31" fmla="*/ 1380174 h 4207780"/>
              <a:gd name="connsiteX32" fmla="*/ 6704428 w 6704428"/>
              <a:gd name="connsiteY32" fmla="*/ 1018493 h 4207780"/>
              <a:gd name="connsiteX33" fmla="*/ 6690360 w 6704428"/>
              <a:gd name="connsiteY33" fmla="*/ 522045 h 4207780"/>
              <a:gd name="connsiteX34" fmla="*/ 6597748 w 6704428"/>
              <a:gd name="connsiteY34" fmla="*/ 92980 h 4207780"/>
              <a:gd name="connsiteX0" fmla="*/ 6597748 w 6704428"/>
              <a:gd name="connsiteY0" fmla="*/ 97415 h 4212215"/>
              <a:gd name="connsiteX1" fmla="*/ 5050301 w 6704428"/>
              <a:gd name="connsiteY1" fmla="*/ 97415 h 4212215"/>
              <a:gd name="connsiteX2" fmla="*/ 3622431 w 6704428"/>
              <a:gd name="connsiteY2" fmla="*/ 188855 h 4212215"/>
              <a:gd name="connsiteX3" fmla="*/ 2686929 w 6704428"/>
              <a:gd name="connsiteY3" fmla="*/ 533514 h 4212215"/>
              <a:gd name="connsiteX4" fmla="*/ 2011680 w 6704428"/>
              <a:gd name="connsiteY4" fmla="*/ 596818 h 4212215"/>
              <a:gd name="connsiteX5" fmla="*/ 1512277 w 6704428"/>
              <a:gd name="connsiteY5" fmla="*/ 603852 h 4212215"/>
              <a:gd name="connsiteX6" fmla="*/ 1181686 w 6704428"/>
              <a:gd name="connsiteY6" fmla="*/ 617922 h 4212215"/>
              <a:gd name="connsiteX7" fmla="*/ 998806 w 6704428"/>
              <a:gd name="connsiteY7" fmla="*/ 624954 h 4212215"/>
              <a:gd name="connsiteX8" fmla="*/ 590843 w 6704428"/>
              <a:gd name="connsiteY8" fmla="*/ 723428 h 4212215"/>
              <a:gd name="connsiteX9" fmla="*/ 302455 w 6704428"/>
              <a:gd name="connsiteY9" fmla="*/ 800800 h 4212215"/>
              <a:gd name="connsiteX10" fmla="*/ 70338 w 6704428"/>
              <a:gd name="connsiteY10" fmla="*/ 1046985 h 4212215"/>
              <a:gd name="connsiteX11" fmla="*/ 14068 w 6704428"/>
              <a:gd name="connsiteY11" fmla="*/ 1539354 h 4212215"/>
              <a:gd name="connsiteX12" fmla="*/ 21101 w 6704428"/>
              <a:gd name="connsiteY12" fmla="*/ 2369348 h 4212215"/>
              <a:gd name="connsiteX13" fmla="*/ 21101 w 6704428"/>
              <a:gd name="connsiteY13" fmla="*/ 3143071 h 4212215"/>
              <a:gd name="connsiteX14" fmla="*/ 0 w 6704428"/>
              <a:gd name="connsiteY14" fmla="*/ 3867557 h 4212215"/>
              <a:gd name="connsiteX15" fmla="*/ 140677 w 6704428"/>
              <a:gd name="connsiteY15" fmla="*/ 4050437 h 4212215"/>
              <a:gd name="connsiteX16" fmla="*/ 386861 w 6704428"/>
              <a:gd name="connsiteY16" fmla="*/ 4177046 h 4212215"/>
              <a:gd name="connsiteX17" fmla="*/ 1111348 w 6704428"/>
              <a:gd name="connsiteY17" fmla="*/ 4212215 h 4212215"/>
              <a:gd name="connsiteX18" fmla="*/ 1920240 w 6704428"/>
              <a:gd name="connsiteY18" fmla="*/ 4170012 h 4212215"/>
              <a:gd name="connsiteX19" fmla="*/ 2588455 w 6704428"/>
              <a:gd name="connsiteY19" fmla="*/ 4177046 h 4212215"/>
              <a:gd name="connsiteX20" fmla="*/ 3263704 w 6704428"/>
              <a:gd name="connsiteY20" fmla="*/ 4177046 h 4212215"/>
              <a:gd name="connsiteX21" fmla="*/ 3432517 w 6704428"/>
              <a:gd name="connsiteY21" fmla="*/ 4134843 h 4212215"/>
              <a:gd name="connsiteX22" fmla="*/ 3580228 w 6704428"/>
              <a:gd name="connsiteY22" fmla="*/ 3895692 h 4212215"/>
              <a:gd name="connsiteX23" fmla="*/ 3727938 w 6704428"/>
              <a:gd name="connsiteY23" fmla="*/ 3466628 h 4212215"/>
              <a:gd name="connsiteX24" fmla="*/ 3805311 w 6704428"/>
              <a:gd name="connsiteY24" fmla="*/ 3192309 h 4212215"/>
              <a:gd name="connsiteX25" fmla="*/ 3889717 w 6704428"/>
              <a:gd name="connsiteY25" fmla="*/ 2798412 h 4212215"/>
              <a:gd name="connsiteX26" fmla="*/ 3967089 w 6704428"/>
              <a:gd name="connsiteY26" fmla="*/ 2481889 h 4212215"/>
              <a:gd name="connsiteX27" fmla="*/ 4079631 w 6704428"/>
              <a:gd name="connsiteY27" fmla="*/ 2102062 h 4212215"/>
              <a:gd name="connsiteX28" fmla="*/ 4667348 w 6704428"/>
              <a:gd name="connsiteY28" fmla="*/ 1961677 h 4212215"/>
              <a:gd name="connsiteX29" fmla="*/ 5660292 w 6704428"/>
              <a:gd name="connsiteY29" fmla="*/ 1940160 h 4212215"/>
              <a:gd name="connsiteX30" fmla="*/ 6514904 w 6704428"/>
              <a:gd name="connsiteY30" fmla="*/ 1925677 h 4212215"/>
              <a:gd name="connsiteX31" fmla="*/ 6701692 w 6704428"/>
              <a:gd name="connsiteY31" fmla="*/ 1384609 h 4212215"/>
              <a:gd name="connsiteX32" fmla="*/ 6704428 w 6704428"/>
              <a:gd name="connsiteY32" fmla="*/ 1022928 h 4212215"/>
              <a:gd name="connsiteX33" fmla="*/ 6690360 w 6704428"/>
              <a:gd name="connsiteY33" fmla="*/ 526480 h 4212215"/>
              <a:gd name="connsiteX34" fmla="*/ 6597748 w 6704428"/>
              <a:gd name="connsiteY34" fmla="*/ 97415 h 4212215"/>
              <a:gd name="connsiteX0" fmla="*/ 6597748 w 6753101"/>
              <a:gd name="connsiteY0" fmla="*/ 31844 h 4146644"/>
              <a:gd name="connsiteX1" fmla="*/ 4914834 w 6753101"/>
              <a:gd name="connsiteY1" fmla="*/ 41834 h 4146644"/>
              <a:gd name="connsiteX2" fmla="*/ 3622431 w 6753101"/>
              <a:gd name="connsiteY2" fmla="*/ 123284 h 4146644"/>
              <a:gd name="connsiteX3" fmla="*/ 2686929 w 6753101"/>
              <a:gd name="connsiteY3" fmla="*/ 467943 h 4146644"/>
              <a:gd name="connsiteX4" fmla="*/ 2011680 w 6753101"/>
              <a:gd name="connsiteY4" fmla="*/ 531247 h 4146644"/>
              <a:gd name="connsiteX5" fmla="*/ 1512277 w 6753101"/>
              <a:gd name="connsiteY5" fmla="*/ 538281 h 4146644"/>
              <a:gd name="connsiteX6" fmla="*/ 1181686 w 6753101"/>
              <a:gd name="connsiteY6" fmla="*/ 552351 h 4146644"/>
              <a:gd name="connsiteX7" fmla="*/ 998806 w 6753101"/>
              <a:gd name="connsiteY7" fmla="*/ 559383 h 4146644"/>
              <a:gd name="connsiteX8" fmla="*/ 590843 w 6753101"/>
              <a:gd name="connsiteY8" fmla="*/ 657857 h 4146644"/>
              <a:gd name="connsiteX9" fmla="*/ 302455 w 6753101"/>
              <a:gd name="connsiteY9" fmla="*/ 735229 h 4146644"/>
              <a:gd name="connsiteX10" fmla="*/ 70338 w 6753101"/>
              <a:gd name="connsiteY10" fmla="*/ 981414 h 4146644"/>
              <a:gd name="connsiteX11" fmla="*/ 14068 w 6753101"/>
              <a:gd name="connsiteY11" fmla="*/ 1473783 h 4146644"/>
              <a:gd name="connsiteX12" fmla="*/ 21101 w 6753101"/>
              <a:gd name="connsiteY12" fmla="*/ 2303777 h 4146644"/>
              <a:gd name="connsiteX13" fmla="*/ 21101 w 6753101"/>
              <a:gd name="connsiteY13" fmla="*/ 3077500 h 4146644"/>
              <a:gd name="connsiteX14" fmla="*/ 0 w 6753101"/>
              <a:gd name="connsiteY14" fmla="*/ 3801986 h 4146644"/>
              <a:gd name="connsiteX15" fmla="*/ 140677 w 6753101"/>
              <a:gd name="connsiteY15" fmla="*/ 3984866 h 4146644"/>
              <a:gd name="connsiteX16" fmla="*/ 386861 w 6753101"/>
              <a:gd name="connsiteY16" fmla="*/ 4111475 h 4146644"/>
              <a:gd name="connsiteX17" fmla="*/ 1111348 w 6753101"/>
              <a:gd name="connsiteY17" fmla="*/ 4146644 h 4146644"/>
              <a:gd name="connsiteX18" fmla="*/ 1920240 w 6753101"/>
              <a:gd name="connsiteY18" fmla="*/ 4104441 h 4146644"/>
              <a:gd name="connsiteX19" fmla="*/ 2588455 w 6753101"/>
              <a:gd name="connsiteY19" fmla="*/ 4111475 h 4146644"/>
              <a:gd name="connsiteX20" fmla="*/ 3263704 w 6753101"/>
              <a:gd name="connsiteY20" fmla="*/ 4111475 h 4146644"/>
              <a:gd name="connsiteX21" fmla="*/ 3432517 w 6753101"/>
              <a:gd name="connsiteY21" fmla="*/ 4069272 h 4146644"/>
              <a:gd name="connsiteX22" fmla="*/ 3580228 w 6753101"/>
              <a:gd name="connsiteY22" fmla="*/ 3830121 h 4146644"/>
              <a:gd name="connsiteX23" fmla="*/ 3727938 w 6753101"/>
              <a:gd name="connsiteY23" fmla="*/ 3401057 h 4146644"/>
              <a:gd name="connsiteX24" fmla="*/ 3805311 w 6753101"/>
              <a:gd name="connsiteY24" fmla="*/ 3126738 h 4146644"/>
              <a:gd name="connsiteX25" fmla="*/ 3889717 w 6753101"/>
              <a:gd name="connsiteY25" fmla="*/ 2732841 h 4146644"/>
              <a:gd name="connsiteX26" fmla="*/ 3967089 w 6753101"/>
              <a:gd name="connsiteY26" fmla="*/ 2416318 h 4146644"/>
              <a:gd name="connsiteX27" fmla="*/ 4079631 w 6753101"/>
              <a:gd name="connsiteY27" fmla="*/ 2036491 h 4146644"/>
              <a:gd name="connsiteX28" fmla="*/ 4667348 w 6753101"/>
              <a:gd name="connsiteY28" fmla="*/ 1896106 h 4146644"/>
              <a:gd name="connsiteX29" fmla="*/ 5660292 w 6753101"/>
              <a:gd name="connsiteY29" fmla="*/ 1874589 h 4146644"/>
              <a:gd name="connsiteX30" fmla="*/ 6514904 w 6753101"/>
              <a:gd name="connsiteY30" fmla="*/ 1860106 h 4146644"/>
              <a:gd name="connsiteX31" fmla="*/ 6701692 w 6753101"/>
              <a:gd name="connsiteY31" fmla="*/ 1319038 h 4146644"/>
              <a:gd name="connsiteX32" fmla="*/ 6704428 w 6753101"/>
              <a:gd name="connsiteY32" fmla="*/ 957357 h 4146644"/>
              <a:gd name="connsiteX33" fmla="*/ 6690360 w 6753101"/>
              <a:gd name="connsiteY33" fmla="*/ 460909 h 4146644"/>
              <a:gd name="connsiteX34" fmla="*/ 6597748 w 6753101"/>
              <a:gd name="connsiteY34" fmla="*/ 31844 h 4146644"/>
              <a:gd name="connsiteX0" fmla="*/ 6394548 w 6704428"/>
              <a:gd name="connsiteY0" fmla="*/ 31844 h 4146644"/>
              <a:gd name="connsiteX1" fmla="*/ 4914834 w 6704428"/>
              <a:gd name="connsiteY1" fmla="*/ 41834 h 4146644"/>
              <a:gd name="connsiteX2" fmla="*/ 3622431 w 6704428"/>
              <a:gd name="connsiteY2" fmla="*/ 123284 h 4146644"/>
              <a:gd name="connsiteX3" fmla="*/ 2686929 w 6704428"/>
              <a:gd name="connsiteY3" fmla="*/ 467943 h 4146644"/>
              <a:gd name="connsiteX4" fmla="*/ 2011680 w 6704428"/>
              <a:gd name="connsiteY4" fmla="*/ 531247 h 4146644"/>
              <a:gd name="connsiteX5" fmla="*/ 1512277 w 6704428"/>
              <a:gd name="connsiteY5" fmla="*/ 538281 h 4146644"/>
              <a:gd name="connsiteX6" fmla="*/ 1181686 w 6704428"/>
              <a:gd name="connsiteY6" fmla="*/ 552351 h 4146644"/>
              <a:gd name="connsiteX7" fmla="*/ 998806 w 6704428"/>
              <a:gd name="connsiteY7" fmla="*/ 559383 h 4146644"/>
              <a:gd name="connsiteX8" fmla="*/ 590843 w 6704428"/>
              <a:gd name="connsiteY8" fmla="*/ 657857 h 4146644"/>
              <a:gd name="connsiteX9" fmla="*/ 302455 w 6704428"/>
              <a:gd name="connsiteY9" fmla="*/ 735229 h 4146644"/>
              <a:gd name="connsiteX10" fmla="*/ 70338 w 6704428"/>
              <a:gd name="connsiteY10" fmla="*/ 981414 h 4146644"/>
              <a:gd name="connsiteX11" fmla="*/ 14068 w 6704428"/>
              <a:gd name="connsiteY11" fmla="*/ 1473783 h 4146644"/>
              <a:gd name="connsiteX12" fmla="*/ 21101 w 6704428"/>
              <a:gd name="connsiteY12" fmla="*/ 2303777 h 4146644"/>
              <a:gd name="connsiteX13" fmla="*/ 21101 w 6704428"/>
              <a:gd name="connsiteY13" fmla="*/ 3077500 h 4146644"/>
              <a:gd name="connsiteX14" fmla="*/ 0 w 6704428"/>
              <a:gd name="connsiteY14" fmla="*/ 3801986 h 4146644"/>
              <a:gd name="connsiteX15" fmla="*/ 140677 w 6704428"/>
              <a:gd name="connsiteY15" fmla="*/ 3984866 h 4146644"/>
              <a:gd name="connsiteX16" fmla="*/ 386861 w 6704428"/>
              <a:gd name="connsiteY16" fmla="*/ 4111475 h 4146644"/>
              <a:gd name="connsiteX17" fmla="*/ 1111348 w 6704428"/>
              <a:gd name="connsiteY17" fmla="*/ 4146644 h 4146644"/>
              <a:gd name="connsiteX18" fmla="*/ 1920240 w 6704428"/>
              <a:gd name="connsiteY18" fmla="*/ 4104441 h 4146644"/>
              <a:gd name="connsiteX19" fmla="*/ 2588455 w 6704428"/>
              <a:gd name="connsiteY19" fmla="*/ 4111475 h 4146644"/>
              <a:gd name="connsiteX20" fmla="*/ 3263704 w 6704428"/>
              <a:gd name="connsiteY20" fmla="*/ 4111475 h 4146644"/>
              <a:gd name="connsiteX21" fmla="*/ 3432517 w 6704428"/>
              <a:gd name="connsiteY21" fmla="*/ 4069272 h 4146644"/>
              <a:gd name="connsiteX22" fmla="*/ 3580228 w 6704428"/>
              <a:gd name="connsiteY22" fmla="*/ 3830121 h 4146644"/>
              <a:gd name="connsiteX23" fmla="*/ 3727938 w 6704428"/>
              <a:gd name="connsiteY23" fmla="*/ 3401057 h 4146644"/>
              <a:gd name="connsiteX24" fmla="*/ 3805311 w 6704428"/>
              <a:gd name="connsiteY24" fmla="*/ 3126738 h 4146644"/>
              <a:gd name="connsiteX25" fmla="*/ 3889717 w 6704428"/>
              <a:gd name="connsiteY25" fmla="*/ 2732841 h 4146644"/>
              <a:gd name="connsiteX26" fmla="*/ 3967089 w 6704428"/>
              <a:gd name="connsiteY26" fmla="*/ 2416318 h 4146644"/>
              <a:gd name="connsiteX27" fmla="*/ 4079631 w 6704428"/>
              <a:gd name="connsiteY27" fmla="*/ 2036491 h 4146644"/>
              <a:gd name="connsiteX28" fmla="*/ 4667348 w 6704428"/>
              <a:gd name="connsiteY28" fmla="*/ 1896106 h 4146644"/>
              <a:gd name="connsiteX29" fmla="*/ 5660292 w 6704428"/>
              <a:gd name="connsiteY29" fmla="*/ 1874589 h 4146644"/>
              <a:gd name="connsiteX30" fmla="*/ 6514904 w 6704428"/>
              <a:gd name="connsiteY30" fmla="*/ 1860106 h 4146644"/>
              <a:gd name="connsiteX31" fmla="*/ 6701692 w 6704428"/>
              <a:gd name="connsiteY31" fmla="*/ 1319038 h 4146644"/>
              <a:gd name="connsiteX32" fmla="*/ 6704428 w 6704428"/>
              <a:gd name="connsiteY32" fmla="*/ 957357 h 4146644"/>
              <a:gd name="connsiteX33" fmla="*/ 6690360 w 6704428"/>
              <a:gd name="connsiteY33" fmla="*/ 460909 h 4146644"/>
              <a:gd name="connsiteX34" fmla="*/ 6394548 w 6704428"/>
              <a:gd name="connsiteY34" fmla="*/ 31844 h 4146644"/>
              <a:gd name="connsiteX0" fmla="*/ 6394548 w 6704428"/>
              <a:gd name="connsiteY0" fmla="*/ 31844 h 4146644"/>
              <a:gd name="connsiteX1" fmla="*/ 4914834 w 6704428"/>
              <a:gd name="connsiteY1" fmla="*/ 41834 h 4146644"/>
              <a:gd name="connsiteX2" fmla="*/ 3622431 w 6704428"/>
              <a:gd name="connsiteY2" fmla="*/ 123284 h 4146644"/>
              <a:gd name="connsiteX3" fmla="*/ 2686929 w 6704428"/>
              <a:gd name="connsiteY3" fmla="*/ 467943 h 4146644"/>
              <a:gd name="connsiteX4" fmla="*/ 2011680 w 6704428"/>
              <a:gd name="connsiteY4" fmla="*/ 531247 h 4146644"/>
              <a:gd name="connsiteX5" fmla="*/ 1512277 w 6704428"/>
              <a:gd name="connsiteY5" fmla="*/ 538281 h 4146644"/>
              <a:gd name="connsiteX6" fmla="*/ 1181686 w 6704428"/>
              <a:gd name="connsiteY6" fmla="*/ 552351 h 4146644"/>
              <a:gd name="connsiteX7" fmla="*/ 998806 w 6704428"/>
              <a:gd name="connsiteY7" fmla="*/ 559383 h 4146644"/>
              <a:gd name="connsiteX8" fmla="*/ 590843 w 6704428"/>
              <a:gd name="connsiteY8" fmla="*/ 657857 h 4146644"/>
              <a:gd name="connsiteX9" fmla="*/ 302455 w 6704428"/>
              <a:gd name="connsiteY9" fmla="*/ 735229 h 4146644"/>
              <a:gd name="connsiteX10" fmla="*/ 70338 w 6704428"/>
              <a:gd name="connsiteY10" fmla="*/ 981414 h 4146644"/>
              <a:gd name="connsiteX11" fmla="*/ 14068 w 6704428"/>
              <a:gd name="connsiteY11" fmla="*/ 1473783 h 4146644"/>
              <a:gd name="connsiteX12" fmla="*/ 21101 w 6704428"/>
              <a:gd name="connsiteY12" fmla="*/ 2303777 h 4146644"/>
              <a:gd name="connsiteX13" fmla="*/ 21101 w 6704428"/>
              <a:gd name="connsiteY13" fmla="*/ 3077500 h 4146644"/>
              <a:gd name="connsiteX14" fmla="*/ 0 w 6704428"/>
              <a:gd name="connsiteY14" fmla="*/ 3801986 h 4146644"/>
              <a:gd name="connsiteX15" fmla="*/ 140677 w 6704428"/>
              <a:gd name="connsiteY15" fmla="*/ 3984866 h 4146644"/>
              <a:gd name="connsiteX16" fmla="*/ 386861 w 6704428"/>
              <a:gd name="connsiteY16" fmla="*/ 4111475 h 4146644"/>
              <a:gd name="connsiteX17" fmla="*/ 1111348 w 6704428"/>
              <a:gd name="connsiteY17" fmla="*/ 4146644 h 4146644"/>
              <a:gd name="connsiteX18" fmla="*/ 1920240 w 6704428"/>
              <a:gd name="connsiteY18" fmla="*/ 4104441 h 4146644"/>
              <a:gd name="connsiteX19" fmla="*/ 2588455 w 6704428"/>
              <a:gd name="connsiteY19" fmla="*/ 4111475 h 4146644"/>
              <a:gd name="connsiteX20" fmla="*/ 3263704 w 6704428"/>
              <a:gd name="connsiteY20" fmla="*/ 4111475 h 4146644"/>
              <a:gd name="connsiteX21" fmla="*/ 3432517 w 6704428"/>
              <a:gd name="connsiteY21" fmla="*/ 4069272 h 4146644"/>
              <a:gd name="connsiteX22" fmla="*/ 3580228 w 6704428"/>
              <a:gd name="connsiteY22" fmla="*/ 3830121 h 4146644"/>
              <a:gd name="connsiteX23" fmla="*/ 3727938 w 6704428"/>
              <a:gd name="connsiteY23" fmla="*/ 3401057 h 4146644"/>
              <a:gd name="connsiteX24" fmla="*/ 3805311 w 6704428"/>
              <a:gd name="connsiteY24" fmla="*/ 3126738 h 4146644"/>
              <a:gd name="connsiteX25" fmla="*/ 3889717 w 6704428"/>
              <a:gd name="connsiteY25" fmla="*/ 2732841 h 4146644"/>
              <a:gd name="connsiteX26" fmla="*/ 3967089 w 6704428"/>
              <a:gd name="connsiteY26" fmla="*/ 2416318 h 4146644"/>
              <a:gd name="connsiteX27" fmla="*/ 4079631 w 6704428"/>
              <a:gd name="connsiteY27" fmla="*/ 2036491 h 4146644"/>
              <a:gd name="connsiteX28" fmla="*/ 4667348 w 6704428"/>
              <a:gd name="connsiteY28" fmla="*/ 1896106 h 4146644"/>
              <a:gd name="connsiteX29" fmla="*/ 5660292 w 6704428"/>
              <a:gd name="connsiteY29" fmla="*/ 1874589 h 4146644"/>
              <a:gd name="connsiteX30" fmla="*/ 6548771 w 6704428"/>
              <a:gd name="connsiteY30" fmla="*/ 2199732 h 4146644"/>
              <a:gd name="connsiteX31" fmla="*/ 6701692 w 6704428"/>
              <a:gd name="connsiteY31" fmla="*/ 1319038 h 4146644"/>
              <a:gd name="connsiteX32" fmla="*/ 6704428 w 6704428"/>
              <a:gd name="connsiteY32" fmla="*/ 957357 h 4146644"/>
              <a:gd name="connsiteX33" fmla="*/ 6690360 w 6704428"/>
              <a:gd name="connsiteY33" fmla="*/ 460909 h 4146644"/>
              <a:gd name="connsiteX34" fmla="*/ 6394548 w 6704428"/>
              <a:gd name="connsiteY34" fmla="*/ 31844 h 4146644"/>
              <a:gd name="connsiteX0" fmla="*/ 6394548 w 6704428"/>
              <a:gd name="connsiteY0" fmla="*/ 31844 h 4146644"/>
              <a:gd name="connsiteX1" fmla="*/ 4914834 w 6704428"/>
              <a:gd name="connsiteY1" fmla="*/ 41834 h 4146644"/>
              <a:gd name="connsiteX2" fmla="*/ 3622431 w 6704428"/>
              <a:gd name="connsiteY2" fmla="*/ 123284 h 4146644"/>
              <a:gd name="connsiteX3" fmla="*/ 2686929 w 6704428"/>
              <a:gd name="connsiteY3" fmla="*/ 467943 h 4146644"/>
              <a:gd name="connsiteX4" fmla="*/ 2011680 w 6704428"/>
              <a:gd name="connsiteY4" fmla="*/ 531247 h 4146644"/>
              <a:gd name="connsiteX5" fmla="*/ 1512277 w 6704428"/>
              <a:gd name="connsiteY5" fmla="*/ 538281 h 4146644"/>
              <a:gd name="connsiteX6" fmla="*/ 1181686 w 6704428"/>
              <a:gd name="connsiteY6" fmla="*/ 552351 h 4146644"/>
              <a:gd name="connsiteX7" fmla="*/ 998806 w 6704428"/>
              <a:gd name="connsiteY7" fmla="*/ 559383 h 4146644"/>
              <a:gd name="connsiteX8" fmla="*/ 590843 w 6704428"/>
              <a:gd name="connsiteY8" fmla="*/ 657857 h 4146644"/>
              <a:gd name="connsiteX9" fmla="*/ 302455 w 6704428"/>
              <a:gd name="connsiteY9" fmla="*/ 735229 h 4146644"/>
              <a:gd name="connsiteX10" fmla="*/ 70338 w 6704428"/>
              <a:gd name="connsiteY10" fmla="*/ 981414 h 4146644"/>
              <a:gd name="connsiteX11" fmla="*/ 14068 w 6704428"/>
              <a:gd name="connsiteY11" fmla="*/ 1473783 h 4146644"/>
              <a:gd name="connsiteX12" fmla="*/ 21101 w 6704428"/>
              <a:gd name="connsiteY12" fmla="*/ 2303777 h 4146644"/>
              <a:gd name="connsiteX13" fmla="*/ 21101 w 6704428"/>
              <a:gd name="connsiteY13" fmla="*/ 3077500 h 4146644"/>
              <a:gd name="connsiteX14" fmla="*/ 0 w 6704428"/>
              <a:gd name="connsiteY14" fmla="*/ 3801986 h 4146644"/>
              <a:gd name="connsiteX15" fmla="*/ 140677 w 6704428"/>
              <a:gd name="connsiteY15" fmla="*/ 3984866 h 4146644"/>
              <a:gd name="connsiteX16" fmla="*/ 386861 w 6704428"/>
              <a:gd name="connsiteY16" fmla="*/ 4111475 h 4146644"/>
              <a:gd name="connsiteX17" fmla="*/ 1111348 w 6704428"/>
              <a:gd name="connsiteY17" fmla="*/ 4146644 h 4146644"/>
              <a:gd name="connsiteX18" fmla="*/ 1920240 w 6704428"/>
              <a:gd name="connsiteY18" fmla="*/ 4104441 h 4146644"/>
              <a:gd name="connsiteX19" fmla="*/ 2588455 w 6704428"/>
              <a:gd name="connsiteY19" fmla="*/ 4111475 h 4146644"/>
              <a:gd name="connsiteX20" fmla="*/ 3263704 w 6704428"/>
              <a:gd name="connsiteY20" fmla="*/ 4111475 h 4146644"/>
              <a:gd name="connsiteX21" fmla="*/ 3432517 w 6704428"/>
              <a:gd name="connsiteY21" fmla="*/ 4069272 h 4146644"/>
              <a:gd name="connsiteX22" fmla="*/ 3580228 w 6704428"/>
              <a:gd name="connsiteY22" fmla="*/ 3830121 h 4146644"/>
              <a:gd name="connsiteX23" fmla="*/ 3727938 w 6704428"/>
              <a:gd name="connsiteY23" fmla="*/ 3401057 h 4146644"/>
              <a:gd name="connsiteX24" fmla="*/ 3805311 w 6704428"/>
              <a:gd name="connsiteY24" fmla="*/ 3126738 h 4146644"/>
              <a:gd name="connsiteX25" fmla="*/ 3889717 w 6704428"/>
              <a:gd name="connsiteY25" fmla="*/ 2732841 h 4146644"/>
              <a:gd name="connsiteX26" fmla="*/ 3967089 w 6704428"/>
              <a:gd name="connsiteY26" fmla="*/ 2416318 h 4146644"/>
              <a:gd name="connsiteX27" fmla="*/ 4079631 w 6704428"/>
              <a:gd name="connsiteY27" fmla="*/ 2036491 h 4146644"/>
              <a:gd name="connsiteX28" fmla="*/ 4667348 w 6704428"/>
              <a:gd name="connsiteY28" fmla="*/ 1896106 h 4146644"/>
              <a:gd name="connsiteX29" fmla="*/ 5651826 w 6704428"/>
              <a:gd name="connsiteY29" fmla="*/ 2204227 h 4146644"/>
              <a:gd name="connsiteX30" fmla="*/ 6548771 w 6704428"/>
              <a:gd name="connsiteY30" fmla="*/ 2199732 h 4146644"/>
              <a:gd name="connsiteX31" fmla="*/ 6701692 w 6704428"/>
              <a:gd name="connsiteY31" fmla="*/ 1319038 h 4146644"/>
              <a:gd name="connsiteX32" fmla="*/ 6704428 w 6704428"/>
              <a:gd name="connsiteY32" fmla="*/ 957357 h 4146644"/>
              <a:gd name="connsiteX33" fmla="*/ 6690360 w 6704428"/>
              <a:gd name="connsiteY33" fmla="*/ 460909 h 4146644"/>
              <a:gd name="connsiteX34" fmla="*/ 6394548 w 6704428"/>
              <a:gd name="connsiteY34" fmla="*/ 31844 h 4146644"/>
              <a:gd name="connsiteX0" fmla="*/ 6394548 w 6704428"/>
              <a:gd name="connsiteY0" fmla="*/ 31844 h 4146644"/>
              <a:gd name="connsiteX1" fmla="*/ 4914834 w 6704428"/>
              <a:gd name="connsiteY1" fmla="*/ 41834 h 4146644"/>
              <a:gd name="connsiteX2" fmla="*/ 3622431 w 6704428"/>
              <a:gd name="connsiteY2" fmla="*/ 123284 h 4146644"/>
              <a:gd name="connsiteX3" fmla="*/ 2686929 w 6704428"/>
              <a:gd name="connsiteY3" fmla="*/ 467943 h 4146644"/>
              <a:gd name="connsiteX4" fmla="*/ 2011680 w 6704428"/>
              <a:gd name="connsiteY4" fmla="*/ 531247 h 4146644"/>
              <a:gd name="connsiteX5" fmla="*/ 1512277 w 6704428"/>
              <a:gd name="connsiteY5" fmla="*/ 538281 h 4146644"/>
              <a:gd name="connsiteX6" fmla="*/ 1181686 w 6704428"/>
              <a:gd name="connsiteY6" fmla="*/ 552351 h 4146644"/>
              <a:gd name="connsiteX7" fmla="*/ 998806 w 6704428"/>
              <a:gd name="connsiteY7" fmla="*/ 559383 h 4146644"/>
              <a:gd name="connsiteX8" fmla="*/ 590843 w 6704428"/>
              <a:gd name="connsiteY8" fmla="*/ 657857 h 4146644"/>
              <a:gd name="connsiteX9" fmla="*/ 302455 w 6704428"/>
              <a:gd name="connsiteY9" fmla="*/ 735229 h 4146644"/>
              <a:gd name="connsiteX10" fmla="*/ 70338 w 6704428"/>
              <a:gd name="connsiteY10" fmla="*/ 981414 h 4146644"/>
              <a:gd name="connsiteX11" fmla="*/ 14068 w 6704428"/>
              <a:gd name="connsiteY11" fmla="*/ 1473783 h 4146644"/>
              <a:gd name="connsiteX12" fmla="*/ 21101 w 6704428"/>
              <a:gd name="connsiteY12" fmla="*/ 2303777 h 4146644"/>
              <a:gd name="connsiteX13" fmla="*/ 21101 w 6704428"/>
              <a:gd name="connsiteY13" fmla="*/ 3077500 h 4146644"/>
              <a:gd name="connsiteX14" fmla="*/ 0 w 6704428"/>
              <a:gd name="connsiteY14" fmla="*/ 3801986 h 4146644"/>
              <a:gd name="connsiteX15" fmla="*/ 140677 w 6704428"/>
              <a:gd name="connsiteY15" fmla="*/ 3984866 h 4146644"/>
              <a:gd name="connsiteX16" fmla="*/ 386861 w 6704428"/>
              <a:gd name="connsiteY16" fmla="*/ 4111475 h 4146644"/>
              <a:gd name="connsiteX17" fmla="*/ 1111348 w 6704428"/>
              <a:gd name="connsiteY17" fmla="*/ 4146644 h 4146644"/>
              <a:gd name="connsiteX18" fmla="*/ 1920240 w 6704428"/>
              <a:gd name="connsiteY18" fmla="*/ 4104441 h 4146644"/>
              <a:gd name="connsiteX19" fmla="*/ 2588455 w 6704428"/>
              <a:gd name="connsiteY19" fmla="*/ 4111475 h 4146644"/>
              <a:gd name="connsiteX20" fmla="*/ 3263704 w 6704428"/>
              <a:gd name="connsiteY20" fmla="*/ 4111475 h 4146644"/>
              <a:gd name="connsiteX21" fmla="*/ 3432517 w 6704428"/>
              <a:gd name="connsiteY21" fmla="*/ 4069272 h 4146644"/>
              <a:gd name="connsiteX22" fmla="*/ 3580228 w 6704428"/>
              <a:gd name="connsiteY22" fmla="*/ 3830121 h 4146644"/>
              <a:gd name="connsiteX23" fmla="*/ 3727938 w 6704428"/>
              <a:gd name="connsiteY23" fmla="*/ 3401057 h 4146644"/>
              <a:gd name="connsiteX24" fmla="*/ 3805311 w 6704428"/>
              <a:gd name="connsiteY24" fmla="*/ 3126738 h 4146644"/>
              <a:gd name="connsiteX25" fmla="*/ 3889717 w 6704428"/>
              <a:gd name="connsiteY25" fmla="*/ 2732841 h 4146644"/>
              <a:gd name="connsiteX26" fmla="*/ 3967089 w 6704428"/>
              <a:gd name="connsiteY26" fmla="*/ 2416318 h 4146644"/>
              <a:gd name="connsiteX27" fmla="*/ 4079631 w 6704428"/>
              <a:gd name="connsiteY27" fmla="*/ 2036491 h 4146644"/>
              <a:gd name="connsiteX28" fmla="*/ 4650414 w 6704428"/>
              <a:gd name="connsiteY28" fmla="*/ 2175798 h 4146644"/>
              <a:gd name="connsiteX29" fmla="*/ 5651826 w 6704428"/>
              <a:gd name="connsiteY29" fmla="*/ 2204227 h 4146644"/>
              <a:gd name="connsiteX30" fmla="*/ 6548771 w 6704428"/>
              <a:gd name="connsiteY30" fmla="*/ 2199732 h 4146644"/>
              <a:gd name="connsiteX31" fmla="*/ 6701692 w 6704428"/>
              <a:gd name="connsiteY31" fmla="*/ 1319038 h 4146644"/>
              <a:gd name="connsiteX32" fmla="*/ 6704428 w 6704428"/>
              <a:gd name="connsiteY32" fmla="*/ 957357 h 4146644"/>
              <a:gd name="connsiteX33" fmla="*/ 6690360 w 6704428"/>
              <a:gd name="connsiteY33" fmla="*/ 460909 h 4146644"/>
              <a:gd name="connsiteX34" fmla="*/ 6394548 w 6704428"/>
              <a:gd name="connsiteY34" fmla="*/ 31844 h 4146644"/>
              <a:gd name="connsiteX0" fmla="*/ 6394548 w 6704428"/>
              <a:gd name="connsiteY0" fmla="*/ 31844 h 4146644"/>
              <a:gd name="connsiteX1" fmla="*/ 4914834 w 6704428"/>
              <a:gd name="connsiteY1" fmla="*/ 41834 h 4146644"/>
              <a:gd name="connsiteX2" fmla="*/ 3622431 w 6704428"/>
              <a:gd name="connsiteY2" fmla="*/ 123284 h 4146644"/>
              <a:gd name="connsiteX3" fmla="*/ 2686929 w 6704428"/>
              <a:gd name="connsiteY3" fmla="*/ 467943 h 4146644"/>
              <a:gd name="connsiteX4" fmla="*/ 2011680 w 6704428"/>
              <a:gd name="connsiteY4" fmla="*/ 531247 h 4146644"/>
              <a:gd name="connsiteX5" fmla="*/ 1512277 w 6704428"/>
              <a:gd name="connsiteY5" fmla="*/ 538281 h 4146644"/>
              <a:gd name="connsiteX6" fmla="*/ 1181686 w 6704428"/>
              <a:gd name="connsiteY6" fmla="*/ 552351 h 4146644"/>
              <a:gd name="connsiteX7" fmla="*/ 998806 w 6704428"/>
              <a:gd name="connsiteY7" fmla="*/ 559383 h 4146644"/>
              <a:gd name="connsiteX8" fmla="*/ 590843 w 6704428"/>
              <a:gd name="connsiteY8" fmla="*/ 657857 h 4146644"/>
              <a:gd name="connsiteX9" fmla="*/ 302455 w 6704428"/>
              <a:gd name="connsiteY9" fmla="*/ 735229 h 4146644"/>
              <a:gd name="connsiteX10" fmla="*/ 70338 w 6704428"/>
              <a:gd name="connsiteY10" fmla="*/ 981414 h 4146644"/>
              <a:gd name="connsiteX11" fmla="*/ 14068 w 6704428"/>
              <a:gd name="connsiteY11" fmla="*/ 1473783 h 4146644"/>
              <a:gd name="connsiteX12" fmla="*/ 21101 w 6704428"/>
              <a:gd name="connsiteY12" fmla="*/ 2303777 h 4146644"/>
              <a:gd name="connsiteX13" fmla="*/ 21101 w 6704428"/>
              <a:gd name="connsiteY13" fmla="*/ 3077500 h 4146644"/>
              <a:gd name="connsiteX14" fmla="*/ 0 w 6704428"/>
              <a:gd name="connsiteY14" fmla="*/ 3801986 h 4146644"/>
              <a:gd name="connsiteX15" fmla="*/ 140677 w 6704428"/>
              <a:gd name="connsiteY15" fmla="*/ 3984866 h 4146644"/>
              <a:gd name="connsiteX16" fmla="*/ 386861 w 6704428"/>
              <a:gd name="connsiteY16" fmla="*/ 4111475 h 4146644"/>
              <a:gd name="connsiteX17" fmla="*/ 1111348 w 6704428"/>
              <a:gd name="connsiteY17" fmla="*/ 4146644 h 4146644"/>
              <a:gd name="connsiteX18" fmla="*/ 1920240 w 6704428"/>
              <a:gd name="connsiteY18" fmla="*/ 4104441 h 4146644"/>
              <a:gd name="connsiteX19" fmla="*/ 2588455 w 6704428"/>
              <a:gd name="connsiteY19" fmla="*/ 4111475 h 4146644"/>
              <a:gd name="connsiteX20" fmla="*/ 3263704 w 6704428"/>
              <a:gd name="connsiteY20" fmla="*/ 4111475 h 4146644"/>
              <a:gd name="connsiteX21" fmla="*/ 3432517 w 6704428"/>
              <a:gd name="connsiteY21" fmla="*/ 4069272 h 4146644"/>
              <a:gd name="connsiteX22" fmla="*/ 3580228 w 6704428"/>
              <a:gd name="connsiteY22" fmla="*/ 3830121 h 4146644"/>
              <a:gd name="connsiteX23" fmla="*/ 3727938 w 6704428"/>
              <a:gd name="connsiteY23" fmla="*/ 3401057 h 4146644"/>
              <a:gd name="connsiteX24" fmla="*/ 3805311 w 6704428"/>
              <a:gd name="connsiteY24" fmla="*/ 3126738 h 4146644"/>
              <a:gd name="connsiteX25" fmla="*/ 3889717 w 6704428"/>
              <a:gd name="connsiteY25" fmla="*/ 2732841 h 4146644"/>
              <a:gd name="connsiteX26" fmla="*/ 3967089 w 6704428"/>
              <a:gd name="connsiteY26" fmla="*/ 2416318 h 4146644"/>
              <a:gd name="connsiteX27" fmla="*/ 4650414 w 6704428"/>
              <a:gd name="connsiteY27" fmla="*/ 2175798 h 4146644"/>
              <a:gd name="connsiteX28" fmla="*/ 5651826 w 6704428"/>
              <a:gd name="connsiteY28" fmla="*/ 2204227 h 4146644"/>
              <a:gd name="connsiteX29" fmla="*/ 6548771 w 6704428"/>
              <a:gd name="connsiteY29" fmla="*/ 2199732 h 4146644"/>
              <a:gd name="connsiteX30" fmla="*/ 6701692 w 6704428"/>
              <a:gd name="connsiteY30" fmla="*/ 1319038 h 4146644"/>
              <a:gd name="connsiteX31" fmla="*/ 6704428 w 6704428"/>
              <a:gd name="connsiteY31" fmla="*/ 957357 h 4146644"/>
              <a:gd name="connsiteX32" fmla="*/ 6690360 w 6704428"/>
              <a:gd name="connsiteY32" fmla="*/ 460909 h 4146644"/>
              <a:gd name="connsiteX33" fmla="*/ 6394548 w 6704428"/>
              <a:gd name="connsiteY33" fmla="*/ 31844 h 4146644"/>
              <a:gd name="connsiteX0" fmla="*/ 6394548 w 6704428"/>
              <a:gd name="connsiteY0" fmla="*/ 31844 h 4146644"/>
              <a:gd name="connsiteX1" fmla="*/ 4914834 w 6704428"/>
              <a:gd name="connsiteY1" fmla="*/ 41834 h 4146644"/>
              <a:gd name="connsiteX2" fmla="*/ 3622431 w 6704428"/>
              <a:gd name="connsiteY2" fmla="*/ 123284 h 4146644"/>
              <a:gd name="connsiteX3" fmla="*/ 2686929 w 6704428"/>
              <a:gd name="connsiteY3" fmla="*/ 467943 h 4146644"/>
              <a:gd name="connsiteX4" fmla="*/ 2011680 w 6704428"/>
              <a:gd name="connsiteY4" fmla="*/ 531247 h 4146644"/>
              <a:gd name="connsiteX5" fmla="*/ 1512277 w 6704428"/>
              <a:gd name="connsiteY5" fmla="*/ 538281 h 4146644"/>
              <a:gd name="connsiteX6" fmla="*/ 1181686 w 6704428"/>
              <a:gd name="connsiteY6" fmla="*/ 552351 h 4146644"/>
              <a:gd name="connsiteX7" fmla="*/ 998806 w 6704428"/>
              <a:gd name="connsiteY7" fmla="*/ 559383 h 4146644"/>
              <a:gd name="connsiteX8" fmla="*/ 590843 w 6704428"/>
              <a:gd name="connsiteY8" fmla="*/ 657857 h 4146644"/>
              <a:gd name="connsiteX9" fmla="*/ 302455 w 6704428"/>
              <a:gd name="connsiteY9" fmla="*/ 735229 h 4146644"/>
              <a:gd name="connsiteX10" fmla="*/ 70338 w 6704428"/>
              <a:gd name="connsiteY10" fmla="*/ 981414 h 4146644"/>
              <a:gd name="connsiteX11" fmla="*/ 14068 w 6704428"/>
              <a:gd name="connsiteY11" fmla="*/ 1473783 h 4146644"/>
              <a:gd name="connsiteX12" fmla="*/ 21101 w 6704428"/>
              <a:gd name="connsiteY12" fmla="*/ 2303777 h 4146644"/>
              <a:gd name="connsiteX13" fmla="*/ 21101 w 6704428"/>
              <a:gd name="connsiteY13" fmla="*/ 3077500 h 4146644"/>
              <a:gd name="connsiteX14" fmla="*/ 0 w 6704428"/>
              <a:gd name="connsiteY14" fmla="*/ 3801986 h 4146644"/>
              <a:gd name="connsiteX15" fmla="*/ 140677 w 6704428"/>
              <a:gd name="connsiteY15" fmla="*/ 3984866 h 4146644"/>
              <a:gd name="connsiteX16" fmla="*/ 386861 w 6704428"/>
              <a:gd name="connsiteY16" fmla="*/ 4111475 h 4146644"/>
              <a:gd name="connsiteX17" fmla="*/ 1111348 w 6704428"/>
              <a:gd name="connsiteY17" fmla="*/ 4146644 h 4146644"/>
              <a:gd name="connsiteX18" fmla="*/ 1920240 w 6704428"/>
              <a:gd name="connsiteY18" fmla="*/ 4104441 h 4146644"/>
              <a:gd name="connsiteX19" fmla="*/ 2588455 w 6704428"/>
              <a:gd name="connsiteY19" fmla="*/ 4111475 h 4146644"/>
              <a:gd name="connsiteX20" fmla="*/ 3263704 w 6704428"/>
              <a:gd name="connsiteY20" fmla="*/ 4111475 h 4146644"/>
              <a:gd name="connsiteX21" fmla="*/ 3432517 w 6704428"/>
              <a:gd name="connsiteY21" fmla="*/ 4069272 h 4146644"/>
              <a:gd name="connsiteX22" fmla="*/ 3580228 w 6704428"/>
              <a:gd name="connsiteY22" fmla="*/ 3830121 h 4146644"/>
              <a:gd name="connsiteX23" fmla="*/ 3727938 w 6704428"/>
              <a:gd name="connsiteY23" fmla="*/ 3401057 h 4146644"/>
              <a:gd name="connsiteX24" fmla="*/ 3805311 w 6704428"/>
              <a:gd name="connsiteY24" fmla="*/ 3126738 h 4146644"/>
              <a:gd name="connsiteX25" fmla="*/ 3889717 w 6704428"/>
              <a:gd name="connsiteY25" fmla="*/ 2732841 h 4146644"/>
              <a:gd name="connsiteX26" fmla="*/ 4034822 w 6704428"/>
              <a:gd name="connsiteY26" fmla="*/ 2376361 h 4146644"/>
              <a:gd name="connsiteX27" fmla="*/ 4650414 w 6704428"/>
              <a:gd name="connsiteY27" fmla="*/ 2175798 h 4146644"/>
              <a:gd name="connsiteX28" fmla="*/ 5651826 w 6704428"/>
              <a:gd name="connsiteY28" fmla="*/ 2204227 h 4146644"/>
              <a:gd name="connsiteX29" fmla="*/ 6548771 w 6704428"/>
              <a:gd name="connsiteY29" fmla="*/ 2199732 h 4146644"/>
              <a:gd name="connsiteX30" fmla="*/ 6701692 w 6704428"/>
              <a:gd name="connsiteY30" fmla="*/ 1319038 h 4146644"/>
              <a:gd name="connsiteX31" fmla="*/ 6704428 w 6704428"/>
              <a:gd name="connsiteY31" fmla="*/ 957357 h 4146644"/>
              <a:gd name="connsiteX32" fmla="*/ 6690360 w 6704428"/>
              <a:gd name="connsiteY32" fmla="*/ 460909 h 4146644"/>
              <a:gd name="connsiteX33" fmla="*/ 6394548 w 6704428"/>
              <a:gd name="connsiteY33" fmla="*/ 31844 h 414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704428" h="4146644">
                <a:moveTo>
                  <a:pt x="6394548" y="31844"/>
                </a:moveTo>
                <a:cubicBezTo>
                  <a:pt x="6098627" y="-38002"/>
                  <a:pt x="5410720" y="26594"/>
                  <a:pt x="4914834" y="41834"/>
                </a:cubicBezTo>
                <a:cubicBezTo>
                  <a:pt x="4431843" y="30111"/>
                  <a:pt x="4112456" y="43567"/>
                  <a:pt x="3622431" y="123284"/>
                </a:cubicBezTo>
                <a:cubicBezTo>
                  <a:pt x="3310597" y="238170"/>
                  <a:pt x="3026899" y="402294"/>
                  <a:pt x="2686929" y="467943"/>
                </a:cubicBezTo>
                <a:lnTo>
                  <a:pt x="2011680" y="531247"/>
                </a:lnTo>
                <a:lnTo>
                  <a:pt x="1512277" y="538281"/>
                </a:lnTo>
                <a:cubicBezTo>
                  <a:pt x="1385668" y="542971"/>
                  <a:pt x="1322363" y="540626"/>
                  <a:pt x="1181686" y="552351"/>
                </a:cubicBezTo>
                <a:cubicBezTo>
                  <a:pt x="1120726" y="554695"/>
                  <a:pt x="1066800" y="542971"/>
                  <a:pt x="998806" y="559383"/>
                </a:cubicBezTo>
                <a:cubicBezTo>
                  <a:pt x="869852" y="564073"/>
                  <a:pt x="747933" y="589863"/>
                  <a:pt x="590843" y="657857"/>
                </a:cubicBezTo>
                <a:lnTo>
                  <a:pt x="302455" y="735229"/>
                </a:lnTo>
                <a:cubicBezTo>
                  <a:pt x="189914" y="810257"/>
                  <a:pt x="133642" y="850115"/>
                  <a:pt x="70338" y="981414"/>
                </a:cubicBezTo>
                <a:cubicBezTo>
                  <a:pt x="23446" y="1152571"/>
                  <a:pt x="4690" y="1295593"/>
                  <a:pt x="14068" y="1473783"/>
                </a:cubicBezTo>
                <a:cubicBezTo>
                  <a:pt x="16412" y="1750448"/>
                  <a:pt x="18757" y="2027112"/>
                  <a:pt x="21101" y="2303777"/>
                </a:cubicBezTo>
                <a:lnTo>
                  <a:pt x="21101" y="3077500"/>
                </a:lnTo>
                <a:cubicBezTo>
                  <a:pt x="14067" y="3318995"/>
                  <a:pt x="0" y="3581592"/>
                  <a:pt x="0" y="3801986"/>
                </a:cubicBezTo>
                <a:cubicBezTo>
                  <a:pt x="4689" y="3877013"/>
                  <a:pt x="86750" y="3930939"/>
                  <a:pt x="140677" y="3984866"/>
                </a:cubicBezTo>
                <a:cubicBezTo>
                  <a:pt x="222737" y="4055205"/>
                  <a:pt x="269631" y="4090373"/>
                  <a:pt x="386861" y="4111475"/>
                </a:cubicBezTo>
                <a:cubicBezTo>
                  <a:pt x="635391" y="4151333"/>
                  <a:pt x="869852" y="4134921"/>
                  <a:pt x="1111348" y="4146644"/>
                </a:cubicBezTo>
                <a:lnTo>
                  <a:pt x="1920240" y="4104441"/>
                </a:lnTo>
                <a:lnTo>
                  <a:pt x="2588455" y="4111475"/>
                </a:lnTo>
                <a:lnTo>
                  <a:pt x="3263704" y="4111475"/>
                </a:lnTo>
                <a:cubicBezTo>
                  <a:pt x="3319975" y="4097407"/>
                  <a:pt x="3383280" y="4118509"/>
                  <a:pt x="3432517" y="4069272"/>
                </a:cubicBezTo>
                <a:cubicBezTo>
                  <a:pt x="3509889" y="4010657"/>
                  <a:pt x="3530991" y="3909838"/>
                  <a:pt x="3580228" y="3830121"/>
                </a:cubicBezTo>
                <a:cubicBezTo>
                  <a:pt x="3629465" y="3687100"/>
                  <a:pt x="3706837" y="3551112"/>
                  <a:pt x="3727938" y="3401057"/>
                </a:cubicBezTo>
                <a:cubicBezTo>
                  <a:pt x="3777175" y="3311962"/>
                  <a:pt x="3798277" y="3251001"/>
                  <a:pt x="3805311" y="3126738"/>
                </a:cubicBezTo>
                <a:cubicBezTo>
                  <a:pt x="3868615" y="2988406"/>
                  <a:pt x="3882683" y="2864140"/>
                  <a:pt x="3889717" y="2732841"/>
                </a:cubicBezTo>
                <a:lnTo>
                  <a:pt x="4034822" y="2376361"/>
                </a:lnTo>
                <a:cubicBezTo>
                  <a:pt x="4161605" y="2283521"/>
                  <a:pt x="4369625" y="2211146"/>
                  <a:pt x="4650414" y="2175798"/>
                </a:cubicBezTo>
                <a:lnTo>
                  <a:pt x="5651826" y="2204227"/>
                </a:lnTo>
                <a:cubicBezTo>
                  <a:pt x="5860497" y="2176092"/>
                  <a:pt x="6340100" y="2227867"/>
                  <a:pt x="6548771" y="2199732"/>
                </a:cubicBezTo>
                <a:cubicBezTo>
                  <a:pt x="6722338" y="2107140"/>
                  <a:pt x="6670105" y="1469496"/>
                  <a:pt x="6701692" y="1319038"/>
                </a:cubicBezTo>
                <a:lnTo>
                  <a:pt x="6704428" y="957357"/>
                </a:lnTo>
                <a:lnTo>
                  <a:pt x="6690360" y="460909"/>
                </a:lnTo>
                <a:cubicBezTo>
                  <a:pt x="6672580" y="306657"/>
                  <a:pt x="6690469" y="101690"/>
                  <a:pt x="6394548" y="3184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 2"/>
          <p:cNvSpPr/>
          <p:nvPr/>
        </p:nvSpPr>
        <p:spPr>
          <a:xfrm>
            <a:off x="119575" y="483518"/>
            <a:ext cx="5662535" cy="4608512"/>
          </a:xfrm>
          <a:custGeom>
            <a:avLst/>
            <a:gdLst>
              <a:gd name="connsiteX0" fmla="*/ 2799471 w 5732585"/>
              <a:gd name="connsiteY0" fmla="*/ 21102 h 5176911"/>
              <a:gd name="connsiteX1" fmla="*/ 4213274 w 5732585"/>
              <a:gd name="connsiteY1" fmla="*/ 0 h 5176911"/>
              <a:gd name="connsiteX2" fmla="*/ 5331655 w 5732585"/>
              <a:gd name="connsiteY2" fmla="*/ 49237 h 5176911"/>
              <a:gd name="connsiteX3" fmla="*/ 5732585 w 5732585"/>
              <a:gd name="connsiteY3" fmla="*/ 485336 h 5176911"/>
              <a:gd name="connsiteX4" fmla="*/ 5577840 w 5732585"/>
              <a:gd name="connsiteY4" fmla="*/ 1111348 h 5176911"/>
              <a:gd name="connsiteX5" fmla="*/ 4213274 w 5732585"/>
              <a:gd name="connsiteY5" fmla="*/ 1392702 h 5176911"/>
              <a:gd name="connsiteX6" fmla="*/ 2940148 w 5732585"/>
              <a:gd name="connsiteY6" fmla="*/ 1477108 h 5176911"/>
              <a:gd name="connsiteX7" fmla="*/ 2841674 w 5732585"/>
              <a:gd name="connsiteY7" fmla="*/ 1477108 h 5176911"/>
              <a:gd name="connsiteX8" fmla="*/ 2110154 w 5732585"/>
              <a:gd name="connsiteY8" fmla="*/ 1948376 h 5176911"/>
              <a:gd name="connsiteX9" fmla="*/ 2117188 w 5732585"/>
              <a:gd name="connsiteY9" fmla="*/ 3713871 h 5176911"/>
              <a:gd name="connsiteX10" fmla="*/ 2159391 w 5732585"/>
              <a:gd name="connsiteY10" fmla="*/ 4832252 h 5176911"/>
              <a:gd name="connsiteX11" fmla="*/ 1526345 w 5732585"/>
              <a:gd name="connsiteY11" fmla="*/ 5169877 h 5176911"/>
              <a:gd name="connsiteX12" fmla="*/ 1456006 w 5732585"/>
              <a:gd name="connsiteY12" fmla="*/ 5176911 h 5176911"/>
              <a:gd name="connsiteX13" fmla="*/ 436098 w 5732585"/>
              <a:gd name="connsiteY13" fmla="*/ 5155809 h 5176911"/>
              <a:gd name="connsiteX14" fmla="*/ 0 w 5732585"/>
              <a:gd name="connsiteY14" fmla="*/ 4607169 h 5176911"/>
              <a:gd name="connsiteX15" fmla="*/ 7034 w 5732585"/>
              <a:gd name="connsiteY15" fmla="*/ 3474720 h 5176911"/>
              <a:gd name="connsiteX16" fmla="*/ 56271 w 5732585"/>
              <a:gd name="connsiteY16" fmla="*/ 1301262 h 5176911"/>
              <a:gd name="connsiteX17" fmla="*/ 330591 w 5732585"/>
              <a:gd name="connsiteY17" fmla="*/ 808892 h 5176911"/>
              <a:gd name="connsiteX18" fmla="*/ 1188720 w 5732585"/>
              <a:gd name="connsiteY18" fmla="*/ 464234 h 5176911"/>
              <a:gd name="connsiteX19" fmla="*/ 2103120 w 5732585"/>
              <a:gd name="connsiteY19" fmla="*/ 182880 h 5176911"/>
              <a:gd name="connsiteX20" fmla="*/ 2328203 w 5732585"/>
              <a:gd name="connsiteY20" fmla="*/ 91440 h 5176911"/>
              <a:gd name="connsiteX21" fmla="*/ 2588455 w 5732585"/>
              <a:gd name="connsiteY21" fmla="*/ 28136 h 5176911"/>
              <a:gd name="connsiteX22" fmla="*/ 2799471 w 5732585"/>
              <a:gd name="connsiteY22" fmla="*/ 21102 h 5176911"/>
              <a:gd name="connsiteX0" fmla="*/ 2799471 w 5732585"/>
              <a:gd name="connsiteY0" fmla="*/ 21102 h 5176911"/>
              <a:gd name="connsiteX1" fmla="*/ 4213274 w 5732585"/>
              <a:gd name="connsiteY1" fmla="*/ 0 h 5176911"/>
              <a:gd name="connsiteX2" fmla="*/ 5331655 w 5732585"/>
              <a:gd name="connsiteY2" fmla="*/ 49237 h 5176911"/>
              <a:gd name="connsiteX3" fmla="*/ 5732585 w 5732585"/>
              <a:gd name="connsiteY3" fmla="*/ 485336 h 5176911"/>
              <a:gd name="connsiteX4" fmla="*/ 5577840 w 5732585"/>
              <a:gd name="connsiteY4" fmla="*/ 1111348 h 5176911"/>
              <a:gd name="connsiteX5" fmla="*/ 4213274 w 5732585"/>
              <a:gd name="connsiteY5" fmla="*/ 1392702 h 5176911"/>
              <a:gd name="connsiteX6" fmla="*/ 2940148 w 5732585"/>
              <a:gd name="connsiteY6" fmla="*/ 1477108 h 5176911"/>
              <a:gd name="connsiteX7" fmla="*/ 2841674 w 5732585"/>
              <a:gd name="connsiteY7" fmla="*/ 1477108 h 5176911"/>
              <a:gd name="connsiteX8" fmla="*/ 2110154 w 5732585"/>
              <a:gd name="connsiteY8" fmla="*/ 1948376 h 5176911"/>
              <a:gd name="connsiteX9" fmla="*/ 2117188 w 5732585"/>
              <a:gd name="connsiteY9" fmla="*/ 3713871 h 5176911"/>
              <a:gd name="connsiteX10" fmla="*/ 2159391 w 5732585"/>
              <a:gd name="connsiteY10" fmla="*/ 4832252 h 5176911"/>
              <a:gd name="connsiteX11" fmla="*/ 1526345 w 5732585"/>
              <a:gd name="connsiteY11" fmla="*/ 5169877 h 5176911"/>
              <a:gd name="connsiteX12" fmla="*/ 1456006 w 5732585"/>
              <a:gd name="connsiteY12" fmla="*/ 5176911 h 5176911"/>
              <a:gd name="connsiteX13" fmla="*/ 436098 w 5732585"/>
              <a:gd name="connsiteY13" fmla="*/ 5155809 h 5176911"/>
              <a:gd name="connsiteX14" fmla="*/ 0 w 5732585"/>
              <a:gd name="connsiteY14" fmla="*/ 4607169 h 5176911"/>
              <a:gd name="connsiteX15" fmla="*/ 7034 w 5732585"/>
              <a:gd name="connsiteY15" fmla="*/ 3474720 h 5176911"/>
              <a:gd name="connsiteX16" fmla="*/ 56271 w 5732585"/>
              <a:gd name="connsiteY16" fmla="*/ 1301262 h 5176911"/>
              <a:gd name="connsiteX17" fmla="*/ 330591 w 5732585"/>
              <a:gd name="connsiteY17" fmla="*/ 808892 h 5176911"/>
              <a:gd name="connsiteX18" fmla="*/ 1188720 w 5732585"/>
              <a:gd name="connsiteY18" fmla="*/ 464234 h 5176911"/>
              <a:gd name="connsiteX19" fmla="*/ 2074985 w 5732585"/>
              <a:gd name="connsiteY19" fmla="*/ 140677 h 5176911"/>
              <a:gd name="connsiteX20" fmla="*/ 2328203 w 5732585"/>
              <a:gd name="connsiteY20" fmla="*/ 91440 h 5176911"/>
              <a:gd name="connsiteX21" fmla="*/ 2588455 w 5732585"/>
              <a:gd name="connsiteY21" fmla="*/ 28136 h 5176911"/>
              <a:gd name="connsiteX22" fmla="*/ 2799471 w 573258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40148 w 5641145"/>
              <a:gd name="connsiteY6" fmla="*/ 1477108 h 5176911"/>
              <a:gd name="connsiteX7" fmla="*/ 2841674 w 5641145"/>
              <a:gd name="connsiteY7" fmla="*/ 1477108 h 5176911"/>
              <a:gd name="connsiteX8" fmla="*/ 2110154 w 5641145"/>
              <a:gd name="connsiteY8" fmla="*/ 1948376 h 5176911"/>
              <a:gd name="connsiteX9" fmla="*/ 2117188 w 5641145"/>
              <a:gd name="connsiteY9" fmla="*/ 3713871 h 5176911"/>
              <a:gd name="connsiteX10" fmla="*/ 2159391 w 5641145"/>
              <a:gd name="connsiteY10" fmla="*/ 4832252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40148 w 5641145"/>
              <a:gd name="connsiteY6" fmla="*/ 1477108 h 5176911"/>
              <a:gd name="connsiteX7" fmla="*/ 2841674 w 5641145"/>
              <a:gd name="connsiteY7" fmla="*/ 1477108 h 5176911"/>
              <a:gd name="connsiteX8" fmla="*/ 2110154 w 5641145"/>
              <a:gd name="connsiteY8" fmla="*/ 1948376 h 5176911"/>
              <a:gd name="connsiteX9" fmla="*/ 2117188 w 5641145"/>
              <a:gd name="connsiteY9" fmla="*/ 3713871 h 5176911"/>
              <a:gd name="connsiteX10" fmla="*/ 2159391 w 5641145"/>
              <a:gd name="connsiteY10" fmla="*/ 4832252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40148 w 5641145"/>
              <a:gd name="connsiteY6" fmla="*/ 1477108 h 5176911"/>
              <a:gd name="connsiteX7" fmla="*/ 2841674 w 5641145"/>
              <a:gd name="connsiteY7" fmla="*/ 1477108 h 5176911"/>
              <a:gd name="connsiteX8" fmla="*/ 2110154 w 5641145"/>
              <a:gd name="connsiteY8" fmla="*/ 1948376 h 5176911"/>
              <a:gd name="connsiteX9" fmla="*/ 2117188 w 5641145"/>
              <a:gd name="connsiteY9" fmla="*/ 3713871 h 5176911"/>
              <a:gd name="connsiteX10" fmla="*/ 2159391 w 5641145"/>
              <a:gd name="connsiteY10" fmla="*/ 4832252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96419 w 5641145"/>
              <a:gd name="connsiteY6" fmla="*/ 1427871 h 5176911"/>
              <a:gd name="connsiteX7" fmla="*/ 2841674 w 5641145"/>
              <a:gd name="connsiteY7" fmla="*/ 1477108 h 5176911"/>
              <a:gd name="connsiteX8" fmla="*/ 2110154 w 5641145"/>
              <a:gd name="connsiteY8" fmla="*/ 1948376 h 5176911"/>
              <a:gd name="connsiteX9" fmla="*/ 2117188 w 5641145"/>
              <a:gd name="connsiteY9" fmla="*/ 3713871 h 5176911"/>
              <a:gd name="connsiteX10" fmla="*/ 2159391 w 5641145"/>
              <a:gd name="connsiteY10" fmla="*/ 4832252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96419 w 5641145"/>
              <a:gd name="connsiteY6" fmla="*/ 1427871 h 5176911"/>
              <a:gd name="connsiteX7" fmla="*/ 2729132 w 5641145"/>
              <a:gd name="connsiteY7" fmla="*/ 1505244 h 5176911"/>
              <a:gd name="connsiteX8" fmla="*/ 2110154 w 5641145"/>
              <a:gd name="connsiteY8" fmla="*/ 1948376 h 5176911"/>
              <a:gd name="connsiteX9" fmla="*/ 2117188 w 5641145"/>
              <a:gd name="connsiteY9" fmla="*/ 3713871 h 5176911"/>
              <a:gd name="connsiteX10" fmla="*/ 2159391 w 5641145"/>
              <a:gd name="connsiteY10" fmla="*/ 4832252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96419 w 5641145"/>
              <a:gd name="connsiteY6" fmla="*/ 1427871 h 5176911"/>
              <a:gd name="connsiteX7" fmla="*/ 2729132 w 5641145"/>
              <a:gd name="connsiteY7" fmla="*/ 1505244 h 5176911"/>
              <a:gd name="connsiteX8" fmla="*/ 2110154 w 5641145"/>
              <a:gd name="connsiteY8" fmla="*/ 1948376 h 5176911"/>
              <a:gd name="connsiteX9" fmla="*/ 2117188 w 5641145"/>
              <a:gd name="connsiteY9" fmla="*/ 3713871 h 5176911"/>
              <a:gd name="connsiteX10" fmla="*/ 2159391 w 5641145"/>
              <a:gd name="connsiteY10" fmla="*/ 4832252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96419 w 5641145"/>
              <a:gd name="connsiteY6" fmla="*/ 1427871 h 5176911"/>
              <a:gd name="connsiteX7" fmla="*/ 2729132 w 5641145"/>
              <a:gd name="connsiteY7" fmla="*/ 1505244 h 5176911"/>
              <a:gd name="connsiteX8" fmla="*/ 2138289 w 5641145"/>
              <a:gd name="connsiteY8" fmla="*/ 1983545 h 5176911"/>
              <a:gd name="connsiteX9" fmla="*/ 2117188 w 5641145"/>
              <a:gd name="connsiteY9" fmla="*/ 3713871 h 5176911"/>
              <a:gd name="connsiteX10" fmla="*/ 2159391 w 5641145"/>
              <a:gd name="connsiteY10" fmla="*/ 4832252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96419 w 5641145"/>
              <a:gd name="connsiteY6" fmla="*/ 1427871 h 5176911"/>
              <a:gd name="connsiteX7" fmla="*/ 2729132 w 5641145"/>
              <a:gd name="connsiteY7" fmla="*/ 1505244 h 5176911"/>
              <a:gd name="connsiteX8" fmla="*/ 2138289 w 5641145"/>
              <a:gd name="connsiteY8" fmla="*/ 1983545 h 5176911"/>
              <a:gd name="connsiteX9" fmla="*/ 2117188 w 5641145"/>
              <a:gd name="connsiteY9" fmla="*/ 3713871 h 5176911"/>
              <a:gd name="connsiteX10" fmla="*/ 2159391 w 5641145"/>
              <a:gd name="connsiteY10" fmla="*/ 4832252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96419 w 5641145"/>
              <a:gd name="connsiteY6" fmla="*/ 1427871 h 5176911"/>
              <a:gd name="connsiteX7" fmla="*/ 2729132 w 5641145"/>
              <a:gd name="connsiteY7" fmla="*/ 1505244 h 5176911"/>
              <a:gd name="connsiteX8" fmla="*/ 2138289 w 5641145"/>
              <a:gd name="connsiteY8" fmla="*/ 1983545 h 5176911"/>
              <a:gd name="connsiteX9" fmla="*/ 2117188 w 5641145"/>
              <a:gd name="connsiteY9" fmla="*/ 3713871 h 5176911"/>
              <a:gd name="connsiteX10" fmla="*/ 2159391 w 5641145"/>
              <a:gd name="connsiteY10" fmla="*/ 4832252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96419 w 5641145"/>
              <a:gd name="connsiteY6" fmla="*/ 1427871 h 5176911"/>
              <a:gd name="connsiteX7" fmla="*/ 2729132 w 5641145"/>
              <a:gd name="connsiteY7" fmla="*/ 1505244 h 5176911"/>
              <a:gd name="connsiteX8" fmla="*/ 2138289 w 5641145"/>
              <a:gd name="connsiteY8" fmla="*/ 1983545 h 5176911"/>
              <a:gd name="connsiteX9" fmla="*/ 2117188 w 5641145"/>
              <a:gd name="connsiteY9" fmla="*/ 3713871 h 5176911"/>
              <a:gd name="connsiteX10" fmla="*/ 2131255 w 5641145"/>
              <a:gd name="connsiteY10" fmla="*/ 4853353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96419 w 5641145"/>
              <a:gd name="connsiteY6" fmla="*/ 1427871 h 5176911"/>
              <a:gd name="connsiteX7" fmla="*/ 2729132 w 5641145"/>
              <a:gd name="connsiteY7" fmla="*/ 1505244 h 5176911"/>
              <a:gd name="connsiteX8" fmla="*/ 2138289 w 5641145"/>
              <a:gd name="connsiteY8" fmla="*/ 1983545 h 5176911"/>
              <a:gd name="connsiteX9" fmla="*/ 2117188 w 5641145"/>
              <a:gd name="connsiteY9" fmla="*/ 3713871 h 5176911"/>
              <a:gd name="connsiteX10" fmla="*/ 2131255 w 5641145"/>
              <a:gd name="connsiteY10" fmla="*/ 4853353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96419 w 5641145"/>
              <a:gd name="connsiteY6" fmla="*/ 1427871 h 5176911"/>
              <a:gd name="connsiteX7" fmla="*/ 2729132 w 5641145"/>
              <a:gd name="connsiteY7" fmla="*/ 1505244 h 5176911"/>
              <a:gd name="connsiteX8" fmla="*/ 2138289 w 5641145"/>
              <a:gd name="connsiteY8" fmla="*/ 1983545 h 5176911"/>
              <a:gd name="connsiteX9" fmla="*/ 2117188 w 5641145"/>
              <a:gd name="connsiteY9" fmla="*/ 3713871 h 5176911"/>
              <a:gd name="connsiteX10" fmla="*/ 2131255 w 5641145"/>
              <a:gd name="connsiteY10" fmla="*/ 4853353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96419 w 5641145"/>
              <a:gd name="connsiteY6" fmla="*/ 1427871 h 5176911"/>
              <a:gd name="connsiteX7" fmla="*/ 2729132 w 5641145"/>
              <a:gd name="connsiteY7" fmla="*/ 1505244 h 5176911"/>
              <a:gd name="connsiteX8" fmla="*/ 2138289 w 5641145"/>
              <a:gd name="connsiteY8" fmla="*/ 1983545 h 5176911"/>
              <a:gd name="connsiteX9" fmla="*/ 2117188 w 5641145"/>
              <a:gd name="connsiteY9" fmla="*/ 3713871 h 5176911"/>
              <a:gd name="connsiteX10" fmla="*/ 2131255 w 5641145"/>
              <a:gd name="connsiteY10" fmla="*/ 4853353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96419 w 5641145"/>
              <a:gd name="connsiteY6" fmla="*/ 1427871 h 5176911"/>
              <a:gd name="connsiteX7" fmla="*/ 2729132 w 5641145"/>
              <a:gd name="connsiteY7" fmla="*/ 1505244 h 5176911"/>
              <a:gd name="connsiteX8" fmla="*/ 2138289 w 5641145"/>
              <a:gd name="connsiteY8" fmla="*/ 1983545 h 5176911"/>
              <a:gd name="connsiteX9" fmla="*/ 2117188 w 5641145"/>
              <a:gd name="connsiteY9" fmla="*/ 3713871 h 5176911"/>
              <a:gd name="connsiteX10" fmla="*/ 2131255 w 5641145"/>
              <a:gd name="connsiteY10" fmla="*/ 4853353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96419 w 5641145"/>
              <a:gd name="connsiteY6" fmla="*/ 1427871 h 5176911"/>
              <a:gd name="connsiteX7" fmla="*/ 2729132 w 5641145"/>
              <a:gd name="connsiteY7" fmla="*/ 1505244 h 5176911"/>
              <a:gd name="connsiteX8" fmla="*/ 2138289 w 5641145"/>
              <a:gd name="connsiteY8" fmla="*/ 1983545 h 5176911"/>
              <a:gd name="connsiteX9" fmla="*/ 2117188 w 5641145"/>
              <a:gd name="connsiteY9" fmla="*/ 3713871 h 5176911"/>
              <a:gd name="connsiteX10" fmla="*/ 2131255 w 5641145"/>
              <a:gd name="connsiteY10" fmla="*/ 4853353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96419 w 5641145"/>
              <a:gd name="connsiteY6" fmla="*/ 1427871 h 5176911"/>
              <a:gd name="connsiteX7" fmla="*/ 2729132 w 5641145"/>
              <a:gd name="connsiteY7" fmla="*/ 1505244 h 5176911"/>
              <a:gd name="connsiteX8" fmla="*/ 2138289 w 5641145"/>
              <a:gd name="connsiteY8" fmla="*/ 1983545 h 5176911"/>
              <a:gd name="connsiteX9" fmla="*/ 2117188 w 5641145"/>
              <a:gd name="connsiteY9" fmla="*/ 3713871 h 5176911"/>
              <a:gd name="connsiteX10" fmla="*/ 2131255 w 5641145"/>
              <a:gd name="connsiteY10" fmla="*/ 4853353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96419 w 5641145"/>
              <a:gd name="connsiteY6" fmla="*/ 1427871 h 5176911"/>
              <a:gd name="connsiteX7" fmla="*/ 2729132 w 5641145"/>
              <a:gd name="connsiteY7" fmla="*/ 1505244 h 5176911"/>
              <a:gd name="connsiteX8" fmla="*/ 2138289 w 5641145"/>
              <a:gd name="connsiteY8" fmla="*/ 1983545 h 5176911"/>
              <a:gd name="connsiteX9" fmla="*/ 2117188 w 5641145"/>
              <a:gd name="connsiteY9" fmla="*/ 3713871 h 5176911"/>
              <a:gd name="connsiteX10" fmla="*/ 2131255 w 5641145"/>
              <a:gd name="connsiteY10" fmla="*/ 4853353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96419 w 5641145"/>
              <a:gd name="connsiteY6" fmla="*/ 1427871 h 5176911"/>
              <a:gd name="connsiteX7" fmla="*/ 2729132 w 5641145"/>
              <a:gd name="connsiteY7" fmla="*/ 1505244 h 5176911"/>
              <a:gd name="connsiteX8" fmla="*/ 2138289 w 5641145"/>
              <a:gd name="connsiteY8" fmla="*/ 1983545 h 5176911"/>
              <a:gd name="connsiteX9" fmla="*/ 2117188 w 5641145"/>
              <a:gd name="connsiteY9" fmla="*/ 3713871 h 5176911"/>
              <a:gd name="connsiteX10" fmla="*/ 2131255 w 5641145"/>
              <a:gd name="connsiteY10" fmla="*/ 4853353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96419 w 5641145"/>
              <a:gd name="connsiteY6" fmla="*/ 1427871 h 5176911"/>
              <a:gd name="connsiteX7" fmla="*/ 2729132 w 5641145"/>
              <a:gd name="connsiteY7" fmla="*/ 1505244 h 5176911"/>
              <a:gd name="connsiteX8" fmla="*/ 2138289 w 5641145"/>
              <a:gd name="connsiteY8" fmla="*/ 1983545 h 5176911"/>
              <a:gd name="connsiteX9" fmla="*/ 2117188 w 5641145"/>
              <a:gd name="connsiteY9" fmla="*/ 3713871 h 5176911"/>
              <a:gd name="connsiteX10" fmla="*/ 2131255 w 5641145"/>
              <a:gd name="connsiteY10" fmla="*/ 4853353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21102 h 5176911"/>
              <a:gd name="connsiteX1" fmla="*/ 4213274 w 5641145"/>
              <a:gd name="connsiteY1" fmla="*/ 0 h 5176911"/>
              <a:gd name="connsiteX2" fmla="*/ 5331655 w 5641145"/>
              <a:gd name="connsiteY2" fmla="*/ 49237 h 5176911"/>
              <a:gd name="connsiteX3" fmla="*/ 5641145 w 5641145"/>
              <a:gd name="connsiteY3" fmla="*/ 492370 h 5176911"/>
              <a:gd name="connsiteX4" fmla="*/ 5577840 w 5641145"/>
              <a:gd name="connsiteY4" fmla="*/ 1111348 h 5176911"/>
              <a:gd name="connsiteX5" fmla="*/ 4213274 w 5641145"/>
              <a:gd name="connsiteY5" fmla="*/ 1392702 h 5176911"/>
              <a:gd name="connsiteX6" fmla="*/ 2996419 w 5641145"/>
              <a:gd name="connsiteY6" fmla="*/ 1427871 h 5176911"/>
              <a:gd name="connsiteX7" fmla="*/ 2729132 w 5641145"/>
              <a:gd name="connsiteY7" fmla="*/ 1505244 h 5176911"/>
              <a:gd name="connsiteX8" fmla="*/ 2138289 w 5641145"/>
              <a:gd name="connsiteY8" fmla="*/ 1983545 h 5176911"/>
              <a:gd name="connsiteX9" fmla="*/ 2117188 w 5641145"/>
              <a:gd name="connsiteY9" fmla="*/ 3713871 h 5176911"/>
              <a:gd name="connsiteX10" fmla="*/ 2131255 w 5641145"/>
              <a:gd name="connsiteY10" fmla="*/ 4853353 h 5176911"/>
              <a:gd name="connsiteX11" fmla="*/ 1526345 w 5641145"/>
              <a:gd name="connsiteY11" fmla="*/ 5169877 h 5176911"/>
              <a:gd name="connsiteX12" fmla="*/ 1456006 w 5641145"/>
              <a:gd name="connsiteY12" fmla="*/ 5176911 h 5176911"/>
              <a:gd name="connsiteX13" fmla="*/ 436098 w 5641145"/>
              <a:gd name="connsiteY13" fmla="*/ 5155809 h 5176911"/>
              <a:gd name="connsiteX14" fmla="*/ 0 w 5641145"/>
              <a:gd name="connsiteY14" fmla="*/ 4607169 h 5176911"/>
              <a:gd name="connsiteX15" fmla="*/ 7034 w 5641145"/>
              <a:gd name="connsiteY15" fmla="*/ 3474720 h 5176911"/>
              <a:gd name="connsiteX16" fmla="*/ 56271 w 5641145"/>
              <a:gd name="connsiteY16" fmla="*/ 1301262 h 5176911"/>
              <a:gd name="connsiteX17" fmla="*/ 330591 w 5641145"/>
              <a:gd name="connsiteY17" fmla="*/ 808892 h 5176911"/>
              <a:gd name="connsiteX18" fmla="*/ 1188720 w 5641145"/>
              <a:gd name="connsiteY18" fmla="*/ 464234 h 5176911"/>
              <a:gd name="connsiteX19" fmla="*/ 2074985 w 5641145"/>
              <a:gd name="connsiteY19" fmla="*/ 140677 h 5176911"/>
              <a:gd name="connsiteX20" fmla="*/ 2328203 w 5641145"/>
              <a:gd name="connsiteY20" fmla="*/ 91440 h 5176911"/>
              <a:gd name="connsiteX21" fmla="*/ 2588455 w 5641145"/>
              <a:gd name="connsiteY21" fmla="*/ 28136 h 5176911"/>
              <a:gd name="connsiteX22" fmla="*/ 2799471 w 5641145"/>
              <a:gd name="connsiteY22" fmla="*/ 21102 h 5176911"/>
              <a:gd name="connsiteX0" fmla="*/ 2799471 w 5641145"/>
              <a:gd name="connsiteY0" fmla="*/ 31649 h 5187458"/>
              <a:gd name="connsiteX1" fmla="*/ 4213274 w 5641145"/>
              <a:gd name="connsiteY1" fmla="*/ 10547 h 5187458"/>
              <a:gd name="connsiteX2" fmla="*/ 5331655 w 5641145"/>
              <a:gd name="connsiteY2" fmla="*/ 59784 h 5187458"/>
              <a:gd name="connsiteX3" fmla="*/ 5641145 w 5641145"/>
              <a:gd name="connsiteY3" fmla="*/ 502917 h 5187458"/>
              <a:gd name="connsiteX4" fmla="*/ 5577840 w 5641145"/>
              <a:gd name="connsiteY4" fmla="*/ 1121895 h 5187458"/>
              <a:gd name="connsiteX5" fmla="*/ 4213274 w 5641145"/>
              <a:gd name="connsiteY5" fmla="*/ 1403249 h 5187458"/>
              <a:gd name="connsiteX6" fmla="*/ 2996419 w 5641145"/>
              <a:gd name="connsiteY6" fmla="*/ 1438418 h 5187458"/>
              <a:gd name="connsiteX7" fmla="*/ 2729132 w 5641145"/>
              <a:gd name="connsiteY7" fmla="*/ 1515791 h 5187458"/>
              <a:gd name="connsiteX8" fmla="*/ 2138289 w 5641145"/>
              <a:gd name="connsiteY8" fmla="*/ 1994092 h 5187458"/>
              <a:gd name="connsiteX9" fmla="*/ 2117188 w 5641145"/>
              <a:gd name="connsiteY9" fmla="*/ 3724418 h 5187458"/>
              <a:gd name="connsiteX10" fmla="*/ 2131255 w 5641145"/>
              <a:gd name="connsiteY10" fmla="*/ 4863900 h 5187458"/>
              <a:gd name="connsiteX11" fmla="*/ 1526345 w 5641145"/>
              <a:gd name="connsiteY11" fmla="*/ 5180424 h 5187458"/>
              <a:gd name="connsiteX12" fmla="*/ 1456006 w 5641145"/>
              <a:gd name="connsiteY12" fmla="*/ 5187458 h 5187458"/>
              <a:gd name="connsiteX13" fmla="*/ 436098 w 5641145"/>
              <a:gd name="connsiteY13" fmla="*/ 5166356 h 5187458"/>
              <a:gd name="connsiteX14" fmla="*/ 0 w 5641145"/>
              <a:gd name="connsiteY14" fmla="*/ 4617716 h 5187458"/>
              <a:gd name="connsiteX15" fmla="*/ 7034 w 5641145"/>
              <a:gd name="connsiteY15" fmla="*/ 3485267 h 5187458"/>
              <a:gd name="connsiteX16" fmla="*/ 56271 w 5641145"/>
              <a:gd name="connsiteY16" fmla="*/ 1311809 h 5187458"/>
              <a:gd name="connsiteX17" fmla="*/ 330591 w 5641145"/>
              <a:gd name="connsiteY17" fmla="*/ 819439 h 5187458"/>
              <a:gd name="connsiteX18" fmla="*/ 1188720 w 5641145"/>
              <a:gd name="connsiteY18" fmla="*/ 474781 h 5187458"/>
              <a:gd name="connsiteX19" fmla="*/ 2074985 w 5641145"/>
              <a:gd name="connsiteY19" fmla="*/ 151224 h 5187458"/>
              <a:gd name="connsiteX20" fmla="*/ 2328203 w 5641145"/>
              <a:gd name="connsiteY20" fmla="*/ 101987 h 5187458"/>
              <a:gd name="connsiteX21" fmla="*/ 2588455 w 5641145"/>
              <a:gd name="connsiteY21" fmla="*/ 38683 h 5187458"/>
              <a:gd name="connsiteX22" fmla="*/ 2799471 w 5641145"/>
              <a:gd name="connsiteY22" fmla="*/ 31649 h 5187458"/>
              <a:gd name="connsiteX0" fmla="*/ 2799471 w 5641145"/>
              <a:gd name="connsiteY0" fmla="*/ 31649 h 5187458"/>
              <a:gd name="connsiteX1" fmla="*/ 4213274 w 5641145"/>
              <a:gd name="connsiteY1" fmla="*/ 10547 h 5187458"/>
              <a:gd name="connsiteX2" fmla="*/ 5331655 w 5641145"/>
              <a:gd name="connsiteY2" fmla="*/ 59784 h 5187458"/>
              <a:gd name="connsiteX3" fmla="*/ 5641145 w 5641145"/>
              <a:gd name="connsiteY3" fmla="*/ 502917 h 5187458"/>
              <a:gd name="connsiteX4" fmla="*/ 5577840 w 5641145"/>
              <a:gd name="connsiteY4" fmla="*/ 1121895 h 5187458"/>
              <a:gd name="connsiteX5" fmla="*/ 4213274 w 5641145"/>
              <a:gd name="connsiteY5" fmla="*/ 1403249 h 5187458"/>
              <a:gd name="connsiteX6" fmla="*/ 2996419 w 5641145"/>
              <a:gd name="connsiteY6" fmla="*/ 1438418 h 5187458"/>
              <a:gd name="connsiteX7" fmla="*/ 2729132 w 5641145"/>
              <a:gd name="connsiteY7" fmla="*/ 1515791 h 5187458"/>
              <a:gd name="connsiteX8" fmla="*/ 2138289 w 5641145"/>
              <a:gd name="connsiteY8" fmla="*/ 1994092 h 5187458"/>
              <a:gd name="connsiteX9" fmla="*/ 2117188 w 5641145"/>
              <a:gd name="connsiteY9" fmla="*/ 3724418 h 5187458"/>
              <a:gd name="connsiteX10" fmla="*/ 2131255 w 5641145"/>
              <a:gd name="connsiteY10" fmla="*/ 4863900 h 5187458"/>
              <a:gd name="connsiteX11" fmla="*/ 1526345 w 5641145"/>
              <a:gd name="connsiteY11" fmla="*/ 5180424 h 5187458"/>
              <a:gd name="connsiteX12" fmla="*/ 1456006 w 5641145"/>
              <a:gd name="connsiteY12" fmla="*/ 5187458 h 5187458"/>
              <a:gd name="connsiteX13" fmla="*/ 436098 w 5641145"/>
              <a:gd name="connsiteY13" fmla="*/ 5166356 h 5187458"/>
              <a:gd name="connsiteX14" fmla="*/ 0 w 5641145"/>
              <a:gd name="connsiteY14" fmla="*/ 4617716 h 5187458"/>
              <a:gd name="connsiteX15" fmla="*/ 7034 w 5641145"/>
              <a:gd name="connsiteY15" fmla="*/ 3485267 h 5187458"/>
              <a:gd name="connsiteX16" fmla="*/ 56271 w 5641145"/>
              <a:gd name="connsiteY16" fmla="*/ 1311809 h 5187458"/>
              <a:gd name="connsiteX17" fmla="*/ 330591 w 5641145"/>
              <a:gd name="connsiteY17" fmla="*/ 819439 h 5187458"/>
              <a:gd name="connsiteX18" fmla="*/ 1188720 w 5641145"/>
              <a:gd name="connsiteY18" fmla="*/ 474781 h 5187458"/>
              <a:gd name="connsiteX19" fmla="*/ 2074985 w 5641145"/>
              <a:gd name="connsiteY19" fmla="*/ 151224 h 5187458"/>
              <a:gd name="connsiteX20" fmla="*/ 2328203 w 5641145"/>
              <a:gd name="connsiteY20" fmla="*/ 101987 h 5187458"/>
              <a:gd name="connsiteX21" fmla="*/ 2588455 w 5641145"/>
              <a:gd name="connsiteY21" fmla="*/ 38683 h 5187458"/>
              <a:gd name="connsiteX22" fmla="*/ 2799471 w 5641145"/>
              <a:gd name="connsiteY22" fmla="*/ 31649 h 5187458"/>
              <a:gd name="connsiteX0" fmla="*/ 2799471 w 5641145"/>
              <a:gd name="connsiteY0" fmla="*/ 31649 h 5187458"/>
              <a:gd name="connsiteX1" fmla="*/ 4213274 w 5641145"/>
              <a:gd name="connsiteY1" fmla="*/ 10547 h 5187458"/>
              <a:gd name="connsiteX2" fmla="*/ 5331655 w 5641145"/>
              <a:gd name="connsiteY2" fmla="*/ 59784 h 5187458"/>
              <a:gd name="connsiteX3" fmla="*/ 5641145 w 5641145"/>
              <a:gd name="connsiteY3" fmla="*/ 502917 h 5187458"/>
              <a:gd name="connsiteX4" fmla="*/ 5577840 w 5641145"/>
              <a:gd name="connsiteY4" fmla="*/ 1121895 h 5187458"/>
              <a:gd name="connsiteX5" fmla="*/ 4213274 w 5641145"/>
              <a:gd name="connsiteY5" fmla="*/ 1403249 h 5187458"/>
              <a:gd name="connsiteX6" fmla="*/ 2996419 w 5641145"/>
              <a:gd name="connsiteY6" fmla="*/ 1438418 h 5187458"/>
              <a:gd name="connsiteX7" fmla="*/ 2729132 w 5641145"/>
              <a:gd name="connsiteY7" fmla="*/ 1515791 h 5187458"/>
              <a:gd name="connsiteX8" fmla="*/ 2138289 w 5641145"/>
              <a:gd name="connsiteY8" fmla="*/ 1994092 h 5187458"/>
              <a:gd name="connsiteX9" fmla="*/ 2117188 w 5641145"/>
              <a:gd name="connsiteY9" fmla="*/ 3724418 h 5187458"/>
              <a:gd name="connsiteX10" fmla="*/ 2131255 w 5641145"/>
              <a:gd name="connsiteY10" fmla="*/ 4863900 h 5187458"/>
              <a:gd name="connsiteX11" fmla="*/ 1526345 w 5641145"/>
              <a:gd name="connsiteY11" fmla="*/ 5180424 h 5187458"/>
              <a:gd name="connsiteX12" fmla="*/ 1456006 w 5641145"/>
              <a:gd name="connsiteY12" fmla="*/ 5187458 h 5187458"/>
              <a:gd name="connsiteX13" fmla="*/ 436098 w 5641145"/>
              <a:gd name="connsiteY13" fmla="*/ 5166356 h 5187458"/>
              <a:gd name="connsiteX14" fmla="*/ 0 w 5641145"/>
              <a:gd name="connsiteY14" fmla="*/ 4617716 h 5187458"/>
              <a:gd name="connsiteX15" fmla="*/ 7034 w 5641145"/>
              <a:gd name="connsiteY15" fmla="*/ 3485267 h 5187458"/>
              <a:gd name="connsiteX16" fmla="*/ 56271 w 5641145"/>
              <a:gd name="connsiteY16" fmla="*/ 1311809 h 5187458"/>
              <a:gd name="connsiteX17" fmla="*/ 330591 w 5641145"/>
              <a:gd name="connsiteY17" fmla="*/ 819439 h 5187458"/>
              <a:gd name="connsiteX18" fmla="*/ 1188720 w 5641145"/>
              <a:gd name="connsiteY18" fmla="*/ 474781 h 5187458"/>
              <a:gd name="connsiteX19" fmla="*/ 2074985 w 5641145"/>
              <a:gd name="connsiteY19" fmla="*/ 151224 h 5187458"/>
              <a:gd name="connsiteX20" fmla="*/ 2328203 w 5641145"/>
              <a:gd name="connsiteY20" fmla="*/ 101987 h 5187458"/>
              <a:gd name="connsiteX21" fmla="*/ 2588455 w 5641145"/>
              <a:gd name="connsiteY21" fmla="*/ 38683 h 5187458"/>
              <a:gd name="connsiteX22" fmla="*/ 2799471 w 5641145"/>
              <a:gd name="connsiteY22" fmla="*/ 31649 h 5187458"/>
              <a:gd name="connsiteX0" fmla="*/ 2799471 w 5650181"/>
              <a:gd name="connsiteY0" fmla="*/ 31649 h 5187458"/>
              <a:gd name="connsiteX1" fmla="*/ 4213274 w 5650181"/>
              <a:gd name="connsiteY1" fmla="*/ 10547 h 5187458"/>
              <a:gd name="connsiteX2" fmla="*/ 5331655 w 5650181"/>
              <a:gd name="connsiteY2" fmla="*/ 59784 h 5187458"/>
              <a:gd name="connsiteX3" fmla="*/ 5641145 w 5650181"/>
              <a:gd name="connsiteY3" fmla="*/ 502917 h 5187458"/>
              <a:gd name="connsiteX4" fmla="*/ 5577840 w 5650181"/>
              <a:gd name="connsiteY4" fmla="*/ 1121895 h 5187458"/>
              <a:gd name="connsiteX5" fmla="*/ 4213274 w 5650181"/>
              <a:gd name="connsiteY5" fmla="*/ 1403249 h 5187458"/>
              <a:gd name="connsiteX6" fmla="*/ 2996419 w 5650181"/>
              <a:gd name="connsiteY6" fmla="*/ 1438418 h 5187458"/>
              <a:gd name="connsiteX7" fmla="*/ 2729132 w 5650181"/>
              <a:gd name="connsiteY7" fmla="*/ 1515791 h 5187458"/>
              <a:gd name="connsiteX8" fmla="*/ 2138289 w 5650181"/>
              <a:gd name="connsiteY8" fmla="*/ 1994092 h 5187458"/>
              <a:gd name="connsiteX9" fmla="*/ 2117188 w 5650181"/>
              <a:gd name="connsiteY9" fmla="*/ 3724418 h 5187458"/>
              <a:gd name="connsiteX10" fmla="*/ 2131255 w 5650181"/>
              <a:gd name="connsiteY10" fmla="*/ 4863900 h 5187458"/>
              <a:gd name="connsiteX11" fmla="*/ 1526345 w 5650181"/>
              <a:gd name="connsiteY11" fmla="*/ 5180424 h 5187458"/>
              <a:gd name="connsiteX12" fmla="*/ 1456006 w 5650181"/>
              <a:gd name="connsiteY12" fmla="*/ 5187458 h 5187458"/>
              <a:gd name="connsiteX13" fmla="*/ 436098 w 5650181"/>
              <a:gd name="connsiteY13" fmla="*/ 5166356 h 5187458"/>
              <a:gd name="connsiteX14" fmla="*/ 0 w 5650181"/>
              <a:gd name="connsiteY14" fmla="*/ 4617716 h 5187458"/>
              <a:gd name="connsiteX15" fmla="*/ 7034 w 5650181"/>
              <a:gd name="connsiteY15" fmla="*/ 3485267 h 5187458"/>
              <a:gd name="connsiteX16" fmla="*/ 56271 w 5650181"/>
              <a:gd name="connsiteY16" fmla="*/ 1311809 h 5187458"/>
              <a:gd name="connsiteX17" fmla="*/ 330591 w 5650181"/>
              <a:gd name="connsiteY17" fmla="*/ 819439 h 5187458"/>
              <a:gd name="connsiteX18" fmla="*/ 1188720 w 5650181"/>
              <a:gd name="connsiteY18" fmla="*/ 474781 h 5187458"/>
              <a:gd name="connsiteX19" fmla="*/ 2074985 w 5650181"/>
              <a:gd name="connsiteY19" fmla="*/ 151224 h 5187458"/>
              <a:gd name="connsiteX20" fmla="*/ 2328203 w 5650181"/>
              <a:gd name="connsiteY20" fmla="*/ 101987 h 5187458"/>
              <a:gd name="connsiteX21" fmla="*/ 2588455 w 5650181"/>
              <a:gd name="connsiteY21" fmla="*/ 38683 h 5187458"/>
              <a:gd name="connsiteX22" fmla="*/ 2799471 w 5650181"/>
              <a:gd name="connsiteY22" fmla="*/ 31649 h 5187458"/>
              <a:gd name="connsiteX0" fmla="*/ 2799471 w 5662535"/>
              <a:gd name="connsiteY0" fmla="*/ 31649 h 5187458"/>
              <a:gd name="connsiteX1" fmla="*/ 4213274 w 5662535"/>
              <a:gd name="connsiteY1" fmla="*/ 10547 h 5187458"/>
              <a:gd name="connsiteX2" fmla="*/ 5331655 w 5662535"/>
              <a:gd name="connsiteY2" fmla="*/ 59784 h 5187458"/>
              <a:gd name="connsiteX3" fmla="*/ 5641145 w 5662535"/>
              <a:gd name="connsiteY3" fmla="*/ 502917 h 5187458"/>
              <a:gd name="connsiteX4" fmla="*/ 5577840 w 5662535"/>
              <a:gd name="connsiteY4" fmla="*/ 1121895 h 5187458"/>
              <a:gd name="connsiteX5" fmla="*/ 4213274 w 5662535"/>
              <a:gd name="connsiteY5" fmla="*/ 1403249 h 5187458"/>
              <a:gd name="connsiteX6" fmla="*/ 2996419 w 5662535"/>
              <a:gd name="connsiteY6" fmla="*/ 1438418 h 5187458"/>
              <a:gd name="connsiteX7" fmla="*/ 2729132 w 5662535"/>
              <a:gd name="connsiteY7" fmla="*/ 1515791 h 5187458"/>
              <a:gd name="connsiteX8" fmla="*/ 2138289 w 5662535"/>
              <a:gd name="connsiteY8" fmla="*/ 1994092 h 5187458"/>
              <a:gd name="connsiteX9" fmla="*/ 2117188 w 5662535"/>
              <a:gd name="connsiteY9" fmla="*/ 3724418 h 5187458"/>
              <a:gd name="connsiteX10" fmla="*/ 2131255 w 5662535"/>
              <a:gd name="connsiteY10" fmla="*/ 4863900 h 5187458"/>
              <a:gd name="connsiteX11" fmla="*/ 1526345 w 5662535"/>
              <a:gd name="connsiteY11" fmla="*/ 5180424 h 5187458"/>
              <a:gd name="connsiteX12" fmla="*/ 1456006 w 5662535"/>
              <a:gd name="connsiteY12" fmla="*/ 5187458 h 5187458"/>
              <a:gd name="connsiteX13" fmla="*/ 436098 w 5662535"/>
              <a:gd name="connsiteY13" fmla="*/ 5166356 h 5187458"/>
              <a:gd name="connsiteX14" fmla="*/ 0 w 5662535"/>
              <a:gd name="connsiteY14" fmla="*/ 4617716 h 5187458"/>
              <a:gd name="connsiteX15" fmla="*/ 7034 w 5662535"/>
              <a:gd name="connsiteY15" fmla="*/ 3485267 h 5187458"/>
              <a:gd name="connsiteX16" fmla="*/ 56271 w 5662535"/>
              <a:gd name="connsiteY16" fmla="*/ 1311809 h 5187458"/>
              <a:gd name="connsiteX17" fmla="*/ 330591 w 5662535"/>
              <a:gd name="connsiteY17" fmla="*/ 819439 h 5187458"/>
              <a:gd name="connsiteX18" fmla="*/ 1188720 w 5662535"/>
              <a:gd name="connsiteY18" fmla="*/ 474781 h 5187458"/>
              <a:gd name="connsiteX19" fmla="*/ 2074985 w 5662535"/>
              <a:gd name="connsiteY19" fmla="*/ 151224 h 5187458"/>
              <a:gd name="connsiteX20" fmla="*/ 2328203 w 5662535"/>
              <a:gd name="connsiteY20" fmla="*/ 101987 h 5187458"/>
              <a:gd name="connsiteX21" fmla="*/ 2588455 w 5662535"/>
              <a:gd name="connsiteY21" fmla="*/ 38683 h 5187458"/>
              <a:gd name="connsiteX22" fmla="*/ 2799471 w 5662535"/>
              <a:gd name="connsiteY22" fmla="*/ 31649 h 5187458"/>
              <a:gd name="connsiteX0" fmla="*/ 2799471 w 5662535"/>
              <a:gd name="connsiteY0" fmla="*/ 31649 h 5187458"/>
              <a:gd name="connsiteX1" fmla="*/ 4213274 w 5662535"/>
              <a:gd name="connsiteY1" fmla="*/ 10547 h 5187458"/>
              <a:gd name="connsiteX2" fmla="*/ 5331655 w 5662535"/>
              <a:gd name="connsiteY2" fmla="*/ 59784 h 5187458"/>
              <a:gd name="connsiteX3" fmla="*/ 5641145 w 5662535"/>
              <a:gd name="connsiteY3" fmla="*/ 502917 h 5187458"/>
              <a:gd name="connsiteX4" fmla="*/ 5577840 w 5662535"/>
              <a:gd name="connsiteY4" fmla="*/ 1121895 h 5187458"/>
              <a:gd name="connsiteX5" fmla="*/ 4213274 w 5662535"/>
              <a:gd name="connsiteY5" fmla="*/ 1403249 h 5187458"/>
              <a:gd name="connsiteX6" fmla="*/ 2996419 w 5662535"/>
              <a:gd name="connsiteY6" fmla="*/ 1438418 h 5187458"/>
              <a:gd name="connsiteX7" fmla="*/ 2729132 w 5662535"/>
              <a:gd name="connsiteY7" fmla="*/ 1515791 h 5187458"/>
              <a:gd name="connsiteX8" fmla="*/ 2138289 w 5662535"/>
              <a:gd name="connsiteY8" fmla="*/ 1994092 h 5187458"/>
              <a:gd name="connsiteX9" fmla="*/ 2117188 w 5662535"/>
              <a:gd name="connsiteY9" fmla="*/ 3724418 h 5187458"/>
              <a:gd name="connsiteX10" fmla="*/ 2131255 w 5662535"/>
              <a:gd name="connsiteY10" fmla="*/ 4863900 h 5187458"/>
              <a:gd name="connsiteX11" fmla="*/ 1526345 w 5662535"/>
              <a:gd name="connsiteY11" fmla="*/ 5180424 h 5187458"/>
              <a:gd name="connsiteX12" fmla="*/ 1456006 w 5662535"/>
              <a:gd name="connsiteY12" fmla="*/ 5187458 h 5187458"/>
              <a:gd name="connsiteX13" fmla="*/ 436098 w 5662535"/>
              <a:gd name="connsiteY13" fmla="*/ 5166356 h 5187458"/>
              <a:gd name="connsiteX14" fmla="*/ 0 w 5662535"/>
              <a:gd name="connsiteY14" fmla="*/ 4617716 h 5187458"/>
              <a:gd name="connsiteX15" fmla="*/ 7034 w 5662535"/>
              <a:gd name="connsiteY15" fmla="*/ 3485267 h 5187458"/>
              <a:gd name="connsiteX16" fmla="*/ 56271 w 5662535"/>
              <a:gd name="connsiteY16" fmla="*/ 1311809 h 5187458"/>
              <a:gd name="connsiteX17" fmla="*/ 330591 w 5662535"/>
              <a:gd name="connsiteY17" fmla="*/ 819439 h 5187458"/>
              <a:gd name="connsiteX18" fmla="*/ 1188720 w 5662535"/>
              <a:gd name="connsiteY18" fmla="*/ 474781 h 5187458"/>
              <a:gd name="connsiteX19" fmla="*/ 2074985 w 5662535"/>
              <a:gd name="connsiteY19" fmla="*/ 151224 h 5187458"/>
              <a:gd name="connsiteX20" fmla="*/ 2328203 w 5662535"/>
              <a:gd name="connsiteY20" fmla="*/ 101987 h 5187458"/>
              <a:gd name="connsiteX21" fmla="*/ 2588455 w 5662535"/>
              <a:gd name="connsiteY21" fmla="*/ 38683 h 5187458"/>
              <a:gd name="connsiteX22" fmla="*/ 2799471 w 5662535"/>
              <a:gd name="connsiteY22" fmla="*/ 31649 h 5187458"/>
              <a:gd name="connsiteX0" fmla="*/ 2799471 w 5662535"/>
              <a:gd name="connsiteY0" fmla="*/ 31649 h 5187458"/>
              <a:gd name="connsiteX1" fmla="*/ 4213274 w 5662535"/>
              <a:gd name="connsiteY1" fmla="*/ 10547 h 5187458"/>
              <a:gd name="connsiteX2" fmla="*/ 5331655 w 5662535"/>
              <a:gd name="connsiteY2" fmla="*/ 59784 h 5187458"/>
              <a:gd name="connsiteX3" fmla="*/ 5641145 w 5662535"/>
              <a:gd name="connsiteY3" fmla="*/ 502917 h 5187458"/>
              <a:gd name="connsiteX4" fmla="*/ 5577840 w 5662535"/>
              <a:gd name="connsiteY4" fmla="*/ 1121895 h 5187458"/>
              <a:gd name="connsiteX5" fmla="*/ 4213274 w 5662535"/>
              <a:gd name="connsiteY5" fmla="*/ 1403249 h 5187458"/>
              <a:gd name="connsiteX6" fmla="*/ 2996419 w 5662535"/>
              <a:gd name="connsiteY6" fmla="*/ 1438418 h 5187458"/>
              <a:gd name="connsiteX7" fmla="*/ 2729132 w 5662535"/>
              <a:gd name="connsiteY7" fmla="*/ 1515791 h 5187458"/>
              <a:gd name="connsiteX8" fmla="*/ 2138289 w 5662535"/>
              <a:gd name="connsiteY8" fmla="*/ 1994092 h 5187458"/>
              <a:gd name="connsiteX9" fmla="*/ 2117188 w 5662535"/>
              <a:gd name="connsiteY9" fmla="*/ 3724418 h 5187458"/>
              <a:gd name="connsiteX10" fmla="*/ 2131255 w 5662535"/>
              <a:gd name="connsiteY10" fmla="*/ 4863900 h 5187458"/>
              <a:gd name="connsiteX11" fmla="*/ 1526345 w 5662535"/>
              <a:gd name="connsiteY11" fmla="*/ 5180424 h 5187458"/>
              <a:gd name="connsiteX12" fmla="*/ 1456006 w 5662535"/>
              <a:gd name="connsiteY12" fmla="*/ 5187458 h 5187458"/>
              <a:gd name="connsiteX13" fmla="*/ 436098 w 5662535"/>
              <a:gd name="connsiteY13" fmla="*/ 5166356 h 5187458"/>
              <a:gd name="connsiteX14" fmla="*/ 0 w 5662535"/>
              <a:gd name="connsiteY14" fmla="*/ 4617716 h 5187458"/>
              <a:gd name="connsiteX15" fmla="*/ 7034 w 5662535"/>
              <a:gd name="connsiteY15" fmla="*/ 3485267 h 5187458"/>
              <a:gd name="connsiteX16" fmla="*/ 56271 w 5662535"/>
              <a:gd name="connsiteY16" fmla="*/ 1311809 h 5187458"/>
              <a:gd name="connsiteX17" fmla="*/ 330591 w 5662535"/>
              <a:gd name="connsiteY17" fmla="*/ 819439 h 5187458"/>
              <a:gd name="connsiteX18" fmla="*/ 1188720 w 5662535"/>
              <a:gd name="connsiteY18" fmla="*/ 474781 h 5187458"/>
              <a:gd name="connsiteX19" fmla="*/ 2074985 w 5662535"/>
              <a:gd name="connsiteY19" fmla="*/ 151224 h 5187458"/>
              <a:gd name="connsiteX20" fmla="*/ 2328203 w 5662535"/>
              <a:gd name="connsiteY20" fmla="*/ 101987 h 5187458"/>
              <a:gd name="connsiteX21" fmla="*/ 2588455 w 5662535"/>
              <a:gd name="connsiteY21" fmla="*/ 38683 h 5187458"/>
              <a:gd name="connsiteX22" fmla="*/ 2799471 w 5662535"/>
              <a:gd name="connsiteY22" fmla="*/ 31649 h 5187458"/>
              <a:gd name="connsiteX0" fmla="*/ 2799471 w 5662535"/>
              <a:gd name="connsiteY0" fmla="*/ 31649 h 5187458"/>
              <a:gd name="connsiteX1" fmla="*/ 4213274 w 5662535"/>
              <a:gd name="connsiteY1" fmla="*/ 10547 h 5187458"/>
              <a:gd name="connsiteX2" fmla="*/ 5331655 w 5662535"/>
              <a:gd name="connsiteY2" fmla="*/ 59784 h 5187458"/>
              <a:gd name="connsiteX3" fmla="*/ 5641145 w 5662535"/>
              <a:gd name="connsiteY3" fmla="*/ 502917 h 5187458"/>
              <a:gd name="connsiteX4" fmla="*/ 5577840 w 5662535"/>
              <a:gd name="connsiteY4" fmla="*/ 1121895 h 5187458"/>
              <a:gd name="connsiteX5" fmla="*/ 4213274 w 5662535"/>
              <a:gd name="connsiteY5" fmla="*/ 1403249 h 5187458"/>
              <a:gd name="connsiteX6" fmla="*/ 2996419 w 5662535"/>
              <a:gd name="connsiteY6" fmla="*/ 1438418 h 5187458"/>
              <a:gd name="connsiteX7" fmla="*/ 2729132 w 5662535"/>
              <a:gd name="connsiteY7" fmla="*/ 1515791 h 5187458"/>
              <a:gd name="connsiteX8" fmla="*/ 2138289 w 5662535"/>
              <a:gd name="connsiteY8" fmla="*/ 1994092 h 5187458"/>
              <a:gd name="connsiteX9" fmla="*/ 2117188 w 5662535"/>
              <a:gd name="connsiteY9" fmla="*/ 3724418 h 5187458"/>
              <a:gd name="connsiteX10" fmla="*/ 2131255 w 5662535"/>
              <a:gd name="connsiteY10" fmla="*/ 4863900 h 5187458"/>
              <a:gd name="connsiteX11" fmla="*/ 1526345 w 5662535"/>
              <a:gd name="connsiteY11" fmla="*/ 5180424 h 5187458"/>
              <a:gd name="connsiteX12" fmla="*/ 1456006 w 5662535"/>
              <a:gd name="connsiteY12" fmla="*/ 5187458 h 5187458"/>
              <a:gd name="connsiteX13" fmla="*/ 436098 w 5662535"/>
              <a:gd name="connsiteY13" fmla="*/ 5166356 h 5187458"/>
              <a:gd name="connsiteX14" fmla="*/ 0 w 5662535"/>
              <a:gd name="connsiteY14" fmla="*/ 4617716 h 5187458"/>
              <a:gd name="connsiteX15" fmla="*/ 7034 w 5662535"/>
              <a:gd name="connsiteY15" fmla="*/ 3485267 h 5187458"/>
              <a:gd name="connsiteX16" fmla="*/ 56271 w 5662535"/>
              <a:gd name="connsiteY16" fmla="*/ 1311809 h 5187458"/>
              <a:gd name="connsiteX17" fmla="*/ 330591 w 5662535"/>
              <a:gd name="connsiteY17" fmla="*/ 819439 h 5187458"/>
              <a:gd name="connsiteX18" fmla="*/ 1188720 w 5662535"/>
              <a:gd name="connsiteY18" fmla="*/ 474781 h 5187458"/>
              <a:gd name="connsiteX19" fmla="*/ 2074985 w 5662535"/>
              <a:gd name="connsiteY19" fmla="*/ 151224 h 5187458"/>
              <a:gd name="connsiteX20" fmla="*/ 2328203 w 5662535"/>
              <a:gd name="connsiteY20" fmla="*/ 101987 h 5187458"/>
              <a:gd name="connsiteX21" fmla="*/ 2588455 w 5662535"/>
              <a:gd name="connsiteY21" fmla="*/ 38683 h 5187458"/>
              <a:gd name="connsiteX22" fmla="*/ 2799471 w 5662535"/>
              <a:gd name="connsiteY22" fmla="*/ 31649 h 5187458"/>
              <a:gd name="connsiteX0" fmla="*/ 2799471 w 5662535"/>
              <a:gd name="connsiteY0" fmla="*/ 31649 h 5187458"/>
              <a:gd name="connsiteX1" fmla="*/ 4213274 w 5662535"/>
              <a:gd name="connsiteY1" fmla="*/ 10547 h 5187458"/>
              <a:gd name="connsiteX2" fmla="*/ 5331655 w 5662535"/>
              <a:gd name="connsiteY2" fmla="*/ 59784 h 5187458"/>
              <a:gd name="connsiteX3" fmla="*/ 5641145 w 5662535"/>
              <a:gd name="connsiteY3" fmla="*/ 502917 h 5187458"/>
              <a:gd name="connsiteX4" fmla="*/ 5577840 w 5662535"/>
              <a:gd name="connsiteY4" fmla="*/ 1121895 h 5187458"/>
              <a:gd name="connsiteX5" fmla="*/ 4213274 w 5662535"/>
              <a:gd name="connsiteY5" fmla="*/ 1403249 h 5187458"/>
              <a:gd name="connsiteX6" fmla="*/ 2996419 w 5662535"/>
              <a:gd name="connsiteY6" fmla="*/ 1438418 h 5187458"/>
              <a:gd name="connsiteX7" fmla="*/ 2729132 w 5662535"/>
              <a:gd name="connsiteY7" fmla="*/ 1515791 h 5187458"/>
              <a:gd name="connsiteX8" fmla="*/ 2138289 w 5662535"/>
              <a:gd name="connsiteY8" fmla="*/ 1994092 h 5187458"/>
              <a:gd name="connsiteX9" fmla="*/ 2117188 w 5662535"/>
              <a:gd name="connsiteY9" fmla="*/ 3724418 h 5187458"/>
              <a:gd name="connsiteX10" fmla="*/ 2131255 w 5662535"/>
              <a:gd name="connsiteY10" fmla="*/ 4863900 h 5187458"/>
              <a:gd name="connsiteX11" fmla="*/ 1526345 w 5662535"/>
              <a:gd name="connsiteY11" fmla="*/ 5180424 h 5187458"/>
              <a:gd name="connsiteX12" fmla="*/ 1456006 w 5662535"/>
              <a:gd name="connsiteY12" fmla="*/ 5187458 h 5187458"/>
              <a:gd name="connsiteX13" fmla="*/ 436098 w 5662535"/>
              <a:gd name="connsiteY13" fmla="*/ 5166356 h 5187458"/>
              <a:gd name="connsiteX14" fmla="*/ 0 w 5662535"/>
              <a:gd name="connsiteY14" fmla="*/ 4617716 h 5187458"/>
              <a:gd name="connsiteX15" fmla="*/ 7034 w 5662535"/>
              <a:gd name="connsiteY15" fmla="*/ 3485267 h 5187458"/>
              <a:gd name="connsiteX16" fmla="*/ 56271 w 5662535"/>
              <a:gd name="connsiteY16" fmla="*/ 1311809 h 5187458"/>
              <a:gd name="connsiteX17" fmla="*/ 330591 w 5662535"/>
              <a:gd name="connsiteY17" fmla="*/ 819439 h 5187458"/>
              <a:gd name="connsiteX18" fmla="*/ 1188720 w 5662535"/>
              <a:gd name="connsiteY18" fmla="*/ 474781 h 5187458"/>
              <a:gd name="connsiteX19" fmla="*/ 2074985 w 5662535"/>
              <a:gd name="connsiteY19" fmla="*/ 151224 h 5187458"/>
              <a:gd name="connsiteX20" fmla="*/ 2328203 w 5662535"/>
              <a:gd name="connsiteY20" fmla="*/ 52750 h 5187458"/>
              <a:gd name="connsiteX21" fmla="*/ 2588455 w 5662535"/>
              <a:gd name="connsiteY21" fmla="*/ 38683 h 5187458"/>
              <a:gd name="connsiteX22" fmla="*/ 2799471 w 5662535"/>
              <a:gd name="connsiteY22" fmla="*/ 31649 h 5187458"/>
              <a:gd name="connsiteX0" fmla="*/ 2799471 w 5662535"/>
              <a:gd name="connsiteY0" fmla="*/ 31649 h 5187458"/>
              <a:gd name="connsiteX1" fmla="*/ 4213274 w 5662535"/>
              <a:gd name="connsiteY1" fmla="*/ 10547 h 5187458"/>
              <a:gd name="connsiteX2" fmla="*/ 5331655 w 5662535"/>
              <a:gd name="connsiteY2" fmla="*/ 59784 h 5187458"/>
              <a:gd name="connsiteX3" fmla="*/ 5641145 w 5662535"/>
              <a:gd name="connsiteY3" fmla="*/ 502917 h 5187458"/>
              <a:gd name="connsiteX4" fmla="*/ 5577840 w 5662535"/>
              <a:gd name="connsiteY4" fmla="*/ 1121895 h 5187458"/>
              <a:gd name="connsiteX5" fmla="*/ 4213274 w 5662535"/>
              <a:gd name="connsiteY5" fmla="*/ 1403249 h 5187458"/>
              <a:gd name="connsiteX6" fmla="*/ 2996419 w 5662535"/>
              <a:gd name="connsiteY6" fmla="*/ 1438418 h 5187458"/>
              <a:gd name="connsiteX7" fmla="*/ 2729132 w 5662535"/>
              <a:gd name="connsiteY7" fmla="*/ 1515791 h 5187458"/>
              <a:gd name="connsiteX8" fmla="*/ 2138289 w 5662535"/>
              <a:gd name="connsiteY8" fmla="*/ 1994092 h 5187458"/>
              <a:gd name="connsiteX9" fmla="*/ 2117188 w 5662535"/>
              <a:gd name="connsiteY9" fmla="*/ 3724418 h 5187458"/>
              <a:gd name="connsiteX10" fmla="*/ 2131255 w 5662535"/>
              <a:gd name="connsiteY10" fmla="*/ 4863900 h 5187458"/>
              <a:gd name="connsiteX11" fmla="*/ 1526345 w 5662535"/>
              <a:gd name="connsiteY11" fmla="*/ 5180424 h 5187458"/>
              <a:gd name="connsiteX12" fmla="*/ 1456006 w 5662535"/>
              <a:gd name="connsiteY12" fmla="*/ 5187458 h 5187458"/>
              <a:gd name="connsiteX13" fmla="*/ 436098 w 5662535"/>
              <a:gd name="connsiteY13" fmla="*/ 5166356 h 5187458"/>
              <a:gd name="connsiteX14" fmla="*/ 0 w 5662535"/>
              <a:gd name="connsiteY14" fmla="*/ 4617716 h 5187458"/>
              <a:gd name="connsiteX15" fmla="*/ 7034 w 5662535"/>
              <a:gd name="connsiteY15" fmla="*/ 3485267 h 5187458"/>
              <a:gd name="connsiteX16" fmla="*/ 56271 w 5662535"/>
              <a:gd name="connsiteY16" fmla="*/ 1311809 h 5187458"/>
              <a:gd name="connsiteX17" fmla="*/ 330591 w 5662535"/>
              <a:gd name="connsiteY17" fmla="*/ 819439 h 5187458"/>
              <a:gd name="connsiteX18" fmla="*/ 1188720 w 5662535"/>
              <a:gd name="connsiteY18" fmla="*/ 474781 h 5187458"/>
              <a:gd name="connsiteX19" fmla="*/ 2074985 w 5662535"/>
              <a:gd name="connsiteY19" fmla="*/ 151224 h 5187458"/>
              <a:gd name="connsiteX20" fmla="*/ 2328203 w 5662535"/>
              <a:gd name="connsiteY20" fmla="*/ 52750 h 5187458"/>
              <a:gd name="connsiteX21" fmla="*/ 2588455 w 5662535"/>
              <a:gd name="connsiteY21" fmla="*/ 38683 h 5187458"/>
              <a:gd name="connsiteX22" fmla="*/ 2799471 w 5662535"/>
              <a:gd name="connsiteY22" fmla="*/ 31649 h 5187458"/>
              <a:gd name="connsiteX0" fmla="*/ 2799471 w 5662535"/>
              <a:gd name="connsiteY0" fmla="*/ 31649 h 5187458"/>
              <a:gd name="connsiteX1" fmla="*/ 4213274 w 5662535"/>
              <a:gd name="connsiteY1" fmla="*/ 10547 h 5187458"/>
              <a:gd name="connsiteX2" fmla="*/ 5331655 w 5662535"/>
              <a:gd name="connsiteY2" fmla="*/ 59784 h 5187458"/>
              <a:gd name="connsiteX3" fmla="*/ 5641145 w 5662535"/>
              <a:gd name="connsiteY3" fmla="*/ 502917 h 5187458"/>
              <a:gd name="connsiteX4" fmla="*/ 5577840 w 5662535"/>
              <a:gd name="connsiteY4" fmla="*/ 1121895 h 5187458"/>
              <a:gd name="connsiteX5" fmla="*/ 4213274 w 5662535"/>
              <a:gd name="connsiteY5" fmla="*/ 1403249 h 5187458"/>
              <a:gd name="connsiteX6" fmla="*/ 2996419 w 5662535"/>
              <a:gd name="connsiteY6" fmla="*/ 1438418 h 5187458"/>
              <a:gd name="connsiteX7" fmla="*/ 2729132 w 5662535"/>
              <a:gd name="connsiteY7" fmla="*/ 1515791 h 5187458"/>
              <a:gd name="connsiteX8" fmla="*/ 2138289 w 5662535"/>
              <a:gd name="connsiteY8" fmla="*/ 1994092 h 5187458"/>
              <a:gd name="connsiteX9" fmla="*/ 2117188 w 5662535"/>
              <a:gd name="connsiteY9" fmla="*/ 3724418 h 5187458"/>
              <a:gd name="connsiteX10" fmla="*/ 2131255 w 5662535"/>
              <a:gd name="connsiteY10" fmla="*/ 4863900 h 5187458"/>
              <a:gd name="connsiteX11" fmla="*/ 1526345 w 5662535"/>
              <a:gd name="connsiteY11" fmla="*/ 5180424 h 5187458"/>
              <a:gd name="connsiteX12" fmla="*/ 1456006 w 5662535"/>
              <a:gd name="connsiteY12" fmla="*/ 5187458 h 5187458"/>
              <a:gd name="connsiteX13" fmla="*/ 436098 w 5662535"/>
              <a:gd name="connsiteY13" fmla="*/ 5166356 h 5187458"/>
              <a:gd name="connsiteX14" fmla="*/ 0 w 5662535"/>
              <a:gd name="connsiteY14" fmla="*/ 4617716 h 5187458"/>
              <a:gd name="connsiteX15" fmla="*/ 7034 w 5662535"/>
              <a:gd name="connsiteY15" fmla="*/ 3485267 h 5187458"/>
              <a:gd name="connsiteX16" fmla="*/ 56271 w 5662535"/>
              <a:gd name="connsiteY16" fmla="*/ 1311809 h 5187458"/>
              <a:gd name="connsiteX17" fmla="*/ 330591 w 5662535"/>
              <a:gd name="connsiteY17" fmla="*/ 819439 h 5187458"/>
              <a:gd name="connsiteX18" fmla="*/ 1188720 w 5662535"/>
              <a:gd name="connsiteY18" fmla="*/ 474781 h 5187458"/>
              <a:gd name="connsiteX19" fmla="*/ 2053883 w 5662535"/>
              <a:gd name="connsiteY19" fmla="*/ 123089 h 5187458"/>
              <a:gd name="connsiteX20" fmla="*/ 2328203 w 5662535"/>
              <a:gd name="connsiteY20" fmla="*/ 52750 h 5187458"/>
              <a:gd name="connsiteX21" fmla="*/ 2588455 w 5662535"/>
              <a:gd name="connsiteY21" fmla="*/ 38683 h 5187458"/>
              <a:gd name="connsiteX22" fmla="*/ 2799471 w 5662535"/>
              <a:gd name="connsiteY22" fmla="*/ 31649 h 5187458"/>
              <a:gd name="connsiteX0" fmla="*/ 2799471 w 5662535"/>
              <a:gd name="connsiteY0" fmla="*/ 31649 h 5187458"/>
              <a:gd name="connsiteX1" fmla="*/ 4213274 w 5662535"/>
              <a:gd name="connsiteY1" fmla="*/ 10547 h 5187458"/>
              <a:gd name="connsiteX2" fmla="*/ 5331655 w 5662535"/>
              <a:gd name="connsiteY2" fmla="*/ 59784 h 5187458"/>
              <a:gd name="connsiteX3" fmla="*/ 5641145 w 5662535"/>
              <a:gd name="connsiteY3" fmla="*/ 502917 h 5187458"/>
              <a:gd name="connsiteX4" fmla="*/ 5577840 w 5662535"/>
              <a:gd name="connsiteY4" fmla="*/ 1121895 h 5187458"/>
              <a:gd name="connsiteX5" fmla="*/ 4213274 w 5662535"/>
              <a:gd name="connsiteY5" fmla="*/ 1403249 h 5187458"/>
              <a:gd name="connsiteX6" fmla="*/ 2996419 w 5662535"/>
              <a:gd name="connsiteY6" fmla="*/ 1438418 h 5187458"/>
              <a:gd name="connsiteX7" fmla="*/ 2729132 w 5662535"/>
              <a:gd name="connsiteY7" fmla="*/ 1515791 h 5187458"/>
              <a:gd name="connsiteX8" fmla="*/ 2138289 w 5662535"/>
              <a:gd name="connsiteY8" fmla="*/ 1994092 h 5187458"/>
              <a:gd name="connsiteX9" fmla="*/ 2117188 w 5662535"/>
              <a:gd name="connsiteY9" fmla="*/ 3724418 h 5187458"/>
              <a:gd name="connsiteX10" fmla="*/ 2131255 w 5662535"/>
              <a:gd name="connsiteY10" fmla="*/ 4863900 h 5187458"/>
              <a:gd name="connsiteX11" fmla="*/ 1526345 w 5662535"/>
              <a:gd name="connsiteY11" fmla="*/ 5180424 h 5187458"/>
              <a:gd name="connsiteX12" fmla="*/ 1456006 w 5662535"/>
              <a:gd name="connsiteY12" fmla="*/ 5187458 h 5187458"/>
              <a:gd name="connsiteX13" fmla="*/ 436098 w 5662535"/>
              <a:gd name="connsiteY13" fmla="*/ 5166356 h 5187458"/>
              <a:gd name="connsiteX14" fmla="*/ 0 w 5662535"/>
              <a:gd name="connsiteY14" fmla="*/ 4617716 h 5187458"/>
              <a:gd name="connsiteX15" fmla="*/ 7034 w 5662535"/>
              <a:gd name="connsiteY15" fmla="*/ 3485267 h 5187458"/>
              <a:gd name="connsiteX16" fmla="*/ 56271 w 5662535"/>
              <a:gd name="connsiteY16" fmla="*/ 1311809 h 5187458"/>
              <a:gd name="connsiteX17" fmla="*/ 330591 w 5662535"/>
              <a:gd name="connsiteY17" fmla="*/ 819439 h 5187458"/>
              <a:gd name="connsiteX18" fmla="*/ 1188720 w 5662535"/>
              <a:gd name="connsiteY18" fmla="*/ 474781 h 5187458"/>
              <a:gd name="connsiteX19" fmla="*/ 2053883 w 5662535"/>
              <a:gd name="connsiteY19" fmla="*/ 123089 h 5187458"/>
              <a:gd name="connsiteX20" fmla="*/ 2328203 w 5662535"/>
              <a:gd name="connsiteY20" fmla="*/ 52750 h 5187458"/>
              <a:gd name="connsiteX21" fmla="*/ 2588455 w 5662535"/>
              <a:gd name="connsiteY21" fmla="*/ 38683 h 5187458"/>
              <a:gd name="connsiteX22" fmla="*/ 2799471 w 5662535"/>
              <a:gd name="connsiteY22" fmla="*/ 31649 h 5187458"/>
              <a:gd name="connsiteX0" fmla="*/ 2799471 w 5662535"/>
              <a:gd name="connsiteY0" fmla="*/ 31649 h 5187458"/>
              <a:gd name="connsiteX1" fmla="*/ 4213274 w 5662535"/>
              <a:gd name="connsiteY1" fmla="*/ 10547 h 5187458"/>
              <a:gd name="connsiteX2" fmla="*/ 5331655 w 5662535"/>
              <a:gd name="connsiteY2" fmla="*/ 59784 h 5187458"/>
              <a:gd name="connsiteX3" fmla="*/ 5641145 w 5662535"/>
              <a:gd name="connsiteY3" fmla="*/ 502917 h 5187458"/>
              <a:gd name="connsiteX4" fmla="*/ 5577840 w 5662535"/>
              <a:gd name="connsiteY4" fmla="*/ 1121895 h 5187458"/>
              <a:gd name="connsiteX5" fmla="*/ 4213274 w 5662535"/>
              <a:gd name="connsiteY5" fmla="*/ 1403249 h 5187458"/>
              <a:gd name="connsiteX6" fmla="*/ 2996419 w 5662535"/>
              <a:gd name="connsiteY6" fmla="*/ 1438418 h 5187458"/>
              <a:gd name="connsiteX7" fmla="*/ 2729132 w 5662535"/>
              <a:gd name="connsiteY7" fmla="*/ 1515791 h 5187458"/>
              <a:gd name="connsiteX8" fmla="*/ 2138289 w 5662535"/>
              <a:gd name="connsiteY8" fmla="*/ 1994092 h 5187458"/>
              <a:gd name="connsiteX9" fmla="*/ 2117188 w 5662535"/>
              <a:gd name="connsiteY9" fmla="*/ 3724418 h 5187458"/>
              <a:gd name="connsiteX10" fmla="*/ 2131255 w 5662535"/>
              <a:gd name="connsiteY10" fmla="*/ 4863900 h 5187458"/>
              <a:gd name="connsiteX11" fmla="*/ 1526345 w 5662535"/>
              <a:gd name="connsiteY11" fmla="*/ 5180424 h 5187458"/>
              <a:gd name="connsiteX12" fmla="*/ 1456006 w 5662535"/>
              <a:gd name="connsiteY12" fmla="*/ 5187458 h 5187458"/>
              <a:gd name="connsiteX13" fmla="*/ 436098 w 5662535"/>
              <a:gd name="connsiteY13" fmla="*/ 5166356 h 5187458"/>
              <a:gd name="connsiteX14" fmla="*/ 0 w 5662535"/>
              <a:gd name="connsiteY14" fmla="*/ 4617716 h 5187458"/>
              <a:gd name="connsiteX15" fmla="*/ 7034 w 5662535"/>
              <a:gd name="connsiteY15" fmla="*/ 3485267 h 5187458"/>
              <a:gd name="connsiteX16" fmla="*/ 56271 w 5662535"/>
              <a:gd name="connsiteY16" fmla="*/ 1311809 h 5187458"/>
              <a:gd name="connsiteX17" fmla="*/ 330591 w 5662535"/>
              <a:gd name="connsiteY17" fmla="*/ 819439 h 5187458"/>
              <a:gd name="connsiteX18" fmla="*/ 1188720 w 5662535"/>
              <a:gd name="connsiteY18" fmla="*/ 474781 h 5187458"/>
              <a:gd name="connsiteX19" fmla="*/ 2053883 w 5662535"/>
              <a:gd name="connsiteY19" fmla="*/ 123089 h 5187458"/>
              <a:gd name="connsiteX20" fmla="*/ 2328203 w 5662535"/>
              <a:gd name="connsiteY20" fmla="*/ 52750 h 5187458"/>
              <a:gd name="connsiteX21" fmla="*/ 2588455 w 5662535"/>
              <a:gd name="connsiteY21" fmla="*/ 38683 h 5187458"/>
              <a:gd name="connsiteX22" fmla="*/ 2799471 w 5662535"/>
              <a:gd name="connsiteY22" fmla="*/ 31649 h 5187458"/>
              <a:gd name="connsiteX0" fmla="*/ 2799471 w 5662535"/>
              <a:gd name="connsiteY0" fmla="*/ 31649 h 5187458"/>
              <a:gd name="connsiteX1" fmla="*/ 4213274 w 5662535"/>
              <a:gd name="connsiteY1" fmla="*/ 10547 h 5187458"/>
              <a:gd name="connsiteX2" fmla="*/ 5331655 w 5662535"/>
              <a:gd name="connsiteY2" fmla="*/ 59784 h 5187458"/>
              <a:gd name="connsiteX3" fmla="*/ 5641145 w 5662535"/>
              <a:gd name="connsiteY3" fmla="*/ 502917 h 5187458"/>
              <a:gd name="connsiteX4" fmla="*/ 5577840 w 5662535"/>
              <a:gd name="connsiteY4" fmla="*/ 1121895 h 5187458"/>
              <a:gd name="connsiteX5" fmla="*/ 4213274 w 5662535"/>
              <a:gd name="connsiteY5" fmla="*/ 1403249 h 5187458"/>
              <a:gd name="connsiteX6" fmla="*/ 2996419 w 5662535"/>
              <a:gd name="connsiteY6" fmla="*/ 1438418 h 5187458"/>
              <a:gd name="connsiteX7" fmla="*/ 2729132 w 5662535"/>
              <a:gd name="connsiteY7" fmla="*/ 1515791 h 5187458"/>
              <a:gd name="connsiteX8" fmla="*/ 2138289 w 5662535"/>
              <a:gd name="connsiteY8" fmla="*/ 1994092 h 5187458"/>
              <a:gd name="connsiteX9" fmla="*/ 2117188 w 5662535"/>
              <a:gd name="connsiteY9" fmla="*/ 3724418 h 5187458"/>
              <a:gd name="connsiteX10" fmla="*/ 2074985 w 5662535"/>
              <a:gd name="connsiteY10" fmla="*/ 4863900 h 5187458"/>
              <a:gd name="connsiteX11" fmla="*/ 1526345 w 5662535"/>
              <a:gd name="connsiteY11" fmla="*/ 5180424 h 5187458"/>
              <a:gd name="connsiteX12" fmla="*/ 1456006 w 5662535"/>
              <a:gd name="connsiteY12" fmla="*/ 5187458 h 5187458"/>
              <a:gd name="connsiteX13" fmla="*/ 436098 w 5662535"/>
              <a:gd name="connsiteY13" fmla="*/ 5166356 h 5187458"/>
              <a:gd name="connsiteX14" fmla="*/ 0 w 5662535"/>
              <a:gd name="connsiteY14" fmla="*/ 4617716 h 5187458"/>
              <a:gd name="connsiteX15" fmla="*/ 7034 w 5662535"/>
              <a:gd name="connsiteY15" fmla="*/ 3485267 h 5187458"/>
              <a:gd name="connsiteX16" fmla="*/ 56271 w 5662535"/>
              <a:gd name="connsiteY16" fmla="*/ 1311809 h 5187458"/>
              <a:gd name="connsiteX17" fmla="*/ 330591 w 5662535"/>
              <a:gd name="connsiteY17" fmla="*/ 819439 h 5187458"/>
              <a:gd name="connsiteX18" fmla="*/ 1188720 w 5662535"/>
              <a:gd name="connsiteY18" fmla="*/ 474781 h 5187458"/>
              <a:gd name="connsiteX19" fmla="*/ 2053883 w 5662535"/>
              <a:gd name="connsiteY19" fmla="*/ 123089 h 5187458"/>
              <a:gd name="connsiteX20" fmla="*/ 2328203 w 5662535"/>
              <a:gd name="connsiteY20" fmla="*/ 52750 h 5187458"/>
              <a:gd name="connsiteX21" fmla="*/ 2588455 w 5662535"/>
              <a:gd name="connsiteY21" fmla="*/ 38683 h 5187458"/>
              <a:gd name="connsiteX22" fmla="*/ 2799471 w 5662535"/>
              <a:gd name="connsiteY22" fmla="*/ 31649 h 5187458"/>
              <a:gd name="connsiteX0" fmla="*/ 2799471 w 5662535"/>
              <a:gd name="connsiteY0" fmla="*/ 31649 h 5187458"/>
              <a:gd name="connsiteX1" fmla="*/ 4213274 w 5662535"/>
              <a:gd name="connsiteY1" fmla="*/ 10547 h 5187458"/>
              <a:gd name="connsiteX2" fmla="*/ 5331655 w 5662535"/>
              <a:gd name="connsiteY2" fmla="*/ 59784 h 5187458"/>
              <a:gd name="connsiteX3" fmla="*/ 5641145 w 5662535"/>
              <a:gd name="connsiteY3" fmla="*/ 502917 h 5187458"/>
              <a:gd name="connsiteX4" fmla="*/ 5577840 w 5662535"/>
              <a:gd name="connsiteY4" fmla="*/ 1121895 h 5187458"/>
              <a:gd name="connsiteX5" fmla="*/ 4213274 w 5662535"/>
              <a:gd name="connsiteY5" fmla="*/ 1403249 h 5187458"/>
              <a:gd name="connsiteX6" fmla="*/ 2996419 w 5662535"/>
              <a:gd name="connsiteY6" fmla="*/ 1438418 h 5187458"/>
              <a:gd name="connsiteX7" fmla="*/ 2729132 w 5662535"/>
              <a:gd name="connsiteY7" fmla="*/ 1515791 h 5187458"/>
              <a:gd name="connsiteX8" fmla="*/ 2138289 w 5662535"/>
              <a:gd name="connsiteY8" fmla="*/ 1994092 h 5187458"/>
              <a:gd name="connsiteX9" fmla="*/ 2117188 w 5662535"/>
              <a:gd name="connsiteY9" fmla="*/ 3724418 h 5187458"/>
              <a:gd name="connsiteX10" fmla="*/ 2074985 w 5662535"/>
              <a:gd name="connsiteY10" fmla="*/ 4863900 h 5187458"/>
              <a:gd name="connsiteX11" fmla="*/ 1526345 w 5662535"/>
              <a:gd name="connsiteY11" fmla="*/ 5180424 h 5187458"/>
              <a:gd name="connsiteX12" fmla="*/ 1456006 w 5662535"/>
              <a:gd name="connsiteY12" fmla="*/ 5187458 h 5187458"/>
              <a:gd name="connsiteX13" fmla="*/ 436098 w 5662535"/>
              <a:gd name="connsiteY13" fmla="*/ 5166356 h 5187458"/>
              <a:gd name="connsiteX14" fmla="*/ 0 w 5662535"/>
              <a:gd name="connsiteY14" fmla="*/ 4617716 h 5187458"/>
              <a:gd name="connsiteX15" fmla="*/ 7034 w 5662535"/>
              <a:gd name="connsiteY15" fmla="*/ 3485267 h 5187458"/>
              <a:gd name="connsiteX16" fmla="*/ 56271 w 5662535"/>
              <a:gd name="connsiteY16" fmla="*/ 1311809 h 5187458"/>
              <a:gd name="connsiteX17" fmla="*/ 330591 w 5662535"/>
              <a:gd name="connsiteY17" fmla="*/ 819439 h 5187458"/>
              <a:gd name="connsiteX18" fmla="*/ 1188720 w 5662535"/>
              <a:gd name="connsiteY18" fmla="*/ 474781 h 5187458"/>
              <a:gd name="connsiteX19" fmla="*/ 2053883 w 5662535"/>
              <a:gd name="connsiteY19" fmla="*/ 123089 h 5187458"/>
              <a:gd name="connsiteX20" fmla="*/ 2328203 w 5662535"/>
              <a:gd name="connsiteY20" fmla="*/ 52750 h 5187458"/>
              <a:gd name="connsiteX21" fmla="*/ 2588455 w 5662535"/>
              <a:gd name="connsiteY21" fmla="*/ 38683 h 5187458"/>
              <a:gd name="connsiteX22" fmla="*/ 2799471 w 5662535"/>
              <a:gd name="connsiteY22" fmla="*/ 31649 h 5187458"/>
              <a:gd name="connsiteX0" fmla="*/ 2799471 w 5662535"/>
              <a:gd name="connsiteY0" fmla="*/ 31649 h 5187458"/>
              <a:gd name="connsiteX1" fmla="*/ 4213274 w 5662535"/>
              <a:gd name="connsiteY1" fmla="*/ 10547 h 5187458"/>
              <a:gd name="connsiteX2" fmla="*/ 5331655 w 5662535"/>
              <a:gd name="connsiteY2" fmla="*/ 59784 h 5187458"/>
              <a:gd name="connsiteX3" fmla="*/ 5641145 w 5662535"/>
              <a:gd name="connsiteY3" fmla="*/ 502917 h 5187458"/>
              <a:gd name="connsiteX4" fmla="*/ 5577840 w 5662535"/>
              <a:gd name="connsiteY4" fmla="*/ 1121895 h 5187458"/>
              <a:gd name="connsiteX5" fmla="*/ 4213274 w 5662535"/>
              <a:gd name="connsiteY5" fmla="*/ 1403249 h 5187458"/>
              <a:gd name="connsiteX6" fmla="*/ 2996419 w 5662535"/>
              <a:gd name="connsiteY6" fmla="*/ 1438418 h 5187458"/>
              <a:gd name="connsiteX7" fmla="*/ 2729132 w 5662535"/>
              <a:gd name="connsiteY7" fmla="*/ 1515791 h 5187458"/>
              <a:gd name="connsiteX8" fmla="*/ 2138289 w 5662535"/>
              <a:gd name="connsiteY8" fmla="*/ 1994092 h 5187458"/>
              <a:gd name="connsiteX9" fmla="*/ 2117188 w 5662535"/>
              <a:gd name="connsiteY9" fmla="*/ 3724418 h 5187458"/>
              <a:gd name="connsiteX10" fmla="*/ 2074985 w 5662535"/>
              <a:gd name="connsiteY10" fmla="*/ 4863900 h 5187458"/>
              <a:gd name="connsiteX11" fmla="*/ 1526345 w 5662535"/>
              <a:gd name="connsiteY11" fmla="*/ 5180424 h 5187458"/>
              <a:gd name="connsiteX12" fmla="*/ 1456006 w 5662535"/>
              <a:gd name="connsiteY12" fmla="*/ 5187458 h 5187458"/>
              <a:gd name="connsiteX13" fmla="*/ 436098 w 5662535"/>
              <a:gd name="connsiteY13" fmla="*/ 5166356 h 5187458"/>
              <a:gd name="connsiteX14" fmla="*/ 0 w 5662535"/>
              <a:gd name="connsiteY14" fmla="*/ 4617716 h 5187458"/>
              <a:gd name="connsiteX15" fmla="*/ 7034 w 5662535"/>
              <a:gd name="connsiteY15" fmla="*/ 3485267 h 5187458"/>
              <a:gd name="connsiteX16" fmla="*/ 56271 w 5662535"/>
              <a:gd name="connsiteY16" fmla="*/ 1311809 h 5187458"/>
              <a:gd name="connsiteX17" fmla="*/ 330591 w 5662535"/>
              <a:gd name="connsiteY17" fmla="*/ 819439 h 5187458"/>
              <a:gd name="connsiteX18" fmla="*/ 1188720 w 5662535"/>
              <a:gd name="connsiteY18" fmla="*/ 474781 h 5187458"/>
              <a:gd name="connsiteX19" fmla="*/ 2053883 w 5662535"/>
              <a:gd name="connsiteY19" fmla="*/ 123089 h 5187458"/>
              <a:gd name="connsiteX20" fmla="*/ 2328203 w 5662535"/>
              <a:gd name="connsiteY20" fmla="*/ 52750 h 5187458"/>
              <a:gd name="connsiteX21" fmla="*/ 2588455 w 5662535"/>
              <a:gd name="connsiteY21" fmla="*/ 38683 h 5187458"/>
              <a:gd name="connsiteX22" fmla="*/ 2799471 w 5662535"/>
              <a:gd name="connsiteY22" fmla="*/ 31649 h 5187458"/>
              <a:gd name="connsiteX0" fmla="*/ 2799471 w 5662535"/>
              <a:gd name="connsiteY0" fmla="*/ 31649 h 5187458"/>
              <a:gd name="connsiteX1" fmla="*/ 4213274 w 5662535"/>
              <a:gd name="connsiteY1" fmla="*/ 10547 h 5187458"/>
              <a:gd name="connsiteX2" fmla="*/ 5331655 w 5662535"/>
              <a:gd name="connsiteY2" fmla="*/ 59784 h 5187458"/>
              <a:gd name="connsiteX3" fmla="*/ 5641145 w 5662535"/>
              <a:gd name="connsiteY3" fmla="*/ 502917 h 5187458"/>
              <a:gd name="connsiteX4" fmla="*/ 5577840 w 5662535"/>
              <a:gd name="connsiteY4" fmla="*/ 1121895 h 5187458"/>
              <a:gd name="connsiteX5" fmla="*/ 4213274 w 5662535"/>
              <a:gd name="connsiteY5" fmla="*/ 1403249 h 5187458"/>
              <a:gd name="connsiteX6" fmla="*/ 2996419 w 5662535"/>
              <a:gd name="connsiteY6" fmla="*/ 1438418 h 5187458"/>
              <a:gd name="connsiteX7" fmla="*/ 2729132 w 5662535"/>
              <a:gd name="connsiteY7" fmla="*/ 1515791 h 5187458"/>
              <a:gd name="connsiteX8" fmla="*/ 2138289 w 5662535"/>
              <a:gd name="connsiteY8" fmla="*/ 1994092 h 5187458"/>
              <a:gd name="connsiteX9" fmla="*/ 2117188 w 5662535"/>
              <a:gd name="connsiteY9" fmla="*/ 3724418 h 5187458"/>
              <a:gd name="connsiteX10" fmla="*/ 2074985 w 5662535"/>
              <a:gd name="connsiteY10" fmla="*/ 4863900 h 5187458"/>
              <a:gd name="connsiteX11" fmla="*/ 1526345 w 5662535"/>
              <a:gd name="connsiteY11" fmla="*/ 5180424 h 5187458"/>
              <a:gd name="connsiteX12" fmla="*/ 1456006 w 5662535"/>
              <a:gd name="connsiteY12" fmla="*/ 5187458 h 5187458"/>
              <a:gd name="connsiteX13" fmla="*/ 436098 w 5662535"/>
              <a:gd name="connsiteY13" fmla="*/ 5166356 h 5187458"/>
              <a:gd name="connsiteX14" fmla="*/ 0 w 5662535"/>
              <a:gd name="connsiteY14" fmla="*/ 4617716 h 5187458"/>
              <a:gd name="connsiteX15" fmla="*/ 7034 w 5662535"/>
              <a:gd name="connsiteY15" fmla="*/ 3485267 h 5187458"/>
              <a:gd name="connsiteX16" fmla="*/ 56271 w 5662535"/>
              <a:gd name="connsiteY16" fmla="*/ 1311809 h 5187458"/>
              <a:gd name="connsiteX17" fmla="*/ 330591 w 5662535"/>
              <a:gd name="connsiteY17" fmla="*/ 819439 h 5187458"/>
              <a:gd name="connsiteX18" fmla="*/ 1188720 w 5662535"/>
              <a:gd name="connsiteY18" fmla="*/ 474781 h 5187458"/>
              <a:gd name="connsiteX19" fmla="*/ 2053883 w 5662535"/>
              <a:gd name="connsiteY19" fmla="*/ 123089 h 5187458"/>
              <a:gd name="connsiteX20" fmla="*/ 2328203 w 5662535"/>
              <a:gd name="connsiteY20" fmla="*/ 52750 h 5187458"/>
              <a:gd name="connsiteX21" fmla="*/ 2588455 w 5662535"/>
              <a:gd name="connsiteY21" fmla="*/ 38683 h 5187458"/>
              <a:gd name="connsiteX22" fmla="*/ 2799471 w 5662535"/>
              <a:gd name="connsiteY22" fmla="*/ 31649 h 5187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62535" h="5187458">
                <a:moveTo>
                  <a:pt x="2799471" y="31649"/>
                </a:moveTo>
                <a:lnTo>
                  <a:pt x="4213274" y="10547"/>
                </a:lnTo>
                <a:cubicBezTo>
                  <a:pt x="4607169" y="-15244"/>
                  <a:pt x="4958861" y="8203"/>
                  <a:pt x="5331655" y="59784"/>
                </a:cubicBezTo>
                <a:cubicBezTo>
                  <a:pt x="5498122" y="158258"/>
                  <a:pt x="5594252" y="313003"/>
                  <a:pt x="5641145" y="502917"/>
                </a:cubicBezTo>
                <a:cubicBezTo>
                  <a:pt x="5676314" y="835852"/>
                  <a:pt x="5676314" y="929637"/>
                  <a:pt x="5577840" y="1121895"/>
                </a:cubicBezTo>
                <a:cubicBezTo>
                  <a:pt x="5137052" y="1307120"/>
                  <a:pt x="4717366" y="1386836"/>
                  <a:pt x="4213274" y="1403249"/>
                </a:cubicBezTo>
                <a:lnTo>
                  <a:pt x="2996419" y="1438418"/>
                </a:lnTo>
                <a:cubicBezTo>
                  <a:pt x="2907323" y="1464209"/>
                  <a:pt x="2811194" y="1454831"/>
                  <a:pt x="2729132" y="1515791"/>
                </a:cubicBezTo>
                <a:cubicBezTo>
                  <a:pt x="2539218" y="1604886"/>
                  <a:pt x="2314135" y="1567372"/>
                  <a:pt x="2138289" y="1994092"/>
                </a:cubicBezTo>
                <a:cubicBezTo>
                  <a:pt x="2140634" y="2582590"/>
                  <a:pt x="2114843" y="3135920"/>
                  <a:pt x="2117188" y="3724418"/>
                </a:cubicBezTo>
                <a:cubicBezTo>
                  <a:pt x="2103120" y="4104245"/>
                  <a:pt x="2124222" y="4491107"/>
                  <a:pt x="2074985" y="4863900"/>
                </a:cubicBezTo>
                <a:cubicBezTo>
                  <a:pt x="1908517" y="5067882"/>
                  <a:pt x="1805354" y="5138221"/>
                  <a:pt x="1526345" y="5180424"/>
                </a:cubicBezTo>
                <a:lnTo>
                  <a:pt x="1456006" y="5187458"/>
                </a:lnTo>
                <a:lnTo>
                  <a:pt x="436098" y="5166356"/>
                </a:lnTo>
                <a:cubicBezTo>
                  <a:pt x="192259" y="5053814"/>
                  <a:pt x="67994" y="4885002"/>
                  <a:pt x="0" y="4617716"/>
                </a:cubicBezTo>
                <a:cubicBezTo>
                  <a:pt x="2345" y="4240233"/>
                  <a:pt x="4689" y="3862750"/>
                  <a:pt x="7034" y="3485267"/>
                </a:cubicBezTo>
                <a:lnTo>
                  <a:pt x="56271" y="1311809"/>
                </a:lnTo>
                <a:cubicBezTo>
                  <a:pt x="77372" y="1077348"/>
                  <a:pt x="119575" y="955427"/>
                  <a:pt x="330591" y="819439"/>
                </a:cubicBezTo>
                <a:lnTo>
                  <a:pt x="1188720" y="474781"/>
                </a:lnTo>
                <a:lnTo>
                  <a:pt x="2053883" y="123089"/>
                </a:lnTo>
                <a:cubicBezTo>
                  <a:pt x="2152357" y="78542"/>
                  <a:pt x="2243797" y="69162"/>
                  <a:pt x="2328203" y="52750"/>
                </a:cubicBezTo>
                <a:cubicBezTo>
                  <a:pt x="2436056" y="31649"/>
                  <a:pt x="2459501" y="38683"/>
                  <a:pt x="2588455" y="38683"/>
                </a:cubicBezTo>
                <a:lnTo>
                  <a:pt x="2799471" y="31649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038621" y="581711"/>
            <a:ext cx="2363372" cy="88313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059723" y="581711"/>
            <a:ext cx="236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Lot 1: </a:t>
            </a:r>
            <a:r>
              <a:rPr lang="fr-FR" sz="1600" dirty="0"/>
              <a:t>Imagerie 3D multi-échelle d’une  argilite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279006" y="1589599"/>
            <a:ext cx="1648265" cy="32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79006" y="1879456"/>
            <a:ext cx="16482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Lot 1: </a:t>
            </a:r>
            <a:r>
              <a:rPr lang="fr-FR" sz="1600" dirty="0"/>
              <a:t>Caractérisation expérimentale </a:t>
            </a:r>
          </a:p>
          <a:p>
            <a:pPr algn="ctr"/>
            <a:r>
              <a:rPr lang="fr-FR" sz="1600" dirty="0"/>
              <a:t>du matériau </a:t>
            </a:r>
          </a:p>
          <a:p>
            <a:pPr algn="ctr"/>
            <a:r>
              <a:rPr lang="fr-FR" sz="1600" dirty="0"/>
              <a:t>et de ses propriétés de transport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34175" y="1995686"/>
            <a:ext cx="3063240" cy="12474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Lot 3: </a:t>
            </a:r>
            <a:r>
              <a:rPr lang="fr-FR" sz="1600" dirty="0">
                <a:solidFill>
                  <a:schemeClr val="tx1"/>
                </a:solidFill>
              </a:rPr>
              <a:t>Modélisation LBM/SPH à l’échelle </a:t>
            </a:r>
            <a:r>
              <a:rPr lang="fr-FR" sz="1600" dirty="0" err="1">
                <a:solidFill>
                  <a:schemeClr val="tx1"/>
                </a:solidFill>
              </a:rPr>
              <a:t>mésoscopique</a:t>
            </a:r>
            <a:r>
              <a:rPr lang="fr-FR" sz="1600" dirty="0">
                <a:solidFill>
                  <a:schemeClr val="tx1"/>
                </a:solidFill>
              </a:rPr>
              <a:t> et couplage électrocinétique et HM</a:t>
            </a:r>
          </a:p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2655277" y="3632401"/>
            <a:ext cx="3042138" cy="10995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Lot 4: </a:t>
            </a:r>
            <a:r>
              <a:rPr lang="fr-FR" sz="1600" dirty="0">
                <a:solidFill>
                  <a:schemeClr val="tx1"/>
                </a:solidFill>
              </a:rPr>
              <a:t>Modélisation multi-échelle PNM et couplage électrocinétique et HM</a:t>
            </a:r>
          </a:p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450035" y="1566841"/>
            <a:ext cx="2497017" cy="14749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Lot 2</a:t>
            </a:r>
            <a:r>
              <a:rPr lang="fr-FR" sz="1600" dirty="0">
                <a:solidFill>
                  <a:schemeClr val="tx1"/>
                </a:solidFill>
              </a:rPr>
              <a:t>: Modélisation MD à l’échelle microscopique / Validation des modèles diphasiques</a:t>
            </a:r>
          </a:p>
          <a:p>
            <a:pPr algn="ctr"/>
            <a:endParaRPr lang="fr-FR" dirty="0"/>
          </a:p>
        </p:txBody>
      </p:sp>
      <p:sp>
        <p:nvSpPr>
          <p:cNvPr id="13" name="Flèche vers le bas 12"/>
          <p:cNvSpPr/>
          <p:nvPr/>
        </p:nvSpPr>
        <p:spPr>
          <a:xfrm>
            <a:off x="4018669" y="3282672"/>
            <a:ext cx="403275" cy="3497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e bas 13"/>
          <p:cNvSpPr/>
          <p:nvPr/>
        </p:nvSpPr>
        <p:spPr>
          <a:xfrm>
            <a:off x="4018668" y="1566841"/>
            <a:ext cx="403275" cy="4288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Double flèche horizontale 14"/>
          <p:cNvSpPr/>
          <p:nvPr/>
        </p:nvSpPr>
        <p:spPr>
          <a:xfrm>
            <a:off x="1955408" y="4021669"/>
            <a:ext cx="678767" cy="33534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Double flèche horizontale 15"/>
          <p:cNvSpPr/>
          <p:nvPr/>
        </p:nvSpPr>
        <p:spPr>
          <a:xfrm>
            <a:off x="1954821" y="2588948"/>
            <a:ext cx="678767" cy="33534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Double flèche horizontale 16"/>
          <p:cNvSpPr/>
          <p:nvPr/>
        </p:nvSpPr>
        <p:spPr>
          <a:xfrm rot="20122367">
            <a:off x="5732269" y="2348021"/>
            <a:ext cx="678767" cy="33534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6450035" y="4091843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Numérique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133123" y="706710"/>
            <a:ext cx="18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Expérimental</a:t>
            </a:r>
          </a:p>
        </p:txBody>
      </p:sp>
      <p:pic>
        <p:nvPicPr>
          <p:cNvPr id="22" name="Picture 2" descr="Résultat de recherche d'images pour &quot;logo imft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290" y="4393219"/>
            <a:ext cx="513104" cy="31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Résultat de recherche d'images pour &quot;logo IC2MP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07" y="4233073"/>
            <a:ext cx="752908" cy="32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e 30"/>
          <p:cNvGrpSpPr/>
          <p:nvPr/>
        </p:nvGrpSpPr>
        <p:grpSpPr>
          <a:xfrm>
            <a:off x="3779912" y="2809537"/>
            <a:ext cx="737061" cy="481709"/>
            <a:chOff x="2670090" y="2440923"/>
            <a:chExt cx="737061" cy="481709"/>
          </a:xfrm>
        </p:grpSpPr>
        <p:sp>
          <p:nvSpPr>
            <p:cNvPr id="30" name="Rectangle à coins arrondis 29"/>
            <p:cNvSpPr/>
            <p:nvPr/>
          </p:nvSpPr>
          <p:spPr>
            <a:xfrm>
              <a:off x="2670090" y="2511775"/>
              <a:ext cx="737061" cy="3400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0090" y="2440923"/>
              <a:ext cx="737061" cy="481709"/>
            </a:xfrm>
            <a:prstGeom prst="rect">
              <a:avLst/>
            </a:prstGeom>
          </p:spPr>
        </p:pic>
      </p:grpSp>
      <p:pic>
        <p:nvPicPr>
          <p:cNvPr id="25" name="Picture 6" descr="Résultat de recherche d'images pour &quot;logo IC2MP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804" y="1162420"/>
            <a:ext cx="669001" cy="28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e 35"/>
          <p:cNvGrpSpPr/>
          <p:nvPr/>
        </p:nvGrpSpPr>
        <p:grpSpPr>
          <a:xfrm>
            <a:off x="2843808" y="2830518"/>
            <a:ext cx="612000" cy="389304"/>
            <a:chOff x="2655276" y="2091075"/>
            <a:chExt cx="612000" cy="389304"/>
          </a:xfrm>
        </p:grpSpPr>
        <p:sp>
          <p:nvSpPr>
            <p:cNvPr id="35" name="Rectangle 34"/>
            <p:cNvSpPr/>
            <p:nvPr/>
          </p:nvSpPr>
          <p:spPr>
            <a:xfrm>
              <a:off x="2655276" y="2091075"/>
              <a:ext cx="612000" cy="389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6" name="Picture 10" descr="Résultat de recherche d'images pour &quot;logo IRSN&quot;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290" y="2091075"/>
              <a:ext cx="560382" cy="389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4" descr="Résultat de recherche d'images pour &quot;logo iusti umr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93" y="4381704"/>
            <a:ext cx="334811" cy="33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Résultat de recherche d'images pour &quot;logo laboratoire Pau LFCR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0" y="4364997"/>
            <a:ext cx="756372" cy="34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e 31"/>
          <p:cNvGrpSpPr/>
          <p:nvPr/>
        </p:nvGrpSpPr>
        <p:grpSpPr>
          <a:xfrm>
            <a:off x="750454" y="3700486"/>
            <a:ext cx="737061" cy="481709"/>
            <a:chOff x="2670090" y="2440923"/>
            <a:chExt cx="737061" cy="481709"/>
          </a:xfrm>
        </p:grpSpPr>
        <p:sp>
          <p:nvSpPr>
            <p:cNvPr id="33" name="Rectangle à coins arrondis 32"/>
            <p:cNvSpPr/>
            <p:nvPr/>
          </p:nvSpPr>
          <p:spPr>
            <a:xfrm>
              <a:off x="2670090" y="2511775"/>
              <a:ext cx="737061" cy="3400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0090" y="2440923"/>
              <a:ext cx="737061" cy="481709"/>
            </a:xfrm>
            <a:prstGeom prst="rect">
              <a:avLst/>
            </a:prstGeom>
          </p:spPr>
        </p:pic>
      </p:grpSp>
      <p:pic>
        <p:nvPicPr>
          <p:cNvPr id="37" name="Picture 8" descr="Résultat de recherche d'images pour &quot;logo laboratoire Pau LFCR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60516"/>
            <a:ext cx="756372" cy="34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stitut des Sciences Moléculaires - ISM (université de ..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2" b="25660"/>
          <a:stretch/>
        </p:blipFill>
        <p:spPr bwMode="auto">
          <a:xfrm>
            <a:off x="4927015" y="2889069"/>
            <a:ext cx="672421" cy="33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itre 1"/>
          <p:cNvSpPr txBox="1">
            <a:spLocks/>
          </p:cNvSpPr>
          <p:nvPr/>
        </p:nvSpPr>
        <p:spPr>
          <a:xfrm>
            <a:off x="1" y="1"/>
            <a:ext cx="9144000" cy="828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Architecture</a:t>
            </a:r>
            <a:r>
              <a:rPr kumimoji="0" lang="fr-FR" sz="28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du projet MECHE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494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55776" y="69954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Lot 1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27584" y="1707654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Imagerie 3D multi-échelle d’une  argilite</a:t>
            </a:r>
          </a:p>
          <a:p>
            <a:pPr algn="ctr"/>
            <a:endParaRPr lang="fr-FR" sz="24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Caractérisation expérimentale du matériau et de ses propriétés de transport</a:t>
            </a:r>
          </a:p>
        </p:txBody>
      </p:sp>
      <p:pic>
        <p:nvPicPr>
          <p:cNvPr id="4" name="Picture 6" descr="Résultat de recherche d'images pour &quot;logo IC2MP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87073"/>
            <a:ext cx="1656184" cy="70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55576" y="4071116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Dimitri </a:t>
            </a:r>
            <a:r>
              <a:rPr lang="fr-FR" sz="1600" i="1" dirty="0" smtClean="0"/>
              <a:t>Prêt</a:t>
            </a:r>
            <a:endParaRPr lang="fr-FR" sz="1600" i="1" dirty="0"/>
          </a:p>
        </p:txBody>
      </p:sp>
      <p:grpSp>
        <p:nvGrpSpPr>
          <p:cNvPr id="6" name="Groupe 5"/>
          <p:cNvGrpSpPr>
            <a:grpSpLocks noChangeAspect="1"/>
          </p:cNvGrpSpPr>
          <p:nvPr/>
        </p:nvGrpSpPr>
        <p:grpSpPr>
          <a:xfrm>
            <a:off x="7236296" y="3740763"/>
            <a:ext cx="1474122" cy="963418"/>
            <a:chOff x="2670090" y="2440923"/>
            <a:chExt cx="737061" cy="481709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2670090" y="2511775"/>
              <a:ext cx="737061" cy="3400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0090" y="2440923"/>
              <a:ext cx="737061" cy="481709"/>
            </a:xfrm>
            <a:prstGeom prst="rect">
              <a:avLst/>
            </a:prstGeom>
          </p:spPr>
        </p:pic>
      </p:grp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959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5876"/>
          <p:cNvSpPr>
            <a:spLocks noChangeArrowheads="1"/>
          </p:cNvSpPr>
          <p:nvPr/>
        </p:nvSpPr>
        <p:spPr bwMode="auto">
          <a:xfrm>
            <a:off x="32005" y="4443958"/>
            <a:ext cx="8932483" cy="684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70200" tIns="35100" rIns="70200" bIns="35100">
            <a:spAutoFit/>
          </a:bodyPr>
          <a:lstStyle/>
          <a:p>
            <a:pPr algn="ctr" rtl="1">
              <a:lnSpc>
                <a:spcPct val="95000"/>
              </a:lnSpc>
            </a:pPr>
            <a:r>
              <a:rPr lang="en-GB" altLang="fr-FR" sz="1400" b="1" dirty="0"/>
              <a:t> </a:t>
            </a:r>
            <a:r>
              <a:rPr lang="en-GB" altLang="fr-FR" sz="1400" b="1" dirty="0">
                <a:sym typeface="Wingdings" panose="05000000000000000000" pitchFamily="2" charset="2"/>
              </a:rPr>
              <a:t> organization of solid skeleton, pore and water is highly heterogeneous at each scale : one technique is not enough</a:t>
            </a:r>
          </a:p>
          <a:p>
            <a:pPr algn="ctr" rtl="1">
              <a:lnSpc>
                <a:spcPct val="95000"/>
              </a:lnSpc>
            </a:pPr>
            <a:r>
              <a:rPr lang="en-GB" altLang="fr-FR" sz="1400" b="1" dirty="0">
                <a:sym typeface="Wingdings" panose="05000000000000000000" pitchFamily="2" charset="2"/>
              </a:rPr>
              <a:t> quantitative coupling </a:t>
            </a:r>
            <a:r>
              <a:rPr lang="fr-FR" altLang="fr-FR" sz="1400" b="1" dirty="0">
                <a:sym typeface="Wingdings" panose="05000000000000000000" pitchFamily="2" charset="2"/>
              </a:rPr>
              <a:t>of pore size distributions and networks over a large </a:t>
            </a:r>
            <a:r>
              <a:rPr lang="fr-FR" altLang="fr-FR" sz="1400" b="1" dirty="0" err="1">
                <a:sym typeface="Wingdings" panose="05000000000000000000" pitchFamily="2" charset="2"/>
              </a:rPr>
              <a:t>scale</a:t>
            </a:r>
            <a:r>
              <a:rPr lang="fr-FR" altLang="fr-FR" sz="1400" b="1" dirty="0">
                <a:sym typeface="Wingdings" panose="05000000000000000000" pitchFamily="2" charset="2"/>
              </a:rPr>
              <a:t> range</a:t>
            </a:r>
          </a:p>
          <a:p>
            <a:pPr algn="ctr" rtl="1">
              <a:lnSpc>
                <a:spcPct val="95000"/>
              </a:lnSpc>
            </a:pPr>
            <a:r>
              <a:rPr lang="en-GB" altLang="fr-FR" sz="1400" b="1" dirty="0"/>
              <a:t> </a:t>
            </a:r>
            <a:r>
              <a:rPr lang="en-GB" altLang="fr-FR" sz="1400" b="1" dirty="0">
                <a:sym typeface="Wingdings" panose="05000000000000000000" pitchFamily="2" charset="2"/>
              </a:rPr>
              <a:t> </a:t>
            </a:r>
            <a:r>
              <a:rPr lang="fr-FR" altLang="fr-FR" sz="1400" b="1" dirty="0">
                <a:sym typeface="Wingdings" panose="05000000000000000000" pitchFamily="2" charset="2"/>
              </a:rPr>
              <a:t>Input for water distribution estimation and </a:t>
            </a:r>
            <a:r>
              <a:rPr lang="fr-FR" altLang="fr-FR" sz="1400" b="1" dirty="0" err="1">
                <a:sym typeface="Wingdings" panose="05000000000000000000" pitchFamily="2" charset="2"/>
              </a:rPr>
              <a:t>gas</a:t>
            </a:r>
            <a:r>
              <a:rPr lang="fr-FR" altLang="fr-FR" sz="1400" b="1" dirty="0">
                <a:sym typeface="Wingdings" panose="05000000000000000000" pitchFamily="2" charset="2"/>
              </a:rPr>
              <a:t> </a:t>
            </a:r>
            <a:r>
              <a:rPr lang="en-GB" altLang="fr-FR" sz="1400" b="1" dirty="0">
                <a:sym typeface="Wingdings" panose="05000000000000000000" pitchFamily="2" charset="2"/>
              </a:rPr>
              <a:t>transport modelling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/>
              <a:t>6</a:t>
            </a:fld>
            <a:endParaRPr lang="fr-FR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02979"/>
            <a:ext cx="8685934" cy="4223356"/>
          </a:xfrm>
          <a:prstGeom prst="rect">
            <a:avLst/>
          </a:prstGeom>
        </p:spPr>
      </p:pic>
      <p:sp>
        <p:nvSpPr>
          <p:cNvPr id="42" name="ZoneTexte 1"/>
          <p:cNvSpPr txBox="1">
            <a:spLocks noChangeArrowheads="1"/>
          </p:cNvSpPr>
          <p:nvPr/>
        </p:nvSpPr>
        <p:spPr bwMode="auto">
          <a:xfrm>
            <a:off x="32005" y="21853"/>
            <a:ext cx="91119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Lot 1 - </a:t>
            </a:r>
            <a:r>
              <a:rPr lang="en-US" alt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Imagerie</a:t>
            </a:r>
            <a:r>
              <a:rPr lang="en-US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3D multi-</a:t>
            </a:r>
            <a:r>
              <a:rPr lang="en-US" alt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échelle</a:t>
            </a:r>
            <a:endParaRPr lang="en-US" altLang="en-US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0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2751488" y="3530785"/>
            <a:ext cx="6200772" cy="11851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00">
              <a:latin typeface="+mj-lt"/>
            </a:endParaRPr>
          </a:p>
        </p:txBody>
      </p:sp>
      <p:sp>
        <p:nvSpPr>
          <p:cNvPr id="16" name="ZoneTexte 1"/>
          <p:cNvSpPr txBox="1">
            <a:spLocks noChangeArrowheads="1"/>
          </p:cNvSpPr>
          <p:nvPr/>
        </p:nvSpPr>
        <p:spPr bwMode="auto">
          <a:xfrm>
            <a:off x="-68579" y="-56549"/>
            <a:ext cx="92125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None/>
            </a:pPr>
            <a:r>
              <a:rPr lang="en-US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N2 adsorption isotherms/Mercury intrusion on undisturbed blocks </a:t>
            </a:r>
            <a:endParaRPr lang="en-US" altLang="en-US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597" y="4004433"/>
            <a:ext cx="269173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 err="1">
                <a:latin typeface="+mj-lt"/>
              </a:rPr>
              <a:t>Matskova</a:t>
            </a:r>
            <a:r>
              <a:rPr lang="fr-FR" sz="1200" b="1" dirty="0">
                <a:latin typeface="+mj-lt"/>
              </a:rPr>
              <a:t>, Prêt, et al. </a:t>
            </a:r>
            <a:r>
              <a:rPr lang="fr-FR" sz="1200" dirty="0">
                <a:latin typeface="+mj-lt"/>
              </a:rPr>
              <a:t>(</a:t>
            </a:r>
            <a:r>
              <a:rPr lang="fr-FR" sz="1200" i="1" dirty="0">
                <a:latin typeface="+mj-lt"/>
              </a:rPr>
              <a:t>2017)</a:t>
            </a:r>
          </a:p>
          <a:p>
            <a:pPr algn="ctr"/>
            <a:r>
              <a:rPr lang="fr-FR" sz="1200" b="1" dirty="0" err="1">
                <a:latin typeface="+mj-lt"/>
              </a:rPr>
              <a:t>Matskova</a:t>
            </a:r>
            <a:r>
              <a:rPr lang="fr-FR" sz="1200" b="1" dirty="0">
                <a:latin typeface="+mj-lt"/>
              </a:rPr>
              <a:t>, Prêt, et al. </a:t>
            </a:r>
            <a:r>
              <a:rPr lang="fr-FR" sz="1200" b="1" i="1" dirty="0">
                <a:latin typeface="+mj-lt"/>
              </a:rPr>
              <a:t>A.A.P.G.</a:t>
            </a:r>
            <a:r>
              <a:rPr lang="fr-FR" sz="1200" b="1" dirty="0">
                <a:latin typeface="+mj-lt"/>
              </a:rPr>
              <a:t> </a:t>
            </a:r>
            <a:r>
              <a:rPr lang="fr-FR" sz="1200" dirty="0">
                <a:latin typeface="+mj-lt"/>
              </a:rPr>
              <a:t>(</a:t>
            </a:r>
            <a:r>
              <a:rPr lang="fr-FR" sz="1200" i="1" dirty="0" err="1" smtClean="0">
                <a:latin typeface="+mj-lt"/>
              </a:rPr>
              <a:t>submitted</a:t>
            </a:r>
            <a:r>
              <a:rPr lang="fr-FR" sz="1200" i="1" dirty="0">
                <a:latin typeface="+mj-lt"/>
              </a:rPr>
              <a:t>)</a:t>
            </a:r>
          </a:p>
          <a:p>
            <a:pPr algn="ctr"/>
            <a:r>
              <a:rPr lang="en-US" sz="11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Correlative Coupling of Imaging and Bulk Techniques for Quantitative Pore Network Analysis of Unconventional Shale Reservoirs</a:t>
            </a:r>
            <a:endParaRPr lang="fr-FR" sz="1100" dirty="0">
              <a:latin typeface="+mj-lt"/>
            </a:endParaRPr>
          </a:p>
        </p:txBody>
      </p:sp>
      <p:sp>
        <p:nvSpPr>
          <p:cNvPr id="23" name="ZoneTexte 35"/>
          <p:cNvSpPr txBox="1">
            <a:spLocks noChangeArrowheads="1"/>
          </p:cNvSpPr>
          <p:nvPr/>
        </p:nvSpPr>
        <p:spPr bwMode="auto">
          <a:xfrm>
            <a:off x="4447648" y="4682894"/>
            <a:ext cx="38733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0" i="1" dirty="0">
                <a:latin typeface="+mj-lt"/>
                <a:cs typeface="Arial" panose="020B0604020202020204" pitchFamily="34" charset="0"/>
              </a:rPr>
              <a:t>Master 2 research project in 2021 :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0" i="1" dirty="0">
                <a:latin typeface="+mj-lt"/>
                <a:cs typeface="Arial" panose="020B0604020202020204" pitchFamily="34" charset="0"/>
              </a:rPr>
              <a:t>Rogers </a:t>
            </a:r>
            <a:r>
              <a:rPr lang="en-US" altLang="en-US" sz="1200" b="0" i="1" dirty="0" err="1">
                <a:latin typeface="+mj-lt"/>
                <a:cs typeface="Arial" panose="020B0604020202020204" pitchFamily="34" charset="0"/>
              </a:rPr>
              <a:t>Evarist</a:t>
            </a:r>
            <a:r>
              <a:rPr lang="en-US" altLang="en-US" sz="1200" b="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1200" b="0" i="1" dirty="0" err="1">
                <a:latin typeface="+mj-lt"/>
                <a:cs typeface="Arial" panose="020B0604020202020204" pitchFamily="34" charset="0"/>
              </a:rPr>
              <a:t>Swai</a:t>
            </a:r>
            <a:r>
              <a:rPr lang="en-US" altLang="en-US" sz="1200" b="0" i="1" dirty="0">
                <a:latin typeface="+mj-lt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b="0" i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1" name="Image 30"/>
          <p:cNvPicPr/>
          <p:nvPr/>
        </p:nvPicPr>
        <p:blipFill>
          <a:blip r:embed="rId2"/>
          <a:stretch>
            <a:fillRect/>
          </a:stretch>
        </p:blipFill>
        <p:spPr>
          <a:xfrm>
            <a:off x="3831653" y="635006"/>
            <a:ext cx="5252684" cy="2833554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xmlns="" id="{548DADB1-A3DF-4464-8B99-BD20B6E92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31"/>
          <a:stretch/>
        </p:blipFill>
        <p:spPr>
          <a:xfrm>
            <a:off x="134847" y="1765530"/>
            <a:ext cx="2484861" cy="2274846"/>
          </a:xfrm>
          <a:prstGeom prst="rect">
            <a:avLst/>
          </a:prstGeom>
        </p:spPr>
      </p:pic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2015967" y="409443"/>
            <a:ext cx="214113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i="1" dirty="0">
                <a:latin typeface="+mj-lt"/>
                <a:cs typeface="Arial" panose="020B0604020202020204" pitchFamily="34" charset="0"/>
              </a:rPr>
              <a:t>Classical adsorption technics on powder samples.  </a:t>
            </a:r>
          </a:p>
        </p:txBody>
      </p:sp>
      <p:sp>
        <p:nvSpPr>
          <p:cNvPr id="18" name="Rectangle 48"/>
          <p:cNvSpPr>
            <a:spLocks noChangeArrowheads="1"/>
          </p:cNvSpPr>
          <p:nvPr/>
        </p:nvSpPr>
        <p:spPr bwMode="auto">
          <a:xfrm>
            <a:off x="287987" y="1374399"/>
            <a:ext cx="263293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400" i="1" dirty="0">
                <a:latin typeface="+mj-lt"/>
                <a:cs typeface="Arial" panose="020B0604020202020204" pitchFamily="34" charset="0"/>
              </a:rPr>
              <a:t>BJH pore/</a:t>
            </a:r>
            <a:r>
              <a:rPr lang="fr-FR" altLang="en-US" sz="1400" i="1" dirty="0" err="1">
                <a:latin typeface="+mj-lt"/>
                <a:cs typeface="Arial" panose="020B0604020202020204" pitchFamily="34" charset="0"/>
              </a:rPr>
              <a:t>throat</a:t>
            </a:r>
            <a:r>
              <a:rPr lang="fr-FR" altLang="en-US" sz="1400" i="1" dirty="0">
                <a:latin typeface="+mj-lt"/>
                <a:cs typeface="Arial" panose="020B0604020202020204" pitchFamily="34" charset="0"/>
              </a:rPr>
              <a:t> size distribution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400" i="1" dirty="0">
                <a:latin typeface="+mj-lt"/>
                <a:cs typeface="Arial" panose="020B0604020202020204" pitchFamily="34" charset="0"/>
              </a:rPr>
              <a:t>(</a:t>
            </a:r>
            <a:r>
              <a:rPr lang="fr-FR" altLang="en-US" sz="1400" i="1" dirty="0" err="1">
                <a:latin typeface="+mj-lt"/>
                <a:cs typeface="Arial" panose="020B0604020202020204" pitchFamily="34" charset="0"/>
              </a:rPr>
              <a:t>Gas</a:t>
            </a:r>
            <a:r>
              <a:rPr lang="fr-FR" altLang="en-US" sz="1400" i="1" dirty="0">
                <a:latin typeface="+mj-lt"/>
                <a:cs typeface="Arial" panose="020B0604020202020204" pitchFamily="34" charset="0"/>
              </a:rPr>
              <a:t> shale)</a:t>
            </a:r>
            <a:endParaRPr lang="en-US" altLang="en-US" sz="1400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036895" y="818518"/>
            <a:ext cx="19056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Time of measurement on block up to 1.5 month (Powder = 60 h)</a:t>
            </a:r>
          </a:p>
        </p:txBody>
      </p:sp>
      <p:sp>
        <p:nvSpPr>
          <p:cNvPr id="20" name="Rectangle 23">
            <a:extLst>
              <a:ext uri="{FF2B5EF4-FFF2-40B4-BE49-F238E27FC236}">
                <a16:creationId xmlns:a16="http://schemas.microsoft.com/office/drawing/2014/main" xmlns="" id="{39B76BAC-CE73-49AE-AD3B-5AD69FBC1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1488" y="3530785"/>
            <a:ext cx="6038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 algn="ctr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400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Measurements on powder :  not the real pore-network organization and clear damaging effect of crushing  </a:t>
            </a:r>
          </a:p>
        </p:txBody>
      </p:sp>
      <p:sp>
        <p:nvSpPr>
          <p:cNvPr id="21" name="ZoneTexte 35"/>
          <p:cNvSpPr txBox="1">
            <a:spLocks noChangeArrowheads="1"/>
          </p:cNvSpPr>
          <p:nvPr/>
        </p:nvSpPr>
        <p:spPr bwMode="auto">
          <a:xfrm>
            <a:off x="2740267" y="3943805"/>
            <a:ext cx="60612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 algn="ctr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400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Most of the throats detected &lt; 10 nm (FIB-SEM!) and largest pores </a:t>
            </a:r>
            <a:r>
              <a:rPr lang="en-US" altLang="en-US" sz="1400" i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unprobed</a:t>
            </a:r>
            <a:endParaRPr lang="en-US" altLang="en-US" sz="1400" i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22" y="392977"/>
            <a:ext cx="1892608" cy="97709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9B76BAC-CE73-49AE-AD3B-5AD69FBC1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808" y="4254269"/>
            <a:ext cx="59577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400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Perfect matching of throat size distributions between MIP and block N2 adsorption by isotherm modeling approach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>
                <a:latin typeface="+mj-lt"/>
              </a:rPr>
              <a:t>7</a:t>
            </a:fld>
            <a:endParaRPr lang="fr-FR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71B309-6FDB-4511-9AB3-F3A99C45A5BE}"/>
              </a:ext>
            </a:extLst>
          </p:cNvPr>
          <p:cNvSpPr txBox="1"/>
          <p:nvPr/>
        </p:nvSpPr>
        <p:spPr>
          <a:xfrm>
            <a:off x="5262485" y="374086"/>
            <a:ext cx="2554336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This study :</a:t>
            </a:r>
            <a:r>
              <a:rPr lang="en-US" sz="1400" b="1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COx</a:t>
            </a:r>
            <a:r>
              <a:rPr lang="en-US" sz="1400" b="1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shale</a:t>
            </a:r>
          </a:p>
        </p:txBody>
      </p:sp>
    </p:spTree>
    <p:extLst>
      <p:ext uri="{BB962C8B-B14F-4D97-AF65-F5344CB8AC3E}">
        <p14:creationId xmlns:p14="http://schemas.microsoft.com/office/powerpoint/2010/main" val="384002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e 63"/>
          <p:cNvGrpSpPr/>
          <p:nvPr/>
        </p:nvGrpSpPr>
        <p:grpSpPr>
          <a:xfrm>
            <a:off x="6540789" y="470541"/>
            <a:ext cx="2522397" cy="4569218"/>
            <a:chOff x="8808708" y="-182949"/>
            <a:chExt cx="3253531" cy="6376823"/>
          </a:xfrm>
        </p:grpSpPr>
        <p:pic>
          <p:nvPicPr>
            <p:cNvPr id="63" name="Image 6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710" y="2258789"/>
              <a:ext cx="3253529" cy="2500485"/>
            </a:xfrm>
            <a:prstGeom prst="rect">
              <a:avLst/>
            </a:prstGeom>
          </p:spPr>
        </p:pic>
        <p:pic>
          <p:nvPicPr>
            <p:cNvPr id="62" name="Image 6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0"/>
            <a:stretch/>
          </p:blipFill>
          <p:spPr>
            <a:xfrm>
              <a:off x="8808709" y="4743450"/>
              <a:ext cx="3253529" cy="1450424"/>
            </a:xfrm>
            <a:prstGeom prst="rect">
              <a:avLst/>
            </a:prstGeom>
          </p:spPr>
        </p:pic>
        <p:pic>
          <p:nvPicPr>
            <p:cNvPr id="61" name="Image 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165"/>
            <a:stretch/>
          </p:blipFill>
          <p:spPr>
            <a:xfrm>
              <a:off x="8808708" y="-182949"/>
              <a:ext cx="3253529" cy="2468950"/>
            </a:xfrm>
            <a:prstGeom prst="rect">
              <a:avLst/>
            </a:prstGeom>
          </p:spPr>
        </p:pic>
      </p:grp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360505" y="-92546"/>
            <a:ext cx="87282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2D large field SEM/BSE mosaic mapping</a:t>
            </a:r>
            <a:endParaRPr lang="en-US" altLang="en-US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513269" y="2598139"/>
            <a:ext cx="40355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Final mosaics up to </a:t>
            </a:r>
            <a:r>
              <a:rPr lang="fr-FR" sz="1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4.9 </a:t>
            </a:r>
            <a:r>
              <a:rPr lang="fr-FR" sz="1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Gpixels</a:t>
            </a:r>
            <a:r>
              <a:rPr lang="fr-FR" sz="1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50x97.5 </a:t>
            </a:r>
            <a:r>
              <a:rPr lang="fr-FR" sz="1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Kpixels</a:t>
            </a:r>
            <a:endParaRPr lang="fr-FR" sz="12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fr-FR" sz="1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3x5.85mm Pixel 60nm</a:t>
            </a:r>
          </a:p>
          <a:p>
            <a:pPr algn="ctr"/>
            <a:r>
              <a:rPr lang="fr-FR" sz="1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Continuous</a:t>
            </a:r>
            <a:r>
              <a:rPr lang="fr-FR" sz="1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sz="1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visualization</a:t>
            </a:r>
            <a:r>
              <a:rPr lang="fr-FR" sz="1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over 5 </a:t>
            </a:r>
            <a:r>
              <a:rPr lang="fr-FR" sz="1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scale</a:t>
            </a:r>
            <a:r>
              <a:rPr lang="fr-FR" sz="1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sz="1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decades</a:t>
            </a:r>
            <a:r>
              <a:rPr lang="fr-FR" sz="1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and down to </a:t>
            </a:r>
            <a:r>
              <a:rPr lang="fr-FR" sz="1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particles</a:t>
            </a:r>
            <a:endParaRPr lang="fr-FR" sz="12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6886092" y="4645045"/>
            <a:ext cx="1772537" cy="30008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350" b="1" dirty="0">
                <a:latin typeface="+mj-lt"/>
                <a:cs typeface="Arial" panose="020B0604020202020204" pitchFamily="34" charset="0"/>
              </a:rPr>
              <a:t>Large </a:t>
            </a:r>
            <a:r>
              <a:rPr lang="fr-FR" sz="1350" b="1" dirty="0" err="1">
                <a:latin typeface="+mj-lt"/>
                <a:cs typeface="Arial" panose="020B0604020202020204" pitchFamily="34" charset="0"/>
              </a:rPr>
              <a:t>field</a:t>
            </a:r>
            <a:r>
              <a:rPr lang="fr-FR" sz="1350" b="1" dirty="0">
                <a:latin typeface="+mj-lt"/>
                <a:cs typeface="Arial" panose="020B0604020202020204" pitchFamily="34" charset="0"/>
              </a:rPr>
              <a:t> BSE </a:t>
            </a:r>
            <a:r>
              <a:rPr lang="fr-FR" sz="1350" b="1" dirty="0" err="1">
                <a:latin typeface="+mj-lt"/>
                <a:cs typeface="Arial" panose="020B0604020202020204" pitchFamily="34" charset="0"/>
              </a:rPr>
              <a:t>mosaic</a:t>
            </a:r>
            <a:endParaRPr lang="fr-FR" sz="1350" b="1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339084" y="520780"/>
            <a:ext cx="2292024" cy="4518979"/>
            <a:chOff x="1013513" y="632214"/>
            <a:chExt cx="3056032" cy="6025305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513" y="5245100"/>
              <a:ext cx="3056032" cy="1412419"/>
            </a:xfrm>
            <a:prstGeom prst="rect">
              <a:avLst/>
            </a:prstGeom>
          </p:spPr>
        </p:pic>
        <p:grpSp>
          <p:nvGrpSpPr>
            <p:cNvPr id="23" name="Groupe 22"/>
            <p:cNvGrpSpPr/>
            <p:nvPr/>
          </p:nvGrpSpPr>
          <p:grpSpPr>
            <a:xfrm>
              <a:off x="1013513" y="632214"/>
              <a:ext cx="3056032" cy="4625587"/>
              <a:chOff x="1013513" y="632214"/>
              <a:chExt cx="3056032" cy="4625587"/>
            </a:xfrm>
          </p:grpSpPr>
          <p:pic>
            <p:nvPicPr>
              <p:cNvPr id="22" name="Image 2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28"/>
              <a:stretch/>
            </p:blipFill>
            <p:spPr>
              <a:xfrm>
                <a:off x="1013513" y="2940149"/>
                <a:ext cx="3056032" cy="2317652"/>
              </a:xfrm>
              <a:prstGeom prst="rect">
                <a:avLst/>
              </a:prstGeom>
            </p:spPr>
          </p:pic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00"/>
              <a:stretch/>
            </p:blipFill>
            <p:spPr>
              <a:xfrm>
                <a:off x="1013513" y="632214"/>
                <a:ext cx="3056032" cy="2330061"/>
              </a:xfrm>
              <a:prstGeom prst="rect">
                <a:avLst/>
              </a:prstGeom>
            </p:spPr>
          </p:pic>
        </p:grpSp>
      </p:grpSp>
      <p:sp>
        <p:nvSpPr>
          <p:cNvPr id="17" name="Rectangle 16"/>
          <p:cNvSpPr/>
          <p:nvPr/>
        </p:nvSpPr>
        <p:spPr>
          <a:xfrm>
            <a:off x="3221812" y="4073997"/>
            <a:ext cx="38030" cy="42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+mj-lt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97" y="3448268"/>
            <a:ext cx="1783522" cy="153092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9" name="Rectangle 48"/>
          <p:cNvSpPr/>
          <p:nvPr/>
        </p:nvSpPr>
        <p:spPr>
          <a:xfrm>
            <a:off x="7089773" y="4221667"/>
            <a:ext cx="108345" cy="102134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+mj-lt"/>
            </a:endParaRPr>
          </a:p>
        </p:txBody>
      </p:sp>
      <p:cxnSp>
        <p:nvCxnSpPr>
          <p:cNvPr id="19" name="Connecteur droit 18"/>
          <p:cNvCxnSpPr/>
          <p:nvPr/>
        </p:nvCxnSpPr>
        <p:spPr>
          <a:xfrm flipV="1">
            <a:off x="6494123" y="4323801"/>
            <a:ext cx="595650" cy="69022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 flipV="1">
            <a:off x="6485869" y="3408986"/>
            <a:ext cx="603905" cy="81268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50270" y="942639"/>
            <a:ext cx="278606" cy="26431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4038" y="942639"/>
            <a:ext cx="278606" cy="26431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Flèche droite rayée 11"/>
          <p:cNvSpPr/>
          <p:nvPr/>
        </p:nvSpPr>
        <p:spPr>
          <a:xfrm>
            <a:off x="1283583" y="991813"/>
            <a:ext cx="393346" cy="173057"/>
          </a:xfrm>
          <a:prstGeom prst="striped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93209" y="1187392"/>
            <a:ext cx="14307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 err="1">
                <a:latin typeface="+mj-lt"/>
              </a:rPr>
              <a:t>Sliding</a:t>
            </a:r>
            <a:r>
              <a:rPr lang="fr-FR" sz="1350" b="1" dirty="0">
                <a:latin typeface="+mj-lt"/>
              </a:rPr>
              <a:t> </a:t>
            </a:r>
            <a:r>
              <a:rPr lang="fr-FR" sz="1350" b="1" dirty="0" err="1">
                <a:latin typeface="+mj-lt"/>
              </a:rPr>
              <a:t>window</a:t>
            </a:r>
            <a:r>
              <a:rPr lang="fr-FR" sz="1350" b="1" dirty="0">
                <a:latin typeface="+mj-lt"/>
              </a:rPr>
              <a:t> 50µm (SER)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716487" y="891694"/>
            <a:ext cx="789938" cy="50783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35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Mineral</a:t>
            </a:r>
            <a:r>
              <a:rPr lang="fr-FR" sz="135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content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44924" y="942639"/>
            <a:ext cx="278606" cy="26431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93209" y="646768"/>
            <a:ext cx="16193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 err="1">
                <a:latin typeface="+mj-lt"/>
              </a:rPr>
              <a:t>Schift</a:t>
            </a:r>
            <a:r>
              <a:rPr lang="fr-FR" sz="1350" b="1" dirty="0">
                <a:latin typeface="+mj-lt"/>
              </a:rPr>
              <a:t> 25µm/100µm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45057" y="4727515"/>
            <a:ext cx="1872949" cy="30008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350" b="1" dirty="0">
                <a:latin typeface="+mj-lt"/>
                <a:cs typeface="Arial" panose="020B0604020202020204" pitchFamily="34" charset="0"/>
              </a:rPr>
              <a:t>Large </a:t>
            </a:r>
            <a:r>
              <a:rPr lang="fr-FR" sz="1350" b="1" dirty="0" err="1">
                <a:latin typeface="+mj-lt"/>
                <a:cs typeface="Arial" panose="020B0604020202020204" pitchFamily="34" charset="0"/>
              </a:rPr>
              <a:t>field</a:t>
            </a:r>
            <a:r>
              <a:rPr lang="fr-FR" sz="1350" b="1" dirty="0">
                <a:latin typeface="+mj-lt"/>
                <a:cs typeface="Arial" panose="020B0604020202020204" pitchFamily="34" charset="0"/>
              </a:rPr>
              <a:t> </a:t>
            </a:r>
            <a:r>
              <a:rPr lang="fr-FR" sz="1350" b="1" dirty="0" err="1">
                <a:latin typeface="+mj-lt"/>
                <a:cs typeface="Arial" panose="020B0604020202020204" pitchFamily="34" charset="0"/>
              </a:rPr>
              <a:t>mineral</a:t>
            </a:r>
            <a:r>
              <a:rPr lang="fr-FR" sz="1350" b="1" dirty="0">
                <a:latin typeface="+mj-lt"/>
                <a:cs typeface="Arial" panose="020B0604020202020204" pitchFamily="34" charset="0"/>
              </a:rPr>
              <a:t> </a:t>
            </a:r>
            <a:r>
              <a:rPr lang="fr-FR" sz="1350" b="1" dirty="0" err="1">
                <a:latin typeface="+mj-lt"/>
                <a:cs typeface="Arial" panose="020B0604020202020204" pitchFamily="34" charset="0"/>
              </a:rPr>
              <a:t>map</a:t>
            </a:r>
            <a:endParaRPr lang="fr-FR" sz="135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29" y="3416222"/>
            <a:ext cx="1855253" cy="15925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1" name="ZoneTexte 20"/>
          <p:cNvSpPr txBox="1"/>
          <p:nvPr/>
        </p:nvSpPr>
        <p:spPr>
          <a:xfrm>
            <a:off x="4647009" y="4402672"/>
            <a:ext cx="1907573" cy="5078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350" b="1" dirty="0" err="1">
                <a:latin typeface="+mj-lt"/>
              </a:rPr>
              <a:t>Sliding</a:t>
            </a:r>
            <a:r>
              <a:rPr lang="fr-FR" sz="1350" b="1" dirty="0">
                <a:latin typeface="+mj-lt"/>
              </a:rPr>
              <a:t> </a:t>
            </a:r>
            <a:r>
              <a:rPr lang="fr-FR" sz="1350" b="1" dirty="0" err="1">
                <a:latin typeface="+mj-lt"/>
              </a:rPr>
              <a:t>window</a:t>
            </a:r>
            <a:r>
              <a:rPr lang="fr-FR" sz="1350" b="1" dirty="0">
                <a:latin typeface="+mj-lt"/>
              </a:rPr>
              <a:t> 62.7µm </a:t>
            </a:r>
          </a:p>
          <a:p>
            <a:pPr algn="ctr"/>
            <a:r>
              <a:rPr lang="fr-FR" sz="1350" b="1" dirty="0">
                <a:latin typeface="+mj-lt"/>
              </a:rPr>
              <a:t>(1045 pixels )</a:t>
            </a:r>
          </a:p>
        </p:txBody>
      </p:sp>
      <p:cxnSp>
        <p:nvCxnSpPr>
          <p:cNvPr id="41" name="Connecteur droit 40"/>
          <p:cNvCxnSpPr>
            <a:endCxn id="74" idx="0"/>
          </p:cNvCxnSpPr>
          <p:nvPr/>
        </p:nvCxnSpPr>
        <p:spPr>
          <a:xfrm flipH="1">
            <a:off x="908562" y="3372260"/>
            <a:ext cx="1808909" cy="101097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H="1" flipV="1">
            <a:off x="938398" y="4488679"/>
            <a:ext cx="1756826" cy="5253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34">
            <a:extLst>
              <a:ext uri="{FF2B5EF4-FFF2-40B4-BE49-F238E27FC236}">
                <a16:creationId xmlns:a16="http://schemas.microsoft.com/office/drawing/2014/main" xmlns="" id="{4619720F-7288-4E1E-8BF3-FD18E23D9378}"/>
              </a:ext>
            </a:extLst>
          </p:cNvPr>
          <p:cNvSpPr txBox="1"/>
          <p:nvPr/>
        </p:nvSpPr>
        <p:spPr>
          <a:xfrm>
            <a:off x="2547059" y="289537"/>
            <a:ext cx="443038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+mj-lt"/>
              </a:rPr>
              <a:t>In-house programs (limitations of commercial </a:t>
            </a:r>
            <a:r>
              <a:rPr lang="en-US" sz="1350" b="1" dirty="0" err="1">
                <a:latin typeface="+mj-lt"/>
              </a:rPr>
              <a:t>softwares</a:t>
            </a:r>
            <a:r>
              <a:rPr lang="en-US" sz="1350" b="1" dirty="0">
                <a:latin typeface="+mj-lt"/>
              </a:rPr>
              <a:t>):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b="1" dirty="0">
                <a:latin typeface="+mj-lt"/>
              </a:rPr>
              <a:t>fast GPU FFT correlation for merging the images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b="1" dirty="0">
                <a:latin typeface="+mj-lt"/>
              </a:rPr>
              <a:t>Automatic normalization of grey level drift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350" b="1" dirty="0" err="1">
                <a:latin typeface="+mj-lt"/>
              </a:rPr>
              <a:t>Fast</a:t>
            </a:r>
            <a:r>
              <a:rPr lang="fr-FR" sz="1350" b="1" dirty="0">
                <a:latin typeface="+mj-lt"/>
              </a:rPr>
              <a:t> GPU phase recognition (32min/1month): </a:t>
            </a:r>
            <a:r>
              <a:rPr lang="fr-FR" sz="1350" b="1" dirty="0" err="1">
                <a:latin typeface="+mj-lt"/>
              </a:rPr>
              <a:t>mineral</a:t>
            </a:r>
            <a:r>
              <a:rPr lang="fr-FR" sz="1350" b="1" dirty="0">
                <a:latin typeface="+mj-lt"/>
              </a:rPr>
              <a:t>/pores </a:t>
            </a:r>
            <a:r>
              <a:rPr lang="fr-FR" sz="1350" b="1" dirty="0" err="1">
                <a:latin typeface="+mj-lt"/>
              </a:rPr>
              <a:t>map</a:t>
            </a:r>
            <a:r>
              <a:rPr lang="fr-FR" sz="1350" b="1" dirty="0">
                <a:latin typeface="+mj-lt"/>
              </a:rPr>
              <a:t> </a:t>
            </a:r>
            <a:endParaRPr lang="en-US" sz="1350" b="1" dirty="0"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9756" y="1308991"/>
            <a:ext cx="2259422" cy="1389387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854389" y="4383236"/>
            <a:ext cx="108345" cy="102134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422602" y="642180"/>
            <a:ext cx="2794368" cy="71558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b="1" i="1" dirty="0">
                <a:latin typeface="+mj-lt"/>
                <a:cs typeface="Arial" panose="020B0604020202020204" pitchFamily="34" charset="0"/>
              </a:rPr>
              <a:t>Automatic acquisition of up to 25 x 65 images by SEM/BSE (60h)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b="1" i="1" dirty="0">
                <a:latin typeface="+mj-lt"/>
                <a:cs typeface="Arial" panose="020B0604020202020204" pitchFamily="34" charset="0"/>
              </a:rPr>
              <a:t>Pixel size 60 nm</a:t>
            </a:r>
          </a:p>
        </p:txBody>
      </p:sp>
      <p:pic>
        <p:nvPicPr>
          <p:cNvPr id="117" name="Picture 26">
            <a:extLst>
              <a:ext uri="{FF2B5EF4-FFF2-40B4-BE49-F238E27FC236}">
                <a16:creationId xmlns:a16="http://schemas.microsoft.com/office/drawing/2014/main" xmlns="" id="{E95D7509-1C8F-479A-871B-7902F7E79B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0927" y="1408828"/>
            <a:ext cx="1503501" cy="11308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8" name="Image 117">
            <a:extLst>
              <a:ext uri="{FF2B5EF4-FFF2-40B4-BE49-F238E27FC236}">
                <a16:creationId xmlns="" xmlns:a16="http://schemas.microsoft.com/office/drawing/2014/main" id="{6E7DB449-2F9E-4273-B0C8-95405CE574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553" y="4898072"/>
            <a:ext cx="545506" cy="248129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>
                <a:latin typeface="+mj-lt"/>
              </a:rPr>
              <a:t>8</a:t>
            </a:fld>
            <a:endParaRPr lang="fr-FR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7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2657" y="1992236"/>
            <a:ext cx="2269800" cy="29918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36" name="ZoneTexte 1"/>
          <p:cNvSpPr txBox="1">
            <a:spLocks noChangeArrowheads="1"/>
          </p:cNvSpPr>
          <p:nvPr/>
        </p:nvSpPr>
        <p:spPr bwMode="auto">
          <a:xfrm>
            <a:off x="514497" y="-47361"/>
            <a:ext cx="8515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3D </a:t>
            </a:r>
            <a:r>
              <a:rPr lang="en-US" altLang="en-US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nano</a:t>
            </a:r>
            <a:r>
              <a:rPr lang="en-US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local laboratory X-Rays tomography</a:t>
            </a:r>
            <a:endParaRPr lang="en-US" altLang="en-US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ZoneTexte 9"/>
          <p:cNvSpPr txBox="1">
            <a:spLocks noChangeArrowheads="1"/>
          </p:cNvSpPr>
          <p:nvPr/>
        </p:nvSpPr>
        <p:spPr bwMode="auto">
          <a:xfrm>
            <a:off x="-61910" y="1003713"/>
            <a:ext cx="24153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i="1" dirty="0" err="1">
                <a:latin typeface="+mj-lt"/>
              </a:rPr>
              <a:t>Improved</a:t>
            </a:r>
            <a:r>
              <a:rPr lang="fr-FR" altLang="fr-FR" sz="1200" i="1" dirty="0">
                <a:latin typeface="+mj-lt"/>
              </a:rPr>
              <a:t> acquisition </a:t>
            </a:r>
            <a:r>
              <a:rPr lang="fr-FR" altLang="fr-FR" sz="1200" i="1" dirty="0" err="1">
                <a:latin typeface="+mj-lt"/>
              </a:rPr>
              <a:t>worflow</a:t>
            </a:r>
            <a:r>
              <a:rPr lang="fr-FR" altLang="fr-FR" sz="1200" i="1" dirty="0">
                <a:latin typeface="+mj-lt"/>
              </a:rPr>
              <a:t>: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fr-FR" altLang="fr-FR" sz="1200" b="0" dirty="0">
                <a:latin typeface="+mj-lt"/>
              </a:rPr>
              <a:t>Image acquisition (optimisation of detector </a:t>
            </a:r>
            <a:r>
              <a:rPr lang="fr-FR" altLang="fr-FR" sz="1200" b="0" dirty="0" err="1">
                <a:solidFill>
                  <a:schemeClr val="tx2"/>
                </a:solidFill>
                <a:latin typeface="+mj-lt"/>
              </a:rPr>
              <a:t>parameters</a:t>
            </a:r>
            <a:r>
              <a:rPr lang="fr-FR" altLang="fr-FR" sz="1200" b="0" dirty="0">
                <a:latin typeface="+mj-lt"/>
              </a:rPr>
              <a:t>, local </a:t>
            </a:r>
            <a:r>
              <a:rPr lang="fr-FR" altLang="fr-FR" sz="1200" b="0" dirty="0" err="1">
                <a:latin typeface="+mj-lt"/>
              </a:rPr>
              <a:t>tomography</a:t>
            </a:r>
            <a:r>
              <a:rPr lang="fr-FR" altLang="fr-FR" sz="1200" b="0" dirty="0">
                <a:latin typeface="+mj-lt"/>
              </a:rPr>
              <a:t> mode)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0" t="34412" r="31626" b="23412"/>
          <a:stretch/>
        </p:blipFill>
        <p:spPr>
          <a:xfrm>
            <a:off x="6383853" y="615174"/>
            <a:ext cx="2645995" cy="155351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1" t="21628" r="32997" b="3269"/>
          <a:stretch/>
        </p:blipFill>
        <p:spPr>
          <a:xfrm>
            <a:off x="306761" y="2428654"/>
            <a:ext cx="1810120" cy="2107988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2656114" y="2991250"/>
            <a:ext cx="6165083" cy="1957938"/>
            <a:chOff x="997807" y="3594241"/>
            <a:chExt cx="9906104" cy="2869765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47" t="20816" r="27833" b="11429"/>
            <a:stretch/>
          </p:blipFill>
          <p:spPr>
            <a:xfrm>
              <a:off x="997807" y="3594241"/>
              <a:ext cx="3353821" cy="2869765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6" t="21224" r="27509" b="11157"/>
            <a:stretch/>
          </p:blipFill>
          <p:spPr>
            <a:xfrm>
              <a:off x="4297250" y="3594241"/>
              <a:ext cx="3477857" cy="2869765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7" t="22109" r="28871" b="10953"/>
            <a:stretch/>
          </p:blipFill>
          <p:spPr>
            <a:xfrm>
              <a:off x="7567518" y="3594241"/>
              <a:ext cx="3336393" cy="2869765"/>
            </a:xfrm>
            <a:prstGeom prst="rect">
              <a:avLst/>
            </a:prstGeom>
          </p:spPr>
        </p:pic>
      </p:grpSp>
      <p:sp>
        <p:nvSpPr>
          <p:cNvPr id="15" name="TextBox 8">
            <a:extLst>
              <a:ext uri="{FF2B5EF4-FFF2-40B4-BE49-F238E27FC236}">
                <a16:creationId xmlns:a16="http://schemas.microsoft.com/office/drawing/2014/main" xmlns="" id="{2371B309-6FDB-4511-9AB3-F3A99C45A5BE}"/>
              </a:ext>
            </a:extLst>
          </p:cNvPr>
          <p:cNvSpPr txBox="1"/>
          <p:nvPr/>
        </p:nvSpPr>
        <p:spPr>
          <a:xfrm>
            <a:off x="24035" y="378964"/>
            <a:ext cx="4043909" cy="461665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RxSolution</a:t>
            </a:r>
            <a:r>
              <a:rPr lang="en-US" sz="12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laboratory </a:t>
            </a:r>
            <a:r>
              <a:rPr lang="en-US" sz="12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tomograph</a:t>
            </a:r>
            <a:r>
              <a:rPr lang="en-US" sz="12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with LaB6 tube and a noisy high resolution CCD </a:t>
            </a:r>
            <a:r>
              <a:rPr lang="en-US" sz="1200" i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detector</a:t>
            </a:r>
            <a:endParaRPr lang="en-US" sz="1200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5725928" y="4720450"/>
            <a:ext cx="21411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Pores</a:t>
            </a:r>
            <a:r>
              <a:rPr lang="en-US" altLang="en-US" sz="12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1200" i="1" dirty="0">
                <a:solidFill>
                  <a:srgbClr val="A3BDA9"/>
                </a:solidFill>
                <a:latin typeface="+mj-lt"/>
                <a:cs typeface="Arial" panose="020B0604020202020204" pitchFamily="34" charset="0"/>
              </a:rPr>
              <a:t>Calcite</a:t>
            </a:r>
            <a:r>
              <a:rPr lang="en-US" altLang="en-US" sz="1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1200" i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Heavy</a:t>
            </a:r>
          </a:p>
        </p:txBody>
      </p:sp>
      <p:sp>
        <p:nvSpPr>
          <p:cNvPr id="17" name="Rectangle 23">
            <a:extLst>
              <a:ext uri="{FF2B5EF4-FFF2-40B4-BE49-F238E27FC236}">
                <a16:creationId xmlns:a16="http://schemas.microsoft.com/office/drawing/2014/main" xmlns="" id="{39B76BAC-CE73-49AE-AD3B-5AD69FBC1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945" y="2340613"/>
            <a:ext cx="323549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400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Expected resolution : </a:t>
            </a:r>
            <a:r>
              <a:rPr lang="en-US" altLang="en-US" sz="1400" i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150nm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400" i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No </a:t>
            </a:r>
            <a:r>
              <a:rPr lang="en-US" altLang="en-US" sz="1400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connected pores network at this </a:t>
            </a:r>
            <a:r>
              <a:rPr lang="en-US" altLang="en-US" sz="1400" i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scale</a:t>
            </a:r>
            <a:endParaRPr lang="en-US" altLang="en-US" sz="1400" i="1" dirty="0" smtClean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1" t="20587" r="15234" b="20061"/>
          <a:stretch/>
        </p:blipFill>
        <p:spPr>
          <a:xfrm>
            <a:off x="2331404" y="1216457"/>
            <a:ext cx="1769862" cy="163632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/>
          <a:srcRect l="20748" t="20038" r="15576" b="18965"/>
          <a:stretch/>
        </p:blipFill>
        <p:spPr>
          <a:xfrm>
            <a:off x="4200324" y="1193619"/>
            <a:ext cx="1708179" cy="1636323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2329961" y="1200882"/>
            <a:ext cx="3589963" cy="1629060"/>
            <a:chOff x="3179184" y="1601176"/>
            <a:chExt cx="4786617" cy="217208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5000" contras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81" t="34941" r="45189" b="44468"/>
            <a:stretch/>
          </p:blipFill>
          <p:spPr>
            <a:xfrm>
              <a:off x="3179184" y="1612914"/>
              <a:ext cx="2363666" cy="2160342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37" t="27398" r="45650" b="41869"/>
            <a:stretch/>
          </p:blipFill>
          <p:spPr>
            <a:xfrm>
              <a:off x="5677359" y="1601176"/>
              <a:ext cx="2288442" cy="2172080"/>
            </a:xfrm>
            <a:prstGeom prst="rect">
              <a:avLst/>
            </a:prstGeom>
          </p:spPr>
        </p:pic>
      </p:grpSp>
      <p:sp>
        <p:nvSpPr>
          <p:cNvPr id="18" name="Flèche courbée vers le haut 17"/>
          <p:cNvSpPr/>
          <p:nvPr/>
        </p:nvSpPr>
        <p:spPr>
          <a:xfrm>
            <a:off x="1113406" y="4343923"/>
            <a:ext cx="2006949" cy="503485"/>
          </a:xfrm>
          <a:prstGeom prst="curved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ZoneTexte 9"/>
          <p:cNvSpPr txBox="1">
            <a:spLocks noChangeArrowheads="1"/>
          </p:cNvSpPr>
          <p:nvPr/>
        </p:nvSpPr>
        <p:spPr bwMode="auto">
          <a:xfrm>
            <a:off x="2494884" y="800750"/>
            <a:ext cx="34367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fr-FR" altLang="fr-FR" sz="1200" b="0" dirty="0">
                <a:latin typeface="+mj-lt"/>
              </a:rPr>
              <a:t>State of the art image </a:t>
            </a:r>
            <a:r>
              <a:rPr lang="fr-FR" altLang="fr-FR" sz="1200" b="0" dirty="0" err="1">
                <a:latin typeface="+mj-lt"/>
              </a:rPr>
              <a:t>denoising</a:t>
            </a:r>
            <a:r>
              <a:rPr lang="fr-FR" altLang="fr-FR" sz="1200" b="0" dirty="0">
                <a:latin typeface="+mj-lt"/>
              </a:rPr>
              <a:t> and </a:t>
            </a:r>
            <a:r>
              <a:rPr lang="fr-FR" altLang="fr-FR" sz="1200" b="0" dirty="0" err="1" smtClean="0">
                <a:latin typeface="+mj-lt"/>
              </a:rPr>
              <a:t>deblurring</a:t>
            </a:r>
            <a:endParaRPr lang="fr-FR" altLang="fr-FR" sz="1200" b="0" dirty="0">
              <a:latin typeface="+mj-lt"/>
            </a:endParaRPr>
          </a:p>
        </p:txBody>
      </p:sp>
      <p:sp>
        <p:nvSpPr>
          <p:cNvPr id="33" name="Flèche courbée vers le haut 32"/>
          <p:cNvSpPr/>
          <p:nvPr/>
        </p:nvSpPr>
        <p:spPr>
          <a:xfrm flipV="1">
            <a:off x="3114251" y="1112894"/>
            <a:ext cx="2006949" cy="556539"/>
          </a:xfrm>
          <a:prstGeom prst="curved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128662" y="2037586"/>
            <a:ext cx="214113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Core 1.5 mm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050" i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Voxel</a:t>
            </a:r>
            <a:r>
              <a:rPr lang="fr-FR" altLang="en-US" sz="1050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750 nm</a:t>
            </a:r>
            <a:endParaRPr lang="en-US" altLang="en-US" sz="1050" i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9" name="Rectangle 23"/>
          <p:cNvSpPr>
            <a:spLocks noChangeArrowheads="1"/>
          </p:cNvSpPr>
          <p:nvPr/>
        </p:nvSpPr>
        <p:spPr bwMode="auto">
          <a:xfrm>
            <a:off x="-38299" y="4494149"/>
            <a:ext cx="243157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Local tomography sub-volume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050" i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Voxel</a:t>
            </a:r>
            <a:r>
              <a:rPr lang="fr-FR" altLang="en-US" sz="1050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295 nm</a:t>
            </a:r>
            <a:endParaRPr lang="en-US" altLang="en-US" sz="1050" i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B770-9128-4350-9AA8-3203B7B321FB}" type="slidenum">
              <a:rPr lang="fr-FR" smtClean="0">
                <a:latin typeface="+mj-lt"/>
              </a:rPr>
              <a:t>9</a:t>
            </a:fld>
            <a:endParaRPr lang="fr-FR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331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Sillag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2129</Words>
  <Application>Microsoft Office PowerPoint</Application>
  <PresentationFormat>Affichage à l'écran (16:9)</PresentationFormat>
  <Paragraphs>426</Paragraphs>
  <Slides>33</Slides>
  <Notes>13</Notes>
  <HiddenSlides>0</HiddenSlides>
  <MMClips>1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8" baseType="lpstr">
      <vt:lpstr>Arial</vt:lpstr>
      <vt:lpstr>Arial Black</vt:lpstr>
      <vt:lpstr>Bliss Pro</vt:lpstr>
      <vt:lpstr>Browallia New</vt:lpstr>
      <vt:lpstr>Calibri</vt:lpstr>
      <vt:lpstr>Cambria Math</vt:lpstr>
      <vt:lpstr>Constantia</vt:lpstr>
      <vt:lpstr>Eurostile</vt:lpstr>
      <vt:lpstr>Helvetica Light</vt:lpstr>
      <vt:lpstr>StarSymbol</vt:lpstr>
      <vt:lpstr>Symbol</vt:lpstr>
      <vt:lpstr>Times New Roman</vt:lpstr>
      <vt:lpstr>Wingdings</vt:lpstr>
      <vt:lpstr>Thème Office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Anne-Julie Tinet</dc:creator>
  <cp:lastModifiedBy>Anne-Julie Tinet</cp:lastModifiedBy>
  <cp:revision>44</cp:revision>
  <dcterms:created xsi:type="dcterms:W3CDTF">2022-05-03T07:49:25Z</dcterms:created>
  <dcterms:modified xsi:type="dcterms:W3CDTF">2022-05-23T04:37:42Z</dcterms:modified>
</cp:coreProperties>
</file>