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74" r:id="rId4"/>
    <p:sldId id="265" r:id="rId5"/>
    <p:sldId id="266" r:id="rId6"/>
    <p:sldId id="273" r:id="rId7"/>
    <p:sldId id="4494" r:id="rId8"/>
    <p:sldId id="263" r:id="rId9"/>
    <p:sldId id="268" r:id="rId10"/>
    <p:sldId id="271" r:id="rId11"/>
    <p:sldId id="272" r:id="rId12"/>
    <p:sldId id="264" r:id="rId13"/>
    <p:sldId id="4495" r:id="rId14"/>
    <p:sldId id="4492" r:id="rId15"/>
    <p:sldId id="4491" r:id="rId16"/>
    <p:sldId id="4496" r:id="rId17"/>
    <p:sldId id="4488" r:id="rId18"/>
    <p:sldId id="267" r:id="rId19"/>
    <p:sldId id="4489" r:id="rId20"/>
    <p:sldId id="4493" r:id="rId21"/>
    <p:sldId id="449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88" d="100"/>
          <a:sy n="88" d="100"/>
        </p:scale>
        <p:origin x="494" y="-19"/>
      </p:cViewPr>
      <p:guideLst/>
    </p:cSldViewPr>
  </p:slideViewPr>
  <p:notesTextViewPr>
    <p:cViewPr>
      <p:scale>
        <a:sx n="1" d="1"/>
        <a:sy n="1" d="1"/>
      </p:scale>
      <p:origin x="0" y="0"/>
    </p:cViewPr>
  </p:notesTextViewPr>
  <p:notesViewPr>
    <p:cSldViewPr snapToGrid="0" snapToObjects="1">
      <p:cViewPr varScale="1">
        <p:scale>
          <a:sx n="74" d="100"/>
          <a:sy n="74" d="100"/>
        </p:scale>
        <p:origin x="289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B6EA4FE-D305-A446-AFC4-D3E5B8E606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6FE1DF4-93B1-1C48-9135-802E4CF83A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63BAE6-26FD-254A-81AD-A05F122EBA2B}" type="datetimeFigureOut">
              <a:rPr lang="fr-FR" smtClean="0"/>
              <a:t>22/05/2022</a:t>
            </a:fld>
            <a:endParaRPr lang="fr-FR"/>
          </a:p>
        </p:txBody>
      </p:sp>
      <p:sp>
        <p:nvSpPr>
          <p:cNvPr id="4" name="Espace réservé du pied de page 3">
            <a:extLst>
              <a:ext uri="{FF2B5EF4-FFF2-40B4-BE49-F238E27FC236}">
                <a16:creationId xmlns:a16="http://schemas.microsoft.com/office/drawing/2014/main" id="{237F2549-7A2F-E342-A58C-37E011F7DA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5ABC0CC-E4FA-EB4E-B567-D37622691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0F4366-A982-6C4B-AF34-C021DC56235D}" type="slidenum">
              <a:rPr lang="fr-FR" smtClean="0"/>
              <a:t>‹N°›</a:t>
            </a:fld>
            <a:endParaRPr lang="fr-FR"/>
          </a:p>
        </p:txBody>
      </p:sp>
    </p:spTree>
    <p:extLst>
      <p:ext uri="{BB962C8B-B14F-4D97-AF65-F5344CB8AC3E}">
        <p14:creationId xmlns:p14="http://schemas.microsoft.com/office/powerpoint/2010/main" val="4112756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9205-1429-4DF3-88CA-C159B6DAA386}" type="datetimeFigureOut">
              <a:rPr lang="en-GB" smtClean="0"/>
              <a:t>22/05/2022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060E9-F6B4-4EBA-8C98-B0EF441C8802}" type="slidenum">
              <a:rPr lang="en-GB" smtClean="0"/>
              <a:t>‹N°›</a:t>
            </a:fld>
            <a:endParaRPr lang="en-GB"/>
          </a:p>
        </p:txBody>
      </p:sp>
    </p:spTree>
    <p:extLst>
      <p:ext uri="{BB962C8B-B14F-4D97-AF65-F5344CB8AC3E}">
        <p14:creationId xmlns:p14="http://schemas.microsoft.com/office/powerpoint/2010/main" val="295709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66F5D4-21B4-4B07-8DAE-3C35BF6BED91}" type="slidenum">
              <a:rPr lang="fr-FR" smtClean="0"/>
              <a:t>2</a:t>
            </a:fld>
            <a:endParaRPr lang="fr-FR"/>
          </a:p>
        </p:txBody>
      </p:sp>
    </p:spTree>
    <p:extLst>
      <p:ext uri="{BB962C8B-B14F-4D97-AF65-F5344CB8AC3E}">
        <p14:creationId xmlns:p14="http://schemas.microsoft.com/office/powerpoint/2010/main" val="22893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66F5D4-21B4-4B07-8DAE-3C35BF6BED91}" type="slidenum">
              <a:rPr lang="fr-FR" smtClean="0"/>
              <a:t>5</a:t>
            </a:fld>
            <a:endParaRPr lang="fr-FR"/>
          </a:p>
        </p:txBody>
      </p:sp>
    </p:spTree>
    <p:extLst>
      <p:ext uri="{BB962C8B-B14F-4D97-AF65-F5344CB8AC3E}">
        <p14:creationId xmlns:p14="http://schemas.microsoft.com/office/powerpoint/2010/main" val="141283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66F5D4-21B4-4B07-8DAE-3C35BF6BED91}" type="slidenum">
              <a:rPr lang="fr-FR" smtClean="0"/>
              <a:t>6</a:t>
            </a:fld>
            <a:endParaRPr lang="fr-FR"/>
          </a:p>
        </p:txBody>
      </p:sp>
    </p:spTree>
    <p:extLst>
      <p:ext uri="{BB962C8B-B14F-4D97-AF65-F5344CB8AC3E}">
        <p14:creationId xmlns:p14="http://schemas.microsoft.com/office/powerpoint/2010/main" val="31348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66F5D4-21B4-4B07-8DAE-3C35BF6BED91}" type="slidenum">
              <a:rPr lang="fr-FR" smtClean="0"/>
              <a:t>8</a:t>
            </a:fld>
            <a:endParaRPr lang="fr-FR"/>
          </a:p>
        </p:txBody>
      </p:sp>
    </p:spTree>
    <p:extLst>
      <p:ext uri="{BB962C8B-B14F-4D97-AF65-F5344CB8AC3E}">
        <p14:creationId xmlns:p14="http://schemas.microsoft.com/office/powerpoint/2010/main" val="123368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66F5D4-21B4-4B07-8DAE-3C35BF6BED91}" type="slidenum">
              <a:rPr lang="fr-FR" smtClean="0"/>
              <a:t>18</a:t>
            </a:fld>
            <a:endParaRPr lang="fr-FR"/>
          </a:p>
        </p:txBody>
      </p:sp>
    </p:spTree>
    <p:extLst>
      <p:ext uri="{BB962C8B-B14F-4D97-AF65-F5344CB8AC3E}">
        <p14:creationId xmlns:p14="http://schemas.microsoft.com/office/powerpoint/2010/main" val="81117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B08E071-63B9-E643-9191-760DC66D4463}"/>
              </a:ext>
            </a:extLst>
          </p:cNvPr>
          <p:cNvPicPr>
            <a:picLocks noChangeAspect="1"/>
          </p:cNvPicPr>
          <p:nvPr userDrawn="1"/>
        </p:nvPicPr>
        <p:blipFill>
          <a:blip r:embed="rId2"/>
          <a:stretch>
            <a:fillRect/>
          </a:stretch>
        </p:blipFill>
        <p:spPr>
          <a:xfrm>
            <a:off x="-190800" y="-190800"/>
            <a:ext cx="12580295" cy="7243200"/>
          </a:xfrm>
          <a:prstGeom prst="rect">
            <a:avLst/>
          </a:prstGeom>
        </p:spPr>
      </p:pic>
      <p:sp>
        <p:nvSpPr>
          <p:cNvPr id="2" name="Titre 1">
            <a:extLst>
              <a:ext uri="{FF2B5EF4-FFF2-40B4-BE49-F238E27FC236}">
                <a16:creationId xmlns:a16="http://schemas.microsoft.com/office/drawing/2014/main" id="{8C332768-0772-2841-B21D-11E461528F2D}"/>
              </a:ext>
            </a:extLst>
          </p:cNvPr>
          <p:cNvSpPr>
            <a:spLocks noGrp="1"/>
          </p:cNvSpPr>
          <p:nvPr>
            <p:ph type="ctrTitle"/>
          </p:nvPr>
        </p:nvSpPr>
        <p:spPr>
          <a:xfrm>
            <a:off x="2880000" y="2880000"/>
            <a:ext cx="8280000" cy="648000"/>
          </a:xfrm>
        </p:spPr>
        <p:txBody>
          <a:bodyPr anchor="ctr" anchorCtr="0">
            <a:normAutofit/>
          </a:bodyPr>
          <a:lstStyle>
            <a:lvl1pPr algn="l" defTabSz="457200" rtl="0" eaLnBrk="1" latinLnBrk="0" hangingPunct="1">
              <a:spcBef>
                <a:spcPct val="0"/>
              </a:spcBef>
              <a:buNone/>
              <a:defRPr lang="fr-FR" sz="3600" b="1" kern="1200" cap="all" spc="20" baseline="0" dirty="0">
                <a:solidFill>
                  <a:srgbClr val="2C5688"/>
                </a:solidFill>
                <a:latin typeface="Myriad Pro Semibold" panose="020B0503030403020204" pitchFamily="34" charset="0"/>
                <a:ea typeface="+mj-ea"/>
                <a:cs typeface="+mj-cs"/>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99E0AB04-A508-2A4A-A500-F1FBC798D316}"/>
              </a:ext>
            </a:extLst>
          </p:cNvPr>
          <p:cNvSpPr>
            <a:spLocks noGrp="1"/>
          </p:cNvSpPr>
          <p:nvPr>
            <p:ph type="subTitle" idx="1"/>
          </p:nvPr>
        </p:nvSpPr>
        <p:spPr>
          <a:xfrm>
            <a:off x="2880000" y="3456000"/>
            <a:ext cx="8280000" cy="648000"/>
          </a:xfrm>
        </p:spPr>
        <p:txBody>
          <a:bodyPr anchor="ctr" anchorCtr="0">
            <a:noAutofit/>
          </a:bodyPr>
          <a:lstStyle>
            <a:lvl1pPr marL="0" indent="0" algn="l" defTabSz="457200" rtl="0" eaLnBrk="1" latinLnBrk="0" hangingPunct="1">
              <a:buNone/>
              <a:defRPr lang="fr-FR" sz="2800" kern="1200" dirty="0">
                <a:solidFill>
                  <a:srgbClr val="2C5688"/>
                </a:solidFill>
                <a:latin typeface="Myriad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10" name="Imag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387937" y="5817728"/>
            <a:ext cx="10084743" cy="523220"/>
          </a:xfrm>
          <a:prstGeom prst="rect">
            <a:avLst/>
          </a:prstGeom>
        </p:spPr>
        <p:txBody>
          <a:bodyPr wrap="square">
            <a:spAutoFit/>
          </a:bodyPr>
          <a:lstStyle/>
          <a:p>
            <a:r>
              <a:rPr lang="en-GB" sz="1400" i="1" kern="1200" dirty="0">
                <a:solidFill>
                  <a:schemeClr val="accent1">
                    <a:lumMod val="75000"/>
                  </a:schemeClr>
                </a:solidFill>
                <a:latin typeface="+mn-lt"/>
                <a:ea typeface="+mn-ea"/>
                <a:cs typeface="+mn-cs"/>
              </a:rPr>
              <a:t>This project has received funding from the European Union’s Horizon 2020 research and innovation programme 2014-2018 under grant agreement N°847593</a:t>
            </a:r>
            <a:endParaRPr lang="en-GB" altLang="en-US" sz="1400" i="1" dirty="0">
              <a:solidFill>
                <a:schemeClr val="accent1">
                  <a:lumMod val="75000"/>
                </a:schemeClr>
              </a:solidFill>
            </a:endParaRPr>
          </a:p>
        </p:txBody>
      </p:sp>
      <p:sp>
        <p:nvSpPr>
          <p:cNvPr id="17" name="Espace réservé de la date 16"/>
          <p:cNvSpPr>
            <a:spLocks noGrp="1"/>
          </p:cNvSpPr>
          <p:nvPr>
            <p:ph type="dt" sz="half" idx="10"/>
          </p:nvPr>
        </p:nvSpPr>
        <p:spPr/>
        <p:txBody>
          <a:bodyPr/>
          <a:lstStyle/>
          <a:p>
            <a:r>
              <a:rPr lang="fr-FR"/>
              <a:t>Date</a:t>
            </a:r>
          </a:p>
        </p:txBody>
      </p:sp>
      <p:sp>
        <p:nvSpPr>
          <p:cNvPr id="18" name="Espace réservé du pied de page 17"/>
          <p:cNvSpPr>
            <a:spLocks noGrp="1"/>
          </p:cNvSpPr>
          <p:nvPr>
            <p:ph type="ftr" sz="quarter" idx="11"/>
          </p:nvPr>
        </p:nvSpPr>
        <p:spPr/>
        <p:txBody>
          <a:bodyPr/>
          <a:lstStyle/>
          <a:p>
            <a:r>
              <a:rPr lang="fr-FR" dirty="0"/>
              <a:t>Event</a:t>
            </a:r>
          </a:p>
        </p:txBody>
      </p:sp>
      <p:sp>
        <p:nvSpPr>
          <p:cNvPr id="19" name="Espace réservé du numéro de diapositive 18"/>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107714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BFD071-0804-6345-911F-1AC605CD302A}"/>
              </a:ext>
            </a:extLst>
          </p:cNvPr>
          <p:cNvSpPr>
            <a:spLocks noGrp="1"/>
          </p:cNvSpPr>
          <p:nvPr>
            <p:ph type="dt" sz="half" idx="10"/>
          </p:nvPr>
        </p:nvSpPr>
        <p:spPr/>
        <p:txBody>
          <a:bodyPr/>
          <a:lstStyle/>
          <a:p>
            <a:r>
              <a:rPr lang="fr-FR"/>
              <a:t>Date</a:t>
            </a:r>
          </a:p>
        </p:txBody>
      </p:sp>
      <p:sp>
        <p:nvSpPr>
          <p:cNvPr id="3" name="Espace réservé du pied de page 2">
            <a:extLst>
              <a:ext uri="{FF2B5EF4-FFF2-40B4-BE49-F238E27FC236}">
                <a16:creationId xmlns:a16="http://schemas.microsoft.com/office/drawing/2014/main" id="{3D71BD85-DB25-974F-87E7-F3CDE9C0E6EB}"/>
              </a:ext>
            </a:extLst>
          </p:cNvPr>
          <p:cNvSpPr>
            <a:spLocks noGrp="1"/>
          </p:cNvSpPr>
          <p:nvPr>
            <p:ph type="ftr" sz="quarter" idx="11"/>
          </p:nvPr>
        </p:nvSpPr>
        <p:spPr/>
        <p:txBody>
          <a:bodyPr/>
          <a:lstStyle/>
          <a:p>
            <a:r>
              <a:rPr lang="fr-FR"/>
              <a:t>Event</a:t>
            </a:r>
          </a:p>
        </p:txBody>
      </p:sp>
      <p:sp>
        <p:nvSpPr>
          <p:cNvPr id="4" name="Espace réservé du numéro de diapositive 3">
            <a:extLst>
              <a:ext uri="{FF2B5EF4-FFF2-40B4-BE49-F238E27FC236}">
                <a16:creationId xmlns:a16="http://schemas.microsoft.com/office/drawing/2014/main" id="{1CC8A518-9834-C44F-8DFC-B6AB50BAA5E7}"/>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76664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44109-BA3C-3046-961D-770A0332EE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E27D2C-B139-5D48-A584-4A9CC5848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4B6021E-9310-9643-9EBF-56EAC4BBE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C8C459F-2DCE-914E-A4A4-E83C6EBAD1D1}"/>
              </a:ext>
            </a:extLst>
          </p:cNvPr>
          <p:cNvSpPr>
            <a:spLocks noGrp="1"/>
          </p:cNvSpPr>
          <p:nvPr>
            <p:ph type="dt" sz="half" idx="10"/>
          </p:nvPr>
        </p:nvSpPr>
        <p:spPr/>
        <p:txBody>
          <a:bodyPr/>
          <a:lstStyle/>
          <a:p>
            <a:r>
              <a:rPr lang="fr-FR"/>
              <a:t>Date</a:t>
            </a:r>
          </a:p>
        </p:txBody>
      </p:sp>
      <p:sp>
        <p:nvSpPr>
          <p:cNvPr id="6" name="Espace réservé du pied de page 5">
            <a:extLst>
              <a:ext uri="{FF2B5EF4-FFF2-40B4-BE49-F238E27FC236}">
                <a16:creationId xmlns:a16="http://schemas.microsoft.com/office/drawing/2014/main" id="{29D26A4F-3F48-9E4F-9B50-FC18CBCDDC93}"/>
              </a:ext>
            </a:extLst>
          </p:cNvPr>
          <p:cNvSpPr>
            <a:spLocks noGrp="1"/>
          </p:cNvSpPr>
          <p:nvPr>
            <p:ph type="ftr" sz="quarter" idx="11"/>
          </p:nvPr>
        </p:nvSpPr>
        <p:spPr/>
        <p:txBody>
          <a:bodyPr/>
          <a:lstStyle/>
          <a:p>
            <a:r>
              <a:rPr lang="fr-FR"/>
              <a:t>Event</a:t>
            </a:r>
          </a:p>
        </p:txBody>
      </p:sp>
      <p:sp>
        <p:nvSpPr>
          <p:cNvPr id="7" name="Espace réservé du numéro de diapositive 6">
            <a:extLst>
              <a:ext uri="{FF2B5EF4-FFF2-40B4-BE49-F238E27FC236}">
                <a16:creationId xmlns:a16="http://schemas.microsoft.com/office/drawing/2014/main" id="{A20DA0B7-4F3F-464D-8CA5-3BCF1E50ABFE}"/>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321231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627FF-81EE-744D-B91A-BD9988D30F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5F0D3C0-602E-0C49-A33F-4624018C6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BD48FF00-3B6B-FD42-A5CF-05910EBF7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3635BF-B60B-784F-9790-7D59451EA458}"/>
              </a:ext>
            </a:extLst>
          </p:cNvPr>
          <p:cNvSpPr>
            <a:spLocks noGrp="1"/>
          </p:cNvSpPr>
          <p:nvPr>
            <p:ph type="dt" sz="half" idx="10"/>
          </p:nvPr>
        </p:nvSpPr>
        <p:spPr/>
        <p:txBody>
          <a:bodyPr/>
          <a:lstStyle/>
          <a:p>
            <a:r>
              <a:rPr lang="fr-FR"/>
              <a:t>Date</a:t>
            </a:r>
          </a:p>
        </p:txBody>
      </p:sp>
      <p:sp>
        <p:nvSpPr>
          <p:cNvPr id="6" name="Espace réservé du pied de page 5">
            <a:extLst>
              <a:ext uri="{FF2B5EF4-FFF2-40B4-BE49-F238E27FC236}">
                <a16:creationId xmlns:a16="http://schemas.microsoft.com/office/drawing/2014/main" id="{215C3786-7BFC-744B-B3E4-F900AA5FCC1A}"/>
              </a:ext>
            </a:extLst>
          </p:cNvPr>
          <p:cNvSpPr>
            <a:spLocks noGrp="1"/>
          </p:cNvSpPr>
          <p:nvPr>
            <p:ph type="ftr" sz="quarter" idx="11"/>
          </p:nvPr>
        </p:nvSpPr>
        <p:spPr/>
        <p:txBody>
          <a:bodyPr/>
          <a:lstStyle/>
          <a:p>
            <a:r>
              <a:rPr lang="fr-FR"/>
              <a:t>Event</a:t>
            </a:r>
          </a:p>
        </p:txBody>
      </p:sp>
      <p:sp>
        <p:nvSpPr>
          <p:cNvPr id="7" name="Espace réservé du numéro de diapositive 6">
            <a:extLst>
              <a:ext uri="{FF2B5EF4-FFF2-40B4-BE49-F238E27FC236}">
                <a16:creationId xmlns:a16="http://schemas.microsoft.com/office/drawing/2014/main" id="{8B2E9FBE-608A-F64F-9B93-F6C7088E3A4D}"/>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388411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F7C3F-1F8C-2F46-97C7-6C4B0D07953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9BD101-DA61-424B-9705-4F9A5D7BDDF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B0710E-D2E2-EE49-B534-00AA059F5922}"/>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D2D302F2-1761-3F46-AF4D-A420AE7C8E6F}"/>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81277A00-9E72-184A-9E2A-9F6FA3F7E663}"/>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334271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606AB2-E7E7-7048-911C-BB9FB425E7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B9AFE00-E188-6843-82F0-E57EA088D1A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3D084-5328-7E4F-A8FC-F42EE737170D}"/>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B549212E-DE46-0C40-8893-2D0A78514B57}"/>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85B7C60A-CEEB-114B-9DB2-C48A96D572EB}"/>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181221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21DA57-BA81-A642-8150-0BC65FFED145}"/>
              </a:ext>
            </a:extLst>
          </p:cNvPr>
          <p:cNvPicPr>
            <a:picLocks noChangeAspect="1"/>
          </p:cNvPicPr>
          <p:nvPr userDrawn="1"/>
        </p:nvPicPr>
        <p:blipFill>
          <a:blip r:embed="rId2"/>
          <a:stretch>
            <a:fillRect/>
          </a:stretch>
        </p:blipFill>
        <p:spPr>
          <a:xfrm>
            <a:off x="-190800" y="-190800"/>
            <a:ext cx="12571086" cy="7225200"/>
          </a:xfrm>
          <a:prstGeom prst="rect">
            <a:avLst/>
          </a:prstGeom>
        </p:spPr>
      </p:pic>
      <p:sp>
        <p:nvSpPr>
          <p:cNvPr id="2" name="Titre 1">
            <a:extLst>
              <a:ext uri="{FF2B5EF4-FFF2-40B4-BE49-F238E27FC236}">
                <a16:creationId xmlns:a16="http://schemas.microsoft.com/office/drawing/2014/main" id="{CC3CDD56-5266-8B44-BD89-5484B3312F6B}"/>
              </a:ext>
            </a:extLst>
          </p:cNvPr>
          <p:cNvSpPr>
            <a:spLocks noGrp="1"/>
          </p:cNvSpPr>
          <p:nvPr>
            <p:ph type="title"/>
          </p:nvPr>
        </p:nvSpPr>
        <p:spPr>
          <a:xfrm>
            <a:off x="864000" y="828000"/>
            <a:ext cx="10440000" cy="676060"/>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840299DD-A5E2-354E-81B9-141DC6696E0F}"/>
              </a:ext>
            </a:extLst>
          </p:cNvPr>
          <p:cNvSpPr>
            <a:spLocks noGrp="1"/>
          </p:cNvSpPr>
          <p:nvPr>
            <p:ph idx="1"/>
          </p:nvPr>
        </p:nvSpPr>
        <p:spPr>
          <a:xfrm>
            <a:off x="864000" y="1615155"/>
            <a:ext cx="10440000" cy="4141244"/>
          </a:xfrm>
        </p:spPr>
        <p:txBody>
          <a:bodyPr lIns="90000"/>
          <a:lstStyle>
            <a:lvl1pPr>
              <a:lnSpc>
                <a:spcPct val="100000"/>
              </a:lnSpc>
              <a:spcAft>
                <a:spcPts val="500"/>
              </a:spcAft>
              <a:defRPr lang="fr-FR" sz="1800" b="1" kern="1200" baseline="0" dirty="0" smtClean="0">
                <a:solidFill>
                  <a:srgbClr val="6C6C6C"/>
                </a:solidFill>
                <a:latin typeface="Myriad Pro" panose="020B0503030403020204" pitchFamily="34" charset="0"/>
                <a:ea typeface="+mn-ea"/>
                <a:cs typeface="+mn-cs"/>
              </a:defRPr>
            </a:lvl1pPr>
            <a:lvl2pPr>
              <a:lnSpc>
                <a:spcPct val="100000"/>
              </a:lnSpc>
              <a:spcAft>
                <a:spcPts val="300"/>
              </a:spcAft>
              <a:defRPr lang="fr-FR" sz="1600" kern="1200" baseline="0" dirty="0" smtClean="0">
                <a:solidFill>
                  <a:srgbClr val="6C6C6C"/>
                </a:solidFill>
                <a:latin typeface="Myriad Pro" panose="020B0503030403020204" pitchFamily="34" charset="0"/>
                <a:ea typeface="+mn-ea"/>
                <a:cs typeface="+mn-cs"/>
              </a:defRPr>
            </a:lvl2pPr>
            <a:lvl3pPr>
              <a:lnSpc>
                <a:spcPct val="100000"/>
              </a:lnSpc>
              <a:spcAft>
                <a:spcPts val="300"/>
              </a:spcAft>
              <a:defRPr sz="1500" baseline="0">
                <a:solidFill>
                  <a:srgbClr val="00548A"/>
                </a:solidFill>
                <a:latin typeface="Myriad Pro" panose="020B0503030403020204" pitchFamily="34" charset="0"/>
              </a:defRPr>
            </a:lvl3pPr>
            <a:lvl4pPr>
              <a:lnSpc>
                <a:spcPct val="100000"/>
              </a:lnSpc>
              <a:spcBef>
                <a:spcPts val="300"/>
              </a:spcBef>
              <a:spcAft>
                <a:spcPts val="200"/>
              </a:spcAft>
              <a:defRPr sz="1400" baseline="0">
                <a:solidFill>
                  <a:srgbClr val="65A3CC"/>
                </a:solidFill>
                <a:latin typeface="Myriad Pro" panose="020B0503030403020204" pitchFamily="34" charset="0"/>
              </a:defRPr>
            </a:lvl4pPr>
            <a:lvl5pPr>
              <a:lnSpc>
                <a:spcPct val="100000"/>
              </a:lnSpc>
              <a:spcBef>
                <a:spcPts val="300"/>
              </a:spcBef>
              <a:spcAft>
                <a:spcPts val="200"/>
              </a:spcAft>
              <a:defRPr sz="1400" baseline="0">
                <a:solidFill>
                  <a:srgbClr val="56A099"/>
                </a:solidFill>
                <a:latin typeface="Myriad Pro" panose="020B0503030403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E3916E4-4201-3C4B-9549-785AE6DB4222}"/>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2F7AAB8C-0832-724E-80B3-071ED73F6351}"/>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E8CE3C10-C001-AF42-99BE-F55B1438A244}"/>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193024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21DA57-BA81-A642-8150-0BC65FFED145}"/>
              </a:ext>
            </a:extLst>
          </p:cNvPr>
          <p:cNvPicPr>
            <a:picLocks noChangeAspect="1"/>
          </p:cNvPicPr>
          <p:nvPr userDrawn="1"/>
        </p:nvPicPr>
        <p:blipFill>
          <a:blip r:embed="rId2"/>
          <a:stretch>
            <a:fillRect/>
          </a:stretch>
        </p:blipFill>
        <p:spPr>
          <a:xfrm>
            <a:off x="-190800" y="-190800"/>
            <a:ext cx="12571086" cy="7225200"/>
          </a:xfrm>
          <a:prstGeom prst="rect">
            <a:avLst/>
          </a:prstGeom>
        </p:spPr>
      </p:pic>
      <p:sp>
        <p:nvSpPr>
          <p:cNvPr id="2" name="Titre 1">
            <a:extLst>
              <a:ext uri="{FF2B5EF4-FFF2-40B4-BE49-F238E27FC236}">
                <a16:creationId xmlns:a16="http://schemas.microsoft.com/office/drawing/2014/main" id="{CC3CDD56-5266-8B44-BD89-5484B3312F6B}"/>
              </a:ext>
            </a:extLst>
          </p:cNvPr>
          <p:cNvSpPr>
            <a:spLocks noGrp="1"/>
          </p:cNvSpPr>
          <p:nvPr>
            <p:ph type="title"/>
          </p:nvPr>
        </p:nvSpPr>
        <p:spPr>
          <a:xfrm>
            <a:off x="864000" y="828000"/>
            <a:ext cx="10440000"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840299DD-A5E2-354E-81B9-141DC6696E0F}"/>
              </a:ext>
            </a:extLst>
          </p:cNvPr>
          <p:cNvSpPr>
            <a:spLocks noGrp="1"/>
          </p:cNvSpPr>
          <p:nvPr>
            <p:ph idx="1"/>
          </p:nvPr>
        </p:nvSpPr>
        <p:spPr>
          <a:xfrm>
            <a:off x="864000" y="1623700"/>
            <a:ext cx="6696000" cy="4132699"/>
          </a:xfrm>
        </p:spPr>
        <p:txBody>
          <a:bodyPr lIns="90000"/>
          <a:lstStyle>
            <a:lvl1pPr>
              <a:lnSpc>
                <a:spcPct val="100000"/>
              </a:lnSpc>
              <a:spcAft>
                <a:spcPts val="500"/>
              </a:spcAft>
              <a:defRPr lang="fr-FR" sz="1800" b="1" kern="1200" baseline="0" dirty="0" smtClean="0">
                <a:solidFill>
                  <a:srgbClr val="6C6C6C"/>
                </a:solidFill>
                <a:latin typeface="Myriad Pro" panose="020B0503030403020204" pitchFamily="34" charset="0"/>
                <a:ea typeface="+mn-ea"/>
                <a:cs typeface="+mn-cs"/>
              </a:defRPr>
            </a:lvl1pPr>
            <a:lvl2pPr>
              <a:lnSpc>
                <a:spcPct val="100000"/>
              </a:lnSpc>
              <a:spcAft>
                <a:spcPts val="300"/>
              </a:spcAft>
              <a:defRPr lang="fr-FR" sz="1600" kern="1200" baseline="0" dirty="0" smtClean="0">
                <a:solidFill>
                  <a:srgbClr val="6C6C6C"/>
                </a:solidFill>
                <a:latin typeface="Myriad Pro" panose="020B0503030403020204" pitchFamily="34" charset="0"/>
                <a:ea typeface="+mn-ea"/>
                <a:cs typeface="+mn-cs"/>
              </a:defRPr>
            </a:lvl2pPr>
            <a:lvl3pPr>
              <a:lnSpc>
                <a:spcPct val="100000"/>
              </a:lnSpc>
              <a:spcAft>
                <a:spcPts val="300"/>
              </a:spcAft>
              <a:defRPr sz="1500" baseline="0">
                <a:solidFill>
                  <a:srgbClr val="00548A"/>
                </a:solidFill>
                <a:latin typeface="Myriad Pro" panose="020B0503030403020204" pitchFamily="34" charset="0"/>
              </a:defRPr>
            </a:lvl3pPr>
            <a:lvl4pPr>
              <a:lnSpc>
                <a:spcPct val="100000"/>
              </a:lnSpc>
              <a:spcBef>
                <a:spcPts val="300"/>
              </a:spcBef>
              <a:spcAft>
                <a:spcPts val="200"/>
              </a:spcAft>
              <a:defRPr sz="1400" baseline="0">
                <a:solidFill>
                  <a:srgbClr val="65A3CC"/>
                </a:solidFill>
                <a:latin typeface="Myriad Pro" panose="020B0503030403020204" pitchFamily="34" charset="0"/>
              </a:defRPr>
            </a:lvl4pPr>
            <a:lvl5pPr>
              <a:lnSpc>
                <a:spcPct val="100000"/>
              </a:lnSpc>
              <a:spcBef>
                <a:spcPts val="300"/>
              </a:spcBef>
              <a:spcAft>
                <a:spcPts val="200"/>
              </a:spcAft>
              <a:defRPr sz="1400" baseline="0">
                <a:solidFill>
                  <a:srgbClr val="56A099"/>
                </a:solidFill>
                <a:latin typeface="Myriad Pro" panose="020B0503030403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E3916E4-4201-3C4B-9549-785AE6DB4222}"/>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2F7AAB8C-0832-724E-80B3-071ED73F6351}"/>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E8CE3C10-C001-AF42-99BE-F55B1438A244}"/>
              </a:ext>
            </a:extLst>
          </p:cNvPr>
          <p:cNvSpPr>
            <a:spLocks noGrp="1"/>
          </p:cNvSpPr>
          <p:nvPr>
            <p:ph type="sldNum" sz="quarter" idx="12"/>
          </p:nvPr>
        </p:nvSpPr>
        <p:spPr/>
        <p:txBody>
          <a:bodyPr/>
          <a:lstStyle/>
          <a:p>
            <a:fld id="{3656F5A9-422C-EB45-9C38-CDA2D337D9D8}" type="slidenum">
              <a:rPr lang="fr-FR" smtClean="0"/>
              <a:t>‹N°›</a:t>
            </a:fld>
            <a:endParaRPr lang="fr-FR"/>
          </a:p>
        </p:txBody>
      </p:sp>
      <p:sp>
        <p:nvSpPr>
          <p:cNvPr id="9" name="Espace réservé pour une image  8">
            <a:extLst>
              <a:ext uri="{FF2B5EF4-FFF2-40B4-BE49-F238E27FC236}">
                <a16:creationId xmlns:a16="http://schemas.microsoft.com/office/drawing/2014/main" id="{0B988C46-243C-B040-994B-62741BAC0650}"/>
              </a:ext>
            </a:extLst>
          </p:cNvPr>
          <p:cNvSpPr>
            <a:spLocks noGrp="1"/>
          </p:cNvSpPr>
          <p:nvPr>
            <p:ph type="pic" sz="quarter" idx="13" hasCustomPrompt="1"/>
          </p:nvPr>
        </p:nvSpPr>
        <p:spPr>
          <a:xfrm>
            <a:off x="7704000" y="1623700"/>
            <a:ext cx="3600000" cy="4132698"/>
          </a:xfrm>
        </p:spPr>
        <p:txBody>
          <a:bodyPr/>
          <a:lstStyle>
            <a:lvl1pPr>
              <a:defRPr sz="1800" b="1" i="0" baseline="0">
                <a:solidFill>
                  <a:srgbClr val="6C6C6C"/>
                </a:solidFill>
                <a:latin typeface="Myriad Pro" panose="020B0503030403020204" pitchFamily="34" charset="0"/>
              </a:defRPr>
            </a:lvl1pPr>
          </a:lstStyle>
          <a:p>
            <a:r>
              <a:rPr lang="fr-FR" dirty="0"/>
              <a:t>Cliquez sur l’icône pour ajouter une image</a:t>
            </a:r>
          </a:p>
        </p:txBody>
      </p:sp>
    </p:spTree>
    <p:extLst>
      <p:ext uri="{BB962C8B-B14F-4D97-AF65-F5344CB8AC3E}">
        <p14:creationId xmlns:p14="http://schemas.microsoft.com/office/powerpoint/2010/main" val="223349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21DA57-BA81-A642-8150-0BC65FFED145}"/>
              </a:ext>
            </a:extLst>
          </p:cNvPr>
          <p:cNvPicPr>
            <a:picLocks noChangeAspect="1"/>
          </p:cNvPicPr>
          <p:nvPr userDrawn="1"/>
        </p:nvPicPr>
        <p:blipFill>
          <a:blip r:embed="rId2"/>
          <a:stretch>
            <a:fillRect/>
          </a:stretch>
        </p:blipFill>
        <p:spPr>
          <a:xfrm>
            <a:off x="-190800" y="-190800"/>
            <a:ext cx="12571086" cy="7225200"/>
          </a:xfrm>
          <a:prstGeom prst="rect">
            <a:avLst/>
          </a:prstGeom>
        </p:spPr>
      </p:pic>
      <p:sp>
        <p:nvSpPr>
          <p:cNvPr id="2" name="Titre 1">
            <a:extLst>
              <a:ext uri="{FF2B5EF4-FFF2-40B4-BE49-F238E27FC236}">
                <a16:creationId xmlns:a16="http://schemas.microsoft.com/office/drawing/2014/main" id="{CC3CDD56-5266-8B44-BD89-5484B3312F6B}"/>
              </a:ext>
            </a:extLst>
          </p:cNvPr>
          <p:cNvSpPr>
            <a:spLocks noGrp="1"/>
          </p:cNvSpPr>
          <p:nvPr>
            <p:ph type="title"/>
          </p:nvPr>
        </p:nvSpPr>
        <p:spPr>
          <a:xfrm>
            <a:off x="864000" y="828000"/>
            <a:ext cx="10440000" cy="676060"/>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840299DD-A5E2-354E-81B9-141DC6696E0F}"/>
              </a:ext>
            </a:extLst>
          </p:cNvPr>
          <p:cNvSpPr>
            <a:spLocks noGrp="1"/>
          </p:cNvSpPr>
          <p:nvPr>
            <p:ph idx="1"/>
          </p:nvPr>
        </p:nvSpPr>
        <p:spPr>
          <a:xfrm>
            <a:off x="864001" y="1589518"/>
            <a:ext cx="5040000" cy="4153256"/>
          </a:xfrm>
        </p:spPr>
        <p:txBody>
          <a:bodyPr lIns="90000"/>
          <a:lstStyle>
            <a:lvl1pPr>
              <a:lnSpc>
                <a:spcPct val="100000"/>
              </a:lnSpc>
              <a:spcAft>
                <a:spcPts val="500"/>
              </a:spcAft>
              <a:defRPr lang="fr-FR" sz="1800" b="1" kern="1200" baseline="0" dirty="0" smtClean="0">
                <a:solidFill>
                  <a:srgbClr val="6C6C6C"/>
                </a:solidFill>
                <a:latin typeface="Myriad Pro" panose="020B0503030403020204" pitchFamily="34" charset="0"/>
                <a:ea typeface="+mn-ea"/>
                <a:cs typeface="+mn-cs"/>
              </a:defRPr>
            </a:lvl1pPr>
            <a:lvl2pPr>
              <a:lnSpc>
                <a:spcPct val="100000"/>
              </a:lnSpc>
              <a:spcAft>
                <a:spcPts val="300"/>
              </a:spcAft>
              <a:defRPr lang="fr-FR" sz="1600" kern="1200" baseline="0" dirty="0" smtClean="0">
                <a:solidFill>
                  <a:srgbClr val="6C6C6C"/>
                </a:solidFill>
                <a:latin typeface="Myriad Pro" panose="020B0503030403020204" pitchFamily="34" charset="0"/>
                <a:ea typeface="+mn-ea"/>
                <a:cs typeface="+mn-cs"/>
              </a:defRPr>
            </a:lvl2pPr>
            <a:lvl3pPr>
              <a:lnSpc>
                <a:spcPct val="100000"/>
              </a:lnSpc>
              <a:spcAft>
                <a:spcPts val="300"/>
              </a:spcAft>
              <a:defRPr sz="1500" baseline="0">
                <a:solidFill>
                  <a:srgbClr val="00548A"/>
                </a:solidFill>
                <a:latin typeface="Myriad Pro" panose="020B0503030403020204" pitchFamily="34" charset="0"/>
              </a:defRPr>
            </a:lvl3pPr>
            <a:lvl4pPr>
              <a:lnSpc>
                <a:spcPct val="100000"/>
              </a:lnSpc>
              <a:spcBef>
                <a:spcPts val="300"/>
              </a:spcBef>
              <a:spcAft>
                <a:spcPts val="200"/>
              </a:spcAft>
              <a:defRPr sz="1400" baseline="0">
                <a:solidFill>
                  <a:srgbClr val="65A3CC"/>
                </a:solidFill>
                <a:latin typeface="Myriad Pro" panose="020B0503030403020204" pitchFamily="34" charset="0"/>
              </a:defRPr>
            </a:lvl4pPr>
            <a:lvl5pPr>
              <a:lnSpc>
                <a:spcPct val="100000"/>
              </a:lnSpc>
              <a:spcBef>
                <a:spcPts val="300"/>
              </a:spcBef>
              <a:spcAft>
                <a:spcPts val="200"/>
              </a:spcAft>
              <a:defRPr sz="1400" baseline="0">
                <a:solidFill>
                  <a:srgbClr val="56A099"/>
                </a:solidFill>
                <a:latin typeface="Myriad Pro" panose="020B0503030403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E3916E4-4201-3C4B-9549-785AE6DB4222}"/>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2F7AAB8C-0832-724E-80B3-071ED73F6351}"/>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E8CE3C10-C001-AF42-99BE-F55B1438A244}"/>
              </a:ext>
            </a:extLst>
          </p:cNvPr>
          <p:cNvSpPr>
            <a:spLocks noGrp="1"/>
          </p:cNvSpPr>
          <p:nvPr>
            <p:ph type="sldNum" sz="quarter" idx="12"/>
          </p:nvPr>
        </p:nvSpPr>
        <p:spPr/>
        <p:txBody>
          <a:bodyPr/>
          <a:lstStyle/>
          <a:p>
            <a:fld id="{3656F5A9-422C-EB45-9C38-CDA2D337D9D8}" type="slidenum">
              <a:rPr lang="fr-FR" smtClean="0"/>
              <a:t>‹N°›</a:t>
            </a:fld>
            <a:endParaRPr lang="fr-FR"/>
          </a:p>
        </p:txBody>
      </p:sp>
      <p:sp>
        <p:nvSpPr>
          <p:cNvPr id="10" name="Espace réservé du contenu 2">
            <a:extLst>
              <a:ext uri="{FF2B5EF4-FFF2-40B4-BE49-F238E27FC236}">
                <a16:creationId xmlns:a16="http://schemas.microsoft.com/office/drawing/2014/main" id="{840299DD-A5E2-354E-81B9-141DC6696E0F}"/>
              </a:ext>
            </a:extLst>
          </p:cNvPr>
          <p:cNvSpPr>
            <a:spLocks noGrp="1"/>
          </p:cNvSpPr>
          <p:nvPr>
            <p:ph idx="13"/>
          </p:nvPr>
        </p:nvSpPr>
        <p:spPr>
          <a:xfrm>
            <a:off x="6289704" y="1589518"/>
            <a:ext cx="5040000" cy="4153256"/>
          </a:xfrm>
        </p:spPr>
        <p:txBody>
          <a:bodyPr lIns="90000"/>
          <a:lstStyle>
            <a:lvl1pPr>
              <a:lnSpc>
                <a:spcPct val="100000"/>
              </a:lnSpc>
              <a:spcAft>
                <a:spcPts val="500"/>
              </a:spcAft>
              <a:defRPr lang="fr-FR" sz="1800" b="1" kern="1200" baseline="0" dirty="0" smtClean="0">
                <a:solidFill>
                  <a:srgbClr val="6C6C6C"/>
                </a:solidFill>
                <a:latin typeface="Myriad Pro" panose="020B0503030403020204" pitchFamily="34" charset="0"/>
                <a:ea typeface="+mn-ea"/>
                <a:cs typeface="+mn-cs"/>
              </a:defRPr>
            </a:lvl1pPr>
            <a:lvl2pPr>
              <a:lnSpc>
                <a:spcPct val="100000"/>
              </a:lnSpc>
              <a:spcAft>
                <a:spcPts val="300"/>
              </a:spcAft>
              <a:defRPr lang="fr-FR" sz="1600" kern="1200" baseline="0" dirty="0" smtClean="0">
                <a:solidFill>
                  <a:srgbClr val="6C6C6C"/>
                </a:solidFill>
                <a:latin typeface="Myriad Pro" panose="020B0503030403020204" pitchFamily="34" charset="0"/>
                <a:ea typeface="+mn-ea"/>
                <a:cs typeface="+mn-cs"/>
              </a:defRPr>
            </a:lvl2pPr>
            <a:lvl3pPr>
              <a:lnSpc>
                <a:spcPct val="100000"/>
              </a:lnSpc>
              <a:spcAft>
                <a:spcPts val="300"/>
              </a:spcAft>
              <a:defRPr sz="1500" baseline="0">
                <a:solidFill>
                  <a:srgbClr val="00548A"/>
                </a:solidFill>
                <a:latin typeface="Myriad Pro" panose="020B0503030403020204" pitchFamily="34" charset="0"/>
              </a:defRPr>
            </a:lvl3pPr>
            <a:lvl4pPr>
              <a:lnSpc>
                <a:spcPct val="100000"/>
              </a:lnSpc>
              <a:spcBef>
                <a:spcPts val="300"/>
              </a:spcBef>
              <a:spcAft>
                <a:spcPts val="200"/>
              </a:spcAft>
              <a:defRPr sz="1400" baseline="0">
                <a:solidFill>
                  <a:srgbClr val="65A3CC"/>
                </a:solidFill>
                <a:latin typeface="Myriad Pro" panose="020B0503030403020204" pitchFamily="34" charset="0"/>
              </a:defRPr>
            </a:lvl4pPr>
            <a:lvl5pPr>
              <a:lnSpc>
                <a:spcPct val="100000"/>
              </a:lnSpc>
              <a:spcBef>
                <a:spcPts val="300"/>
              </a:spcBef>
              <a:spcAft>
                <a:spcPts val="200"/>
              </a:spcAft>
              <a:defRPr sz="1400" baseline="0">
                <a:solidFill>
                  <a:srgbClr val="56A099"/>
                </a:solidFill>
                <a:latin typeface="Myriad Pro" panose="020B0503030403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68183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21DA57-BA81-A642-8150-0BC65FFED145}"/>
              </a:ext>
            </a:extLst>
          </p:cNvPr>
          <p:cNvPicPr>
            <a:picLocks noChangeAspect="1"/>
          </p:cNvPicPr>
          <p:nvPr userDrawn="1"/>
        </p:nvPicPr>
        <p:blipFill>
          <a:blip r:embed="rId2"/>
          <a:stretch>
            <a:fillRect/>
          </a:stretch>
        </p:blipFill>
        <p:spPr>
          <a:xfrm>
            <a:off x="-190800" y="-190800"/>
            <a:ext cx="12571086" cy="7225200"/>
          </a:xfrm>
          <a:prstGeom prst="rect">
            <a:avLst/>
          </a:prstGeom>
        </p:spPr>
      </p:pic>
      <p:sp>
        <p:nvSpPr>
          <p:cNvPr id="2" name="Titre 1">
            <a:extLst>
              <a:ext uri="{FF2B5EF4-FFF2-40B4-BE49-F238E27FC236}">
                <a16:creationId xmlns:a16="http://schemas.microsoft.com/office/drawing/2014/main" id="{CC3CDD56-5266-8B44-BD89-5484B3312F6B}"/>
              </a:ext>
            </a:extLst>
          </p:cNvPr>
          <p:cNvSpPr>
            <a:spLocks noGrp="1"/>
          </p:cNvSpPr>
          <p:nvPr>
            <p:ph type="title"/>
          </p:nvPr>
        </p:nvSpPr>
        <p:spPr>
          <a:xfrm>
            <a:off x="864000" y="828000"/>
            <a:ext cx="10440000" cy="676060"/>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840299DD-A5E2-354E-81B9-141DC6696E0F}"/>
              </a:ext>
            </a:extLst>
          </p:cNvPr>
          <p:cNvSpPr>
            <a:spLocks noGrp="1"/>
          </p:cNvSpPr>
          <p:nvPr>
            <p:ph idx="1"/>
          </p:nvPr>
        </p:nvSpPr>
        <p:spPr>
          <a:xfrm>
            <a:off x="4608000" y="1623700"/>
            <a:ext cx="6696000" cy="4132699"/>
          </a:xfrm>
        </p:spPr>
        <p:txBody>
          <a:bodyPr lIns="90000"/>
          <a:lstStyle>
            <a:lvl1pPr>
              <a:lnSpc>
                <a:spcPct val="100000"/>
              </a:lnSpc>
              <a:spcAft>
                <a:spcPts val="500"/>
              </a:spcAft>
              <a:defRPr lang="fr-FR" sz="1800" b="1" kern="1200" baseline="0" dirty="0" smtClean="0">
                <a:solidFill>
                  <a:srgbClr val="6C6C6C"/>
                </a:solidFill>
                <a:latin typeface="Myriad Pro" panose="020B0503030403020204" pitchFamily="34" charset="0"/>
                <a:ea typeface="+mn-ea"/>
                <a:cs typeface="+mn-cs"/>
              </a:defRPr>
            </a:lvl1pPr>
            <a:lvl2pPr>
              <a:lnSpc>
                <a:spcPct val="100000"/>
              </a:lnSpc>
              <a:spcAft>
                <a:spcPts val="300"/>
              </a:spcAft>
              <a:defRPr lang="fr-FR" sz="1600" kern="1200" baseline="0" dirty="0" smtClean="0">
                <a:solidFill>
                  <a:srgbClr val="6C6C6C"/>
                </a:solidFill>
                <a:latin typeface="Myriad Pro" panose="020B0503030403020204" pitchFamily="34" charset="0"/>
                <a:ea typeface="+mn-ea"/>
                <a:cs typeface="+mn-cs"/>
              </a:defRPr>
            </a:lvl2pPr>
            <a:lvl3pPr>
              <a:lnSpc>
                <a:spcPct val="100000"/>
              </a:lnSpc>
              <a:spcAft>
                <a:spcPts val="300"/>
              </a:spcAft>
              <a:defRPr sz="1500" baseline="0">
                <a:solidFill>
                  <a:srgbClr val="00548A"/>
                </a:solidFill>
                <a:latin typeface="Myriad Pro" panose="020B0503030403020204" pitchFamily="34" charset="0"/>
              </a:defRPr>
            </a:lvl3pPr>
            <a:lvl4pPr>
              <a:lnSpc>
                <a:spcPct val="100000"/>
              </a:lnSpc>
              <a:spcBef>
                <a:spcPts val="300"/>
              </a:spcBef>
              <a:spcAft>
                <a:spcPts val="200"/>
              </a:spcAft>
              <a:defRPr sz="1400" baseline="0">
                <a:solidFill>
                  <a:srgbClr val="65A3CC"/>
                </a:solidFill>
                <a:latin typeface="Myriad Pro" panose="020B0503030403020204" pitchFamily="34" charset="0"/>
              </a:defRPr>
            </a:lvl4pPr>
            <a:lvl5pPr>
              <a:lnSpc>
                <a:spcPct val="100000"/>
              </a:lnSpc>
              <a:spcBef>
                <a:spcPts val="300"/>
              </a:spcBef>
              <a:spcAft>
                <a:spcPts val="200"/>
              </a:spcAft>
              <a:defRPr sz="1400" baseline="0">
                <a:solidFill>
                  <a:srgbClr val="56A099"/>
                </a:solidFill>
                <a:latin typeface="Myriad Pro" panose="020B0503030403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E3916E4-4201-3C4B-9549-785AE6DB4222}"/>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2F7AAB8C-0832-724E-80B3-071ED73F6351}"/>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E8CE3C10-C001-AF42-99BE-F55B1438A244}"/>
              </a:ext>
            </a:extLst>
          </p:cNvPr>
          <p:cNvSpPr>
            <a:spLocks noGrp="1"/>
          </p:cNvSpPr>
          <p:nvPr>
            <p:ph type="sldNum" sz="quarter" idx="12"/>
          </p:nvPr>
        </p:nvSpPr>
        <p:spPr/>
        <p:txBody>
          <a:bodyPr/>
          <a:lstStyle/>
          <a:p>
            <a:fld id="{3656F5A9-422C-EB45-9C38-CDA2D337D9D8}" type="slidenum">
              <a:rPr lang="fr-FR" smtClean="0"/>
              <a:t>‹N°›</a:t>
            </a:fld>
            <a:endParaRPr lang="fr-FR"/>
          </a:p>
        </p:txBody>
      </p:sp>
      <p:sp>
        <p:nvSpPr>
          <p:cNvPr id="9" name="Espace réservé pour une image  8">
            <a:extLst>
              <a:ext uri="{FF2B5EF4-FFF2-40B4-BE49-F238E27FC236}">
                <a16:creationId xmlns:a16="http://schemas.microsoft.com/office/drawing/2014/main" id="{0B988C46-243C-B040-994B-62741BAC0650}"/>
              </a:ext>
            </a:extLst>
          </p:cNvPr>
          <p:cNvSpPr>
            <a:spLocks noGrp="1"/>
          </p:cNvSpPr>
          <p:nvPr>
            <p:ph type="pic" sz="quarter" idx="13" hasCustomPrompt="1"/>
          </p:nvPr>
        </p:nvSpPr>
        <p:spPr>
          <a:xfrm>
            <a:off x="838200" y="1623701"/>
            <a:ext cx="3600000" cy="4132698"/>
          </a:xfrm>
        </p:spPr>
        <p:txBody>
          <a:bodyPr/>
          <a:lstStyle>
            <a:lvl1pPr>
              <a:defRPr sz="1800" b="1" i="0" baseline="0">
                <a:solidFill>
                  <a:srgbClr val="6C6C6C"/>
                </a:solidFill>
                <a:latin typeface="Myriad Pro" panose="020B0503030403020204" pitchFamily="34" charset="0"/>
              </a:defRPr>
            </a:lvl1pPr>
          </a:lstStyle>
          <a:p>
            <a:r>
              <a:rPr lang="fr-FR" dirty="0"/>
              <a:t>Cliquez sur l’icône pour ajouter une image</a:t>
            </a:r>
          </a:p>
        </p:txBody>
      </p:sp>
    </p:spTree>
    <p:extLst>
      <p:ext uri="{BB962C8B-B14F-4D97-AF65-F5344CB8AC3E}">
        <p14:creationId xmlns:p14="http://schemas.microsoft.com/office/powerpoint/2010/main" val="19364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28BAF-FEBD-F040-B3A5-0585C10EDF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DD22CF-2FA9-FF4B-A302-EDF645304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0C9B84C-E9F0-524C-90CF-ABEAC0171548}"/>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C6466E76-F792-B44B-B085-EB3DA863EFA4}"/>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C5F029DD-B52A-D847-9312-73E9D15ABD3D}"/>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160256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C6719-B6BA-8944-9243-E87C605779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631700-AC0A-E44A-B477-289F579383E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E129EB-8E87-7C49-94B9-EA725FC1D7C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F2C2AB7-763A-8A42-8371-6EF22E02F3D9}"/>
              </a:ext>
            </a:extLst>
          </p:cNvPr>
          <p:cNvSpPr>
            <a:spLocks noGrp="1"/>
          </p:cNvSpPr>
          <p:nvPr>
            <p:ph type="dt" sz="half" idx="10"/>
          </p:nvPr>
        </p:nvSpPr>
        <p:spPr/>
        <p:txBody>
          <a:bodyPr/>
          <a:lstStyle/>
          <a:p>
            <a:r>
              <a:rPr lang="fr-FR"/>
              <a:t>Date</a:t>
            </a:r>
          </a:p>
        </p:txBody>
      </p:sp>
      <p:sp>
        <p:nvSpPr>
          <p:cNvPr id="6" name="Espace réservé du pied de page 5">
            <a:extLst>
              <a:ext uri="{FF2B5EF4-FFF2-40B4-BE49-F238E27FC236}">
                <a16:creationId xmlns:a16="http://schemas.microsoft.com/office/drawing/2014/main" id="{EB73D699-9E6F-894A-9889-8FE68DE482F2}"/>
              </a:ext>
            </a:extLst>
          </p:cNvPr>
          <p:cNvSpPr>
            <a:spLocks noGrp="1"/>
          </p:cNvSpPr>
          <p:nvPr>
            <p:ph type="ftr" sz="quarter" idx="11"/>
          </p:nvPr>
        </p:nvSpPr>
        <p:spPr/>
        <p:txBody>
          <a:bodyPr/>
          <a:lstStyle/>
          <a:p>
            <a:r>
              <a:rPr lang="fr-FR"/>
              <a:t>Event</a:t>
            </a:r>
          </a:p>
        </p:txBody>
      </p:sp>
      <p:sp>
        <p:nvSpPr>
          <p:cNvPr id="7" name="Espace réservé du numéro de diapositive 6">
            <a:extLst>
              <a:ext uri="{FF2B5EF4-FFF2-40B4-BE49-F238E27FC236}">
                <a16:creationId xmlns:a16="http://schemas.microsoft.com/office/drawing/2014/main" id="{8C991DDC-0A94-C446-A6F9-50A1B0E74EE2}"/>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39515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5D45C-16E6-0743-8941-955E43881F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54D2E8-14C7-D342-BA85-5C50FAFA9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32A0E6E-1179-C94D-BEC8-EA5992B91CE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A3FC21A-76F7-A840-B443-08A363DF8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6009565-A965-D14D-92EA-AA97EC31663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3F660D0-E3DE-D140-B0C6-B7890819E123}"/>
              </a:ext>
            </a:extLst>
          </p:cNvPr>
          <p:cNvSpPr>
            <a:spLocks noGrp="1"/>
          </p:cNvSpPr>
          <p:nvPr>
            <p:ph type="dt" sz="half" idx="10"/>
          </p:nvPr>
        </p:nvSpPr>
        <p:spPr/>
        <p:txBody>
          <a:bodyPr/>
          <a:lstStyle/>
          <a:p>
            <a:r>
              <a:rPr lang="fr-FR"/>
              <a:t>Date</a:t>
            </a:r>
          </a:p>
        </p:txBody>
      </p:sp>
      <p:sp>
        <p:nvSpPr>
          <p:cNvPr id="8" name="Espace réservé du pied de page 7">
            <a:extLst>
              <a:ext uri="{FF2B5EF4-FFF2-40B4-BE49-F238E27FC236}">
                <a16:creationId xmlns:a16="http://schemas.microsoft.com/office/drawing/2014/main" id="{7A72E68F-237E-C246-8264-75531B042543}"/>
              </a:ext>
            </a:extLst>
          </p:cNvPr>
          <p:cNvSpPr>
            <a:spLocks noGrp="1"/>
          </p:cNvSpPr>
          <p:nvPr>
            <p:ph type="ftr" sz="quarter" idx="11"/>
          </p:nvPr>
        </p:nvSpPr>
        <p:spPr/>
        <p:txBody>
          <a:bodyPr/>
          <a:lstStyle/>
          <a:p>
            <a:r>
              <a:rPr lang="fr-FR"/>
              <a:t>Event</a:t>
            </a:r>
          </a:p>
        </p:txBody>
      </p:sp>
      <p:sp>
        <p:nvSpPr>
          <p:cNvPr id="9" name="Espace réservé du numéro de diapositive 8">
            <a:extLst>
              <a:ext uri="{FF2B5EF4-FFF2-40B4-BE49-F238E27FC236}">
                <a16:creationId xmlns:a16="http://schemas.microsoft.com/office/drawing/2014/main" id="{B0B24FAC-A5AB-5E4C-9E3E-3470AEABDDA6}"/>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201402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6CE24-9E2D-9C4F-887D-554C2492CE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31F82F5-664D-9B43-9D21-79D4537E5641}"/>
              </a:ext>
            </a:extLst>
          </p:cNvPr>
          <p:cNvSpPr>
            <a:spLocks noGrp="1"/>
          </p:cNvSpPr>
          <p:nvPr>
            <p:ph type="dt" sz="half" idx="10"/>
          </p:nvPr>
        </p:nvSpPr>
        <p:spPr/>
        <p:txBody>
          <a:bodyPr/>
          <a:lstStyle/>
          <a:p>
            <a:r>
              <a:rPr lang="fr-FR"/>
              <a:t>Date</a:t>
            </a:r>
          </a:p>
        </p:txBody>
      </p:sp>
      <p:sp>
        <p:nvSpPr>
          <p:cNvPr id="4" name="Espace réservé du pied de page 3">
            <a:extLst>
              <a:ext uri="{FF2B5EF4-FFF2-40B4-BE49-F238E27FC236}">
                <a16:creationId xmlns:a16="http://schemas.microsoft.com/office/drawing/2014/main" id="{6396190B-3977-E54E-A36B-166B10FE7DDE}"/>
              </a:ext>
            </a:extLst>
          </p:cNvPr>
          <p:cNvSpPr>
            <a:spLocks noGrp="1"/>
          </p:cNvSpPr>
          <p:nvPr>
            <p:ph type="ftr" sz="quarter" idx="11"/>
          </p:nvPr>
        </p:nvSpPr>
        <p:spPr/>
        <p:txBody>
          <a:bodyPr/>
          <a:lstStyle/>
          <a:p>
            <a:r>
              <a:rPr lang="fr-FR"/>
              <a:t>Event</a:t>
            </a:r>
          </a:p>
        </p:txBody>
      </p:sp>
      <p:sp>
        <p:nvSpPr>
          <p:cNvPr id="5" name="Espace réservé du numéro de diapositive 4">
            <a:extLst>
              <a:ext uri="{FF2B5EF4-FFF2-40B4-BE49-F238E27FC236}">
                <a16:creationId xmlns:a16="http://schemas.microsoft.com/office/drawing/2014/main" id="{8CEF5428-CACA-E949-8ACE-51BA244252AE}"/>
              </a:ext>
            </a:extLst>
          </p:cNvPr>
          <p:cNvSpPr>
            <a:spLocks noGrp="1"/>
          </p:cNvSpPr>
          <p:nvPr>
            <p:ph type="sldNum" sz="quarter" idx="12"/>
          </p:nvPr>
        </p:nvSpPr>
        <p:spPr/>
        <p:txBody>
          <a:bodyPr/>
          <a:lstStyle/>
          <a:p>
            <a:fld id="{3656F5A9-422C-EB45-9C38-CDA2D337D9D8}" type="slidenum">
              <a:rPr lang="fr-FR" smtClean="0"/>
              <a:t>‹N°›</a:t>
            </a:fld>
            <a:endParaRPr lang="fr-FR"/>
          </a:p>
        </p:txBody>
      </p:sp>
    </p:spTree>
    <p:extLst>
      <p:ext uri="{BB962C8B-B14F-4D97-AF65-F5344CB8AC3E}">
        <p14:creationId xmlns:p14="http://schemas.microsoft.com/office/powerpoint/2010/main" val="162296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86AD1A-6646-6446-9BC6-B4B976874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187194B-8FC7-3A45-B402-6C8B31A3F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A6B606-D6E2-7A4B-8EE2-E024A15C2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Date</a:t>
            </a:r>
          </a:p>
        </p:txBody>
      </p:sp>
      <p:sp>
        <p:nvSpPr>
          <p:cNvPr id="5" name="Espace réservé du pied de page 4">
            <a:extLst>
              <a:ext uri="{FF2B5EF4-FFF2-40B4-BE49-F238E27FC236}">
                <a16:creationId xmlns:a16="http://schemas.microsoft.com/office/drawing/2014/main" id="{2B381C56-57A6-214D-9273-F89AD94AA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Event</a:t>
            </a:r>
          </a:p>
        </p:txBody>
      </p:sp>
      <p:sp>
        <p:nvSpPr>
          <p:cNvPr id="6" name="Espace réservé du numéro de diapositive 5">
            <a:extLst>
              <a:ext uri="{FF2B5EF4-FFF2-40B4-BE49-F238E27FC236}">
                <a16:creationId xmlns:a16="http://schemas.microsoft.com/office/drawing/2014/main" id="{92354FCB-CC02-0849-B75E-35F4D276C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6F5A9-422C-EB45-9C38-CDA2D337D9D8}" type="slidenum">
              <a:rPr lang="fr-FR" smtClean="0"/>
              <a:t>‹N°›</a:t>
            </a:fld>
            <a:endParaRPr lang="fr-FR"/>
          </a:p>
        </p:txBody>
      </p:sp>
    </p:spTree>
    <p:extLst>
      <p:ext uri="{BB962C8B-B14F-4D97-AF65-F5344CB8AC3E}">
        <p14:creationId xmlns:p14="http://schemas.microsoft.com/office/powerpoint/2010/main" val="18370337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nkedin.com/showcase/ejp-eurad" TargetMode="External"/><Relationship Id="rId2" Type="http://schemas.openxmlformats.org/officeDocument/2006/relationships/hyperlink" Target="https://www.ejp-eurad.eu/" TargetMode="External"/><Relationship Id="rId1" Type="http://schemas.openxmlformats.org/officeDocument/2006/relationships/slideLayout" Target="../slideLayouts/slideLayout2.xml"/><Relationship Id="rId4" Type="http://schemas.openxmlformats.org/officeDocument/2006/relationships/hyperlink" Target="mailto:secretariat@ejp-eurad.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7EEFF-E862-1646-A246-257BFBF7133C}"/>
              </a:ext>
            </a:extLst>
          </p:cNvPr>
          <p:cNvSpPr>
            <a:spLocks noGrp="1"/>
          </p:cNvSpPr>
          <p:nvPr>
            <p:ph type="ctrTitle"/>
          </p:nvPr>
        </p:nvSpPr>
        <p:spPr/>
        <p:txBody>
          <a:bodyPr>
            <a:normAutofit fontScale="90000"/>
          </a:bodyPr>
          <a:lstStyle/>
          <a:p>
            <a:r>
              <a:rPr lang="fr-FR" dirty="0"/>
              <a:t>A </a:t>
            </a:r>
            <a:r>
              <a:rPr lang="fr-FR" dirty="0" err="1"/>
              <a:t>step</a:t>
            </a:r>
            <a:r>
              <a:rPr lang="fr-FR" dirty="0"/>
              <a:t> change in </a:t>
            </a:r>
            <a:r>
              <a:rPr lang="fr-FR" dirty="0" err="1"/>
              <a:t>european</a:t>
            </a:r>
            <a:r>
              <a:rPr lang="fr-FR" dirty="0"/>
              <a:t> joint collaboration </a:t>
            </a:r>
            <a:r>
              <a:rPr lang="fr-FR" dirty="0" err="1"/>
              <a:t>towards</a:t>
            </a:r>
            <a:r>
              <a:rPr lang="fr-FR" dirty="0"/>
              <a:t> </a:t>
            </a:r>
            <a:r>
              <a:rPr lang="fr-FR" dirty="0" err="1"/>
              <a:t>safe</a:t>
            </a:r>
            <a:r>
              <a:rPr lang="fr-FR" dirty="0"/>
              <a:t> radioactive </a:t>
            </a:r>
            <a:r>
              <a:rPr lang="fr-FR" dirty="0" err="1"/>
              <a:t>waste</a:t>
            </a:r>
            <a:r>
              <a:rPr lang="fr-FR" dirty="0"/>
              <a:t> management</a:t>
            </a:r>
          </a:p>
        </p:txBody>
      </p:sp>
      <p:sp>
        <p:nvSpPr>
          <p:cNvPr id="5" name="ZoneTexte 4">
            <a:extLst>
              <a:ext uri="{FF2B5EF4-FFF2-40B4-BE49-F238E27FC236}">
                <a16:creationId xmlns:a16="http://schemas.microsoft.com/office/drawing/2014/main" id="{44C5DBE5-F429-3F49-867A-8DD1813B104E}"/>
              </a:ext>
            </a:extLst>
          </p:cNvPr>
          <p:cNvSpPr txBox="1"/>
          <p:nvPr/>
        </p:nvSpPr>
        <p:spPr>
          <a:xfrm>
            <a:off x="2880000" y="4143212"/>
            <a:ext cx="8280000" cy="523220"/>
          </a:xfrm>
          <a:prstGeom prst="rect">
            <a:avLst/>
          </a:prstGeom>
          <a:noFill/>
        </p:spPr>
        <p:txBody>
          <a:bodyPr wrap="square" rtlCol="0">
            <a:noAutofit/>
          </a:bodyPr>
          <a:lstStyle/>
          <a:p>
            <a:r>
              <a:rPr lang="fr-FR" sz="2600" spc="50" dirty="0" smtClean="0">
                <a:solidFill>
                  <a:srgbClr val="00548A">
                    <a:alpha val="65000"/>
                  </a:srgbClr>
                </a:solidFill>
              </a:rPr>
              <a:t>23/05/2022 </a:t>
            </a:r>
            <a:r>
              <a:rPr lang="fr-FR" sz="2600" spc="50" dirty="0">
                <a:solidFill>
                  <a:srgbClr val="00548A">
                    <a:alpha val="65000"/>
                  </a:srgbClr>
                </a:solidFill>
              </a:rPr>
              <a:t>• </a:t>
            </a:r>
            <a:r>
              <a:rPr lang="fr-FR" sz="2600" spc="50" dirty="0" smtClean="0">
                <a:solidFill>
                  <a:srgbClr val="00548A">
                    <a:alpha val="65000"/>
                  </a:srgbClr>
                </a:solidFill>
              </a:rPr>
              <a:t>NEEDS; </a:t>
            </a:r>
            <a:r>
              <a:rPr lang="fr-FR" sz="2600" spc="50" dirty="0" smtClean="0">
                <a:solidFill>
                  <a:srgbClr val="00548A">
                    <a:alpha val="65000"/>
                  </a:srgbClr>
                </a:solidFill>
              </a:rPr>
              <a:t>Bernd Grambow</a:t>
            </a:r>
            <a:endParaRPr lang="fr-FR" sz="2600" spc="50" dirty="0">
              <a:solidFill>
                <a:srgbClr val="00548A">
                  <a:alpha val="65000"/>
                </a:srgbClr>
              </a:solidFill>
            </a:endParaRPr>
          </a:p>
        </p:txBody>
      </p:sp>
      <p:sp>
        <p:nvSpPr>
          <p:cNvPr id="6" name="Espace réservé de la date 5"/>
          <p:cNvSpPr>
            <a:spLocks noGrp="1"/>
          </p:cNvSpPr>
          <p:nvPr>
            <p:ph type="dt" sz="half" idx="10"/>
          </p:nvPr>
        </p:nvSpPr>
        <p:spPr/>
        <p:txBody>
          <a:bodyPr/>
          <a:lstStyle/>
          <a:p>
            <a:r>
              <a:rPr lang="fr-FR" dirty="0"/>
              <a:t>Date</a:t>
            </a:r>
          </a:p>
        </p:txBody>
      </p:sp>
      <p:sp>
        <p:nvSpPr>
          <p:cNvPr id="7" name="Espace réservé du pied de page 6"/>
          <p:cNvSpPr>
            <a:spLocks noGrp="1"/>
          </p:cNvSpPr>
          <p:nvPr>
            <p:ph type="ftr" sz="quarter" idx="11"/>
          </p:nvPr>
        </p:nvSpPr>
        <p:spPr/>
        <p:txBody>
          <a:bodyPr/>
          <a:lstStyle/>
          <a:p>
            <a:r>
              <a:rPr lang="fr-FR" dirty="0"/>
              <a:t>Event</a:t>
            </a:r>
          </a:p>
        </p:txBody>
      </p:sp>
      <p:sp>
        <p:nvSpPr>
          <p:cNvPr id="8" name="Espace réservé du numéro de diapositive 7"/>
          <p:cNvSpPr>
            <a:spLocks noGrp="1"/>
          </p:cNvSpPr>
          <p:nvPr>
            <p:ph type="sldNum" sz="quarter" idx="12"/>
          </p:nvPr>
        </p:nvSpPr>
        <p:spPr/>
        <p:txBody>
          <a:bodyPr/>
          <a:lstStyle/>
          <a:p>
            <a:fld id="{3656F5A9-422C-EB45-9C38-CDA2D337D9D8}" type="slidenum">
              <a:rPr lang="fr-FR" smtClean="0"/>
              <a:t>1</a:t>
            </a:fld>
            <a:endParaRPr lang="fr-FR"/>
          </a:p>
        </p:txBody>
      </p:sp>
    </p:spTree>
    <p:extLst>
      <p:ext uri="{BB962C8B-B14F-4D97-AF65-F5344CB8AC3E}">
        <p14:creationId xmlns:p14="http://schemas.microsoft.com/office/powerpoint/2010/main" val="16899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9F059-775F-4395-8F07-D62BE1EFCD36}"/>
              </a:ext>
            </a:extLst>
          </p:cNvPr>
          <p:cNvSpPr>
            <a:spLocks noGrp="1"/>
          </p:cNvSpPr>
          <p:nvPr>
            <p:ph type="title"/>
          </p:nvPr>
        </p:nvSpPr>
        <p:spPr/>
        <p:txBody>
          <a:bodyPr/>
          <a:lstStyle/>
          <a:p>
            <a:r>
              <a:rPr lang="fr-FR" dirty="0"/>
              <a:t>EURAD Roadmap – </a:t>
            </a:r>
            <a:r>
              <a:rPr lang="fr-FR" dirty="0" err="1"/>
              <a:t>Theme</a:t>
            </a:r>
            <a:r>
              <a:rPr lang="fr-FR" dirty="0"/>
              <a:t> </a:t>
            </a:r>
            <a:r>
              <a:rPr lang="fr-FR" dirty="0" err="1"/>
              <a:t>Overviews</a:t>
            </a:r>
            <a:endParaRPr lang="fr-FR" dirty="0"/>
          </a:p>
        </p:txBody>
      </p:sp>
      <p:pic>
        <p:nvPicPr>
          <p:cNvPr id="6" name="Picture 64">
            <a:extLst>
              <a:ext uri="{FF2B5EF4-FFF2-40B4-BE49-F238E27FC236}">
                <a16:creationId xmlns:a16="http://schemas.microsoft.com/office/drawing/2014/main" id="{F2615A28-4981-463C-A2E5-687F2112C153}"/>
              </a:ext>
            </a:extLst>
          </p:cNvPr>
          <p:cNvPicPr>
            <a:picLocks noGrp="1" noChangeAspect="1"/>
          </p:cNvPicPr>
          <p:nvPr>
            <p:ph idx="1"/>
          </p:nvPr>
        </p:nvPicPr>
        <p:blipFill>
          <a:blip r:embed="rId2"/>
          <a:stretch>
            <a:fillRect/>
          </a:stretch>
        </p:blipFill>
        <p:spPr>
          <a:xfrm>
            <a:off x="3372249" y="1504060"/>
            <a:ext cx="8819751" cy="4341399"/>
          </a:xfrm>
          <a:prstGeom prst="rect">
            <a:avLst/>
          </a:prstGeom>
        </p:spPr>
      </p:pic>
      <p:sp>
        <p:nvSpPr>
          <p:cNvPr id="5" name="Espace réservé de la date 5">
            <a:extLst>
              <a:ext uri="{FF2B5EF4-FFF2-40B4-BE49-F238E27FC236}">
                <a16:creationId xmlns:a16="http://schemas.microsoft.com/office/drawing/2014/main" id="{E8ABB479-FA4E-45F9-A5C5-E96247B438F9}"/>
              </a:ext>
            </a:extLst>
          </p:cNvPr>
          <p:cNvSpPr>
            <a:spLocks noGrp="1"/>
          </p:cNvSpPr>
          <p:nvPr>
            <p:ph type="dt" sz="half" idx="10"/>
          </p:nvPr>
        </p:nvSpPr>
        <p:spPr>
          <a:xfrm>
            <a:off x="838200" y="6356350"/>
            <a:ext cx="2743200" cy="365125"/>
          </a:xfrm>
        </p:spPr>
        <p:txBody>
          <a:bodyPr/>
          <a:lstStyle/>
          <a:p>
            <a:r>
              <a:rPr lang="fr-FR" dirty="0"/>
              <a:t>Date</a:t>
            </a:r>
          </a:p>
        </p:txBody>
      </p:sp>
      <p:sp>
        <p:nvSpPr>
          <p:cNvPr id="8" name="Espace réservé du pied de page 6">
            <a:extLst>
              <a:ext uri="{FF2B5EF4-FFF2-40B4-BE49-F238E27FC236}">
                <a16:creationId xmlns:a16="http://schemas.microsoft.com/office/drawing/2014/main" id="{212E799B-8C70-4C7F-8054-D10AB559D4FA}"/>
              </a:ext>
            </a:extLst>
          </p:cNvPr>
          <p:cNvSpPr>
            <a:spLocks noGrp="1"/>
          </p:cNvSpPr>
          <p:nvPr>
            <p:ph type="ftr" sz="quarter" idx="11"/>
          </p:nvPr>
        </p:nvSpPr>
        <p:spPr>
          <a:xfrm>
            <a:off x="4038600" y="6356350"/>
            <a:ext cx="4114800" cy="365125"/>
          </a:xfrm>
        </p:spPr>
        <p:txBody>
          <a:bodyPr/>
          <a:lstStyle/>
          <a:p>
            <a:r>
              <a:rPr lang="fr-FR" dirty="0"/>
              <a:t>Event</a:t>
            </a:r>
          </a:p>
        </p:txBody>
      </p:sp>
      <p:pic>
        <p:nvPicPr>
          <p:cNvPr id="3" name="Image 2"/>
          <p:cNvPicPr>
            <a:picLocks noChangeAspect="1"/>
          </p:cNvPicPr>
          <p:nvPr/>
        </p:nvPicPr>
        <p:blipFill>
          <a:blip r:embed="rId3"/>
          <a:stretch>
            <a:fillRect/>
          </a:stretch>
        </p:blipFill>
        <p:spPr>
          <a:xfrm>
            <a:off x="104503" y="1616451"/>
            <a:ext cx="2671082" cy="1902560"/>
          </a:xfrm>
          <a:prstGeom prst="rect">
            <a:avLst/>
          </a:prstGeom>
        </p:spPr>
      </p:pic>
      <p:sp>
        <p:nvSpPr>
          <p:cNvPr id="4" name="Flèche droite 3"/>
          <p:cNvSpPr/>
          <p:nvPr/>
        </p:nvSpPr>
        <p:spPr>
          <a:xfrm>
            <a:off x="2865120" y="2002971"/>
            <a:ext cx="507129" cy="564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509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9F059-775F-4395-8F07-D62BE1EFCD36}"/>
              </a:ext>
            </a:extLst>
          </p:cNvPr>
          <p:cNvSpPr>
            <a:spLocks noGrp="1"/>
          </p:cNvSpPr>
          <p:nvPr>
            <p:ph type="title"/>
          </p:nvPr>
        </p:nvSpPr>
        <p:spPr>
          <a:xfrm>
            <a:off x="863999" y="828000"/>
            <a:ext cx="11397669" cy="676060"/>
          </a:xfrm>
        </p:spPr>
        <p:txBody>
          <a:bodyPr/>
          <a:lstStyle/>
          <a:p>
            <a:r>
              <a:rPr lang="fr-FR" dirty="0"/>
              <a:t>EURAD Roadmap – Domain </a:t>
            </a:r>
            <a:r>
              <a:rPr lang="fr-FR" dirty="0" smtClean="0"/>
              <a:t>Insights (70 </a:t>
            </a:r>
            <a:r>
              <a:rPr lang="fr-FR" dirty="0" err="1" smtClean="0"/>
              <a:t>domains</a:t>
            </a:r>
            <a:r>
              <a:rPr lang="fr-FR" dirty="0" smtClean="0"/>
              <a:t> </a:t>
            </a:r>
            <a:r>
              <a:rPr lang="fr-FR" dirty="0" err="1" smtClean="0"/>
              <a:t>like</a:t>
            </a:r>
            <a:r>
              <a:rPr lang="fr-FR" dirty="0" smtClean="0"/>
              <a:t> « </a:t>
            </a:r>
            <a:r>
              <a:rPr lang="fr-FR" dirty="0" err="1" smtClean="0"/>
              <a:t>spent</a:t>
            </a:r>
            <a:r>
              <a:rPr lang="fr-FR" dirty="0" smtClean="0"/>
              <a:t> fuel », « container »)</a:t>
            </a:r>
            <a:endParaRPr lang="fr-FR" dirty="0"/>
          </a:p>
        </p:txBody>
      </p:sp>
      <p:grpSp>
        <p:nvGrpSpPr>
          <p:cNvPr id="7" name="Group 4">
            <a:extLst>
              <a:ext uri="{FF2B5EF4-FFF2-40B4-BE49-F238E27FC236}">
                <a16:creationId xmlns:a16="http://schemas.microsoft.com/office/drawing/2014/main" id="{3B7FCCAF-387A-4D2F-92D1-158BB1D94C26}"/>
              </a:ext>
            </a:extLst>
          </p:cNvPr>
          <p:cNvGrpSpPr/>
          <p:nvPr/>
        </p:nvGrpSpPr>
        <p:grpSpPr>
          <a:xfrm>
            <a:off x="943446" y="1387011"/>
            <a:ext cx="4419983" cy="4579064"/>
            <a:chOff x="1733550" y="2973388"/>
            <a:chExt cx="4635500" cy="4284662"/>
          </a:xfrm>
        </p:grpSpPr>
        <p:sp>
          <p:nvSpPr>
            <p:cNvPr id="8" name="Freeform 1">
              <a:extLst>
                <a:ext uri="{FF2B5EF4-FFF2-40B4-BE49-F238E27FC236}">
                  <a16:creationId xmlns:a16="http://schemas.microsoft.com/office/drawing/2014/main" id="{F15F77D3-CEA9-4357-8138-02B6710B6375}"/>
                </a:ext>
              </a:extLst>
            </p:cNvPr>
            <p:cNvSpPr>
              <a:spLocks noChangeArrowheads="1"/>
            </p:cNvSpPr>
            <p:nvPr/>
          </p:nvSpPr>
          <p:spPr bwMode="auto">
            <a:xfrm>
              <a:off x="1866900" y="2981325"/>
              <a:ext cx="4254500" cy="4133850"/>
            </a:xfrm>
            <a:custGeom>
              <a:avLst/>
              <a:gdLst>
                <a:gd name="T0" fmla="*/ 11818 w 11819"/>
                <a:gd name="T1" fmla="*/ 5742 h 11485"/>
                <a:gd name="T2" fmla="*/ 11818 w 11819"/>
                <a:gd name="T3" fmla="*/ 5742 h 11485"/>
                <a:gd name="T4" fmla="*/ 5908 w 11819"/>
                <a:gd name="T5" fmla="*/ 11484 h 11485"/>
                <a:gd name="T6" fmla="*/ 5908 w 11819"/>
                <a:gd name="T7" fmla="*/ 11484 h 11485"/>
                <a:gd name="T8" fmla="*/ 0 w 11819"/>
                <a:gd name="T9" fmla="*/ 5742 h 11485"/>
                <a:gd name="T10" fmla="*/ 0 w 11819"/>
                <a:gd name="T11" fmla="*/ 5742 h 11485"/>
                <a:gd name="T12" fmla="*/ 5908 w 11819"/>
                <a:gd name="T13" fmla="*/ 0 h 11485"/>
                <a:gd name="T14" fmla="*/ 5908 w 11819"/>
                <a:gd name="T15" fmla="*/ 0 h 11485"/>
                <a:gd name="T16" fmla="*/ 11818 w 11819"/>
                <a:gd name="T17" fmla="*/ 5742 h 1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19" h="11485">
                  <a:moveTo>
                    <a:pt x="11818" y="5742"/>
                  </a:moveTo>
                  <a:lnTo>
                    <a:pt x="11818" y="5742"/>
                  </a:lnTo>
                  <a:cubicBezTo>
                    <a:pt x="11818" y="8913"/>
                    <a:pt x="9172" y="11484"/>
                    <a:pt x="5908" y="11484"/>
                  </a:cubicBezTo>
                  <a:lnTo>
                    <a:pt x="5908" y="11484"/>
                  </a:lnTo>
                  <a:cubicBezTo>
                    <a:pt x="2646" y="11484"/>
                    <a:pt x="0" y="8913"/>
                    <a:pt x="0" y="5742"/>
                  </a:cubicBezTo>
                  <a:lnTo>
                    <a:pt x="0" y="5742"/>
                  </a:lnTo>
                  <a:cubicBezTo>
                    <a:pt x="0" y="2572"/>
                    <a:pt x="2646" y="0"/>
                    <a:pt x="5908" y="0"/>
                  </a:cubicBezTo>
                  <a:lnTo>
                    <a:pt x="5908" y="0"/>
                  </a:lnTo>
                  <a:cubicBezTo>
                    <a:pt x="9172" y="0"/>
                    <a:pt x="11818" y="2572"/>
                    <a:pt x="11818" y="5742"/>
                  </a:cubicBezTo>
                </a:path>
              </a:pathLst>
            </a:custGeom>
            <a:solidFill>
              <a:schemeClr val="accent4">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9" name="Freeform 14">
              <a:extLst>
                <a:ext uri="{FF2B5EF4-FFF2-40B4-BE49-F238E27FC236}">
                  <a16:creationId xmlns:a16="http://schemas.microsoft.com/office/drawing/2014/main" id="{FC56E5E8-F134-46A1-8723-D5A426DAA1AA}"/>
                </a:ext>
              </a:extLst>
            </p:cNvPr>
            <p:cNvSpPr>
              <a:spLocks noChangeArrowheads="1"/>
            </p:cNvSpPr>
            <p:nvPr/>
          </p:nvSpPr>
          <p:spPr bwMode="auto">
            <a:xfrm>
              <a:off x="1733550" y="6397625"/>
              <a:ext cx="422275" cy="781050"/>
            </a:xfrm>
            <a:custGeom>
              <a:avLst/>
              <a:gdLst>
                <a:gd name="T0" fmla="*/ 979 w 1175"/>
                <a:gd name="T1" fmla="*/ 1606 h 2171"/>
                <a:gd name="T2" fmla="*/ 979 w 1175"/>
                <a:gd name="T3" fmla="*/ 1606 h 2171"/>
                <a:gd name="T4" fmla="*/ 874 w 1175"/>
                <a:gd name="T5" fmla="*/ 1388 h 2171"/>
                <a:gd name="T6" fmla="*/ 874 w 1175"/>
                <a:gd name="T7" fmla="*/ 1388 h 2171"/>
                <a:gd name="T8" fmla="*/ 689 w 1175"/>
                <a:gd name="T9" fmla="*/ 1202 h 2171"/>
                <a:gd name="T10" fmla="*/ 689 w 1175"/>
                <a:gd name="T11" fmla="*/ 1202 h 2171"/>
                <a:gd name="T12" fmla="*/ 609 w 1175"/>
                <a:gd name="T13" fmla="*/ 813 h 2171"/>
                <a:gd name="T14" fmla="*/ 609 w 1175"/>
                <a:gd name="T15" fmla="*/ 813 h 2171"/>
                <a:gd name="T16" fmla="*/ 398 w 1175"/>
                <a:gd name="T17" fmla="*/ 666 h 2171"/>
                <a:gd name="T18" fmla="*/ 398 w 1175"/>
                <a:gd name="T19" fmla="*/ 666 h 2171"/>
                <a:gd name="T20" fmla="*/ 352 w 1175"/>
                <a:gd name="T21" fmla="*/ 550 h 2171"/>
                <a:gd name="T22" fmla="*/ 352 w 1175"/>
                <a:gd name="T23" fmla="*/ 550 h 2171"/>
                <a:gd name="T24" fmla="*/ 11 w 1175"/>
                <a:gd name="T25" fmla="*/ 0 h 2171"/>
                <a:gd name="T26" fmla="*/ 11 w 1175"/>
                <a:gd name="T27" fmla="*/ 0 h 2171"/>
                <a:gd name="T28" fmla="*/ 147 w 1175"/>
                <a:gd name="T29" fmla="*/ 531 h 2171"/>
                <a:gd name="T30" fmla="*/ 147 w 1175"/>
                <a:gd name="T31" fmla="*/ 531 h 2171"/>
                <a:gd name="T32" fmla="*/ 249 w 1175"/>
                <a:gd name="T33" fmla="*/ 732 h 2171"/>
                <a:gd name="T34" fmla="*/ 249 w 1175"/>
                <a:gd name="T35" fmla="*/ 732 h 2171"/>
                <a:gd name="T36" fmla="*/ 229 w 1175"/>
                <a:gd name="T37" fmla="*/ 1089 h 2171"/>
                <a:gd name="T38" fmla="*/ 229 w 1175"/>
                <a:gd name="T39" fmla="*/ 1089 h 2171"/>
                <a:gd name="T40" fmla="*/ 450 w 1175"/>
                <a:gd name="T41" fmla="*/ 1447 h 2171"/>
                <a:gd name="T42" fmla="*/ 450 w 1175"/>
                <a:gd name="T43" fmla="*/ 1447 h 2171"/>
                <a:gd name="T44" fmla="*/ 352 w 1175"/>
                <a:gd name="T45" fmla="*/ 1780 h 2171"/>
                <a:gd name="T46" fmla="*/ 352 w 1175"/>
                <a:gd name="T47" fmla="*/ 1780 h 2171"/>
                <a:gd name="T48" fmla="*/ 411 w 1175"/>
                <a:gd name="T49" fmla="*/ 1918 h 2171"/>
                <a:gd name="T50" fmla="*/ 411 w 1175"/>
                <a:gd name="T51" fmla="*/ 1918 h 2171"/>
                <a:gd name="T52" fmla="*/ 894 w 1175"/>
                <a:gd name="T53" fmla="*/ 2162 h 2171"/>
                <a:gd name="T54" fmla="*/ 1174 w 1175"/>
                <a:gd name="T55" fmla="*/ 2170 h 2171"/>
                <a:gd name="T56" fmla="*/ 979 w 1175"/>
                <a:gd name="T57" fmla="*/ 1606 h 2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5" h="2171">
                  <a:moveTo>
                    <a:pt x="979" y="1606"/>
                  </a:moveTo>
                  <a:lnTo>
                    <a:pt x="979" y="1606"/>
                  </a:lnTo>
                  <a:cubicBezTo>
                    <a:pt x="1002" y="1526"/>
                    <a:pt x="941" y="1446"/>
                    <a:pt x="874" y="1388"/>
                  </a:cubicBezTo>
                  <a:lnTo>
                    <a:pt x="874" y="1388"/>
                  </a:lnTo>
                  <a:cubicBezTo>
                    <a:pt x="806" y="1330"/>
                    <a:pt x="725" y="1279"/>
                    <a:pt x="689" y="1202"/>
                  </a:cubicBezTo>
                  <a:lnTo>
                    <a:pt x="689" y="1202"/>
                  </a:lnTo>
                  <a:cubicBezTo>
                    <a:pt x="632" y="1078"/>
                    <a:pt x="707" y="916"/>
                    <a:pt x="609" y="813"/>
                  </a:cubicBezTo>
                  <a:lnTo>
                    <a:pt x="609" y="813"/>
                  </a:lnTo>
                  <a:cubicBezTo>
                    <a:pt x="552" y="751"/>
                    <a:pt x="450" y="731"/>
                    <a:pt x="398" y="666"/>
                  </a:cubicBezTo>
                  <a:lnTo>
                    <a:pt x="398" y="666"/>
                  </a:lnTo>
                  <a:cubicBezTo>
                    <a:pt x="372" y="633"/>
                    <a:pt x="363" y="591"/>
                    <a:pt x="352" y="550"/>
                  </a:cubicBezTo>
                  <a:lnTo>
                    <a:pt x="352" y="550"/>
                  </a:lnTo>
                  <a:cubicBezTo>
                    <a:pt x="298" y="345"/>
                    <a:pt x="178" y="153"/>
                    <a:pt x="11" y="0"/>
                  </a:cubicBezTo>
                  <a:lnTo>
                    <a:pt x="11" y="0"/>
                  </a:lnTo>
                  <a:cubicBezTo>
                    <a:pt x="0" y="183"/>
                    <a:pt x="48" y="369"/>
                    <a:pt x="147" y="531"/>
                  </a:cubicBezTo>
                  <a:lnTo>
                    <a:pt x="147" y="531"/>
                  </a:lnTo>
                  <a:cubicBezTo>
                    <a:pt x="186" y="597"/>
                    <a:pt x="235" y="660"/>
                    <a:pt x="249" y="732"/>
                  </a:cubicBezTo>
                  <a:lnTo>
                    <a:pt x="249" y="732"/>
                  </a:lnTo>
                  <a:cubicBezTo>
                    <a:pt x="270" y="851"/>
                    <a:pt x="196" y="973"/>
                    <a:pt x="229" y="1089"/>
                  </a:cubicBezTo>
                  <a:lnTo>
                    <a:pt x="229" y="1089"/>
                  </a:lnTo>
                  <a:cubicBezTo>
                    <a:pt x="269" y="1222"/>
                    <a:pt x="440" y="1310"/>
                    <a:pt x="450" y="1447"/>
                  </a:cubicBezTo>
                  <a:lnTo>
                    <a:pt x="450" y="1447"/>
                  </a:lnTo>
                  <a:cubicBezTo>
                    <a:pt x="457" y="1562"/>
                    <a:pt x="342" y="1664"/>
                    <a:pt x="352" y="1780"/>
                  </a:cubicBezTo>
                  <a:lnTo>
                    <a:pt x="352" y="1780"/>
                  </a:lnTo>
                  <a:cubicBezTo>
                    <a:pt x="355" y="1829"/>
                    <a:pt x="382" y="1875"/>
                    <a:pt x="411" y="1918"/>
                  </a:cubicBezTo>
                  <a:lnTo>
                    <a:pt x="411" y="1918"/>
                  </a:lnTo>
                  <a:cubicBezTo>
                    <a:pt x="515" y="2065"/>
                    <a:pt x="666" y="2167"/>
                    <a:pt x="894" y="2162"/>
                  </a:cubicBezTo>
                  <a:lnTo>
                    <a:pt x="1174" y="2170"/>
                  </a:lnTo>
                  <a:lnTo>
                    <a:pt x="979" y="1606"/>
                  </a:lnTo>
                </a:path>
              </a:pathLst>
            </a:custGeom>
            <a:solidFill>
              <a:schemeClr val="accent4"/>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0" name="Freeform 15">
              <a:extLst>
                <a:ext uri="{FF2B5EF4-FFF2-40B4-BE49-F238E27FC236}">
                  <a16:creationId xmlns:a16="http://schemas.microsoft.com/office/drawing/2014/main" id="{032621BE-0F5F-46A8-BC67-8205FBF32D17}"/>
                </a:ext>
              </a:extLst>
            </p:cNvPr>
            <p:cNvSpPr>
              <a:spLocks noChangeArrowheads="1"/>
            </p:cNvSpPr>
            <p:nvPr/>
          </p:nvSpPr>
          <p:spPr bwMode="auto">
            <a:xfrm>
              <a:off x="2125663" y="6089650"/>
              <a:ext cx="398462" cy="1090613"/>
            </a:xfrm>
            <a:custGeom>
              <a:avLst/>
              <a:gdLst>
                <a:gd name="T0" fmla="*/ 223 w 1107"/>
                <a:gd name="T1" fmla="*/ 3023 h 3031"/>
                <a:gd name="T2" fmla="*/ 313 w 1107"/>
                <a:gd name="T3" fmla="*/ 3002 h 3031"/>
                <a:gd name="T4" fmla="*/ 471 w 1107"/>
                <a:gd name="T5" fmla="*/ 2894 h 3031"/>
                <a:gd name="T6" fmla="*/ 484 w 1107"/>
                <a:gd name="T7" fmla="*/ 2821 h 3031"/>
                <a:gd name="T8" fmla="*/ 523 w 1107"/>
                <a:gd name="T9" fmla="*/ 2664 h 3031"/>
                <a:gd name="T10" fmla="*/ 627 w 1107"/>
                <a:gd name="T11" fmla="*/ 2496 h 3031"/>
                <a:gd name="T12" fmla="*/ 623 w 1107"/>
                <a:gd name="T13" fmla="*/ 2053 h 3031"/>
                <a:gd name="T14" fmla="*/ 744 w 1107"/>
                <a:gd name="T15" fmla="*/ 1822 h 3031"/>
                <a:gd name="T16" fmla="*/ 800 w 1107"/>
                <a:gd name="T17" fmla="*/ 1413 h 3031"/>
                <a:gd name="T18" fmla="*/ 878 w 1107"/>
                <a:gd name="T19" fmla="*/ 1283 h 3031"/>
                <a:gd name="T20" fmla="*/ 967 w 1107"/>
                <a:gd name="T21" fmla="*/ 829 h 3031"/>
                <a:gd name="T22" fmla="*/ 997 w 1107"/>
                <a:gd name="T23" fmla="*/ 672 h 3031"/>
                <a:gd name="T24" fmla="*/ 1095 w 1107"/>
                <a:gd name="T25" fmla="*/ 443 h 3031"/>
                <a:gd name="T26" fmla="*/ 1103 w 1107"/>
                <a:gd name="T27" fmla="*/ 358 h 3031"/>
                <a:gd name="T28" fmla="*/ 1068 w 1107"/>
                <a:gd name="T29" fmla="*/ 21 h 3031"/>
                <a:gd name="T30" fmla="*/ 1065 w 1107"/>
                <a:gd name="T31" fmla="*/ 0 h 3031"/>
                <a:gd name="T32" fmla="*/ 904 w 1107"/>
                <a:gd name="T33" fmla="*/ 117 h 3031"/>
                <a:gd name="T34" fmla="*/ 812 w 1107"/>
                <a:gd name="T35" fmla="*/ 266 h 3031"/>
                <a:gd name="T36" fmla="*/ 615 w 1107"/>
                <a:gd name="T37" fmla="*/ 881 h 3031"/>
                <a:gd name="T38" fmla="*/ 515 w 1107"/>
                <a:gd name="T39" fmla="*/ 1008 h 3031"/>
                <a:gd name="T40" fmla="*/ 484 w 1107"/>
                <a:gd name="T41" fmla="*/ 1432 h 3031"/>
                <a:gd name="T42" fmla="*/ 434 w 1107"/>
                <a:gd name="T43" fmla="*/ 1559 h 3031"/>
                <a:gd name="T44" fmla="*/ 276 w 1107"/>
                <a:gd name="T45" fmla="*/ 1784 h 3031"/>
                <a:gd name="T46" fmla="*/ 243 w 1107"/>
                <a:gd name="T47" fmla="*/ 1906 h 3031"/>
                <a:gd name="T48" fmla="*/ 177 w 1107"/>
                <a:gd name="T49" fmla="*/ 2341 h 3031"/>
                <a:gd name="T50" fmla="*/ 74 w 1107"/>
                <a:gd name="T51" fmla="*/ 2509 h 3031"/>
                <a:gd name="T52" fmla="*/ 9 w 1107"/>
                <a:gd name="T53" fmla="*/ 2664 h 3031"/>
                <a:gd name="T54" fmla="*/ 7 w 1107"/>
                <a:gd name="T55" fmla="*/ 2803 h 3031"/>
                <a:gd name="T56" fmla="*/ 112 w 1107"/>
                <a:gd name="T57" fmla="*/ 3001 h 3031"/>
                <a:gd name="T58" fmla="*/ 130 w 1107"/>
                <a:gd name="T59" fmla="*/ 3015 h 3031"/>
                <a:gd name="T60" fmla="*/ 92 w 1107"/>
                <a:gd name="T61" fmla="*/ 2978 h 3031"/>
                <a:gd name="T62" fmla="*/ 14 w 1107"/>
                <a:gd name="T63" fmla="*/ 2802 h 3031"/>
                <a:gd name="T64" fmla="*/ 41 w 1107"/>
                <a:gd name="T65" fmla="*/ 2589 h 3031"/>
                <a:gd name="T66" fmla="*/ 83 w 1107"/>
                <a:gd name="T67" fmla="*/ 2512 h 3031"/>
                <a:gd name="T68" fmla="*/ 257 w 1107"/>
                <a:gd name="T69" fmla="*/ 2140 h 3031"/>
                <a:gd name="T70" fmla="*/ 256 w 1107"/>
                <a:gd name="T71" fmla="*/ 1907 h 3031"/>
                <a:gd name="T72" fmla="*/ 363 w 1107"/>
                <a:gd name="T73" fmla="*/ 1678 h 3031"/>
                <a:gd name="T74" fmla="*/ 447 w 1107"/>
                <a:gd name="T75" fmla="*/ 1565 h 3031"/>
                <a:gd name="T76" fmla="*/ 462 w 1107"/>
                <a:gd name="T77" fmla="*/ 1149 h 3031"/>
                <a:gd name="T78" fmla="*/ 529 w 1107"/>
                <a:gd name="T79" fmla="*/ 1016 h 3031"/>
                <a:gd name="T80" fmla="*/ 745 w 1107"/>
                <a:gd name="T81" fmla="*/ 589 h 3031"/>
                <a:gd name="T82" fmla="*/ 829 w 1107"/>
                <a:gd name="T83" fmla="*/ 272 h 3031"/>
                <a:gd name="T84" fmla="*/ 1061 w 1107"/>
                <a:gd name="T85" fmla="*/ 19 h 3031"/>
                <a:gd name="T86" fmla="*/ 1050 w 1107"/>
                <a:gd name="T87" fmla="*/ 23 h 3031"/>
                <a:gd name="T88" fmla="*/ 1078 w 1107"/>
                <a:gd name="T89" fmla="*/ 192 h 3031"/>
                <a:gd name="T90" fmla="*/ 1078 w 1107"/>
                <a:gd name="T91" fmla="*/ 439 h 3031"/>
                <a:gd name="T92" fmla="*/ 1047 w 1107"/>
                <a:gd name="T93" fmla="*/ 516 h 3031"/>
                <a:gd name="T94" fmla="*/ 950 w 1107"/>
                <a:gd name="T95" fmla="*/ 828 h 3031"/>
                <a:gd name="T96" fmla="*/ 931 w 1107"/>
                <a:gd name="T97" fmla="*/ 983 h 3031"/>
                <a:gd name="T98" fmla="*/ 786 w 1107"/>
                <a:gd name="T99" fmla="*/ 1408 h 3031"/>
                <a:gd name="T100" fmla="*/ 749 w 1107"/>
                <a:gd name="T101" fmla="*/ 1548 h 3031"/>
                <a:gd name="T102" fmla="*/ 611 w 1107"/>
                <a:gd name="T103" fmla="*/ 2049 h 3031"/>
                <a:gd name="T104" fmla="*/ 606 w 1107"/>
                <a:gd name="T105" fmla="*/ 2284 h 3031"/>
                <a:gd name="T106" fmla="*/ 515 w 1107"/>
                <a:gd name="T107" fmla="*/ 2659 h 3031"/>
                <a:gd name="T108" fmla="*/ 480 w 1107"/>
                <a:gd name="T109" fmla="*/ 2741 h 3031"/>
                <a:gd name="T110" fmla="*/ 464 w 1107"/>
                <a:gd name="T111" fmla="*/ 2892 h 3031"/>
                <a:gd name="T112" fmla="*/ 421 w 1107"/>
                <a:gd name="T113" fmla="*/ 2943 h 3031"/>
                <a:gd name="T114" fmla="*/ 223 w 1107"/>
                <a:gd name="T115" fmla="*/ 3020 h 3031"/>
                <a:gd name="T116" fmla="*/ 165 w 1107"/>
                <a:gd name="T117" fmla="*/ 3025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7" h="3031">
                  <a:moveTo>
                    <a:pt x="146" y="3025"/>
                  </a:moveTo>
                  <a:lnTo>
                    <a:pt x="146" y="3025"/>
                  </a:lnTo>
                  <a:cubicBezTo>
                    <a:pt x="146" y="3025"/>
                    <a:pt x="172" y="3030"/>
                    <a:pt x="223" y="3023"/>
                  </a:cubicBezTo>
                  <a:lnTo>
                    <a:pt x="223" y="3023"/>
                  </a:lnTo>
                  <a:cubicBezTo>
                    <a:pt x="248" y="3020"/>
                    <a:pt x="279" y="3013"/>
                    <a:pt x="313" y="3002"/>
                  </a:cubicBezTo>
                  <a:lnTo>
                    <a:pt x="313" y="3002"/>
                  </a:lnTo>
                  <a:cubicBezTo>
                    <a:pt x="348" y="2991"/>
                    <a:pt x="387" y="2974"/>
                    <a:pt x="425" y="2948"/>
                  </a:cubicBezTo>
                  <a:lnTo>
                    <a:pt x="425" y="2948"/>
                  </a:lnTo>
                  <a:cubicBezTo>
                    <a:pt x="443" y="2933"/>
                    <a:pt x="461" y="2917"/>
                    <a:pt x="471" y="2894"/>
                  </a:cubicBezTo>
                  <a:lnTo>
                    <a:pt x="471" y="2894"/>
                  </a:lnTo>
                  <a:cubicBezTo>
                    <a:pt x="480" y="2872"/>
                    <a:pt x="482" y="2847"/>
                    <a:pt x="484" y="2821"/>
                  </a:cubicBezTo>
                  <a:lnTo>
                    <a:pt x="484" y="2821"/>
                  </a:lnTo>
                  <a:cubicBezTo>
                    <a:pt x="485" y="2795"/>
                    <a:pt x="485" y="2769"/>
                    <a:pt x="490" y="2743"/>
                  </a:cubicBezTo>
                  <a:lnTo>
                    <a:pt x="490" y="2743"/>
                  </a:lnTo>
                  <a:cubicBezTo>
                    <a:pt x="494" y="2715"/>
                    <a:pt x="506" y="2689"/>
                    <a:pt x="523" y="2664"/>
                  </a:cubicBezTo>
                  <a:lnTo>
                    <a:pt x="523" y="2664"/>
                  </a:lnTo>
                  <a:cubicBezTo>
                    <a:pt x="556" y="2613"/>
                    <a:pt x="611" y="2565"/>
                    <a:pt x="627" y="2496"/>
                  </a:cubicBezTo>
                  <a:lnTo>
                    <a:pt x="627" y="2496"/>
                  </a:lnTo>
                  <a:cubicBezTo>
                    <a:pt x="646" y="2428"/>
                    <a:pt x="632" y="2356"/>
                    <a:pt x="619" y="2282"/>
                  </a:cubicBezTo>
                  <a:lnTo>
                    <a:pt x="619" y="2282"/>
                  </a:lnTo>
                  <a:cubicBezTo>
                    <a:pt x="605" y="2209"/>
                    <a:pt x="592" y="2129"/>
                    <a:pt x="623" y="2053"/>
                  </a:cubicBezTo>
                  <a:lnTo>
                    <a:pt x="623" y="2053"/>
                  </a:lnTo>
                  <a:cubicBezTo>
                    <a:pt x="653" y="1976"/>
                    <a:pt x="714" y="1907"/>
                    <a:pt x="744" y="1822"/>
                  </a:cubicBezTo>
                  <a:lnTo>
                    <a:pt x="744" y="1822"/>
                  </a:lnTo>
                  <a:cubicBezTo>
                    <a:pt x="774" y="1734"/>
                    <a:pt x="759" y="1641"/>
                    <a:pt x="765" y="1549"/>
                  </a:cubicBezTo>
                  <a:lnTo>
                    <a:pt x="765" y="1549"/>
                  </a:lnTo>
                  <a:cubicBezTo>
                    <a:pt x="768" y="1503"/>
                    <a:pt x="778" y="1456"/>
                    <a:pt x="800" y="1413"/>
                  </a:cubicBezTo>
                  <a:lnTo>
                    <a:pt x="800" y="1413"/>
                  </a:lnTo>
                  <a:cubicBezTo>
                    <a:pt x="823" y="1370"/>
                    <a:pt x="854" y="1329"/>
                    <a:pt x="878" y="1283"/>
                  </a:cubicBezTo>
                  <a:lnTo>
                    <a:pt x="878" y="1283"/>
                  </a:lnTo>
                  <a:cubicBezTo>
                    <a:pt x="927" y="1191"/>
                    <a:pt x="935" y="1087"/>
                    <a:pt x="948" y="985"/>
                  </a:cubicBezTo>
                  <a:lnTo>
                    <a:pt x="948" y="985"/>
                  </a:lnTo>
                  <a:cubicBezTo>
                    <a:pt x="954" y="934"/>
                    <a:pt x="961" y="881"/>
                    <a:pt x="967" y="829"/>
                  </a:cubicBezTo>
                  <a:lnTo>
                    <a:pt x="967" y="829"/>
                  </a:lnTo>
                  <a:cubicBezTo>
                    <a:pt x="974" y="776"/>
                    <a:pt x="978" y="724"/>
                    <a:pt x="997" y="672"/>
                  </a:cubicBezTo>
                  <a:lnTo>
                    <a:pt x="997" y="672"/>
                  </a:lnTo>
                  <a:cubicBezTo>
                    <a:pt x="1014" y="622"/>
                    <a:pt x="1039" y="572"/>
                    <a:pt x="1063" y="521"/>
                  </a:cubicBezTo>
                  <a:lnTo>
                    <a:pt x="1063" y="521"/>
                  </a:lnTo>
                  <a:cubicBezTo>
                    <a:pt x="1075" y="496"/>
                    <a:pt x="1088" y="471"/>
                    <a:pt x="1095" y="443"/>
                  </a:cubicBezTo>
                  <a:lnTo>
                    <a:pt x="1095" y="443"/>
                  </a:lnTo>
                  <a:cubicBezTo>
                    <a:pt x="1100" y="414"/>
                    <a:pt x="1101" y="386"/>
                    <a:pt x="1103" y="358"/>
                  </a:cubicBezTo>
                  <a:lnTo>
                    <a:pt x="1103" y="358"/>
                  </a:lnTo>
                  <a:cubicBezTo>
                    <a:pt x="1106" y="303"/>
                    <a:pt x="1103" y="246"/>
                    <a:pt x="1095" y="190"/>
                  </a:cubicBezTo>
                  <a:lnTo>
                    <a:pt x="1095" y="190"/>
                  </a:lnTo>
                  <a:cubicBezTo>
                    <a:pt x="1087" y="133"/>
                    <a:pt x="1075" y="78"/>
                    <a:pt x="1068" y="21"/>
                  </a:cubicBezTo>
                  <a:lnTo>
                    <a:pt x="1068" y="21"/>
                  </a:lnTo>
                  <a:cubicBezTo>
                    <a:pt x="1067" y="18"/>
                    <a:pt x="1067" y="14"/>
                    <a:pt x="1066" y="12"/>
                  </a:cubicBezTo>
                  <a:lnTo>
                    <a:pt x="1065" y="0"/>
                  </a:lnTo>
                  <a:lnTo>
                    <a:pt x="1053" y="5"/>
                  </a:lnTo>
                  <a:lnTo>
                    <a:pt x="1053" y="5"/>
                  </a:lnTo>
                  <a:cubicBezTo>
                    <a:pt x="994" y="32"/>
                    <a:pt x="942" y="71"/>
                    <a:pt x="904" y="117"/>
                  </a:cubicBezTo>
                  <a:lnTo>
                    <a:pt x="904" y="117"/>
                  </a:lnTo>
                  <a:cubicBezTo>
                    <a:pt x="864" y="162"/>
                    <a:pt x="836" y="213"/>
                    <a:pt x="812" y="266"/>
                  </a:cubicBezTo>
                  <a:lnTo>
                    <a:pt x="812" y="266"/>
                  </a:lnTo>
                  <a:cubicBezTo>
                    <a:pt x="767" y="371"/>
                    <a:pt x="750" y="481"/>
                    <a:pt x="727" y="585"/>
                  </a:cubicBezTo>
                  <a:lnTo>
                    <a:pt x="727" y="585"/>
                  </a:lnTo>
                  <a:cubicBezTo>
                    <a:pt x="705" y="691"/>
                    <a:pt x="675" y="794"/>
                    <a:pt x="615" y="881"/>
                  </a:cubicBezTo>
                  <a:lnTo>
                    <a:pt x="615" y="881"/>
                  </a:lnTo>
                  <a:cubicBezTo>
                    <a:pt x="584" y="926"/>
                    <a:pt x="547" y="965"/>
                    <a:pt x="515" y="1008"/>
                  </a:cubicBezTo>
                  <a:lnTo>
                    <a:pt x="515" y="1008"/>
                  </a:lnTo>
                  <a:cubicBezTo>
                    <a:pt x="483" y="1050"/>
                    <a:pt x="454" y="1096"/>
                    <a:pt x="447" y="1147"/>
                  </a:cubicBezTo>
                  <a:lnTo>
                    <a:pt x="447" y="1147"/>
                  </a:lnTo>
                  <a:cubicBezTo>
                    <a:pt x="431" y="1250"/>
                    <a:pt x="496" y="1340"/>
                    <a:pt x="484" y="1432"/>
                  </a:cubicBezTo>
                  <a:lnTo>
                    <a:pt x="484" y="1432"/>
                  </a:lnTo>
                  <a:cubicBezTo>
                    <a:pt x="479" y="1478"/>
                    <a:pt x="459" y="1520"/>
                    <a:pt x="434" y="1559"/>
                  </a:cubicBezTo>
                  <a:lnTo>
                    <a:pt x="434" y="1559"/>
                  </a:lnTo>
                  <a:cubicBezTo>
                    <a:pt x="408" y="1598"/>
                    <a:pt x="378" y="1634"/>
                    <a:pt x="351" y="1670"/>
                  </a:cubicBezTo>
                  <a:lnTo>
                    <a:pt x="351" y="1670"/>
                  </a:lnTo>
                  <a:cubicBezTo>
                    <a:pt x="323" y="1707"/>
                    <a:pt x="295" y="1744"/>
                    <a:pt x="276" y="1784"/>
                  </a:cubicBezTo>
                  <a:lnTo>
                    <a:pt x="276" y="1784"/>
                  </a:lnTo>
                  <a:cubicBezTo>
                    <a:pt x="256" y="1823"/>
                    <a:pt x="246" y="1865"/>
                    <a:pt x="243" y="1906"/>
                  </a:cubicBezTo>
                  <a:lnTo>
                    <a:pt x="243" y="1906"/>
                  </a:lnTo>
                  <a:cubicBezTo>
                    <a:pt x="237" y="1989"/>
                    <a:pt x="251" y="2066"/>
                    <a:pt x="244" y="2140"/>
                  </a:cubicBezTo>
                  <a:lnTo>
                    <a:pt x="244" y="2140"/>
                  </a:lnTo>
                  <a:cubicBezTo>
                    <a:pt x="238" y="2214"/>
                    <a:pt x="210" y="2281"/>
                    <a:pt x="177" y="2341"/>
                  </a:cubicBezTo>
                  <a:lnTo>
                    <a:pt x="177" y="2341"/>
                  </a:lnTo>
                  <a:cubicBezTo>
                    <a:pt x="143" y="2401"/>
                    <a:pt x="106" y="2456"/>
                    <a:pt x="74" y="2509"/>
                  </a:cubicBezTo>
                  <a:lnTo>
                    <a:pt x="74" y="2509"/>
                  </a:lnTo>
                  <a:cubicBezTo>
                    <a:pt x="59" y="2535"/>
                    <a:pt x="44" y="2561"/>
                    <a:pt x="33" y="2587"/>
                  </a:cubicBezTo>
                  <a:lnTo>
                    <a:pt x="33" y="2587"/>
                  </a:lnTo>
                  <a:cubicBezTo>
                    <a:pt x="20" y="2612"/>
                    <a:pt x="14" y="2639"/>
                    <a:pt x="9" y="2664"/>
                  </a:cubicBezTo>
                  <a:lnTo>
                    <a:pt x="9" y="2664"/>
                  </a:lnTo>
                  <a:cubicBezTo>
                    <a:pt x="0" y="2714"/>
                    <a:pt x="0" y="2761"/>
                    <a:pt x="7" y="2803"/>
                  </a:cubicBezTo>
                  <a:lnTo>
                    <a:pt x="7" y="2803"/>
                  </a:lnTo>
                  <a:cubicBezTo>
                    <a:pt x="20" y="2886"/>
                    <a:pt x="56" y="2946"/>
                    <a:pt x="88" y="2980"/>
                  </a:cubicBezTo>
                  <a:lnTo>
                    <a:pt x="88" y="2980"/>
                  </a:lnTo>
                  <a:cubicBezTo>
                    <a:pt x="96" y="2989"/>
                    <a:pt x="104" y="2995"/>
                    <a:pt x="112" y="3001"/>
                  </a:cubicBezTo>
                  <a:lnTo>
                    <a:pt x="112" y="3001"/>
                  </a:lnTo>
                  <a:cubicBezTo>
                    <a:pt x="118" y="3008"/>
                    <a:pt x="124" y="3012"/>
                    <a:pt x="130" y="3015"/>
                  </a:cubicBezTo>
                  <a:lnTo>
                    <a:pt x="130" y="3015"/>
                  </a:lnTo>
                  <a:cubicBezTo>
                    <a:pt x="141" y="3021"/>
                    <a:pt x="146" y="3025"/>
                    <a:pt x="146" y="3025"/>
                  </a:cubicBezTo>
                  <a:lnTo>
                    <a:pt x="146" y="3025"/>
                  </a:lnTo>
                  <a:cubicBezTo>
                    <a:pt x="147" y="3023"/>
                    <a:pt x="123" y="3012"/>
                    <a:pt x="92" y="2978"/>
                  </a:cubicBezTo>
                  <a:lnTo>
                    <a:pt x="92" y="2978"/>
                  </a:lnTo>
                  <a:cubicBezTo>
                    <a:pt x="60" y="2944"/>
                    <a:pt x="25" y="2885"/>
                    <a:pt x="14" y="2802"/>
                  </a:cubicBezTo>
                  <a:lnTo>
                    <a:pt x="14" y="2802"/>
                  </a:lnTo>
                  <a:cubicBezTo>
                    <a:pt x="9" y="2761"/>
                    <a:pt x="8" y="2714"/>
                    <a:pt x="17" y="2664"/>
                  </a:cubicBezTo>
                  <a:lnTo>
                    <a:pt x="17" y="2664"/>
                  </a:lnTo>
                  <a:cubicBezTo>
                    <a:pt x="22" y="2640"/>
                    <a:pt x="29" y="2615"/>
                    <a:pt x="41" y="2589"/>
                  </a:cubicBezTo>
                  <a:lnTo>
                    <a:pt x="41" y="2589"/>
                  </a:lnTo>
                  <a:cubicBezTo>
                    <a:pt x="53" y="2564"/>
                    <a:pt x="67" y="2538"/>
                    <a:pt x="83" y="2512"/>
                  </a:cubicBezTo>
                  <a:lnTo>
                    <a:pt x="83" y="2512"/>
                  </a:lnTo>
                  <a:cubicBezTo>
                    <a:pt x="115" y="2460"/>
                    <a:pt x="152" y="2406"/>
                    <a:pt x="186" y="2345"/>
                  </a:cubicBezTo>
                  <a:lnTo>
                    <a:pt x="186" y="2345"/>
                  </a:lnTo>
                  <a:cubicBezTo>
                    <a:pt x="221" y="2285"/>
                    <a:pt x="251" y="2217"/>
                    <a:pt x="257" y="2140"/>
                  </a:cubicBezTo>
                  <a:lnTo>
                    <a:pt x="257" y="2140"/>
                  </a:lnTo>
                  <a:cubicBezTo>
                    <a:pt x="264" y="2066"/>
                    <a:pt x="250" y="1987"/>
                    <a:pt x="256" y="1907"/>
                  </a:cubicBezTo>
                  <a:lnTo>
                    <a:pt x="256" y="1907"/>
                  </a:lnTo>
                  <a:cubicBezTo>
                    <a:pt x="259" y="1866"/>
                    <a:pt x="270" y="1826"/>
                    <a:pt x="289" y="1789"/>
                  </a:cubicBezTo>
                  <a:lnTo>
                    <a:pt x="289" y="1789"/>
                  </a:lnTo>
                  <a:cubicBezTo>
                    <a:pt x="308" y="1750"/>
                    <a:pt x="335" y="1714"/>
                    <a:pt x="363" y="1678"/>
                  </a:cubicBezTo>
                  <a:lnTo>
                    <a:pt x="363" y="1678"/>
                  </a:lnTo>
                  <a:cubicBezTo>
                    <a:pt x="391" y="1642"/>
                    <a:pt x="421" y="1605"/>
                    <a:pt x="447" y="1565"/>
                  </a:cubicBezTo>
                  <a:lnTo>
                    <a:pt x="447" y="1565"/>
                  </a:lnTo>
                  <a:cubicBezTo>
                    <a:pt x="472" y="1526"/>
                    <a:pt x="494" y="1481"/>
                    <a:pt x="499" y="1433"/>
                  </a:cubicBezTo>
                  <a:lnTo>
                    <a:pt x="499" y="1433"/>
                  </a:lnTo>
                  <a:cubicBezTo>
                    <a:pt x="512" y="1336"/>
                    <a:pt x="447" y="1245"/>
                    <a:pt x="462" y="1149"/>
                  </a:cubicBezTo>
                  <a:lnTo>
                    <a:pt x="462" y="1149"/>
                  </a:lnTo>
                  <a:cubicBezTo>
                    <a:pt x="471" y="1101"/>
                    <a:pt x="497" y="1057"/>
                    <a:pt x="529" y="1016"/>
                  </a:cubicBezTo>
                  <a:lnTo>
                    <a:pt x="529" y="1016"/>
                  </a:lnTo>
                  <a:cubicBezTo>
                    <a:pt x="561" y="974"/>
                    <a:pt x="598" y="934"/>
                    <a:pt x="629" y="889"/>
                  </a:cubicBezTo>
                  <a:lnTo>
                    <a:pt x="629" y="889"/>
                  </a:lnTo>
                  <a:cubicBezTo>
                    <a:pt x="692" y="799"/>
                    <a:pt x="722" y="694"/>
                    <a:pt x="745" y="589"/>
                  </a:cubicBezTo>
                  <a:lnTo>
                    <a:pt x="745" y="589"/>
                  </a:lnTo>
                  <a:cubicBezTo>
                    <a:pt x="768" y="484"/>
                    <a:pt x="784" y="374"/>
                    <a:pt x="829" y="272"/>
                  </a:cubicBezTo>
                  <a:lnTo>
                    <a:pt x="829" y="272"/>
                  </a:lnTo>
                  <a:cubicBezTo>
                    <a:pt x="852" y="221"/>
                    <a:pt x="880" y="170"/>
                    <a:pt x="918" y="126"/>
                  </a:cubicBezTo>
                  <a:lnTo>
                    <a:pt x="918" y="126"/>
                  </a:lnTo>
                  <a:cubicBezTo>
                    <a:pt x="956" y="82"/>
                    <a:pt x="1004" y="45"/>
                    <a:pt x="1061" y="19"/>
                  </a:cubicBezTo>
                  <a:lnTo>
                    <a:pt x="1048" y="13"/>
                  </a:lnTo>
                  <a:lnTo>
                    <a:pt x="1048" y="13"/>
                  </a:lnTo>
                  <a:cubicBezTo>
                    <a:pt x="1049" y="16"/>
                    <a:pt x="1049" y="20"/>
                    <a:pt x="1050" y="23"/>
                  </a:cubicBezTo>
                  <a:lnTo>
                    <a:pt x="1050" y="23"/>
                  </a:lnTo>
                  <a:cubicBezTo>
                    <a:pt x="1057" y="80"/>
                    <a:pt x="1070" y="136"/>
                    <a:pt x="1078" y="192"/>
                  </a:cubicBezTo>
                  <a:lnTo>
                    <a:pt x="1078" y="192"/>
                  </a:lnTo>
                  <a:cubicBezTo>
                    <a:pt x="1085" y="247"/>
                    <a:pt x="1089" y="303"/>
                    <a:pt x="1085" y="357"/>
                  </a:cubicBezTo>
                  <a:lnTo>
                    <a:pt x="1085" y="357"/>
                  </a:lnTo>
                  <a:cubicBezTo>
                    <a:pt x="1084" y="385"/>
                    <a:pt x="1082" y="414"/>
                    <a:pt x="1078" y="439"/>
                  </a:cubicBezTo>
                  <a:lnTo>
                    <a:pt x="1078" y="439"/>
                  </a:lnTo>
                  <a:cubicBezTo>
                    <a:pt x="1071" y="465"/>
                    <a:pt x="1059" y="490"/>
                    <a:pt x="1047" y="516"/>
                  </a:cubicBezTo>
                  <a:lnTo>
                    <a:pt x="1047" y="516"/>
                  </a:lnTo>
                  <a:cubicBezTo>
                    <a:pt x="1023" y="565"/>
                    <a:pt x="998" y="616"/>
                    <a:pt x="980" y="668"/>
                  </a:cubicBezTo>
                  <a:lnTo>
                    <a:pt x="980" y="668"/>
                  </a:lnTo>
                  <a:cubicBezTo>
                    <a:pt x="961" y="721"/>
                    <a:pt x="956" y="775"/>
                    <a:pt x="950" y="828"/>
                  </a:cubicBezTo>
                  <a:lnTo>
                    <a:pt x="950" y="828"/>
                  </a:lnTo>
                  <a:cubicBezTo>
                    <a:pt x="943" y="880"/>
                    <a:pt x="937" y="932"/>
                    <a:pt x="931" y="983"/>
                  </a:cubicBezTo>
                  <a:lnTo>
                    <a:pt x="931" y="983"/>
                  </a:lnTo>
                  <a:cubicBezTo>
                    <a:pt x="918" y="1085"/>
                    <a:pt x="910" y="1188"/>
                    <a:pt x="863" y="1278"/>
                  </a:cubicBezTo>
                  <a:lnTo>
                    <a:pt x="863" y="1278"/>
                  </a:lnTo>
                  <a:cubicBezTo>
                    <a:pt x="839" y="1322"/>
                    <a:pt x="809" y="1363"/>
                    <a:pt x="786" y="1408"/>
                  </a:cubicBezTo>
                  <a:lnTo>
                    <a:pt x="786" y="1408"/>
                  </a:lnTo>
                  <a:cubicBezTo>
                    <a:pt x="762" y="1452"/>
                    <a:pt x="752" y="1501"/>
                    <a:pt x="749" y="1548"/>
                  </a:cubicBezTo>
                  <a:lnTo>
                    <a:pt x="749" y="1548"/>
                  </a:lnTo>
                  <a:cubicBezTo>
                    <a:pt x="744" y="1642"/>
                    <a:pt x="758" y="1734"/>
                    <a:pt x="729" y="1817"/>
                  </a:cubicBezTo>
                  <a:lnTo>
                    <a:pt x="729" y="1817"/>
                  </a:lnTo>
                  <a:cubicBezTo>
                    <a:pt x="701" y="1901"/>
                    <a:pt x="641" y="1970"/>
                    <a:pt x="611" y="2049"/>
                  </a:cubicBezTo>
                  <a:lnTo>
                    <a:pt x="611" y="2049"/>
                  </a:lnTo>
                  <a:cubicBezTo>
                    <a:pt x="578" y="2129"/>
                    <a:pt x="592" y="2211"/>
                    <a:pt x="606" y="2284"/>
                  </a:cubicBezTo>
                  <a:lnTo>
                    <a:pt x="606" y="2284"/>
                  </a:lnTo>
                  <a:cubicBezTo>
                    <a:pt x="620" y="2358"/>
                    <a:pt x="634" y="2429"/>
                    <a:pt x="616" y="2494"/>
                  </a:cubicBezTo>
                  <a:lnTo>
                    <a:pt x="616" y="2494"/>
                  </a:lnTo>
                  <a:cubicBezTo>
                    <a:pt x="601" y="2559"/>
                    <a:pt x="548" y="2607"/>
                    <a:pt x="515" y="2659"/>
                  </a:cubicBezTo>
                  <a:lnTo>
                    <a:pt x="515" y="2659"/>
                  </a:lnTo>
                  <a:cubicBezTo>
                    <a:pt x="497" y="2685"/>
                    <a:pt x="485" y="2713"/>
                    <a:pt x="480" y="2741"/>
                  </a:cubicBezTo>
                  <a:lnTo>
                    <a:pt x="480" y="2741"/>
                  </a:lnTo>
                  <a:cubicBezTo>
                    <a:pt x="475" y="2769"/>
                    <a:pt x="476" y="2795"/>
                    <a:pt x="475" y="2821"/>
                  </a:cubicBezTo>
                  <a:lnTo>
                    <a:pt x="475" y="2821"/>
                  </a:lnTo>
                  <a:cubicBezTo>
                    <a:pt x="474" y="2846"/>
                    <a:pt x="472" y="2871"/>
                    <a:pt x="464" y="2892"/>
                  </a:cubicBezTo>
                  <a:lnTo>
                    <a:pt x="464" y="2892"/>
                  </a:lnTo>
                  <a:cubicBezTo>
                    <a:pt x="454" y="2913"/>
                    <a:pt x="438" y="2930"/>
                    <a:pt x="421" y="2943"/>
                  </a:cubicBezTo>
                  <a:lnTo>
                    <a:pt x="421" y="2943"/>
                  </a:lnTo>
                  <a:cubicBezTo>
                    <a:pt x="384" y="2970"/>
                    <a:pt x="345" y="2986"/>
                    <a:pt x="312" y="2998"/>
                  </a:cubicBezTo>
                  <a:lnTo>
                    <a:pt x="312" y="2998"/>
                  </a:lnTo>
                  <a:cubicBezTo>
                    <a:pt x="277" y="3009"/>
                    <a:pt x="246" y="3015"/>
                    <a:pt x="223" y="3020"/>
                  </a:cubicBezTo>
                  <a:lnTo>
                    <a:pt x="223" y="3020"/>
                  </a:lnTo>
                  <a:cubicBezTo>
                    <a:pt x="197" y="3023"/>
                    <a:pt x="178" y="3025"/>
                    <a:pt x="165" y="3025"/>
                  </a:cubicBezTo>
                  <a:lnTo>
                    <a:pt x="165" y="3025"/>
                  </a:lnTo>
                  <a:cubicBezTo>
                    <a:pt x="152" y="3025"/>
                    <a:pt x="146" y="3025"/>
                    <a:pt x="146" y="3025"/>
                  </a:cubicBezTo>
                </a:path>
              </a:pathLst>
            </a:custGeom>
            <a:solidFill>
              <a:srgbClr val="63AFE4"/>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1" name="Freeform 16">
              <a:extLst>
                <a:ext uri="{FF2B5EF4-FFF2-40B4-BE49-F238E27FC236}">
                  <a16:creationId xmlns:a16="http://schemas.microsoft.com/office/drawing/2014/main" id="{6EED6BA4-B420-4F2C-A801-AEC8BFB0B8DC}"/>
                </a:ext>
              </a:extLst>
            </p:cNvPr>
            <p:cNvSpPr>
              <a:spLocks noChangeArrowheads="1"/>
            </p:cNvSpPr>
            <p:nvPr/>
          </p:nvSpPr>
          <p:spPr bwMode="auto">
            <a:xfrm>
              <a:off x="2178050" y="6142038"/>
              <a:ext cx="312738" cy="1036637"/>
            </a:xfrm>
            <a:custGeom>
              <a:avLst/>
              <a:gdLst>
                <a:gd name="T0" fmla="*/ 865 w 867"/>
                <a:gd name="T1" fmla="*/ 0 h 2880"/>
                <a:gd name="T2" fmla="*/ 863 w 867"/>
                <a:gd name="T3" fmla="*/ 7 h 2880"/>
                <a:gd name="T4" fmla="*/ 856 w 867"/>
                <a:gd name="T5" fmla="*/ 30 h 2880"/>
                <a:gd name="T6" fmla="*/ 834 w 867"/>
                <a:gd name="T7" fmla="*/ 114 h 2880"/>
                <a:gd name="T8" fmla="*/ 777 w 867"/>
                <a:gd name="T9" fmla="*/ 242 h 2880"/>
                <a:gd name="T10" fmla="*/ 712 w 867"/>
                <a:gd name="T11" fmla="*/ 416 h 2880"/>
                <a:gd name="T12" fmla="*/ 653 w 867"/>
                <a:gd name="T13" fmla="*/ 630 h 2880"/>
                <a:gd name="T14" fmla="*/ 565 w 867"/>
                <a:gd name="T15" fmla="*/ 869 h 2880"/>
                <a:gd name="T16" fmla="*/ 497 w 867"/>
                <a:gd name="T17" fmla="*/ 993 h 2880"/>
                <a:gd name="T18" fmla="*/ 458 w 867"/>
                <a:gd name="T19" fmla="*/ 1133 h 2880"/>
                <a:gd name="T20" fmla="*/ 399 w 867"/>
                <a:gd name="T21" fmla="*/ 1428 h 2880"/>
                <a:gd name="T22" fmla="*/ 245 w 867"/>
                <a:gd name="T23" fmla="*/ 1993 h 2880"/>
                <a:gd name="T24" fmla="*/ 115 w 867"/>
                <a:gd name="T25" fmla="*/ 2453 h 2880"/>
                <a:gd name="T26" fmla="*/ 30 w 867"/>
                <a:gd name="T27" fmla="*/ 2764 h 2880"/>
                <a:gd name="T28" fmla="*/ 7 w 867"/>
                <a:gd name="T29" fmla="*/ 2849 h 2880"/>
                <a:gd name="T30" fmla="*/ 2 w 867"/>
                <a:gd name="T31" fmla="*/ 2870 h 2880"/>
                <a:gd name="T32" fmla="*/ 1 w 867"/>
                <a:gd name="T33" fmla="*/ 2879 h 2880"/>
                <a:gd name="T34" fmla="*/ 3 w 867"/>
                <a:gd name="T35" fmla="*/ 2871 h 2880"/>
                <a:gd name="T36" fmla="*/ 11 w 867"/>
                <a:gd name="T37" fmla="*/ 2849 h 2880"/>
                <a:gd name="T38" fmla="*/ 37 w 867"/>
                <a:gd name="T39" fmla="*/ 2765 h 2880"/>
                <a:gd name="T40" fmla="*/ 128 w 867"/>
                <a:gd name="T41" fmla="*/ 2456 h 2880"/>
                <a:gd name="T42" fmla="*/ 261 w 867"/>
                <a:gd name="T43" fmla="*/ 1996 h 2880"/>
                <a:gd name="T44" fmla="*/ 417 w 867"/>
                <a:gd name="T45" fmla="*/ 1432 h 2880"/>
                <a:gd name="T46" fmla="*/ 475 w 867"/>
                <a:gd name="T47" fmla="*/ 1135 h 2880"/>
                <a:gd name="T48" fmla="*/ 513 w 867"/>
                <a:gd name="T49" fmla="*/ 998 h 2880"/>
                <a:gd name="T50" fmla="*/ 581 w 867"/>
                <a:gd name="T51" fmla="*/ 875 h 2880"/>
                <a:gd name="T52" fmla="*/ 668 w 867"/>
                <a:gd name="T53" fmla="*/ 632 h 2880"/>
                <a:gd name="T54" fmla="*/ 724 w 867"/>
                <a:gd name="T55" fmla="*/ 418 h 2880"/>
                <a:gd name="T56" fmla="*/ 787 w 867"/>
                <a:gd name="T57" fmla="*/ 245 h 2880"/>
                <a:gd name="T58" fmla="*/ 841 w 867"/>
                <a:gd name="T59" fmla="*/ 116 h 2880"/>
                <a:gd name="T60" fmla="*/ 860 w 867"/>
                <a:gd name="T61" fmla="*/ 30 h 2880"/>
                <a:gd name="T62" fmla="*/ 864 w 867"/>
                <a:gd name="T63" fmla="*/ 8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2880">
                  <a:moveTo>
                    <a:pt x="865" y="0"/>
                  </a:moveTo>
                  <a:lnTo>
                    <a:pt x="865" y="0"/>
                  </a:lnTo>
                  <a:cubicBezTo>
                    <a:pt x="865" y="0"/>
                    <a:pt x="864" y="3"/>
                    <a:pt x="863" y="7"/>
                  </a:cubicBezTo>
                  <a:lnTo>
                    <a:pt x="863" y="7"/>
                  </a:lnTo>
                  <a:cubicBezTo>
                    <a:pt x="861" y="13"/>
                    <a:pt x="859" y="20"/>
                    <a:pt x="856" y="30"/>
                  </a:cubicBezTo>
                  <a:lnTo>
                    <a:pt x="856" y="30"/>
                  </a:lnTo>
                  <a:cubicBezTo>
                    <a:pt x="851" y="49"/>
                    <a:pt x="845" y="78"/>
                    <a:pt x="834" y="114"/>
                  </a:cubicBezTo>
                  <a:lnTo>
                    <a:pt x="834" y="114"/>
                  </a:lnTo>
                  <a:cubicBezTo>
                    <a:pt x="824" y="150"/>
                    <a:pt x="798" y="191"/>
                    <a:pt x="777" y="242"/>
                  </a:cubicBezTo>
                  <a:lnTo>
                    <a:pt x="777" y="242"/>
                  </a:lnTo>
                  <a:cubicBezTo>
                    <a:pt x="755" y="292"/>
                    <a:pt x="732" y="350"/>
                    <a:pt x="712" y="416"/>
                  </a:cubicBezTo>
                  <a:lnTo>
                    <a:pt x="712" y="416"/>
                  </a:lnTo>
                  <a:cubicBezTo>
                    <a:pt x="691" y="480"/>
                    <a:pt x="673" y="553"/>
                    <a:pt x="653" y="630"/>
                  </a:cubicBezTo>
                  <a:lnTo>
                    <a:pt x="653" y="630"/>
                  </a:lnTo>
                  <a:cubicBezTo>
                    <a:pt x="633" y="707"/>
                    <a:pt x="613" y="791"/>
                    <a:pt x="565" y="869"/>
                  </a:cubicBezTo>
                  <a:lnTo>
                    <a:pt x="565" y="869"/>
                  </a:lnTo>
                  <a:cubicBezTo>
                    <a:pt x="543" y="909"/>
                    <a:pt x="517" y="949"/>
                    <a:pt x="497" y="993"/>
                  </a:cubicBezTo>
                  <a:lnTo>
                    <a:pt x="497" y="993"/>
                  </a:lnTo>
                  <a:cubicBezTo>
                    <a:pt x="476" y="1037"/>
                    <a:pt x="466" y="1085"/>
                    <a:pt x="458" y="1133"/>
                  </a:cubicBezTo>
                  <a:lnTo>
                    <a:pt x="458" y="1133"/>
                  </a:lnTo>
                  <a:cubicBezTo>
                    <a:pt x="445" y="1229"/>
                    <a:pt x="425" y="1327"/>
                    <a:pt x="399" y="1428"/>
                  </a:cubicBezTo>
                  <a:lnTo>
                    <a:pt x="399" y="1428"/>
                  </a:lnTo>
                  <a:cubicBezTo>
                    <a:pt x="345" y="1629"/>
                    <a:pt x="293" y="1819"/>
                    <a:pt x="245" y="1993"/>
                  </a:cubicBezTo>
                  <a:lnTo>
                    <a:pt x="245" y="1993"/>
                  </a:lnTo>
                  <a:cubicBezTo>
                    <a:pt x="196" y="2166"/>
                    <a:pt x="152" y="2322"/>
                    <a:pt x="115" y="2453"/>
                  </a:cubicBezTo>
                  <a:lnTo>
                    <a:pt x="115" y="2453"/>
                  </a:lnTo>
                  <a:cubicBezTo>
                    <a:pt x="80" y="2584"/>
                    <a:pt x="50" y="2690"/>
                    <a:pt x="30" y="2764"/>
                  </a:cubicBezTo>
                  <a:lnTo>
                    <a:pt x="30" y="2764"/>
                  </a:lnTo>
                  <a:cubicBezTo>
                    <a:pt x="20" y="2800"/>
                    <a:pt x="13" y="2828"/>
                    <a:pt x="7" y="2849"/>
                  </a:cubicBezTo>
                  <a:lnTo>
                    <a:pt x="7" y="2849"/>
                  </a:lnTo>
                  <a:cubicBezTo>
                    <a:pt x="5" y="2857"/>
                    <a:pt x="3" y="2865"/>
                    <a:pt x="2" y="2870"/>
                  </a:cubicBezTo>
                  <a:lnTo>
                    <a:pt x="2" y="2870"/>
                  </a:lnTo>
                  <a:cubicBezTo>
                    <a:pt x="1" y="2876"/>
                    <a:pt x="0" y="2879"/>
                    <a:pt x="1" y="2879"/>
                  </a:cubicBezTo>
                  <a:lnTo>
                    <a:pt x="1" y="2879"/>
                  </a:lnTo>
                  <a:cubicBezTo>
                    <a:pt x="1" y="2879"/>
                    <a:pt x="2" y="2876"/>
                    <a:pt x="3" y="2871"/>
                  </a:cubicBezTo>
                  <a:lnTo>
                    <a:pt x="3" y="2871"/>
                  </a:lnTo>
                  <a:cubicBezTo>
                    <a:pt x="6" y="2866"/>
                    <a:pt x="8" y="2858"/>
                    <a:pt x="11" y="2849"/>
                  </a:cubicBezTo>
                  <a:lnTo>
                    <a:pt x="11" y="2849"/>
                  </a:lnTo>
                  <a:cubicBezTo>
                    <a:pt x="17" y="2828"/>
                    <a:pt x="26" y="2801"/>
                    <a:pt x="37" y="2765"/>
                  </a:cubicBezTo>
                  <a:lnTo>
                    <a:pt x="37" y="2765"/>
                  </a:lnTo>
                  <a:cubicBezTo>
                    <a:pt x="58" y="2691"/>
                    <a:pt x="89" y="2586"/>
                    <a:pt x="128" y="2456"/>
                  </a:cubicBezTo>
                  <a:lnTo>
                    <a:pt x="128" y="2456"/>
                  </a:lnTo>
                  <a:cubicBezTo>
                    <a:pt x="166" y="2325"/>
                    <a:pt x="211" y="2169"/>
                    <a:pt x="261" y="1996"/>
                  </a:cubicBezTo>
                  <a:lnTo>
                    <a:pt x="261" y="1996"/>
                  </a:lnTo>
                  <a:cubicBezTo>
                    <a:pt x="309" y="1822"/>
                    <a:pt x="362" y="1632"/>
                    <a:pt x="417" y="1432"/>
                  </a:cubicBezTo>
                  <a:lnTo>
                    <a:pt x="417" y="1432"/>
                  </a:lnTo>
                  <a:cubicBezTo>
                    <a:pt x="443" y="1332"/>
                    <a:pt x="462" y="1231"/>
                    <a:pt x="475" y="1135"/>
                  </a:cubicBezTo>
                  <a:lnTo>
                    <a:pt x="475" y="1135"/>
                  </a:lnTo>
                  <a:cubicBezTo>
                    <a:pt x="482" y="1087"/>
                    <a:pt x="493" y="1041"/>
                    <a:pt x="513" y="998"/>
                  </a:cubicBezTo>
                  <a:lnTo>
                    <a:pt x="513" y="998"/>
                  </a:lnTo>
                  <a:cubicBezTo>
                    <a:pt x="532" y="955"/>
                    <a:pt x="558" y="915"/>
                    <a:pt x="581" y="875"/>
                  </a:cubicBezTo>
                  <a:lnTo>
                    <a:pt x="581" y="875"/>
                  </a:lnTo>
                  <a:cubicBezTo>
                    <a:pt x="629" y="796"/>
                    <a:pt x="649" y="710"/>
                    <a:pt x="668" y="632"/>
                  </a:cubicBezTo>
                  <a:lnTo>
                    <a:pt x="668" y="632"/>
                  </a:lnTo>
                  <a:cubicBezTo>
                    <a:pt x="686" y="555"/>
                    <a:pt x="704" y="483"/>
                    <a:pt x="724" y="418"/>
                  </a:cubicBezTo>
                  <a:lnTo>
                    <a:pt x="724" y="418"/>
                  </a:lnTo>
                  <a:cubicBezTo>
                    <a:pt x="743" y="353"/>
                    <a:pt x="765" y="295"/>
                    <a:pt x="787" y="245"/>
                  </a:cubicBezTo>
                  <a:lnTo>
                    <a:pt x="787" y="245"/>
                  </a:lnTo>
                  <a:cubicBezTo>
                    <a:pt x="807" y="195"/>
                    <a:pt x="831" y="153"/>
                    <a:pt x="841" y="116"/>
                  </a:cubicBezTo>
                  <a:lnTo>
                    <a:pt x="841" y="116"/>
                  </a:lnTo>
                  <a:cubicBezTo>
                    <a:pt x="851" y="79"/>
                    <a:pt x="856" y="50"/>
                    <a:pt x="860" y="30"/>
                  </a:cubicBezTo>
                  <a:lnTo>
                    <a:pt x="860" y="30"/>
                  </a:lnTo>
                  <a:cubicBezTo>
                    <a:pt x="862" y="21"/>
                    <a:pt x="863" y="14"/>
                    <a:pt x="864" y="8"/>
                  </a:cubicBezTo>
                  <a:lnTo>
                    <a:pt x="864" y="8"/>
                  </a:lnTo>
                  <a:cubicBezTo>
                    <a:pt x="865" y="3"/>
                    <a:pt x="866" y="0"/>
                    <a:pt x="865" y="0"/>
                  </a:cubicBezTo>
                </a:path>
              </a:pathLst>
            </a:custGeom>
            <a:solidFill>
              <a:srgbClr val="63AFE4"/>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2" name="Freeform 17">
              <a:extLst>
                <a:ext uri="{FF2B5EF4-FFF2-40B4-BE49-F238E27FC236}">
                  <a16:creationId xmlns:a16="http://schemas.microsoft.com/office/drawing/2014/main" id="{787D64ED-2D67-4FFD-BF97-F06A639738B8}"/>
                </a:ext>
              </a:extLst>
            </p:cNvPr>
            <p:cNvSpPr>
              <a:spLocks noChangeArrowheads="1"/>
            </p:cNvSpPr>
            <p:nvPr/>
          </p:nvSpPr>
          <p:spPr bwMode="auto">
            <a:xfrm>
              <a:off x="1819275" y="5815013"/>
              <a:ext cx="460375" cy="1366837"/>
            </a:xfrm>
            <a:custGeom>
              <a:avLst/>
              <a:gdLst>
                <a:gd name="T0" fmla="*/ 1045 w 1278"/>
                <a:gd name="T1" fmla="*/ 3789 h 3798"/>
                <a:gd name="T2" fmla="*/ 1045 w 1278"/>
                <a:gd name="T3" fmla="*/ 3789 h 3798"/>
                <a:gd name="T4" fmla="*/ 1200 w 1278"/>
                <a:gd name="T5" fmla="*/ 3233 h 3798"/>
                <a:gd name="T6" fmla="*/ 1200 w 1278"/>
                <a:gd name="T7" fmla="*/ 3233 h 3798"/>
                <a:gd name="T8" fmla="*/ 967 w 1278"/>
                <a:gd name="T9" fmla="*/ 2718 h 3798"/>
                <a:gd name="T10" fmla="*/ 967 w 1278"/>
                <a:gd name="T11" fmla="*/ 2718 h 3798"/>
                <a:gd name="T12" fmla="*/ 964 w 1278"/>
                <a:gd name="T13" fmla="*/ 2292 h 3798"/>
                <a:gd name="T14" fmla="*/ 964 w 1278"/>
                <a:gd name="T15" fmla="*/ 2292 h 3798"/>
                <a:gd name="T16" fmla="*/ 703 w 1278"/>
                <a:gd name="T17" fmla="*/ 1769 h 3798"/>
                <a:gd name="T18" fmla="*/ 703 w 1278"/>
                <a:gd name="T19" fmla="*/ 1769 h 3798"/>
                <a:gd name="T20" fmla="*/ 766 w 1278"/>
                <a:gd name="T21" fmla="*/ 1452 h 3798"/>
                <a:gd name="T22" fmla="*/ 766 w 1278"/>
                <a:gd name="T23" fmla="*/ 1452 h 3798"/>
                <a:gd name="T24" fmla="*/ 569 w 1278"/>
                <a:gd name="T25" fmla="*/ 1099 h 3798"/>
                <a:gd name="T26" fmla="*/ 569 w 1278"/>
                <a:gd name="T27" fmla="*/ 1099 h 3798"/>
                <a:gd name="T28" fmla="*/ 410 w 1278"/>
                <a:gd name="T29" fmla="*/ 511 h 3798"/>
                <a:gd name="T30" fmla="*/ 410 w 1278"/>
                <a:gd name="T31" fmla="*/ 511 h 3798"/>
                <a:gd name="T32" fmla="*/ 78 w 1278"/>
                <a:gd name="T33" fmla="*/ 0 h 3798"/>
                <a:gd name="T34" fmla="*/ 78 w 1278"/>
                <a:gd name="T35" fmla="*/ 0 h 3798"/>
                <a:gd name="T36" fmla="*/ 17 w 1278"/>
                <a:gd name="T37" fmla="*/ 516 h 3798"/>
                <a:gd name="T38" fmla="*/ 17 w 1278"/>
                <a:gd name="T39" fmla="*/ 516 h 3798"/>
                <a:gd name="T40" fmla="*/ 151 w 1278"/>
                <a:gd name="T41" fmla="*/ 938 h 3798"/>
                <a:gd name="T42" fmla="*/ 151 w 1278"/>
                <a:gd name="T43" fmla="*/ 938 h 3798"/>
                <a:gd name="T44" fmla="*/ 175 w 1278"/>
                <a:gd name="T45" fmla="*/ 1262 h 3798"/>
                <a:gd name="T46" fmla="*/ 175 w 1278"/>
                <a:gd name="T47" fmla="*/ 1262 h 3798"/>
                <a:gd name="T48" fmla="*/ 236 w 1278"/>
                <a:gd name="T49" fmla="*/ 1573 h 3798"/>
                <a:gd name="T50" fmla="*/ 236 w 1278"/>
                <a:gd name="T51" fmla="*/ 1573 h 3798"/>
                <a:gd name="T52" fmla="*/ 349 w 1278"/>
                <a:gd name="T53" fmla="*/ 1795 h 3798"/>
                <a:gd name="T54" fmla="*/ 349 w 1278"/>
                <a:gd name="T55" fmla="*/ 1795 h 3798"/>
                <a:gd name="T56" fmla="*/ 374 w 1278"/>
                <a:gd name="T57" fmla="*/ 2249 h 3798"/>
                <a:gd name="T58" fmla="*/ 374 w 1278"/>
                <a:gd name="T59" fmla="*/ 2249 h 3798"/>
                <a:gd name="T60" fmla="*/ 528 w 1278"/>
                <a:gd name="T61" fmla="*/ 2609 h 3798"/>
                <a:gd name="T62" fmla="*/ 528 w 1278"/>
                <a:gd name="T63" fmla="*/ 2609 h 3798"/>
                <a:gd name="T64" fmla="*/ 495 w 1278"/>
                <a:gd name="T65" fmla="*/ 3146 h 3798"/>
                <a:gd name="T66" fmla="*/ 495 w 1278"/>
                <a:gd name="T67" fmla="*/ 3146 h 3798"/>
                <a:gd name="T68" fmla="*/ 634 w 1278"/>
                <a:gd name="T69" fmla="*/ 3387 h 3798"/>
                <a:gd name="T70" fmla="*/ 634 w 1278"/>
                <a:gd name="T71" fmla="*/ 3387 h 3798"/>
                <a:gd name="T72" fmla="*/ 649 w 1278"/>
                <a:gd name="T73" fmla="*/ 3595 h 3798"/>
                <a:gd name="T74" fmla="*/ 649 w 1278"/>
                <a:gd name="T75" fmla="*/ 3595 h 3798"/>
                <a:gd name="T76" fmla="*/ 1045 w 1278"/>
                <a:gd name="T77" fmla="*/ 3789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8" h="3798">
                  <a:moveTo>
                    <a:pt x="1045" y="3789"/>
                  </a:moveTo>
                  <a:lnTo>
                    <a:pt x="1045" y="3789"/>
                  </a:lnTo>
                  <a:cubicBezTo>
                    <a:pt x="1227" y="3694"/>
                    <a:pt x="1277" y="3406"/>
                    <a:pt x="1200" y="3233"/>
                  </a:cubicBezTo>
                  <a:lnTo>
                    <a:pt x="1200" y="3233"/>
                  </a:lnTo>
                  <a:cubicBezTo>
                    <a:pt x="1123" y="3060"/>
                    <a:pt x="989" y="2903"/>
                    <a:pt x="967" y="2718"/>
                  </a:cubicBezTo>
                  <a:lnTo>
                    <a:pt x="967" y="2718"/>
                  </a:lnTo>
                  <a:cubicBezTo>
                    <a:pt x="950" y="2577"/>
                    <a:pt x="1002" y="2431"/>
                    <a:pt x="964" y="2292"/>
                  </a:cubicBezTo>
                  <a:lnTo>
                    <a:pt x="964" y="2292"/>
                  </a:lnTo>
                  <a:cubicBezTo>
                    <a:pt x="912" y="2106"/>
                    <a:pt x="701" y="1962"/>
                    <a:pt x="703" y="1769"/>
                  </a:cubicBezTo>
                  <a:lnTo>
                    <a:pt x="703" y="1769"/>
                  </a:lnTo>
                  <a:cubicBezTo>
                    <a:pt x="703" y="1662"/>
                    <a:pt x="773" y="1559"/>
                    <a:pt x="766" y="1452"/>
                  </a:cubicBezTo>
                  <a:lnTo>
                    <a:pt x="766" y="1452"/>
                  </a:lnTo>
                  <a:cubicBezTo>
                    <a:pt x="759" y="1320"/>
                    <a:pt x="642" y="1215"/>
                    <a:pt x="569" y="1099"/>
                  </a:cubicBezTo>
                  <a:lnTo>
                    <a:pt x="569" y="1099"/>
                  </a:lnTo>
                  <a:cubicBezTo>
                    <a:pt x="457" y="921"/>
                    <a:pt x="449" y="711"/>
                    <a:pt x="410" y="511"/>
                  </a:cubicBezTo>
                  <a:lnTo>
                    <a:pt x="410" y="511"/>
                  </a:lnTo>
                  <a:cubicBezTo>
                    <a:pt x="371" y="312"/>
                    <a:pt x="282" y="98"/>
                    <a:pt x="78" y="0"/>
                  </a:cubicBezTo>
                  <a:lnTo>
                    <a:pt x="78" y="0"/>
                  </a:lnTo>
                  <a:cubicBezTo>
                    <a:pt x="50" y="170"/>
                    <a:pt x="0" y="287"/>
                    <a:pt x="17" y="516"/>
                  </a:cubicBezTo>
                  <a:lnTo>
                    <a:pt x="17" y="516"/>
                  </a:lnTo>
                  <a:cubicBezTo>
                    <a:pt x="23" y="599"/>
                    <a:pt x="135" y="756"/>
                    <a:pt x="151" y="938"/>
                  </a:cubicBezTo>
                  <a:lnTo>
                    <a:pt x="151" y="938"/>
                  </a:lnTo>
                  <a:cubicBezTo>
                    <a:pt x="160" y="1046"/>
                    <a:pt x="167" y="1154"/>
                    <a:pt x="175" y="1262"/>
                  </a:cubicBezTo>
                  <a:lnTo>
                    <a:pt x="175" y="1262"/>
                  </a:lnTo>
                  <a:cubicBezTo>
                    <a:pt x="183" y="1367"/>
                    <a:pt x="192" y="1475"/>
                    <a:pt x="236" y="1573"/>
                  </a:cubicBezTo>
                  <a:lnTo>
                    <a:pt x="236" y="1573"/>
                  </a:lnTo>
                  <a:cubicBezTo>
                    <a:pt x="270" y="1649"/>
                    <a:pt x="323" y="1717"/>
                    <a:pt x="349" y="1795"/>
                  </a:cubicBezTo>
                  <a:lnTo>
                    <a:pt x="349" y="1795"/>
                  </a:lnTo>
                  <a:cubicBezTo>
                    <a:pt x="395" y="1941"/>
                    <a:pt x="336" y="2100"/>
                    <a:pt x="374" y="2249"/>
                  </a:cubicBezTo>
                  <a:lnTo>
                    <a:pt x="374" y="2249"/>
                  </a:lnTo>
                  <a:cubicBezTo>
                    <a:pt x="406" y="2374"/>
                    <a:pt x="507" y="2482"/>
                    <a:pt x="528" y="2609"/>
                  </a:cubicBezTo>
                  <a:lnTo>
                    <a:pt x="528" y="2609"/>
                  </a:lnTo>
                  <a:cubicBezTo>
                    <a:pt x="558" y="2789"/>
                    <a:pt x="426" y="2976"/>
                    <a:pt x="495" y="3146"/>
                  </a:cubicBezTo>
                  <a:lnTo>
                    <a:pt x="495" y="3146"/>
                  </a:lnTo>
                  <a:cubicBezTo>
                    <a:pt x="530" y="3232"/>
                    <a:pt x="610" y="3299"/>
                    <a:pt x="634" y="3387"/>
                  </a:cubicBezTo>
                  <a:lnTo>
                    <a:pt x="634" y="3387"/>
                  </a:lnTo>
                  <a:cubicBezTo>
                    <a:pt x="651" y="3455"/>
                    <a:pt x="633" y="3526"/>
                    <a:pt x="649" y="3595"/>
                  </a:cubicBezTo>
                  <a:lnTo>
                    <a:pt x="649" y="3595"/>
                  </a:lnTo>
                  <a:cubicBezTo>
                    <a:pt x="675" y="3705"/>
                    <a:pt x="916" y="3797"/>
                    <a:pt x="1045" y="3789"/>
                  </a:cubicBezTo>
                </a:path>
              </a:pathLst>
            </a:custGeom>
            <a:solidFill>
              <a:schemeClr val="accent1"/>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3" name="Freeform 18">
              <a:extLst>
                <a:ext uri="{FF2B5EF4-FFF2-40B4-BE49-F238E27FC236}">
                  <a16:creationId xmlns:a16="http://schemas.microsoft.com/office/drawing/2014/main" id="{1ED0906A-60A9-4E42-86AF-F9467BB56072}"/>
                </a:ext>
              </a:extLst>
            </p:cNvPr>
            <p:cNvSpPr>
              <a:spLocks noChangeArrowheads="1"/>
            </p:cNvSpPr>
            <p:nvPr/>
          </p:nvSpPr>
          <p:spPr bwMode="auto">
            <a:xfrm>
              <a:off x="1865313" y="5875338"/>
              <a:ext cx="330200" cy="1303337"/>
            </a:xfrm>
            <a:custGeom>
              <a:avLst/>
              <a:gdLst>
                <a:gd name="T0" fmla="*/ 0 w 916"/>
                <a:gd name="T1" fmla="*/ 0 h 3622"/>
                <a:gd name="T2" fmla="*/ 1 w 916"/>
                <a:gd name="T3" fmla="*/ 10 h 3622"/>
                <a:gd name="T4" fmla="*/ 6 w 916"/>
                <a:gd name="T5" fmla="*/ 38 h 3622"/>
                <a:gd name="T6" fmla="*/ 25 w 916"/>
                <a:gd name="T7" fmla="*/ 145 h 3622"/>
                <a:gd name="T8" fmla="*/ 85 w 916"/>
                <a:gd name="T9" fmla="*/ 308 h 3622"/>
                <a:gd name="T10" fmla="*/ 154 w 916"/>
                <a:gd name="T11" fmla="*/ 526 h 3622"/>
                <a:gd name="T12" fmla="*/ 212 w 916"/>
                <a:gd name="T13" fmla="*/ 795 h 3622"/>
                <a:gd name="T14" fmla="*/ 307 w 916"/>
                <a:gd name="T15" fmla="*/ 1099 h 3622"/>
                <a:gd name="T16" fmla="*/ 385 w 916"/>
                <a:gd name="T17" fmla="*/ 1256 h 3622"/>
                <a:gd name="T18" fmla="*/ 424 w 916"/>
                <a:gd name="T19" fmla="*/ 1427 h 3622"/>
                <a:gd name="T20" fmla="*/ 480 w 916"/>
                <a:gd name="T21" fmla="*/ 1798 h 3622"/>
                <a:gd name="T22" fmla="*/ 643 w 916"/>
                <a:gd name="T23" fmla="*/ 2507 h 3622"/>
                <a:gd name="T24" fmla="*/ 782 w 916"/>
                <a:gd name="T25" fmla="*/ 3083 h 3622"/>
                <a:gd name="T26" fmla="*/ 877 w 916"/>
                <a:gd name="T27" fmla="*/ 3472 h 3622"/>
                <a:gd name="T28" fmla="*/ 905 w 916"/>
                <a:gd name="T29" fmla="*/ 3577 h 3622"/>
                <a:gd name="T30" fmla="*/ 912 w 916"/>
                <a:gd name="T31" fmla="*/ 3604 h 3622"/>
                <a:gd name="T32" fmla="*/ 915 w 916"/>
                <a:gd name="T33" fmla="*/ 3621 h 3622"/>
                <a:gd name="T34" fmla="*/ 913 w 916"/>
                <a:gd name="T35" fmla="*/ 3604 h 3622"/>
                <a:gd name="T36" fmla="*/ 908 w 916"/>
                <a:gd name="T37" fmla="*/ 3576 h 3622"/>
                <a:gd name="T38" fmla="*/ 884 w 916"/>
                <a:gd name="T39" fmla="*/ 3470 h 3622"/>
                <a:gd name="T40" fmla="*/ 794 w 916"/>
                <a:gd name="T41" fmla="*/ 3081 h 3622"/>
                <a:gd name="T42" fmla="*/ 659 w 916"/>
                <a:gd name="T43" fmla="*/ 2503 h 3622"/>
                <a:gd name="T44" fmla="*/ 498 w 916"/>
                <a:gd name="T45" fmla="*/ 1796 h 3622"/>
                <a:gd name="T46" fmla="*/ 442 w 916"/>
                <a:gd name="T47" fmla="*/ 1426 h 3622"/>
                <a:gd name="T48" fmla="*/ 401 w 916"/>
                <a:gd name="T49" fmla="*/ 1250 h 3622"/>
                <a:gd name="T50" fmla="*/ 323 w 916"/>
                <a:gd name="T51" fmla="*/ 1093 h 3622"/>
                <a:gd name="T52" fmla="*/ 227 w 916"/>
                <a:gd name="T53" fmla="*/ 793 h 3622"/>
                <a:gd name="T54" fmla="*/ 166 w 916"/>
                <a:gd name="T55" fmla="*/ 524 h 3622"/>
                <a:gd name="T56" fmla="*/ 95 w 916"/>
                <a:gd name="T57" fmla="*/ 305 h 3622"/>
                <a:gd name="T58" fmla="*/ 31 w 916"/>
                <a:gd name="T59" fmla="*/ 144 h 3622"/>
                <a:gd name="T60" fmla="*/ 9 w 916"/>
                <a:gd name="T61" fmla="*/ 37 h 3622"/>
                <a:gd name="T62" fmla="*/ 3 w 916"/>
                <a:gd name="T63" fmla="*/ 10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6" h="3622">
                  <a:moveTo>
                    <a:pt x="0" y="0"/>
                  </a:moveTo>
                  <a:lnTo>
                    <a:pt x="0" y="0"/>
                  </a:lnTo>
                  <a:cubicBezTo>
                    <a:pt x="0" y="0"/>
                    <a:pt x="0" y="4"/>
                    <a:pt x="1" y="10"/>
                  </a:cubicBezTo>
                  <a:lnTo>
                    <a:pt x="1" y="10"/>
                  </a:lnTo>
                  <a:cubicBezTo>
                    <a:pt x="2" y="17"/>
                    <a:pt x="4" y="27"/>
                    <a:pt x="6" y="38"/>
                  </a:cubicBezTo>
                  <a:lnTo>
                    <a:pt x="6" y="38"/>
                  </a:lnTo>
                  <a:cubicBezTo>
                    <a:pt x="9" y="62"/>
                    <a:pt x="14" y="98"/>
                    <a:pt x="25" y="145"/>
                  </a:cubicBezTo>
                  <a:lnTo>
                    <a:pt x="25" y="145"/>
                  </a:lnTo>
                  <a:cubicBezTo>
                    <a:pt x="35" y="192"/>
                    <a:pt x="63" y="245"/>
                    <a:pt x="85" y="308"/>
                  </a:cubicBezTo>
                  <a:lnTo>
                    <a:pt x="85" y="308"/>
                  </a:lnTo>
                  <a:cubicBezTo>
                    <a:pt x="109" y="371"/>
                    <a:pt x="132" y="444"/>
                    <a:pt x="154" y="526"/>
                  </a:cubicBezTo>
                  <a:lnTo>
                    <a:pt x="154" y="526"/>
                  </a:lnTo>
                  <a:cubicBezTo>
                    <a:pt x="175" y="607"/>
                    <a:pt x="193" y="698"/>
                    <a:pt x="212" y="795"/>
                  </a:cubicBezTo>
                  <a:lnTo>
                    <a:pt x="212" y="795"/>
                  </a:lnTo>
                  <a:cubicBezTo>
                    <a:pt x="231" y="891"/>
                    <a:pt x="251" y="999"/>
                    <a:pt x="307" y="1099"/>
                  </a:cubicBezTo>
                  <a:lnTo>
                    <a:pt x="307" y="1099"/>
                  </a:lnTo>
                  <a:cubicBezTo>
                    <a:pt x="333" y="1150"/>
                    <a:pt x="362" y="1201"/>
                    <a:pt x="385" y="1256"/>
                  </a:cubicBezTo>
                  <a:lnTo>
                    <a:pt x="385" y="1256"/>
                  </a:lnTo>
                  <a:cubicBezTo>
                    <a:pt x="407" y="1309"/>
                    <a:pt x="417" y="1367"/>
                    <a:pt x="424" y="1427"/>
                  </a:cubicBezTo>
                  <a:lnTo>
                    <a:pt x="424" y="1427"/>
                  </a:lnTo>
                  <a:cubicBezTo>
                    <a:pt x="435" y="1547"/>
                    <a:pt x="454" y="1673"/>
                    <a:pt x="480" y="1798"/>
                  </a:cubicBezTo>
                  <a:lnTo>
                    <a:pt x="480" y="1798"/>
                  </a:lnTo>
                  <a:cubicBezTo>
                    <a:pt x="537" y="2049"/>
                    <a:pt x="592" y="2289"/>
                    <a:pt x="643" y="2507"/>
                  </a:cubicBezTo>
                  <a:lnTo>
                    <a:pt x="643" y="2507"/>
                  </a:lnTo>
                  <a:cubicBezTo>
                    <a:pt x="695" y="2724"/>
                    <a:pt x="742" y="2919"/>
                    <a:pt x="782" y="3083"/>
                  </a:cubicBezTo>
                  <a:lnTo>
                    <a:pt x="782" y="3083"/>
                  </a:lnTo>
                  <a:cubicBezTo>
                    <a:pt x="822" y="3247"/>
                    <a:pt x="855" y="3378"/>
                    <a:pt x="877" y="3472"/>
                  </a:cubicBezTo>
                  <a:lnTo>
                    <a:pt x="877" y="3472"/>
                  </a:lnTo>
                  <a:cubicBezTo>
                    <a:pt x="889" y="3517"/>
                    <a:pt x="898" y="3552"/>
                    <a:pt x="905" y="3577"/>
                  </a:cubicBezTo>
                  <a:lnTo>
                    <a:pt x="905" y="3577"/>
                  </a:lnTo>
                  <a:cubicBezTo>
                    <a:pt x="908" y="3588"/>
                    <a:pt x="910" y="3598"/>
                    <a:pt x="912" y="3604"/>
                  </a:cubicBezTo>
                  <a:lnTo>
                    <a:pt x="912" y="3604"/>
                  </a:lnTo>
                  <a:cubicBezTo>
                    <a:pt x="913" y="3611"/>
                    <a:pt x="915" y="3621"/>
                    <a:pt x="915" y="3621"/>
                  </a:cubicBezTo>
                  <a:lnTo>
                    <a:pt x="915" y="3621"/>
                  </a:lnTo>
                  <a:cubicBezTo>
                    <a:pt x="915" y="3621"/>
                    <a:pt x="915" y="3611"/>
                    <a:pt x="913" y="3604"/>
                  </a:cubicBezTo>
                  <a:lnTo>
                    <a:pt x="913" y="3604"/>
                  </a:lnTo>
                  <a:cubicBezTo>
                    <a:pt x="913" y="3597"/>
                    <a:pt x="910" y="3588"/>
                    <a:pt x="908" y="3576"/>
                  </a:cubicBezTo>
                  <a:lnTo>
                    <a:pt x="908" y="3576"/>
                  </a:lnTo>
                  <a:cubicBezTo>
                    <a:pt x="902" y="3551"/>
                    <a:pt x="894" y="3516"/>
                    <a:pt x="884" y="3470"/>
                  </a:cubicBezTo>
                  <a:lnTo>
                    <a:pt x="884" y="3470"/>
                  </a:lnTo>
                  <a:cubicBezTo>
                    <a:pt x="863" y="3378"/>
                    <a:pt x="832" y="3244"/>
                    <a:pt x="794" y="3081"/>
                  </a:cubicBezTo>
                  <a:lnTo>
                    <a:pt x="794" y="3081"/>
                  </a:lnTo>
                  <a:cubicBezTo>
                    <a:pt x="756" y="2916"/>
                    <a:pt x="709" y="2721"/>
                    <a:pt x="659" y="2503"/>
                  </a:cubicBezTo>
                  <a:lnTo>
                    <a:pt x="659" y="2503"/>
                  </a:lnTo>
                  <a:cubicBezTo>
                    <a:pt x="609" y="2286"/>
                    <a:pt x="555" y="2046"/>
                    <a:pt x="498" y="1796"/>
                  </a:cubicBezTo>
                  <a:lnTo>
                    <a:pt x="498" y="1796"/>
                  </a:lnTo>
                  <a:cubicBezTo>
                    <a:pt x="471" y="1669"/>
                    <a:pt x="452" y="1546"/>
                    <a:pt x="442" y="1426"/>
                  </a:cubicBezTo>
                  <a:lnTo>
                    <a:pt x="442" y="1426"/>
                  </a:lnTo>
                  <a:cubicBezTo>
                    <a:pt x="435" y="1366"/>
                    <a:pt x="424" y="1305"/>
                    <a:pt x="401" y="1250"/>
                  </a:cubicBezTo>
                  <a:lnTo>
                    <a:pt x="401" y="1250"/>
                  </a:lnTo>
                  <a:cubicBezTo>
                    <a:pt x="378" y="1195"/>
                    <a:pt x="348" y="1144"/>
                    <a:pt x="323" y="1093"/>
                  </a:cubicBezTo>
                  <a:lnTo>
                    <a:pt x="323" y="1093"/>
                  </a:lnTo>
                  <a:cubicBezTo>
                    <a:pt x="268" y="994"/>
                    <a:pt x="247" y="890"/>
                    <a:pt x="227" y="793"/>
                  </a:cubicBezTo>
                  <a:lnTo>
                    <a:pt x="227" y="793"/>
                  </a:lnTo>
                  <a:cubicBezTo>
                    <a:pt x="207" y="696"/>
                    <a:pt x="189" y="605"/>
                    <a:pt x="166" y="524"/>
                  </a:cubicBezTo>
                  <a:lnTo>
                    <a:pt x="166" y="524"/>
                  </a:lnTo>
                  <a:cubicBezTo>
                    <a:pt x="145" y="442"/>
                    <a:pt x="119" y="368"/>
                    <a:pt x="95" y="305"/>
                  </a:cubicBezTo>
                  <a:lnTo>
                    <a:pt x="95" y="305"/>
                  </a:lnTo>
                  <a:cubicBezTo>
                    <a:pt x="71" y="242"/>
                    <a:pt x="42" y="189"/>
                    <a:pt x="31" y="144"/>
                  </a:cubicBezTo>
                  <a:lnTo>
                    <a:pt x="31" y="144"/>
                  </a:lnTo>
                  <a:cubicBezTo>
                    <a:pt x="21" y="98"/>
                    <a:pt x="14" y="62"/>
                    <a:pt x="9" y="37"/>
                  </a:cubicBezTo>
                  <a:lnTo>
                    <a:pt x="9" y="37"/>
                  </a:lnTo>
                  <a:cubicBezTo>
                    <a:pt x="6" y="26"/>
                    <a:pt x="5" y="17"/>
                    <a:pt x="3" y="10"/>
                  </a:cubicBezTo>
                  <a:lnTo>
                    <a:pt x="3" y="10"/>
                  </a:lnTo>
                  <a:cubicBezTo>
                    <a:pt x="1" y="3"/>
                    <a:pt x="1" y="0"/>
                    <a:pt x="0" y="0"/>
                  </a:cubicBezTo>
                </a:path>
              </a:pathLst>
            </a:custGeom>
            <a:solidFill>
              <a:srgbClr val="FFFFFF"/>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4" name="Freeform 19">
              <a:extLst>
                <a:ext uri="{FF2B5EF4-FFF2-40B4-BE49-F238E27FC236}">
                  <a16:creationId xmlns:a16="http://schemas.microsoft.com/office/drawing/2014/main" id="{41C8968E-4690-497F-A2E4-40CBAA71368D}"/>
                </a:ext>
              </a:extLst>
            </p:cNvPr>
            <p:cNvSpPr>
              <a:spLocks noChangeArrowheads="1"/>
            </p:cNvSpPr>
            <p:nvPr/>
          </p:nvSpPr>
          <p:spPr bwMode="auto">
            <a:xfrm>
              <a:off x="1789113" y="7123113"/>
              <a:ext cx="4579937" cy="134937"/>
            </a:xfrm>
            <a:custGeom>
              <a:avLst/>
              <a:gdLst>
                <a:gd name="T0" fmla="*/ 12719 w 12720"/>
                <a:gd name="T1" fmla="*/ 375 h 376"/>
                <a:gd name="T2" fmla="*/ 0 w 12720"/>
                <a:gd name="T3" fmla="*/ 250 h 376"/>
                <a:gd name="T4" fmla="*/ 0 w 12720"/>
                <a:gd name="T5" fmla="*/ 0 h 376"/>
                <a:gd name="T6" fmla="*/ 12719 w 12720"/>
                <a:gd name="T7" fmla="*/ 124 h 376"/>
                <a:gd name="T8" fmla="*/ 12719 w 12720"/>
                <a:gd name="T9" fmla="*/ 375 h 376"/>
              </a:gdLst>
              <a:ahLst/>
              <a:cxnLst>
                <a:cxn ang="0">
                  <a:pos x="T0" y="T1"/>
                </a:cxn>
                <a:cxn ang="0">
                  <a:pos x="T2" y="T3"/>
                </a:cxn>
                <a:cxn ang="0">
                  <a:pos x="T4" y="T5"/>
                </a:cxn>
                <a:cxn ang="0">
                  <a:pos x="T6" y="T7"/>
                </a:cxn>
                <a:cxn ang="0">
                  <a:pos x="T8" y="T9"/>
                </a:cxn>
              </a:cxnLst>
              <a:rect l="0" t="0" r="r" b="b"/>
              <a:pathLst>
                <a:path w="12720" h="376">
                  <a:moveTo>
                    <a:pt x="12719" y="375"/>
                  </a:moveTo>
                  <a:lnTo>
                    <a:pt x="0" y="250"/>
                  </a:lnTo>
                  <a:lnTo>
                    <a:pt x="0" y="0"/>
                  </a:lnTo>
                  <a:lnTo>
                    <a:pt x="12719" y="124"/>
                  </a:lnTo>
                  <a:lnTo>
                    <a:pt x="12719" y="375"/>
                  </a:lnTo>
                </a:path>
              </a:pathLst>
            </a:custGeom>
            <a:solidFill>
              <a:srgbClr val="69BAEF"/>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5" name="Freeform 20">
              <a:extLst>
                <a:ext uri="{FF2B5EF4-FFF2-40B4-BE49-F238E27FC236}">
                  <a16:creationId xmlns:a16="http://schemas.microsoft.com/office/drawing/2014/main" id="{14190B58-FAAD-44EC-A69B-2186082A794D}"/>
                </a:ext>
              </a:extLst>
            </p:cNvPr>
            <p:cNvSpPr>
              <a:spLocks noChangeArrowheads="1"/>
            </p:cNvSpPr>
            <p:nvPr/>
          </p:nvSpPr>
          <p:spPr bwMode="auto">
            <a:xfrm>
              <a:off x="2176463" y="5199063"/>
              <a:ext cx="4048125" cy="82550"/>
            </a:xfrm>
            <a:custGeom>
              <a:avLst/>
              <a:gdLst>
                <a:gd name="T0" fmla="*/ 11244 w 11245"/>
                <a:gd name="T1" fmla="*/ 230 h 231"/>
                <a:gd name="T2" fmla="*/ 0 w 11245"/>
                <a:gd name="T3" fmla="*/ 230 h 231"/>
                <a:gd name="T4" fmla="*/ 0 w 11245"/>
                <a:gd name="T5" fmla="*/ 0 h 231"/>
                <a:gd name="T6" fmla="*/ 11244 w 11245"/>
                <a:gd name="T7" fmla="*/ 0 h 231"/>
                <a:gd name="T8" fmla="*/ 11244 w 11245"/>
                <a:gd name="T9" fmla="*/ 230 h 231"/>
              </a:gdLst>
              <a:ahLst/>
              <a:cxnLst>
                <a:cxn ang="0">
                  <a:pos x="T0" y="T1"/>
                </a:cxn>
                <a:cxn ang="0">
                  <a:pos x="T2" y="T3"/>
                </a:cxn>
                <a:cxn ang="0">
                  <a:pos x="T4" y="T5"/>
                </a:cxn>
                <a:cxn ang="0">
                  <a:pos x="T6" y="T7"/>
                </a:cxn>
                <a:cxn ang="0">
                  <a:pos x="T8" y="T9"/>
                </a:cxn>
              </a:cxnLst>
              <a:rect l="0" t="0" r="r" b="b"/>
              <a:pathLst>
                <a:path w="11245" h="231">
                  <a:moveTo>
                    <a:pt x="11244" y="230"/>
                  </a:moveTo>
                  <a:lnTo>
                    <a:pt x="0" y="230"/>
                  </a:lnTo>
                  <a:lnTo>
                    <a:pt x="0" y="0"/>
                  </a:lnTo>
                  <a:lnTo>
                    <a:pt x="11244" y="0"/>
                  </a:lnTo>
                  <a:lnTo>
                    <a:pt x="11244" y="230"/>
                  </a:lnTo>
                </a:path>
              </a:pathLst>
            </a:custGeom>
            <a:solidFill>
              <a:srgbClr val="63AFE4"/>
            </a:solidFill>
            <a:ln>
              <a:noFill/>
            </a:ln>
            <a:effectLst/>
            <a:extLst>
              <a:ext uri="{91240B29-F687-4F45-9708-019B960494DF}">
                <a14:hiddenLine xmlns:a14="http://schemas.microsoft.com/office/drawing/2010/main" w="9525" cap="flat">
                  <a:solidFill>
                    <a:srgbClr val="69BAE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6" name="Line 21">
              <a:extLst>
                <a:ext uri="{FF2B5EF4-FFF2-40B4-BE49-F238E27FC236}">
                  <a16:creationId xmlns:a16="http://schemas.microsoft.com/office/drawing/2014/main" id="{541BEF08-D54B-46DA-9E69-E5E670F4F633}"/>
                </a:ext>
              </a:extLst>
            </p:cNvPr>
            <p:cNvSpPr>
              <a:spLocks noChangeShapeType="1"/>
            </p:cNvSpPr>
            <p:nvPr/>
          </p:nvSpPr>
          <p:spPr bwMode="auto">
            <a:xfrm>
              <a:off x="2405063" y="5275263"/>
              <a:ext cx="1587" cy="1854200"/>
            </a:xfrm>
            <a:prstGeom prst="line">
              <a:avLst/>
            </a:prstGeom>
            <a:noFill/>
            <a:ln w="288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17" name="Line 22">
              <a:extLst>
                <a:ext uri="{FF2B5EF4-FFF2-40B4-BE49-F238E27FC236}">
                  <a16:creationId xmlns:a16="http://schemas.microsoft.com/office/drawing/2014/main" id="{844E69DC-C147-4A07-8E6C-D05A127CB71C}"/>
                </a:ext>
              </a:extLst>
            </p:cNvPr>
            <p:cNvSpPr>
              <a:spLocks noChangeShapeType="1"/>
            </p:cNvSpPr>
            <p:nvPr/>
          </p:nvSpPr>
          <p:spPr bwMode="auto">
            <a:xfrm>
              <a:off x="5924550" y="5284788"/>
              <a:ext cx="1588" cy="1889125"/>
            </a:xfrm>
            <a:prstGeom prst="line">
              <a:avLst/>
            </a:prstGeom>
            <a:noFill/>
            <a:ln w="28800" cap="flat">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18" name="Freeform 25">
              <a:extLst>
                <a:ext uri="{FF2B5EF4-FFF2-40B4-BE49-F238E27FC236}">
                  <a16:creationId xmlns:a16="http://schemas.microsoft.com/office/drawing/2014/main" id="{04A918D9-1920-4803-8ED2-D0B0414C541E}"/>
                </a:ext>
              </a:extLst>
            </p:cNvPr>
            <p:cNvSpPr>
              <a:spLocks noChangeArrowheads="1"/>
            </p:cNvSpPr>
            <p:nvPr/>
          </p:nvSpPr>
          <p:spPr bwMode="auto">
            <a:xfrm>
              <a:off x="3275013" y="4857750"/>
              <a:ext cx="534987" cy="349250"/>
            </a:xfrm>
            <a:custGeom>
              <a:avLst/>
              <a:gdLst>
                <a:gd name="T0" fmla="*/ 282 w 1487"/>
                <a:gd name="T1" fmla="*/ 0 h 970"/>
                <a:gd name="T2" fmla="*/ 9 w 1487"/>
                <a:gd name="T3" fmla="*/ 908 h 970"/>
                <a:gd name="T4" fmla="*/ 9 w 1487"/>
                <a:gd name="T5" fmla="*/ 908 h 970"/>
                <a:gd name="T6" fmla="*/ 53 w 1487"/>
                <a:gd name="T7" fmla="*/ 969 h 970"/>
                <a:gd name="T8" fmla="*/ 1432 w 1487"/>
                <a:gd name="T9" fmla="*/ 969 h 970"/>
                <a:gd name="T10" fmla="*/ 1432 w 1487"/>
                <a:gd name="T11" fmla="*/ 969 h 970"/>
                <a:gd name="T12" fmla="*/ 1476 w 1487"/>
                <a:gd name="T13" fmla="*/ 908 h 970"/>
                <a:gd name="T14" fmla="*/ 1203 w 1487"/>
                <a:gd name="T15" fmla="*/ 0 h 970"/>
                <a:gd name="T16" fmla="*/ 282 w 1487"/>
                <a:gd name="T1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7" h="970">
                  <a:moveTo>
                    <a:pt x="282" y="0"/>
                  </a:moveTo>
                  <a:lnTo>
                    <a:pt x="9" y="908"/>
                  </a:lnTo>
                  <a:lnTo>
                    <a:pt x="9" y="908"/>
                  </a:lnTo>
                  <a:cubicBezTo>
                    <a:pt x="0" y="938"/>
                    <a:pt x="23" y="969"/>
                    <a:pt x="53" y="969"/>
                  </a:cubicBezTo>
                  <a:lnTo>
                    <a:pt x="1432" y="969"/>
                  </a:lnTo>
                  <a:lnTo>
                    <a:pt x="1432" y="969"/>
                  </a:lnTo>
                  <a:cubicBezTo>
                    <a:pt x="1464" y="969"/>
                    <a:pt x="1486" y="938"/>
                    <a:pt x="1476" y="908"/>
                  </a:cubicBezTo>
                  <a:lnTo>
                    <a:pt x="1203" y="0"/>
                  </a:lnTo>
                  <a:lnTo>
                    <a:pt x="282" y="0"/>
                  </a:lnTo>
                </a:path>
              </a:pathLst>
            </a:custGeom>
            <a:solidFill>
              <a:srgbClr val="0082E8"/>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19" name="Freeform 26">
              <a:extLst>
                <a:ext uri="{FF2B5EF4-FFF2-40B4-BE49-F238E27FC236}">
                  <a16:creationId xmlns:a16="http://schemas.microsoft.com/office/drawing/2014/main" id="{E2938410-F2D0-4648-930B-0D9710FCD207}"/>
                </a:ext>
              </a:extLst>
            </p:cNvPr>
            <p:cNvSpPr>
              <a:spLocks noChangeArrowheads="1"/>
            </p:cNvSpPr>
            <p:nvPr/>
          </p:nvSpPr>
          <p:spPr bwMode="auto">
            <a:xfrm>
              <a:off x="2598738" y="3486150"/>
              <a:ext cx="1889125" cy="1371600"/>
            </a:xfrm>
            <a:custGeom>
              <a:avLst/>
              <a:gdLst>
                <a:gd name="T0" fmla="*/ 5098 w 5246"/>
                <a:gd name="T1" fmla="*/ 3809 h 3810"/>
                <a:gd name="T2" fmla="*/ 146 w 5246"/>
                <a:gd name="T3" fmla="*/ 3809 h 3810"/>
                <a:gd name="T4" fmla="*/ 146 w 5246"/>
                <a:gd name="T5" fmla="*/ 3809 h 3810"/>
                <a:gd name="T6" fmla="*/ 0 w 5246"/>
                <a:gd name="T7" fmla="*/ 3663 h 3810"/>
                <a:gd name="T8" fmla="*/ 0 w 5246"/>
                <a:gd name="T9" fmla="*/ 146 h 3810"/>
                <a:gd name="T10" fmla="*/ 0 w 5246"/>
                <a:gd name="T11" fmla="*/ 146 h 3810"/>
                <a:gd name="T12" fmla="*/ 146 w 5246"/>
                <a:gd name="T13" fmla="*/ 0 h 3810"/>
                <a:gd name="T14" fmla="*/ 5098 w 5246"/>
                <a:gd name="T15" fmla="*/ 0 h 3810"/>
                <a:gd name="T16" fmla="*/ 5098 w 5246"/>
                <a:gd name="T17" fmla="*/ 0 h 3810"/>
                <a:gd name="T18" fmla="*/ 5245 w 5246"/>
                <a:gd name="T19" fmla="*/ 146 h 3810"/>
                <a:gd name="T20" fmla="*/ 5245 w 5246"/>
                <a:gd name="T21" fmla="*/ 3663 h 3810"/>
                <a:gd name="T22" fmla="*/ 5245 w 5246"/>
                <a:gd name="T23" fmla="*/ 3663 h 3810"/>
                <a:gd name="T24" fmla="*/ 5098 w 5246"/>
                <a:gd name="T25" fmla="*/ 3809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6" h="3810">
                  <a:moveTo>
                    <a:pt x="5098" y="3809"/>
                  </a:moveTo>
                  <a:lnTo>
                    <a:pt x="146" y="3809"/>
                  </a:lnTo>
                  <a:lnTo>
                    <a:pt x="146" y="3809"/>
                  </a:lnTo>
                  <a:cubicBezTo>
                    <a:pt x="66" y="3809"/>
                    <a:pt x="0" y="3743"/>
                    <a:pt x="0" y="3663"/>
                  </a:cubicBezTo>
                  <a:lnTo>
                    <a:pt x="0" y="146"/>
                  </a:lnTo>
                  <a:lnTo>
                    <a:pt x="0" y="146"/>
                  </a:lnTo>
                  <a:cubicBezTo>
                    <a:pt x="0" y="65"/>
                    <a:pt x="66" y="0"/>
                    <a:pt x="146" y="0"/>
                  </a:cubicBezTo>
                  <a:lnTo>
                    <a:pt x="5098" y="0"/>
                  </a:lnTo>
                  <a:lnTo>
                    <a:pt x="5098" y="0"/>
                  </a:lnTo>
                  <a:cubicBezTo>
                    <a:pt x="5180" y="0"/>
                    <a:pt x="5245" y="65"/>
                    <a:pt x="5245" y="146"/>
                  </a:cubicBezTo>
                  <a:lnTo>
                    <a:pt x="5245" y="3663"/>
                  </a:lnTo>
                  <a:lnTo>
                    <a:pt x="5245" y="3663"/>
                  </a:lnTo>
                  <a:cubicBezTo>
                    <a:pt x="5245" y="3743"/>
                    <a:pt x="5180" y="3809"/>
                    <a:pt x="5098" y="3809"/>
                  </a:cubicBezTo>
                </a:path>
              </a:pathLst>
            </a:custGeom>
            <a:solidFill>
              <a:srgbClr val="FFFFFF"/>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0" name="Freeform 27">
              <a:extLst>
                <a:ext uri="{FF2B5EF4-FFF2-40B4-BE49-F238E27FC236}">
                  <a16:creationId xmlns:a16="http://schemas.microsoft.com/office/drawing/2014/main" id="{1C12A5EE-9B83-4C87-9B66-4E33FCDE641A}"/>
                </a:ext>
              </a:extLst>
            </p:cNvPr>
            <p:cNvSpPr>
              <a:spLocks noChangeArrowheads="1"/>
            </p:cNvSpPr>
            <p:nvPr/>
          </p:nvSpPr>
          <p:spPr bwMode="auto">
            <a:xfrm>
              <a:off x="3489325" y="4916488"/>
              <a:ext cx="25400" cy="4762"/>
            </a:xfrm>
            <a:custGeom>
              <a:avLst/>
              <a:gdLst>
                <a:gd name="T0" fmla="*/ 69 w 70"/>
                <a:gd name="T1" fmla="*/ 0 h 14"/>
                <a:gd name="T2" fmla="*/ 69 w 70"/>
                <a:gd name="T3" fmla="*/ 0 h 14"/>
                <a:gd name="T4" fmla="*/ 0 w 70"/>
                <a:gd name="T5" fmla="*/ 13 h 14"/>
                <a:gd name="T6" fmla="*/ 0 w 70"/>
                <a:gd name="T7" fmla="*/ 13 h 14"/>
                <a:gd name="T8" fmla="*/ 49 w 70"/>
                <a:gd name="T9" fmla="*/ 10 h 14"/>
                <a:gd name="T10" fmla="*/ 49 w 70"/>
                <a:gd name="T11" fmla="*/ 10 h 14"/>
                <a:gd name="T12" fmla="*/ 69 w 7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0" h="14">
                  <a:moveTo>
                    <a:pt x="69" y="0"/>
                  </a:moveTo>
                  <a:lnTo>
                    <a:pt x="69" y="0"/>
                  </a:lnTo>
                  <a:cubicBezTo>
                    <a:pt x="46" y="4"/>
                    <a:pt x="24" y="9"/>
                    <a:pt x="0" y="13"/>
                  </a:cubicBezTo>
                  <a:lnTo>
                    <a:pt x="0" y="13"/>
                  </a:lnTo>
                  <a:cubicBezTo>
                    <a:pt x="17" y="12"/>
                    <a:pt x="33" y="11"/>
                    <a:pt x="49" y="10"/>
                  </a:cubicBezTo>
                  <a:lnTo>
                    <a:pt x="49" y="10"/>
                  </a:lnTo>
                  <a:cubicBezTo>
                    <a:pt x="56" y="7"/>
                    <a:pt x="63" y="3"/>
                    <a:pt x="69" y="0"/>
                  </a:cubicBezTo>
                </a:path>
              </a:pathLst>
            </a:custGeom>
            <a:solidFill>
              <a:srgbClr val="174FEB"/>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1" name="Freeform 29">
              <a:extLst>
                <a:ext uri="{FF2B5EF4-FFF2-40B4-BE49-F238E27FC236}">
                  <a16:creationId xmlns:a16="http://schemas.microsoft.com/office/drawing/2014/main" id="{067C0A4E-DEDA-4A05-B8A9-E87D5FBDE61C}"/>
                </a:ext>
              </a:extLst>
            </p:cNvPr>
            <p:cNvSpPr>
              <a:spLocks noChangeArrowheads="1"/>
            </p:cNvSpPr>
            <p:nvPr/>
          </p:nvSpPr>
          <p:spPr bwMode="auto">
            <a:xfrm>
              <a:off x="3008313" y="4716463"/>
              <a:ext cx="546100" cy="222250"/>
            </a:xfrm>
            <a:custGeom>
              <a:avLst/>
              <a:gdLst>
                <a:gd name="T0" fmla="*/ 403 w 1519"/>
                <a:gd name="T1" fmla="*/ 611 h 619"/>
                <a:gd name="T2" fmla="*/ 403 w 1519"/>
                <a:gd name="T3" fmla="*/ 611 h 619"/>
                <a:gd name="T4" fmla="*/ 616 w 1519"/>
                <a:gd name="T5" fmla="*/ 615 h 619"/>
                <a:gd name="T6" fmla="*/ 616 w 1519"/>
                <a:gd name="T7" fmla="*/ 615 h 619"/>
                <a:gd name="T8" fmla="*/ 1334 w 1519"/>
                <a:gd name="T9" fmla="*/ 566 h 619"/>
                <a:gd name="T10" fmla="*/ 1334 w 1519"/>
                <a:gd name="T11" fmla="*/ 566 h 619"/>
                <a:gd name="T12" fmla="*/ 1403 w 1519"/>
                <a:gd name="T13" fmla="*/ 553 h 619"/>
                <a:gd name="T14" fmla="*/ 1403 w 1519"/>
                <a:gd name="T15" fmla="*/ 553 h 619"/>
                <a:gd name="T16" fmla="*/ 1518 w 1519"/>
                <a:gd name="T17" fmla="*/ 486 h 619"/>
                <a:gd name="T18" fmla="*/ 1518 w 1519"/>
                <a:gd name="T19" fmla="*/ 486 h 619"/>
                <a:gd name="T20" fmla="*/ 1487 w 1519"/>
                <a:gd name="T21" fmla="*/ 23 h 619"/>
                <a:gd name="T22" fmla="*/ 1487 w 1519"/>
                <a:gd name="T23" fmla="*/ 23 h 619"/>
                <a:gd name="T24" fmla="*/ 1264 w 1519"/>
                <a:gd name="T25" fmla="*/ 0 h 619"/>
                <a:gd name="T26" fmla="*/ 1264 w 1519"/>
                <a:gd name="T27" fmla="*/ 0 h 619"/>
                <a:gd name="T28" fmla="*/ 1250 w 1519"/>
                <a:gd name="T29" fmla="*/ 13 h 619"/>
                <a:gd name="T30" fmla="*/ 1250 w 1519"/>
                <a:gd name="T31" fmla="*/ 13 h 619"/>
                <a:gd name="T32" fmla="*/ 490 w 1519"/>
                <a:gd name="T33" fmla="*/ 344 h 619"/>
                <a:gd name="T34" fmla="*/ 490 w 1519"/>
                <a:gd name="T35" fmla="*/ 344 h 619"/>
                <a:gd name="T36" fmla="*/ 498 w 1519"/>
                <a:gd name="T37" fmla="*/ 365 h 619"/>
                <a:gd name="T38" fmla="*/ 498 w 1519"/>
                <a:gd name="T39" fmla="*/ 365 h 619"/>
                <a:gd name="T40" fmla="*/ 66 w 1519"/>
                <a:gd name="T41" fmla="*/ 563 h 619"/>
                <a:gd name="T42" fmla="*/ 66 w 1519"/>
                <a:gd name="T43" fmla="*/ 563 h 619"/>
                <a:gd name="T44" fmla="*/ 0 w 1519"/>
                <a:gd name="T45" fmla="*/ 589 h 619"/>
                <a:gd name="T46" fmla="*/ 0 w 1519"/>
                <a:gd name="T47" fmla="*/ 589 h 619"/>
                <a:gd name="T48" fmla="*/ 253 w 1519"/>
                <a:gd name="T49" fmla="*/ 618 h 619"/>
                <a:gd name="T50" fmla="*/ 253 w 1519"/>
                <a:gd name="T51" fmla="*/ 618 h 619"/>
                <a:gd name="T52" fmla="*/ 403 w 1519"/>
                <a:gd name="T53"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9" h="619">
                  <a:moveTo>
                    <a:pt x="403" y="611"/>
                  </a:moveTo>
                  <a:lnTo>
                    <a:pt x="403" y="611"/>
                  </a:lnTo>
                  <a:cubicBezTo>
                    <a:pt x="474" y="610"/>
                    <a:pt x="545" y="612"/>
                    <a:pt x="616" y="615"/>
                  </a:cubicBezTo>
                  <a:lnTo>
                    <a:pt x="616" y="615"/>
                  </a:lnTo>
                  <a:cubicBezTo>
                    <a:pt x="853" y="586"/>
                    <a:pt x="1097" y="581"/>
                    <a:pt x="1334" y="566"/>
                  </a:cubicBezTo>
                  <a:lnTo>
                    <a:pt x="1334" y="566"/>
                  </a:lnTo>
                  <a:cubicBezTo>
                    <a:pt x="1358" y="562"/>
                    <a:pt x="1380" y="557"/>
                    <a:pt x="1403" y="553"/>
                  </a:cubicBezTo>
                  <a:lnTo>
                    <a:pt x="1403" y="553"/>
                  </a:lnTo>
                  <a:cubicBezTo>
                    <a:pt x="1442" y="532"/>
                    <a:pt x="1480" y="509"/>
                    <a:pt x="1518" y="486"/>
                  </a:cubicBezTo>
                  <a:lnTo>
                    <a:pt x="1518" y="486"/>
                  </a:lnTo>
                  <a:cubicBezTo>
                    <a:pt x="1511" y="332"/>
                    <a:pt x="1500" y="178"/>
                    <a:pt x="1487" y="23"/>
                  </a:cubicBezTo>
                  <a:lnTo>
                    <a:pt x="1487" y="23"/>
                  </a:lnTo>
                  <a:lnTo>
                    <a:pt x="1264" y="0"/>
                  </a:lnTo>
                  <a:lnTo>
                    <a:pt x="1264" y="0"/>
                  </a:lnTo>
                  <a:cubicBezTo>
                    <a:pt x="1261" y="5"/>
                    <a:pt x="1255" y="9"/>
                    <a:pt x="1250" y="13"/>
                  </a:cubicBezTo>
                  <a:lnTo>
                    <a:pt x="1250" y="13"/>
                  </a:lnTo>
                  <a:cubicBezTo>
                    <a:pt x="1065" y="160"/>
                    <a:pt x="740" y="276"/>
                    <a:pt x="490" y="344"/>
                  </a:cubicBezTo>
                  <a:lnTo>
                    <a:pt x="490" y="344"/>
                  </a:lnTo>
                  <a:cubicBezTo>
                    <a:pt x="493" y="351"/>
                    <a:pt x="496" y="359"/>
                    <a:pt x="498" y="365"/>
                  </a:cubicBezTo>
                  <a:lnTo>
                    <a:pt x="498" y="365"/>
                  </a:lnTo>
                  <a:cubicBezTo>
                    <a:pt x="372" y="426"/>
                    <a:pt x="194" y="511"/>
                    <a:pt x="66" y="563"/>
                  </a:cubicBezTo>
                  <a:lnTo>
                    <a:pt x="66" y="563"/>
                  </a:lnTo>
                  <a:cubicBezTo>
                    <a:pt x="45" y="572"/>
                    <a:pt x="22" y="581"/>
                    <a:pt x="0" y="589"/>
                  </a:cubicBezTo>
                  <a:lnTo>
                    <a:pt x="0" y="589"/>
                  </a:lnTo>
                  <a:cubicBezTo>
                    <a:pt x="84" y="602"/>
                    <a:pt x="168" y="612"/>
                    <a:pt x="253" y="618"/>
                  </a:cubicBezTo>
                  <a:lnTo>
                    <a:pt x="253" y="618"/>
                  </a:lnTo>
                  <a:cubicBezTo>
                    <a:pt x="304" y="615"/>
                    <a:pt x="353" y="613"/>
                    <a:pt x="403" y="611"/>
                  </a:cubicBezTo>
                </a:path>
              </a:pathLst>
            </a:custGeom>
            <a:solidFill>
              <a:srgbClr val="FFC02A"/>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2" name="Freeform 30">
              <a:extLst>
                <a:ext uri="{FF2B5EF4-FFF2-40B4-BE49-F238E27FC236}">
                  <a16:creationId xmlns:a16="http://schemas.microsoft.com/office/drawing/2014/main" id="{D639E140-B4C2-423E-98B9-CC6947CC6583}"/>
                </a:ext>
              </a:extLst>
            </p:cNvPr>
            <p:cNvSpPr>
              <a:spLocks noChangeArrowheads="1"/>
            </p:cNvSpPr>
            <p:nvPr/>
          </p:nvSpPr>
          <p:spPr bwMode="auto">
            <a:xfrm>
              <a:off x="3292475" y="4033838"/>
              <a:ext cx="77788" cy="141287"/>
            </a:xfrm>
            <a:custGeom>
              <a:avLst/>
              <a:gdLst>
                <a:gd name="T0" fmla="*/ 26 w 214"/>
                <a:gd name="T1" fmla="*/ 309 h 392"/>
                <a:gd name="T2" fmla="*/ 26 w 214"/>
                <a:gd name="T3" fmla="*/ 309 h 392"/>
                <a:gd name="T4" fmla="*/ 23 w 214"/>
                <a:gd name="T5" fmla="*/ 327 h 392"/>
                <a:gd name="T6" fmla="*/ 23 w 214"/>
                <a:gd name="T7" fmla="*/ 327 h 392"/>
                <a:gd name="T8" fmla="*/ 23 w 214"/>
                <a:gd name="T9" fmla="*/ 327 h 392"/>
                <a:gd name="T10" fmla="*/ 195 w 214"/>
                <a:gd name="T11" fmla="*/ 384 h 392"/>
                <a:gd name="T12" fmla="*/ 195 w 214"/>
                <a:gd name="T13" fmla="*/ 384 h 392"/>
                <a:gd name="T14" fmla="*/ 211 w 214"/>
                <a:gd name="T15" fmla="*/ 380 h 392"/>
                <a:gd name="T16" fmla="*/ 211 w 214"/>
                <a:gd name="T17" fmla="*/ 380 h 392"/>
                <a:gd name="T18" fmla="*/ 180 w 214"/>
                <a:gd name="T19" fmla="*/ 159 h 392"/>
                <a:gd name="T20" fmla="*/ 180 w 214"/>
                <a:gd name="T21" fmla="*/ 159 h 392"/>
                <a:gd name="T22" fmla="*/ 176 w 214"/>
                <a:gd name="T23" fmla="*/ 141 h 392"/>
                <a:gd name="T24" fmla="*/ 176 w 214"/>
                <a:gd name="T25" fmla="*/ 141 h 392"/>
                <a:gd name="T26" fmla="*/ 152 w 214"/>
                <a:gd name="T27" fmla="*/ 102 h 392"/>
                <a:gd name="T28" fmla="*/ 152 w 214"/>
                <a:gd name="T29" fmla="*/ 102 h 392"/>
                <a:gd name="T30" fmla="*/ 0 w 214"/>
                <a:gd name="T31" fmla="*/ 0 h 392"/>
                <a:gd name="T32" fmla="*/ 0 w 214"/>
                <a:gd name="T33" fmla="*/ 0 h 392"/>
                <a:gd name="T34" fmla="*/ 12 w 214"/>
                <a:gd name="T35" fmla="*/ 137 h 392"/>
                <a:gd name="T36" fmla="*/ 12 w 214"/>
                <a:gd name="T37" fmla="*/ 137 h 392"/>
                <a:gd name="T38" fmla="*/ 26 w 214"/>
                <a:gd name="T39" fmla="*/ 30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392">
                  <a:moveTo>
                    <a:pt x="26" y="309"/>
                  </a:moveTo>
                  <a:lnTo>
                    <a:pt x="26" y="309"/>
                  </a:lnTo>
                  <a:cubicBezTo>
                    <a:pt x="26" y="316"/>
                    <a:pt x="25" y="321"/>
                    <a:pt x="23" y="327"/>
                  </a:cubicBezTo>
                  <a:lnTo>
                    <a:pt x="23" y="327"/>
                  </a:lnTo>
                  <a:lnTo>
                    <a:pt x="23" y="327"/>
                  </a:lnTo>
                  <a:cubicBezTo>
                    <a:pt x="106" y="265"/>
                    <a:pt x="157" y="287"/>
                    <a:pt x="195" y="384"/>
                  </a:cubicBezTo>
                  <a:lnTo>
                    <a:pt x="195" y="384"/>
                  </a:lnTo>
                  <a:cubicBezTo>
                    <a:pt x="198" y="391"/>
                    <a:pt x="211" y="388"/>
                    <a:pt x="211" y="380"/>
                  </a:cubicBezTo>
                  <a:lnTo>
                    <a:pt x="211" y="380"/>
                  </a:lnTo>
                  <a:cubicBezTo>
                    <a:pt x="213" y="349"/>
                    <a:pt x="193" y="226"/>
                    <a:pt x="180" y="159"/>
                  </a:cubicBezTo>
                  <a:lnTo>
                    <a:pt x="180" y="159"/>
                  </a:lnTo>
                  <a:cubicBezTo>
                    <a:pt x="179" y="153"/>
                    <a:pt x="177" y="146"/>
                    <a:pt x="176" y="141"/>
                  </a:cubicBezTo>
                  <a:lnTo>
                    <a:pt x="176" y="141"/>
                  </a:lnTo>
                  <a:cubicBezTo>
                    <a:pt x="172" y="125"/>
                    <a:pt x="165" y="112"/>
                    <a:pt x="152" y="102"/>
                  </a:cubicBezTo>
                  <a:lnTo>
                    <a:pt x="152" y="102"/>
                  </a:lnTo>
                  <a:cubicBezTo>
                    <a:pt x="126" y="80"/>
                    <a:pt x="73" y="40"/>
                    <a:pt x="0" y="0"/>
                  </a:cubicBezTo>
                  <a:lnTo>
                    <a:pt x="0" y="0"/>
                  </a:lnTo>
                  <a:cubicBezTo>
                    <a:pt x="4" y="44"/>
                    <a:pt x="8" y="91"/>
                    <a:pt x="12" y="137"/>
                  </a:cubicBezTo>
                  <a:lnTo>
                    <a:pt x="12" y="137"/>
                  </a:lnTo>
                  <a:cubicBezTo>
                    <a:pt x="17" y="198"/>
                    <a:pt x="23" y="259"/>
                    <a:pt x="26" y="309"/>
                  </a:cubicBezTo>
                </a:path>
              </a:pathLst>
            </a:custGeom>
            <a:solidFill>
              <a:srgbClr val="FFFFFF"/>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3" name="Freeform 34">
              <a:extLst>
                <a:ext uri="{FF2B5EF4-FFF2-40B4-BE49-F238E27FC236}">
                  <a16:creationId xmlns:a16="http://schemas.microsoft.com/office/drawing/2014/main" id="{1EF83D3A-619E-41DD-A5E8-74E8BEE6642A}"/>
                </a:ext>
              </a:extLst>
            </p:cNvPr>
            <p:cNvSpPr>
              <a:spLocks noChangeArrowheads="1"/>
            </p:cNvSpPr>
            <p:nvPr/>
          </p:nvSpPr>
          <p:spPr bwMode="auto">
            <a:xfrm>
              <a:off x="3225800" y="4251325"/>
              <a:ext cx="423863" cy="134938"/>
            </a:xfrm>
            <a:custGeom>
              <a:avLst/>
              <a:gdLst>
                <a:gd name="T0" fmla="*/ 0 w 1179"/>
                <a:gd name="T1" fmla="*/ 0 h 377"/>
                <a:gd name="T2" fmla="*/ 413 w 1179"/>
                <a:gd name="T3" fmla="*/ 283 h 377"/>
                <a:gd name="T4" fmla="*/ 413 w 1179"/>
                <a:gd name="T5" fmla="*/ 283 h 377"/>
                <a:gd name="T6" fmla="*/ 567 w 1179"/>
                <a:gd name="T7" fmla="*/ 360 h 377"/>
                <a:gd name="T8" fmla="*/ 1178 w 1179"/>
                <a:gd name="T9" fmla="*/ 360 h 377"/>
                <a:gd name="T10" fmla="*/ 1178 w 1179"/>
                <a:gd name="T11" fmla="*/ 360 h 377"/>
                <a:gd name="T12" fmla="*/ 977 w 1179"/>
                <a:gd name="T13" fmla="*/ 265 h 377"/>
                <a:gd name="T14" fmla="*/ 977 w 1179"/>
                <a:gd name="T15" fmla="*/ 265 h 377"/>
                <a:gd name="T16" fmla="*/ 951 w 1179"/>
                <a:gd name="T17" fmla="*/ 262 h 377"/>
                <a:gd name="T18" fmla="*/ 951 w 1179"/>
                <a:gd name="T19" fmla="*/ 262 h 377"/>
                <a:gd name="T20" fmla="*/ 547 w 1179"/>
                <a:gd name="T21" fmla="*/ 307 h 377"/>
                <a:gd name="T22" fmla="*/ 547 w 1179"/>
                <a:gd name="T23" fmla="*/ 307 h 377"/>
                <a:gd name="T24" fmla="*/ 528 w 1179"/>
                <a:gd name="T25" fmla="*/ 303 h 377"/>
                <a:gd name="T26" fmla="*/ 528 w 1179"/>
                <a:gd name="T27" fmla="*/ 303 h 377"/>
                <a:gd name="T28" fmla="*/ 512 w 1179"/>
                <a:gd name="T29" fmla="*/ 292 h 377"/>
                <a:gd name="T30" fmla="*/ 512 w 1179"/>
                <a:gd name="T31" fmla="*/ 292 h 377"/>
                <a:gd name="T32" fmla="*/ 357 w 1179"/>
                <a:gd name="T33" fmla="*/ 126 h 377"/>
                <a:gd name="T34" fmla="*/ 357 w 1179"/>
                <a:gd name="T35" fmla="*/ 126 h 377"/>
                <a:gd name="T36" fmla="*/ 254 w 1179"/>
                <a:gd name="T37" fmla="*/ 2 h 377"/>
                <a:gd name="T38" fmla="*/ 254 w 1179"/>
                <a:gd name="T39" fmla="*/ 2 h 377"/>
                <a:gd name="T40" fmla="*/ 0 w 1179"/>
                <a:gd name="T41"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9" h="377">
                  <a:moveTo>
                    <a:pt x="0" y="0"/>
                  </a:moveTo>
                  <a:lnTo>
                    <a:pt x="413" y="283"/>
                  </a:lnTo>
                  <a:lnTo>
                    <a:pt x="413" y="283"/>
                  </a:lnTo>
                  <a:cubicBezTo>
                    <a:pt x="453" y="350"/>
                    <a:pt x="504" y="376"/>
                    <a:pt x="567" y="360"/>
                  </a:cubicBezTo>
                  <a:lnTo>
                    <a:pt x="1178" y="360"/>
                  </a:lnTo>
                  <a:lnTo>
                    <a:pt x="1178" y="360"/>
                  </a:lnTo>
                  <a:cubicBezTo>
                    <a:pt x="1039" y="329"/>
                    <a:pt x="1015" y="278"/>
                    <a:pt x="977" y="265"/>
                  </a:cubicBezTo>
                  <a:lnTo>
                    <a:pt x="977" y="265"/>
                  </a:lnTo>
                  <a:cubicBezTo>
                    <a:pt x="969" y="262"/>
                    <a:pt x="960" y="262"/>
                    <a:pt x="951" y="262"/>
                  </a:cubicBezTo>
                  <a:lnTo>
                    <a:pt x="951" y="262"/>
                  </a:lnTo>
                  <a:cubicBezTo>
                    <a:pt x="815" y="281"/>
                    <a:pt x="685" y="314"/>
                    <a:pt x="547" y="307"/>
                  </a:cubicBezTo>
                  <a:lnTo>
                    <a:pt x="547" y="307"/>
                  </a:lnTo>
                  <a:cubicBezTo>
                    <a:pt x="540" y="307"/>
                    <a:pt x="534" y="306"/>
                    <a:pt x="528" y="303"/>
                  </a:cubicBezTo>
                  <a:lnTo>
                    <a:pt x="528" y="303"/>
                  </a:lnTo>
                  <a:cubicBezTo>
                    <a:pt x="522" y="301"/>
                    <a:pt x="517" y="296"/>
                    <a:pt x="512" y="292"/>
                  </a:cubicBezTo>
                  <a:lnTo>
                    <a:pt x="512" y="292"/>
                  </a:lnTo>
                  <a:cubicBezTo>
                    <a:pt x="456" y="240"/>
                    <a:pt x="409" y="181"/>
                    <a:pt x="357" y="126"/>
                  </a:cubicBezTo>
                  <a:lnTo>
                    <a:pt x="357" y="126"/>
                  </a:lnTo>
                  <a:cubicBezTo>
                    <a:pt x="347" y="115"/>
                    <a:pt x="264" y="0"/>
                    <a:pt x="254" y="2"/>
                  </a:cubicBezTo>
                  <a:lnTo>
                    <a:pt x="254" y="2"/>
                  </a:lnTo>
                  <a:cubicBezTo>
                    <a:pt x="144" y="29"/>
                    <a:pt x="7" y="1"/>
                    <a:pt x="0" y="0"/>
                  </a:cubicBezTo>
                </a:path>
              </a:pathLst>
            </a:custGeom>
            <a:solidFill>
              <a:srgbClr val="FFFFFF"/>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4" name="Freeform 42">
              <a:extLst>
                <a:ext uri="{FF2B5EF4-FFF2-40B4-BE49-F238E27FC236}">
                  <a16:creationId xmlns:a16="http://schemas.microsoft.com/office/drawing/2014/main" id="{F9C7205C-455A-4F2D-A206-437E29842B7D}"/>
                </a:ext>
              </a:extLst>
            </p:cNvPr>
            <p:cNvSpPr>
              <a:spLocks noChangeArrowheads="1"/>
            </p:cNvSpPr>
            <p:nvPr/>
          </p:nvSpPr>
          <p:spPr bwMode="auto">
            <a:xfrm>
              <a:off x="3321050" y="3760788"/>
              <a:ext cx="14288" cy="31750"/>
            </a:xfrm>
            <a:custGeom>
              <a:avLst/>
              <a:gdLst>
                <a:gd name="T0" fmla="*/ 2 w 41"/>
                <a:gd name="T1" fmla="*/ 9 h 86"/>
                <a:gd name="T2" fmla="*/ 2 w 41"/>
                <a:gd name="T3" fmla="*/ 9 h 86"/>
                <a:gd name="T4" fmla="*/ 11 w 41"/>
                <a:gd name="T5" fmla="*/ 1 h 86"/>
                <a:gd name="T6" fmla="*/ 11 w 41"/>
                <a:gd name="T7" fmla="*/ 1 h 86"/>
                <a:gd name="T8" fmla="*/ 29 w 41"/>
                <a:gd name="T9" fmla="*/ 12 h 86"/>
                <a:gd name="T10" fmla="*/ 39 w 41"/>
                <a:gd name="T11" fmla="*/ 66 h 86"/>
                <a:gd name="T12" fmla="*/ 39 w 41"/>
                <a:gd name="T13" fmla="*/ 66 h 86"/>
                <a:gd name="T14" fmla="*/ 37 w 41"/>
                <a:gd name="T15" fmla="*/ 77 h 86"/>
                <a:gd name="T16" fmla="*/ 37 w 41"/>
                <a:gd name="T17" fmla="*/ 77 h 86"/>
                <a:gd name="T18" fmla="*/ 28 w 41"/>
                <a:gd name="T19" fmla="*/ 83 h 86"/>
                <a:gd name="T20" fmla="*/ 28 w 41"/>
                <a:gd name="T21" fmla="*/ 83 h 86"/>
                <a:gd name="T22" fmla="*/ 11 w 41"/>
                <a:gd name="T23" fmla="*/ 74 h 86"/>
                <a:gd name="T24" fmla="*/ 1 w 41"/>
                <a:gd name="T25" fmla="*/ 19 h 86"/>
                <a:gd name="T26" fmla="*/ 1 w 41"/>
                <a:gd name="T27" fmla="*/ 19 h 86"/>
                <a:gd name="T28" fmla="*/ 2 w 41"/>
                <a:gd name="T29"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6">
                  <a:moveTo>
                    <a:pt x="2" y="9"/>
                  </a:moveTo>
                  <a:lnTo>
                    <a:pt x="2" y="9"/>
                  </a:lnTo>
                  <a:cubicBezTo>
                    <a:pt x="4" y="5"/>
                    <a:pt x="7" y="2"/>
                    <a:pt x="11" y="1"/>
                  </a:cubicBezTo>
                  <a:lnTo>
                    <a:pt x="11" y="1"/>
                  </a:lnTo>
                  <a:cubicBezTo>
                    <a:pt x="18" y="0"/>
                    <a:pt x="27" y="4"/>
                    <a:pt x="29" y="12"/>
                  </a:cubicBezTo>
                  <a:lnTo>
                    <a:pt x="39" y="66"/>
                  </a:lnTo>
                  <a:lnTo>
                    <a:pt x="39" y="66"/>
                  </a:lnTo>
                  <a:cubicBezTo>
                    <a:pt x="40" y="70"/>
                    <a:pt x="40" y="74"/>
                    <a:pt x="37" y="77"/>
                  </a:cubicBezTo>
                  <a:lnTo>
                    <a:pt x="37" y="77"/>
                  </a:lnTo>
                  <a:cubicBezTo>
                    <a:pt x="35" y="80"/>
                    <a:pt x="32" y="83"/>
                    <a:pt x="28" y="83"/>
                  </a:cubicBezTo>
                  <a:lnTo>
                    <a:pt x="28" y="83"/>
                  </a:lnTo>
                  <a:cubicBezTo>
                    <a:pt x="22" y="85"/>
                    <a:pt x="12" y="82"/>
                    <a:pt x="11" y="74"/>
                  </a:cubicBezTo>
                  <a:lnTo>
                    <a:pt x="1" y="19"/>
                  </a:lnTo>
                  <a:lnTo>
                    <a:pt x="1" y="19"/>
                  </a:lnTo>
                  <a:cubicBezTo>
                    <a:pt x="0" y="16"/>
                    <a:pt x="0" y="12"/>
                    <a:pt x="2" y="9"/>
                  </a:cubicBezTo>
                </a:path>
              </a:pathLst>
            </a:custGeom>
            <a:solidFill>
              <a:srgbClr val="00093B"/>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5" name="Freeform 43">
              <a:extLst>
                <a:ext uri="{FF2B5EF4-FFF2-40B4-BE49-F238E27FC236}">
                  <a16:creationId xmlns:a16="http://schemas.microsoft.com/office/drawing/2014/main" id="{01978A30-ABB0-413F-95B7-E3646208D3A8}"/>
                </a:ext>
              </a:extLst>
            </p:cNvPr>
            <p:cNvSpPr>
              <a:spLocks noChangeArrowheads="1"/>
            </p:cNvSpPr>
            <p:nvPr/>
          </p:nvSpPr>
          <p:spPr bwMode="auto">
            <a:xfrm>
              <a:off x="3238500" y="3767138"/>
              <a:ext cx="14288" cy="31750"/>
            </a:xfrm>
            <a:custGeom>
              <a:avLst/>
              <a:gdLst>
                <a:gd name="T0" fmla="*/ 2 w 40"/>
                <a:gd name="T1" fmla="*/ 9 h 86"/>
                <a:gd name="T2" fmla="*/ 2 w 40"/>
                <a:gd name="T3" fmla="*/ 9 h 86"/>
                <a:gd name="T4" fmla="*/ 11 w 40"/>
                <a:gd name="T5" fmla="*/ 2 h 86"/>
                <a:gd name="T6" fmla="*/ 11 w 40"/>
                <a:gd name="T7" fmla="*/ 2 h 86"/>
                <a:gd name="T8" fmla="*/ 28 w 40"/>
                <a:gd name="T9" fmla="*/ 12 h 86"/>
                <a:gd name="T10" fmla="*/ 39 w 40"/>
                <a:gd name="T11" fmla="*/ 66 h 86"/>
                <a:gd name="T12" fmla="*/ 39 w 40"/>
                <a:gd name="T13" fmla="*/ 66 h 86"/>
                <a:gd name="T14" fmla="*/ 37 w 40"/>
                <a:gd name="T15" fmla="*/ 77 h 86"/>
                <a:gd name="T16" fmla="*/ 37 w 40"/>
                <a:gd name="T17" fmla="*/ 77 h 86"/>
                <a:gd name="T18" fmla="*/ 28 w 40"/>
                <a:gd name="T19" fmla="*/ 84 h 86"/>
                <a:gd name="T20" fmla="*/ 28 w 40"/>
                <a:gd name="T21" fmla="*/ 84 h 86"/>
                <a:gd name="T22" fmla="*/ 11 w 40"/>
                <a:gd name="T23" fmla="*/ 74 h 86"/>
                <a:gd name="T24" fmla="*/ 1 w 40"/>
                <a:gd name="T25" fmla="*/ 19 h 86"/>
                <a:gd name="T26" fmla="*/ 1 w 40"/>
                <a:gd name="T27" fmla="*/ 19 h 86"/>
                <a:gd name="T28" fmla="*/ 2 w 40"/>
                <a:gd name="T29"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6">
                  <a:moveTo>
                    <a:pt x="2" y="9"/>
                  </a:moveTo>
                  <a:lnTo>
                    <a:pt x="2" y="9"/>
                  </a:lnTo>
                  <a:cubicBezTo>
                    <a:pt x="4" y="6"/>
                    <a:pt x="7" y="3"/>
                    <a:pt x="11" y="2"/>
                  </a:cubicBezTo>
                  <a:lnTo>
                    <a:pt x="11" y="2"/>
                  </a:lnTo>
                  <a:cubicBezTo>
                    <a:pt x="18" y="0"/>
                    <a:pt x="27" y="4"/>
                    <a:pt x="28" y="12"/>
                  </a:cubicBezTo>
                  <a:lnTo>
                    <a:pt x="39" y="66"/>
                  </a:lnTo>
                  <a:lnTo>
                    <a:pt x="39" y="66"/>
                  </a:lnTo>
                  <a:cubicBezTo>
                    <a:pt x="39" y="70"/>
                    <a:pt x="39" y="74"/>
                    <a:pt x="37" y="77"/>
                  </a:cubicBezTo>
                  <a:lnTo>
                    <a:pt x="37" y="77"/>
                  </a:lnTo>
                  <a:cubicBezTo>
                    <a:pt x="35" y="80"/>
                    <a:pt x="31" y="84"/>
                    <a:pt x="28" y="84"/>
                  </a:cubicBezTo>
                  <a:lnTo>
                    <a:pt x="28" y="84"/>
                  </a:lnTo>
                  <a:cubicBezTo>
                    <a:pt x="21" y="85"/>
                    <a:pt x="12" y="82"/>
                    <a:pt x="11" y="74"/>
                  </a:cubicBezTo>
                  <a:lnTo>
                    <a:pt x="1" y="19"/>
                  </a:lnTo>
                  <a:lnTo>
                    <a:pt x="1" y="19"/>
                  </a:lnTo>
                  <a:cubicBezTo>
                    <a:pt x="0" y="16"/>
                    <a:pt x="0" y="12"/>
                    <a:pt x="2" y="9"/>
                  </a:cubicBezTo>
                </a:path>
              </a:pathLst>
            </a:custGeom>
            <a:solidFill>
              <a:srgbClr val="00093B"/>
            </a:solidFill>
            <a:ln>
              <a:noFill/>
            </a:ln>
            <a:effectLst/>
            <a:extLst>
              <a:ext uri="{91240B29-F687-4F45-9708-019B960494DF}">
                <a14:hiddenLine xmlns:a14="http://schemas.microsoft.com/office/drawing/2010/main" w="9525" cap="flat">
                  <a:solidFill>
                    <a:srgbClr val="63AFE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6" name="Freeform 63">
              <a:extLst>
                <a:ext uri="{FF2B5EF4-FFF2-40B4-BE49-F238E27FC236}">
                  <a16:creationId xmlns:a16="http://schemas.microsoft.com/office/drawing/2014/main" id="{0639E9C9-3492-4C9C-B07B-018A9C2A6CBB}"/>
                </a:ext>
              </a:extLst>
            </p:cNvPr>
            <p:cNvSpPr>
              <a:spLocks noChangeArrowheads="1"/>
            </p:cNvSpPr>
            <p:nvPr/>
          </p:nvSpPr>
          <p:spPr bwMode="auto">
            <a:xfrm>
              <a:off x="3016250" y="4846638"/>
              <a:ext cx="176213" cy="79375"/>
            </a:xfrm>
            <a:custGeom>
              <a:avLst/>
              <a:gdLst>
                <a:gd name="T0" fmla="*/ 0 w 490"/>
                <a:gd name="T1" fmla="*/ 221 h 222"/>
                <a:gd name="T2" fmla="*/ 0 w 490"/>
                <a:gd name="T3" fmla="*/ 221 h 222"/>
                <a:gd name="T4" fmla="*/ 489 w 490"/>
                <a:gd name="T5" fmla="*/ 0 h 222"/>
              </a:gdLst>
              <a:ahLst/>
              <a:cxnLst>
                <a:cxn ang="0">
                  <a:pos x="T0" y="T1"/>
                </a:cxn>
                <a:cxn ang="0">
                  <a:pos x="T2" y="T3"/>
                </a:cxn>
                <a:cxn ang="0">
                  <a:pos x="T4" y="T5"/>
                </a:cxn>
              </a:cxnLst>
              <a:rect l="0" t="0" r="r" b="b"/>
              <a:pathLst>
                <a:path w="490" h="222">
                  <a:moveTo>
                    <a:pt x="0" y="221"/>
                  </a:moveTo>
                  <a:lnTo>
                    <a:pt x="0" y="221"/>
                  </a:lnTo>
                  <a:cubicBezTo>
                    <a:pt x="166" y="155"/>
                    <a:pt x="327" y="78"/>
                    <a:pt x="489"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27" name="Freeform 72">
              <a:extLst>
                <a:ext uri="{FF2B5EF4-FFF2-40B4-BE49-F238E27FC236}">
                  <a16:creationId xmlns:a16="http://schemas.microsoft.com/office/drawing/2014/main" id="{32A5B8B4-4C89-4133-BFFE-79426EB7B798}"/>
                </a:ext>
              </a:extLst>
            </p:cNvPr>
            <p:cNvSpPr>
              <a:spLocks noChangeArrowheads="1"/>
            </p:cNvSpPr>
            <p:nvPr/>
          </p:nvSpPr>
          <p:spPr bwMode="auto">
            <a:xfrm>
              <a:off x="3219450" y="3752850"/>
              <a:ext cx="36513" cy="15875"/>
            </a:xfrm>
            <a:custGeom>
              <a:avLst/>
              <a:gdLst>
                <a:gd name="T0" fmla="*/ 102 w 103"/>
                <a:gd name="T1" fmla="*/ 17 h 43"/>
                <a:gd name="T2" fmla="*/ 102 w 103"/>
                <a:gd name="T3" fmla="*/ 17 h 43"/>
                <a:gd name="T4" fmla="*/ 0 w 103"/>
                <a:gd name="T5" fmla="*/ 42 h 43"/>
              </a:gdLst>
              <a:ahLst/>
              <a:cxnLst>
                <a:cxn ang="0">
                  <a:pos x="T0" y="T1"/>
                </a:cxn>
                <a:cxn ang="0">
                  <a:pos x="T2" y="T3"/>
                </a:cxn>
                <a:cxn ang="0">
                  <a:pos x="T4" y="T5"/>
                </a:cxn>
              </a:cxnLst>
              <a:rect l="0" t="0" r="r" b="b"/>
              <a:pathLst>
                <a:path w="103" h="43">
                  <a:moveTo>
                    <a:pt x="102" y="17"/>
                  </a:moveTo>
                  <a:lnTo>
                    <a:pt x="102" y="17"/>
                  </a:lnTo>
                  <a:cubicBezTo>
                    <a:pt x="68" y="0"/>
                    <a:pt x="22" y="10"/>
                    <a:pt x="0" y="42"/>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28" name="Freeform 74">
              <a:extLst>
                <a:ext uri="{FF2B5EF4-FFF2-40B4-BE49-F238E27FC236}">
                  <a16:creationId xmlns:a16="http://schemas.microsoft.com/office/drawing/2014/main" id="{83FBD9AA-273D-4410-8541-00C56A12C37A}"/>
                </a:ext>
              </a:extLst>
            </p:cNvPr>
            <p:cNvSpPr>
              <a:spLocks noChangeArrowheads="1"/>
            </p:cNvSpPr>
            <p:nvPr/>
          </p:nvSpPr>
          <p:spPr bwMode="auto">
            <a:xfrm>
              <a:off x="3241675" y="3875088"/>
              <a:ext cx="49213" cy="39687"/>
            </a:xfrm>
            <a:custGeom>
              <a:avLst/>
              <a:gdLst>
                <a:gd name="T0" fmla="*/ 3 w 138"/>
                <a:gd name="T1" fmla="*/ 0 h 111"/>
                <a:gd name="T2" fmla="*/ 3 w 138"/>
                <a:gd name="T3" fmla="*/ 0 h 111"/>
                <a:gd name="T4" fmla="*/ 137 w 138"/>
                <a:gd name="T5" fmla="*/ 71 h 111"/>
                <a:gd name="T6" fmla="*/ 104 w 138"/>
                <a:gd name="T7" fmla="*/ 93 h 111"/>
                <a:gd name="T8" fmla="*/ 104 w 138"/>
                <a:gd name="T9" fmla="*/ 93 h 111"/>
                <a:gd name="T10" fmla="*/ 22 w 138"/>
                <a:gd name="T11" fmla="*/ 76 h 111"/>
                <a:gd name="T12" fmla="*/ 22 w 138"/>
                <a:gd name="T13" fmla="*/ 76 h 111"/>
                <a:gd name="T14" fmla="*/ 3 w 138"/>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11">
                  <a:moveTo>
                    <a:pt x="3" y="0"/>
                  </a:moveTo>
                  <a:lnTo>
                    <a:pt x="3" y="0"/>
                  </a:lnTo>
                  <a:cubicBezTo>
                    <a:pt x="38" y="38"/>
                    <a:pt x="86" y="64"/>
                    <a:pt x="137" y="71"/>
                  </a:cubicBezTo>
                  <a:lnTo>
                    <a:pt x="104" y="93"/>
                  </a:lnTo>
                  <a:lnTo>
                    <a:pt x="104" y="93"/>
                  </a:lnTo>
                  <a:cubicBezTo>
                    <a:pt x="76" y="110"/>
                    <a:pt x="40" y="102"/>
                    <a:pt x="22" y="76"/>
                  </a:cubicBezTo>
                  <a:lnTo>
                    <a:pt x="22" y="76"/>
                  </a:lnTo>
                  <a:cubicBezTo>
                    <a:pt x="8" y="53"/>
                    <a:pt x="0" y="26"/>
                    <a:pt x="3" y="0"/>
                  </a:cubicBezTo>
                </a:path>
              </a:pathLst>
            </a:custGeom>
            <a:solidFill>
              <a:srgbClr val="00093B"/>
            </a:solidFill>
            <a:ln>
              <a:noFill/>
            </a:ln>
            <a:effectLst/>
            <a:extLst>
              <a:ext uri="{91240B29-F687-4F45-9708-019B960494DF}">
                <a14:hiddenLine xmlns:a14="http://schemas.microsoft.com/office/drawing/2010/main" w="9525" cap="flat">
                  <a:solidFill>
                    <a:srgbClr val="0009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29" name="Freeform 75">
              <a:extLst>
                <a:ext uri="{FF2B5EF4-FFF2-40B4-BE49-F238E27FC236}">
                  <a16:creationId xmlns:a16="http://schemas.microsoft.com/office/drawing/2014/main" id="{EA73881E-E453-41DB-834C-470EEA81164D}"/>
                </a:ext>
              </a:extLst>
            </p:cNvPr>
            <p:cNvSpPr>
              <a:spLocks noChangeArrowheads="1"/>
            </p:cNvSpPr>
            <p:nvPr/>
          </p:nvSpPr>
          <p:spPr bwMode="auto">
            <a:xfrm>
              <a:off x="2598738" y="3486150"/>
              <a:ext cx="1889125" cy="1371600"/>
            </a:xfrm>
            <a:custGeom>
              <a:avLst/>
              <a:gdLst>
                <a:gd name="T0" fmla="*/ 5098 w 5246"/>
                <a:gd name="T1" fmla="*/ 3809 h 3810"/>
                <a:gd name="T2" fmla="*/ 146 w 5246"/>
                <a:gd name="T3" fmla="*/ 3809 h 3810"/>
                <a:gd name="T4" fmla="*/ 146 w 5246"/>
                <a:gd name="T5" fmla="*/ 3809 h 3810"/>
                <a:gd name="T6" fmla="*/ 0 w 5246"/>
                <a:gd name="T7" fmla="*/ 3663 h 3810"/>
                <a:gd name="T8" fmla="*/ 0 w 5246"/>
                <a:gd name="T9" fmla="*/ 146 h 3810"/>
                <a:gd name="T10" fmla="*/ 0 w 5246"/>
                <a:gd name="T11" fmla="*/ 146 h 3810"/>
                <a:gd name="T12" fmla="*/ 146 w 5246"/>
                <a:gd name="T13" fmla="*/ 0 h 3810"/>
                <a:gd name="T14" fmla="*/ 5098 w 5246"/>
                <a:gd name="T15" fmla="*/ 0 h 3810"/>
                <a:gd name="T16" fmla="*/ 5098 w 5246"/>
                <a:gd name="T17" fmla="*/ 0 h 3810"/>
                <a:gd name="T18" fmla="*/ 5245 w 5246"/>
                <a:gd name="T19" fmla="*/ 146 h 3810"/>
                <a:gd name="T20" fmla="*/ 5245 w 5246"/>
                <a:gd name="T21" fmla="*/ 3663 h 3810"/>
                <a:gd name="T22" fmla="*/ 5245 w 5246"/>
                <a:gd name="T23" fmla="*/ 3663 h 3810"/>
                <a:gd name="T24" fmla="*/ 5098 w 5246"/>
                <a:gd name="T25" fmla="*/ 3809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6" h="3810">
                  <a:moveTo>
                    <a:pt x="5098" y="3809"/>
                  </a:moveTo>
                  <a:lnTo>
                    <a:pt x="146" y="3809"/>
                  </a:lnTo>
                  <a:lnTo>
                    <a:pt x="146" y="3809"/>
                  </a:lnTo>
                  <a:cubicBezTo>
                    <a:pt x="66" y="3809"/>
                    <a:pt x="0" y="3743"/>
                    <a:pt x="0" y="3663"/>
                  </a:cubicBezTo>
                  <a:lnTo>
                    <a:pt x="0" y="146"/>
                  </a:lnTo>
                  <a:lnTo>
                    <a:pt x="0" y="146"/>
                  </a:lnTo>
                  <a:cubicBezTo>
                    <a:pt x="0" y="65"/>
                    <a:pt x="66" y="0"/>
                    <a:pt x="146" y="0"/>
                  </a:cubicBezTo>
                  <a:lnTo>
                    <a:pt x="5098" y="0"/>
                  </a:lnTo>
                  <a:lnTo>
                    <a:pt x="5098" y="0"/>
                  </a:lnTo>
                  <a:cubicBezTo>
                    <a:pt x="5180" y="0"/>
                    <a:pt x="5245" y="65"/>
                    <a:pt x="5245" y="146"/>
                  </a:cubicBezTo>
                  <a:lnTo>
                    <a:pt x="5245" y="3663"/>
                  </a:lnTo>
                  <a:lnTo>
                    <a:pt x="5245" y="3663"/>
                  </a:lnTo>
                  <a:cubicBezTo>
                    <a:pt x="5245" y="3743"/>
                    <a:pt x="5180" y="3809"/>
                    <a:pt x="5098" y="3809"/>
                  </a:cubicBezTo>
                </a:path>
              </a:pathLst>
            </a:custGeom>
            <a:noFill/>
            <a:ln w="3384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0" name="Freeform 76">
              <a:extLst>
                <a:ext uri="{FF2B5EF4-FFF2-40B4-BE49-F238E27FC236}">
                  <a16:creationId xmlns:a16="http://schemas.microsoft.com/office/drawing/2014/main" id="{EA2B00DA-3828-4EDE-A7A2-D1ADF5E24052}"/>
                </a:ext>
              </a:extLst>
            </p:cNvPr>
            <p:cNvSpPr>
              <a:spLocks noChangeArrowheads="1"/>
            </p:cNvSpPr>
            <p:nvPr/>
          </p:nvSpPr>
          <p:spPr bwMode="auto">
            <a:xfrm>
              <a:off x="4284663" y="2973388"/>
              <a:ext cx="1671637" cy="1217612"/>
            </a:xfrm>
            <a:custGeom>
              <a:avLst/>
              <a:gdLst>
                <a:gd name="T0" fmla="*/ 4439 w 4643"/>
                <a:gd name="T1" fmla="*/ 3380 h 3381"/>
                <a:gd name="T2" fmla="*/ 202 w 4643"/>
                <a:gd name="T3" fmla="*/ 3380 h 3381"/>
                <a:gd name="T4" fmla="*/ 202 w 4643"/>
                <a:gd name="T5" fmla="*/ 3380 h 3381"/>
                <a:gd name="T6" fmla="*/ 0 w 4643"/>
                <a:gd name="T7" fmla="*/ 3178 h 3381"/>
                <a:gd name="T8" fmla="*/ 0 w 4643"/>
                <a:gd name="T9" fmla="*/ 203 h 3381"/>
                <a:gd name="T10" fmla="*/ 0 w 4643"/>
                <a:gd name="T11" fmla="*/ 203 h 3381"/>
                <a:gd name="T12" fmla="*/ 202 w 4643"/>
                <a:gd name="T13" fmla="*/ 0 h 3381"/>
                <a:gd name="T14" fmla="*/ 4439 w 4643"/>
                <a:gd name="T15" fmla="*/ 0 h 3381"/>
                <a:gd name="T16" fmla="*/ 4439 w 4643"/>
                <a:gd name="T17" fmla="*/ 0 h 3381"/>
                <a:gd name="T18" fmla="*/ 4642 w 4643"/>
                <a:gd name="T19" fmla="*/ 203 h 3381"/>
                <a:gd name="T20" fmla="*/ 4642 w 4643"/>
                <a:gd name="T21" fmla="*/ 3178 h 3381"/>
                <a:gd name="T22" fmla="*/ 4642 w 4643"/>
                <a:gd name="T23" fmla="*/ 3178 h 3381"/>
                <a:gd name="T24" fmla="*/ 4439 w 4643"/>
                <a:gd name="T25" fmla="*/ 3380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3" h="3381">
                  <a:moveTo>
                    <a:pt x="4439" y="3380"/>
                  </a:moveTo>
                  <a:lnTo>
                    <a:pt x="202" y="3380"/>
                  </a:lnTo>
                  <a:lnTo>
                    <a:pt x="202" y="3380"/>
                  </a:lnTo>
                  <a:cubicBezTo>
                    <a:pt x="90" y="3380"/>
                    <a:pt x="0" y="3290"/>
                    <a:pt x="0" y="3178"/>
                  </a:cubicBezTo>
                  <a:lnTo>
                    <a:pt x="0" y="203"/>
                  </a:lnTo>
                  <a:lnTo>
                    <a:pt x="0" y="203"/>
                  </a:lnTo>
                  <a:cubicBezTo>
                    <a:pt x="0" y="91"/>
                    <a:pt x="90" y="0"/>
                    <a:pt x="202" y="0"/>
                  </a:cubicBezTo>
                  <a:lnTo>
                    <a:pt x="4439" y="0"/>
                  </a:lnTo>
                  <a:lnTo>
                    <a:pt x="4439" y="0"/>
                  </a:lnTo>
                  <a:cubicBezTo>
                    <a:pt x="4551" y="0"/>
                    <a:pt x="4642" y="91"/>
                    <a:pt x="4642" y="203"/>
                  </a:cubicBezTo>
                  <a:lnTo>
                    <a:pt x="4642" y="3178"/>
                  </a:lnTo>
                  <a:lnTo>
                    <a:pt x="4642" y="3178"/>
                  </a:lnTo>
                  <a:cubicBezTo>
                    <a:pt x="4642" y="3290"/>
                    <a:pt x="4551" y="3380"/>
                    <a:pt x="4439" y="3380"/>
                  </a:cubicBezTo>
                </a:path>
              </a:pathLst>
            </a:custGeom>
            <a:solidFill>
              <a:schemeClr val="accent2"/>
            </a:solidFill>
            <a:ln>
              <a:noFill/>
            </a:ln>
            <a:effectLst/>
            <a:extLst>
              <a:ext uri="{91240B29-F687-4F45-9708-019B960494DF}">
                <a14:hiddenLine xmlns:a14="http://schemas.microsoft.com/office/drawing/2010/main" w="9525" cap="flat">
                  <a:solidFill>
                    <a:srgbClr val="0082E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1" name="Freeform 77">
              <a:extLst>
                <a:ext uri="{FF2B5EF4-FFF2-40B4-BE49-F238E27FC236}">
                  <a16:creationId xmlns:a16="http://schemas.microsoft.com/office/drawing/2014/main" id="{540ABB38-7E1E-42D0-882B-76CD8CA1AE3E}"/>
                </a:ext>
              </a:extLst>
            </p:cNvPr>
            <p:cNvSpPr>
              <a:spLocks noChangeArrowheads="1"/>
            </p:cNvSpPr>
            <p:nvPr/>
          </p:nvSpPr>
          <p:spPr bwMode="auto">
            <a:xfrm>
              <a:off x="4341813" y="3092450"/>
              <a:ext cx="1557337" cy="1057275"/>
            </a:xfrm>
            <a:custGeom>
              <a:avLst/>
              <a:gdLst>
                <a:gd name="T0" fmla="*/ 4238 w 4326"/>
                <a:gd name="T1" fmla="*/ 2937 h 2938"/>
                <a:gd name="T2" fmla="*/ 87 w 4326"/>
                <a:gd name="T3" fmla="*/ 2937 h 2938"/>
                <a:gd name="T4" fmla="*/ 87 w 4326"/>
                <a:gd name="T5" fmla="*/ 2937 h 2938"/>
                <a:gd name="T6" fmla="*/ 0 w 4326"/>
                <a:gd name="T7" fmla="*/ 2850 h 2938"/>
                <a:gd name="T8" fmla="*/ 0 w 4326"/>
                <a:gd name="T9" fmla="*/ 88 h 2938"/>
                <a:gd name="T10" fmla="*/ 0 w 4326"/>
                <a:gd name="T11" fmla="*/ 88 h 2938"/>
                <a:gd name="T12" fmla="*/ 87 w 4326"/>
                <a:gd name="T13" fmla="*/ 0 h 2938"/>
                <a:gd name="T14" fmla="*/ 4238 w 4326"/>
                <a:gd name="T15" fmla="*/ 0 h 2938"/>
                <a:gd name="T16" fmla="*/ 4238 w 4326"/>
                <a:gd name="T17" fmla="*/ 0 h 2938"/>
                <a:gd name="T18" fmla="*/ 4325 w 4326"/>
                <a:gd name="T19" fmla="*/ 88 h 2938"/>
                <a:gd name="T20" fmla="*/ 4325 w 4326"/>
                <a:gd name="T21" fmla="*/ 2850 h 2938"/>
                <a:gd name="T22" fmla="*/ 4325 w 4326"/>
                <a:gd name="T23" fmla="*/ 2850 h 2938"/>
                <a:gd name="T24" fmla="*/ 4238 w 4326"/>
                <a:gd name="T25" fmla="*/ 2937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6" h="2938">
                  <a:moveTo>
                    <a:pt x="4238" y="2937"/>
                  </a:moveTo>
                  <a:lnTo>
                    <a:pt x="87" y="2937"/>
                  </a:lnTo>
                  <a:lnTo>
                    <a:pt x="87" y="2937"/>
                  </a:lnTo>
                  <a:cubicBezTo>
                    <a:pt x="39" y="2937"/>
                    <a:pt x="0" y="2898"/>
                    <a:pt x="0" y="2850"/>
                  </a:cubicBezTo>
                  <a:lnTo>
                    <a:pt x="0" y="88"/>
                  </a:lnTo>
                  <a:lnTo>
                    <a:pt x="0" y="88"/>
                  </a:lnTo>
                  <a:cubicBezTo>
                    <a:pt x="0" y="40"/>
                    <a:pt x="39" y="0"/>
                    <a:pt x="87" y="0"/>
                  </a:cubicBezTo>
                  <a:lnTo>
                    <a:pt x="4238" y="0"/>
                  </a:lnTo>
                  <a:lnTo>
                    <a:pt x="4238" y="0"/>
                  </a:lnTo>
                  <a:cubicBezTo>
                    <a:pt x="4286" y="0"/>
                    <a:pt x="4325" y="40"/>
                    <a:pt x="4325" y="88"/>
                  </a:cubicBezTo>
                  <a:lnTo>
                    <a:pt x="4325" y="2850"/>
                  </a:lnTo>
                  <a:lnTo>
                    <a:pt x="4325" y="2850"/>
                  </a:lnTo>
                  <a:cubicBezTo>
                    <a:pt x="4325" y="2898"/>
                    <a:pt x="4286" y="2937"/>
                    <a:pt x="4238" y="2937"/>
                  </a:cubicBezTo>
                </a:path>
              </a:pathLst>
            </a:custGeom>
            <a:solidFill>
              <a:srgbClr val="FFFFFF"/>
            </a:solidFill>
            <a:ln>
              <a:noFill/>
            </a:ln>
            <a:effectLst/>
            <a:extLst>
              <a:ext uri="{91240B29-F687-4F45-9708-019B960494DF}">
                <a14:hiddenLine xmlns:a14="http://schemas.microsoft.com/office/drawing/2010/main" w="9525" cap="flat">
                  <a:solidFill>
                    <a:srgbClr val="0082E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2" name="Line 78">
              <a:extLst>
                <a:ext uri="{FF2B5EF4-FFF2-40B4-BE49-F238E27FC236}">
                  <a16:creationId xmlns:a16="http://schemas.microsoft.com/office/drawing/2014/main" id="{1D8BDBD3-0EAE-4B98-81E8-A1109811B2FB}"/>
                </a:ext>
              </a:extLst>
            </p:cNvPr>
            <p:cNvSpPr>
              <a:spLocks noChangeShapeType="1"/>
            </p:cNvSpPr>
            <p:nvPr/>
          </p:nvSpPr>
          <p:spPr bwMode="auto">
            <a:xfrm>
              <a:off x="4341813" y="3033713"/>
              <a:ext cx="928687" cy="1587"/>
            </a:xfrm>
            <a:prstGeom prst="line">
              <a:avLst/>
            </a:prstGeom>
            <a:noFill/>
            <a:ln w="338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33" name="Freeform 79">
              <a:extLst>
                <a:ext uri="{FF2B5EF4-FFF2-40B4-BE49-F238E27FC236}">
                  <a16:creationId xmlns:a16="http://schemas.microsoft.com/office/drawing/2014/main" id="{D13FF22E-7D91-44BC-AFA4-CBD90F8DFDAA}"/>
                </a:ext>
              </a:extLst>
            </p:cNvPr>
            <p:cNvSpPr>
              <a:spLocks noChangeArrowheads="1"/>
            </p:cNvSpPr>
            <p:nvPr/>
          </p:nvSpPr>
          <p:spPr bwMode="auto">
            <a:xfrm>
              <a:off x="5595938" y="3009900"/>
              <a:ext cx="44450" cy="46038"/>
            </a:xfrm>
            <a:custGeom>
              <a:avLst/>
              <a:gdLst>
                <a:gd name="T0" fmla="*/ 123 w 124"/>
                <a:gd name="T1" fmla="*/ 65 h 129"/>
                <a:gd name="T2" fmla="*/ 123 w 124"/>
                <a:gd name="T3" fmla="*/ 65 h 129"/>
                <a:gd name="T4" fmla="*/ 62 w 124"/>
                <a:gd name="T5" fmla="*/ 128 h 129"/>
                <a:gd name="T6" fmla="*/ 62 w 124"/>
                <a:gd name="T7" fmla="*/ 128 h 129"/>
                <a:gd name="T8" fmla="*/ 0 w 124"/>
                <a:gd name="T9" fmla="*/ 65 h 129"/>
                <a:gd name="T10" fmla="*/ 0 w 124"/>
                <a:gd name="T11" fmla="*/ 65 h 129"/>
                <a:gd name="T12" fmla="*/ 62 w 124"/>
                <a:gd name="T13" fmla="*/ 0 h 129"/>
                <a:gd name="T14" fmla="*/ 62 w 124"/>
                <a:gd name="T15" fmla="*/ 0 h 129"/>
                <a:gd name="T16" fmla="*/ 123 w 124"/>
                <a:gd name="T1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9">
                  <a:moveTo>
                    <a:pt x="123" y="65"/>
                  </a:moveTo>
                  <a:lnTo>
                    <a:pt x="123" y="65"/>
                  </a:lnTo>
                  <a:cubicBezTo>
                    <a:pt x="123" y="99"/>
                    <a:pt x="96" y="128"/>
                    <a:pt x="62" y="128"/>
                  </a:cubicBezTo>
                  <a:lnTo>
                    <a:pt x="62" y="128"/>
                  </a:lnTo>
                  <a:cubicBezTo>
                    <a:pt x="27" y="128"/>
                    <a:pt x="0" y="99"/>
                    <a:pt x="0" y="65"/>
                  </a:cubicBezTo>
                  <a:lnTo>
                    <a:pt x="0" y="65"/>
                  </a:lnTo>
                  <a:cubicBezTo>
                    <a:pt x="0" y="29"/>
                    <a:pt x="27" y="0"/>
                    <a:pt x="62" y="0"/>
                  </a:cubicBezTo>
                  <a:lnTo>
                    <a:pt x="62" y="0"/>
                  </a:lnTo>
                  <a:cubicBezTo>
                    <a:pt x="96" y="0"/>
                    <a:pt x="123" y="29"/>
                    <a:pt x="123" y="6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4" name="Freeform 80">
              <a:extLst>
                <a:ext uri="{FF2B5EF4-FFF2-40B4-BE49-F238E27FC236}">
                  <a16:creationId xmlns:a16="http://schemas.microsoft.com/office/drawing/2014/main" id="{0288573A-BEFF-494E-A5A9-0F1E3903F4EF}"/>
                </a:ext>
              </a:extLst>
            </p:cNvPr>
            <p:cNvSpPr>
              <a:spLocks noChangeArrowheads="1"/>
            </p:cNvSpPr>
            <p:nvPr/>
          </p:nvSpPr>
          <p:spPr bwMode="auto">
            <a:xfrm>
              <a:off x="5681663" y="3009900"/>
              <a:ext cx="44450" cy="46038"/>
            </a:xfrm>
            <a:custGeom>
              <a:avLst/>
              <a:gdLst>
                <a:gd name="T0" fmla="*/ 123 w 124"/>
                <a:gd name="T1" fmla="*/ 65 h 129"/>
                <a:gd name="T2" fmla="*/ 123 w 124"/>
                <a:gd name="T3" fmla="*/ 65 h 129"/>
                <a:gd name="T4" fmla="*/ 62 w 124"/>
                <a:gd name="T5" fmla="*/ 128 h 129"/>
                <a:gd name="T6" fmla="*/ 62 w 124"/>
                <a:gd name="T7" fmla="*/ 128 h 129"/>
                <a:gd name="T8" fmla="*/ 0 w 124"/>
                <a:gd name="T9" fmla="*/ 65 h 129"/>
                <a:gd name="T10" fmla="*/ 0 w 124"/>
                <a:gd name="T11" fmla="*/ 65 h 129"/>
                <a:gd name="T12" fmla="*/ 62 w 124"/>
                <a:gd name="T13" fmla="*/ 0 h 129"/>
                <a:gd name="T14" fmla="*/ 62 w 124"/>
                <a:gd name="T15" fmla="*/ 0 h 129"/>
                <a:gd name="T16" fmla="*/ 123 w 124"/>
                <a:gd name="T1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9">
                  <a:moveTo>
                    <a:pt x="123" y="65"/>
                  </a:moveTo>
                  <a:lnTo>
                    <a:pt x="123" y="65"/>
                  </a:lnTo>
                  <a:cubicBezTo>
                    <a:pt x="123" y="99"/>
                    <a:pt x="96" y="128"/>
                    <a:pt x="62" y="128"/>
                  </a:cubicBezTo>
                  <a:lnTo>
                    <a:pt x="62" y="128"/>
                  </a:lnTo>
                  <a:cubicBezTo>
                    <a:pt x="28" y="128"/>
                    <a:pt x="0" y="99"/>
                    <a:pt x="0" y="65"/>
                  </a:cubicBezTo>
                  <a:lnTo>
                    <a:pt x="0" y="65"/>
                  </a:lnTo>
                  <a:cubicBezTo>
                    <a:pt x="0" y="29"/>
                    <a:pt x="28" y="0"/>
                    <a:pt x="62" y="0"/>
                  </a:cubicBezTo>
                  <a:lnTo>
                    <a:pt x="62" y="0"/>
                  </a:lnTo>
                  <a:cubicBezTo>
                    <a:pt x="96" y="0"/>
                    <a:pt x="123" y="29"/>
                    <a:pt x="123" y="6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5" name="Freeform 81">
              <a:extLst>
                <a:ext uri="{FF2B5EF4-FFF2-40B4-BE49-F238E27FC236}">
                  <a16:creationId xmlns:a16="http://schemas.microsoft.com/office/drawing/2014/main" id="{CDD55BD4-C31F-4AC4-BC54-5143D793CD57}"/>
                </a:ext>
              </a:extLst>
            </p:cNvPr>
            <p:cNvSpPr>
              <a:spLocks noChangeArrowheads="1"/>
            </p:cNvSpPr>
            <p:nvPr/>
          </p:nvSpPr>
          <p:spPr bwMode="auto">
            <a:xfrm>
              <a:off x="5767388" y="3009900"/>
              <a:ext cx="44450" cy="46038"/>
            </a:xfrm>
            <a:custGeom>
              <a:avLst/>
              <a:gdLst>
                <a:gd name="T0" fmla="*/ 124 w 125"/>
                <a:gd name="T1" fmla="*/ 65 h 129"/>
                <a:gd name="T2" fmla="*/ 124 w 125"/>
                <a:gd name="T3" fmla="*/ 65 h 129"/>
                <a:gd name="T4" fmla="*/ 62 w 125"/>
                <a:gd name="T5" fmla="*/ 128 h 129"/>
                <a:gd name="T6" fmla="*/ 62 w 125"/>
                <a:gd name="T7" fmla="*/ 128 h 129"/>
                <a:gd name="T8" fmla="*/ 0 w 125"/>
                <a:gd name="T9" fmla="*/ 65 h 129"/>
                <a:gd name="T10" fmla="*/ 0 w 125"/>
                <a:gd name="T11" fmla="*/ 65 h 129"/>
                <a:gd name="T12" fmla="*/ 62 w 125"/>
                <a:gd name="T13" fmla="*/ 0 h 129"/>
                <a:gd name="T14" fmla="*/ 62 w 125"/>
                <a:gd name="T15" fmla="*/ 0 h 129"/>
                <a:gd name="T16" fmla="*/ 124 w 125"/>
                <a:gd name="T1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9">
                  <a:moveTo>
                    <a:pt x="124" y="65"/>
                  </a:moveTo>
                  <a:lnTo>
                    <a:pt x="124" y="65"/>
                  </a:lnTo>
                  <a:cubicBezTo>
                    <a:pt x="124" y="99"/>
                    <a:pt x="96" y="128"/>
                    <a:pt x="62" y="128"/>
                  </a:cubicBezTo>
                  <a:lnTo>
                    <a:pt x="62" y="128"/>
                  </a:lnTo>
                  <a:cubicBezTo>
                    <a:pt x="28" y="128"/>
                    <a:pt x="0" y="99"/>
                    <a:pt x="0" y="65"/>
                  </a:cubicBezTo>
                  <a:lnTo>
                    <a:pt x="0" y="65"/>
                  </a:lnTo>
                  <a:cubicBezTo>
                    <a:pt x="0" y="29"/>
                    <a:pt x="28" y="0"/>
                    <a:pt x="62" y="0"/>
                  </a:cubicBezTo>
                  <a:lnTo>
                    <a:pt x="62" y="0"/>
                  </a:lnTo>
                  <a:cubicBezTo>
                    <a:pt x="96" y="0"/>
                    <a:pt x="124" y="29"/>
                    <a:pt x="124" y="6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6" name="Freeform 82">
              <a:extLst>
                <a:ext uri="{FF2B5EF4-FFF2-40B4-BE49-F238E27FC236}">
                  <a16:creationId xmlns:a16="http://schemas.microsoft.com/office/drawing/2014/main" id="{40CDE1E3-7755-4454-9FAE-A88420E58C55}"/>
                </a:ext>
              </a:extLst>
            </p:cNvPr>
            <p:cNvSpPr>
              <a:spLocks noChangeArrowheads="1"/>
            </p:cNvSpPr>
            <p:nvPr/>
          </p:nvSpPr>
          <p:spPr bwMode="auto">
            <a:xfrm>
              <a:off x="4805363" y="3130550"/>
              <a:ext cx="1025525" cy="931863"/>
            </a:xfrm>
            <a:custGeom>
              <a:avLst/>
              <a:gdLst>
                <a:gd name="T0" fmla="*/ 2775 w 2848"/>
                <a:gd name="T1" fmla="*/ 2587 h 2588"/>
                <a:gd name="T2" fmla="*/ 73 w 2848"/>
                <a:gd name="T3" fmla="*/ 2587 h 2588"/>
                <a:gd name="T4" fmla="*/ 73 w 2848"/>
                <a:gd name="T5" fmla="*/ 2587 h 2588"/>
                <a:gd name="T6" fmla="*/ 0 w 2848"/>
                <a:gd name="T7" fmla="*/ 2515 h 2588"/>
                <a:gd name="T8" fmla="*/ 0 w 2848"/>
                <a:gd name="T9" fmla="*/ 72 h 2588"/>
                <a:gd name="T10" fmla="*/ 0 w 2848"/>
                <a:gd name="T11" fmla="*/ 72 h 2588"/>
                <a:gd name="T12" fmla="*/ 73 w 2848"/>
                <a:gd name="T13" fmla="*/ 0 h 2588"/>
                <a:gd name="T14" fmla="*/ 2775 w 2848"/>
                <a:gd name="T15" fmla="*/ 0 h 2588"/>
                <a:gd name="T16" fmla="*/ 2775 w 2848"/>
                <a:gd name="T17" fmla="*/ 0 h 2588"/>
                <a:gd name="T18" fmla="*/ 2847 w 2848"/>
                <a:gd name="T19" fmla="*/ 72 h 2588"/>
                <a:gd name="T20" fmla="*/ 2847 w 2848"/>
                <a:gd name="T21" fmla="*/ 2515 h 2588"/>
                <a:gd name="T22" fmla="*/ 2847 w 2848"/>
                <a:gd name="T23" fmla="*/ 2515 h 2588"/>
                <a:gd name="T24" fmla="*/ 2775 w 2848"/>
                <a:gd name="T25" fmla="*/ 2587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8" h="2588">
                  <a:moveTo>
                    <a:pt x="2775" y="2587"/>
                  </a:moveTo>
                  <a:lnTo>
                    <a:pt x="73" y="2587"/>
                  </a:lnTo>
                  <a:lnTo>
                    <a:pt x="73" y="2587"/>
                  </a:lnTo>
                  <a:cubicBezTo>
                    <a:pt x="32" y="2587"/>
                    <a:pt x="0" y="2554"/>
                    <a:pt x="0" y="2515"/>
                  </a:cubicBezTo>
                  <a:lnTo>
                    <a:pt x="0" y="72"/>
                  </a:lnTo>
                  <a:lnTo>
                    <a:pt x="0" y="72"/>
                  </a:lnTo>
                  <a:cubicBezTo>
                    <a:pt x="0" y="32"/>
                    <a:pt x="32" y="0"/>
                    <a:pt x="73" y="0"/>
                  </a:cubicBezTo>
                  <a:lnTo>
                    <a:pt x="2775" y="0"/>
                  </a:lnTo>
                  <a:lnTo>
                    <a:pt x="2775" y="0"/>
                  </a:lnTo>
                  <a:cubicBezTo>
                    <a:pt x="2814" y="0"/>
                    <a:pt x="2847" y="32"/>
                    <a:pt x="2847" y="72"/>
                  </a:cubicBezTo>
                  <a:lnTo>
                    <a:pt x="2847" y="2515"/>
                  </a:lnTo>
                  <a:lnTo>
                    <a:pt x="2847" y="2515"/>
                  </a:lnTo>
                  <a:cubicBezTo>
                    <a:pt x="2847" y="2554"/>
                    <a:pt x="2814" y="2587"/>
                    <a:pt x="2775" y="2587"/>
                  </a:cubicBezTo>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7" name="Freeform 83">
              <a:extLst>
                <a:ext uri="{FF2B5EF4-FFF2-40B4-BE49-F238E27FC236}">
                  <a16:creationId xmlns:a16="http://schemas.microsoft.com/office/drawing/2014/main" id="{468BBB68-0C98-4C78-A228-09301D7C3B3E}"/>
                </a:ext>
              </a:extLst>
            </p:cNvPr>
            <p:cNvSpPr>
              <a:spLocks noChangeArrowheads="1"/>
            </p:cNvSpPr>
            <p:nvPr/>
          </p:nvSpPr>
          <p:spPr bwMode="auto">
            <a:xfrm>
              <a:off x="4408488" y="3130550"/>
              <a:ext cx="349250" cy="931863"/>
            </a:xfrm>
            <a:custGeom>
              <a:avLst/>
              <a:gdLst>
                <a:gd name="T0" fmla="*/ 837 w 969"/>
                <a:gd name="T1" fmla="*/ 2587 h 2588"/>
                <a:gd name="T2" fmla="*/ 130 w 969"/>
                <a:gd name="T3" fmla="*/ 2587 h 2588"/>
                <a:gd name="T4" fmla="*/ 130 w 969"/>
                <a:gd name="T5" fmla="*/ 2587 h 2588"/>
                <a:gd name="T6" fmla="*/ 0 w 969"/>
                <a:gd name="T7" fmla="*/ 2457 h 2588"/>
                <a:gd name="T8" fmla="*/ 0 w 969"/>
                <a:gd name="T9" fmla="*/ 131 h 2588"/>
                <a:gd name="T10" fmla="*/ 0 w 969"/>
                <a:gd name="T11" fmla="*/ 131 h 2588"/>
                <a:gd name="T12" fmla="*/ 130 w 969"/>
                <a:gd name="T13" fmla="*/ 0 h 2588"/>
                <a:gd name="T14" fmla="*/ 837 w 969"/>
                <a:gd name="T15" fmla="*/ 0 h 2588"/>
                <a:gd name="T16" fmla="*/ 837 w 969"/>
                <a:gd name="T17" fmla="*/ 0 h 2588"/>
                <a:gd name="T18" fmla="*/ 968 w 969"/>
                <a:gd name="T19" fmla="*/ 131 h 2588"/>
                <a:gd name="T20" fmla="*/ 968 w 969"/>
                <a:gd name="T21" fmla="*/ 2457 h 2588"/>
                <a:gd name="T22" fmla="*/ 968 w 969"/>
                <a:gd name="T23" fmla="*/ 2457 h 2588"/>
                <a:gd name="T24" fmla="*/ 837 w 969"/>
                <a:gd name="T25" fmla="*/ 2587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9" h="2588">
                  <a:moveTo>
                    <a:pt x="837" y="2587"/>
                  </a:moveTo>
                  <a:lnTo>
                    <a:pt x="130" y="2587"/>
                  </a:lnTo>
                  <a:lnTo>
                    <a:pt x="130" y="2587"/>
                  </a:lnTo>
                  <a:cubicBezTo>
                    <a:pt x="58" y="2587"/>
                    <a:pt x="0" y="2528"/>
                    <a:pt x="0" y="2457"/>
                  </a:cubicBezTo>
                  <a:lnTo>
                    <a:pt x="0" y="131"/>
                  </a:lnTo>
                  <a:lnTo>
                    <a:pt x="0" y="131"/>
                  </a:lnTo>
                  <a:cubicBezTo>
                    <a:pt x="0" y="58"/>
                    <a:pt x="58" y="0"/>
                    <a:pt x="130" y="0"/>
                  </a:cubicBezTo>
                  <a:lnTo>
                    <a:pt x="837" y="0"/>
                  </a:lnTo>
                  <a:lnTo>
                    <a:pt x="837" y="0"/>
                  </a:lnTo>
                  <a:cubicBezTo>
                    <a:pt x="910" y="0"/>
                    <a:pt x="968" y="58"/>
                    <a:pt x="968" y="131"/>
                  </a:cubicBezTo>
                  <a:lnTo>
                    <a:pt x="968" y="2457"/>
                  </a:lnTo>
                  <a:lnTo>
                    <a:pt x="968" y="2457"/>
                  </a:lnTo>
                  <a:cubicBezTo>
                    <a:pt x="968" y="2528"/>
                    <a:pt x="910" y="2587"/>
                    <a:pt x="837" y="2587"/>
                  </a:cubicBezTo>
                </a:path>
              </a:pathLst>
            </a:custGeom>
            <a:solidFill>
              <a:srgbClr val="69BAE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8" name="Freeform 84">
              <a:extLst>
                <a:ext uri="{FF2B5EF4-FFF2-40B4-BE49-F238E27FC236}">
                  <a16:creationId xmlns:a16="http://schemas.microsoft.com/office/drawing/2014/main" id="{412AB8EA-71A4-4103-B51B-AD02D4B06FA3}"/>
                </a:ext>
              </a:extLst>
            </p:cNvPr>
            <p:cNvSpPr>
              <a:spLocks noChangeArrowheads="1"/>
            </p:cNvSpPr>
            <p:nvPr/>
          </p:nvSpPr>
          <p:spPr bwMode="auto">
            <a:xfrm>
              <a:off x="4878388" y="3497263"/>
              <a:ext cx="666750" cy="138112"/>
            </a:xfrm>
            <a:custGeom>
              <a:avLst/>
              <a:gdLst>
                <a:gd name="T0" fmla="*/ 1761 w 1851"/>
                <a:gd name="T1" fmla="*/ 382 h 383"/>
                <a:gd name="T2" fmla="*/ 90 w 1851"/>
                <a:gd name="T3" fmla="*/ 382 h 383"/>
                <a:gd name="T4" fmla="*/ 90 w 1851"/>
                <a:gd name="T5" fmla="*/ 382 h 383"/>
                <a:gd name="T6" fmla="*/ 0 w 1851"/>
                <a:gd name="T7" fmla="*/ 292 h 383"/>
                <a:gd name="T8" fmla="*/ 0 w 1851"/>
                <a:gd name="T9" fmla="*/ 89 h 383"/>
                <a:gd name="T10" fmla="*/ 0 w 1851"/>
                <a:gd name="T11" fmla="*/ 89 h 383"/>
                <a:gd name="T12" fmla="*/ 90 w 1851"/>
                <a:gd name="T13" fmla="*/ 0 h 383"/>
                <a:gd name="T14" fmla="*/ 1761 w 1851"/>
                <a:gd name="T15" fmla="*/ 0 h 383"/>
                <a:gd name="T16" fmla="*/ 1761 w 1851"/>
                <a:gd name="T17" fmla="*/ 0 h 383"/>
                <a:gd name="T18" fmla="*/ 1850 w 1851"/>
                <a:gd name="T19" fmla="*/ 89 h 383"/>
                <a:gd name="T20" fmla="*/ 1850 w 1851"/>
                <a:gd name="T21" fmla="*/ 292 h 383"/>
                <a:gd name="T22" fmla="*/ 1850 w 1851"/>
                <a:gd name="T23" fmla="*/ 292 h 383"/>
                <a:gd name="T24" fmla="*/ 1761 w 1851"/>
                <a:gd name="T25" fmla="*/ 3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1" h="383">
                  <a:moveTo>
                    <a:pt x="1761" y="382"/>
                  </a:moveTo>
                  <a:lnTo>
                    <a:pt x="90" y="382"/>
                  </a:lnTo>
                  <a:lnTo>
                    <a:pt x="90" y="382"/>
                  </a:lnTo>
                  <a:cubicBezTo>
                    <a:pt x="41" y="382"/>
                    <a:pt x="0" y="341"/>
                    <a:pt x="0" y="292"/>
                  </a:cubicBezTo>
                  <a:lnTo>
                    <a:pt x="0" y="89"/>
                  </a:lnTo>
                  <a:lnTo>
                    <a:pt x="0" y="89"/>
                  </a:lnTo>
                  <a:cubicBezTo>
                    <a:pt x="0" y="40"/>
                    <a:pt x="41" y="0"/>
                    <a:pt x="90" y="0"/>
                  </a:cubicBezTo>
                  <a:lnTo>
                    <a:pt x="1761" y="0"/>
                  </a:lnTo>
                  <a:lnTo>
                    <a:pt x="1761" y="0"/>
                  </a:lnTo>
                  <a:cubicBezTo>
                    <a:pt x="1810" y="0"/>
                    <a:pt x="1850" y="40"/>
                    <a:pt x="1850" y="89"/>
                  </a:cubicBezTo>
                  <a:lnTo>
                    <a:pt x="1850" y="292"/>
                  </a:lnTo>
                  <a:lnTo>
                    <a:pt x="1850" y="292"/>
                  </a:lnTo>
                  <a:cubicBezTo>
                    <a:pt x="1850" y="341"/>
                    <a:pt x="1810" y="382"/>
                    <a:pt x="1761" y="382"/>
                  </a:cubicBezTo>
                </a:path>
              </a:pathLst>
            </a:custGeom>
            <a:solidFill>
              <a:srgbClr val="69BAE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39" name="Freeform 85">
              <a:extLst>
                <a:ext uri="{FF2B5EF4-FFF2-40B4-BE49-F238E27FC236}">
                  <a16:creationId xmlns:a16="http://schemas.microsoft.com/office/drawing/2014/main" id="{77AFAAD8-8A56-4C31-98DD-1D86CA891466}"/>
                </a:ext>
              </a:extLst>
            </p:cNvPr>
            <p:cNvSpPr>
              <a:spLocks noChangeArrowheads="1"/>
            </p:cNvSpPr>
            <p:nvPr/>
          </p:nvSpPr>
          <p:spPr bwMode="auto">
            <a:xfrm>
              <a:off x="4878388" y="3286125"/>
              <a:ext cx="666750" cy="138113"/>
            </a:xfrm>
            <a:custGeom>
              <a:avLst/>
              <a:gdLst>
                <a:gd name="T0" fmla="*/ 1761 w 1851"/>
                <a:gd name="T1" fmla="*/ 381 h 382"/>
                <a:gd name="T2" fmla="*/ 90 w 1851"/>
                <a:gd name="T3" fmla="*/ 381 h 382"/>
                <a:gd name="T4" fmla="*/ 90 w 1851"/>
                <a:gd name="T5" fmla="*/ 381 h 382"/>
                <a:gd name="T6" fmla="*/ 0 w 1851"/>
                <a:gd name="T7" fmla="*/ 291 h 382"/>
                <a:gd name="T8" fmla="*/ 0 w 1851"/>
                <a:gd name="T9" fmla="*/ 89 h 382"/>
                <a:gd name="T10" fmla="*/ 0 w 1851"/>
                <a:gd name="T11" fmla="*/ 89 h 382"/>
                <a:gd name="T12" fmla="*/ 90 w 1851"/>
                <a:gd name="T13" fmla="*/ 0 h 382"/>
                <a:gd name="T14" fmla="*/ 1761 w 1851"/>
                <a:gd name="T15" fmla="*/ 0 h 382"/>
                <a:gd name="T16" fmla="*/ 1761 w 1851"/>
                <a:gd name="T17" fmla="*/ 0 h 382"/>
                <a:gd name="T18" fmla="*/ 1850 w 1851"/>
                <a:gd name="T19" fmla="*/ 89 h 382"/>
                <a:gd name="T20" fmla="*/ 1850 w 1851"/>
                <a:gd name="T21" fmla="*/ 291 h 382"/>
                <a:gd name="T22" fmla="*/ 1850 w 1851"/>
                <a:gd name="T23" fmla="*/ 291 h 382"/>
                <a:gd name="T24" fmla="*/ 1761 w 1851"/>
                <a:gd name="T25" fmla="*/ 3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1" h="382">
                  <a:moveTo>
                    <a:pt x="1761" y="381"/>
                  </a:moveTo>
                  <a:lnTo>
                    <a:pt x="90" y="381"/>
                  </a:lnTo>
                  <a:lnTo>
                    <a:pt x="90" y="381"/>
                  </a:lnTo>
                  <a:cubicBezTo>
                    <a:pt x="41" y="381"/>
                    <a:pt x="0" y="340"/>
                    <a:pt x="0" y="291"/>
                  </a:cubicBezTo>
                  <a:lnTo>
                    <a:pt x="0" y="89"/>
                  </a:lnTo>
                  <a:lnTo>
                    <a:pt x="0" y="89"/>
                  </a:lnTo>
                  <a:cubicBezTo>
                    <a:pt x="0" y="40"/>
                    <a:pt x="41" y="0"/>
                    <a:pt x="90" y="0"/>
                  </a:cubicBezTo>
                  <a:lnTo>
                    <a:pt x="1761" y="0"/>
                  </a:lnTo>
                  <a:lnTo>
                    <a:pt x="1761" y="0"/>
                  </a:lnTo>
                  <a:cubicBezTo>
                    <a:pt x="1810" y="0"/>
                    <a:pt x="1850" y="40"/>
                    <a:pt x="1850" y="89"/>
                  </a:cubicBezTo>
                  <a:lnTo>
                    <a:pt x="1850" y="291"/>
                  </a:lnTo>
                  <a:lnTo>
                    <a:pt x="1850" y="291"/>
                  </a:lnTo>
                  <a:cubicBezTo>
                    <a:pt x="1850" y="340"/>
                    <a:pt x="1810" y="381"/>
                    <a:pt x="1761" y="381"/>
                  </a:cubicBezTo>
                </a:path>
              </a:pathLst>
            </a:custGeom>
            <a:solidFill>
              <a:srgbClr val="69BAE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0" name="Freeform 86">
              <a:extLst>
                <a:ext uri="{FF2B5EF4-FFF2-40B4-BE49-F238E27FC236}">
                  <a16:creationId xmlns:a16="http://schemas.microsoft.com/office/drawing/2014/main" id="{F3AD7403-0D8F-4189-B979-D426BF945009}"/>
                </a:ext>
              </a:extLst>
            </p:cNvPr>
            <p:cNvSpPr>
              <a:spLocks noChangeArrowheads="1"/>
            </p:cNvSpPr>
            <p:nvPr/>
          </p:nvSpPr>
          <p:spPr bwMode="auto">
            <a:xfrm>
              <a:off x="5018088" y="3348038"/>
              <a:ext cx="58737" cy="49212"/>
            </a:xfrm>
            <a:custGeom>
              <a:avLst/>
              <a:gdLst>
                <a:gd name="T0" fmla="*/ 108 w 162"/>
                <a:gd name="T1" fmla="*/ 66 h 136"/>
                <a:gd name="T2" fmla="*/ 108 w 162"/>
                <a:gd name="T3" fmla="*/ 66 h 136"/>
                <a:gd name="T4" fmla="*/ 100 w 162"/>
                <a:gd name="T5" fmla="*/ 47 h 136"/>
                <a:gd name="T6" fmla="*/ 100 w 162"/>
                <a:gd name="T7" fmla="*/ 47 h 136"/>
                <a:gd name="T8" fmla="*/ 79 w 162"/>
                <a:gd name="T9" fmla="*/ 40 h 136"/>
                <a:gd name="T10" fmla="*/ 79 w 162"/>
                <a:gd name="T11" fmla="*/ 40 h 136"/>
                <a:gd name="T12" fmla="*/ 58 w 162"/>
                <a:gd name="T13" fmla="*/ 47 h 136"/>
                <a:gd name="T14" fmla="*/ 58 w 162"/>
                <a:gd name="T15" fmla="*/ 47 h 136"/>
                <a:gd name="T16" fmla="*/ 51 w 162"/>
                <a:gd name="T17" fmla="*/ 66 h 136"/>
                <a:gd name="T18" fmla="*/ 51 w 162"/>
                <a:gd name="T19" fmla="*/ 66 h 136"/>
                <a:gd name="T20" fmla="*/ 59 w 162"/>
                <a:gd name="T21" fmla="*/ 84 h 136"/>
                <a:gd name="T22" fmla="*/ 59 w 162"/>
                <a:gd name="T23" fmla="*/ 84 h 136"/>
                <a:gd name="T24" fmla="*/ 79 w 162"/>
                <a:gd name="T25" fmla="*/ 92 h 136"/>
                <a:gd name="T26" fmla="*/ 79 w 162"/>
                <a:gd name="T27" fmla="*/ 92 h 136"/>
                <a:gd name="T28" fmla="*/ 100 w 162"/>
                <a:gd name="T29" fmla="*/ 85 h 136"/>
                <a:gd name="T30" fmla="*/ 100 w 162"/>
                <a:gd name="T31" fmla="*/ 85 h 136"/>
                <a:gd name="T32" fmla="*/ 108 w 162"/>
                <a:gd name="T33" fmla="*/ 66 h 136"/>
                <a:gd name="T34" fmla="*/ 156 w 162"/>
                <a:gd name="T35" fmla="*/ 65 h 136"/>
                <a:gd name="T36" fmla="*/ 156 w 162"/>
                <a:gd name="T37" fmla="*/ 65 h 136"/>
                <a:gd name="T38" fmla="*/ 158 w 162"/>
                <a:gd name="T39" fmla="*/ 95 h 136"/>
                <a:gd name="T40" fmla="*/ 158 w 162"/>
                <a:gd name="T41" fmla="*/ 95 h 136"/>
                <a:gd name="T42" fmla="*/ 159 w 162"/>
                <a:gd name="T43" fmla="*/ 126 h 136"/>
                <a:gd name="T44" fmla="*/ 159 w 162"/>
                <a:gd name="T45" fmla="*/ 126 h 136"/>
                <a:gd name="T46" fmla="*/ 154 w 162"/>
                <a:gd name="T47" fmla="*/ 132 h 136"/>
                <a:gd name="T48" fmla="*/ 154 w 162"/>
                <a:gd name="T49" fmla="*/ 132 h 136"/>
                <a:gd name="T50" fmla="*/ 112 w 162"/>
                <a:gd name="T51" fmla="*/ 133 h 136"/>
                <a:gd name="T52" fmla="*/ 112 w 162"/>
                <a:gd name="T53" fmla="*/ 133 h 136"/>
                <a:gd name="T54" fmla="*/ 107 w 162"/>
                <a:gd name="T55" fmla="*/ 125 h 136"/>
                <a:gd name="T56" fmla="*/ 107 w 162"/>
                <a:gd name="T57" fmla="*/ 125 h 136"/>
                <a:gd name="T58" fmla="*/ 105 w 162"/>
                <a:gd name="T59" fmla="*/ 117 h 136"/>
                <a:gd name="T60" fmla="*/ 105 w 162"/>
                <a:gd name="T61" fmla="*/ 117 h 136"/>
                <a:gd name="T62" fmla="*/ 102 w 162"/>
                <a:gd name="T63" fmla="*/ 120 h 136"/>
                <a:gd name="T64" fmla="*/ 102 w 162"/>
                <a:gd name="T65" fmla="*/ 120 h 136"/>
                <a:gd name="T66" fmla="*/ 66 w 162"/>
                <a:gd name="T67" fmla="*/ 135 h 136"/>
                <a:gd name="T68" fmla="*/ 66 w 162"/>
                <a:gd name="T69" fmla="*/ 135 h 136"/>
                <a:gd name="T70" fmla="*/ 18 w 162"/>
                <a:gd name="T71" fmla="*/ 114 h 136"/>
                <a:gd name="T72" fmla="*/ 18 w 162"/>
                <a:gd name="T73" fmla="*/ 114 h 136"/>
                <a:gd name="T74" fmla="*/ 0 w 162"/>
                <a:gd name="T75" fmla="*/ 68 h 136"/>
                <a:gd name="T76" fmla="*/ 0 w 162"/>
                <a:gd name="T77" fmla="*/ 68 h 136"/>
                <a:gd name="T78" fmla="*/ 19 w 162"/>
                <a:gd name="T79" fmla="*/ 19 h 136"/>
                <a:gd name="T80" fmla="*/ 19 w 162"/>
                <a:gd name="T81" fmla="*/ 19 h 136"/>
                <a:gd name="T82" fmla="*/ 72 w 162"/>
                <a:gd name="T83" fmla="*/ 0 h 136"/>
                <a:gd name="T84" fmla="*/ 72 w 162"/>
                <a:gd name="T85" fmla="*/ 0 h 136"/>
                <a:gd name="T86" fmla="*/ 109 w 162"/>
                <a:gd name="T87" fmla="*/ 14 h 136"/>
                <a:gd name="T88" fmla="*/ 109 w 162"/>
                <a:gd name="T89" fmla="*/ 14 h 136"/>
                <a:gd name="T90" fmla="*/ 110 w 162"/>
                <a:gd name="T91" fmla="*/ 15 h 136"/>
                <a:gd name="T92" fmla="*/ 110 w 162"/>
                <a:gd name="T93" fmla="*/ 15 h 136"/>
                <a:gd name="T94" fmla="*/ 113 w 162"/>
                <a:gd name="T95" fmla="*/ 9 h 136"/>
                <a:gd name="T96" fmla="*/ 113 w 162"/>
                <a:gd name="T97" fmla="*/ 9 h 136"/>
                <a:gd name="T98" fmla="*/ 117 w 162"/>
                <a:gd name="T99" fmla="*/ 2 h 136"/>
                <a:gd name="T100" fmla="*/ 117 w 162"/>
                <a:gd name="T101" fmla="*/ 2 h 136"/>
                <a:gd name="T102" fmla="*/ 138 w 162"/>
                <a:gd name="T103" fmla="*/ 5 h 136"/>
                <a:gd name="T104" fmla="*/ 138 w 162"/>
                <a:gd name="T105" fmla="*/ 5 h 136"/>
                <a:gd name="T106" fmla="*/ 160 w 162"/>
                <a:gd name="T107" fmla="*/ 10 h 136"/>
                <a:gd name="T108" fmla="*/ 160 w 162"/>
                <a:gd name="T109" fmla="*/ 10 h 136"/>
                <a:gd name="T110" fmla="*/ 161 w 162"/>
                <a:gd name="T111" fmla="*/ 11 h 136"/>
                <a:gd name="T112" fmla="*/ 161 w 162"/>
                <a:gd name="T113" fmla="*/ 11 h 136"/>
                <a:gd name="T114" fmla="*/ 161 w 162"/>
                <a:gd name="T115" fmla="*/ 14 h 136"/>
                <a:gd name="T116" fmla="*/ 161 w 162"/>
                <a:gd name="T117" fmla="*/ 14 h 136"/>
                <a:gd name="T118" fmla="*/ 156 w 162"/>
                <a:gd name="T119"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36">
                  <a:moveTo>
                    <a:pt x="108" y="66"/>
                  </a:moveTo>
                  <a:lnTo>
                    <a:pt x="108" y="66"/>
                  </a:lnTo>
                  <a:cubicBezTo>
                    <a:pt x="108" y="59"/>
                    <a:pt x="106" y="52"/>
                    <a:pt x="100" y="47"/>
                  </a:cubicBezTo>
                  <a:lnTo>
                    <a:pt x="100" y="47"/>
                  </a:lnTo>
                  <a:cubicBezTo>
                    <a:pt x="95" y="42"/>
                    <a:pt x="88" y="40"/>
                    <a:pt x="79" y="40"/>
                  </a:cubicBezTo>
                  <a:lnTo>
                    <a:pt x="79" y="40"/>
                  </a:lnTo>
                  <a:cubicBezTo>
                    <a:pt x="71" y="40"/>
                    <a:pt x="64" y="42"/>
                    <a:pt x="58" y="47"/>
                  </a:cubicBezTo>
                  <a:lnTo>
                    <a:pt x="58" y="47"/>
                  </a:lnTo>
                  <a:cubicBezTo>
                    <a:pt x="54" y="52"/>
                    <a:pt x="51" y="59"/>
                    <a:pt x="51" y="66"/>
                  </a:cubicBezTo>
                  <a:lnTo>
                    <a:pt x="51" y="66"/>
                  </a:lnTo>
                  <a:cubicBezTo>
                    <a:pt x="51" y="73"/>
                    <a:pt x="54" y="80"/>
                    <a:pt x="59" y="84"/>
                  </a:cubicBezTo>
                  <a:lnTo>
                    <a:pt x="59" y="84"/>
                  </a:lnTo>
                  <a:cubicBezTo>
                    <a:pt x="65" y="90"/>
                    <a:pt x="71" y="92"/>
                    <a:pt x="79" y="92"/>
                  </a:cubicBezTo>
                  <a:lnTo>
                    <a:pt x="79" y="92"/>
                  </a:lnTo>
                  <a:cubicBezTo>
                    <a:pt x="88" y="92"/>
                    <a:pt x="95" y="90"/>
                    <a:pt x="100" y="85"/>
                  </a:cubicBezTo>
                  <a:lnTo>
                    <a:pt x="100" y="85"/>
                  </a:lnTo>
                  <a:cubicBezTo>
                    <a:pt x="106" y="80"/>
                    <a:pt x="108" y="74"/>
                    <a:pt x="108" y="66"/>
                  </a:cubicBezTo>
                  <a:close/>
                  <a:moveTo>
                    <a:pt x="156" y="65"/>
                  </a:moveTo>
                  <a:lnTo>
                    <a:pt x="156" y="65"/>
                  </a:lnTo>
                  <a:cubicBezTo>
                    <a:pt x="156" y="72"/>
                    <a:pt x="156" y="82"/>
                    <a:pt x="158" y="95"/>
                  </a:cubicBezTo>
                  <a:lnTo>
                    <a:pt x="158" y="95"/>
                  </a:lnTo>
                  <a:cubicBezTo>
                    <a:pt x="159" y="109"/>
                    <a:pt x="159" y="119"/>
                    <a:pt x="159" y="126"/>
                  </a:cubicBezTo>
                  <a:lnTo>
                    <a:pt x="159" y="126"/>
                  </a:lnTo>
                  <a:cubicBezTo>
                    <a:pt x="159" y="129"/>
                    <a:pt x="157" y="132"/>
                    <a:pt x="154" y="132"/>
                  </a:cubicBezTo>
                  <a:lnTo>
                    <a:pt x="154" y="132"/>
                  </a:lnTo>
                  <a:cubicBezTo>
                    <a:pt x="141" y="133"/>
                    <a:pt x="128" y="133"/>
                    <a:pt x="112" y="133"/>
                  </a:cubicBezTo>
                  <a:lnTo>
                    <a:pt x="112" y="133"/>
                  </a:lnTo>
                  <a:cubicBezTo>
                    <a:pt x="110" y="133"/>
                    <a:pt x="108" y="130"/>
                    <a:pt x="107" y="125"/>
                  </a:cubicBezTo>
                  <a:lnTo>
                    <a:pt x="107" y="125"/>
                  </a:lnTo>
                  <a:cubicBezTo>
                    <a:pt x="107" y="121"/>
                    <a:pt x="107" y="117"/>
                    <a:pt x="105" y="117"/>
                  </a:cubicBezTo>
                  <a:lnTo>
                    <a:pt x="105" y="117"/>
                  </a:lnTo>
                  <a:cubicBezTo>
                    <a:pt x="104" y="118"/>
                    <a:pt x="103" y="119"/>
                    <a:pt x="102" y="120"/>
                  </a:cubicBezTo>
                  <a:lnTo>
                    <a:pt x="102" y="120"/>
                  </a:lnTo>
                  <a:cubicBezTo>
                    <a:pt x="91" y="129"/>
                    <a:pt x="79" y="135"/>
                    <a:pt x="66" y="135"/>
                  </a:cubicBezTo>
                  <a:lnTo>
                    <a:pt x="66" y="135"/>
                  </a:lnTo>
                  <a:cubicBezTo>
                    <a:pt x="47" y="135"/>
                    <a:pt x="31" y="128"/>
                    <a:pt x="18" y="114"/>
                  </a:cubicBezTo>
                  <a:lnTo>
                    <a:pt x="18" y="114"/>
                  </a:lnTo>
                  <a:cubicBezTo>
                    <a:pt x="6" y="101"/>
                    <a:pt x="0" y="86"/>
                    <a:pt x="0" y="68"/>
                  </a:cubicBezTo>
                  <a:lnTo>
                    <a:pt x="0" y="68"/>
                  </a:lnTo>
                  <a:cubicBezTo>
                    <a:pt x="0" y="48"/>
                    <a:pt x="6" y="31"/>
                    <a:pt x="19" y="19"/>
                  </a:cubicBezTo>
                  <a:lnTo>
                    <a:pt x="19" y="19"/>
                  </a:lnTo>
                  <a:cubicBezTo>
                    <a:pt x="32" y="6"/>
                    <a:pt x="50" y="0"/>
                    <a:pt x="72" y="0"/>
                  </a:cubicBezTo>
                  <a:lnTo>
                    <a:pt x="72" y="0"/>
                  </a:lnTo>
                  <a:cubicBezTo>
                    <a:pt x="87" y="0"/>
                    <a:pt x="100" y="5"/>
                    <a:pt x="109" y="14"/>
                  </a:cubicBezTo>
                  <a:lnTo>
                    <a:pt x="109" y="14"/>
                  </a:lnTo>
                  <a:lnTo>
                    <a:pt x="110" y="15"/>
                  </a:lnTo>
                  <a:lnTo>
                    <a:pt x="110" y="15"/>
                  </a:lnTo>
                  <a:cubicBezTo>
                    <a:pt x="110" y="15"/>
                    <a:pt x="112" y="13"/>
                    <a:pt x="113" y="9"/>
                  </a:cubicBezTo>
                  <a:lnTo>
                    <a:pt x="113" y="9"/>
                  </a:lnTo>
                  <a:cubicBezTo>
                    <a:pt x="114" y="4"/>
                    <a:pt x="115" y="2"/>
                    <a:pt x="117" y="2"/>
                  </a:cubicBezTo>
                  <a:lnTo>
                    <a:pt x="117" y="2"/>
                  </a:lnTo>
                  <a:cubicBezTo>
                    <a:pt x="121" y="2"/>
                    <a:pt x="128" y="3"/>
                    <a:pt x="138" y="5"/>
                  </a:cubicBezTo>
                  <a:lnTo>
                    <a:pt x="138" y="5"/>
                  </a:lnTo>
                  <a:cubicBezTo>
                    <a:pt x="148" y="6"/>
                    <a:pt x="155" y="8"/>
                    <a:pt x="160" y="10"/>
                  </a:cubicBezTo>
                  <a:lnTo>
                    <a:pt x="160" y="10"/>
                  </a:lnTo>
                  <a:cubicBezTo>
                    <a:pt x="161" y="10"/>
                    <a:pt x="161" y="10"/>
                    <a:pt x="161" y="11"/>
                  </a:cubicBezTo>
                  <a:lnTo>
                    <a:pt x="161" y="11"/>
                  </a:lnTo>
                  <a:cubicBezTo>
                    <a:pt x="161" y="12"/>
                    <a:pt x="161" y="13"/>
                    <a:pt x="161" y="14"/>
                  </a:cubicBezTo>
                  <a:lnTo>
                    <a:pt x="161" y="14"/>
                  </a:lnTo>
                  <a:cubicBezTo>
                    <a:pt x="158" y="31"/>
                    <a:pt x="156" y="47"/>
                    <a:pt x="156" y="65"/>
                  </a:cubicBez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1" name="Freeform 87">
              <a:extLst>
                <a:ext uri="{FF2B5EF4-FFF2-40B4-BE49-F238E27FC236}">
                  <a16:creationId xmlns:a16="http://schemas.microsoft.com/office/drawing/2014/main" id="{5D512BEB-BF61-440D-9F07-9451C1A1AF1F}"/>
                </a:ext>
              </a:extLst>
            </p:cNvPr>
            <p:cNvSpPr>
              <a:spLocks noChangeArrowheads="1"/>
            </p:cNvSpPr>
            <p:nvPr/>
          </p:nvSpPr>
          <p:spPr bwMode="auto">
            <a:xfrm>
              <a:off x="5108575" y="3344863"/>
              <a:ext cx="49213" cy="44450"/>
            </a:xfrm>
            <a:custGeom>
              <a:avLst/>
              <a:gdLst>
                <a:gd name="T0" fmla="*/ 129 w 135"/>
                <a:gd name="T1" fmla="*/ 80 h 125"/>
                <a:gd name="T2" fmla="*/ 129 w 135"/>
                <a:gd name="T3" fmla="*/ 80 h 125"/>
                <a:gd name="T4" fmla="*/ 108 w 135"/>
                <a:gd name="T5" fmla="*/ 79 h 125"/>
                <a:gd name="T6" fmla="*/ 108 w 135"/>
                <a:gd name="T7" fmla="*/ 79 h 125"/>
                <a:gd name="T8" fmla="*/ 87 w 135"/>
                <a:gd name="T9" fmla="*/ 79 h 125"/>
                <a:gd name="T10" fmla="*/ 87 w 135"/>
                <a:gd name="T11" fmla="*/ 79 h 125"/>
                <a:gd name="T12" fmla="*/ 87 w 135"/>
                <a:gd name="T13" fmla="*/ 99 h 125"/>
                <a:gd name="T14" fmla="*/ 87 w 135"/>
                <a:gd name="T15" fmla="*/ 99 h 125"/>
                <a:gd name="T16" fmla="*/ 88 w 135"/>
                <a:gd name="T17" fmla="*/ 119 h 125"/>
                <a:gd name="T18" fmla="*/ 88 w 135"/>
                <a:gd name="T19" fmla="*/ 119 h 125"/>
                <a:gd name="T20" fmla="*/ 66 w 135"/>
                <a:gd name="T21" fmla="*/ 124 h 125"/>
                <a:gd name="T22" fmla="*/ 66 w 135"/>
                <a:gd name="T23" fmla="*/ 124 h 125"/>
                <a:gd name="T24" fmla="*/ 44 w 135"/>
                <a:gd name="T25" fmla="*/ 121 h 125"/>
                <a:gd name="T26" fmla="*/ 44 w 135"/>
                <a:gd name="T27" fmla="*/ 121 h 125"/>
                <a:gd name="T28" fmla="*/ 44 w 135"/>
                <a:gd name="T29" fmla="*/ 100 h 125"/>
                <a:gd name="T30" fmla="*/ 44 w 135"/>
                <a:gd name="T31" fmla="*/ 100 h 125"/>
                <a:gd name="T32" fmla="*/ 45 w 135"/>
                <a:gd name="T33" fmla="*/ 78 h 125"/>
                <a:gd name="T34" fmla="*/ 45 w 135"/>
                <a:gd name="T35" fmla="*/ 78 h 125"/>
                <a:gd name="T36" fmla="*/ 4 w 135"/>
                <a:gd name="T37" fmla="*/ 80 h 125"/>
                <a:gd name="T38" fmla="*/ 4 w 135"/>
                <a:gd name="T39" fmla="*/ 80 h 125"/>
                <a:gd name="T40" fmla="*/ 0 w 135"/>
                <a:gd name="T41" fmla="*/ 75 h 125"/>
                <a:gd name="T42" fmla="*/ 0 w 135"/>
                <a:gd name="T43" fmla="*/ 75 h 125"/>
                <a:gd name="T44" fmla="*/ 2 w 135"/>
                <a:gd name="T45" fmla="*/ 61 h 125"/>
                <a:gd name="T46" fmla="*/ 2 w 135"/>
                <a:gd name="T47" fmla="*/ 61 h 125"/>
                <a:gd name="T48" fmla="*/ 3 w 135"/>
                <a:gd name="T49" fmla="*/ 44 h 125"/>
                <a:gd name="T50" fmla="*/ 3 w 135"/>
                <a:gd name="T51" fmla="*/ 44 h 125"/>
                <a:gd name="T52" fmla="*/ 7 w 135"/>
                <a:gd name="T53" fmla="*/ 42 h 125"/>
                <a:gd name="T54" fmla="*/ 7 w 135"/>
                <a:gd name="T55" fmla="*/ 42 h 125"/>
                <a:gd name="T56" fmla="*/ 25 w 135"/>
                <a:gd name="T57" fmla="*/ 42 h 125"/>
                <a:gd name="T58" fmla="*/ 25 w 135"/>
                <a:gd name="T59" fmla="*/ 42 h 125"/>
                <a:gd name="T60" fmla="*/ 45 w 135"/>
                <a:gd name="T61" fmla="*/ 43 h 125"/>
                <a:gd name="T62" fmla="*/ 45 w 135"/>
                <a:gd name="T63" fmla="*/ 43 h 125"/>
                <a:gd name="T64" fmla="*/ 45 w 135"/>
                <a:gd name="T65" fmla="*/ 18 h 125"/>
                <a:gd name="T66" fmla="*/ 45 w 135"/>
                <a:gd name="T67" fmla="*/ 3 h 125"/>
                <a:gd name="T68" fmla="*/ 45 w 135"/>
                <a:gd name="T69" fmla="*/ 3 h 125"/>
                <a:gd name="T70" fmla="*/ 48 w 135"/>
                <a:gd name="T71" fmla="*/ 1 h 125"/>
                <a:gd name="T72" fmla="*/ 48 w 135"/>
                <a:gd name="T73" fmla="*/ 1 h 125"/>
                <a:gd name="T74" fmla="*/ 65 w 135"/>
                <a:gd name="T75" fmla="*/ 0 h 125"/>
                <a:gd name="T76" fmla="*/ 65 w 135"/>
                <a:gd name="T77" fmla="*/ 0 h 125"/>
                <a:gd name="T78" fmla="*/ 81 w 135"/>
                <a:gd name="T79" fmla="*/ 0 h 125"/>
                <a:gd name="T80" fmla="*/ 81 w 135"/>
                <a:gd name="T81" fmla="*/ 0 h 125"/>
                <a:gd name="T82" fmla="*/ 88 w 135"/>
                <a:gd name="T83" fmla="*/ 3 h 125"/>
                <a:gd name="T84" fmla="*/ 88 w 135"/>
                <a:gd name="T85" fmla="*/ 3 h 125"/>
                <a:gd name="T86" fmla="*/ 87 w 135"/>
                <a:gd name="T87" fmla="*/ 23 h 125"/>
                <a:gd name="T88" fmla="*/ 87 w 135"/>
                <a:gd name="T89" fmla="*/ 23 h 125"/>
                <a:gd name="T90" fmla="*/ 87 w 135"/>
                <a:gd name="T91" fmla="*/ 43 h 125"/>
                <a:gd name="T92" fmla="*/ 87 w 135"/>
                <a:gd name="T93" fmla="*/ 43 h 125"/>
                <a:gd name="T94" fmla="*/ 131 w 135"/>
                <a:gd name="T95" fmla="*/ 43 h 125"/>
                <a:gd name="T96" fmla="*/ 131 w 135"/>
                <a:gd name="T97" fmla="*/ 43 h 125"/>
                <a:gd name="T98" fmla="*/ 134 w 135"/>
                <a:gd name="T99" fmla="*/ 45 h 125"/>
                <a:gd name="T100" fmla="*/ 134 w 135"/>
                <a:gd name="T101" fmla="*/ 45 h 125"/>
                <a:gd name="T102" fmla="*/ 132 w 135"/>
                <a:gd name="T103" fmla="*/ 61 h 125"/>
                <a:gd name="T104" fmla="*/ 132 w 135"/>
                <a:gd name="T105" fmla="*/ 61 h 125"/>
                <a:gd name="T106" fmla="*/ 131 w 135"/>
                <a:gd name="T107" fmla="*/ 78 h 125"/>
                <a:gd name="T108" fmla="*/ 131 w 135"/>
                <a:gd name="T109" fmla="*/ 78 h 125"/>
                <a:gd name="T110" fmla="*/ 129 w 135"/>
                <a:gd name="T111"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25">
                  <a:moveTo>
                    <a:pt x="129" y="80"/>
                  </a:moveTo>
                  <a:lnTo>
                    <a:pt x="129" y="80"/>
                  </a:lnTo>
                  <a:cubicBezTo>
                    <a:pt x="124" y="80"/>
                    <a:pt x="117" y="80"/>
                    <a:pt x="108" y="79"/>
                  </a:cubicBezTo>
                  <a:lnTo>
                    <a:pt x="108" y="79"/>
                  </a:lnTo>
                  <a:cubicBezTo>
                    <a:pt x="98" y="79"/>
                    <a:pt x="90" y="79"/>
                    <a:pt x="87" y="79"/>
                  </a:cubicBezTo>
                  <a:lnTo>
                    <a:pt x="87" y="79"/>
                  </a:lnTo>
                  <a:cubicBezTo>
                    <a:pt x="87" y="82"/>
                    <a:pt x="87" y="90"/>
                    <a:pt x="87" y="99"/>
                  </a:cubicBezTo>
                  <a:lnTo>
                    <a:pt x="87" y="99"/>
                  </a:lnTo>
                  <a:cubicBezTo>
                    <a:pt x="88" y="107"/>
                    <a:pt x="88" y="114"/>
                    <a:pt x="88" y="119"/>
                  </a:cubicBezTo>
                  <a:lnTo>
                    <a:pt x="88" y="119"/>
                  </a:lnTo>
                  <a:cubicBezTo>
                    <a:pt x="88" y="123"/>
                    <a:pt x="81" y="124"/>
                    <a:pt x="66" y="124"/>
                  </a:cubicBezTo>
                  <a:lnTo>
                    <a:pt x="66" y="124"/>
                  </a:lnTo>
                  <a:cubicBezTo>
                    <a:pt x="51" y="124"/>
                    <a:pt x="44" y="123"/>
                    <a:pt x="44" y="121"/>
                  </a:cubicBezTo>
                  <a:lnTo>
                    <a:pt x="44" y="121"/>
                  </a:lnTo>
                  <a:cubicBezTo>
                    <a:pt x="44" y="115"/>
                    <a:pt x="44" y="108"/>
                    <a:pt x="44" y="100"/>
                  </a:cubicBezTo>
                  <a:lnTo>
                    <a:pt x="44" y="100"/>
                  </a:lnTo>
                  <a:cubicBezTo>
                    <a:pt x="45" y="88"/>
                    <a:pt x="45" y="81"/>
                    <a:pt x="45" y="78"/>
                  </a:cubicBezTo>
                  <a:lnTo>
                    <a:pt x="45" y="78"/>
                  </a:lnTo>
                  <a:cubicBezTo>
                    <a:pt x="19" y="79"/>
                    <a:pt x="5" y="80"/>
                    <a:pt x="4" y="80"/>
                  </a:cubicBezTo>
                  <a:lnTo>
                    <a:pt x="4" y="80"/>
                  </a:lnTo>
                  <a:cubicBezTo>
                    <a:pt x="1" y="80"/>
                    <a:pt x="0" y="78"/>
                    <a:pt x="0" y="75"/>
                  </a:cubicBezTo>
                  <a:lnTo>
                    <a:pt x="0" y="75"/>
                  </a:lnTo>
                  <a:cubicBezTo>
                    <a:pt x="0" y="74"/>
                    <a:pt x="1" y="69"/>
                    <a:pt x="2" y="61"/>
                  </a:cubicBezTo>
                  <a:lnTo>
                    <a:pt x="2" y="61"/>
                  </a:lnTo>
                  <a:cubicBezTo>
                    <a:pt x="2" y="55"/>
                    <a:pt x="2" y="49"/>
                    <a:pt x="3" y="44"/>
                  </a:cubicBezTo>
                  <a:lnTo>
                    <a:pt x="3" y="44"/>
                  </a:lnTo>
                  <a:cubicBezTo>
                    <a:pt x="4" y="43"/>
                    <a:pt x="5" y="42"/>
                    <a:pt x="7" y="42"/>
                  </a:cubicBezTo>
                  <a:lnTo>
                    <a:pt x="7" y="42"/>
                  </a:lnTo>
                  <a:cubicBezTo>
                    <a:pt x="12" y="42"/>
                    <a:pt x="18" y="42"/>
                    <a:pt x="25" y="42"/>
                  </a:cubicBezTo>
                  <a:lnTo>
                    <a:pt x="25" y="42"/>
                  </a:lnTo>
                  <a:cubicBezTo>
                    <a:pt x="36" y="43"/>
                    <a:pt x="42" y="43"/>
                    <a:pt x="45" y="43"/>
                  </a:cubicBezTo>
                  <a:lnTo>
                    <a:pt x="45" y="43"/>
                  </a:lnTo>
                  <a:cubicBezTo>
                    <a:pt x="45" y="35"/>
                    <a:pt x="45" y="27"/>
                    <a:pt x="45" y="18"/>
                  </a:cubicBezTo>
                  <a:lnTo>
                    <a:pt x="45" y="3"/>
                  </a:lnTo>
                  <a:lnTo>
                    <a:pt x="45" y="3"/>
                  </a:lnTo>
                  <a:cubicBezTo>
                    <a:pt x="45" y="2"/>
                    <a:pt x="46" y="1"/>
                    <a:pt x="48" y="1"/>
                  </a:cubicBezTo>
                  <a:lnTo>
                    <a:pt x="48" y="1"/>
                  </a:lnTo>
                  <a:cubicBezTo>
                    <a:pt x="52" y="1"/>
                    <a:pt x="58" y="1"/>
                    <a:pt x="65" y="0"/>
                  </a:cubicBezTo>
                  <a:lnTo>
                    <a:pt x="65" y="0"/>
                  </a:lnTo>
                  <a:cubicBezTo>
                    <a:pt x="72" y="0"/>
                    <a:pt x="77" y="0"/>
                    <a:pt x="81" y="0"/>
                  </a:cubicBezTo>
                  <a:lnTo>
                    <a:pt x="81" y="0"/>
                  </a:lnTo>
                  <a:cubicBezTo>
                    <a:pt x="86" y="0"/>
                    <a:pt x="88" y="1"/>
                    <a:pt x="88" y="3"/>
                  </a:cubicBezTo>
                  <a:lnTo>
                    <a:pt x="88" y="3"/>
                  </a:lnTo>
                  <a:cubicBezTo>
                    <a:pt x="88" y="7"/>
                    <a:pt x="88" y="14"/>
                    <a:pt x="87" y="23"/>
                  </a:cubicBezTo>
                  <a:lnTo>
                    <a:pt x="87" y="23"/>
                  </a:lnTo>
                  <a:cubicBezTo>
                    <a:pt x="87" y="31"/>
                    <a:pt x="87" y="39"/>
                    <a:pt x="87" y="43"/>
                  </a:cubicBezTo>
                  <a:lnTo>
                    <a:pt x="87" y="43"/>
                  </a:lnTo>
                  <a:cubicBezTo>
                    <a:pt x="108" y="43"/>
                    <a:pt x="123" y="43"/>
                    <a:pt x="131" y="43"/>
                  </a:cubicBezTo>
                  <a:lnTo>
                    <a:pt x="131" y="43"/>
                  </a:lnTo>
                  <a:cubicBezTo>
                    <a:pt x="132" y="43"/>
                    <a:pt x="134" y="44"/>
                    <a:pt x="134" y="45"/>
                  </a:cubicBezTo>
                  <a:lnTo>
                    <a:pt x="134" y="45"/>
                  </a:lnTo>
                  <a:cubicBezTo>
                    <a:pt x="134" y="46"/>
                    <a:pt x="133" y="52"/>
                    <a:pt x="132" y="61"/>
                  </a:cubicBezTo>
                  <a:lnTo>
                    <a:pt x="132" y="61"/>
                  </a:lnTo>
                  <a:cubicBezTo>
                    <a:pt x="132" y="65"/>
                    <a:pt x="132" y="70"/>
                    <a:pt x="131" y="78"/>
                  </a:cubicBezTo>
                  <a:lnTo>
                    <a:pt x="131" y="78"/>
                  </a:lnTo>
                  <a:cubicBezTo>
                    <a:pt x="131" y="79"/>
                    <a:pt x="130" y="80"/>
                    <a:pt x="129" y="80"/>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2" name="Freeform 88">
              <a:extLst>
                <a:ext uri="{FF2B5EF4-FFF2-40B4-BE49-F238E27FC236}">
                  <a16:creationId xmlns:a16="http://schemas.microsoft.com/office/drawing/2014/main" id="{858A930B-991E-4F7A-AD5D-1184AAFA68F5}"/>
                </a:ext>
              </a:extLst>
            </p:cNvPr>
            <p:cNvSpPr>
              <a:spLocks noChangeArrowheads="1"/>
            </p:cNvSpPr>
            <p:nvPr/>
          </p:nvSpPr>
          <p:spPr bwMode="auto">
            <a:xfrm>
              <a:off x="5189538" y="3327400"/>
              <a:ext cx="60325" cy="69850"/>
            </a:xfrm>
            <a:custGeom>
              <a:avLst/>
              <a:gdLst>
                <a:gd name="T0" fmla="*/ 111 w 166"/>
                <a:gd name="T1" fmla="*/ 124 h 193"/>
                <a:gd name="T2" fmla="*/ 103 w 166"/>
                <a:gd name="T3" fmla="*/ 105 h 193"/>
                <a:gd name="T4" fmla="*/ 84 w 166"/>
                <a:gd name="T5" fmla="*/ 98 h 193"/>
                <a:gd name="T6" fmla="*/ 64 w 166"/>
                <a:gd name="T7" fmla="*/ 105 h 193"/>
                <a:gd name="T8" fmla="*/ 56 w 166"/>
                <a:gd name="T9" fmla="*/ 124 h 193"/>
                <a:gd name="T10" fmla="*/ 64 w 166"/>
                <a:gd name="T11" fmla="*/ 143 h 193"/>
                <a:gd name="T12" fmla="*/ 84 w 166"/>
                <a:gd name="T13" fmla="*/ 151 h 193"/>
                <a:gd name="T14" fmla="*/ 104 w 166"/>
                <a:gd name="T15" fmla="*/ 143 h 193"/>
                <a:gd name="T16" fmla="*/ 165 w 166"/>
                <a:gd name="T17" fmla="*/ 126 h 193"/>
                <a:gd name="T18" fmla="*/ 147 w 166"/>
                <a:gd name="T19" fmla="*/ 172 h 193"/>
                <a:gd name="T20" fmla="*/ 97 w 166"/>
                <a:gd name="T21" fmla="*/ 192 h 193"/>
                <a:gd name="T22" fmla="*/ 61 w 166"/>
                <a:gd name="T23" fmla="*/ 181 h 193"/>
                <a:gd name="T24" fmla="*/ 60 w 166"/>
                <a:gd name="T25" fmla="*/ 180 h 193"/>
                <a:gd name="T26" fmla="*/ 56 w 166"/>
                <a:gd name="T27" fmla="*/ 185 h 193"/>
                <a:gd name="T28" fmla="*/ 53 w 166"/>
                <a:gd name="T29" fmla="*/ 191 h 193"/>
                <a:gd name="T30" fmla="*/ 11 w 166"/>
                <a:gd name="T31" fmla="*/ 191 h 193"/>
                <a:gd name="T32" fmla="*/ 2 w 166"/>
                <a:gd name="T33" fmla="*/ 188 h 193"/>
                <a:gd name="T34" fmla="*/ 2 w 166"/>
                <a:gd name="T35" fmla="*/ 186 h 193"/>
                <a:gd name="T36" fmla="*/ 5 w 166"/>
                <a:gd name="T37" fmla="*/ 105 h 193"/>
                <a:gd name="T38" fmla="*/ 0 w 166"/>
                <a:gd name="T39" fmla="*/ 7 h 193"/>
                <a:gd name="T40" fmla="*/ 0 w 166"/>
                <a:gd name="T41" fmla="*/ 5 h 193"/>
                <a:gd name="T42" fmla="*/ 5 w 166"/>
                <a:gd name="T43" fmla="*/ 3 h 193"/>
                <a:gd name="T44" fmla="*/ 31 w 166"/>
                <a:gd name="T45" fmla="*/ 1 h 193"/>
                <a:gd name="T46" fmla="*/ 56 w 166"/>
                <a:gd name="T47" fmla="*/ 0 h 193"/>
                <a:gd name="T48" fmla="*/ 60 w 166"/>
                <a:gd name="T49" fmla="*/ 3 h 193"/>
                <a:gd name="T50" fmla="*/ 59 w 166"/>
                <a:gd name="T51" fmla="*/ 17 h 193"/>
                <a:gd name="T52" fmla="*/ 58 w 166"/>
                <a:gd name="T53" fmla="*/ 31 h 193"/>
                <a:gd name="T54" fmla="*/ 57 w 166"/>
                <a:gd name="T55" fmla="*/ 67 h 193"/>
                <a:gd name="T56" fmla="*/ 60 w 166"/>
                <a:gd name="T57" fmla="*/ 71 h 193"/>
                <a:gd name="T58" fmla="*/ 62 w 166"/>
                <a:gd name="T59" fmla="*/ 70 h 193"/>
                <a:gd name="T60" fmla="*/ 97 w 166"/>
                <a:gd name="T61" fmla="*/ 57 h 193"/>
                <a:gd name="T62" fmla="*/ 148 w 166"/>
                <a:gd name="T63"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93">
                  <a:moveTo>
                    <a:pt x="111" y="124"/>
                  </a:moveTo>
                  <a:lnTo>
                    <a:pt x="111" y="124"/>
                  </a:lnTo>
                  <a:cubicBezTo>
                    <a:pt x="111" y="117"/>
                    <a:pt x="109" y="110"/>
                    <a:pt x="103" y="105"/>
                  </a:cubicBezTo>
                  <a:lnTo>
                    <a:pt x="103" y="105"/>
                  </a:lnTo>
                  <a:cubicBezTo>
                    <a:pt x="98" y="101"/>
                    <a:pt x="92" y="98"/>
                    <a:pt x="84" y="98"/>
                  </a:cubicBezTo>
                  <a:lnTo>
                    <a:pt x="84" y="98"/>
                  </a:lnTo>
                  <a:cubicBezTo>
                    <a:pt x="75" y="98"/>
                    <a:pt x="69" y="101"/>
                    <a:pt x="64" y="105"/>
                  </a:cubicBezTo>
                  <a:lnTo>
                    <a:pt x="64" y="105"/>
                  </a:lnTo>
                  <a:cubicBezTo>
                    <a:pt x="59" y="110"/>
                    <a:pt x="56" y="117"/>
                    <a:pt x="56" y="124"/>
                  </a:cubicBezTo>
                  <a:lnTo>
                    <a:pt x="56" y="124"/>
                  </a:lnTo>
                  <a:cubicBezTo>
                    <a:pt x="56" y="132"/>
                    <a:pt x="59" y="139"/>
                    <a:pt x="64" y="143"/>
                  </a:cubicBezTo>
                  <a:lnTo>
                    <a:pt x="64" y="143"/>
                  </a:lnTo>
                  <a:cubicBezTo>
                    <a:pt x="69" y="148"/>
                    <a:pt x="75" y="151"/>
                    <a:pt x="84" y="151"/>
                  </a:cubicBezTo>
                  <a:lnTo>
                    <a:pt x="84" y="151"/>
                  </a:lnTo>
                  <a:cubicBezTo>
                    <a:pt x="93" y="151"/>
                    <a:pt x="99" y="148"/>
                    <a:pt x="104" y="143"/>
                  </a:cubicBezTo>
                  <a:lnTo>
                    <a:pt x="104" y="143"/>
                  </a:lnTo>
                  <a:cubicBezTo>
                    <a:pt x="109" y="139"/>
                    <a:pt x="111" y="132"/>
                    <a:pt x="111" y="124"/>
                  </a:cubicBezTo>
                  <a:close/>
                  <a:moveTo>
                    <a:pt x="165" y="126"/>
                  </a:moveTo>
                  <a:lnTo>
                    <a:pt x="165" y="126"/>
                  </a:lnTo>
                  <a:cubicBezTo>
                    <a:pt x="165" y="144"/>
                    <a:pt x="159" y="159"/>
                    <a:pt x="147" y="172"/>
                  </a:cubicBezTo>
                  <a:lnTo>
                    <a:pt x="147" y="172"/>
                  </a:lnTo>
                  <a:cubicBezTo>
                    <a:pt x="135" y="186"/>
                    <a:pt x="118" y="192"/>
                    <a:pt x="97" y="192"/>
                  </a:cubicBezTo>
                  <a:lnTo>
                    <a:pt x="97" y="192"/>
                  </a:lnTo>
                  <a:cubicBezTo>
                    <a:pt x="82" y="192"/>
                    <a:pt x="70" y="188"/>
                    <a:pt x="61" y="181"/>
                  </a:cubicBezTo>
                  <a:lnTo>
                    <a:pt x="61" y="181"/>
                  </a:lnTo>
                  <a:cubicBezTo>
                    <a:pt x="61" y="180"/>
                    <a:pt x="60" y="180"/>
                    <a:pt x="60" y="180"/>
                  </a:cubicBezTo>
                  <a:lnTo>
                    <a:pt x="60" y="180"/>
                  </a:lnTo>
                  <a:cubicBezTo>
                    <a:pt x="58" y="180"/>
                    <a:pt x="57" y="182"/>
                    <a:pt x="56" y="185"/>
                  </a:cubicBezTo>
                  <a:lnTo>
                    <a:pt x="56" y="185"/>
                  </a:lnTo>
                  <a:cubicBezTo>
                    <a:pt x="56" y="188"/>
                    <a:pt x="55" y="190"/>
                    <a:pt x="53" y="191"/>
                  </a:cubicBezTo>
                  <a:lnTo>
                    <a:pt x="53" y="191"/>
                  </a:lnTo>
                  <a:cubicBezTo>
                    <a:pt x="52" y="191"/>
                    <a:pt x="38" y="191"/>
                    <a:pt x="11" y="191"/>
                  </a:cubicBezTo>
                  <a:lnTo>
                    <a:pt x="11" y="191"/>
                  </a:lnTo>
                  <a:cubicBezTo>
                    <a:pt x="5" y="191"/>
                    <a:pt x="2" y="190"/>
                    <a:pt x="2" y="188"/>
                  </a:cubicBezTo>
                  <a:lnTo>
                    <a:pt x="2" y="188"/>
                  </a:lnTo>
                  <a:cubicBezTo>
                    <a:pt x="2" y="187"/>
                    <a:pt x="2" y="187"/>
                    <a:pt x="2" y="186"/>
                  </a:cubicBezTo>
                  <a:lnTo>
                    <a:pt x="2" y="186"/>
                  </a:lnTo>
                  <a:cubicBezTo>
                    <a:pt x="4" y="172"/>
                    <a:pt x="5" y="145"/>
                    <a:pt x="5" y="105"/>
                  </a:cubicBezTo>
                  <a:lnTo>
                    <a:pt x="5" y="105"/>
                  </a:lnTo>
                  <a:cubicBezTo>
                    <a:pt x="5" y="68"/>
                    <a:pt x="3" y="35"/>
                    <a:pt x="0" y="7"/>
                  </a:cubicBezTo>
                  <a:lnTo>
                    <a:pt x="0" y="5"/>
                  </a:lnTo>
                  <a:lnTo>
                    <a:pt x="0" y="5"/>
                  </a:lnTo>
                  <a:cubicBezTo>
                    <a:pt x="0" y="3"/>
                    <a:pt x="2" y="3"/>
                    <a:pt x="5" y="3"/>
                  </a:cubicBezTo>
                  <a:lnTo>
                    <a:pt x="5" y="3"/>
                  </a:lnTo>
                  <a:cubicBezTo>
                    <a:pt x="7" y="3"/>
                    <a:pt x="15" y="2"/>
                    <a:pt x="31" y="1"/>
                  </a:cubicBezTo>
                  <a:lnTo>
                    <a:pt x="31" y="1"/>
                  </a:lnTo>
                  <a:cubicBezTo>
                    <a:pt x="41" y="0"/>
                    <a:pt x="50" y="0"/>
                    <a:pt x="56" y="0"/>
                  </a:cubicBezTo>
                  <a:lnTo>
                    <a:pt x="56" y="0"/>
                  </a:lnTo>
                  <a:cubicBezTo>
                    <a:pt x="59" y="0"/>
                    <a:pt x="60" y="1"/>
                    <a:pt x="60" y="3"/>
                  </a:cubicBezTo>
                  <a:lnTo>
                    <a:pt x="60" y="3"/>
                  </a:lnTo>
                  <a:cubicBezTo>
                    <a:pt x="60" y="8"/>
                    <a:pt x="60" y="11"/>
                    <a:pt x="59" y="17"/>
                  </a:cubicBezTo>
                  <a:lnTo>
                    <a:pt x="59" y="17"/>
                  </a:lnTo>
                  <a:cubicBezTo>
                    <a:pt x="58" y="24"/>
                    <a:pt x="58" y="29"/>
                    <a:pt x="58" y="31"/>
                  </a:cubicBezTo>
                  <a:lnTo>
                    <a:pt x="58" y="31"/>
                  </a:lnTo>
                  <a:cubicBezTo>
                    <a:pt x="57" y="41"/>
                    <a:pt x="57" y="52"/>
                    <a:pt x="57" y="67"/>
                  </a:cubicBezTo>
                  <a:lnTo>
                    <a:pt x="57" y="67"/>
                  </a:lnTo>
                  <a:cubicBezTo>
                    <a:pt x="57" y="70"/>
                    <a:pt x="58" y="71"/>
                    <a:pt x="60" y="71"/>
                  </a:cubicBezTo>
                  <a:lnTo>
                    <a:pt x="60" y="71"/>
                  </a:lnTo>
                  <a:cubicBezTo>
                    <a:pt x="61" y="71"/>
                    <a:pt x="61" y="71"/>
                    <a:pt x="62" y="70"/>
                  </a:cubicBezTo>
                  <a:lnTo>
                    <a:pt x="62" y="70"/>
                  </a:lnTo>
                  <a:cubicBezTo>
                    <a:pt x="71" y="62"/>
                    <a:pt x="82" y="57"/>
                    <a:pt x="97" y="57"/>
                  </a:cubicBezTo>
                  <a:lnTo>
                    <a:pt x="97" y="57"/>
                  </a:lnTo>
                  <a:cubicBezTo>
                    <a:pt x="119" y="57"/>
                    <a:pt x="136" y="64"/>
                    <a:pt x="148" y="77"/>
                  </a:cubicBezTo>
                  <a:lnTo>
                    <a:pt x="148" y="77"/>
                  </a:lnTo>
                  <a:cubicBezTo>
                    <a:pt x="159" y="90"/>
                    <a:pt x="165" y="105"/>
                    <a:pt x="165" y="126"/>
                  </a:cubicBez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3" name="Freeform 89">
              <a:extLst>
                <a:ext uri="{FF2B5EF4-FFF2-40B4-BE49-F238E27FC236}">
                  <a16:creationId xmlns:a16="http://schemas.microsoft.com/office/drawing/2014/main" id="{FA194759-1D52-4394-BA05-F7E22DC830B4}"/>
                </a:ext>
              </a:extLst>
            </p:cNvPr>
            <p:cNvSpPr>
              <a:spLocks noChangeArrowheads="1"/>
            </p:cNvSpPr>
            <p:nvPr/>
          </p:nvSpPr>
          <p:spPr bwMode="auto">
            <a:xfrm>
              <a:off x="5283200" y="3351213"/>
              <a:ext cx="46038" cy="31750"/>
            </a:xfrm>
            <a:custGeom>
              <a:avLst/>
              <a:gdLst>
                <a:gd name="T0" fmla="*/ 121 w 127"/>
                <a:gd name="T1" fmla="*/ 85 h 86"/>
                <a:gd name="T2" fmla="*/ 58 w 127"/>
                <a:gd name="T3" fmla="*/ 84 h 86"/>
                <a:gd name="T4" fmla="*/ 30 w 127"/>
                <a:gd name="T5" fmla="*/ 85 h 86"/>
                <a:gd name="T6" fmla="*/ 3 w 127"/>
                <a:gd name="T7" fmla="*/ 85 h 86"/>
                <a:gd name="T8" fmla="*/ 0 w 127"/>
                <a:gd name="T9" fmla="*/ 81 h 86"/>
                <a:gd name="T10" fmla="*/ 0 w 127"/>
                <a:gd name="T11" fmla="*/ 74 h 86"/>
                <a:gd name="T12" fmla="*/ 2 w 127"/>
                <a:gd name="T13" fmla="*/ 68 h 86"/>
                <a:gd name="T14" fmla="*/ 2 w 127"/>
                <a:gd name="T15" fmla="*/ 53 h 86"/>
                <a:gd name="T16" fmla="*/ 5 w 127"/>
                <a:gd name="T17" fmla="*/ 51 h 86"/>
                <a:gd name="T18" fmla="*/ 34 w 127"/>
                <a:gd name="T19" fmla="*/ 52 h 86"/>
                <a:gd name="T20" fmla="*/ 63 w 127"/>
                <a:gd name="T21" fmla="*/ 52 h 86"/>
                <a:gd name="T22" fmla="*/ 93 w 127"/>
                <a:gd name="T23" fmla="*/ 52 h 86"/>
                <a:gd name="T24" fmla="*/ 124 w 127"/>
                <a:gd name="T25" fmla="*/ 52 h 86"/>
                <a:gd name="T26" fmla="*/ 126 w 127"/>
                <a:gd name="T27" fmla="*/ 54 h 86"/>
                <a:gd name="T28" fmla="*/ 126 w 127"/>
                <a:gd name="T29" fmla="*/ 69 h 86"/>
                <a:gd name="T30" fmla="*/ 124 w 127"/>
                <a:gd name="T31" fmla="*/ 84 h 86"/>
                <a:gd name="T32" fmla="*/ 122 w 127"/>
                <a:gd name="T33" fmla="*/ 85 h 86"/>
                <a:gd name="T34" fmla="*/ 122 w 127"/>
                <a:gd name="T35" fmla="*/ 35 h 86"/>
                <a:gd name="T36" fmla="*/ 121 w 127"/>
                <a:gd name="T37" fmla="*/ 35 h 86"/>
                <a:gd name="T38" fmla="*/ 58 w 127"/>
                <a:gd name="T39" fmla="*/ 34 h 86"/>
                <a:gd name="T40" fmla="*/ 30 w 127"/>
                <a:gd name="T41" fmla="*/ 34 h 86"/>
                <a:gd name="T42" fmla="*/ 3 w 127"/>
                <a:gd name="T43" fmla="*/ 35 h 86"/>
                <a:gd name="T44" fmla="*/ 0 w 127"/>
                <a:gd name="T45" fmla="*/ 30 h 86"/>
                <a:gd name="T46" fmla="*/ 1 w 127"/>
                <a:gd name="T47" fmla="*/ 17 h 86"/>
                <a:gd name="T48" fmla="*/ 2 w 127"/>
                <a:gd name="T49" fmla="*/ 3 h 86"/>
                <a:gd name="T50" fmla="*/ 5 w 127"/>
                <a:gd name="T51" fmla="*/ 0 h 86"/>
                <a:gd name="T52" fmla="*/ 34 w 127"/>
                <a:gd name="T53" fmla="*/ 1 h 86"/>
                <a:gd name="T54" fmla="*/ 63 w 127"/>
                <a:gd name="T55" fmla="*/ 2 h 86"/>
                <a:gd name="T56" fmla="*/ 93 w 127"/>
                <a:gd name="T57" fmla="*/ 1 h 86"/>
                <a:gd name="T58" fmla="*/ 123 w 127"/>
                <a:gd name="T59" fmla="*/ 1 h 86"/>
                <a:gd name="T60" fmla="*/ 126 w 127"/>
                <a:gd name="T61" fmla="*/ 3 h 86"/>
                <a:gd name="T62" fmla="*/ 124 w 127"/>
                <a:gd name="T63"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86">
                  <a:moveTo>
                    <a:pt x="122" y="85"/>
                  </a:moveTo>
                  <a:lnTo>
                    <a:pt x="121" y="85"/>
                  </a:lnTo>
                  <a:lnTo>
                    <a:pt x="121" y="85"/>
                  </a:lnTo>
                  <a:cubicBezTo>
                    <a:pt x="100" y="85"/>
                    <a:pt x="79" y="84"/>
                    <a:pt x="58" y="84"/>
                  </a:cubicBezTo>
                  <a:lnTo>
                    <a:pt x="58" y="84"/>
                  </a:lnTo>
                  <a:cubicBezTo>
                    <a:pt x="52" y="84"/>
                    <a:pt x="42" y="84"/>
                    <a:pt x="30" y="85"/>
                  </a:cubicBezTo>
                  <a:lnTo>
                    <a:pt x="30" y="85"/>
                  </a:lnTo>
                  <a:cubicBezTo>
                    <a:pt x="18" y="85"/>
                    <a:pt x="9" y="85"/>
                    <a:pt x="3" y="85"/>
                  </a:cubicBezTo>
                  <a:lnTo>
                    <a:pt x="3" y="85"/>
                  </a:lnTo>
                  <a:cubicBezTo>
                    <a:pt x="1" y="85"/>
                    <a:pt x="0" y="84"/>
                    <a:pt x="0" y="81"/>
                  </a:cubicBezTo>
                  <a:lnTo>
                    <a:pt x="0" y="81"/>
                  </a:lnTo>
                  <a:cubicBezTo>
                    <a:pt x="0" y="80"/>
                    <a:pt x="0" y="77"/>
                    <a:pt x="0" y="74"/>
                  </a:cubicBezTo>
                  <a:lnTo>
                    <a:pt x="0" y="74"/>
                  </a:lnTo>
                  <a:cubicBezTo>
                    <a:pt x="1" y="71"/>
                    <a:pt x="1" y="68"/>
                    <a:pt x="2" y="68"/>
                  </a:cubicBezTo>
                  <a:lnTo>
                    <a:pt x="2" y="68"/>
                  </a:lnTo>
                  <a:cubicBezTo>
                    <a:pt x="1" y="63"/>
                    <a:pt x="2" y="58"/>
                    <a:pt x="2" y="53"/>
                  </a:cubicBezTo>
                  <a:lnTo>
                    <a:pt x="2" y="53"/>
                  </a:lnTo>
                  <a:cubicBezTo>
                    <a:pt x="3" y="52"/>
                    <a:pt x="3" y="51"/>
                    <a:pt x="5" y="51"/>
                  </a:cubicBezTo>
                  <a:lnTo>
                    <a:pt x="5" y="51"/>
                  </a:lnTo>
                  <a:cubicBezTo>
                    <a:pt x="11" y="51"/>
                    <a:pt x="21" y="51"/>
                    <a:pt x="34" y="52"/>
                  </a:cubicBezTo>
                  <a:lnTo>
                    <a:pt x="34" y="52"/>
                  </a:lnTo>
                  <a:cubicBezTo>
                    <a:pt x="47" y="52"/>
                    <a:pt x="57" y="52"/>
                    <a:pt x="63" y="52"/>
                  </a:cubicBezTo>
                  <a:lnTo>
                    <a:pt x="63" y="52"/>
                  </a:lnTo>
                  <a:cubicBezTo>
                    <a:pt x="70" y="52"/>
                    <a:pt x="80" y="52"/>
                    <a:pt x="93" y="52"/>
                  </a:cubicBezTo>
                  <a:lnTo>
                    <a:pt x="93" y="52"/>
                  </a:lnTo>
                  <a:cubicBezTo>
                    <a:pt x="107" y="52"/>
                    <a:pt x="117" y="52"/>
                    <a:pt x="124" y="52"/>
                  </a:cubicBezTo>
                  <a:lnTo>
                    <a:pt x="124" y="52"/>
                  </a:lnTo>
                  <a:cubicBezTo>
                    <a:pt x="126" y="52"/>
                    <a:pt x="126" y="52"/>
                    <a:pt x="126" y="54"/>
                  </a:cubicBezTo>
                  <a:lnTo>
                    <a:pt x="126" y="54"/>
                  </a:lnTo>
                  <a:cubicBezTo>
                    <a:pt x="126" y="55"/>
                    <a:pt x="126" y="60"/>
                    <a:pt x="126" y="69"/>
                  </a:cubicBezTo>
                  <a:lnTo>
                    <a:pt x="126" y="69"/>
                  </a:lnTo>
                  <a:cubicBezTo>
                    <a:pt x="125" y="79"/>
                    <a:pt x="124" y="84"/>
                    <a:pt x="124" y="84"/>
                  </a:cubicBezTo>
                  <a:lnTo>
                    <a:pt x="124" y="84"/>
                  </a:lnTo>
                  <a:cubicBezTo>
                    <a:pt x="124" y="85"/>
                    <a:pt x="123" y="85"/>
                    <a:pt x="122" y="85"/>
                  </a:cubicBezTo>
                  <a:close/>
                  <a:moveTo>
                    <a:pt x="122" y="35"/>
                  </a:moveTo>
                  <a:lnTo>
                    <a:pt x="122" y="35"/>
                  </a:lnTo>
                  <a:cubicBezTo>
                    <a:pt x="122" y="35"/>
                    <a:pt x="122" y="35"/>
                    <a:pt x="121" y="35"/>
                  </a:cubicBezTo>
                  <a:lnTo>
                    <a:pt x="121" y="35"/>
                  </a:lnTo>
                  <a:cubicBezTo>
                    <a:pt x="115" y="34"/>
                    <a:pt x="94" y="34"/>
                    <a:pt x="58" y="34"/>
                  </a:cubicBezTo>
                  <a:lnTo>
                    <a:pt x="58" y="34"/>
                  </a:lnTo>
                  <a:cubicBezTo>
                    <a:pt x="52" y="34"/>
                    <a:pt x="42" y="34"/>
                    <a:pt x="30" y="34"/>
                  </a:cubicBezTo>
                  <a:lnTo>
                    <a:pt x="30" y="34"/>
                  </a:lnTo>
                  <a:cubicBezTo>
                    <a:pt x="18" y="35"/>
                    <a:pt x="9" y="35"/>
                    <a:pt x="3" y="35"/>
                  </a:cubicBezTo>
                  <a:lnTo>
                    <a:pt x="3" y="35"/>
                  </a:lnTo>
                  <a:cubicBezTo>
                    <a:pt x="1" y="35"/>
                    <a:pt x="0" y="33"/>
                    <a:pt x="0" y="30"/>
                  </a:cubicBezTo>
                  <a:lnTo>
                    <a:pt x="0" y="30"/>
                  </a:lnTo>
                  <a:cubicBezTo>
                    <a:pt x="0" y="29"/>
                    <a:pt x="0" y="25"/>
                    <a:pt x="1" y="17"/>
                  </a:cubicBezTo>
                  <a:lnTo>
                    <a:pt x="1" y="17"/>
                  </a:lnTo>
                  <a:cubicBezTo>
                    <a:pt x="1" y="12"/>
                    <a:pt x="2" y="7"/>
                    <a:pt x="2" y="3"/>
                  </a:cubicBezTo>
                  <a:lnTo>
                    <a:pt x="2" y="3"/>
                  </a:lnTo>
                  <a:cubicBezTo>
                    <a:pt x="3" y="1"/>
                    <a:pt x="3" y="0"/>
                    <a:pt x="5" y="0"/>
                  </a:cubicBezTo>
                  <a:lnTo>
                    <a:pt x="5" y="0"/>
                  </a:lnTo>
                  <a:cubicBezTo>
                    <a:pt x="11" y="0"/>
                    <a:pt x="21" y="0"/>
                    <a:pt x="34" y="1"/>
                  </a:cubicBezTo>
                  <a:lnTo>
                    <a:pt x="34" y="1"/>
                  </a:lnTo>
                  <a:cubicBezTo>
                    <a:pt x="47" y="1"/>
                    <a:pt x="57" y="2"/>
                    <a:pt x="63" y="2"/>
                  </a:cubicBezTo>
                  <a:lnTo>
                    <a:pt x="63" y="2"/>
                  </a:lnTo>
                  <a:cubicBezTo>
                    <a:pt x="69" y="2"/>
                    <a:pt x="80" y="2"/>
                    <a:pt x="93" y="1"/>
                  </a:cubicBezTo>
                  <a:lnTo>
                    <a:pt x="93" y="1"/>
                  </a:lnTo>
                  <a:cubicBezTo>
                    <a:pt x="106" y="1"/>
                    <a:pt x="117" y="1"/>
                    <a:pt x="123" y="1"/>
                  </a:cubicBezTo>
                  <a:lnTo>
                    <a:pt x="123" y="1"/>
                  </a:lnTo>
                  <a:cubicBezTo>
                    <a:pt x="125" y="1"/>
                    <a:pt x="126" y="2"/>
                    <a:pt x="126" y="3"/>
                  </a:cubicBezTo>
                  <a:lnTo>
                    <a:pt x="126" y="3"/>
                  </a:lnTo>
                  <a:cubicBezTo>
                    <a:pt x="126" y="16"/>
                    <a:pt x="126" y="26"/>
                    <a:pt x="124" y="33"/>
                  </a:cubicBezTo>
                  <a:lnTo>
                    <a:pt x="124" y="33"/>
                  </a:lnTo>
                  <a:cubicBezTo>
                    <a:pt x="124" y="35"/>
                    <a:pt x="123" y="35"/>
                    <a:pt x="122" y="35"/>
                  </a:cubicBez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4" name="Freeform 90">
              <a:extLst>
                <a:ext uri="{FF2B5EF4-FFF2-40B4-BE49-F238E27FC236}">
                  <a16:creationId xmlns:a16="http://schemas.microsoft.com/office/drawing/2014/main" id="{902B0DF6-FBE0-416D-8202-8860449BA693}"/>
                </a:ext>
              </a:extLst>
            </p:cNvPr>
            <p:cNvSpPr>
              <a:spLocks noChangeArrowheads="1"/>
            </p:cNvSpPr>
            <p:nvPr/>
          </p:nvSpPr>
          <p:spPr bwMode="auto">
            <a:xfrm>
              <a:off x="5360988" y="3348038"/>
              <a:ext cx="42862" cy="49212"/>
            </a:xfrm>
            <a:custGeom>
              <a:avLst/>
              <a:gdLst>
                <a:gd name="T0" fmla="*/ 106 w 120"/>
                <a:gd name="T1" fmla="*/ 46 h 138"/>
                <a:gd name="T2" fmla="*/ 106 w 120"/>
                <a:gd name="T3" fmla="*/ 46 h 138"/>
                <a:gd name="T4" fmla="*/ 97 w 120"/>
                <a:gd name="T5" fmla="*/ 44 h 138"/>
                <a:gd name="T6" fmla="*/ 97 w 120"/>
                <a:gd name="T7" fmla="*/ 44 h 138"/>
                <a:gd name="T8" fmla="*/ 83 w 120"/>
                <a:gd name="T9" fmla="*/ 42 h 138"/>
                <a:gd name="T10" fmla="*/ 83 w 120"/>
                <a:gd name="T11" fmla="*/ 42 h 138"/>
                <a:gd name="T12" fmla="*/ 61 w 120"/>
                <a:gd name="T13" fmla="*/ 49 h 138"/>
                <a:gd name="T14" fmla="*/ 61 w 120"/>
                <a:gd name="T15" fmla="*/ 49 h 138"/>
                <a:gd name="T16" fmla="*/ 54 w 120"/>
                <a:gd name="T17" fmla="*/ 68 h 138"/>
                <a:gd name="T18" fmla="*/ 54 w 120"/>
                <a:gd name="T19" fmla="*/ 68 h 138"/>
                <a:gd name="T20" fmla="*/ 62 w 120"/>
                <a:gd name="T21" fmla="*/ 87 h 138"/>
                <a:gd name="T22" fmla="*/ 62 w 120"/>
                <a:gd name="T23" fmla="*/ 87 h 138"/>
                <a:gd name="T24" fmla="*/ 84 w 120"/>
                <a:gd name="T25" fmla="*/ 94 h 138"/>
                <a:gd name="T26" fmla="*/ 84 w 120"/>
                <a:gd name="T27" fmla="*/ 94 h 138"/>
                <a:gd name="T28" fmla="*/ 100 w 120"/>
                <a:gd name="T29" fmla="*/ 91 h 138"/>
                <a:gd name="T30" fmla="*/ 100 w 120"/>
                <a:gd name="T31" fmla="*/ 91 h 138"/>
                <a:gd name="T32" fmla="*/ 107 w 120"/>
                <a:gd name="T33" fmla="*/ 88 h 138"/>
                <a:gd name="T34" fmla="*/ 107 w 120"/>
                <a:gd name="T35" fmla="*/ 88 h 138"/>
                <a:gd name="T36" fmla="*/ 114 w 120"/>
                <a:gd name="T37" fmla="*/ 105 h 138"/>
                <a:gd name="T38" fmla="*/ 114 w 120"/>
                <a:gd name="T39" fmla="*/ 105 h 138"/>
                <a:gd name="T40" fmla="*/ 117 w 120"/>
                <a:gd name="T41" fmla="*/ 126 h 138"/>
                <a:gd name="T42" fmla="*/ 117 w 120"/>
                <a:gd name="T43" fmla="*/ 126 h 138"/>
                <a:gd name="T44" fmla="*/ 99 w 120"/>
                <a:gd name="T45" fmla="*/ 135 h 138"/>
                <a:gd name="T46" fmla="*/ 99 w 120"/>
                <a:gd name="T47" fmla="*/ 135 h 138"/>
                <a:gd name="T48" fmla="*/ 76 w 120"/>
                <a:gd name="T49" fmla="*/ 137 h 138"/>
                <a:gd name="T50" fmla="*/ 76 w 120"/>
                <a:gd name="T51" fmla="*/ 137 h 138"/>
                <a:gd name="T52" fmla="*/ 22 w 120"/>
                <a:gd name="T53" fmla="*/ 118 h 138"/>
                <a:gd name="T54" fmla="*/ 22 w 120"/>
                <a:gd name="T55" fmla="*/ 118 h 138"/>
                <a:gd name="T56" fmla="*/ 0 w 120"/>
                <a:gd name="T57" fmla="*/ 68 h 138"/>
                <a:gd name="T58" fmla="*/ 0 w 120"/>
                <a:gd name="T59" fmla="*/ 68 h 138"/>
                <a:gd name="T60" fmla="*/ 22 w 120"/>
                <a:gd name="T61" fmla="*/ 20 h 138"/>
                <a:gd name="T62" fmla="*/ 22 w 120"/>
                <a:gd name="T63" fmla="*/ 20 h 138"/>
                <a:gd name="T64" fmla="*/ 76 w 120"/>
                <a:gd name="T65" fmla="*/ 0 h 138"/>
                <a:gd name="T66" fmla="*/ 76 w 120"/>
                <a:gd name="T67" fmla="*/ 0 h 138"/>
                <a:gd name="T68" fmla="*/ 115 w 120"/>
                <a:gd name="T69" fmla="*/ 7 h 138"/>
                <a:gd name="T70" fmla="*/ 115 w 120"/>
                <a:gd name="T71" fmla="*/ 7 h 138"/>
                <a:gd name="T72" fmla="*/ 119 w 120"/>
                <a:gd name="T73" fmla="*/ 12 h 138"/>
                <a:gd name="T74" fmla="*/ 119 w 120"/>
                <a:gd name="T75" fmla="*/ 12 h 138"/>
                <a:gd name="T76" fmla="*/ 114 w 120"/>
                <a:gd name="T77" fmla="*/ 27 h 138"/>
                <a:gd name="T78" fmla="*/ 114 w 120"/>
                <a:gd name="T79" fmla="*/ 27 h 138"/>
                <a:gd name="T80" fmla="*/ 109 w 120"/>
                <a:gd name="T81" fmla="*/ 44 h 138"/>
                <a:gd name="T82" fmla="*/ 109 w 120"/>
                <a:gd name="T83" fmla="*/ 44 h 138"/>
                <a:gd name="T84" fmla="*/ 106 w 120"/>
                <a:gd name="T85"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38">
                  <a:moveTo>
                    <a:pt x="106" y="46"/>
                  </a:moveTo>
                  <a:lnTo>
                    <a:pt x="106" y="46"/>
                  </a:lnTo>
                  <a:cubicBezTo>
                    <a:pt x="106" y="46"/>
                    <a:pt x="103" y="45"/>
                    <a:pt x="97" y="44"/>
                  </a:cubicBezTo>
                  <a:lnTo>
                    <a:pt x="97" y="44"/>
                  </a:lnTo>
                  <a:cubicBezTo>
                    <a:pt x="91" y="43"/>
                    <a:pt x="86" y="42"/>
                    <a:pt x="83" y="42"/>
                  </a:cubicBezTo>
                  <a:lnTo>
                    <a:pt x="83" y="42"/>
                  </a:lnTo>
                  <a:cubicBezTo>
                    <a:pt x="74" y="42"/>
                    <a:pt x="67" y="44"/>
                    <a:pt x="61" y="49"/>
                  </a:cubicBezTo>
                  <a:lnTo>
                    <a:pt x="61" y="49"/>
                  </a:lnTo>
                  <a:cubicBezTo>
                    <a:pt x="56" y="53"/>
                    <a:pt x="54" y="60"/>
                    <a:pt x="54" y="68"/>
                  </a:cubicBezTo>
                  <a:lnTo>
                    <a:pt x="54" y="68"/>
                  </a:lnTo>
                  <a:cubicBezTo>
                    <a:pt x="54" y="76"/>
                    <a:pt x="56" y="82"/>
                    <a:pt x="62" y="87"/>
                  </a:cubicBezTo>
                  <a:lnTo>
                    <a:pt x="62" y="87"/>
                  </a:lnTo>
                  <a:cubicBezTo>
                    <a:pt x="68" y="92"/>
                    <a:pt x="76" y="94"/>
                    <a:pt x="84" y="94"/>
                  </a:cubicBezTo>
                  <a:lnTo>
                    <a:pt x="84" y="94"/>
                  </a:lnTo>
                  <a:cubicBezTo>
                    <a:pt x="89" y="94"/>
                    <a:pt x="94" y="94"/>
                    <a:pt x="100" y="91"/>
                  </a:cubicBezTo>
                  <a:lnTo>
                    <a:pt x="100" y="91"/>
                  </a:lnTo>
                  <a:cubicBezTo>
                    <a:pt x="105" y="89"/>
                    <a:pt x="108" y="88"/>
                    <a:pt x="107" y="88"/>
                  </a:cubicBezTo>
                  <a:lnTo>
                    <a:pt x="107" y="88"/>
                  </a:lnTo>
                  <a:cubicBezTo>
                    <a:pt x="109" y="88"/>
                    <a:pt x="111" y="94"/>
                    <a:pt x="114" y="105"/>
                  </a:cubicBezTo>
                  <a:lnTo>
                    <a:pt x="114" y="105"/>
                  </a:lnTo>
                  <a:cubicBezTo>
                    <a:pt x="116" y="115"/>
                    <a:pt x="117" y="123"/>
                    <a:pt x="117" y="126"/>
                  </a:cubicBezTo>
                  <a:lnTo>
                    <a:pt x="117" y="126"/>
                  </a:lnTo>
                  <a:cubicBezTo>
                    <a:pt x="117" y="129"/>
                    <a:pt x="111" y="132"/>
                    <a:pt x="99" y="135"/>
                  </a:cubicBezTo>
                  <a:lnTo>
                    <a:pt x="99" y="135"/>
                  </a:lnTo>
                  <a:cubicBezTo>
                    <a:pt x="89" y="136"/>
                    <a:pt x="81" y="137"/>
                    <a:pt x="76" y="137"/>
                  </a:cubicBezTo>
                  <a:lnTo>
                    <a:pt x="76" y="137"/>
                  </a:lnTo>
                  <a:cubicBezTo>
                    <a:pt x="54" y="137"/>
                    <a:pt x="35" y="130"/>
                    <a:pt x="22" y="118"/>
                  </a:cubicBezTo>
                  <a:lnTo>
                    <a:pt x="22" y="118"/>
                  </a:lnTo>
                  <a:cubicBezTo>
                    <a:pt x="7" y="104"/>
                    <a:pt x="0" y="88"/>
                    <a:pt x="0" y="68"/>
                  </a:cubicBezTo>
                  <a:lnTo>
                    <a:pt x="0" y="68"/>
                  </a:lnTo>
                  <a:cubicBezTo>
                    <a:pt x="0" y="48"/>
                    <a:pt x="7" y="33"/>
                    <a:pt x="22" y="20"/>
                  </a:cubicBezTo>
                  <a:lnTo>
                    <a:pt x="22" y="20"/>
                  </a:lnTo>
                  <a:cubicBezTo>
                    <a:pt x="36" y="6"/>
                    <a:pt x="54" y="0"/>
                    <a:pt x="76" y="0"/>
                  </a:cubicBezTo>
                  <a:lnTo>
                    <a:pt x="76" y="0"/>
                  </a:lnTo>
                  <a:cubicBezTo>
                    <a:pt x="91" y="0"/>
                    <a:pt x="104" y="2"/>
                    <a:pt x="115" y="7"/>
                  </a:cubicBezTo>
                  <a:lnTo>
                    <a:pt x="115" y="7"/>
                  </a:lnTo>
                  <a:cubicBezTo>
                    <a:pt x="117" y="9"/>
                    <a:pt x="119" y="10"/>
                    <a:pt x="119" y="12"/>
                  </a:cubicBezTo>
                  <a:lnTo>
                    <a:pt x="119" y="12"/>
                  </a:lnTo>
                  <a:cubicBezTo>
                    <a:pt x="119" y="12"/>
                    <a:pt x="117" y="18"/>
                    <a:pt x="114" y="27"/>
                  </a:cubicBezTo>
                  <a:lnTo>
                    <a:pt x="114" y="27"/>
                  </a:lnTo>
                  <a:cubicBezTo>
                    <a:pt x="112" y="36"/>
                    <a:pt x="109" y="41"/>
                    <a:pt x="109" y="44"/>
                  </a:cubicBezTo>
                  <a:lnTo>
                    <a:pt x="109" y="44"/>
                  </a:lnTo>
                  <a:cubicBezTo>
                    <a:pt x="108" y="45"/>
                    <a:pt x="107" y="46"/>
                    <a:pt x="106" y="46"/>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45" name="Line 91">
              <a:extLst>
                <a:ext uri="{FF2B5EF4-FFF2-40B4-BE49-F238E27FC236}">
                  <a16:creationId xmlns:a16="http://schemas.microsoft.com/office/drawing/2014/main" id="{CB1FEDC1-28D4-4DBB-9F4A-33ED5945B581}"/>
                </a:ext>
              </a:extLst>
            </p:cNvPr>
            <p:cNvSpPr>
              <a:spLocks noChangeShapeType="1"/>
            </p:cNvSpPr>
            <p:nvPr/>
          </p:nvSpPr>
          <p:spPr bwMode="auto">
            <a:xfrm>
              <a:off x="4441825" y="3190875"/>
              <a:ext cx="279400" cy="1588"/>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46" name="Line 92">
              <a:extLst>
                <a:ext uri="{FF2B5EF4-FFF2-40B4-BE49-F238E27FC236}">
                  <a16:creationId xmlns:a16="http://schemas.microsoft.com/office/drawing/2014/main" id="{5642EFB3-802E-4FFC-8311-F1430E46F314}"/>
                </a:ext>
              </a:extLst>
            </p:cNvPr>
            <p:cNvSpPr>
              <a:spLocks noChangeShapeType="1"/>
            </p:cNvSpPr>
            <p:nvPr/>
          </p:nvSpPr>
          <p:spPr bwMode="auto">
            <a:xfrm>
              <a:off x="4441825" y="3243263"/>
              <a:ext cx="279400" cy="1587"/>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47" name="Line 93">
              <a:extLst>
                <a:ext uri="{FF2B5EF4-FFF2-40B4-BE49-F238E27FC236}">
                  <a16:creationId xmlns:a16="http://schemas.microsoft.com/office/drawing/2014/main" id="{7866A3E8-4BFF-47BD-BB35-F29A097D204D}"/>
                </a:ext>
              </a:extLst>
            </p:cNvPr>
            <p:cNvSpPr>
              <a:spLocks noChangeShapeType="1"/>
            </p:cNvSpPr>
            <p:nvPr/>
          </p:nvSpPr>
          <p:spPr bwMode="auto">
            <a:xfrm>
              <a:off x="4441825" y="3297238"/>
              <a:ext cx="279400" cy="1587"/>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48" name="Line 94">
              <a:extLst>
                <a:ext uri="{FF2B5EF4-FFF2-40B4-BE49-F238E27FC236}">
                  <a16:creationId xmlns:a16="http://schemas.microsoft.com/office/drawing/2014/main" id="{34BF870B-3E10-4672-823C-F765CCC42CDA}"/>
                </a:ext>
              </a:extLst>
            </p:cNvPr>
            <p:cNvSpPr>
              <a:spLocks noChangeShapeType="1"/>
            </p:cNvSpPr>
            <p:nvPr/>
          </p:nvSpPr>
          <p:spPr bwMode="auto">
            <a:xfrm>
              <a:off x="4441825" y="3686175"/>
              <a:ext cx="279400" cy="1588"/>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49" name="Line 95">
              <a:extLst>
                <a:ext uri="{FF2B5EF4-FFF2-40B4-BE49-F238E27FC236}">
                  <a16:creationId xmlns:a16="http://schemas.microsoft.com/office/drawing/2014/main" id="{3592759D-5682-4143-A4B9-D6833CDAFEFF}"/>
                </a:ext>
              </a:extLst>
            </p:cNvPr>
            <p:cNvSpPr>
              <a:spLocks noChangeShapeType="1"/>
            </p:cNvSpPr>
            <p:nvPr/>
          </p:nvSpPr>
          <p:spPr bwMode="auto">
            <a:xfrm>
              <a:off x="4441825" y="3730625"/>
              <a:ext cx="279400" cy="1588"/>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50" name="Freeform 96">
              <a:extLst>
                <a:ext uri="{FF2B5EF4-FFF2-40B4-BE49-F238E27FC236}">
                  <a16:creationId xmlns:a16="http://schemas.microsoft.com/office/drawing/2014/main" id="{13FF52D6-E59F-4C7D-89E8-F0270C0190AE}"/>
                </a:ext>
              </a:extLst>
            </p:cNvPr>
            <p:cNvSpPr>
              <a:spLocks noChangeArrowheads="1"/>
            </p:cNvSpPr>
            <p:nvPr/>
          </p:nvSpPr>
          <p:spPr bwMode="auto">
            <a:xfrm>
              <a:off x="4441825" y="3992563"/>
              <a:ext cx="23813" cy="25400"/>
            </a:xfrm>
            <a:custGeom>
              <a:avLst/>
              <a:gdLst>
                <a:gd name="T0" fmla="*/ 67 w 68"/>
                <a:gd name="T1" fmla="*/ 35 h 69"/>
                <a:gd name="T2" fmla="*/ 67 w 68"/>
                <a:gd name="T3" fmla="*/ 35 h 69"/>
                <a:gd name="T4" fmla="*/ 33 w 68"/>
                <a:gd name="T5" fmla="*/ 68 h 69"/>
                <a:gd name="T6" fmla="*/ 33 w 68"/>
                <a:gd name="T7" fmla="*/ 68 h 69"/>
                <a:gd name="T8" fmla="*/ 0 w 68"/>
                <a:gd name="T9" fmla="*/ 35 h 69"/>
                <a:gd name="T10" fmla="*/ 0 w 68"/>
                <a:gd name="T11" fmla="*/ 35 h 69"/>
                <a:gd name="T12" fmla="*/ 33 w 68"/>
                <a:gd name="T13" fmla="*/ 0 h 69"/>
                <a:gd name="T14" fmla="*/ 33 w 68"/>
                <a:gd name="T15" fmla="*/ 0 h 69"/>
                <a:gd name="T16" fmla="*/ 67 w 68"/>
                <a:gd name="T1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9">
                  <a:moveTo>
                    <a:pt x="67" y="35"/>
                  </a:moveTo>
                  <a:lnTo>
                    <a:pt x="67" y="35"/>
                  </a:lnTo>
                  <a:cubicBezTo>
                    <a:pt x="67" y="53"/>
                    <a:pt x="51" y="68"/>
                    <a:pt x="33" y="68"/>
                  </a:cubicBezTo>
                  <a:lnTo>
                    <a:pt x="33" y="68"/>
                  </a:lnTo>
                  <a:cubicBezTo>
                    <a:pt x="15" y="68"/>
                    <a:pt x="0" y="53"/>
                    <a:pt x="0" y="35"/>
                  </a:cubicBezTo>
                  <a:lnTo>
                    <a:pt x="0" y="35"/>
                  </a:lnTo>
                  <a:cubicBezTo>
                    <a:pt x="0" y="15"/>
                    <a:pt x="15" y="0"/>
                    <a:pt x="33" y="0"/>
                  </a:cubicBezTo>
                  <a:lnTo>
                    <a:pt x="33" y="0"/>
                  </a:lnTo>
                  <a:cubicBezTo>
                    <a:pt x="51" y="0"/>
                    <a:pt x="67" y="15"/>
                    <a:pt x="67" y="3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51" name="Freeform 97">
              <a:extLst>
                <a:ext uri="{FF2B5EF4-FFF2-40B4-BE49-F238E27FC236}">
                  <a16:creationId xmlns:a16="http://schemas.microsoft.com/office/drawing/2014/main" id="{93737689-A96A-4063-B9C0-15AA3337931A}"/>
                </a:ext>
              </a:extLst>
            </p:cNvPr>
            <p:cNvSpPr>
              <a:spLocks noChangeArrowheads="1"/>
            </p:cNvSpPr>
            <p:nvPr/>
          </p:nvSpPr>
          <p:spPr bwMode="auto">
            <a:xfrm>
              <a:off x="4494213" y="3992563"/>
              <a:ext cx="23812" cy="25400"/>
            </a:xfrm>
            <a:custGeom>
              <a:avLst/>
              <a:gdLst>
                <a:gd name="T0" fmla="*/ 67 w 68"/>
                <a:gd name="T1" fmla="*/ 35 h 69"/>
                <a:gd name="T2" fmla="*/ 67 w 68"/>
                <a:gd name="T3" fmla="*/ 35 h 69"/>
                <a:gd name="T4" fmla="*/ 33 w 68"/>
                <a:gd name="T5" fmla="*/ 68 h 69"/>
                <a:gd name="T6" fmla="*/ 33 w 68"/>
                <a:gd name="T7" fmla="*/ 68 h 69"/>
                <a:gd name="T8" fmla="*/ 0 w 68"/>
                <a:gd name="T9" fmla="*/ 35 h 69"/>
                <a:gd name="T10" fmla="*/ 0 w 68"/>
                <a:gd name="T11" fmla="*/ 35 h 69"/>
                <a:gd name="T12" fmla="*/ 33 w 68"/>
                <a:gd name="T13" fmla="*/ 0 h 69"/>
                <a:gd name="T14" fmla="*/ 33 w 68"/>
                <a:gd name="T15" fmla="*/ 0 h 69"/>
                <a:gd name="T16" fmla="*/ 67 w 68"/>
                <a:gd name="T1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9">
                  <a:moveTo>
                    <a:pt x="67" y="35"/>
                  </a:moveTo>
                  <a:lnTo>
                    <a:pt x="67" y="35"/>
                  </a:lnTo>
                  <a:cubicBezTo>
                    <a:pt x="67" y="53"/>
                    <a:pt x="52" y="68"/>
                    <a:pt x="33" y="68"/>
                  </a:cubicBezTo>
                  <a:lnTo>
                    <a:pt x="33" y="68"/>
                  </a:lnTo>
                  <a:cubicBezTo>
                    <a:pt x="15" y="68"/>
                    <a:pt x="0" y="53"/>
                    <a:pt x="0" y="35"/>
                  </a:cubicBezTo>
                  <a:lnTo>
                    <a:pt x="0" y="35"/>
                  </a:lnTo>
                  <a:cubicBezTo>
                    <a:pt x="0" y="15"/>
                    <a:pt x="15" y="0"/>
                    <a:pt x="33" y="0"/>
                  </a:cubicBezTo>
                  <a:lnTo>
                    <a:pt x="33" y="0"/>
                  </a:lnTo>
                  <a:cubicBezTo>
                    <a:pt x="52" y="0"/>
                    <a:pt x="67" y="15"/>
                    <a:pt x="67" y="3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52" name="Freeform 98">
              <a:extLst>
                <a:ext uri="{FF2B5EF4-FFF2-40B4-BE49-F238E27FC236}">
                  <a16:creationId xmlns:a16="http://schemas.microsoft.com/office/drawing/2014/main" id="{D4959B4A-B0A2-4673-98F1-452CC263428F}"/>
                </a:ext>
              </a:extLst>
            </p:cNvPr>
            <p:cNvSpPr>
              <a:spLocks noChangeArrowheads="1"/>
            </p:cNvSpPr>
            <p:nvPr/>
          </p:nvSpPr>
          <p:spPr bwMode="auto">
            <a:xfrm>
              <a:off x="4548188" y="3992563"/>
              <a:ext cx="23812" cy="25400"/>
            </a:xfrm>
            <a:custGeom>
              <a:avLst/>
              <a:gdLst>
                <a:gd name="T0" fmla="*/ 67 w 68"/>
                <a:gd name="T1" fmla="*/ 35 h 69"/>
                <a:gd name="T2" fmla="*/ 67 w 68"/>
                <a:gd name="T3" fmla="*/ 35 h 69"/>
                <a:gd name="T4" fmla="*/ 34 w 68"/>
                <a:gd name="T5" fmla="*/ 68 h 69"/>
                <a:gd name="T6" fmla="*/ 34 w 68"/>
                <a:gd name="T7" fmla="*/ 68 h 69"/>
                <a:gd name="T8" fmla="*/ 0 w 68"/>
                <a:gd name="T9" fmla="*/ 35 h 69"/>
                <a:gd name="T10" fmla="*/ 0 w 68"/>
                <a:gd name="T11" fmla="*/ 35 h 69"/>
                <a:gd name="T12" fmla="*/ 34 w 68"/>
                <a:gd name="T13" fmla="*/ 0 h 69"/>
                <a:gd name="T14" fmla="*/ 34 w 68"/>
                <a:gd name="T15" fmla="*/ 0 h 69"/>
                <a:gd name="T16" fmla="*/ 67 w 68"/>
                <a:gd name="T17"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9">
                  <a:moveTo>
                    <a:pt x="67" y="35"/>
                  </a:moveTo>
                  <a:lnTo>
                    <a:pt x="67" y="35"/>
                  </a:lnTo>
                  <a:cubicBezTo>
                    <a:pt x="67" y="53"/>
                    <a:pt x="52" y="68"/>
                    <a:pt x="34" y="68"/>
                  </a:cubicBezTo>
                  <a:lnTo>
                    <a:pt x="34" y="68"/>
                  </a:lnTo>
                  <a:cubicBezTo>
                    <a:pt x="15" y="68"/>
                    <a:pt x="0" y="53"/>
                    <a:pt x="0" y="35"/>
                  </a:cubicBezTo>
                  <a:lnTo>
                    <a:pt x="0" y="35"/>
                  </a:lnTo>
                  <a:cubicBezTo>
                    <a:pt x="0" y="15"/>
                    <a:pt x="15" y="0"/>
                    <a:pt x="34" y="0"/>
                  </a:cubicBezTo>
                  <a:lnTo>
                    <a:pt x="34" y="0"/>
                  </a:lnTo>
                  <a:cubicBezTo>
                    <a:pt x="52" y="0"/>
                    <a:pt x="67" y="15"/>
                    <a:pt x="67" y="3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53" name="Freeform 99">
              <a:extLst>
                <a:ext uri="{FF2B5EF4-FFF2-40B4-BE49-F238E27FC236}">
                  <a16:creationId xmlns:a16="http://schemas.microsoft.com/office/drawing/2014/main" id="{AE60A801-2617-46AF-BAA3-864461FEAE8A}"/>
                </a:ext>
              </a:extLst>
            </p:cNvPr>
            <p:cNvSpPr>
              <a:spLocks noChangeArrowheads="1"/>
            </p:cNvSpPr>
            <p:nvPr/>
          </p:nvSpPr>
          <p:spPr bwMode="auto">
            <a:xfrm>
              <a:off x="4878388" y="3795713"/>
              <a:ext cx="898525" cy="222250"/>
            </a:xfrm>
            <a:custGeom>
              <a:avLst/>
              <a:gdLst>
                <a:gd name="T0" fmla="*/ 2409 w 2496"/>
                <a:gd name="T1" fmla="*/ 615 h 616"/>
                <a:gd name="T2" fmla="*/ 87 w 2496"/>
                <a:gd name="T3" fmla="*/ 615 h 616"/>
                <a:gd name="T4" fmla="*/ 87 w 2496"/>
                <a:gd name="T5" fmla="*/ 615 h 616"/>
                <a:gd name="T6" fmla="*/ 0 w 2496"/>
                <a:gd name="T7" fmla="*/ 530 h 616"/>
                <a:gd name="T8" fmla="*/ 0 w 2496"/>
                <a:gd name="T9" fmla="*/ 87 h 616"/>
                <a:gd name="T10" fmla="*/ 0 w 2496"/>
                <a:gd name="T11" fmla="*/ 87 h 616"/>
                <a:gd name="T12" fmla="*/ 87 w 2496"/>
                <a:gd name="T13" fmla="*/ 0 h 616"/>
                <a:gd name="T14" fmla="*/ 2409 w 2496"/>
                <a:gd name="T15" fmla="*/ 0 h 616"/>
                <a:gd name="T16" fmla="*/ 2409 w 2496"/>
                <a:gd name="T17" fmla="*/ 0 h 616"/>
                <a:gd name="T18" fmla="*/ 2495 w 2496"/>
                <a:gd name="T19" fmla="*/ 87 h 616"/>
                <a:gd name="T20" fmla="*/ 2495 w 2496"/>
                <a:gd name="T21" fmla="*/ 530 h 616"/>
                <a:gd name="T22" fmla="*/ 2495 w 2496"/>
                <a:gd name="T23" fmla="*/ 530 h 616"/>
                <a:gd name="T24" fmla="*/ 2409 w 2496"/>
                <a:gd name="T25"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6" h="616">
                  <a:moveTo>
                    <a:pt x="2409" y="615"/>
                  </a:moveTo>
                  <a:lnTo>
                    <a:pt x="87" y="615"/>
                  </a:lnTo>
                  <a:lnTo>
                    <a:pt x="87" y="615"/>
                  </a:lnTo>
                  <a:cubicBezTo>
                    <a:pt x="39" y="615"/>
                    <a:pt x="0" y="577"/>
                    <a:pt x="0" y="530"/>
                  </a:cubicBezTo>
                  <a:lnTo>
                    <a:pt x="0" y="87"/>
                  </a:lnTo>
                  <a:lnTo>
                    <a:pt x="0" y="87"/>
                  </a:lnTo>
                  <a:cubicBezTo>
                    <a:pt x="0" y="40"/>
                    <a:pt x="39" y="0"/>
                    <a:pt x="87" y="0"/>
                  </a:cubicBezTo>
                  <a:lnTo>
                    <a:pt x="2409" y="0"/>
                  </a:lnTo>
                  <a:lnTo>
                    <a:pt x="2409" y="0"/>
                  </a:lnTo>
                  <a:cubicBezTo>
                    <a:pt x="2457" y="0"/>
                    <a:pt x="2495" y="40"/>
                    <a:pt x="2495" y="87"/>
                  </a:cubicBezTo>
                  <a:lnTo>
                    <a:pt x="2495" y="530"/>
                  </a:lnTo>
                  <a:lnTo>
                    <a:pt x="2495" y="530"/>
                  </a:lnTo>
                  <a:cubicBezTo>
                    <a:pt x="2495" y="577"/>
                    <a:pt x="2457" y="615"/>
                    <a:pt x="2409" y="615"/>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54" name="Line 100">
              <a:extLst>
                <a:ext uri="{FF2B5EF4-FFF2-40B4-BE49-F238E27FC236}">
                  <a16:creationId xmlns:a16="http://schemas.microsoft.com/office/drawing/2014/main" id="{F6D227EB-1943-4EBD-AC50-9821C123F7B9}"/>
                </a:ext>
              </a:extLst>
            </p:cNvPr>
            <p:cNvSpPr>
              <a:spLocks noChangeShapeType="1"/>
            </p:cNvSpPr>
            <p:nvPr/>
          </p:nvSpPr>
          <p:spPr bwMode="auto">
            <a:xfrm>
              <a:off x="5018088" y="3832225"/>
              <a:ext cx="703262" cy="1588"/>
            </a:xfrm>
            <a:prstGeom prst="line">
              <a:avLst/>
            </a:prstGeom>
            <a:noFill/>
            <a:ln w="33840" cap="flat">
              <a:solidFill>
                <a:srgbClr val="69BA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55" name="Line 101">
              <a:extLst>
                <a:ext uri="{FF2B5EF4-FFF2-40B4-BE49-F238E27FC236}">
                  <a16:creationId xmlns:a16="http://schemas.microsoft.com/office/drawing/2014/main" id="{6C22CAED-5B2C-4DFB-A002-2D07BD5CE6EE}"/>
                </a:ext>
              </a:extLst>
            </p:cNvPr>
            <p:cNvSpPr>
              <a:spLocks noChangeShapeType="1"/>
            </p:cNvSpPr>
            <p:nvPr/>
          </p:nvSpPr>
          <p:spPr bwMode="auto">
            <a:xfrm>
              <a:off x="5018088" y="3883025"/>
              <a:ext cx="703262" cy="1588"/>
            </a:xfrm>
            <a:prstGeom prst="line">
              <a:avLst/>
            </a:prstGeom>
            <a:noFill/>
            <a:ln w="33840" cap="flat">
              <a:solidFill>
                <a:srgbClr val="69BA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56" name="Line 102">
              <a:extLst>
                <a:ext uri="{FF2B5EF4-FFF2-40B4-BE49-F238E27FC236}">
                  <a16:creationId xmlns:a16="http://schemas.microsoft.com/office/drawing/2014/main" id="{16AEAD23-3BA8-44CD-A47B-B75471244D8B}"/>
                </a:ext>
              </a:extLst>
            </p:cNvPr>
            <p:cNvSpPr>
              <a:spLocks noChangeShapeType="1"/>
            </p:cNvSpPr>
            <p:nvPr/>
          </p:nvSpPr>
          <p:spPr bwMode="auto">
            <a:xfrm>
              <a:off x="5018088" y="3935413"/>
              <a:ext cx="703262" cy="1587"/>
            </a:xfrm>
            <a:prstGeom prst="line">
              <a:avLst/>
            </a:prstGeom>
            <a:noFill/>
            <a:ln w="33840" cap="flat">
              <a:solidFill>
                <a:srgbClr val="69BA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57" name="Line 103">
              <a:extLst>
                <a:ext uri="{FF2B5EF4-FFF2-40B4-BE49-F238E27FC236}">
                  <a16:creationId xmlns:a16="http://schemas.microsoft.com/office/drawing/2014/main" id="{E63BCB28-6DD4-474F-805B-1F162761334C}"/>
                </a:ext>
              </a:extLst>
            </p:cNvPr>
            <p:cNvSpPr>
              <a:spLocks noChangeShapeType="1"/>
            </p:cNvSpPr>
            <p:nvPr/>
          </p:nvSpPr>
          <p:spPr bwMode="auto">
            <a:xfrm flipV="1">
              <a:off x="4156075" y="4805363"/>
              <a:ext cx="200025" cy="269875"/>
            </a:xfrm>
            <a:prstGeom prst="line">
              <a:avLst/>
            </a:prstGeom>
            <a:noFill/>
            <a:ln w="288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58" name="Freeform 104">
              <a:extLst>
                <a:ext uri="{FF2B5EF4-FFF2-40B4-BE49-F238E27FC236}">
                  <a16:creationId xmlns:a16="http://schemas.microsoft.com/office/drawing/2014/main" id="{C48E7F75-8105-4D7C-9316-7B498D546092}"/>
                </a:ext>
              </a:extLst>
            </p:cNvPr>
            <p:cNvSpPr>
              <a:spLocks noChangeArrowheads="1"/>
            </p:cNvSpPr>
            <p:nvPr/>
          </p:nvSpPr>
          <p:spPr bwMode="auto">
            <a:xfrm>
              <a:off x="5083175" y="4510088"/>
              <a:ext cx="1014413" cy="946150"/>
            </a:xfrm>
            <a:custGeom>
              <a:avLst/>
              <a:gdLst>
                <a:gd name="T0" fmla="*/ 2651 w 2816"/>
                <a:gd name="T1" fmla="*/ 2521 h 2628"/>
                <a:gd name="T2" fmla="*/ 2651 w 2816"/>
                <a:gd name="T3" fmla="*/ 2521 h 2628"/>
                <a:gd name="T4" fmla="*/ 2668 w 2816"/>
                <a:gd name="T5" fmla="*/ 2627 h 2628"/>
                <a:gd name="T6" fmla="*/ 2668 w 2816"/>
                <a:gd name="T7" fmla="*/ 2627 h 2628"/>
                <a:gd name="T8" fmla="*/ 2479 w 2816"/>
                <a:gd name="T9" fmla="*/ 2601 h 2628"/>
                <a:gd name="T10" fmla="*/ 2479 w 2816"/>
                <a:gd name="T11" fmla="*/ 2601 h 2628"/>
                <a:gd name="T12" fmla="*/ 1036 w 2816"/>
                <a:gd name="T13" fmla="*/ 2269 h 2628"/>
                <a:gd name="T14" fmla="*/ 1036 w 2816"/>
                <a:gd name="T15" fmla="*/ 2269 h 2628"/>
                <a:gd name="T16" fmla="*/ 913 w 2816"/>
                <a:gd name="T17" fmla="*/ 2231 h 2628"/>
                <a:gd name="T18" fmla="*/ 913 w 2816"/>
                <a:gd name="T19" fmla="*/ 2231 h 2628"/>
                <a:gd name="T20" fmla="*/ 837 w 2816"/>
                <a:gd name="T21" fmla="*/ 1308 h 2628"/>
                <a:gd name="T22" fmla="*/ 837 w 2816"/>
                <a:gd name="T23" fmla="*/ 1308 h 2628"/>
                <a:gd name="T24" fmla="*/ 741 w 2816"/>
                <a:gd name="T25" fmla="*/ 1425 h 2628"/>
                <a:gd name="T26" fmla="*/ 741 w 2816"/>
                <a:gd name="T27" fmla="*/ 1425 h 2628"/>
                <a:gd name="T28" fmla="*/ 317 w 2816"/>
                <a:gd name="T29" fmla="*/ 1233 h 2628"/>
                <a:gd name="T30" fmla="*/ 317 w 2816"/>
                <a:gd name="T31" fmla="*/ 1233 h 2628"/>
                <a:gd name="T32" fmla="*/ 7 w 2816"/>
                <a:gd name="T33" fmla="*/ 946 h 2628"/>
                <a:gd name="T34" fmla="*/ 0 w 2816"/>
                <a:gd name="T35" fmla="*/ 941 h 2628"/>
                <a:gd name="T36" fmla="*/ 0 w 2816"/>
                <a:gd name="T37" fmla="*/ 941 h 2628"/>
                <a:gd name="T38" fmla="*/ 399 w 2816"/>
                <a:gd name="T39" fmla="*/ 438 h 2628"/>
                <a:gd name="T40" fmla="*/ 399 w 2816"/>
                <a:gd name="T41" fmla="*/ 438 h 2628"/>
                <a:gd name="T42" fmla="*/ 692 w 2816"/>
                <a:gd name="T43" fmla="*/ 160 h 2628"/>
                <a:gd name="T44" fmla="*/ 692 w 2816"/>
                <a:gd name="T45" fmla="*/ 160 h 2628"/>
                <a:gd name="T46" fmla="*/ 723 w 2816"/>
                <a:gd name="T47" fmla="*/ 147 h 2628"/>
                <a:gd name="T48" fmla="*/ 723 w 2816"/>
                <a:gd name="T49" fmla="*/ 147 h 2628"/>
                <a:gd name="T50" fmla="*/ 1057 w 2816"/>
                <a:gd name="T51" fmla="*/ 41 h 2628"/>
                <a:gd name="T52" fmla="*/ 1057 w 2816"/>
                <a:gd name="T53" fmla="*/ 40 h 2628"/>
                <a:gd name="T54" fmla="*/ 1057 w 2816"/>
                <a:gd name="T55" fmla="*/ 40 h 2628"/>
                <a:gd name="T56" fmla="*/ 1571 w 2816"/>
                <a:gd name="T57" fmla="*/ 34 h 2628"/>
                <a:gd name="T58" fmla="*/ 1571 w 2816"/>
                <a:gd name="T59" fmla="*/ 34 h 2628"/>
                <a:gd name="T60" fmla="*/ 1572 w 2816"/>
                <a:gd name="T61" fmla="*/ 34 h 2628"/>
                <a:gd name="T62" fmla="*/ 1572 w 2816"/>
                <a:gd name="T63" fmla="*/ 34 h 2628"/>
                <a:gd name="T64" fmla="*/ 1817 w 2816"/>
                <a:gd name="T65" fmla="*/ 348 h 2628"/>
                <a:gd name="T66" fmla="*/ 1817 w 2816"/>
                <a:gd name="T67" fmla="*/ 348 h 2628"/>
                <a:gd name="T68" fmla="*/ 1784 w 2816"/>
                <a:gd name="T69" fmla="*/ 108 h 2628"/>
                <a:gd name="T70" fmla="*/ 1784 w 2816"/>
                <a:gd name="T71" fmla="*/ 108 h 2628"/>
                <a:gd name="T72" fmla="*/ 1788 w 2816"/>
                <a:gd name="T73" fmla="*/ 108 h 2628"/>
                <a:gd name="T74" fmla="*/ 1788 w 2816"/>
                <a:gd name="T75" fmla="*/ 108 h 2628"/>
                <a:gd name="T76" fmla="*/ 2228 w 2816"/>
                <a:gd name="T77" fmla="*/ 362 h 2628"/>
                <a:gd name="T78" fmla="*/ 2228 w 2816"/>
                <a:gd name="T79" fmla="*/ 362 h 2628"/>
                <a:gd name="T80" fmla="*/ 2232 w 2816"/>
                <a:gd name="T81" fmla="*/ 348 h 2628"/>
                <a:gd name="T82" fmla="*/ 2232 w 2816"/>
                <a:gd name="T83" fmla="*/ 348 h 2628"/>
                <a:gd name="T84" fmla="*/ 2089 w 2816"/>
                <a:gd name="T85" fmla="*/ 7 h 2628"/>
                <a:gd name="T86" fmla="*/ 2089 w 2816"/>
                <a:gd name="T87" fmla="*/ 7 h 2628"/>
                <a:gd name="T88" fmla="*/ 2098 w 2816"/>
                <a:gd name="T89" fmla="*/ 4 h 2628"/>
                <a:gd name="T90" fmla="*/ 2098 w 2816"/>
                <a:gd name="T91" fmla="*/ 4 h 2628"/>
                <a:gd name="T92" fmla="*/ 2401 w 2816"/>
                <a:gd name="T93" fmla="*/ 191 h 2628"/>
                <a:gd name="T94" fmla="*/ 2401 w 2816"/>
                <a:gd name="T95" fmla="*/ 191 h 2628"/>
                <a:gd name="T96" fmla="*/ 2421 w 2816"/>
                <a:gd name="T97" fmla="*/ 198 h 2628"/>
                <a:gd name="T98" fmla="*/ 2421 w 2816"/>
                <a:gd name="T99" fmla="*/ 198 h 2628"/>
                <a:gd name="T100" fmla="*/ 2790 w 2816"/>
                <a:gd name="T101" fmla="*/ 1077 h 2628"/>
                <a:gd name="T102" fmla="*/ 2790 w 2816"/>
                <a:gd name="T103" fmla="*/ 1077 h 2628"/>
                <a:gd name="T104" fmla="*/ 2815 w 2816"/>
                <a:gd name="T105" fmla="*/ 1310 h 2628"/>
                <a:gd name="T106" fmla="*/ 2815 w 2816"/>
                <a:gd name="T107" fmla="*/ 1310 h 2628"/>
                <a:gd name="T108" fmla="*/ 2537 w 2816"/>
                <a:gd name="T109" fmla="*/ 1371 h 2628"/>
                <a:gd name="T110" fmla="*/ 2537 w 2816"/>
                <a:gd name="T111" fmla="*/ 1371 h 2628"/>
                <a:gd name="T112" fmla="*/ 2589 w 2816"/>
                <a:gd name="T113" fmla="*/ 1801 h 2628"/>
                <a:gd name="T114" fmla="*/ 2589 w 2816"/>
                <a:gd name="T115" fmla="*/ 1801 h 2628"/>
                <a:gd name="T116" fmla="*/ 2642 w 2816"/>
                <a:gd name="T117" fmla="*/ 2409 h 2628"/>
                <a:gd name="T118" fmla="*/ 2642 w 2816"/>
                <a:gd name="T119" fmla="*/ 2409 h 2628"/>
                <a:gd name="T120" fmla="*/ 2646 w 2816"/>
                <a:gd name="T121" fmla="*/ 2491 h 2628"/>
                <a:gd name="T122" fmla="*/ 2646 w 2816"/>
                <a:gd name="T123" fmla="*/ 2491 h 2628"/>
                <a:gd name="T124" fmla="*/ 2651 w 2816"/>
                <a:gd name="T125" fmla="*/ 2521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6" h="2628">
                  <a:moveTo>
                    <a:pt x="2651" y="2521"/>
                  </a:moveTo>
                  <a:lnTo>
                    <a:pt x="2651" y="2521"/>
                  </a:lnTo>
                  <a:cubicBezTo>
                    <a:pt x="2659" y="2556"/>
                    <a:pt x="2664" y="2591"/>
                    <a:pt x="2668" y="2627"/>
                  </a:cubicBezTo>
                  <a:lnTo>
                    <a:pt x="2668" y="2627"/>
                  </a:lnTo>
                  <a:cubicBezTo>
                    <a:pt x="2605" y="2618"/>
                    <a:pt x="2542" y="2610"/>
                    <a:pt x="2479" y="2601"/>
                  </a:cubicBezTo>
                  <a:lnTo>
                    <a:pt x="2479" y="2601"/>
                  </a:lnTo>
                  <a:cubicBezTo>
                    <a:pt x="1990" y="2530"/>
                    <a:pt x="1507" y="2418"/>
                    <a:pt x="1036" y="2269"/>
                  </a:cubicBezTo>
                  <a:lnTo>
                    <a:pt x="1036" y="2269"/>
                  </a:lnTo>
                  <a:cubicBezTo>
                    <a:pt x="995" y="2256"/>
                    <a:pt x="954" y="2243"/>
                    <a:pt x="913" y="2231"/>
                  </a:cubicBezTo>
                  <a:lnTo>
                    <a:pt x="913" y="2231"/>
                  </a:lnTo>
                  <a:cubicBezTo>
                    <a:pt x="898" y="1922"/>
                    <a:pt x="872" y="1614"/>
                    <a:pt x="837" y="1308"/>
                  </a:cubicBezTo>
                  <a:lnTo>
                    <a:pt x="837" y="1308"/>
                  </a:lnTo>
                  <a:cubicBezTo>
                    <a:pt x="806" y="1347"/>
                    <a:pt x="774" y="1386"/>
                    <a:pt x="741" y="1425"/>
                  </a:cubicBezTo>
                  <a:lnTo>
                    <a:pt x="741" y="1425"/>
                  </a:lnTo>
                  <a:cubicBezTo>
                    <a:pt x="587" y="1399"/>
                    <a:pt x="442" y="1326"/>
                    <a:pt x="317" y="1233"/>
                  </a:cubicBezTo>
                  <a:lnTo>
                    <a:pt x="317" y="1233"/>
                  </a:lnTo>
                  <a:cubicBezTo>
                    <a:pt x="204" y="1149"/>
                    <a:pt x="104" y="1049"/>
                    <a:pt x="7" y="946"/>
                  </a:cubicBezTo>
                  <a:lnTo>
                    <a:pt x="0" y="941"/>
                  </a:lnTo>
                  <a:lnTo>
                    <a:pt x="0" y="941"/>
                  </a:lnTo>
                  <a:cubicBezTo>
                    <a:pt x="123" y="778"/>
                    <a:pt x="267" y="590"/>
                    <a:pt x="399" y="438"/>
                  </a:cubicBezTo>
                  <a:lnTo>
                    <a:pt x="399" y="438"/>
                  </a:lnTo>
                  <a:cubicBezTo>
                    <a:pt x="515" y="304"/>
                    <a:pt x="620" y="198"/>
                    <a:pt x="692" y="160"/>
                  </a:cubicBezTo>
                  <a:lnTo>
                    <a:pt x="692" y="160"/>
                  </a:lnTo>
                  <a:cubicBezTo>
                    <a:pt x="703" y="154"/>
                    <a:pt x="713" y="150"/>
                    <a:pt x="723" y="147"/>
                  </a:cubicBezTo>
                  <a:lnTo>
                    <a:pt x="723" y="147"/>
                  </a:lnTo>
                  <a:cubicBezTo>
                    <a:pt x="804" y="108"/>
                    <a:pt x="968" y="62"/>
                    <a:pt x="1057" y="41"/>
                  </a:cubicBezTo>
                  <a:lnTo>
                    <a:pt x="1057" y="40"/>
                  </a:lnTo>
                  <a:lnTo>
                    <a:pt x="1057" y="40"/>
                  </a:lnTo>
                  <a:cubicBezTo>
                    <a:pt x="1219" y="98"/>
                    <a:pt x="1496" y="166"/>
                    <a:pt x="1571" y="34"/>
                  </a:cubicBezTo>
                  <a:lnTo>
                    <a:pt x="1571" y="34"/>
                  </a:lnTo>
                  <a:lnTo>
                    <a:pt x="1572" y="34"/>
                  </a:lnTo>
                  <a:lnTo>
                    <a:pt x="1572" y="34"/>
                  </a:lnTo>
                  <a:cubicBezTo>
                    <a:pt x="1555" y="181"/>
                    <a:pt x="1671" y="330"/>
                    <a:pt x="1817" y="348"/>
                  </a:cubicBezTo>
                  <a:lnTo>
                    <a:pt x="1817" y="348"/>
                  </a:lnTo>
                  <a:cubicBezTo>
                    <a:pt x="1783" y="273"/>
                    <a:pt x="1772" y="188"/>
                    <a:pt x="1784" y="108"/>
                  </a:cubicBezTo>
                  <a:lnTo>
                    <a:pt x="1784" y="108"/>
                  </a:lnTo>
                  <a:cubicBezTo>
                    <a:pt x="1784" y="106"/>
                    <a:pt x="1788" y="106"/>
                    <a:pt x="1788" y="108"/>
                  </a:cubicBezTo>
                  <a:lnTo>
                    <a:pt x="1788" y="108"/>
                  </a:lnTo>
                  <a:cubicBezTo>
                    <a:pt x="1834" y="291"/>
                    <a:pt x="2046" y="414"/>
                    <a:pt x="2228" y="362"/>
                  </a:cubicBezTo>
                  <a:lnTo>
                    <a:pt x="2228" y="362"/>
                  </a:lnTo>
                  <a:cubicBezTo>
                    <a:pt x="2234" y="360"/>
                    <a:pt x="2236" y="352"/>
                    <a:pt x="2232" y="348"/>
                  </a:cubicBezTo>
                  <a:lnTo>
                    <a:pt x="2232" y="348"/>
                  </a:lnTo>
                  <a:cubicBezTo>
                    <a:pt x="2148" y="254"/>
                    <a:pt x="2097" y="132"/>
                    <a:pt x="2089" y="7"/>
                  </a:cubicBezTo>
                  <a:lnTo>
                    <a:pt x="2089" y="7"/>
                  </a:lnTo>
                  <a:cubicBezTo>
                    <a:pt x="2088" y="2"/>
                    <a:pt x="2094" y="0"/>
                    <a:pt x="2098" y="4"/>
                  </a:cubicBezTo>
                  <a:lnTo>
                    <a:pt x="2098" y="4"/>
                  </a:lnTo>
                  <a:cubicBezTo>
                    <a:pt x="2189" y="111"/>
                    <a:pt x="2287" y="151"/>
                    <a:pt x="2401" y="191"/>
                  </a:cubicBezTo>
                  <a:lnTo>
                    <a:pt x="2401" y="191"/>
                  </a:lnTo>
                  <a:cubicBezTo>
                    <a:pt x="2407" y="193"/>
                    <a:pt x="2414" y="196"/>
                    <a:pt x="2421" y="198"/>
                  </a:cubicBezTo>
                  <a:lnTo>
                    <a:pt x="2421" y="198"/>
                  </a:lnTo>
                  <a:cubicBezTo>
                    <a:pt x="2602" y="461"/>
                    <a:pt x="2735" y="762"/>
                    <a:pt x="2790" y="1077"/>
                  </a:cubicBezTo>
                  <a:lnTo>
                    <a:pt x="2790" y="1077"/>
                  </a:lnTo>
                  <a:cubicBezTo>
                    <a:pt x="2803" y="1154"/>
                    <a:pt x="2812" y="1232"/>
                    <a:pt x="2815" y="1310"/>
                  </a:cubicBezTo>
                  <a:lnTo>
                    <a:pt x="2815" y="1310"/>
                  </a:lnTo>
                  <a:cubicBezTo>
                    <a:pt x="2725" y="1340"/>
                    <a:pt x="2631" y="1360"/>
                    <a:pt x="2537" y="1371"/>
                  </a:cubicBezTo>
                  <a:lnTo>
                    <a:pt x="2537" y="1371"/>
                  </a:lnTo>
                  <a:cubicBezTo>
                    <a:pt x="2557" y="1511"/>
                    <a:pt x="2575" y="1660"/>
                    <a:pt x="2589" y="1801"/>
                  </a:cubicBezTo>
                  <a:lnTo>
                    <a:pt x="2589" y="1801"/>
                  </a:lnTo>
                  <a:cubicBezTo>
                    <a:pt x="2616" y="2053"/>
                    <a:pt x="2633" y="2284"/>
                    <a:pt x="2642" y="2409"/>
                  </a:cubicBezTo>
                  <a:lnTo>
                    <a:pt x="2642" y="2409"/>
                  </a:lnTo>
                  <a:cubicBezTo>
                    <a:pt x="2644" y="2447"/>
                    <a:pt x="2646" y="2476"/>
                    <a:pt x="2646" y="2491"/>
                  </a:cubicBezTo>
                  <a:lnTo>
                    <a:pt x="2646" y="2491"/>
                  </a:lnTo>
                  <a:cubicBezTo>
                    <a:pt x="2647" y="2501"/>
                    <a:pt x="2649" y="2512"/>
                    <a:pt x="2651" y="2521"/>
                  </a:cubicBezTo>
                </a:path>
              </a:pathLst>
            </a:custGeom>
            <a:solidFill>
              <a:schemeClr val="accent1"/>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59" name="Freeform 105">
              <a:extLst>
                <a:ext uri="{FF2B5EF4-FFF2-40B4-BE49-F238E27FC236}">
                  <a16:creationId xmlns:a16="http://schemas.microsoft.com/office/drawing/2014/main" id="{E42C89D2-9F3C-4B77-AAF7-C8C81A0AA140}"/>
                </a:ext>
              </a:extLst>
            </p:cNvPr>
            <p:cNvSpPr>
              <a:spLocks noChangeArrowheads="1"/>
            </p:cNvSpPr>
            <p:nvPr/>
          </p:nvSpPr>
          <p:spPr bwMode="auto">
            <a:xfrm>
              <a:off x="4779963" y="5313363"/>
              <a:ext cx="1287462" cy="671512"/>
            </a:xfrm>
            <a:custGeom>
              <a:avLst/>
              <a:gdLst>
                <a:gd name="T0" fmla="*/ 1759 w 3578"/>
                <a:gd name="T1" fmla="*/ 0 h 1866"/>
                <a:gd name="T2" fmla="*/ 1759 w 3578"/>
                <a:gd name="T3" fmla="*/ 0 h 1866"/>
                <a:gd name="T4" fmla="*/ 1882 w 3578"/>
                <a:gd name="T5" fmla="*/ 39 h 1866"/>
                <a:gd name="T6" fmla="*/ 1882 w 3578"/>
                <a:gd name="T7" fmla="*/ 39 h 1866"/>
                <a:gd name="T8" fmla="*/ 3514 w 3578"/>
                <a:gd name="T9" fmla="*/ 396 h 1866"/>
                <a:gd name="T10" fmla="*/ 3514 w 3578"/>
                <a:gd name="T11" fmla="*/ 396 h 1866"/>
                <a:gd name="T12" fmla="*/ 2869 w 3578"/>
                <a:gd name="T13" fmla="*/ 1622 h 1866"/>
                <a:gd name="T14" fmla="*/ 2869 w 3578"/>
                <a:gd name="T15" fmla="*/ 1622 h 1866"/>
                <a:gd name="T16" fmla="*/ 1585 w 3578"/>
                <a:gd name="T17" fmla="*/ 1844 h 1866"/>
                <a:gd name="T18" fmla="*/ 1585 w 3578"/>
                <a:gd name="T19" fmla="*/ 1844 h 1866"/>
                <a:gd name="T20" fmla="*/ 1572 w 3578"/>
                <a:gd name="T21" fmla="*/ 1844 h 1866"/>
                <a:gd name="T22" fmla="*/ 1572 w 3578"/>
                <a:gd name="T23" fmla="*/ 1844 h 1866"/>
                <a:gd name="T24" fmla="*/ 555 w 3578"/>
                <a:gd name="T25" fmla="*/ 1863 h 1866"/>
                <a:gd name="T26" fmla="*/ 555 w 3578"/>
                <a:gd name="T27" fmla="*/ 1863 h 1866"/>
                <a:gd name="T28" fmla="*/ 481 w 3578"/>
                <a:gd name="T29" fmla="*/ 1865 h 1866"/>
                <a:gd name="T30" fmla="*/ 481 w 3578"/>
                <a:gd name="T31" fmla="*/ 1865 h 1866"/>
                <a:gd name="T32" fmla="*/ 0 w 3578"/>
                <a:gd name="T33" fmla="*/ 512 h 1866"/>
                <a:gd name="T34" fmla="*/ 0 w 3578"/>
                <a:gd name="T35" fmla="*/ 512 h 1866"/>
                <a:gd name="T36" fmla="*/ 1759 w 3578"/>
                <a:gd name="T37" fmla="*/ 3 h 1866"/>
                <a:gd name="T38" fmla="*/ 1759 w 3578"/>
                <a:gd name="T39" fmla="*/ 3 h 1866"/>
                <a:gd name="T40" fmla="*/ 1759 w 3578"/>
                <a:gd name="T41" fmla="*/ 0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8" h="1866">
                  <a:moveTo>
                    <a:pt x="1759" y="0"/>
                  </a:moveTo>
                  <a:lnTo>
                    <a:pt x="1759" y="0"/>
                  </a:lnTo>
                  <a:cubicBezTo>
                    <a:pt x="1800" y="12"/>
                    <a:pt x="1841" y="25"/>
                    <a:pt x="1882" y="39"/>
                  </a:cubicBezTo>
                  <a:lnTo>
                    <a:pt x="1882" y="39"/>
                  </a:lnTo>
                  <a:cubicBezTo>
                    <a:pt x="2414" y="207"/>
                    <a:pt x="2961" y="327"/>
                    <a:pt x="3514" y="396"/>
                  </a:cubicBezTo>
                  <a:lnTo>
                    <a:pt x="3514" y="396"/>
                  </a:lnTo>
                  <a:cubicBezTo>
                    <a:pt x="3577" y="896"/>
                    <a:pt x="3324" y="1382"/>
                    <a:pt x="2869" y="1622"/>
                  </a:cubicBezTo>
                  <a:lnTo>
                    <a:pt x="2869" y="1622"/>
                  </a:lnTo>
                  <a:cubicBezTo>
                    <a:pt x="2496" y="1818"/>
                    <a:pt x="2008" y="1831"/>
                    <a:pt x="1585" y="1844"/>
                  </a:cubicBezTo>
                  <a:lnTo>
                    <a:pt x="1585" y="1844"/>
                  </a:lnTo>
                  <a:cubicBezTo>
                    <a:pt x="1581" y="1844"/>
                    <a:pt x="1576" y="1844"/>
                    <a:pt x="1572" y="1844"/>
                  </a:cubicBezTo>
                  <a:lnTo>
                    <a:pt x="1572" y="1844"/>
                  </a:lnTo>
                  <a:cubicBezTo>
                    <a:pt x="1288" y="1853"/>
                    <a:pt x="905" y="1851"/>
                    <a:pt x="555" y="1863"/>
                  </a:cubicBezTo>
                  <a:lnTo>
                    <a:pt x="555" y="1863"/>
                  </a:lnTo>
                  <a:cubicBezTo>
                    <a:pt x="530" y="1864"/>
                    <a:pt x="506" y="1864"/>
                    <a:pt x="481" y="1865"/>
                  </a:cubicBezTo>
                  <a:lnTo>
                    <a:pt x="481" y="1865"/>
                  </a:lnTo>
                  <a:cubicBezTo>
                    <a:pt x="354" y="1404"/>
                    <a:pt x="193" y="951"/>
                    <a:pt x="0" y="512"/>
                  </a:cubicBezTo>
                  <a:lnTo>
                    <a:pt x="0" y="512"/>
                  </a:lnTo>
                  <a:cubicBezTo>
                    <a:pt x="583" y="301"/>
                    <a:pt x="1262" y="98"/>
                    <a:pt x="1759" y="3"/>
                  </a:cubicBezTo>
                  <a:lnTo>
                    <a:pt x="1759" y="3"/>
                  </a:lnTo>
                  <a:cubicBezTo>
                    <a:pt x="1759" y="2"/>
                    <a:pt x="1759" y="1"/>
                    <a:pt x="1759" y="0"/>
                  </a:cubicBezTo>
                </a:path>
              </a:pathLst>
            </a:custGeom>
            <a:solidFill>
              <a:schemeClr val="accent2"/>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0" name="Freeform 106">
              <a:extLst>
                <a:ext uri="{FF2B5EF4-FFF2-40B4-BE49-F238E27FC236}">
                  <a16:creationId xmlns:a16="http://schemas.microsoft.com/office/drawing/2014/main" id="{F8EB03C0-2AAB-43D7-B123-DD1218E67FC9}"/>
                </a:ext>
              </a:extLst>
            </p:cNvPr>
            <p:cNvSpPr>
              <a:spLocks noChangeArrowheads="1"/>
            </p:cNvSpPr>
            <p:nvPr/>
          </p:nvSpPr>
          <p:spPr bwMode="auto">
            <a:xfrm>
              <a:off x="4748213" y="6931025"/>
              <a:ext cx="242887" cy="261938"/>
            </a:xfrm>
            <a:custGeom>
              <a:avLst/>
              <a:gdLst>
                <a:gd name="T0" fmla="*/ 9 w 676"/>
                <a:gd name="T1" fmla="*/ 698 h 726"/>
                <a:gd name="T2" fmla="*/ 9 w 676"/>
                <a:gd name="T3" fmla="*/ 698 h 726"/>
                <a:gd name="T4" fmla="*/ 544 w 676"/>
                <a:gd name="T5" fmla="*/ 9 h 726"/>
                <a:gd name="T6" fmla="*/ 544 w 676"/>
                <a:gd name="T7" fmla="*/ 9 h 726"/>
                <a:gd name="T8" fmla="*/ 545 w 676"/>
                <a:gd name="T9" fmla="*/ 0 h 726"/>
                <a:gd name="T10" fmla="*/ 545 w 676"/>
                <a:gd name="T11" fmla="*/ 0 h 726"/>
                <a:gd name="T12" fmla="*/ 675 w 676"/>
                <a:gd name="T13" fmla="*/ 15 h 726"/>
                <a:gd name="T14" fmla="*/ 675 w 676"/>
                <a:gd name="T15" fmla="*/ 15 h 726"/>
                <a:gd name="T16" fmla="*/ 370 w 676"/>
                <a:gd name="T17" fmla="*/ 686 h 726"/>
                <a:gd name="T18" fmla="*/ 370 w 676"/>
                <a:gd name="T19" fmla="*/ 686 h 726"/>
                <a:gd name="T20" fmla="*/ 23 w 676"/>
                <a:gd name="T21" fmla="*/ 723 h 726"/>
                <a:gd name="T22" fmla="*/ 23 w 676"/>
                <a:gd name="T23" fmla="*/ 723 h 726"/>
                <a:gd name="T24" fmla="*/ 9 w 676"/>
                <a:gd name="T25" fmla="*/ 69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726">
                  <a:moveTo>
                    <a:pt x="9" y="698"/>
                  </a:moveTo>
                  <a:lnTo>
                    <a:pt x="9" y="698"/>
                  </a:lnTo>
                  <a:cubicBezTo>
                    <a:pt x="170" y="510"/>
                    <a:pt x="325" y="398"/>
                    <a:pt x="544" y="9"/>
                  </a:cubicBezTo>
                  <a:lnTo>
                    <a:pt x="544" y="9"/>
                  </a:lnTo>
                  <a:cubicBezTo>
                    <a:pt x="544" y="9"/>
                    <a:pt x="544" y="6"/>
                    <a:pt x="545" y="0"/>
                  </a:cubicBezTo>
                  <a:lnTo>
                    <a:pt x="545" y="0"/>
                  </a:lnTo>
                  <a:cubicBezTo>
                    <a:pt x="587" y="6"/>
                    <a:pt x="631" y="11"/>
                    <a:pt x="675" y="15"/>
                  </a:cubicBezTo>
                  <a:lnTo>
                    <a:pt x="675" y="15"/>
                  </a:lnTo>
                  <a:cubicBezTo>
                    <a:pt x="599" y="249"/>
                    <a:pt x="497" y="475"/>
                    <a:pt x="370" y="686"/>
                  </a:cubicBezTo>
                  <a:lnTo>
                    <a:pt x="370" y="686"/>
                  </a:lnTo>
                  <a:cubicBezTo>
                    <a:pt x="255" y="698"/>
                    <a:pt x="139" y="710"/>
                    <a:pt x="23" y="723"/>
                  </a:cubicBezTo>
                  <a:lnTo>
                    <a:pt x="23" y="723"/>
                  </a:lnTo>
                  <a:cubicBezTo>
                    <a:pt x="9" y="725"/>
                    <a:pt x="0" y="708"/>
                    <a:pt x="9" y="698"/>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1" name="Freeform 107">
              <a:extLst>
                <a:ext uri="{FF2B5EF4-FFF2-40B4-BE49-F238E27FC236}">
                  <a16:creationId xmlns:a16="http://schemas.microsoft.com/office/drawing/2014/main" id="{5E609B54-ABF9-4F17-B244-B44688457187}"/>
                </a:ext>
              </a:extLst>
            </p:cNvPr>
            <p:cNvSpPr>
              <a:spLocks noChangeArrowheads="1"/>
            </p:cNvSpPr>
            <p:nvPr/>
          </p:nvSpPr>
          <p:spPr bwMode="auto">
            <a:xfrm>
              <a:off x="4265613" y="6946900"/>
              <a:ext cx="325437" cy="280988"/>
            </a:xfrm>
            <a:custGeom>
              <a:avLst/>
              <a:gdLst>
                <a:gd name="T0" fmla="*/ 523 w 903"/>
                <a:gd name="T1" fmla="*/ 737 h 781"/>
                <a:gd name="T2" fmla="*/ 22 w 903"/>
                <a:gd name="T3" fmla="*/ 779 h 781"/>
                <a:gd name="T4" fmla="*/ 22 w 903"/>
                <a:gd name="T5" fmla="*/ 779 h 781"/>
                <a:gd name="T6" fmla="*/ 12 w 903"/>
                <a:gd name="T7" fmla="*/ 753 h 781"/>
                <a:gd name="T8" fmla="*/ 12 w 903"/>
                <a:gd name="T9" fmla="*/ 753 h 781"/>
                <a:gd name="T10" fmla="*/ 701 w 903"/>
                <a:gd name="T11" fmla="*/ 14 h 781"/>
                <a:gd name="T12" fmla="*/ 701 w 903"/>
                <a:gd name="T13" fmla="*/ 14 h 781"/>
                <a:gd name="T14" fmla="*/ 902 w 903"/>
                <a:gd name="T15" fmla="*/ 0 h 781"/>
                <a:gd name="T16" fmla="*/ 902 w 903"/>
                <a:gd name="T17" fmla="*/ 0 h 781"/>
                <a:gd name="T18" fmla="*/ 641 w 903"/>
                <a:gd name="T19" fmla="*/ 551 h 781"/>
                <a:gd name="T20" fmla="*/ 641 w 903"/>
                <a:gd name="T21" fmla="*/ 551 h 781"/>
                <a:gd name="T22" fmla="*/ 523 w 903"/>
                <a:gd name="T23" fmla="*/ 73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3" h="781">
                  <a:moveTo>
                    <a:pt x="523" y="737"/>
                  </a:moveTo>
                  <a:lnTo>
                    <a:pt x="22" y="779"/>
                  </a:lnTo>
                  <a:lnTo>
                    <a:pt x="22" y="779"/>
                  </a:lnTo>
                  <a:cubicBezTo>
                    <a:pt x="7" y="780"/>
                    <a:pt x="0" y="761"/>
                    <a:pt x="12" y="753"/>
                  </a:cubicBezTo>
                  <a:lnTo>
                    <a:pt x="12" y="753"/>
                  </a:lnTo>
                  <a:cubicBezTo>
                    <a:pt x="145" y="646"/>
                    <a:pt x="590" y="277"/>
                    <a:pt x="701" y="14"/>
                  </a:cubicBezTo>
                  <a:lnTo>
                    <a:pt x="701" y="14"/>
                  </a:lnTo>
                  <a:cubicBezTo>
                    <a:pt x="768" y="17"/>
                    <a:pt x="835" y="12"/>
                    <a:pt x="902" y="0"/>
                  </a:cubicBezTo>
                  <a:lnTo>
                    <a:pt x="902" y="0"/>
                  </a:lnTo>
                  <a:cubicBezTo>
                    <a:pt x="861" y="198"/>
                    <a:pt x="749" y="378"/>
                    <a:pt x="641" y="551"/>
                  </a:cubicBezTo>
                  <a:lnTo>
                    <a:pt x="641" y="551"/>
                  </a:lnTo>
                  <a:cubicBezTo>
                    <a:pt x="602" y="613"/>
                    <a:pt x="562" y="675"/>
                    <a:pt x="523" y="737"/>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2" name="Freeform 108">
              <a:extLst>
                <a:ext uri="{FF2B5EF4-FFF2-40B4-BE49-F238E27FC236}">
                  <a16:creationId xmlns:a16="http://schemas.microsoft.com/office/drawing/2014/main" id="{AB60E039-FCF9-41C8-BCCA-511C4F602DD8}"/>
                </a:ext>
              </a:extLst>
            </p:cNvPr>
            <p:cNvSpPr>
              <a:spLocks noChangeArrowheads="1"/>
            </p:cNvSpPr>
            <p:nvPr/>
          </p:nvSpPr>
          <p:spPr bwMode="auto">
            <a:xfrm>
              <a:off x="4881563" y="6935788"/>
              <a:ext cx="274637" cy="242887"/>
            </a:xfrm>
            <a:custGeom>
              <a:avLst/>
              <a:gdLst>
                <a:gd name="T0" fmla="*/ 763 w 764"/>
                <a:gd name="T1" fmla="*/ 0 h 675"/>
                <a:gd name="T2" fmla="*/ 763 w 764"/>
                <a:gd name="T3" fmla="*/ 0 h 675"/>
                <a:gd name="T4" fmla="*/ 751 w 764"/>
                <a:gd name="T5" fmla="*/ 42 h 675"/>
                <a:gd name="T6" fmla="*/ 751 w 764"/>
                <a:gd name="T7" fmla="*/ 42 h 675"/>
                <a:gd name="T8" fmla="*/ 691 w 764"/>
                <a:gd name="T9" fmla="*/ 584 h 675"/>
                <a:gd name="T10" fmla="*/ 691 w 764"/>
                <a:gd name="T11" fmla="*/ 584 h 675"/>
                <a:gd name="T12" fmla="*/ 659 w 764"/>
                <a:gd name="T13" fmla="*/ 615 h 675"/>
                <a:gd name="T14" fmla="*/ 659 w 764"/>
                <a:gd name="T15" fmla="*/ 615 h 675"/>
                <a:gd name="T16" fmla="*/ 0 w 764"/>
                <a:gd name="T17" fmla="*/ 674 h 675"/>
                <a:gd name="T18" fmla="*/ 0 w 764"/>
                <a:gd name="T19" fmla="*/ 674 h 675"/>
                <a:gd name="T20" fmla="*/ 305 w 764"/>
                <a:gd name="T21" fmla="*/ 3 h 675"/>
                <a:gd name="T22" fmla="*/ 305 w 764"/>
                <a:gd name="T23" fmla="*/ 3 h 675"/>
                <a:gd name="T24" fmla="*/ 763 w 764"/>
                <a:gd name="T25"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675">
                  <a:moveTo>
                    <a:pt x="763" y="0"/>
                  </a:moveTo>
                  <a:lnTo>
                    <a:pt x="763" y="0"/>
                  </a:lnTo>
                  <a:cubicBezTo>
                    <a:pt x="759" y="14"/>
                    <a:pt x="755" y="28"/>
                    <a:pt x="751" y="42"/>
                  </a:cubicBezTo>
                  <a:lnTo>
                    <a:pt x="751" y="42"/>
                  </a:lnTo>
                  <a:cubicBezTo>
                    <a:pt x="732" y="195"/>
                    <a:pt x="710" y="410"/>
                    <a:pt x="691" y="584"/>
                  </a:cubicBezTo>
                  <a:lnTo>
                    <a:pt x="691" y="584"/>
                  </a:lnTo>
                  <a:cubicBezTo>
                    <a:pt x="689" y="601"/>
                    <a:pt x="676" y="613"/>
                    <a:pt x="659" y="615"/>
                  </a:cubicBezTo>
                  <a:lnTo>
                    <a:pt x="659" y="615"/>
                  </a:lnTo>
                  <a:cubicBezTo>
                    <a:pt x="440" y="632"/>
                    <a:pt x="220" y="652"/>
                    <a:pt x="0" y="674"/>
                  </a:cubicBezTo>
                  <a:lnTo>
                    <a:pt x="0" y="674"/>
                  </a:lnTo>
                  <a:cubicBezTo>
                    <a:pt x="127" y="463"/>
                    <a:pt x="229" y="237"/>
                    <a:pt x="305" y="3"/>
                  </a:cubicBezTo>
                  <a:lnTo>
                    <a:pt x="305" y="3"/>
                  </a:lnTo>
                  <a:cubicBezTo>
                    <a:pt x="457" y="16"/>
                    <a:pt x="611" y="15"/>
                    <a:pt x="763" y="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3" name="Freeform 109">
              <a:extLst>
                <a:ext uri="{FF2B5EF4-FFF2-40B4-BE49-F238E27FC236}">
                  <a16:creationId xmlns:a16="http://schemas.microsoft.com/office/drawing/2014/main" id="{57DCE95D-861E-4463-8B27-A3EA7C7873C4}"/>
                </a:ext>
              </a:extLst>
            </p:cNvPr>
            <p:cNvSpPr>
              <a:spLocks noChangeArrowheads="1"/>
            </p:cNvSpPr>
            <p:nvPr/>
          </p:nvSpPr>
          <p:spPr bwMode="auto">
            <a:xfrm>
              <a:off x="4454525" y="6915150"/>
              <a:ext cx="293688" cy="298450"/>
            </a:xfrm>
            <a:custGeom>
              <a:avLst/>
              <a:gdLst>
                <a:gd name="T0" fmla="*/ 815 w 816"/>
                <a:gd name="T1" fmla="*/ 0 h 829"/>
                <a:gd name="T2" fmla="*/ 815 w 816"/>
                <a:gd name="T3" fmla="*/ 0 h 829"/>
                <a:gd name="T4" fmla="*/ 737 w 816"/>
                <a:gd name="T5" fmla="*/ 768 h 829"/>
                <a:gd name="T6" fmla="*/ 0 w 816"/>
                <a:gd name="T7" fmla="*/ 828 h 829"/>
                <a:gd name="T8" fmla="*/ 0 w 816"/>
                <a:gd name="T9" fmla="*/ 828 h 829"/>
                <a:gd name="T10" fmla="*/ 118 w 816"/>
                <a:gd name="T11" fmla="*/ 642 h 829"/>
                <a:gd name="T12" fmla="*/ 118 w 816"/>
                <a:gd name="T13" fmla="*/ 642 h 829"/>
                <a:gd name="T14" fmla="*/ 379 w 816"/>
                <a:gd name="T15" fmla="*/ 91 h 829"/>
                <a:gd name="T16" fmla="*/ 379 w 816"/>
                <a:gd name="T17" fmla="*/ 91 h 829"/>
                <a:gd name="T18" fmla="*/ 815 w 816"/>
                <a:gd name="T1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829">
                  <a:moveTo>
                    <a:pt x="815" y="0"/>
                  </a:moveTo>
                  <a:lnTo>
                    <a:pt x="815" y="0"/>
                  </a:lnTo>
                  <a:cubicBezTo>
                    <a:pt x="771" y="392"/>
                    <a:pt x="739" y="689"/>
                    <a:pt x="737" y="768"/>
                  </a:cubicBezTo>
                  <a:lnTo>
                    <a:pt x="0" y="828"/>
                  </a:lnTo>
                  <a:lnTo>
                    <a:pt x="0" y="828"/>
                  </a:lnTo>
                  <a:cubicBezTo>
                    <a:pt x="39" y="766"/>
                    <a:pt x="79" y="704"/>
                    <a:pt x="118" y="642"/>
                  </a:cubicBezTo>
                  <a:lnTo>
                    <a:pt x="118" y="642"/>
                  </a:lnTo>
                  <a:cubicBezTo>
                    <a:pt x="226" y="469"/>
                    <a:pt x="338" y="289"/>
                    <a:pt x="379" y="91"/>
                  </a:cubicBezTo>
                  <a:lnTo>
                    <a:pt x="379" y="91"/>
                  </a:lnTo>
                  <a:cubicBezTo>
                    <a:pt x="525" y="68"/>
                    <a:pt x="671" y="21"/>
                    <a:pt x="815" y="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4" name="Freeform 110">
              <a:extLst>
                <a:ext uri="{FF2B5EF4-FFF2-40B4-BE49-F238E27FC236}">
                  <a16:creationId xmlns:a16="http://schemas.microsoft.com/office/drawing/2014/main" id="{698135D2-E0F0-48CC-880E-4F24A19753D8}"/>
                </a:ext>
              </a:extLst>
            </p:cNvPr>
            <p:cNvSpPr>
              <a:spLocks noChangeArrowheads="1"/>
            </p:cNvSpPr>
            <p:nvPr/>
          </p:nvSpPr>
          <p:spPr bwMode="auto">
            <a:xfrm>
              <a:off x="5421313" y="3910013"/>
              <a:ext cx="652462" cy="749300"/>
            </a:xfrm>
            <a:custGeom>
              <a:avLst/>
              <a:gdLst>
                <a:gd name="T0" fmla="*/ 1807 w 1814"/>
                <a:gd name="T1" fmla="*/ 1809 h 2080"/>
                <a:gd name="T2" fmla="*/ 1807 w 1814"/>
                <a:gd name="T3" fmla="*/ 1824 h 2080"/>
                <a:gd name="T4" fmla="*/ 1484 w 1814"/>
                <a:gd name="T5" fmla="*/ 1864 h 2080"/>
                <a:gd name="T6" fmla="*/ 1464 w 1814"/>
                <a:gd name="T7" fmla="*/ 1857 h 2080"/>
                <a:gd name="T8" fmla="*/ 1161 w 1814"/>
                <a:gd name="T9" fmla="*/ 1670 h 2080"/>
                <a:gd name="T10" fmla="*/ 1152 w 1814"/>
                <a:gd name="T11" fmla="*/ 1673 h 2080"/>
                <a:gd name="T12" fmla="*/ 1295 w 1814"/>
                <a:gd name="T13" fmla="*/ 2014 h 2080"/>
                <a:gd name="T14" fmla="*/ 1291 w 1814"/>
                <a:gd name="T15" fmla="*/ 2028 h 2080"/>
                <a:gd name="T16" fmla="*/ 851 w 1814"/>
                <a:gd name="T17" fmla="*/ 1774 h 2080"/>
                <a:gd name="T18" fmla="*/ 847 w 1814"/>
                <a:gd name="T19" fmla="*/ 1774 h 2080"/>
                <a:gd name="T20" fmla="*/ 880 w 1814"/>
                <a:gd name="T21" fmla="*/ 2014 h 2080"/>
                <a:gd name="T22" fmla="*/ 635 w 1814"/>
                <a:gd name="T23" fmla="*/ 1700 h 2080"/>
                <a:gd name="T24" fmla="*/ 634 w 1814"/>
                <a:gd name="T25" fmla="*/ 1700 h 2080"/>
                <a:gd name="T26" fmla="*/ 120 w 1814"/>
                <a:gd name="T27" fmla="*/ 1706 h 2080"/>
                <a:gd name="T28" fmla="*/ 2 w 1814"/>
                <a:gd name="T29" fmla="*/ 1655 h 2080"/>
                <a:gd name="T30" fmla="*/ 17 w 1814"/>
                <a:gd name="T31" fmla="*/ 1646 h 2080"/>
                <a:gd name="T32" fmla="*/ 241 w 1814"/>
                <a:gd name="T33" fmla="*/ 1556 h 2080"/>
                <a:gd name="T34" fmla="*/ 392 w 1814"/>
                <a:gd name="T35" fmla="*/ 1407 h 2080"/>
                <a:gd name="T36" fmla="*/ 551 w 1814"/>
                <a:gd name="T37" fmla="*/ 1011 h 2080"/>
                <a:gd name="T38" fmla="*/ 577 w 1814"/>
                <a:gd name="T39" fmla="*/ 996 h 2080"/>
                <a:gd name="T40" fmla="*/ 749 w 1814"/>
                <a:gd name="T41" fmla="*/ 931 h 2080"/>
                <a:gd name="T42" fmla="*/ 759 w 1814"/>
                <a:gd name="T43" fmla="*/ 800 h 2080"/>
                <a:gd name="T44" fmla="*/ 637 w 1814"/>
                <a:gd name="T45" fmla="*/ 751 h 2080"/>
                <a:gd name="T46" fmla="*/ 610 w 1814"/>
                <a:gd name="T47" fmla="*/ 741 h 2080"/>
                <a:gd name="T48" fmla="*/ 508 w 1814"/>
                <a:gd name="T49" fmla="*/ 459 h 2080"/>
                <a:gd name="T50" fmla="*/ 498 w 1814"/>
                <a:gd name="T51" fmla="*/ 447 h 2080"/>
                <a:gd name="T52" fmla="*/ 401 w 1814"/>
                <a:gd name="T53" fmla="*/ 430 h 2080"/>
                <a:gd name="T54" fmla="*/ 171 w 1814"/>
                <a:gd name="T55" fmla="*/ 224 h 2080"/>
                <a:gd name="T56" fmla="*/ 507 w 1814"/>
                <a:gd name="T57" fmla="*/ 276 h 2080"/>
                <a:gd name="T58" fmla="*/ 342 w 1814"/>
                <a:gd name="T59" fmla="*/ 0 h 2080"/>
                <a:gd name="T60" fmla="*/ 606 w 1814"/>
                <a:gd name="T61" fmla="*/ 98 h 2080"/>
                <a:gd name="T62" fmla="*/ 1170 w 1814"/>
                <a:gd name="T63" fmla="*/ 293 h 2080"/>
                <a:gd name="T64" fmla="*/ 1437 w 1814"/>
                <a:gd name="T65" fmla="*/ 120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4" h="2080">
                  <a:moveTo>
                    <a:pt x="1807" y="1809"/>
                  </a:moveTo>
                  <a:lnTo>
                    <a:pt x="1807" y="1809"/>
                  </a:lnTo>
                  <a:cubicBezTo>
                    <a:pt x="1813" y="1813"/>
                    <a:pt x="1813" y="1821"/>
                    <a:pt x="1807" y="1824"/>
                  </a:cubicBezTo>
                  <a:lnTo>
                    <a:pt x="1807" y="1824"/>
                  </a:lnTo>
                  <a:cubicBezTo>
                    <a:pt x="1717" y="1891"/>
                    <a:pt x="1592" y="1896"/>
                    <a:pt x="1484" y="1864"/>
                  </a:cubicBezTo>
                  <a:lnTo>
                    <a:pt x="1484" y="1864"/>
                  </a:lnTo>
                  <a:cubicBezTo>
                    <a:pt x="1477" y="1862"/>
                    <a:pt x="1470" y="1859"/>
                    <a:pt x="1464" y="1857"/>
                  </a:cubicBezTo>
                  <a:lnTo>
                    <a:pt x="1464" y="1857"/>
                  </a:lnTo>
                  <a:cubicBezTo>
                    <a:pt x="1350" y="1817"/>
                    <a:pt x="1252" y="1777"/>
                    <a:pt x="1161" y="1670"/>
                  </a:cubicBezTo>
                  <a:lnTo>
                    <a:pt x="1161" y="1670"/>
                  </a:lnTo>
                  <a:cubicBezTo>
                    <a:pt x="1157" y="1666"/>
                    <a:pt x="1151" y="1668"/>
                    <a:pt x="1152" y="1673"/>
                  </a:cubicBezTo>
                  <a:lnTo>
                    <a:pt x="1152" y="1673"/>
                  </a:lnTo>
                  <a:cubicBezTo>
                    <a:pt x="1160" y="1798"/>
                    <a:pt x="1211" y="1920"/>
                    <a:pt x="1295" y="2014"/>
                  </a:cubicBezTo>
                  <a:lnTo>
                    <a:pt x="1295" y="2014"/>
                  </a:lnTo>
                  <a:cubicBezTo>
                    <a:pt x="1299" y="2018"/>
                    <a:pt x="1297" y="2026"/>
                    <a:pt x="1291" y="2028"/>
                  </a:cubicBezTo>
                  <a:lnTo>
                    <a:pt x="1291" y="2028"/>
                  </a:lnTo>
                  <a:cubicBezTo>
                    <a:pt x="1109" y="2079"/>
                    <a:pt x="897" y="1957"/>
                    <a:pt x="851" y="1774"/>
                  </a:cubicBezTo>
                  <a:lnTo>
                    <a:pt x="851" y="1774"/>
                  </a:lnTo>
                  <a:cubicBezTo>
                    <a:pt x="851" y="1772"/>
                    <a:pt x="848" y="1772"/>
                    <a:pt x="847" y="1774"/>
                  </a:cubicBezTo>
                  <a:lnTo>
                    <a:pt x="847" y="1774"/>
                  </a:lnTo>
                  <a:cubicBezTo>
                    <a:pt x="835" y="1854"/>
                    <a:pt x="846" y="1939"/>
                    <a:pt x="880" y="2014"/>
                  </a:cubicBezTo>
                  <a:lnTo>
                    <a:pt x="880" y="2014"/>
                  </a:lnTo>
                  <a:cubicBezTo>
                    <a:pt x="734" y="1997"/>
                    <a:pt x="618" y="1847"/>
                    <a:pt x="635" y="1700"/>
                  </a:cubicBezTo>
                  <a:lnTo>
                    <a:pt x="635" y="1700"/>
                  </a:lnTo>
                  <a:lnTo>
                    <a:pt x="634" y="1700"/>
                  </a:lnTo>
                  <a:lnTo>
                    <a:pt x="634" y="1700"/>
                  </a:lnTo>
                  <a:cubicBezTo>
                    <a:pt x="559" y="1832"/>
                    <a:pt x="281" y="1764"/>
                    <a:pt x="120" y="1706"/>
                  </a:cubicBezTo>
                  <a:lnTo>
                    <a:pt x="120" y="1706"/>
                  </a:lnTo>
                  <a:cubicBezTo>
                    <a:pt x="48" y="1681"/>
                    <a:pt x="0" y="1658"/>
                    <a:pt x="2" y="1655"/>
                  </a:cubicBezTo>
                  <a:lnTo>
                    <a:pt x="2" y="1655"/>
                  </a:lnTo>
                  <a:cubicBezTo>
                    <a:pt x="5" y="1651"/>
                    <a:pt x="11" y="1648"/>
                    <a:pt x="17" y="1646"/>
                  </a:cubicBezTo>
                  <a:lnTo>
                    <a:pt x="17" y="1646"/>
                  </a:lnTo>
                  <a:cubicBezTo>
                    <a:pt x="94" y="1621"/>
                    <a:pt x="172" y="1597"/>
                    <a:pt x="241" y="1556"/>
                  </a:cubicBezTo>
                  <a:lnTo>
                    <a:pt x="241" y="1556"/>
                  </a:lnTo>
                  <a:cubicBezTo>
                    <a:pt x="297" y="1521"/>
                    <a:pt x="348" y="1469"/>
                    <a:pt x="392" y="1407"/>
                  </a:cubicBezTo>
                  <a:lnTo>
                    <a:pt x="392" y="1407"/>
                  </a:lnTo>
                  <a:cubicBezTo>
                    <a:pt x="477" y="1287"/>
                    <a:pt x="535" y="1133"/>
                    <a:pt x="551" y="1011"/>
                  </a:cubicBezTo>
                  <a:lnTo>
                    <a:pt x="551" y="1011"/>
                  </a:lnTo>
                  <a:cubicBezTo>
                    <a:pt x="553" y="999"/>
                    <a:pt x="565" y="991"/>
                    <a:pt x="577" y="996"/>
                  </a:cubicBezTo>
                  <a:lnTo>
                    <a:pt x="577" y="996"/>
                  </a:lnTo>
                  <a:cubicBezTo>
                    <a:pt x="646" y="1025"/>
                    <a:pt x="712" y="1002"/>
                    <a:pt x="749" y="931"/>
                  </a:cubicBezTo>
                  <a:lnTo>
                    <a:pt x="749" y="931"/>
                  </a:lnTo>
                  <a:cubicBezTo>
                    <a:pt x="770" y="890"/>
                    <a:pt x="778" y="841"/>
                    <a:pt x="759" y="800"/>
                  </a:cubicBezTo>
                  <a:lnTo>
                    <a:pt x="759" y="800"/>
                  </a:lnTo>
                  <a:cubicBezTo>
                    <a:pt x="739" y="759"/>
                    <a:pt x="690" y="732"/>
                    <a:pt x="647" y="748"/>
                  </a:cubicBezTo>
                  <a:lnTo>
                    <a:pt x="637" y="751"/>
                  </a:lnTo>
                  <a:lnTo>
                    <a:pt x="637" y="751"/>
                  </a:lnTo>
                  <a:cubicBezTo>
                    <a:pt x="627" y="752"/>
                    <a:pt x="616" y="749"/>
                    <a:pt x="610" y="741"/>
                  </a:cubicBezTo>
                  <a:lnTo>
                    <a:pt x="610" y="741"/>
                  </a:lnTo>
                  <a:cubicBezTo>
                    <a:pt x="546" y="661"/>
                    <a:pt x="510" y="560"/>
                    <a:pt x="508" y="459"/>
                  </a:cubicBezTo>
                  <a:lnTo>
                    <a:pt x="498" y="447"/>
                  </a:lnTo>
                  <a:lnTo>
                    <a:pt x="498" y="447"/>
                  </a:lnTo>
                  <a:cubicBezTo>
                    <a:pt x="466" y="447"/>
                    <a:pt x="433" y="440"/>
                    <a:pt x="401" y="430"/>
                  </a:cubicBezTo>
                  <a:lnTo>
                    <a:pt x="401" y="430"/>
                  </a:lnTo>
                  <a:cubicBezTo>
                    <a:pt x="302" y="398"/>
                    <a:pt x="209" y="320"/>
                    <a:pt x="171" y="224"/>
                  </a:cubicBezTo>
                  <a:lnTo>
                    <a:pt x="171" y="224"/>
                  </a:lnTo>
                  <a:cubicBezTo>
                    <a:pt x="261" y="284"/>
                    <a:pt x="405" y="276"/>
                    <a:pt x="507" y="276"/>
                  </a:cubicBezTo>
                  <a:lnTo>
                    <a:pt x="507" y="276"/>
                  </a:lnTo>
                  <a:cubicBezTo>
                    <a:pt x="404" y="252"/>
                    <a:pt x="322" y="104"/>
                    <a:pt x="342" y="0"/>
                  </a:cubicBezTo>
                  <a:lnTo>
                    <a:pt x="342" y="0"/>
                  </a:lnTo>
                  <a:cubicBezTo>
                    <a:pt x="393" y="101"/>
                    <a:pt x="507" y="97"/>
                    <a:pt x="606" y="98"/>
                  </a:cubicBezTo>
                  <a:lnTo>
                    <a:pt x="606" y="98"/>
                  </a:lnTo>
                  <a:cubicBezTo>
                    <a:pt x="818" y="100"/>
                    <a:pt x="1014" y="125"/>
                    <a:pt x="1170" y="293"/>
                  </a:cubicBezTo>
                  <a:lnTo>
                    <a:pt x="1170" y="293"/>
                  </a:lnTo>
                  <a:cubicBezTo>
                    <a:pt x="1417" y="558"/>
                    <a:pt x="1346" y="876"/>
                    <a:pt x="1437" y="1200"/>
                  </a:cubicBezTo>
                  <a:lnTo>
                    <a:pt x="1437" y="1200"/>
                  </a:lnTo>
                  <a:cubicBezTo>
                    <a:pt x="1502" y="1433"/>
                    <a:pt x="1610" y="1670"/>
                    <a:pt x="1807" y="1809"/>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5" name="Freeform 111">
              <a:extLst>
                <a:ext uri="{FF2B5EF4-FFF2-40B4-BE49-F238E27FC236}">
                  <a16:creationId xmlns:a16="http://schemas.microsoft.com/office/drawing/2014/main" id="{45CA7C10-CD56-492D-9927-66E5684778DB}"/>
                </a:ext>
              </a:extLst>
            </p:cNvPr>
            <p:cNvSpPr>
              <a:spLocks noChangeArrowheads="1"/>
            </p:cNvSpPr>
            <p:nvPr/>
          </p:nvSpPr>
          <p:spPr bwMode="auto">
            <a:xfrm>
              <a:off x="4943475" y="5976938"/>
              <a:ext cx="406400" cy="963612"/>
            </a:xfrm>
            <a:custGeom>
              <a:avLst/>
              <a:gdLst>
                <a:gd name="T0" fmla="*/ 1115 w 1129"/>
                <a:gd name="T1" fmla="*/ 0 h 2677"/>
                <a:gd name="T2" fmla="*/ 1115 w 1129"/>
                <a:gd name="T3" fmla="*/ 0 h 2677"/>
                <a:gd name="T4" fmla="*/ 1128 w 1129"/>
                <a:gd name="T5" fmla="*/ 0 h 2677"/>
                <a:gd name="T6" fmla="*/ 1128 w 1129"/>
                <a:gd name="T7" fmla="*/ 0 h 2677"/>
                <a:gd name="T8" fmla="*/ 588 w 1129"/>
                <a:gd name="T9" fmla="*/ 2660 h 2677"/>
                <a:gd name="T10" fmla="*/ 588 w 1129"/>
                <a:gd name="T11" fmla="*/ 2660 h 2677"/>
                <a:gd name="T12" fmla="*/ 130 w 1129"/>
                <a:gd name="T13" fmla="*/ 2663 h 2677"/>
                <a:gd name="T14" fmla="*/ 130 w 1129"/>
                <a:gd name="T15" fmla="*/ 2663 h 2677"/>
                <a:gd name="T16" fmla="*/ 0 w 1129"/>
                <a:gd name="T17" fmla="*/ 2648 h 2677"/>
                <a:gd name="T18" fmla="*/ 0 w 1129"/>
                <a:gd name="T19" fmla="*/ 2648 h 2677"/>
                <a:gd name="T20" fmla="*/ 98 w 1129"/>
                <a:gd name="T21" fmla="*/ 19 h 2677"/>
                <a:gd name="T22" fmla="*/ 98 w 1129"/>
                <a:gd name="T23" fmla="*/ 19 h 2677"/>
                <a:gd name="T24" fmla="*/ 1115 w 1129"/>
                <a:gd name="T25" fmla="*/ 0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9" h="2677">
                  <a:moveTo>
                    <a:pt x="1115" y="0"/>
                  </a:moveTo>
                  <a:lnTo>
                    <a:pt x="1115" y="0"/>
                  </a:lnTo>
                  <a:cubicBezTo>
                    <a:pt x="1119" y="0"/>
                    <a:pt x="1124" y="0"/>
                    <a:pt x="1128" y="0"/>
                  </a:cubicBezTo>
                  <a:lnTo>
                    <a:pt x="1128" y="0"/>
                  </a:lnTo>
                  <a:cubicBezTo>
                    <a:pt x="1027" y="900"/>
                    <a:pt x="846" y="1791"/>
                    <a:pt x="588" y="2660"/>
                  </a:cubicBezTo>
                  <a:lnTo>
                    <a:pt x="588" y="2660"/>
                  </a:lnTo>
                  <a:cubicBezTo>
                    <a:pt x="436" y="2675"/>
                    <a:pt x="282" y="2676"/>
                    <a:pt x="130" y="2663"/>
                  </a:cubicBezTo>
                  <a:lnTo>
                    <a:pt x="130" y="2663"/>
                  </a:lnTo>
                  <a:cubicBezTo>
                    <a:pt x="86" y="2659"/>
                    <a:pt x="42" y="2654"/>
                    <a:pt x="0" y="2648"/>
                  </a:cubicBezTo>
                  <a:lnTo>
                    <a:pt x="0" y="2648"/>
                  </a:lnTo>
                  <a:cubicBezTo>
                    <a:pt x="8" y="2510"/>
                    <a:pt x="105" y="828"/>
                    <a:pt x="98" y="19"/>
                  </a:cubicBezTo>
                  <a:lnTo>
                    <a:pt x="98" y="19"/>
                  </a:lnTo>
                  <a:cubicBezTo>
                    <a:pt x="448" y="7"/>
                    <a:pt x="831" y="9"/>
                    <a:pt x="1115" y="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6" name="Freeform 112">
              <a:extLst>
                <a:ext uri="{FF2B5EF4-FFF2-40B4-BE49-F238E27FC236}">
                  <a16:creationId xmlns:a16="http://schemas.microsoft.com/office/drawing/2014/main" id="{64BBDD1A-2972-4D18-86AC-14209ED77475}"/>
                </a:ext>
              </a:extLst>
            </p:cNvPr>
            <p:cNvSpPr>
              <a:spLocks noChangeArrowheads="1"/>
            </p:cNvSpPr>
            <p:nvPr/>
          </p:nvSpPr>
          <p:spPr bwMode="auto">
            <a:xfrm>
              <a:off x="4491038" y="5497513"/>
              <a:ext cx="461962" cy="1455737"/>
            </a:xfrm>
            <a:custGeom>
              <a:avLst/>
              <a:gdLst>
                <a:gd name="T0" fmla="*/ 1281 w 1282"/>
                <a:gd name="T1" fmla="*/ 1353 h 4045"/>
                <a:gd name="T2" fmla="*/ 1281 w 1282"/>
                <a:gd name="T3" fmla="*/ 1353 h 4045"/>
                <a:gd name="T4" fmla="*/ 1037 w 1282"/>
                <a:gd name="T5" fmla="*/ 1365 h 4045"/>
                <a:gd name="T6" fmla="*/ 1037 w 1282"/>
                <a:gd name="T7" fmla="*/ 1365 h 4045"/>
                <a:gd name="T8" fmla="*/ 1011 w 1282"/>
                <a:gd name="T9" fmla="*/ 1389 h 4045"/>
                <a:gd name="T10" fmla="*/ 1011 w 1282"/>
                <a:gd name="T11" fmla="*/ 1389 h 4045"/>
                <a:gd name="T12" fmla="*/ 712 w 1282"/>
                <a:gd name="T13" fmla="*/ 3936 h 4045"/>
                <a:gd name="T14" fmla="*/ 712 w 1282"/>
                <a:gd name="T15" fmla="*/ 3936 h 4045"/>
                <a:gd name="T16" fmla="*/ 276 w 1282"/>
                <a:gd name="T17" fmla="*/ 4027 h 4045"/>
                <a:gd name="T18" fmla="*/ 276 w 1282"/>
                <a:gd name="T19" fmla="*/ 4027 h 4045"/>
                <a:gd name="T20" fmla="*/ 75 w 1282"/>
                <a:gd name="T21" fmla="*/ 4041 h 4045"/>
                <a:gd name="T22" fmla="*/ 75 w 1282"/>
                <a:gd name="T23" fmla="*/ 4041 h 4045"/>
                <a:gd name="T24" fmla="*/ 78 w 1282"/>
                <a:gd name="T25" fmla="*/ 4034 h 4045"/>
                <a:gd name="T26" fmla="*/ 78 w 1282"/>
                <a:gd name="T27" fmla="*/ 4034 h 4045"/>
                <a:gd name="T28" fmla="*/ 29 w 1282"/>
                <a:gd name="T29" fmla="*/ 564 h 4045"/>
                <a:gd name="T30" fmla="*/ 29 w 1282"/>
                <a:gd name="T31" fmla="*/ 564 h 4045"/>
                <a:gd name="T32" fmla="*/ 271 w 1282"/>
                <a:gd name="T33" fmla="*/ 207 h 4045"/>
                <a:gd name="T34" fmla="*/ 271 w 1282"/>
                <a:gd name="T35" fmla="*/ 207 h 4045"/>
                <a:gd name="T36" fmla="*/ 800 w 1282"/>
                <a:gd name="T37" fmla="*/ 0 h 4045"/>
                <a:gd name="T38" fmla="*/ 800 w 1282"/>
                <a:gd name="T39" fmla="*/ 0 h 4045"/>
                <a:gd name="T40" fmla="*/ 1281 w 1282"/>
                <a:gd name="T41" fmla="*/ 1353 h 4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2" h="4045">
                  <a:moveTo>
                    <a:pt x="1281" y="1353"/>
                  </a:moveTo>
                  <a:lnTo>
                    <a:pt x="1281" y="1353"/>
                  </a:lnTo>
                  <a:cubicBezTo>
                    <a:pt x="1208" y="1356"/>
                    <a:pt x="1106" y="1360"/>
                    <a:pt x="1037" y="1365"/>
                  </a:cubicBezTo>
                  <a:lnTo>
                    <a:pt x="1037" y="1365"/>
                  </a:lnTo>
                  <a:cubicBezTo>
                    <a:pt x="1024" y="1365"/>
                    <a:pt x="1013" y="1376"/>
                    <a:pt x="1011" y="1389"/>
                  </a:cubicBezTo>
                  <a:lnTo>
                    <a:pt x="1011" y="1389"/>
                  </a:lnTo>
                  <a:cubicBezTo>
                    <a:pt x="950" y="1929"/>
                    <a:pt x="803" y="3131"/>
                    <a:pt x="712" y="3936"/>
                  </a:cubicBezTo>
                  <a:lnTo>
                    <a:pt x="712" y="3936"/>
                  </a:lnTo>
                  <a:cubicBezTo>
                    <a:pt x="568" y="3957"/>
                    <a:pt x="422" y="4004"/>
                    <a:pt x="276" y="4027"/>
                  </a:cubicBezTo>
                  <a:lnTo>
                    <a:pt x="276" y="4027"/>
                  </a:lnTo>
                  <a:cubicBezTo>
                    <a:pt x="209" y="4038"/>
                    <a:pt x="142" y="4044"/>
                    <a:pt x="75" y="4041"/>
                  </a:cubicBezTo>
                  <a:lnTo>
                    <a:pt x="75" y="4041"/>
                  </a:lnTo>
                  <a:cubicBezTo>
                    <a:pt x="76" y="4039"/>
                    <a:pt x="77" y="4036"/>
                    <a:pt x="78" y="4034"/>
                  </a:cubicBezTo>
                  <a:lnTo>
                    <a:pt x="78" y="4034"/>
                  </a:lnTo>
                  <a:cubicBezTo>
                    <a:pt x="78" y="3104"/>
                    <a:pt x="0" y="1637"/>
                    <a:pt x="29" y="564"/>
                  </a:cubicBezTo>
                  <a:lnTo>
                    <a:pt x="29" y="564"/>
                  </a:lnTo>
                  <a:cubicBezTo>
                    <a:pt x="33" y="408"/>
                    <a:pt x="128" y="268"/>
                    <a:pt x="271" y="207"/>
                  </a:cubicBezTo>
                  <a:lnTo>
                    <a:pt x="271" y="207"/>
                  </a:lnTo>
                  <a:cubicBezTo>
                    <a:pt x="431" y="140"/>
                    <a:pt x="611" y="70"/>
                    <a:pt x="800" y="0"/>
                  </a:cubicBezTo>
                  <a:lnTo>
                    <a:pt x="800" y="0"/>
                  </a:lnTo>
                  <a:cubicBezTo>
                    <a:pt x="993" y="439"/>
                    <a:pt x="1154" y="892"/>
                    <a:pt x="1281" y="1353"/>
                  </a:cubicBezTo>
                </a:path>
              </a:pathLst>
            </a:custGeom>
            <a:solidFill>
              <a:schemeClr val="accent1">
                <a:lumMod val="20000"/>
                <a:lumOff val="80000"/>
              </a:schemeClr>
            </a:solidFill>
            <a:ln w="9525" cap="flat">
              <a:solidFill>
                <a:schemeClr val="accent1">
                  <a:lumMod val="50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7" name="Freeform 113">
              <a:extLst>
                <a:ext uri="{FF2B5EF4-FFF2-40B4-BE49-F238E27FC236}">
                  <a16:creationId xmlns:a16="http://schemas.microsoft.com/office/drawing/2014/main" id="{D025719D-4BBC-426A-8C8B-322C64988179}"/>
                </a:ext>
              </a:extLst>
            </p:cNvPr>
            <p:cNvSpPr>
              <a:spLocks noChangeArrowheads="1"/>
            </p:cNvSpPr>
            <p:nvPr/>
          </p:nvSpPr>
          <p:spPr bwMode="auto">
            <a:xfrm>
              <a:off x="5997575" y="4981575"/>
              <a:ext cx="101600" cy="177800"/>
            </a:xfrm>
            <a:custGeom>
              <a:avLst/>
              <a:gdLst>
                <a:gd name="T0" fmla="*/ 278 w 283"/>
                <a:gd name="T1" fmla="*/ 0 h 492"/>
                <a:gd name="T2" fmla="*/ 278 w 283"/>
                <a:gd name="T3" fmla="*/ 0 h 492"/>
                <a:gd name="T4" fmla="*/ 272 w 283"/>
                <a:gd name="T5" fmla="*/ 241 h 492"/>
                <a:gd name="T6" fmla="*/ 272 w 283"/>
                <a:gd name="T7" fmla="*/ 241 h 492"/>
                <a:gd name="T8" fmla="*/ 52 w 283"/>
                <a:gd name="T9" fmla="*/ 491 h 492"/>
                <a:gd name="T10" fmla="*/ 52 w 283"/>
                <a:gd name="T11" fmla="*/ 491 h 492"/>
                <a:gd name="T12" fmla="*/ 0 w 283"/>
                <a:gd name="T13" fmla="*/ 61 h 492"/>
                <a:gd name="T14" fmla="*/ 0 w 283"/>
                <a:gd name="T15" fmla="*/ 61 h 492"/>
                <a:gd name="T16" fmla="*/ 278 w 283"/>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492">
                  <a:moveTo>
                    <a:pt x="278" y="0"/>
                  </a:moveTo>
                  <a:lnTo>
                    <a:pt x="278" y="0"/>
                  </a:lnTo>
                  <a:cubicBezTo>
                    <a:pt x="282" y="81"/>
                    <a:pt x="280" y="161"/>
                    <a:pt x="272" y="241"/>
                  </a:cubicBezTo>
                  <a:lnTo>
                    <a:pt x="272" y="241"/>
                  </a:lnTo>
                  <a:cubicBezTo>
                    <a:pt x="252" y="435"/>
                    <a:pt x="247" y="474"/>
                    <a:pt x="52" y="491"/>
                  </a:cubicBezTo>
                  <a:lnTo>
                    <a:pt x="52" y="491"/>
                  </a:lnTo>
                  <a:cubicBezTo>
                    <a:pt x="38" y="350"/>
                    <a:pt x="20" y="201"/>
                    <a:pt x="0" y="61"/>
                  </a:cubicBezTo>
                  <a:lnTo>
                    <a:pt x="0" y="61"/>
                  </a:lnTo>
                  <a:cubicBezTo>
                    <a:pt x="94" y="50"/>
                    <a:pt x="188" y="30"/>
                    <a:pt x="278" y="0"/>
                  </a:cubicBezTo>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8" name="Freeform 114">
              <a:extLst>
                <a:ext uri="{FF2B5EF4-FFF2-40B4-BE49-F238E27FC236}">
                  <a16:creationId xmlns:a16="http://schemas.microsoft.com/office/drawing/2014/main" id="{BB7DC6CD-4926-4492-8534-5B02BA15E2B6}"/>
                </a:ext>
              </a:extLst>
            </p:cNvPr>
            <p:cNvSpPr>
              <a:spLocks noChangeArrowheads="1"/>
            </p:cNvSpPr>
            <p:nvPr/>
          </p:nvSpPr>
          <p:spPr bwMode="auto">
            <a:xfrm>
              <a:off x="4011613" y="4849813"/>
              <a:ext cx="1339850" cy="403225"/>
            </a:xfrm>
            <a:custGeom>
              <a:avLst/>
              <a:gdLst>
                <a:gd name="T0" fmla="*/ 429 w 3720"/>
                <a:gd name="T1" fmla="*/ 1068 h 1122"/>
                <a:gd name="T2" fmla="*/ 429 w 3720"/>
                <a:gd name="T3" fmla="*/ 1068 h 1122"/>
                <a:gd name="T4" fmla="*/ 427 w 3720"/>
                <a:gd name="T5" fmla="*/ 1069 h 1122"/>
                <a:gd name="T6" fmla="*/ 427 w 3720"/>
                <a:gd name="T7" fmla="*/ 1069 h 1122"/>
                <a:gd name="T8" fmla="*/ 314 w 3720"/>
                <a:gd name="T9" fmla="*/ 1086 h 1122"/>
                <a:gd name="T10" fmla="*/ 314 w 3720"/>
                <a:gd name="T11" fmla="*/ 1086 h 1122"/>
                <a:gd name="T12" fmla="*/ 284 w 3720"/>
                <a:gd name="T13" fmla="*/ 996 h 1122"/>
                <a:gd name="T14" fmla="*/ 284 w 3720"/>
                <a:gd name="T15" fmla="*/ 996 h 1122"/>
                <a:gd name="T16" fmla="*/ 188 w 3720"/>
                <a:gd name="T17" fmla="*/ 1024 h 1122"/>
                <a:gd name="T18" fmla="*/ 188 w 3720"/>
                <a:gd name="T19" fmla="*/ 1024 h 1122"/>
                <a:gd name="T20" fmla="*/ 123 w 3720"/>
                <a:gd name="T21" fmla="*/ 995 h 1122"/>
                <a:gd name="T22" fmla="*/ 123 w 3720"/>
                <a:gd name="T23" fmla="*/ 995 h 1122"/>
                <a:gd name="T24" fmla="*/ 130 w 3720"/>
                <a:gd name="T25" fmla="*/ 951 h 1122"/>
                <a:gd name="T26" fmla="*/ 130 w 3720"/>
                <a:gd name="T27" fmla="*/ 951 h 1122"/>
                <a:gd name="T28" fmla="*/ 249 w 3720"/>
                <a:gd name="T29" fmla="*/ 859 h 1122"/>
                <a:gd name="T30" fmla="*/ 249 w 3720"/>
                <a:gd name="T31" fmla="*/ 859 h 1122"/>
                <a:gd name="T32" fmla="*/ 117 w 3720"/>
                <a:gd name="T33" fmla="*/ 919 h 1122"/>
                <a:gd name="T34" fmla="*/ 117 w 3720"/>
                <a:gd name="T35" fmla="*/ 919 h 1122"/>
                <a:gd name="T36" fmla="*/ 34 w 3720"/>
                <a:gd name="T37" fmla="*/ 935 h 1122"/>
                <a:gd name="T38" fmla="*/ 34 w 3720"/>
                <a:gd name="T39" fmla="*/ 935 h 1122"/>
                <a:gd name="T40" fmla="*/ 14 w 3720"/>
                <a:gd name="T41" fmla="*/ 887 h 1122"/>
                <a:gd name="T42" fmla="*/ 14 w 3720"/>
                <a:gd name="T43" fmla="*/ 887 h 1122"/>
                <a:gd name="T44" fmla="*/ 184 w 3720"/>
                <a:gd name="T45" fmla="*/ 735 h 1122"/>
                <a:gd name="T46" fmla="*/ 184 w 3720"/>
                <a:gd name="T47" fmla="*/ 735 h 1122"/>
                <a:gd name="T48" fmla="*/ 432 w 3720"/>
                <a:gd name="T49" fmla="*/ 393 h 1122"/>
                <a:gd name="T50" fmla="*/ 432 w 3720"/>
                <a:gd name="T51" fmla="*/ 393 h 1122"/>
                <a:gd name="T52" fmla="*/ 480 w 3720"/>
                <a:gd name="T53" fmla="*/ 360 h 1122"/>
                <a:gd name="T54" fmla="*/ 480 w 3720"/>
                <a:gd name="T55" fmla="*/ 360 h 1122"/>
                <a:gd name="T56" fmla="*/ 552 w 3720"/>
                <a:gd name="T57" fmla="*/ 339 h 1122"/>
                <a:gd name="T58" fmla="*/ 552 w 3720"/>
                <a:gd name="T59" fmla="*/ 339 h 1122"/>
                <a:gd name="T60" fmla="*/ 1116 w 3720"/>
                <a:gd name="T61" fmla="*/ 316 h 1122"/>
                <a:gd name="T62" fmla="*/ 1116 w 3720"/>
                <a:gd name="T63" fmla="*/ 316 h 1122"/>
                <a:gd name="T64" fmla="*/ 2711 w 3720"/>
                <a:gd name="T65" fmla="*/ 328 h 1122"/>
                <a:gd name="T66" fmla="*/ 2711 w 3720"/>
                <a:gd name="T67" fmla="*/ 328 h 1122"/>
                <a:gd name="T68" fmla="*/ 2744 w 3720"/>
                <a:gd name="T69" fmla="*/ 313 h 1122"/>
                <a:gd name="T70" fmla="*/ 2744 w 3720"/>
                <a:gd name="T71" fmla="*/ 313 h 1122"/>
                <a:gd name="T72" fmla="*/ 2978 w 3720"/>
                <a:gd name="T73" fmla="*/ 0 h 1122"/>
                <a:gd name="T74" fmla="*/ 2985 w 3720"/>
                <a:gd name="T75" fmla="*/ 4 h 1122"/>
                <a:gd name="T76" fmla="*/ 2985 w 3720"/>
                <a:gd name="T77" fmla="*/ 4 h 1122"/>
                <a:gd name="T78" fmla="*/ 3295 w 3720"/>
                <a:gd name="T79" fmla="*/ 290 h 1122"/>
                <a:gd name="T80" fmla="*/ 3295 w 3720"/>
                <a:gd name="T81" fmla="*/ 290 h 1122"/>
                <a:gd name="T82" fmla="*/ 3719 w 3720"/>
                <a:gd name="T83" fmla="*/ 483 h 1122"/>
                <a:gd name="T84" fmla="*/ 3719 w 3720"/>
                <a:gd name="T85" fmla="*/ 483 h 1122"/>
                <a:gd name="T86" fmla="*/ 3298 w 3720"/>
                <a:gd name="T87" fmla="*/ 909 h 1122"/>
                <a:gd name="T88" fmla="*/ 3298 w 3720"/>
                <a:gd name="T89" fmla="*/ 909 h 1122"/>
                <a:gd name="T90" fmla="*/ 3205 w 3720"/>
                <a:gd name="T91" fmla="*/ 963 h 1122"/>
                <a:gd name="T92" fmla="*/ 3205 w 3720"/>
                <a:gd name="T93" fmla="*/ 963 h 1122"/>
                <a:gd name="T94" fmla="*/ 3150 w 3720"/>
                <a:gd name="T95" fmla="*/ 974 h 1122"/>
                <a:gd name="T96" fmla="*/ 3150 w 3720"/>
                <a:gd name="T97" fmla="*/ 974 h 1122"/>
                <a:gd name="T98" fmla="*/ 1010 w 3720"/>
                <a:gd name="T99" fmla="*/ 941 h 1122"/>
                <a:gd name="T100" fmla="*/ 1010 w 3720"/>
                <a:gd name="T101" fmla="*/ 941 h 1122"/>
                <a:gd name="T102" fmla="*/ 945 w 3720"/>
                <a:gd name="T103" fmla="*/ 943 h 1122"/>
                <a:gd name="T104" fmla="*/ 945 w 3720"/>
                <a:gd name="T105" fmla="*/ 943 h 1122"/>
                <a:gd name="T106" fmla="*/ 777 w 3720"/>
                <a:gd name="T107" fmla="*/ 980 h 1122"/>
                <a:gd name="T108" fmla="*/ 777 w 3720"/>
                <a:gd name="T109" fmla="*/ 980 h 1122"/>
                <a:gd name="T110" fmla="*/ 559 w 3720"/>
                <a:gd name="T111" fmla="*/ 1102 h 1122"/>
                <a:gd name="T112" fmla="*/ 559 w 3720"/>
                <a:gd name="T113" fmla="*/ 1102 h 1122"/>
                <a:gd name="T114" fmla="*/ 477 w 3720"/>
                <a:gd name="T115" fmla="*/ 1116 h 1122"/>
                <a:gd name="T116" fmla="*/ 477 w 3720"/>
                <a:gd name="T117" fmla="*/ 1116 h 1122"/>
                <a:gd name="T118" fmla="*/ 429 w 3720"/>
                <a:gd name="T119" fmla="*/ 106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0" h="1122">
                  <a:moveTo>
                    <a:pt x="429" y="1068"/>
                  </a:moveTo>
                  <a:lnTo>
                    <a:pt x="429" y="1068"/>
                  </a:lnTo>
                  <a:cubicBezTo>
                    <a:pt x="428" y="1068"/>
                    <a:pt x="428" y="1068"/>
                    <a:pt x="427" y="1069"/>
                  </a:cubicBezTo>
                  <a:lnTo>
                    <a:pt x="427" y="1069"/>
                  </a:lnTo>
                  <a:cubicBezTo>
                    <a:pt x="391" y="1083"/>
                    <a:pt x="351" y="1098"/>
                    <a:pt x="314" y="1086"/>
                  </a:cubicBezTo>
                  <a:lnTo>
                    <a:pt x="314" y="1086"/>
                  </a:lnTo>
                  <a:cubicBezTo>
                    <a:pt x="277" y="1073"/>
                    <a:pt x="257" y="1021"/>
                    <a:pt x="284" y="996"/>
                  </a:cubicBezTo>
                  <a:lnTo>
                    <a:pt x="284" y="996"/>
                  </a:lnTo>
                  <a:cubicBezTo>
                    <a:pt x="254" y="1005"/>
                    <a:pt x="222" y="1014"/>
                    <a:pt x="188" y="1024"/>
                  </a:cubicBezTo>
                  <a:lnTo>
                    <a:pt x="188" y="1024"/>
                  </a:lnTo>
                  <a:cubicBezTo>
                    <a:pt x="165" y="1031"/>
                    <a:pt x="133" y="1018"/>
                    <a:pt x="123" y="995"/>
                  </a:cubicBezTo>
                  <a:lnTo>
                    <a:pt x="123" y="995"/>
                  </a:lnTo>
                  <a:cubicBezTo>
                    <a:pt x="116" y="981"/>
                    <a:pt x="123" y="964"/>
                    <a:pt x="130" y="951"/>
                  </a:cubicBezTo>
                  <a:lnTo>
                    <a:pt x="130" y="951"/>
                  </a:lnTo>
                  <a:cubicBezTo>
                    <a:pt x="148" y="920"/>
                    <a:pt x="217" y="879"/>
                    <a:pt x="249" y="859"/>
                  </a:cubicBezTo>
                  <a:lnTo>
                    <a:pt x="249" y="859"/>
                  </a:lnTo>
                  <a:cubicBezTo>
                    <a:pt x="204" y="881"/>
                    <a:pt x="159" y="903"/>
                    <a:pt x="117" y="919"/>
                  </a:cubicBezTo>
                  <a:lnTo>
                    <a:pt x="117" y="919"/>
                  </a:lnTo>
                  <a:cubicBezTo>
                    <a:pt x="91" y="929"/>
                    <a:pt x="61" y="938"/>
                    <a:pt x="34" y="935"/>
                  </a:cubicBezTo>
                  <a:lnTo>
                    <a:pt x="34" y="935"/>
                  </a:lnTo>
                  <a:cubicBezTo>
                    <a:pt x="11" y="931"/>
                    <a:pt x="0" y="905"/>
                    <a:pt x="14" y="887"/>
                  </a:cubicBezTo>
                  <a:lnTo>
                    <a:pt x="14" y="887"/>
                  </a:lnTo>
                  <a:cubicBezTo>
                    <a:pt x="60" y="826"/>
                    <a:pt x="120" y="780"/>
                    <a:pt x="184" y="735"/>
                  </a:cubicBezTo>
                  <a:lnTo>
                    <a:pt x="184" y="735"/>
                  </a:lnTo>
                  <a:cubicBezTo>
                    <a:pt x="200" y="583"/>
                    <a:pt x="320" y="480"/>
                    <a:pt x="432" y="393"/>
                  </a:cubicBezTo>
                  <a:lnTo>
                    <a:pt x="432" y="393"/>
                  </a:lnTo>
                  <a:cubicBezTo>
                    <a:pt x="447" y="380"/>
                    <a:pt x="463" y="368"/>
                    <a:pt x="480" y="360"/>
                  </a:cubicBezTo>
                  <a:lnTo>
                    <a:pt x="480" y="360"/>
                  </a:lnTo>
                  <a:cubicBezTo>
                    <a:pt x="503" y="348"/>
                    <a:pt x="528" y="344"/>
                    <a:pt x="552" y="339"/>
                  </a:cubicBezTo>
                  <a:lnTo>
                    <a:pt x="552" y="339"/>
                  </a:lnTo>
                  <a:cubicBezTo>
                    <a:pt x="736" y="304"/>
                    <a:pt x="929" y="318"/>
                    <a:pt x="1116" y="316"/>
                  </a:cubicBezTo>
                  <a:lnTo>
                    <a:pt x="1116" y="316"/>
                  </a:lnTo>
                  <a:cubicBezTo>
                    <a:pt x="1647" y="307"/>
                    <a:pt x="2179" y="305"/>
                    <a:pt x="2711" y="328"/>
                  </a:cubicBezTo>
                  <a:lnTo>
                    <a:pt x="2711" y="328"/>
                  </a:lnTo>
                  <a:cubicBezTo>
                    <a:pt x="2724" y="329"/>
                    <a:pt x="2736" y="323"/>
                    <a:pt x="2744" y="313"/>
                  </a:cubicBezTo>
                  <a:lnTo>
                    <a:pt x="2744" y="313"/>
                  </a:lnTo>
                  <a:cubicBezTo>
                    <a:pt x="2797" y="244"/>
                    <a:pt x="2880" y="129"/>
                    <a:pt x="2978" y="0"/>
                  </a:cubicBezTo>
                  <a:lnTo>
                    <a:pt x="2985" y="4"/>
                  </a:lnTo>
                  <a:lnTo>
                    <a:pt x="2985" y="4"/>
                  </a:lnTo>
                  <a:cubicBezTo>
                    <a:pt x="3082" y="107"/>
                    <a:pt x="3182" y="207"/>
                    <a:pt x="3295" y="290"/>
                  </a:cubicBezTo>
                  <a:lnTo>
                    <a:pt x="3295" y="290"/>
                  </a:lnTo>
                  <a:cubicBezTo>
                    <a:pt x="3420" y="384"/>
                    <a:pt x="3565" y="457"/>
                    <a:pt x="3719" y="483"/>
                  </a:cubicBezTo>
                  <a:lnTo>
                    <a:pt x="3719" y="483"/>
                  </a:lnTo>
                  <a:cubicBezTo>
                    <a:pt x="3585" y="636"/>
                    <a:pt x="3430" y="789"/>
                    <a:pt x="3298" y="909"/>
                  </a:cubicBezTo>
                  <a:lnTo>
                    <a:pt x="3298" y="909"/>
                  </a:lnTo>
                  <a:cubicBezTo>
                    <a:pt x="3271" y="933"/>
                    <a:pt x="3239" y="952"/>
                    <a:pt x="3205" y="963"/>
                  </a:cubicBezTo>
                  <a:lnTo>
                    <a:pt x="3205" y="963"/>
                  </a:lnTo>
                  <a:cubicBezTo>
                    <a:pt x="3187" y="969"/>
                    <a:pt x="3169" y="972"/>
                    <a:pt x="3150" y="974"/>
                  </a:cubicBezTo>
                  <a:lnTo>
                    <a:pt x="3150" y="974"/>
                  </a:lnTo>
                  <a:cubicBezTo>
                    <a:pt x="2487" y="1037"/>
                    <a:pt x="1217" y="959"/>
                    <a:pt x="1010" y="941"/>
                  </a:cubicBezTo>
                  <a:lnTo>
                    <a:pt x="1010" y="941"/>
                  </a:lnTo>
                  <a:cubicBezTo>
                    <a:pt x="988" y="939"/>
                    <a:pt x="967" y="939"/>
                    <a:pt x="945" y="943"/>
                  </a:cubicBezTo>
                  <a:lnTo>
                    <a:pt x="945" y="943"/>
                  </a:lnTo>
                  <a:cubicBezTo>
                    <a:pt x="891" y="951"/>
                    <a:pt x="792" y="969"/>
                    <a:pt x="777" y="980"/>
                  </a:cubicBezTo>
                  <a:lnTo>
                    <a:pt x="777" y="980"/>
                  </a:lnTo>
                  <a:cubicBezTo>
                    <a:pt x="711" y="1031"/>
                    <a:pt x="637" y="1072"/>
                    <a:pt x="559" y="1102"/>
                  </a:cubicBezTo>
                  <a:lnTo>
                    <a:pt x="559" y="1102"/>
                  </a:lnTo>
                  <a:cubicBezTo>
                    <a:pt x="532" y="1111"/>
                    <a:pt x="504" y="1121"/>
                    <a:pt x="477" y="1116"/>
                  </a:cubicBezTo>
                  <a:lnTo>
                    <a:pt x="477" y="1116"/>
                  </a:lnTo>
                  <a:cubicBezTo>
                    <a:pt x="454" y="1111"/>
                    <a:pt x="431" y="1091"/>
                    <a:pt x="429" y="1068"/>
                  </a:cubicBezTo>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69" name="Freeform 115">
              <a:extLst>
                <a:ext uri="{FF2B5EF4-FFF2-40B4-BE49-F238E27FC236}">
                  <a16:creationId xmlns:a16="http://schemas.microsoft.com/office/drawing/2014/main" id="{BC5DE8EC-E534-4C16-9CED-11926AF5B5DF}"/>
                </a:ext>
              </a:extLst>
            </p:cNvPr>
            <p:cNvSpPr>
              <a:spLocks noChangeArrowheads="1"/>
            </p:cNvSpPr>
            <p:nvPr/>
          </p:nvSpPr>
          <p:spPr bwMode="auto">
            <a:xfrm>
              <a:off x="5424488" y="4065588"/>
              <a:ext cx="277812" cy="352425"/>
            </a:xfrm>
            <a:custGeom>
              <a:avLst/>
              <a:gdLst>
                <a:gd name="T0" fmla="*/ 275 w 771"/>
                <a:gd name="T1" fmla="*/ 187 h 978"/>
                <a:gd name="T2" fmla="*/ 275 w 771"/>
                <a:gd name="T3" fmla="*/ 187 h 978"/>
                <a:gd name="T4" fmla="*/ 393 w 771"/>
                <a:gd name="T5" fmla="*/ 0 h 978"/>
                <a:gd name="T6" fmla="*/ 393 w 771"/>
                <a:gd name="T7" fmla="*/ 0 h 978"/>
                <a:gd name="T8" fmla="*/ 490 w 771"/>
                <a:gd name="T9" fmla="*/ 17 h 978"/>
                <a:gd name="T10" fmla="*/ 500 w 771"/>
                <a:gd name="T11" fmla="*/ 29 h 978"/>
                <a:gd name="T12" fmla="*/ 500 w 771"/>
                <a:gd name="T13" fmla="*/ 29 h 978"/>
                <a:gd name="T14" fmla="*/ 602 w 771"/>
                <a:gd name="T15" fmla="*/ 311 h 978"/>
                <a:gd name="T16" fmla="*/ 602 w 771"/>
                <a:gd name="T17" fmla="*/ 311 h 978"/>
                <a:gd name="T18" fmla="*/ 629 w 771"/>
                <a:gd name="T19" fmla="*/ 321 h 978"/>
                <a:gd name="T20" fmla="*/ 639 w 771"/>
                <a:gd name="T21" fmla="*/ 318 h 978"/>
                <a:gd name="T22" fmla="*/ 639 w 771"/>
                <a:gd name="T23" fmla="*/ 318 h 978"/>
                <a:gd name="T24" fmla="*/ 751 w 771"/>
                <a:gd name="T25" fmla="*/ 370 h 978"/>
                <a:gd name="T26" fmla="*/ 751 w 771"/>
                <a:gd name="T27" fmla="*/ 370 h 978"/>
                <a:gd name="T28" fmla="*/ 741 w 771"/>
                <a:gd name="T29" fmla="*/ 501 h 978"/>
                <a:gd name="T30" fmla="*/ 741 w 771"/>
                <a:gd name="T31" fmla="*/ 501 h 978"/>
                <a:gd name="T32" fmla="*/ 569 w 771"/>
                <a:gd name="T33" fmla="*/ 566 h 978"/>
                <a:gd name="T34" fmla="*/ 569 w 771"/>
                <a:gd name="T35" fmla="*/ 566 h 978"/>
                <a:gd name="T36" fmla="*/ 543 w 771"/>
                <a:gd name="T37" fmla="*/ 581 h 978"/>
                <a:gd name="T38" fmla="*/ 543 w 771"/>
                <a:gd name="T39" fmla="*/ 581 h 978"/>
                <a:gd name="T40" fmla="*/ 384 w 771"/>
                <a:gd name="T41" fmla="*/ 977 h 978"/>
                <a:gd name="T42" fmla="*/ 379 w 771"/>
                <a:gd name="T43" fmla="*/ 975 h 978"/>
                <a:gd name="T44" fmla="*/ 379 w 771"/>
                <a:gd name="T45" fmla="*/ 975 h 978"/>
                <a:gd name="T46" fmla="*/ 40 w 771"/>
                <a:gd name="T47" fmla="*/ 815 h 978"/>
                <a:gd name="T48" fmla="*/ 40 w 771"/>
                <a:gd name="T49" fmla="*/ 815 h 978"/>
                <a:gd name="T50" fmla="*/ 2 w 771"/>
                <a:gd name="T51" fmla="*/ 741 h 978"/>
                <a:gd name="T52" fmla="*/ 2 w 771"/>
                <a:gd name="T53" fmla="*/ 741 h 978"/>
                <a:gd name="T54" fmla="*/ 144 w 771"/>
                <a:gd name="T55" fmla="*/ 391 h 978"/>
                <a:gd name="T56" fmla="*/ 144 w 771"/>
                <a:gd name="T57" fmla="*/ 390 h 978"/>
                <a:gd name="T58" fmla="*/ 144 w 771"/>
                <a:gd name="T59" fmla="*/ 390 h 978"/>
                <a:gd name="T60" fmla="*/ 99 w 771"/>
                <a:gd name="T61" fmla="*/ 228 h 978"/>
                <a:gd name="T62" fmla="*/ 99 w 771"/>
                <a:gd name="T63" fmla="*/ 228 h 978"/>
                <a:gd name="T64" fmla="*/ 275 w 771"/>
                <a:gd name="T65" fmla="*/ 18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1" h="978">
                  <a:moveTo>
                    <a:pt x="275" y="187"/>
                  </a:moveTo>
                  <a:lnTo>
                    <a:pt x="275" y="187"/>
                  </a:lnTo>
                  <a:cubicBezTo>
                    <a:pt x="318" y="135"/>
                    <a:pt x="363" y="66"/>
                    <a:pt x="393" y="0"/>
                  </a:cubicBezTo>
                  <a:lnTo>
                    <a:pt x="393" y="0"/>
                  </a:lnTo>
                  <a:cubicBezTo>
                    <a:pt x="425" y="10"/>
                    <a:pt x="458" y="17"/>
                    <a:pt x="490" y="17"/>
                  </a:cubicBezTo>
                  <a:lnTo>
                    <a:pt x="500" y="29"/>
                  </a:lnTo>
                  <a:lnTo>
                    <a:pt x="500" y="29"/>
                  </a:lnTo>
                  <a:cubicBezTo>
                    <a:pt x="502" y="130"/>
                    <a:pt x="538" y="231"/>
                    <a:pt x="602" y="311"/>
                  </a:cubicBezTo>
                  <a:lnTo>
                    <a:pt x="602" y="311"/>
                  </a:lnTo>
                  <a:cubicBezTo>
                    <a:pt x="608" y="319"/>
                    <a:pt x="619" y="322"/>
                    <a:pt x="629" y="321"/>
                  </a:cubicBezTo>
                  <a:lnTo>
                    <a:pt x="639" y="318"/>
                  </a:lnTo>
                  <a:lnTo>
                    <a:pt x="639" y="318"/>
                  </a:lnTo>
                  <a:cubicBezTo>
                    <a:pt x="682" y="302"/>
                    <a:pt x="731" y="329"/>
                    <a:pt x="751" y="370"/>
                  </a:cubicBezTo>
                  <a:lnTo>
                    <a:pt x="751" y="370"/>
                  </a:lnTo>
                  <a:cubicBezTo>
                    <a:pt x="770" y="411"/>
                    <a:pt x="762" y="460"/>
                    <a:pt x="741" y="501"/>
                  </a:cubicBezTo>
                  <a:lnTo>
                    <a:pt x="741" y="501"/>
                  </a:lnTo>
                  <a:cubicBezTo>
                    <a:pt x="704" y="572"/>
                    <a:pt x="638" y="595"/>
                    <a:pt x="569" y="566"/>
                  </a:cubicBezTo>
                  <a:lnTo>
                    <a:pt x="569" y="566"/>
                  </a:lnTo>
                  <a:cubicBezTo>
                    <a:pt x="557" y="561"/>
                    <a:pt x="545" y="569"/>
                    <a:pt x="543" y="581"/>
                  </a:cubicBezTo>
                  <a:lnTo>
                    <a:pt x="543" y="581"/>
                  </a:lnTo>
                  <a:cubicBezTo>
                    <a:pt x="527" y="703"/>
                    <a:pt x="469" y="857"/>
                    <a:pt x="384" y="977"/>
                  </a:cubicBezTo>
                  <a:lnTo>
                    <a:pt x="379" y="975"/>
                  </a:lnTo>
                  <a:lnTo>
                    <a:pt x="379" y="975"/>
                  </a:lnTo>
                  <a:cubicBezTo>
                    <a:pt x="258" y="935"/>
                    <a:pt x="143" y="890"/>
                    <a:pt x="40" y="815"/>
                  </a:cubicBezTo>
                  <a:lnTo>
                    <a:pt x="40" y="815"/>
                  </a:lnTo>
                  <a:cubicBezTo>
                    <a:pt x="15" y="795"/>
                    <a:pt x="4" y="772"/>
                    <a:pt x="2" y="741"/>
                  </a:cubicBezTo>
                  <a:lnTo>
                    <a:pt x="2" y="741"/>
                  </a:lnTo>
                  <a:cubicBezTo>
                    <a:pt x="0" y="719"/>
                    <a:pt x="99" y="473"/>
                    <a:pt x="144" y="391"/>
                  </a:cubicBezTo>
                  <a:lnTo>
                    <a:pt x="144" y="390"/>
                  </a:lnTo>
                  <a:lnTo>
                    <a:pt x="144" y="390"/>
                  </a:lnTo>
                  <a:cubicBezTo>
                    <a:pt x="89" y="361"/>
                    <a:pt x="68" y="282"/>
                    <a:pt x="99" y="228"/>
                  </a:cubicBezTo>
                  <a:lnTo>
                    <a:pt x="99" y="228"/>
                  </a:lnTo>
                  <a:cubicBezTo>
                    <a:pt x="130" y="175"/>
                    <a:pt x="222" y="156"/>
                    <a:pt x="275" y="187"/>
                  </a:cubicBezTo>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70" name="Freeform 116">
              <a:extLst>
                <a:ext uri="{FF2B5EF4-FFF2-40B4-BE49-F238E27FC236}">
                  <a16:creationId xmlns:a16="http://schemas.microsoft.com/office/drawing/2014/main" id="{5C408E1F-201A-4F16-AC5C-0EB492BC616A}"/>
                </a:ext>
              </a:extLst>
            </p:cNvPr>
            <p:cNvSpPr>
              <a:spLocks noChangeArrowheads="1"/>
            </p:cNvSpPr>
            <p:nvPr/>
          </p:nvSpPr>
          <p:spPr bwMode="auto">
            <a:xfrm>
              <a:off x="4491038" y="5497513"/>
              <a:ext cx="288925" cy="1452562"/>
            </a:xfrm>
            <a:custGeom>
              <a:avLst/>
              <a:gdLst>
                <a:gd name="T0" fmla="*/ 78 w 801"/>
                <a:gd name="T1" fmla="*/ 4033 h 4034"/>
                <a:gd name="T2" fmla="*/ 78 w 801"/>
                <a:gd name="T3" fmla="*/ 4033 h 4034"/>
                <a:gd name="T4" fmla="*/ 29 w 801"/>
                <a:gd name="T5" fmla="*/ 563 h 4034"/>
                <a:gd name="T6" fmla="*/ 29 w 801"/>
                <a:gd name="T7" fmla="*/ 563 h 4034"/>
                <a:gd name="T8" fmla="*/ 271 w 801"/>
                <a:gd name="T9" fmla="*/ 206 h 4034"/>
                <a:gd name="T10" fmla="*/ 271 w 801"/>
                <a:gd name="T11" fmla="*/ 206 h 4034"/>
                <a:gd name="T12" fmla="*/ 800 w 801"/>
                <a:gd name="T13" fmla="*/ 0 h 4034"/>
              </a:gdLst>
              <a:ahLst/>
              <a:cxnLst>
                <a:cxn ang="0">
                  <a:pos x="T0" y="T1"/>
                </a:cxn>
                <a:cxn ang="0">
                  <a:pos x="T2" y="T3"/>
                </a:cxn>
                <a:cxn ang="0">
                  <a:pos x="T4" y="T5"/>
                </a:cxn>
                <a:cxn ang="0">
                  <a:pos x="T6" y="T7"/>
                </a:cxn>
                <a:cxn ang="0">
                  <a:pos x="T8" y="T9"/>
                </a:cxn>
                <a:cxn ang="0">
                  <a:pos x="T10" y="T11"/>
                </a:cxn>
                <a:cxn ang="0">
                  <a:pos x="T12" y="T13"/>
                </a:cxn>
              </a:cxnLst>
              <a:rect l="0" t="0" r="r" b="b"/>
              <a:pathLst>
                <a:path w="801" h="4034">
                  <a:moveTo>
                    <a:pt x="78" y="4033"/>
                  </a:moveTo>
                  <a:lnTo>
                    <a:pt x="78" y="4033"/>
                  </a:lnTo>
                  <a:cubicBezTo>
                    <a:pt x="78" y="3103"/>
                    <a:pt x="0" y="1636"/>
                    <a:pt x="29" y="563"/>
                  </a:cubicBezTo>
                  <a:lnTo>
                    <a:pt x="29" y="563"/>
                  </a:lnTo>
                  <a:cubicBezTo>
                    <a:pt x="33" y="407"/>
                    <a:pt x="128" y="267"/>
                    <a:pt x="271" y="206"/>
                  </a:cubicBezTo>
                  <a:lnTo>
                    <a:pt x="271" y="206"/>
                  </a:lnTo>
                  <a:cubicBezTo>
                    <a:pt x="431" y="139"/>
                    <a:pt x="611" y="69"/>
                    <a:pt x="800" y="0"/>
                  </a:cubicBezTo>
                </a:path>
              </a:pathLst>
            </a:custGeom>
            <a:noFill/>
            <a:ln w="6480" cap="flat">
              <a:solidFill>
                <a:schemeClr val="accent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1" name="Freeform 117">
              <a:extLst>
                <a:ext uri="{FF2B5EF4-FFF2-40B4-BE49-F238E27FC236}">
                  <a16:creationId xmlns:a16="http://schemas.microsoft.com/office/drawing/2014/main" id="{83CE5BA6-DF88-4285-9A49-13E618F07075}"/>
                </a:ext>
              </a:extLst>
            </p:cNvPr>
            <p:cNvSpPr>
              <a:spLocks noChangeArrowheads="1"/>
            </p:cNvSpPr>
            <p:nvPr/>
          </p:nvSpPr>
          <p:spPr bwMode="auto">
            <a:xfrm>
              <a:off x="4078288" y="4849813"/>
              <a:ext cx="1006475" cy="265112"/>
            </a:xfrm>
            <a:custGeom>
              <a:avLst/>
              <a:gdLst>
                <a:gd name="T0" fmla="*/ 0 w 2795"/>
                <a:gd name="T1" fmla="*/ 736 h 737"/>
                <a:gd name="T2" fmla="*/ 0 w 2795"/>
                <a:gd name="T3" fmla="*/ 736 h 737"/>
                <a:gd name="T4" fmla="*/ 248 w 2795"/>
                <a:gd name="T5" fmla="*/ 394 h 737"/>
                <a:gd name="T6" fmla="*/ 248 w 2795"/>
                <a:gd name="T7" fmla="*/ 394 h 737"/>
                <a:gd name="T8" fmla="*/ 296 w 2795"/>
                <a:gd name="T9" fmla="*/ 361 h 737"/>
                <a:gd name="T10" fmla="*/ 296 w 2795"/>
                <a:gd name="T11" fmla="*/ 361 h 737"/>
                <a:gd name="T12" fmla="*/ 368 w 2795"/>
                <a:gd name="T13" fmla="*/ 340 h 737"/>
                <a:gd name="T14" fmla="*/ 368 w 2795"/>
                <a:gd name="T15" fmla="*/ 340 h 737"/>
                <a:gd name="T16" fmla="*/ 932 w 2795"/>
                <a:gd name="T17" fmla="*/ 317 h 737"/>
                <a:gd name="T18" fmla="*/ 932 w 2795"/>
                <a:gd name="T19" fmla="*/ 317 h 737"/>
                <a:gd name="T20" fmla="*/ 2527 w 2795"/>
                <a:gd name="T21" fmla="*/ 329 h 737"/>
                <a:gd name="T22" fmla="*/ 2527 w 2795"/>
                <a:gd name="T23" fmla="*/ 329 h 737"/>
                <a:gd name="T24" fmla="*/ 2560 w 2795"/>
                <a:gd name="T25" fmla="*/ 314 h 737"/>
                <a:gd name="T26" fmla="*/ 2560 w 2795"/>
                <a:gd name="T27" fmla="*/ 314 h 737"/>
                <a:gd name="T28" fmla="*/ 2794 w 2795"/>
                <a:gd name="T2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5" h="737">
                  <a:moveTo>
                    <a:pt x="0" y="736"/>
                  </a:moveTo>
                  <a:lnTo>
                    <a:pt x="0" y="736"/>
                  </a:lnTo>
                  <a:cubicBezTo>
                    <a:pt x="16" y="584"/>
                    <a:pt x="136" y="481"/>
                    <a:pt x="248" y="394"/>
                  </a:cubicBezTo>
                  <a:lnTo>
                    <a:pt x="248" y="394"/>
                  </a:lnTo>
                  <a:cubicBezTo>
                    <a:pt x="263" y="381"/>
                    <a:pt x="279" y="369"/>
                    <a:pt x="296" y="361"/>
                  </a:cubicBezTo>
                  <a:lnTo>
                    <a:pt x="296" y="361"/>
                  </a:lnTo>
                  <a:cubicBezTo>
                    <a:pt x="319" y="349"/>
                    <a:pt x="344" y="345"/>
                    <a:pt x="368" y="340"/>
                  </a:cubicBezTo>
                  <a:lnTo>
                    <a:pt x="368" y="340"/>
                  </a:lnTo>
                  <a:cubicBezTo>
                    <a:pt x="552" y="305"/>
                    <a:pt x="745" y="319"/>
                    <a:pt x="932" y="317"/>
                  </a:cubicBezTo>
                  <a:lnTo>
                    <a:pt x="932" y="317"/>
                  </a:lnTo>
                  <a:cubicBezTo>
                    <a:pt x="1463" y="308"/>
                    <a:pt x="1995" y="306"/>
                    <a:pt x="2527" y="329"/>
                  </a:cubicBezTo>
                  <a:lnTo>
                    <a:pt x="2527" y="329"/>
                  </a:lnTo>
                  <a:cubicBezTo>
                    <a:pt x="2540" y="330"/>
                    <a:pt x="2552" y="324"/>
                    <a:pt x="2560" y="314"/>
                  </a:cubicBezTo>
                  <a:lnTo>
                    <a:pt x="2560" y="314"/>
                  </a:lnTo>
                  <a:cubicBezTo>
                    <a:pt x="2613" y="245"/>
                    <a:pt x="2696" y="130"/>
                    <a:pt x="2794"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2" name="Freeform 118">
              <a:extLst>
                <a:ext uri="{FF2B5EF4-FFF2-40B4-BE49-F238E27FC236}">
                  <a16:creationId xmlns:a16="http://schemas.microsoft.com/office/drawing/2014/main" id="{444828E3-37F8-4001-8A0F-967B5F148C95}"/>
                </a:ext>
              </a:extLst>
            </p:cNvPr>
            <p:cNvSpPr>
              <a:spLocks noChangeArrowheads="1"/>
            </p:cNvSpPr>
            <p:nvPr/>
          </p:nvSpPr>
          <p:spPr bwMode="auto">
            <a:xfrm>
              <a:off x="4011613" y="5029200"/>
              <a:ext cx="166687" cy="158750"/>
            </a:xfrm>
            <a:custGeom>
              <a:avLst/>
              <a:gdLst>
                <a:gd name="T0" fmla="*/ 462 w 463"/>
                <a:gd name="T1" fmla="*/ 0 h 441"/>
                <a:gd name="T2" fmla="*/ 462 w 463"/>
                <a:gd name="T3" fmla="*/ 0 h 441"/>
                <a:gd name="T4" fmla="*/ 14 w 463"/>
                <a:gd name="T5" fmla="*/ 389 h 441"/>
                <a:gd name="T6" fmla="*/ 14 w 463"/>
                <a:gd name="T7" fmla="*/ 389 h 441"/>
                <a:gd name="T8" fmla="*/ 34 w 463"/>
                <a:gd name="T9" fmla="*/ 437 h 441"/>
                <a:gd name="T10" fmla="*/ 34 w 463"/>
                <a:gd name="T11" fmla="*/ 437 h 441"/>
                <a:gd name="T12" fmla="*/ 117 w 463"/>
                <a:gd name="T13" fmla="*/ 421 h 441"/>
                <a:gd name="T14" fmla="*/ 117 w 463"/>
                <a:gd name="T15" fmla="*/ 421 h 441"/>
                <a:gd name="T16" fmla="*/ 413 w 463"/>
                <a:gd name="T17" fmla="*/ 28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441">
                  <a:moveTo>
                    <a:pt x="462" y="0"/>
                  </a:moveTo>
                  <a:lnTo>
                    <a:pt x="462" y="0"/>
                  </a:lnTo>
                  <a:cubicBezTo>
                    <a:pt x="351" y="165"/>
                    <a:pt x="133" y="232"/>
                    <a:pt x="14" y="389"/>
                  </a:cubicBezTo>
                  <a:lnTo>
                    <a:pt x="14" y="389"/>
                  </a:lnTo>
                  <a:cubicBezTo>
                    <a:pt x="0" y="407"/>
                    <a:pt x="11" y="433"/>
                    <a:pt x="34" y="437"/>
                  </a:cubicBezTo>
                  <a:lnTo>
                    <a:pt x="34" y="437"/>
                  </a:lnTo>
                  <a:cubicBezTo>
                    <a:pt x="60" y="440"/>
                    <a:pt x="91" y="431"/>
                    <a:pt x="117" y="421"/>
                  </a:cubicBezTo>
                  <a:lnTo>
                    <a:pt x="117" y="421"/>
                  </a:lnTo>
                  <a:cubicBezTo>
                    <a:pt x="211" y="384"/>
                    <a:pt x="319" y="319"/>
                    <a:pt x="413" y="282"/>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3" name="Freeform 119">
              <a:extLst>
                <a:ext uri="{FF2B5EF4-FFF2-40B4-BE49-F238E27FC236}">
                  <a16:creationId xmlns:a16="http://schemas.microsoft.com/office/drawing/2014/main" id="{75D77222-C407-4DCB-BAF1-C20A174101D9}"/>
                </a:ext>
              </a:extLst>
            </p:cNvPr>
            <p:cNvSpPr>
              <a:spLocks noChangeArrowheads="1"/>
            </p:cNvSpPr>
            <p:nvPr/>
          </p:nvSpPr>
          <p:spPr bwMode="auto">
            <a:xfrm>
              <a:off x="4052888" y="5157788"/>
              <a:ext cx="147637" cy="63500"/>
            </a:xfrm>
            <a:custGeom>
              <a:avLst/>
              <a:gdLst>
                <a:gd name="T0" fmla="*/ 133 w 409"/>
                <a:gd name="T1" fmla="*/ 0 h 175"/>
                <a:gd name="T2" fmla="*/ 133 w 409"/>
                <a:gd name="T3" fmla="*/ 0 h 175"/>
                <a:gd name="T4" fmla="*/ 14 w 409"/>
                <a:gd name="T5" fmla="*/ 94 h 175"/>
                <a:gd name="T6" fmla="*/ 14 w 409"/>
                <a:gd name="T7" fmla="*/ 94 h 175"/>
                <a:gd name="T8" fmla="*/ 7 w 409"/>
                <a:gd name="T9" fmla="*/ 138 h 175"/>
                <a:gd name="T10" fmla="*/ 7 w 409"/>
                <a:gd name="T11" fmla="*/ 138 h 175"/>
                <a:gd name="T12" fmla="*/ 72 w 409"/>
                <a:gd name="T13" fmla="*/ 167 h 175"/>
                <a:gd name="T14" fmla="*/ 72 w 409"/>
                <a:gd name="T15" fmla="*/ 167 h 175"/>
                <a:gd name="T16" fmla="*/ 408 w 409"/>
                <a:gd name="T17" fmla="*/ 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175">
                  <a:moveTo>
                    <a:pt x="133" y="0"/>
                  </a:moveTo>
                  <a:lnTo>
                    <a:pt x="133" y="0"/>
                  </a:lnTo>
                  <a:cubicBezTo>
                    <a:pt x="103" y="20"/>
                    <a:pt x="32" y="62"/>
                    <a:pt x="14" y="94"/>
                  </a:cubicBezTo>
                  <a:lnTo>
                    <a:pt x="14" y="94"/>
                  </a:lnTo>
                  <a:cubicBezTo>
                    <a:pt x="7" y="107"/>
                    <a:pt x="0" y="124"/>
                    <a:pt x="7" y="138"/>
                  </a:cubicBezTo>
                  <a:lnTo>
                    <a:pt x="7" y="138"/>
                  </a:lnTo>
                  <a:cubicBezTo>
                    <a:pt x="17" y="161"/>
                    <a:pt x="49" y="174"/>
                    <a:pt x="72" y="167"/>
                  </a:cubicBezTo>
                  <a:lnTo>
                    <a:pt x="72" y="167"/>
                  </a:lnTo>
                  <a:cubicBezTo>
                    <a:pt x="201" y="133"/>
                    <a:pt x="294" y="96"/>
                    <a:pt x="408" y="3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4" name="Freeform 120">
              <a:extLst>
                <a:ext uri="{FF2B5EF4-FFF2-40B4-BE49-F238E27FC236}">
                  <a16:creationId xmlns:a16="http://schemas.microsoft.com/office/drawing/2014/main" id="{FA16F940-7AF0-4DCE-88D2-6B40BBC2CA25}"/>
                </a:ext>
              </a:extLst>
            </p:cNvPr>
            <p:cNvSpPr>
              <a:spLocks noChangeArrowheads="1"/>
            </p:cNvSpPr>
            <p:nvPr/>
          </p:nvSpPr>
          <p:spPr bwMode="auto">
            <a:xfrm>
              <a:off x="4103688" y="5187950"/>
              <a:ext cx="152400" cy="57150"/>
            </a:xfrm>
            <a:custGeom>
              <a:avLst/>
              <a:gdLst>
                <a:gd name="T0" fmla="*/ 30 w 425"/>
                <a:gd name="T1" fmla="*/ 55 h 160"/>
                <a:gd name="T2" fmla="*/ 30 w 425"/>
                <a:gd name="T3" fmla="*/ 55 h 160"/>
                <a:gd name="T4" fmla="*/ 59 w 425"/>
                <a:gd name="T5" fmla="*/ 147 h 160"/>
                <a:gd name="T6" fmla="*/ 59 w 425"/>
                <a:gd name="T7" fmla="*/ 147 h 160"/>
                <a:gd name="T8" fmla="*/ 172 w 425"/>
                <a:gd name="T9" fmla="*/ 130 h 160"/>
                <a:gd name="T10" fmla="*/ 172 w 425"/>
                <a:gd name="T11" fmla="*/ 130 h 160"/>
                <a:gd name="T12" fmla="*/ 424 w 425"/>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425" h="160">
                  <a:moveTo>
                    <a:pt x="30" y="55"/>
                  </a:moveTo>
                  <a:lnTo>
                    <a:pt x="30" y="55"/>
                  </a:lnTo>
                  <a:cubicBezTo>
                    <a:pt x="0" y="79"/>
                    <a:pt x="22" y="134"/>
                    <a:pt x="59" y="147"/>
                  </a:cubicBezTo>
                  <a:lnTo>
                    <a:pt x="59" y="147"/>
                  </a:lnTo>
                  <a:cubicBezTo>
                    <a:pt x="96" y="159"/>
                    <a:pt x="136" y="144"/>
                    <a:pt x="172" y="130"/>
                  </a:cubicBezTo>
                  <a:lnTo>
                    <a:pt x="172" y="130"/>
                  </a:lnTo>
                  <a:cubicBezTo>
                    <a:pt x="273" y="88"/>
                    <a:pt x="326" y="46"/>
                    <a:pt x="424"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5" name="Freeform 121">
              <a:extLst>
                <a:ext uri="{FF2B5EF4-FFF2-40B4-BE49-F238E27FC236}">
                  <a16:creationId xmlns:a16="http://schemas.microsoft.com/office/drawing/2014/main" id="{27BBDD42-D016-4457-B6BA-7F5BD5121016}"/>
                </a:ext>
              </a:extLst>
            </p:cNvPr>
            <p:cNvSpPr>
              <a:spLocks noChangeArrowheads="1"/>
            </p:cNvSpPr>
            <p:nvPr/>
          </p:nvSpPr>
          <p:spPr bwMode="auto">
            <a:xfrm>
              <a:off x="4165600" y="4919663"/>
              <a:ext cx="1262063" cy="333375"/>
            </a:xfrm>
            <a:custGeom>
              <a:avLst/>
              <a:gdLst>
                <a:gd name="T0" fmla="*/ 0 w 3506"/>
                <a:gd name="T1" fmla="*/ 873 h 927"/>
                <a:gd name="T2" fmla="*/ 0 w 3506"/>
                <a:gd name="T3" fmla="*/ 873 h 927"/>
                <a:gd name="T4" fmla="*/ 48 w 3506"/>
                <a:gd name="T5" fmla="*/ 921 h 927"/>
                <a:gd name="T6" fmla="*/ 48 w 3506"/>
                <a:gd name="T7" fmla="*/ 921 h 927"/>
                <a:gd name="T8" fmla="*/ 130 w 3506"/>
                <a:gd name="T9" fmla="*/ 907 h 927"/>
                <a:gd name="T10" fmla="*/ 130 w 3506"/>
                <a:gd name="T11" fmla="*/ 907 h 927"/>
                <a:gd name="T12" fmla="*/ 348 w 3506"/>
                <a:gd name="T13" fmla="*/ 785 h 927"/>
                <a:gd name="T14" fmla="*/ 348 w 3506"/>
                <a:gd name="T15" fmla="*/ 785 h 927"/>
                <a:gd name="T16" fmla="*/ 516 w 3506"/>
                <a:gd name="T17" fmla="*/ 748 h 927"/>
                <a:gd name="T18" fmla="*/ 516 w 3506"/>
                <a:gd name="T19" fmla="*/ 748 h 927"/>
                <a:gd name="T20" fmla="*/ 581 w 3506"/>
                <a:gd name="T21" fmla="*/ 746 h 927"/>
                <a:gd name="T22" fmla="*/ 581 w 3506"/>
                <a:gd name="T23" fmla="*/ 746 h 927"/>
                <a:gd name="T24" fmla="*/ 2721 w 3506"/>
                <a:gd name="T25" fmla="*/ 779 h 927"/>
                <a:gd name="T26" fmla="*/ 2721 w 3506"/>
                <a:gd name="T27" fmla="*/ 779 h 927"/>
                <a:gd name="T28" fmla="*/ 2776 w 3506"/>
                <a:gd name="T29" fmla="*/ 768 h 927"/>
                <a:gd name="T30" fmla="*/ 2776 w 3506"/>
                <a:gd name="T31" fmla="*/ 768 h 927"/>
                <a:gd name="T32" fmla="*/ 2869 w 3506"/>
                <a:gd name="T33" fmla="*/ 714 h 927"/>
                <a:gd name="T34" fmla="*/ 2869 w 3506"/>
                <a:gd name="T35" fmla="*/ 714 h 927"/>
                <a:gd name="T36" fmla="*/ 3505 w 3506"/>
                <a:gd name="T37"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6" h="927">
                  <a:moveTo>
                    <a:pt x="0" y="873"/>
                  </a:moveTo>
                  <a:lnTo>
                    <a:pt x="0" y="873"/>
                  </a:lnTo>
                  <a:cubicBezTo>
                    <a:pt x="2" y="895"/>
                    <a:pt x="25" y="916"/>
                    <a:pt x="48" y="921"/>
                  </a:cubicBezTo>
                  <a:lnTo>
                    <a:pt x="48" y="921"/>
                  </a:lnTo>
                  <a:cubicBezTo>
                    <a:pt x="75" y="926"/>
                    <a:pt x="103" y="916"/>
                    <a:pt x="130" y="907"/>
                  </a:cubicBezTo>
                  <a:lnTo>
                    <a:pt x="130" y="907"/>
                  </a:lnTo>
                  <a:cubicBezTo>
                    <a:pt x="208" y="877"/>
                    <a:pt x="282" y="836"/>
                    <a:pt x="348" y="785"/>
                  </a:cubicBezTo>
                  <a:lnTo>
                    <a:pt x="348" y="785"/>
                  </a:lnTo>
                  <a:cubicBezTo>
                    <a:pt x="363" y="774"/>
                    <a:pt x="462" y="756"/>
                    <a:pt x="516" y="748"/>
                  </a:cubicBezTo>
                  <a:lnTo>
                    <a:pt x="516" y="748"/>
                  </a:lnTo>
                  <a:cubicBezTo>
                    <a:pt x="537" y="744"/>
                    <a:pt x="559" y="744"/>
                    <a:pt x="581" y="746"/>
                  </a:cubicBezTo>
                  <a:lnTo>
                    <a:pt x="581" y="746"/>
                  </a:lnTo>
                  <a:cubicBezTo>
                    <a:pt x="788" y="764"/>
                    <a:pt x="2058" y="842"/>
                    <a:pt x="2721" y="779"/>
                  </a:cubicBezTo>
                  <a:lnTo>
                    <a:pt x="2721" y="779"/>
                  </a:lnTo>
                  <a:cubicBezTo>
                    <a:pt x="2740" y="777"/>
                    <a:pt x="2758" y="774"/>
                    <a:pt x="2776" y="768"/>
                  </a:cubicBezTo>
                  <a:lnTo>
                    <a:pt x="2776" y="768"/>
                  </a:lnTo>
                  <a:cubicBezTo>
                    <a:pt x="2810" y="757"/>
                    <a:pt x="2842" y="738"/>
                    <a:pt x="2869" y="714"/>
                  </a:cubicBezTo>
                  <a:lnTo>
                    <a:pt x="2869" y="714"/>
                  </a:lnTo>
                  <a:cubicBezTo>
                    <a:pt x="3085" y="518"/>
                    <a:pt x="3362" y="237"/>
                    <a:pt x="3505"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6" name="Freeform 122">
              <a:extLst>
                <a:ext uri="{FF2B5EF4-FFF2-40B4-BE49-F238E27FC236}">
                  <a16:creationId xmlns:a16="http://schemas.microsoft.com/office/drawing/2014/main" id="{6C63319E-6F88-49F0-9F5E-2E8974AEE1F9}"/>
                </a:ext>
              </a:extLst>
            </p:cNvPr>
            <p:cNvSpPr>
              <a:spLocks noChangeArrowheads="1"/>
            </p:cNvSpPr>
            <p:nvPr/>
          </p:nvSpPr>
          <p:spPr bwMode="auto">
            <a:xfrm>
              <a:off x="5524500" y="4065588"/>
              <a:ext cx="41275" cy="68262"/>
            </a:xfrm>
            <a:custGeom>
              <a:avLst/>
              <a:gdLst>
                <a:gd name="T0" fmla="*/ 115 w 116"/>
                <a:gd name="T1" fmla="*/ 0 h 190"/>
                <a:gd name="T2" fmla="*/ 115 w 116"/>
                <a:gd name="T3" fmla="*/ 0 h 190"/>
                <a:gd name="T4" fmla="*/ 0 w 116"/>
                <a:gd name="T5" fmla="*/ 189 h 190"/>
              </a:gdLst>
              <a:ahLst/>
              <a:cxnLst>
                <a:cxn ang="0">
                  <a:pos x="T0" y="T1"/>
                </a:cxn>
                <a:cxn ang="0">
                  <a:pos x="T2" y="T3"/>
                </a:cxn>
                <a:cxn ang="0">
                  <a:pos x="T4" y="T5"/>
                </a:cxn>
              </a:cxnLst>
              <a:rect l="0" t="0" r="r" b="b"/>
              <a:pathLst>
                <a:path w="116" h="190">
                  <a:moveTo>
                    <a:pt x="115" y="0"/>
                  </a:moveTo>
                  <a:lnTo>
                    <a:pt x="115" y="0"/>
                  </a:lnTo>
                  <a:cubicBezTo>
                    <a:pt x="85" y="66"/>
                    <a:pt x="43" y="136"/>
                    <a:pt x="0" y="189"/>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7" name="Freeform 123">
              <a:extLst>
                <a:ext uri="{FF2B5EF4-FFF2-40B4-BE49-F238E27FC236}">
                  <a16:creationId xmlns:a16="http://schemas.microsoft.com/office/drawing/2014/main" id="{3D61B8BD-6AF5-446B-8190-BF4F406B5F40}"/>
                </a:ext>
              </a:extLst>
            </p:cNvPr>
            <p:cNvSpPr>
              <a:spLocks noChangeArrowheads="1"/>
            </p:cNvSpPr>
            <p:nvPr/>
          </p:nvSpPr>
          <p:spPr bwMode="auto">
            <a:xfrm>
              <a:off x="5424488" y="4121150"/>
              <a:ext cx="136525" cy="295275"/>
            </a:xfrm>
            <a:custGeom>
              <a:avLst/>
              <a:gdLst>
                <a:gd name="T0" fmla="*/ 379 w 380"/>
                <a:gd name="T1" fmla="*/ 819 h 820"/>
                <a:gd name="T2" fmla="*/ 379 w 380"/>
                <a:gd name="T3" fmla="*/ 819 h 820"/>
                <a:gd name="T4" fmla="*/ 40 w 380"/>
                <a:gd name="T5" fmla="*/ 659 h 820"/>
                <a:gd name="T6" fmla="*/ 40 w 380"/>
                <a:gd name="T7" fmla="*/ 659 h 820"/>
                <a:gd name="T8" fmla="*/ 2 w 380"/>
                <a:gd name="T9" fmla="*/ 585 h 820"/>
                <a:gd name="T10" fmla="*/ 2 w 380"/>
                <a:gd name="T11" fmla="*/ 585 h 820"/>
                <a:gd name="T12" fmla="*/ 144 w 380"/>
                <a:gd name="T13" fmla="*/ 235 h 820"/>
                <a:gd name="T14" fmla="*/ 144 w 380"/>
                <a:gd name="T15" fmla="*/ 234 h 820"/>
                <a:gd name="T16" fmla="*/ 144 w 380"/>
                <a:gd name="T17" fmla="*/ 234 h 820"/>
                <a:gd name="T18" fmla="*/ 99 w 380"/>
                <a:gd name="T19" fmla="*/ 72 h 820"/>
                <a:gd name="T20" fmla="*/ 99 w 380"/>
                <a:gd name="T21" fmla="*/ 72 h 820"/>
                <a:gd name="T22" fmla="*/ 275 w 380"/>
                <a:gd name="T23" fmla="*/ 31 h 820"/>
                <a:gd name="T24" fmla="*/ 275 w 380"/>
                <a:gd name="T25" fmla="*/ 31 h 820"/>
                <a:gd name="T26" fmla="*/ 278 w 380"/>
                <a:gd name="T27" fmla="*/ 3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820">
                  <a:moveTo>
                    <a:pt x="379" y="819"/>
                  </a:moveTo>
                  <a:lnTo>
                    <a:pt x="379" y="819"/>
                  </a:lnTo>
                  <a:cubicBezTo>
                    <a:pt x="258" y="779"/>
                    <a:pt x="143" y="734"/>
                    <a:pt x="40" y="659"/>
                  </a:cubicBezTo>
                  <a:lnTo>
                    <a:pt x="40" y="659"/>
                  </a:lnTo>
                  <a:cubicBezTo>
                    <a:pt x="15" y="639"/>
                    <a:pt x="4" y="616"/>
                    <a:pt x="2" y="585"/>
                  </a:cubicBezTo>
                  <a:lnTo>
                    <a:pt x="2" y="585"/>
                  </a:lnTo>
                  <a:cubicBezTo>
                    <a:pt x="0" y="563"/>
                    <a:pt x="99" y="317"/>
                    <a:pt x="144" y="235"/>
                  </a:cubicBezTo>
                  <a:lnTo>
                    <a:pt x="144" y="234"/>
                  </a:lnTo>
                  <a:lnTo>
                    <a:pt x="144" y="234"/>
                  </a:lnTo>
                  <a:cubicBezTo>
                    <a:pt x="89" y="205"/>
                    <a:pt x="68" y="126"/>
                    <a:pt x="99" y="72"/>
                  </a:cubicBezTo>
                  <a:lnTo>
                    <a:pt x="99" y="72"/>
                  </a:lnTo>
                  <a:cubicBezTo>
                    <a:pt x="130" y="19"/>
                    <a:pt x="222" y="0"/>
                    <a:pt x="275" y="31"/>
                  </a:cubicBezTo>
                  <a:lnTo>
                    <a:pt x="275" y="31"/>
                  </a:lnTo>
                  <a:cubicBezTo>
                    <a:pt x="276" y="32"/>
                    <a:pt x="277" y="33"/>
                    <a:pt x="278" y="33"/>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8" name="Freeform 124">
              <a:extLst>
                <a:ext uri="{FF2B5EF4-FFF2-40B4-BE49-F238E27FC236}">
                  <a16:creationId xmlns:a16="http://schemas.microsoft.com/office/drawing/2014/main" id="{E3E5B31D-54A8-4E34-BA20-6AEEA0E49F1B}"/>
                </a:ext>
              </a:extLst>
            </p:cNvPr>
            <p:cNvSpPr>
              <a:spLocks noChangeArrowheads="1"/>
            </p:cNvSpPr>
            <p:nvPr/>
          </p:nvSpPr>
          <p:spPr bwMode="auto">
            <a:xfrm>
              <a:off x="5483225" y="3990975"/>
              <a:ext cx="117475" cy="80963"/>
            </a:xfrm>
            <a:custGeom>
              <a:avLst/>
              <a:gdLst>
                <a:gd name="T0" fmla="*/ 327 w 328"/>
                <a:gd name="T1" fmla="*/ 223 h 224"/>
                <a:gd name="T2" fmla="*/ 327 w 328"/>
                <a:gd name="T3" fmla="*/ 223 h 224"/>
                <a:gd name="T4" fmla="*/ 230 w 328"/>
                <a:gd name="T5" fmla="*/ 206 h 224"/>
                <a:gd name="T6" fmla="*/ 230 w 328"/>
                <a:gd name="T7" fmla="*/ 206 h 224"/>
                <a:gd name="T8" fmla="*/ 0 w 328"/>
                <a:gd name="T9" fmla="*/ 0 h 224"/>
              </a:gdLst>
              <a:ahLst/>
              <a:cxnLst>
                <a:cxn ang="0">
                  <a:pos x="T0" y="T1"/>
                </a:cxn>
                <a:cxn ang="0">
                  <a:pos x="T2" y="T3"/>
                </a:cxn>
                <a:cxn ang="0">
                  <a:pos x="T4" y="T5"/>
                </a:cxn>
                <a:cxn ang="0">
                  <a:pos x="T6" y="T7"/>
                </a:cxn>
                <a:cxn ang="0">
                  <a:pos x="T8" y="T9"/>
                </a:cxn>
              </a:cxnLst>
              <a:rect l="0" t="0" r="r" b="b"/>
              <a:pathLst>
                <a:path w="328" h="224">
                  <a:moveTo>
                    <a:pt x="327" y="223"/>
                  </a:moveTo>
                  <a:lnTo>
                    <a:pt x="327" y="223"/>
                  </a:lnTo>
                  <a:cubicBezTo>
                    <a:pt x="295" y="223"/>
                    <a:pt x="262" y="216"/>
                    <a:pt x="230" y="206"/>
                  </a:cubicBezTo>
                  <a:lnTo>
                    <a:pt x="230" y="206"/>
                  </a:lnTo>
                  <a:cubicBezTo>
                    <a:pt x="131" y="174"/>
                    <a:pt x="38" y="96"/>
                    <a:pt x="0"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79" name="Freeform 125">
              <a:extLst>
                <a:ext uri="{FF2B5EF4-FFF2-40B4-BE49-F238E27FC236}">
                  <a16:creationId xmlns:a16="http://schemas.microsoft.com/office/drawing/2014/main" id="{49AB4C89-0448-4CEB-AC72-F34150757CB1}"/>
                </a:ext>
              </a:extLst>
            </p:cNvPr>
            <p:cNvSpPr>
              <a:spLocks noChangeArrowheads="1"/>
            </p:cNvSpPr>
            <p:nvPr/>
          </p:nvSpPr>
          <p:spPr bwMode="auto">
            <a:xfrm>
              <a:off x="5483225" y="3990975"/>
              <a:ext cx="120650" cy="22225"/>
            </a:xfrm>
            <a:custGeom>
              <a:avLst/>
              <a:gdLst>
                <a:gd name="T0" fmla="*/ 0 w 337"/>
                <a:gd name="T1" fmla="*/ 0 h 61"/>
                <a:gd name="T2" fmla="*/ 0 w 337"/>
                <a:gd name="T3" fmla="*/ 0 h 61"/>
                <a:gd name="T4" fmla="*/ 336 w 337"/>
                <a:gd name="T5" fmla="*/ 52 h 61"/>
              </a:gdLst>
              <a:ahLst/>
              <a:cxnLst>
                <a:cxn ang="0">
                  <a:pos x="T0" y="T1"/>
                </a:cxn>
                <a:cxn ang="0">
                  <a:pos x="T2" y="T3"/>
                </a:cxn>
                <a:cxn ang="0">
                  <a:pos x="T4" y="T5"/>
                </a:cxn>
              </a:cxnLst>
              <a:rect l="0" t="0" r="r" b="b"/>
              <a:pathLst>
                <a:path w="337" h="61">
                  <a:moveTo>
                    <a:pt x="0" y="0"/>
                  </a:moveTo>
                  <a:lnTo>
                    <a:pt x="0" y="0"/>
                  </a:lnTo>
                  <a:cubicBezTo>
                    <a:pt x="90" y="60"/>
                    <a:pt x="234" y="52"/>
                    <a:pt x="336" y="52"/>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0" name="Freeform 126">
              <a:extLst>
                <a:ext uri="{FF2B5EF4-FFF2-40B4-BE49-F238E27FC236}">
                  <a16:creationId xmlns:a16="http://schemas.microsoft.com/office/drawing/2014/main" id="{85ABCCD4-85F8-423F-AD2E-EDE376204B37}"/>
                </a:ext>
              </a:extLst>
            </p:cNvPr>
            <p:cNvSpPr>
              <a:spLocks noChangeArrowheads="1"/>
            </p:cNvSpPr>
            <p:nvPr/>
          </p:nvSpPr>
          <p:spPr bwMode="auto">
            <a:xfrm>
              <a:off x="6016625" y="4983163"/>
              <a:ext cx="82550" cy="176212"/>
            </a:xfrm>
            <a:custGeom>
              <a:avLst/>
              <a:gdLst>
                <a:gd name="T0" fmla="*/ 0 w 230"/>
                <a:gd name="T1" fmla="*/ 487 h 488"/>
                <a:gd name="T2" fmla="*/ 0 w 230"/>
                <a:gd name="T3" fmla="*/ 487 h 488"/>
                <a:gd name="T4" fmla="*/ 220 w 230"/>
                <a:gd name="T5" fmla="*/ 237 h 488"/>
                <a:gd name="T6" fmla="*/ 220 w 230"/>
                <a:gd name="T7" fmla="*/ 237 h 488"/>
                <a:gd name="T8" fmla="*/ 226 w 230"/>
                <a:gd name="T9" fmla="*/ 0 h 488"/>
              </a:gdLst>
              <a:ahLst/>
              <a:cxnLst>
                <a:cxn ang="0">
                  <a:pos x="T0" y="T1"/>
                </a:cxn>
                <a:cxn ang="0">
                  <a:pos x="T2" y="T3"/>
                </a:cxn>
                <a:cxn ang="0">
                  <a:pos x="T4" y="T5"/>
                </a:cxn>
                <a:cxn ang="0">
                  <a:pos x="T6" y="T7"/>
                </a:cxn>
                <a:cxn ang="0">
                  <a:pos x="T8" y="T9"/>
                </a:cxn>
              </a:cxnLst>
              <a:rect l="0" t="0" r="r" b="b"/>
              <a:pathLst>
                <a:path w="230" h="488">
                  <a:moveTo>
                    <a:pt x="0" y="487"/>
                  </a:moveTo>
                  <a:lnTo>
                    <a:pt x="0" y="487"/>
                  </a:lnTo>
                  <a:cubicBezTo>
                    <a:pt x="195" y="470"/>
                    <a:pt x="200" y="431"/>
                    <a:pt x="220" y="237"/>
                  </a:cubicBezTo>
                  <a:lnTo>
                    <a:pt x="220" y="237"/>
                  </a:lnTo>
                  <a:cubicBezTo>
                    <a:pt x="228" y="158"/>
                    <a:pt x="229" y="79"/>
                    <a:pt x="226"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1" name="Freeform 127">
              <a:extLst>
                <a:ext uri="{FF2B5EF4-FFF2-40B4-BE49-F238E27FC236}">
                  <a16:creationId xmlns:a16="http://schemas.microsoft.com/office/drawing/2014/main" id="{D74CC00C-BF47-4689-97E0-0939CA0665B3}"/>
                </a:ext>
              </a:extLst>
            </p:cNvPr>
            <p:cNvSpPr>
              <a:spLocks noChangeArrowheads="1"/>
            </p:cNvSpPr>
            <p:nvPr/>
          </p:nvSpPr>
          <p:spPr bwMode="auto">
            <a:xfrm>
              <a:off x="5969000" y="4849813"/>
              <a:ext cx="50800" cy="309562"/>
            </a:xfrm>
            <a:custGeom>
              <a:avLst/>
              <a:gdLst>
                <a:gd name="T0" fmla="*/ 139 w 140"/>
                <a:gd name="T1" fmla="*/ 857 h 858"/>
                <a:gd name="T2" fmla="*/ 139 w 140"/>
                <a:gd name="T3" fmla="*/ 857 h 858"/>
                <a:gd name="T4" fmla="*/ 0 w 140"/>
                <a:gd name="T5" fmla="*/ 0 h 858"/>
              </a:gdLst>
              <a:ahLst/>
              <a:cxnLst>
                <a:cxn ang="0">
                  <a:pos x="T0" y="T1"/>
                </a:cxn>
                <a:cxn ang="0">
                  <a:pos x="T2" y="T3"/>
                </a:cxn>
                <a:cxn ang="0">
                  <a:pos x="T4" y="T5"/>
                </a:cxn>
              </a:cxnLst>
              <a:rect l="0" t="0" r="r" b="b"/>
              <a:pathLst>
                <a:path w="140" h="858">
                  <a:moveTo>
                    <a:pt x="139" y="857"/>
                  </a:moveTo>
                  <a:lnTo>
                    <a:pt x="139" y="857"/>
                  </a:lnTo>
                  <a:cubicBezTo>
                    <a:pt x="111" y="568"/>
                    <a:pt x="70" y="282"/>
                    <a:pt x="0"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2" name="Freeform 128">
              <a:extLst>
                <a:ext uri="{FF2B5EF4-FFF2-40B4-BE49-F238E27FC236}">
                  <a16:creationId xmlns:a16="http://schemas.microsoft.com/office/drawing/2014/main" id="{CEBC3A6A-7EEB-4A3B-8F1F-D8CAD7C4ED17}"/>
                </a:ext>
              </a:extLst>
            </p:cNvPr>
            <p:cNvSpPr>
              <a:spLocks noChangeArrowheads="1"/>
            </p:cNvSpPr>
            <p:nvPr/>
          </p:nvSpPr>
          <p:spPr bwMode="auto">
            <a:xfrm>
              <a:off x="4748213" y="5984875"/>
              <a:ext cx="204787" cy="930275"/>
            </a:xfrm>
            <a:custGeom>
              <a:avLst/>
              <a:gdLst>
                <a:gd name="T0" fmla="*/ 0 w 570"/>
                <a:gd name="T1" fmla="*/ 2583 h 2584"/>
                <a:gd name="T2" fmla="*/ 0 w 570"/>
                <a:gd name="T3" fmla="*/ 2583 h 2584"/>
                <a:gd name="T4" fmla="*/ 299 w 570"/>
                <a:gd name="T5" fmla="*/ 36 h 2584"/>
                <a:gd name="T6" fmla="*/ 299 w 570"/>
                <a:gd name="T7" fmla="*/ 36 h 2584"/>
                <a:gd name="T8" fmla="*/ 325 w 570"/>
                <a:gd name="T9" fmla="*/ 12 h 2584"/>
                <a:gd name="T10" fmla="*/ 325 w 570"/>
                <a:gd name="T11" fmla="*/ 12 h 2584"/>
                <a:gd name="T12" fmla="*/ 569 w 570"/>
                <a:gd name="T13" fmla="*/ 0 h 2584"/>
              </a:gdLst>
              <a:ahLst/>
              <a:cxnLst>
                <a:cxn ang="0">
                  <a:pos x="T0" y="T1"/>
                </a:cxn>
                <a:cxn ang="0">
                  <a:pos x="T2" y="T3"/>
                </a:cxn>
                <a:cxn ang="0">
                  <a:pos x="T4" y="T5"/>
                </a:cxn>
                <a:cxn ang="0">
                  <a:pos x="T6" y="T7"/>
                </a:cxn>
                <a:cxn ang="0">
                  <a:pos x="T8" y="T9"/>
                </a:cxn>
                <a:cxn ang="0">
                  <a:pos x="T10" y="T11"/>
                </a:cxn>
                <a:cxn ang="0">
                  <a:pos x="T12" y="T13"/>
                </a:cxn>
              </a:cxnLst>
              <a:rect l="0" t="0" r="r" b="b"/>
              <a:pathLst>
                <a:path w="570" h="2584">
                  <a:moveTo>
                    <a:pt x="0" y="2583"/>
                  </a:moveTo>
                  <a:lnTo>
                    <a:pt x="0" y="2583"/>
                  </a:lnTo>
                  <a:cubicBezTo>
                    <a:pt x="91" y="1778"/>
                    <a:pt x="238" y="576"/>
                    <a:pt x="299" y="36"/>
                  </a:cubicBezTo>
                  <a:lnTo>
                    <a:pt x="299" y="36"/>
                  </a:lnTo>
                  <a:cubicBezTo>
                    <a:pt x="301" y="23"/>
                    <a:pt x="312" y="12"/>
                    <a:pt x="325" y="12"/>
                  </a:cubicBezTo>
                  <a:lnTo>
                    <a:pt x="325" y="12"/>
                  </a:lnTo>
                  <a:cubicBezTo>
                    <a:pt x="394" y="7"/>
                    <a:pt x="496" y="3"/>
                    <a:pt x="569"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3" name="Freeform 129">
              <a:extLst>
                <a:ext uri="{FF2B5EF4-FFF2-40B4-BE49-F238E27FC236}">
                  <a16:creationId xmlns:a16="http://schemas.microsoft.com/office/drawing/2014/main" id="{FE2B6787-A2D1-4C7E-B16D-C3ABA08FF752}"/>
                </a:ext>
              </a:extLst>
            </p:cNvPr>
            <p:cNvSpPr>
              <a:spLocks noChangeArrowheads="1"/>
            </p:cNvSpPr>
            <p:nvPr/>
          </p:nvSpPr>
          <p:spPr bwMode="auto">
            <a:xfrm>
              <a:off x="4745038" y="6915150"/>
              <a:ext cx="3175" cy="20638"/>
            </a:xfrm>
            <a:custGeom>
              <a:avLst/>
              <a:gdLst>
                <a:gd name="T0" fmla="*/ 0 w 8"/>
                <a:gd name="T1" fmla="*/ 56 h 57"/>
                <a:gd name="T2" fmla="*/ 0 w 8"/>
                <a:gd name="T3" fmla="*/ 56 h 57"/>
                <a:gd name="T4" fmla="*/ 7 w 8"/>
                <a:gd name="T5" fmla="*/ 0 h 57"/>
              </a:gdLst>
              <a:ahLst/>
              <a:cxnLst>
                <a:cxn ang="0">
                  <a:pos x="T0" y="T1"/>
                </a:cxn>
                <a:cxn ang="0">
                  <a:pos x="T2" y="T3"/>
                </a:cxn>
                <a:cxn ang="0">
                  <a:pos x="T4" y="T5"/>
                </a:cxn>
              </a:cxnLst>
              <a:rect l="0" t="0" r="r" b="b"/>
              <a:pathLst>
                <a:path w="8" h="57">
                  <a:moveTo>
                    <a:pt x="0" y="56"/>
                  </a:moveTo>
                  <a:lnTo>
                    <a:pt x="0" y="56"/>
                  </a:lnTo>
                  <a:cubicBezTo>
                    <a:pt x="3" y="37"/>
                    <a:pt x="5" y="18"/>
                    <a:pt x="7"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4" name="Freeform 130">
              <a:extLst>
                <a:ext uri="{FF2B5EF4-FFF2-40B4-BE49-F238E27FC236}">
                  <a16:creationId xmlns:a16="http://schemas.microsoft.com/office/drawing/2014/main" id="{1CE98FC8-4DD4-423E-83D7-2F13E3B6D0DC}"/>
                </a:ext>
              </a:extLst>
            </p:cNvPr>
            <p:cNvSpPr>
              <a:spLocks noChangeArrowheads="1"/>
            </p:cNvSpPr>
            <p:nvPr/>
          </p:nvSpPr>
          <p:spPr bwMode="auto">
            <a:xfrm>
              <a:off x="4943475" y="5984875"/>
              <a:ext cx="38100" cy="949325"/>
            </a:xfrm>
            <a:custGeom>
              <a:avLst/>
              <a:gdLst>
                <a:gd name="T0" fmla="*/ 0 w 107"/>
                <a:gd name="T1" fmla="*/ 2638 h 2639"/>
                <a:gd name="T2" fmla="*/ 1 w 107"/>
                <a:gd name="T3" fmla="*/ 2629 h 2639"/>
                <a:gd name="T4" fmla="*/ 1 w 107"/>
                <a:gd name="T5" fmla="*/ 2629 h 2639"/>
                <a:gd name="T6" fmla="*/ 99 w 107"/>
                <a:gd name="T7" fmla="*/ 0 h 2639"/>
              </a:gdLst>
              <a:ahLst/>
              <a:cxnLst>
                <a:cxn ang="0">
                  <a:pos x="T0" y="T1"/>
                </a:cxn>
                <a:cxn ang="0">
                  <a:pos x="T2" y="T3"/>
                </a:cxn>
                <a:cxn ang="0">
                  <a:pos x="T4" y="T5"/>
                </a:cxn>
                <a:cxn ang="0">
                  <a:pos x="T6" y="T7"/>
                </a:cxn>
              </a:cxnLst>
              <a:rect l="0" t="0" r="r" b="b"/>
              <a:pathLst>
                <a:path w="107" h="2639">
                  <a:moveTo>
                    <a:pt x="0" y="2638"/>
                  </a:moveTo>
                  <a:lnTo>
                    <a:pt x="1" y="2629"/>
                  </a:lnTo>
                  <a:lnTo>
                    <a:pt x="1" y="2629"/>
                  </a:lnTo>
                  <a:cubicBezTo>
                    <a:pt x="9" y="2491"/>
                    <a:pt x="106" y="809"/>
                    <a:pt x="99" y="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5" name="Freeform 131">
              <a:extLst>
                <a:ext uri="{FF2B5EF4-FFF2-40B4-BE49-F238E27FC236}">
                  <a16:creationId xmlns:a16="http://schemas.microsoft.com/office/drawing/2014/main" id="{6B116803-E604-47A9-90B9-30D118B97D3F}"/>
                </a:ext>
              </a:extLst>
            </p:cNvPr>
            <p:cNvSpPr>
              <a:spLocks noChangeArrowheads="1"/>
            </p:cNvSpPr>
            <p:nvPr/>
          </p:nvSpPr>
          <p:spPr bwMode="auto">
            <a:xfrm>
              <a:off x="5156200" y="5976938"/>
              <a:ext cx="195263" cy="957262"/>
            </a:xfrm>
            <a:custGeom>
              <a:avLst/>
              <a:gdLst>
                <a:gd name="T0" fmla="*/ 540 w 541"/>
                <a:gd name="T1" fmla="*/ 0 h 2661"/>
                <a:gd name="T2" fmla="*/ 540 w 541"/>
                <a:gd name="T3" fmla="*/ 0 h 2661"/>
                <a:gd name="T4" fmla="*/ 0 w 541"/>
                <a:gd name="T5" fmla="*/ 2660 h 2661"/>
              </a:gdLst>
              <a:ahLst/>
              <a:cxnLst>
                <a:cxn ang="0">
                  <a:pos x="T0" y="T1"/>
                </a:cxn>
                <a:cxn ang="0">
                  <a:pos x="T2" y="T3"/>
                </a:cxn>
                <a:cxn ang="0">
                  <a:pos x="T4" y="T5"/>
                </a:cxn>
              </a:cxnLst>
              <a:rect l="0" t="0" r="r" b="b"/>
              <a:pathLst>
                <a:path w="541" h="2661">
                  <a:moveTo>
                    <a:pt x="540" y="0"/>
                  </a:moveTo>
                  <a:lnTo>
                    <a:pt x="540" y="0"/>
                  </a:lnTo>
                  <a:cubicBezTo>
                    <a:pt x="439" y="900"/>
                    <a:pt x="258" y="1791"/>
                    <a:pt x="0" y="2660"/>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6" name="Freeform 132">
              <a:extLst>
                <a:ext uri="{FF2B5EF4-FFF2-40B4-BE49-F238E27FC236}">
                  <a16:creationId xmlns:a16="http://schemas.microsoft.com/office/drawing/2014/main" id="{ADD6E89F-AF66-436E-AB50-B115ACC45D52}"/>
                </a:ext>
              </a:extLst>
            </p:cNvPr>
            <p:cNvSpPr>
              <a:spLocks noChangeArrowheads="1"/>
            </p:cNvSpPr>
            <p:nvPr/>
          </p:nvSpPr>
          <p:spPr bwMode="auto">
            <a:xfrm>
              <a:off x="5551488" y="4110038"/>
              <a:ext cx="26987" cy="38100"/>
            </a:xfrm>
            <a:custGeom>
              <a:avLst/>
              <a:gdLst>
                <a:gd name="T0" fmla="*/ 64 w 75"/>
                <a:gd name="T1" fmla="*/ 10 h 105"/>
                <a:gd name="T2" fmla="*/ 64 w 75"/>
                <a:gd name="T3" fmla="*/ 10 h 105"/>
                <a:gd name="T4" fmla="*/ 61 w 75"/>
                <a:gd name="T5" fmla="*/ 8 h 105"/>
                <a:gd name="T6" fmla="*/ 61 w 75"/>
                <a:gd name="T7" fmla="*/ 8 h 105"/>
                <a:gd name="T8" fmla="*/ 33 w 75"/>
                <a:gd name="T9" fmla="*/ 20 h 105"/>
                <a:gd name="T10" fmla="*/ 33 w 75"/>
                <a:gd name="T11" fmla="*/ 20 h 105"/>
                <a:gd name="T12" fmla="*/ 0 w 75"/>
                <a:gd name="T13" fmla="*/ 73 h 105"/>
                <a:gd name="T14" fmla="*/ 0 w 75"/>
                <a:gd name="T15" fmla="*/ 73 h 105"/>
                <a:gd name="T16" fmla="*/ 41 w 75"/>
                <a:gd name="T17" fmla="*/ 76 h 105"/>
                <a:gd name="T18" fmla="*/ 41 w 75"/>
                <a:gd name="T19" fmla="*/ 76 h 105"/>
                <a:gd name="T20" fmla="*/ 46 w 75"/>
                <a:gd name="T21" fmla="*/ 67 h 105"/>
                <a:gd name="T22" fmla="*/ 46 w 75"/>
                <a:gd name="T23" fmla="*/ 67 h 105"/>
                <a:gd name="T24" fmla="*/ 64 w 75"/>
                <a:gd name="T25"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05">
                  <a:moveTo>
                    <a:pt x="64" y="10"/>
                  </a:moveTo>
                  <a:lnTo>
                    <a:pt x="64" y="10"/>
                  </a:lnTo>
                  <a:cubicBezTo>
                    <a:pt x="63" y="9"/>
                    <a:pt x="62" y="8"/>
                    <a:pt x="61" y="8"/>
                  </a:cubicBezTo>
                  <a:lnTo>
                    <a:pt x="61" y="8"/>
                  </a:lnTo>
                  <a:cubicBezTo>
                    <a:pt x="53" y="0"/>
                    <a:pt x="40" y="10"/>
                    <a:pt x="33" y="20"/>
                  </a:cubicBezTo>
                  <a:lnTo>
                    <a:pt x="33" y="20"/>
                  </a:lnTo>
                  <a:cubicBezTo>
                    <a:pt x="23" y="34"/>
                    <a:pt x="0" y="53"/>
                    <a:pt x="0" y="73"/>
                  </a:cubicBezTo>
                  <a:lnTo>
                    <a:pt x="0" y="73"/>
                  </a:lnTo>
                  <a:cubicBezTo>
                    <a:pt x="0" y="104"/>
                    <a:pt x="31" y="90"/>
                    <a:pt x="41" y="76"/>
                  </a:cubicBezTo>
                  <a:lnTo>
                    <a:pt x="41" y="76"/>
                  </a:lnTo>
                  <a:cubicBezTo>
                    <a:pt x="43" y="73"/>
                    <a:pt x="44" y="70"/>
                    <a:pt x="46" y="67"/>
                  </a:cubicBezTo>
                  <a:lnTo>
                    <a:pt x="46" y="67"/>
                  </a:lnTo>
                  <a:cubicBezTo>
                    <a:pt x="52" y="57"/>
                    <a:pt x="74" y="24"/>
                    <a:pt x="64" y="10"/>
                  </a:cubicBezTo>
                </a:path>
              </a:pathLst>
            </a:custGeom>
            <a:solidFill>
              <a:srgbClr val="00093B"/>
            </a:solidFill>
            <a:ln>
              <a:noFill/>
            </a:ln>
            <a:effectLst/>
            <a:extLst>
              <a:ext uri="{91240B29-F687-4F45-9708-019B960494DF}">
                <a14:hiddenLine xmlns:a14="http://schemas.microsoft.com/office/drawing/2010/main" w="9525" cap="flat">
                  <a:solidFill>
                    <a:srgbClr val="0009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87" name="Freeform 133">
              <a:extLst>
                <a:ext uri="{FF2B5EF4-FFF2-40B4-BE49-F238E27FC236}">
                  <a16:creationId xmlns:a16="http://schemas.microsoft.com/office/drawing/2014/main" id="{39E26888-FEEA-4490-B5CD-18B6425F7281}"/>
                </a:ext>
              </a:extLst>
            </p:cNvPr>
            <p:cNvSpPr>
              <a:spLocks noChangeArrowheads="1"/>
            </p:cNvSpPr>
            <p:nvPr/>
          </p:nvSpPr>
          <p:spPr bwMode="auto">
            <a:xfrm>
              <a:off x="5572125" y="4089400"/>
              <a:ext cx="22225" cy="28575"/>
            </a:xfrm>
            <a:custGeom>
              <a:avLst/>
              <a:gdLst>
                <a:gd name="T0" fmla="*/ 0 w 63"/>
                <a:gd name="T1" fmla="*/ 0 h 80"/>
                <a:gd name="T2" fmla="*/ 0 w 63"/>
                <a:gd name="T3" fmla="*/ 0 h 80"/>
                <a:gd name="T4" fmla="*/ 62 w 63"/>
                <a:gd name="T5" fmla="*/ 79 h 80"/>
              </a:gdLst>
              <a:ahLst/>
              <a:cxnLst>
                <a:cxn ang="0">
                  <a:pos x="T0" y="T1"/>
                </a:cxn>
                <a:cxn ang="0">
                  <a:pos x="T2" y="T3"/>
                </a:cxn>
                <a:cxn ang="0">
                  <a:pos x="T4" y="T5"/>
                </a:cxn>
              </a:cxnLst>
              <a:rect l="0" t="0" r="r" b="b"/>
              <a:pathLst>
                <a:path w="63" h="80">
                  <a:moveTo>
                    <a:pt x="0" y="0"/>
                  </a:moveTo>
                  <a:lnTo>
                    <a:pt x="0" y="0"/>
                  </a:lnTo>
                  <a:cubicBezTo>
                    <a:pt x="33" y="14"/>
                    <a:pt x="56" y="44"/>
                    <a:pt x="62" y="79"/>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8" name="Freeform 134">
              <a:extLst>
                <a:ext uri="{FF2B5EF4-FFF2-40B4-BE49-F238E27FC236}">
                  <a16:creationId xmlns:a16="http://schemas.microsoft.com/office/drawing/2014/main" id="{A4442C65-96A3-4A91-B1DD-095F27104640}"/>
                </a:ext>
              </a:extLst>
            </p:cNvPr>
            <p:cNvSpPr>
              <a:spLocks noChangeArrowheads="1"/>
            </p:cNvSpPr>
            <p:nvPr/>
          </p:nvSpPr>
          <p:spPr bwMode="auto">
            <a:xfrm>
              <a:off x="5478463" y="4268788"/>
              <a:ext cx="57150" cy="11112"/>
            </a:xfrm>
            <a:custGeom>
              <a:avLst/>
              <a:gdLst>
                <a:gd name="T0" fmla="*/ 0 w 157"/>
                <a:gd name="T1" fmla="*/ 0 h 29"/>
                <a:gd name="T2" fmla="*/ 0 w 157"/>
                <a:gd name="T3" fmla="*/ 0 h 29"/>
                <a:gd name="T4" fmla="*/ 156 w 157"/>
                <a:gd name="T5" fmla="*/ 3 h 29"/>
              </a:gdLst>
              <a:ahLst/>
              <a:cxnLst>
                <a:cxn ang="0">
                  <a:pos x="T0" y="T1"/>
                </a:cxn>
                <a:cxn ang="0">
                  <a:pos x="T2" y="T3"/>
                </a:cxn>
                <a:cxn ang="0">
                  <a:pos x="T4" y="T5"/>
                </a:cxn>
              </a:cxnLst>
              <a:rect l="0" t="0" r="r" b="b"/>
              <a:pathLst>
                <a:path w="157" h="29">
                  <a:moveTo>
                    <a:pt x="0" y="0"/>
                  </a:moveTo>
                  <a:lnTo>
                    <a:pt x="0" y="0"/>
                  </a:lnTo>
                  <a:cubicBezTo>
                    <a:pt x="55" y="28"/>
                    <a:pt x="103" y="21"/>
                    <a:pt x="156" y="3"/>
                  </a:cubicBezTo>
                </a:path>
              </a:pathLst>
            </a:custGeom>
            <a:noFill/>
            <a:ln w="6480" cap="flat">
              <a:solidFill>
                <a:srgbClr val="0009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89" name="Freeform 136">
              <a:extLst>
                <a:ext uri="{FF2B5EF4-FFF2-40B4-BE49-F238E27FC236}">
                  <a16:creationId xmlns:a16="http://schemas.microsoft.com/office/drawing/2014/main" id="{4AD3791E-106F-4609-AD47-C9167F26A35F}"/>
                </a:ext>
              </a:extLst>
            </p:cNvPr>
            <p:cNvSpPr>
              <a:spLocks noChangeArrowheads="1"/>
            </p:cNvSpPr>
            <p:nvPr/>
          </p:nvSpPr>
          <p:spPr bwMode="auto">
            <a:xfrm>
              <a:off x="5976938" y="5378450"/>
              <a:ext cx="68262" cy="79375"/>
            </a:xfrm>
            <a:custGeom>
              <a:avLst/>
              <a:gdLst>
                <a:gd name="T0" fmla="*/ 189 w 190"/>
                <a:gd name="T1" fmla="*/ 218 h 219"/>
                <a:gd name="T2" fmla="*/ 189 w 190"/>
                <a:gd name="T3" fmla="*/ 218 h 219"/>
                <a:gd name="T4" fmla="*/ 0 w 190"/>
                <a:gd name="T5" fmla="*/ 192 h 219"/>
                <a:gd name="T6" fmla="*/ 0 w 190"/>
                <a:gd name="T7" fmla="*/ 192 h 219"/>
                <a:gd name="T8" fmla="*/ 163 w 190"/>
                <a:gd name="T9" fmla="*/ 0 h 219"/>
                <a:gd name="T10" fmla="*/ 163 w 190"/>
                <a:gd name="T11" fmla="*/ 0 h 219"/>
                <a:gd name="T12" fmla="*/ 167 w 190"/>
                <a:gd name="T13" fmla="*/ 82 h 219"/>
                <a:gd name="T14" fmla="*/ 167 w 190"/>
                <a:gd name="T15" fmla="*/ 82 h 219"/>
                <a:gd name="T16" fmla="*/ 172 w 190"/>
                <a:gd name="T17" fmla="*/ 112 h 219"/>
                <a:gd name="T18" fmla="*/ 172 w 190"/>
                <a:gd name="T19" fmla="*/ 112 h 219"/>
                <a:gd name="T20" fmla="*/ 189 w 190"/>
                <a:gd name="T21"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19">
                  <a:moveTo>
                    <a:pt x="189" y="218"/>
                  </a:moveTo>
                  <a:lnTo>
                    <a:pt x="189" y="218"/>
                  </a:lnTo>
                  <a:cubicBezTo>
                    <a:pt x="126" y="209"/>
                    <a:pt x="63" y="201"/>
                    <a:pt x="0" y="192"/>
                  </a:cubicBezTo>
                  <a:lnTo>
                    <a:pt x="0" y="192"/>
                  </a:lnTo>
                  <a:cubicBezTo>
                    <a:pt x="10" y="100"/>
                    <a:pt x="75" y="25"/>
                    <a:pt x="163" y="0"/>
                  </a:cubicBezTo>
                  <a:lnTo>
                    <a:pt x="163" y="0"/>
                  </a:lnTo>
                  <a:cubicBezTo>
                    <a:pt x="165" y="38"/>
                    <a:pt x="167" y="67"/>
                    <a:pt x="167" y="82"/>
                  </a:cubicBezTo>
                  <a:lnTo>
                    <a:pt x="167" y="82"/>
                  </a:lnTo>
                  <a:cubicBezTo>
                    <a:pt x="168" y="92"/>
                    <a:pt x="170" y="102"/>
                    <a:pt x="172" y="112"/>
                  </a:cubicBezTo>
                  <a:lnTo>
                    <a:pt x="172" y="112"/>
                  </a:lnTo>
                  <a:cubicBezTo>
                    <a:pt x="180" y="147"/>
                    <a:pt x="185" y="182"/>
                    <a:pt x="189" y="218"/>
                  </a:cubicBezTo>
                </a:path>
              </a:pathLst>
            </a:custGeom>
            <a:solidFill>
              <a:srgbClr val="FFFFFF"/>
            </a:solidFill>
            <a:ln>
              <a:noFill/>
            </a:ln>
            <a:effectLst/>
            <a:extLst>
              <a:ext uri="{91240B29-F687-4F45-9708-019B960494DF}">
                <a14:hiddenLine xmlns:a14="http://schemas.microsoft.com/office/drawing/2010/main" w="9525" cap="flat">
                  <a:solidFill>
                    <a:srgbClr val="0009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90" name="Freeform 139">
              <a:extLst>
                <a:ext uri="{FF2B5EF4-FFF2-40B4-BE49-F238E27FC236}">
                  <a16:creationId xmlns:a16="http://schemas.microsoft.com/office/drawing/2014/main" id="{2692AC31-9DBB-448D-930B-404F742BEAD2}"/>
                </a:ext>
              </a:extLst>
            </p:cNvPr>
            <p:cNvSpPr>
              <a:spLocks noChangeArrowheads="1"/>
            </p:cNvSpPr>
            <p:nvPr/>
          </p:nvSpPr>
          <p:spPr bwMode="auto">
            <a:xfrm>
              <a:off x="4913313" y="5910263"/>
              <a:ext cx="1011237" cy="104775"/>
            </a:xfrm>
            <a:custGeom>
              <a:avLst/>
              <a:gdLst>
                <a:gd name="T0" fmla="*/ 2756 w 2809"/>
                <a:gd name="T1" fmla="*/ 290 h 291"/>
                <a:gd name="T2" fmla="*/ 51 w 2809"/>
                <a:gd name="T3" fmla="*/ 290 h 291"/>
                <a:gd name="T4" fmla="*/ 51 w 2809"/>
                <a:gd name="T5" fmla="*/ 290 h 291"/>
                <a:gd name="T6" fmla="*/ 0 w 2809"/>
                <a:gd name="T7" fmla="*/ 239 h 291"/>
                <a:gd name="T8" fmla="*/ 0 w 2809"/>
                <a:gd name="T9" fmla="*/ 52 h 291"/>
                <a:gd name="T10" fmla="*/ 0 w 2809"/>
                <a:gd name="T11" fmla="*/ 52 h 291"/>
                <a:gd name="T12" fmla="*/ 51 w 2809"/>
                <a:gd name="T13" fmla="*/ 0 h 291"/>
                <a:gd name="T14" fmla="*/ 2756 w 2809"/>
                <a:gd name="T15" fmla="*/ 0 h 291"/>
                <a:gd name="T16" fmla="*/ 2756 w 2809"/>
                <a:gd name="T17" fmla="*/ 0 h 291"/>
                <a:gd name="T18" fmla="*/ 2808 w 2809"/>
                <a:gd name="T19" fmla="*/ 52 h 291"/>
                <a:gd name="T20" fmla="*/ 2808 w 2809"/>
                <a:gd name="T21" fmla="*/ 239 h 291"/>
                <a:gd name="T22" fmla="*/ 2808 w 2809"/>
                <a:gd name="T23" fmla="*/ 239 h 291"/>
                <a:gd name="T24" fmla="*/ 2756 w 2809"/>
                <a:gd name="T25" fmla="*/ 2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9" h="291">
                  <a:moveTo>
                    <a:pt x="2756" y="290"/>
                  </a:moveTo>
                  <a:lnTo>
                    <a:pt x="51" y="290"/>
                  </a:lnTo>
                  <a:lnTo>
                    <a:pt x="51" y="290"/>
                  </a:lnTo>
                  <a:cubicBezTo>
                    <a:pt x="23" y="290"/>
                    <a:pt x="0" y="267"/>
                    <a:pt x="0" y="239"/>
                  </a:cubicBezTo>
                  <a:lnTo>
                    <a:pt x="0" y="52"/>
                  </a:lnTo>
                  <a:lnTo>
                    <a:pt x="0" y="52"/>
                  </a:lnTo>
                  <a:cubicBezTo>
                    <a:pt x="0" y="24"/>
                    <a:pt x="23" y="0"/>
                    <a:pt x="51" y="0"/>
                  </a:cubicBezTo>
                  <a:lnTo>
                    <a:pt x="2756" y="0"/>
                  </a:lnTo>
                  <a:lnTo>
                    <a:pt x="2756" y="0"/>
                  </a:lnTo>
                  <a:cubicBezTo>
                    <a:pt x="2785" y="0"/>
                    <a:pt x="2808" y="24"/>
                    <a:pt x="2808" y="52"/>
                  </a:cubicBezTo>
                  <a:lnTo>
                    <a:pt x="2808" y="239"/>
                  </a:lnTo>
                  <a:lnTo>
                    <a:pt x="2808" y="239"/>
                  </a:lnTo>
                  <a:cubicBezTo>
                    <a:pt x="2808" y="267"/>
                    <a:pt x="2785" y="290"/>
                    <a:pt x="2756" y="290"/>
                  </a:cubicBezTo>
                </a:path>
              </a:pathLst>
            </a:custGeom>
            <a:solidFill>
              <a:schemeClr val="accent4"/>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sz="1905"/>
            </a:p>
          </p:txBody>
        </p:sp>
        <p:sp>
          <p:nvSpPr>
            <p:cNvPr id="91" name="Line 141">
              <a:extLst>
                <a:ext uri="{FF2B5EF4-FFF2-40B4-BE49-F238E27FC236}">
                  <a16:creationId xmlns:a16="http://schemas.microsoft.com/office/drawing/2014/main" id="{26068443-7B38-44FA-9202-64D17AF8ADE4}"/>
                </a:ext>
              </a:extLst>
            </p:cNvPr>
            <p:cNvSpPr>
              <a:spLocks noChangeShapeType="1"/>
            </p:cNvSpPr>
            <p:nvPr/>
          </p:nvSpPr>
          <p:spPr bwMode="auto">
            <a:xfrm>
              <a:off x="5740400" y="6030913"/>
              <a:ext cx="184150" cy="1143000"/>
            </a:xfrm>
            <a:prstGeom prst="line">
              <a:avLst/>
            </a:prstGeom>
            <a:noFill/>
            <a:ln w="14400" cap="flat">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sp>
          <p:nvSpPr>
            <p:cNvPr id="92" name="Line 142">
              <a:extLst>
                <a:ext uri="{FF2B5EF4-FFF2-40B4-BE49-F238E27FC236}">
                  <a16:creationId xmlns:a16="http://schemas.microsoft.com/office/drawing/2014/main" id="{B8EAA45C-E25D-4CA8-9E53-B2FD17A9BA82}"/>
                </a:ext>
              </a:extLst>
            </p:cNvPr>
            <p:cNvSpPr>
              <a:spLocks noChangeShapeType="1"/>
            </p:cNvSpPr>
            <p:nvPr/>
          </p:nvSpPr>
          <p:spPr bwMode="auto">
            <a:xfrm flipH="1">
              <a:off x="4910138" y="6030913"/>
              <a:ext cx="187325" cy="1143000"/>
            </a:xfrm>
            <a:prstGeom prst="line">
              <a:avLst/>
            </a:prstGeom>
            <a:noFill/>
            <a:ln w="144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SV" sz="1905"/>
            </a:p>
          </p:txBody>
        </p:sp>
      </p:grpSp>
      <p:pic>
        <p:nvPicPr>
          <p:cNvPr id="93" name="Picture 3">
            <a:extLst>
              <a:ext uri="{FF2B5EF4-FFF2-40B4-BE49-F238E27FC236}">
                <a16:creationId xmlns:a16="http://schemas.microsoft.com/office/drawing/2014/main" id="{5DB036A9-2D9B-49F4-93B2-354681187205}"/>
              </a:ext>
            </a:extLst>
          </p:cNvPr>
          <p:cNvPicPr>
            <a:picLocks noGrp="1" noChangeAspect="1"/>
          </p:cNvPicPr>
          <p:nvPr>
            <p:ph idx="1"/>
          </p:nvPr>
        </p:nvPicPr>
        <p:blipFill>
          <a:blip r:embed="rId2"/>
          <a:stretch>
            <a:fillRect/>
          </a:stretch>
        </p:blipFill>
        <p:spPr>
          <a:xfrm>
            <a:off x="5708551" y="1475233"/>
            <a:ext cx="4861867" cy="4030321"/>
          </a:xfrm>
          <a:prstGeom prst="rect">
            <a:avLst/>
          </a:prstGeom>
        </p:spPr>
      </p:pic>
      <p:sp>
        <p:nvSpPr>
          <p:cNvPr id="95" name="Espace réservé de la date 5">
            <a:extLst>
              <a:ext uri="{FF2B5EF4-FFF2-40B4-BE49-F238E27FC236}">
                <a16:creationId xmlns:a16="http://schemas.microsoft.com/office/drawing/2014/main" id="{B7A61EC2-33B2-430E-A15D-5A99A2BCB256}"/>
              </a:ext>
            </a:extLst>
          </p:cNvPr>
          <p:cNvSpPr>
            <a:spLocks noGrp="1"/>
          </p:cNvSpPr>
          <p:nvPr>
            <p:ph type="dt" sz="half" idx="10"/>
          </p:nvPr>
        </p:nvSpPr>
        <p:spPr>
          <a:xfrm>
            <a:off x="838200" y="6356350"/>
            <a:ext cx="2743200" cy="365125"/>
          </a:xfrm>
        </p:spPr>
        <p:txBody>
          <a:bodyPr/>
          <a:lstStyle/>
          <a:p>
            <a:r>
              <a:rPr lang="fr-FR" dirty="0"/>
              <a:t>Date</a:t>
            </a:r>
          </a:p>
        </p:txBody>
      </p:sp>
      <p:sp>
        <p:nvSpPr>
          <p:cNvPr id="96" name="Espace réservé du pied de page 6">
            <a:extLst>
              <a:ext uri="{FF2B5EF4-FFF2-40B4-BE49-F238E27FC236}">
                <a16:creationId xmlns:a16="http://schemas.microsoft.com/office/drawing/2014/main" id="{2EFC87B7-2C3F-449B-B78A-EE921E230227}"/>
              </a:ext>
            </a:extLst>
          </p:cNvPr>
          <p:cNvSpPr>
            <a:spLocks noGrp="1"/>
          </p:cNvSpPr>
          <p:nvPr>
            <p:ph type="ftr" sz="quarter" idx="11"/>
          </p:nvPr>
        </p:nvSpPr>
        <p:spPr>
          <a:xfrm>
            <a:off x="4038600" y="6356350"/>
            <a:ext cx="4114800" cy="365125"/>
          </a:xfrm>
        </p:spPr>
        <p:txBody>
          <a:bodyPr/>
          <a:lstStyle/>
          <a:p>
            <a:r>
              <a:rPr lang="fr-FR" dirty="0"/>
              <a:t>Event</a:t>
            </a:r>
          </a:p>
        </p:txBody>
      </p:sp>
    </p:spTree>
    <p:extLst>
      <p:ext uri="{BB962C8B-B14F-4D97-AF65-F5344CB8AC3E}">
        <p14:creationId xmlns:p14="http://schemas.microsoft.com/office/powerpoint/2010/main" val="139750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Deployment – EURAD </a:t>
            </a:r>
            <a:r>
              <a:rPr lang="en-US" dirty="0" err="1"/>
              <a:t>workpackages</a:t>
            </a:r>
            <a:endParaRPr lang="en-US" dirty="0"/>
          </a:p>
        </p:txBody>
      </p:sp>
      <p:sp>
        <p:nvSpPr>
          <p:cNvPr id="8" name="Espace réservé du texte 6">
            <a:extLst>
              <a:ext uri="{FF2B5EF4-FFF2-40B4-BE49-F238E27FC236}">
                <a16:creationId xmlns:a16="http://schemas.microsoft.com/office/drawing/2014/main" id="{CE64C380-AAA1-4A02-83C4-80C2604E8955}"/>
              </a:ext>
            </a:extLst>
          </p:cNvPr>
          <p:cNvSpPr txBox="1">
            <a:spLocks/>
          </p:cNvSpPr>
          <p:nvPr/>
        </p:nvSpPr>
        <p:spPr>
          <a:xfrm>
            <a:off x="838200" y="1836150"/>
            <a:ext cx="10515599" cy="4016009"/>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1800" dirty="0" err="1">
                <a:solidFill>
                  <a:srgbClr val="003B8E"/>
                </a:solidFill>
                <a:latin typeface="Lucida Sans"/>
              </a:rPr>
              <a:t>Research</a:t>
            </a:r>
            <a:r>
              <a:rPr lang="fr-FR" sz="1800" dirty="0">
                <a:solidFill>
                  <a:srgbClr val="003B8E"/>
                </a:solidFill>
                <a:latin typeface="Lucida Sans"/>
              </a:rPr>
              <a:t> and </a:t>
            </a:r>
            <a:r>
              <a:rPr lang="fr-FR" sz="1800" dirty="0" err="1">
                <a:solidFill>
                  <a:srgbClr val="003B8E"/>
                </a:solidFill>
                <a:latin typeface="Lucida Sans"/>
              </a:rPr>
              <a:t>Development</a:t>
            </a:r>
            <a:r>
              <a:rPr lang="fr-FR" sz="1800" dirty="0">
                <a:solidFill>
                  <a:srgbClr val="003B8E"/>
                </a:solidFill>
                <a:latin typeface="Lucida Sans"/>
              </a:rPr>
              <a:t> – 10 </a:t>
            </a:r>
            <a:r>
              <a:rPr lang="fr-FR" sz="1800" dirty="0" err="1">
                <a:solidFill>
                  <a:srgbClr val="003B8E"/>
                </a:solidFill>
                <a:latin typeface="Lucida Sans"/>
              </a:rPr>
              <a:t>workpackages</a:t>
            </a:r>
            <a:endParaRPr lang="fr-FR" sz="1800" dirty="0">
              <a:solidFill>
                <a:srgbClr val="003B8E"/>
              </a:solidFill>
              <a:latin typeface="Lucida Sans"/>
            </a:endParaRPr>
          </a:p>
          <a:p>
            <a:pPr marL="537750" lvl="1" indent="-285750">
              <a:spcBef>
                <a:spcPts val="1200"/>
              </a:spcBef>
              <a:defRPr/>
            </a:pPr>
            <a:r>
              <a:rPr lang="fr-FR" sz="1800" dirty="0" err="1">
                <a:solidFill>
                  <a:srgbClr val="33892D"/>
                </a:solidFill>
                <a:latin typeface="Lucida Sans"/>
              </a:rPr>
              <a:t>developing</a:t>
            </a:r>
            <a:r>
              <a:rPr lang="fr-FR" sz="1800" dirty="0">
                <a:solidFill>
                  <a:srgbClr val="33892D"/>
                </a:solidFill>
                <a:latin typeface="Lucida Sans"/>
              </a:rPr>
              <a:t> and </a:t>
            </a:r>
            <a:r>
              <a:rPr lang="fr-FR" sz="1800" dirty="0" err="1">
                <a:solidFill>
                  <a:srgbClr val="33892D"/>
                </a:solidFill>
                <a:latin typeface="Lucida Sans"/>
              </a:rPr>
              <a:t>consolidating</a:t>
            </a:r>
            <a:r>
              <a:rPr lang="fr-FR" sz="1800" dirty="0">
                <a:solidFill>
                  <a:srgbClr val="33892D"/>
                </a:solidFill>
                <a:latin typeface="Lucida Sans"/>
              </a:rPr>
              <a:t> </a:t>
            </a:r>
            <a:r>
              <a:rPr lang="fr-FR" sz="1800" dirty="0" err="1">
                <a:solidFill>
                  <a:srgbClr val="33892D"/>
                </a:solidFill>
                <a:latin typeface="Lucida Sans"/>
              </a:rPr>
              <a:t>scientific</a:t>
            </a:r>
            <a:r>
              <a:rPr lang="fr-FR" sz="1800" dirty="0">
                <a:solidFill>
                  <a:srgbClr val="33892D"/>
                </a:solidFill>
                <a:latin typeface="Lucida Sans"/>
              </a:rPr>
              <a:t> and </a:t>
            </a:r>
            <a:r>
              <a:rPr lang="fr-FR" sz="1800" dirty="0" err="1">
                <a:solidFill>
                  <a:srgbClr val="33892D"/>
                </a:solidFill>
                <a:latin typeface="Lucida Sans"/>
              </a:rPr>
              <a:t>technical</a:t>
            </a:r>
            <a:r>
              <a:rPr lang="fr-FR" sz="1800" dirty="0">
                <a:solidFill>
                  <a:srgbClr val="33892D"/>
                </a:solidFill>
                <a:latin typeface="Lucida Sans"/>
              </a:rPr>
              <a:t> </a:t>
            </a:r>
            <a:r>
              <a:rPr lang="fr-FR" sz="1800" dirty="0" err="1">
                <a:solidFill>
                  <a:srgbClr val="33892D"/>
                </a:solidFill>
                <a:latin typeface="Lucida Sans"/>
              </a:rPr>
              <a:t>knowledge</a:t>
            </a:r>
            <a:endParaRPr lang="fr-FR" sz="1800" dirty="0">
              <a:solidFill>
                <a:srgbClr val="33892D"/>
              </a:solidFill>
              <a:latin typeface="Lucida Sans"/>
            </a:endParaRPr>
          </a:p>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1800" dirty="0">
                <a:solidFill>
                  <a:srgbClr val="003B8E"/>
                </a:solidFill>
                <a:latin typeface="Lucida Sans"/>
              </a:rPr>
              <a:t>Strategic </a:t>
            </a:r>
            <a:r>
              <a:rPr lang="fr-FR" sz="1800" dirty="0" err="1">
                <a:solidFill>
                  <a:srgbClr val="003B8E"/>
                </a:solidFill>
                <a:latin typeface="Lucida Sans"/>
              </a:rPr>
              <a:t>Studies</a:t>
            </a:r>
            <a:r>
              <a:rPr lang="fr-FR" sz="1800" dirty="0">
                <a:solidFill>
                  <a:srgbClr val="003B8E"/>
                </a:solidFill>
                <a:latin typeface="Lucida Sans"/>
              </a:rPr>
              <a:t> – 2 </a:t>
            </a:r>
            <a:r>
              <a:rPr lang="fr-FR" sz="1800" dirty="0" err="1">
                <a:solidFill>
                  <a:srgbClr val="003B8E"/>
                </a:solidFill>
                <a:latin typeface="Lucida Sans"/>
              </a:rPr>
              <a:t>workpackages</a:t>
            </a:r>
            <a:endParaRPr lang="fr-FR" sz="1800" dirty="0">
              <a:solidFill>
                <a:srgbClr val="003B8E"/>
              </a:solidFill>
              <a:latin typeface="Lucida Sans"/>
            </a:endParaRPr>
          </a:p>
          <a:p>
            <a:pPr marL="537750" lvl="1" indent="-285750">
              <a:spcBef>
                <a:spcPts val="1200"/>
              </a:spcBef>
              <a:defRPr/>
            </a:pPr>
            <a:r>
              <a:rPr lang="fr-FR" sz="1800" dirty="0" err="1">
                <a:solidFill>
                  <a:srgbClr val="33892D"/>
                </a:solidFill>
                <a:latin typeface="Lucida Sans"/>
              </a:rPr>
              <a:t>enabling</a:t>
            </a:r>
            <a:r>
              <a:rPr lang="fr-FR" sz="1800" dirty="0">
                <a:solidFill>
                  <a:srgbClr val="33892D"/>
                </a:solidFill>
                <a:latin typeface="Lucida Sans"/>
              </a:rPr>
              <a:t> experts and </a:t>
            </a:r>
            <a:r>
              <a:rPr lang="fr-FR" sz="1800" dirty="0" err="1">
                <a:solidFill>
                  <a:srgbClr val="33892D"/>
                </a:solidFill>
                <a:latin typeface="Lucida Sans"/>
              </a:rPr>
              <a:t>specialists</a:t>
            </a:r>
            <a:r>
              <a:rPr lang="fr-FR" sz="1800" dirty="0">
                <a:solidFill>
                  <a:srgbClr val="33892D"/>
                </a:solidFill>
                <a:latin typeface="Lucida Sans"/>
              </a:rPr>
              <a:t> to network on </a:t>
            </a:r>
            <a:r>
              <a:rPr lang="fr-FR" sz="1800" dirty="0" err="1">
                <a:solidFill>
                  <a:srgbClr val="33892D"/>
                </a:solidFill>
                <a:latin typeface="Lucida Sans"/>
              </a:rPr>
              <a:t>methodological</a:t>
            </a:r>
            <a:r>
              <a:rPr lang="fr-FR" sz="1800" dirty="0">
                <a:solidFill>
                  <a:srgbClr val="33892D"/>
                </a:solidFill>
                <a:latin typeface="Lucida Sans"/>
              </a:rPr>
              <a:t> / </a:t>
            </a:r>
            <a:r>
              <a:rPr lang="fr-FR" sz="1800" dirty="0" err="1">
                <a:solidFill>
                  <a:srgbClr val="33892D"/>
                </a:solidFill>
                <a:latin typeface="Lucida Sans"/>
              </a:rPr>
              <a:t>strategical</a:t>
            </a:r>
            <a:r>
              <a:rPr lang="fr-FR" sz="1800" dirty="0">
                <a:solidFill>
                  <a:srgbClr val="33892D"/>
                </a:solidFill>
                <a:latin typeface="Lucida Sans"/>
              </a:rPr>
              <a:t> issues and </a:t>
            </a:r>
            <a:r>
              <a:rPr lang="fr-FR" sz="1800" dirty="0" err="1">
                <a:solidFill>
                  <a:srgbClr val="33892D"/>
                </a:solidFill>
                <a:latin typeface="Lucida Sans"/>
              </a:rPr>
              <a:t>advance</a:t>
            </a:r>
            <a:r>
              <a:rPr lang="fr-FR" sz="1800" dirty="0">
                <a:solidFill>
                  <a:srgbClr val="33892D"/>
                </a:solidFill>
                <a:latin typeface="Lucida Sans"/>
              </a:rPr>
              <a:t> </a:t>
            </a:r>
            <a:r>
              <a:rPr lang="fr-FR" sz="1800" dirty="0" err="1">
                <a:solidFill>
                  <a:srgbClr val="33892D"/>
                </a:solidFill>
                <a:latin typeface="Lucida Sans"/>
              </a:rPr>
              <a:t>significant</a:t>
            </a:r>
            <a:r>
              <a:rPr lang="fr-FR" sz="1800" dirty="0">
                <a:solidFill>
                  <a:srgbClr val="33892D"/>
                </a:solidFill>
                <a:latin typeface="Lucida Sans"/>
              </a:rPr>
              <a:t> challenges in direct </a:t>
            </a:r>
            <a:r>
              <a:rPr lang="fr-FR" sz="1800" dirty="0" err="1">
                <a:solidFill>
                  <a:srgbClr val="33892D"/>
                </a:solidFill>
                <a:latin typeface="Lucida Sans"/>
              </a:rPr>
              <a:t>link</a:t>
            </a:r>
            <a:r>
              <a:rPr lang="fr-FR" sz="1800" dirty="0">
                <a:solidFill>
                  <a:srgbClr val="33892D"/>
                </a:solidFill>
                <a:latin typeface="Lucida Sans"/>
              </a:rPr>
              <a:t> </a:t>
            </a:r>
            <a:r>
              <a:rPr lang="fr-FR" sz="1800" dirty="0" err="1">
                <a:solidFill>
                  <a:srgbClr val="33892D"/>
                </a:solidFill>
                <a:latin typeface="Lucida Sans"/>
              </a:rPr>
              <a:t>with</a:t>
            </a:r>
            <a:r>
              <a:rPr lang="fr-FR" sz="1800" dirty="0">
                <a:solidFill>
                  <a:srgbClr val="33892D"/>
                </a:solidFill>
                <a:latin typeface="Lucida Sans"/>
              </a:rPr>
              <a:t> </a:t>
            </a:r>
            <a:r>
              <a:rPr lang="fr-FR" sz="1800" dirty="0" err="1">
                <a:solidFill>
                  <a:srgbClr val="33892D"/>
                </a:solidFill>
                <a:latin typeface="Lucida Sans"/>
              </a:rPr>
              <a:t>scientific</a:t>
            </a:r>
            <a:r>
              <a:rPr lang="fr-FR" sz="1800" dirty="0">
                <a:solidFill>
                  <a:srgbClr val="33892D"/>
                </a:solidFill>
                <a:latin typeface="Lucida Sans"/>
              </a:rPr>
              <a:t> and </a:t>
            </a:r>
            <a:r>
              <a:rPr lang="fr-FR" sz="1800" dirty="0" err="1">
                <a:solidFill>
                  <a:srgbClr val="33892D"/>
                </a:solidFill>
                <a:latin typeface="Lucida Sans"/>
              </a:rPr>
              <a:t>technical</a:t>
            </a:r>
            <a:r>
              <a:rPr lang="fr-FR" sz="1800" dirty="0">
                <a:solidFill>
                  <a:srgbClr val="33892D"/>
                </a:solidFill>
                <a:latin typeface="Lucida Sans"/>
              </a:rPr>
              <a:t> issues</a:t>
            </a:r>
          </a:p>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1800" dirty="0" err="1">
                <a:solidFill>
                  <a:srgbClr val="003B8E"/>
                </a:solidFill>
                <a:latin typeface="Lucida Sans"/>
              </a:rPr>
              <a:t>Knowledge</a:t>
            </a:r>
            <a:r>
              <a:rPr lang="fr-FR" sz="1800" dirty="0">
                <a:solidFill>
                  <a:srgbClr val="003B8E"/>
                </a:solidFill>
                <a:latin typeface="Lucida Sans"/>
              </a:rPr>
              <a:t> Management – 3 </a:t>
            </a:r>
            <a:r>
              <a:rPr lang="fr-FR" sz="1800" dirty="0" err="1">
                <a:solidFill>
                  <a:srgbClr val="003B8E"/>
                </a:solidFill>
                <a:latin typeface="Lucida Sans"/>
              </a:rPr>
              <a:t>workpackages</a:t>
            </a:r>
            <a:endParaRPr lang="fr-FR" sz="1800" dirty="0">
              <a:solidFill>
                <a:srgbClr val="003B8E"/>
              </a:solidFill>
              <a:latin typeface="Lucida Sans"/>
            </a:endParaRPr>
          </a:p>
          <a:p>
            <a:pPr marL="537750" lvl="1" indent="-285750">
              <a:spcBef>
                <a:spcPts val="1200"/>
              </a:spcBef>
              <a:defRPr/>
            </a:pPr>
            <a:r>
              <a:rPr lang="fr-FR" sz="1800" dirty="0" err="1">
                <a:solidFill>
                  <a:srgbClr val="33892D"/>
                </a:solidFill>
                <a:latin typeface="Lucida Sans"/>
              </a:rPr>
              <a:t>developing</a:t>
            </a:r>
            <a:r>
              <a:rPr lang="fr-FR" sz="1800" dirty="0">
                <a:solidFill>
                  <a:srgbClr val="33892D"/>
                </a:solidFill>
                <a:latin typeface="Lucida Sans"/>
              </a:rPr>
              <a:t> State of </a:t>
            </a:r>
            <a:r>
              <a:rPr lang="fr-FR" sz="1800" dirty="0" err="1">
                <a:solidFill>
                  <a:srgbClr val="33892D"/>
                </a:solidFill>
                <a:latin typeface="Lucida Sans"/>
              </a:rPr>
              <a:t>Knowledge</a:t>
            </a:r>
            <a:r>
              <a:rPr lang="fr-FR" sz="1800" dirty="0">
                <a:solidFill>
                  <a:srgbClr val="33892D"/>
                </a:solidFill>
                <a:latin typeface="Lucida Sans"/>
              </a:rPr>
              <a:t>, </a:t>
            </a:r>
            <a:r>
              <a:rPr lang="fr-FR" sz="1800" dirty="0" err="1">
                <a:solidFill>
                  <a:srgbClr val="33892D"/>
                </a:solidFill>
                <a:latin typeface="Lucida Sans"/>
              </a:rPr>
              <a:t>developing</a:t>
            </a:r>
            <a:r>
              <a:rPr lang="fr-FR" sz="1800" dirty="0">
                <a:solidFill>
                  <a:srgbClr val="33892D"/>
                </a:solidFill>
                <a:latin typeface="Lucida Sans"/>
              </a:rPr>
              <a:t> descriptive </a:t>
            </a:r>
            <a:r>
              <a:rPr lang="fr-FR" sz="1800" dirty="0" err="1">
                <a:solidFill>
                  <a:srgbClr val="33892D"/>
                </a:solidFill>
                <a:latin typeface="Lucida Sans"/>
              </a:rPr>
              <a:t>methodological</a:t>
            </a:r>
            <a:r>
              <a:rPr lang="fr-FR" sz="1800" dirty="0">
                <a:solidFill>
                  <a:srgbClr val="33892D"/>
                </a:solidFill>
                <a:latin typeface="Lucida Sans"/>
              </a:rPr>
              <a:t> guidance and </a:t>
            </a:r>
            <a:r>
              <a:rPr lang="fr-FR" sz="1800" dirty="0" err="1">
                <a:solidFill>
                  <a:srgbClr val="33892D"/>
                </a:solidFill>
                <a:latin typeface="Lucida Sans"/>
              </a:rPr>
              <a:t>developing</a:t>
            </a:r>
            <a:r>
              <a:rPr lang="fr-FR" sz="1800" dirty="0">
                <a:solidFill>
                  <a:srgbClr val="33892D"/>
                </a:solidFill>
                <a:latin typeface="Lucida Sans"/>
              </a:rPr>
              <a:t>/</a:t>
            </a:r>
            <a:r>
              <a:rPr lang="fr-FR" sz="1800" dirty="0" err="1">
                <a:solidFill>
                  <a:srgbClr val="33892D"/>
                </a:solidFill>
                <a:latin typeface="Lucida Sans"/>
              </a:rPr>
              <a:t>delivering</a:t>
            </a:r>
            <a:r>
              <a:rPr lang="fr-FR" sz="1800" dirty="0">
                <a:solidFill>
                  <a:srgbClr val="33892D"/>
                </a:solidFill>
                <a:latin typeface="Lucida Sans"/>
              </a:rPr>
              <a:t> training modules and </a:t>
            </a:r>
            <a:r>
              <a:rPr lang="fr-FR" sz="1800" dirty="0" err="1">
                <a:solidFill>
                  <a:srgbClr val="33892D"/>
                </a:solidFill>
                <a:latin typeface="Lucida Sans"/>
              </a:rPr>
              <a:t>mobility</a:t>
            </a:r>
            <a:r>
              <a:rPr lang="fr-FR" sz="1800" dirty="0">
                <a:solidFill>
                  <a:srgbClr val="33892D"/>
                </a:solidFill>
                <a:latin typeface="Lucida Sans"/>
              </a:rPr>
              <a:t> </a:t>
            </a:r>
            <a:r>
              <a:rPr lang="fr-FR" sz="1800" dirty="0" err="1">
                <a:solidFill>
                  <a:srgbClr val="33892D"/>
                </a:solidFill>
                <a:latin typeface="Lucida Sans"/>
              </a:rPr>
              <a:t>measures</a:t>
            </a:r>
            <a:endParaRPr lang="fr-FR" sz="1800" dirty="0">
              <a:solidFill>
                <a:srgbClr val="33892D"/>
              </a:solidFill>
              <a:latin typeface="Lucida Sans"/>
            </a:endParaRPr>
          </a:p>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1800" dirty="0">
                <a:solidFill>
                  <a:srgbClr val="003B8E"/>
                </a:solidFill>
                <a:latin typeface="Lucida Sans"/>
              </a:rPr>
              <a:t>Coordination/</a:t>
            </a:r>
            <a:r>
              <a:rPr lang="fr-FR" sz="1800" dirty="0" err="1">
                <a:solidFill>
                  <a:srgbClr val="003B8E"/>
                </a:solidFill>
                <a:latin typeface="Lucida Sans"/>
              </a:rPr>
              <a:t>Dissemination</a:t>
            </a:r>
            <a:r>
              <a:rPr lang="fr-FR" sz="1800" dirty="0">
                <a:solidFill>
                  <a:srgbClr val="003B8E"/>
                </a:solidFill>
                <a:latin typeface="Lucida Sans"/>
              </a:rPr>
              <a:t> – 1 </a:t>
            </a:r>
            <a:r>
              <a:rPr lang="fr-FR" sz="1800" dirty="0" err="1">
                <a:solidFill>
                  <a:srgbClr val="003B8E"/>
                </a:solidFill>
                <a:latin typeface="Lucida Sans"/>
              </a:rPr>
              <a:t>workpackage</a:t>
            </a:r>
            <a:endParaRPr lang="fr-FR" sz="1800" dirty="0">
              <a:solidFill>
                <a:srgbClr val="003B8E"/>
              </a:solidFill>
              <a:latin typeface="Lucida Sans"/>
            </a:endParaRPr>
          </a:p>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1800" dirty="0">
                <a:solidFill>
                  <a:srgbClr val="003B8E"/>
                </a:solidFill>
                <a:latin typeface="Lucida Sans"/>
              </a:rPr>
              <a:t>Civil society engagement</a:t>
            </a:r>
          </a:p>
          <a:p>
            <a:pPr marL="537750" lvl="1" indent="-285750">
              <a:spcBef>
                <a:spcPts val="1200"/>
              </a:spcBef>
              <a:defRPr/>
            </a:pPr>
            <a:endParaRPr lang="fr-FR" sz="1800" dirty="0">
              <a:solidFill>
                <a:srgbClr val="33892D"/>
              </a:solidFill>
              <a:latin typeface="Lucida Sans"/>
            </a:endParaRPr>
          </a:p>
          <a:p>
            <a:pPr marR="0" lvl="0" algn="l" defTabSz="914400" rtl="0" eaLnBrk="1" fontAlgn="auto" latinLnBrk="0" hangingPunct="1">
              <a:lnSpc>
                <a:spcPct val="100000"/>
              </a:lnSpc>
              <a:spcBef>
                <a:spcPts val="1200"/>
              </a:spcBef>
              <a:spcAft>
                <a:spcPts val="0"/>
              </a:spcAft>
              <a:buClrTx/>
              <a:buSzTx/>
              <a:tabLst/>
              <a:defRPr/>
            </a:pPr>
            <a:endParaRPr lang="fr-FR" sz="1800" dirty="0">
              <a:solidFill>
                <a:srgbClr val="003B8E"/>
              </a:solidFill>
              <a:latin typeface="Lucida Sans"/>
            </a:endParaRPr>
          </a:p>
        </p:txBody>
      </p:sp>
      <p:sp>
        <p:nvSpPr>
          <p:cNvPr id="5" name="Espace réservé de la date 5">
            <a:extLst>
              <a:ext uri="{FF2B5EF4-FFF2-40B4-BE49-F238E27FC236}">
                <a16:creationId xmlns:a16="http://schemas.microsoft.com/office/drawing/2014/main" id="{A8100AA2-F837-49A0-BA42-340DBF7592E3}"/>
              </a:ext>
            </a:extLst>
          </p:cNvPr>
          <p:cNvSpPr>
            <a:spLocks noGrp="1"/>
          </p:cNvSpPr>
          <p:nvPr>
            <p:ph type="dt" sz="half" idx="10"/>
          </p:nvPr>
        </p:nvSpPr>
        <p:spPr>
          <a:xfrm>
            <a:off x="838200" y="6356350"/>
            <a:ext cx="2743200" cy="365125"/>
          </a:xfrm>
        </p:spPr>
        <p:txBody>
          <a:bodyPr/>
          <a:lstStyle/>
          <a:p>
            <a:r>
              <a:rPr lang="fr-FR" dirty="0"/>
              <a:t>Date</a:t>
            </a:r>
          </a:p>
        </p:txBody>
      </p:sp>
      <p:sp>
        <p:nvSpPr>
          <p:cNvPr id="7" name="Espace réservé du pied de page 6">
            <a:extLst>
              <a:ext uri="{FF2B5EF4-FFF2-40B4-BE49-F238E27FC236}">
                <a16:creationId xmlns:a16="http://schemas.microsoft.com/office/drawing/2014/main" id="{00E1BA53-2C92-412C-8421-C725F3C28722}"/>
              </a:ext>
            </a:extLst>
          </p:cNvPr>
          <p:cNvSpPr>
            <a:spLocks noGrp="1"/>
          </p:cNvSpPr>
          <p:nvPr>
            <p:ph type="ftr" sz="quarter" idx="11"/>
          </p:nvPr>
        </p:nvSpPr>
        <p:spPr>
          <a:xfrm>
            <a:off x="4038600" y="6356350"/>
            <a:ext cx="4114800" cy="365125"/>
          </a:xfrm>
        </p:spPr>
        <p:txBody>
          <a:bodyPr/>
          <a:lstStyle/>
          <a:p>
            <a:r>
              <a:rPr lang="fr-FR" dirty="0"/>
              <a:t>Event</a:t>
            </a:r>
          </a:p>
        </p:txBody>
      </p:sp>
    </p:spTree>
    <p:custDataLst>
      <p:tags r:id="rId1"/>
    </p:custDataLst>
    <p:extLst>
      <p:ext uri="{BB962C8B-B14F-4D97-AF65-F5344CB8AC3E}">
        <p14:creationId xmlns:p14="http://schemas.microsoft.com/office/powerpoint/2010/main" val="3709656981"/>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9725" y="151940"/>
            <a:ext cx="10440000" cy="676060"/>
          </a:xfrm>
        </p:spPr>
        <p:txBody>
          <a:bodyPr/>
          <a:lstStyle/>
          <a:p>
            <a:r>
              <a:rPr lang="fr-FR" dirty="0" smtClean="0"/>
              <a:t>10 R+D </a:t>
            </a:r>
            <a:r>
              <a:rPr lang="fr-FR" dirty="0" err="1" smtClean="0"/>
              <a:t>Work</a:t>
            </a:r>
            <a:r>
              <a:rPr lang="fr-FR" dirty="0" smtClean="0"/>
              <a:t> packages (</a:t>
            </a:r>
            <a:r>
              <a:rPr lang="fr-FR" dirty="0" err="1" smtClean="0"/>
              <a:t>each</a:t>
            </a:r>
            <a:r>
              <a:rPr lang="fr-FR" dirty="0" smtClean="0"/>
              <a:t> about 5 M€)</a:t>
            </a:r>
            <a:endParaRPr lang="fr-FR" dirty="0"/>
          </a:p>
        </p:txBody>
      </p:sp>
      <p:sp>
        <p:nvSpPr>
          <p:cNvPr id="3" name="Espace réservé du contenu 2"/>
          <p:cNvSpPr>
            <a:spLocks noGrp="1"/>
          </p:cNvSpPr>
          <p:nvPr>
            <p:ph idx="1"/>
          </p:nvPr>
        </p:nvSpPr>
        <p:spPr>
          <a:xfrm>
            <a:off x="863999" y="914400"/>
            <a:ext cx="11075725" cy="4972594"/>
          </a:xfrm>
        </p:spPr>
        <p:txBody>
          <a:bodyPr>
            <a:normAutofit fontScale="92500" lnSpcReduction="10000"/>
          </a:bodyPr>
          <a:lstStyle/>
          <a:p>
            <a:r>
              <a:rPr lang="en-GB" dirty="0" smtClean="0"/>
              <a:t>ACED: </a:t>
            </a:r>
            <a:r>
              <a:rPr lang="en-GB" u="sng" dirty="0" smtClean="0"/>
              <a:t>A</a:t>
            </a:r>
            <a:r>
              <a:rPr lang="en-GB" dirty="0" smtClean="0"/>
              <a:t>ssessment </a:t>
            </a:r>
            <a:r>
              <a:rPr lang="en-GB" dirty="0"/>
              <a:t>of </a:t>
            </a:r>
            <a:r>
              <a:rPr lang="en-GB" u="sng" dirty="0"/>
              <a:t>C</a:t>
            </a:r>
            <a:r>
              <a:rPr lang="en-GB" dirty="0"/>
              <a:t>hemical </a:t>
            </a:r>
            <a:r>
              <a:rPr lang="en-GB" u="sng" dirty="0"/>
              <a:t>E</a:t>
            </a:r>
            <a:r>
              <a:rPr lang="en-GB" dirty="0"/>
              <a:t>volution of ILW and HLW </a:t>
            </a:r>
            <a:r>
              <a:rPr lang="en-GB" u="sng" dirty="0"/>
              <a:t>D</a:t>
            </a:r>
            <a:r>
              <a:rPr lang="en-GB" dirty="0"/>
              <a:t>isposal </a:t>
            </a:r>
            <a:r>
              <a:rPr lang="en-GB" dirty="0" smtClean="0"/>
              <a:t>Cells </a:t>
            </a:r>
            <a:r>
              <a:rPr lang="en-GB" dirty="0"/>
              <a:t>involving interacting components/materials and thermal, hydraulic and/or chemical gradients </a:t>
            </a:r>
            <a:endParaRPr lang="en-GB" dirty="0" smtClean="0"/>
          </a:p>
          <a:p>
            <a:r>
              <a:rPr lang="en-GB" dirty="0" smtClean="0"/>
              <a:t>CORI: Cement-Organic-Radionuclide-Interactions </a:t>
            </a:r>
            <a:r>
              <a:rPr lang="en-US" dirty="0"/>
              <a:t>which can accelerate the radionuclide migration </a:t>
            </a:r>
            <a:endParaRPr lang="en-US" dirty="0" smtClean="0"/>
          </a:p>
          <a:p>
            <a:r>
              <a:rPr lang="en-GB" dirty="0" smtClean="0"/>
              <a:t>DONUT: </a:t>
            </a:r>
            <a:r>
              <a:rPr lang="en-GB" u="sng" dirty="0" smtClean="0"/>
              <a:t>D</a:t>
            </a:r>
            <a:r>
              <a:rPr lang="en-GB" dirty="0" smtClean="0"/>
              <a:t>evelopment </a:t>
            </a:r>
            <a:r>
              <a:rPr lang="en-GB" dirty="0"/>
              <a:t>and Improvement </a:t>
            </a:r>
            <a:r>
              <a:rPr lang="en-GB" u="sng" dirty="0" smtClean="0"/>
              <a:t>o</a:t>
            </a:r>
            <a:r>
              <a:rPr lang="en-GB" dirty="0" smtClean="0"/>
              <a:t>f </a:t>
            </a:r>
            <a:r>
              <a:rPr lang="en-GB" u="sng" dirty="0" smtClean="0"/>
              <a:t>nu</a:t>
            </a:r>
            <a:r>
              <a:rPr lang="en-GB" dirty="0" smtClean="0"/>
              <a:t>merical </a:t>
            </a:r>
            <a:r>
              <a:rPr lang="en-GB" dirty="0"/>
              <a:t>methods and </a:t>
            </a:r>
            <a:r>
              <a:rPr lang="en-GB" u="sng" dirty="0"/>
              <a:t>T</a:t>
            </a:r>
            <a:r>
              <a:rPr lang="en-GB" dirty="0"/>
              <a:t>ools for modelling coupled </a:t>
            </a:r>
            <a:r>
              <a:rPr lang="en-GB" dirty="0" smtClean="0"/>
              <a:t>processes</a:t>
            </a:r>
          </a:p>
          <a:p>
            <a:r>
              <a:rPr lang="en-GB" dirty="0" smtClean="0"/>
              <a:t>FUTURE: Fundamental </a:t>
            </a:r>
            <a:r>
              <a:rPr lang="en-GB" dirty="0"/>
              <a:t>Understanding of Radionuclide </a:t>
            </a:r>
            <a:r>
              <a:rPr lang="en-GB" dirty="0" smtClean="0"/>
              <a:t>Retention in granite and clay rock</a:t>
            </a:r>
          </a:p>
          <a:p>
            <a:r>
              <a:rPr lang="en-GB" dirty="0" smtClean="0"/>
              <a:t>GAS: </a:t>
            </a:r>
            <a:r>
              <a:rPr lang="en-GB" dirty="0"/>
              <a:t>Mechanistic understanding of gas transport in </a:t>
            </a:r>
            <a:r>
              <a:rPr lang="en-GB" dirty="0" smtClean="0"/>
              <a:t>engineered barrier clay </a:t>
            </a:r>
            <a:r>
              <a:rPr lang="en-GB" dirty="0"/>
              <a:t>materials </a:t>
            </a:r>
            <a:r>
              <a:rPr lang="en-GB" dirty="0" smtClean="0"/>
              <a:t>and clay rock</a:t>
            </a:r>
          </a:p>
          <a:p>
            <a:r>
              <a:rPr lang="en-GB" dirty="0" smtClean="0"/>
              <a:t>HITEC: </a:t>
            </a:r>
            <a:r>
              <a:rPr lang="en-US" dirty="0"/>
              <a:t>Influence of temperature on clay-based material </a:t>
            </a:r>
            <a:r>
              <a:rPr lang="en-US" dirty="0" smtClean="0"/>
              <a:t>behavior, can one increase the maximal temperature?</a:t>
            </a:r>
            <a:endParaRPr lang="en-GB" dirty="0" smtClean="0"/>
          </a:p>
          <a:p>
            <a:r>
              <a:rPr lang="en-GB" dirty="0" smtClean="0"/>
              <a:t>SFC: </a:t>
            </a:r>
            <a:r>
              <a:rPr lang="en-US" dirty="0"/>
              <a:t>Spent Fuel Characterization and Evolution Until </a:t>
            </a:r>
            <a:r>
              <a:rPr lang="en-US" dirty="0" smtClean="0"/>
              <a:t>Disposal</a:t>
            </a:r>
          </a:p>
          <a:p>
            <a:r>
              <a:rPr lang="en-US" dirty="0"/>
              <a:t>CONCORD: </a:t>
            </a:r>
            <a:r>
              <a:rPr lang="en-US" dirty="0" err="1"/>
              <a:t>O</a:t>
            </a:r>
            <a:r>
              <a:rPr lang="en-US" dirty="0" err="1" smtClean="0"/>
              <a:t>ptimisation</a:t>
            </a:r>
            <a:r>
              <a:rPr lang="en-US" dirty="0" smtClean="0"/>
              <a:t> </a:t>
            </a:r>
            <a:r>
              <a:rPr lang="en-US" dirty="0"/>
              <a:t>of container performance </a:t>
            </a:r>
            <a:r>
              <a:rPr lang="en-US" dirty="0" smtClean="0"/>
              <a:t>and its understanding in </a:t>
            </a:r>
            <a:r>
              <a:rPr lang="en-US" dirty="0"/>
              <a:t>complex/coupled interfacial </a:t>
            </a:r>
            <a:r>
              <a:rPr lang="en-US" dirty="0" smtClean="0"/>
              <a:t>systems addressing irradiation-accelerated </a:t>
            </a:r>
            <a:r>
              <a:rPr lang="en-US" dirty="0"/>
              <a:t>corrosion, microbial activity and degradation during </a:t>
            </a:r>
            <a:r>
              <a:rPr lang="en-US" dirty="0" smtClean="0"/>
              <a:t>transients</a:t>
            </a:r>
          </a:p>
          <a:p>
            <a:r>
              <a:rPr lang="en-US" dirty="0" smtClean="0"/>
              <a:t>MAGIC</a:t>
            </a:r>
            <a:r>
              <a:rPr lang="en-US" dirty="0"/>
              <a:t>: </a:t>
            </a:r>
            <a:r>
              <a:rPr lang="en-US" dirty="0" smtClean="0"/>
              <a:t>Mechanical </a:t>
            </a:r>
            <a:r>
              <a:rPr lang="en-US" dirty="0"/>
              <a:t>properties of cementitious materials and </a:t>
            </a:r>
            <a:r>
              <a:rPr lang="en-US" dirty="0" smtClean="0"/>
              <a:t>impacts </a:t>
            </a:r>
            <a:r>
              <a:rPr lang="en-US" dirty="0"/>
              <a:t>of </a:t>
            </a:r>
            <a:r>
              <a:rPr lang="en-US" dirty="0" smtClean="0"/>
              <a:t>simultaneous </a:t>
            </a:r>
            <a:r>
              <a:rPr lang="en-US" dirty="0"/>
              <a:t>chemical </a:t>
            </a:r>
            <a:r>
              <a:rPr lang="en-US" dirty="0" smtClean="0"/>
              <a:t>(</a:t>
            </a:r>
            <a:r>
              <a:rPr lang="en-US" dirty="0"/>
              <a:t>hydrolysis, multi-ionic </a:t>
            </a:r>
            <a:r>
              <a:rPr lang="en-US" dirty="0" smtClean="0"/>
              <a:t>attack, </a:t>
            </a:r>
            <a:r>
              <a:rPr lang="en-US" dirty="0"/>
              <a:t>carbonation</a:t>
            </a:r>
            <a:r>
              <a:rPr lang="en-US" dirty="0" smtClean="0"/>
              <a:t>) and microbial processes. </a:t>
            </a:r>
          </a:p>
          <a:p>
            <a:r>
              <a:rPr lang="en-US" dirty="0" smtClean="0"/>
              <a:t>MODATS</a:t>
            </a:r>
            <a:r>
              <a:rPr lang="en-US" dirty="0"/>
              <a:t>: </a:t>
            </a:r>
            <a:r>
              <a:rPr lang="en-US" dirty="0" smtClean="0"/>
              <a:t>Monitoring equipment </a:t>
            </a:r>
            <a:r>
              <a:rPr lang="en-US" dirty="0"/>
              <a:t>and </a:t>
            </a:r>
            <a:r>
              <a:rPr lang="en-US" dirty="0" smtClean="0"/>
              <a:t>data treatment </a:t>
            </a:r>
            <a:r>
              <a:rPr lang="en-US" dirty="0"/>
              <a:t>for </a:t>
            </a:r>
            <a:r>
              <a:rPr lang="en-US" dirty="0" smtClean="0"/>
              <a:t>safe </a:t>
            </a:r>
            <a:r>
              <a:rPr lang="en-US" dirty="0"/>
              <a:t>repository operation and staged closure</a:t>
            </a:r>
            <a:endParaRPr lang="en-GB" dirty="0" smtClean="0"/>
          </a:p>
          <a:p>
            <a:endParaRPr lang="fr-FR" dirty="0"/>
          </a:p>
        </p:txBody>
      </p:sp>
      <p:sp>
        <p:nvSpPr>
          <p:cNvPr id="4" name="Espace réservé de la date 3"/>
          <p:cNvSpPr>
            <a:spLocks noGrp="1"/>
          </p:cNvSpPr>
          <p:nvPr>
            <p:ph type="dt" sz="half" idx="10"/>
          </p:nvPr>
        </p:nvSpPr>
        <p:spPr/>
        <p:txBody>
          <a:bodyPr/>
          <a:lstStyle/>
          <a:p>
            <a:r>
              <a:rPr lang="fr-FR" smtClean="0"/>
              <a:t>Date</a:t>
            </a:r>
            <a:endParaRPr lang="fr-FR"/>
          </a:p>
        </p:txBody>
      </p:sp>
      <p:sp>
        <p:nvSpPr>
          <p:cNvPr id="5" name="Espace réservé du pied de page 4"/>
          <p:cNvSpPr>
            <a:spLocks noGrp="1"/>
          </p:cNvSpPr>
          <p:nvPr>
            <p:ph type="ftr" sz="quarter" idx="11"/>
          </p:nvPr>
        </p:nvSpPr>
        <p:spPr/>
        <p:txBody>
          <a:bodyPr/>
          <a:lstStyle/>
          <a:p>
            <a:r>
              <a:rPr lang="fr-FR" smtClean="0"/>
              <a:t>Event</a:t>
            </a:r>
            <a:endParaRPr lang="fr-FR"/>
          </a:p>
        </p:txBody>
      </p:sp>
      <p:sp>
        <p:nvSpPr>
          <p:cNvPr id="6" name="Espace réservé du numéro de diapositive 5"/>
          <p:cNvSpPr>
            <a:spLocks noGrp="1"/>
          </p:cNvSpPr>
          <p:nvPr>
            <p:ph type="sldNum" sz="quarter" idx="12"/>
          </p:nvPr>
        </p:nvSpPr>
        <p:spPr/>
        <p:txBody>
          <a:bodyPr/>
          <a:lstStyle/>
          <a:p>
            <a:fld id="{3656F5A9-422C-EB45-9C38-CDA2D337D9D8}" type="slidenum">
              <a:rPr lang="fr-FR" smtClean="0"/>
              <a:t>13</a:t>
            </a:fld>
            <a:endParaRPr lang="fr-FR"/>
          </a:p>
        </p:txBody>
      </p:sp>
    </p:spTree>
    <p:extLst>
      <p:ext uri="{BB962C8B-B14F-4D97-AF65-F5344CB8AC3E}">
        <p14:creationId xmlns:p14="http://schemas.microsoft.com/office/powerpoint/2010/main" val="167870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Some</a:t>
            </a:r>
            <a:r>
              <a:rPr lang="fr-FR" dirty="0" smtClean="0"/>
              <a:t> </a:t>
            </a:r>
            <a:r>
              <a:rPr lang="fr-FR" dirty="0" err="1" smtClean="0"/>
              <a:t>selected</a:t>
            </a:r>
            <a:r>
              <a:rPr lang="fr-FR" dirty="0" smtClean="0"/>
              <a:t> </a:t>
            </a:r>
            <a:r>
              <a:rPr lang="fr-FR" dirty="0" err="1" smtClean="0"/>
              <a:t>Themes</a:t>
            </a:r>
            <a:endParaRPr lang="fr-FR" dirty="0"/>
          </a:p>
        </p:txBody>
      </p:sp>
      <p:sp>
        <p:nvSpPr>
          <p:cNvPr id="3" name="Espace réservé du contenu 2"/>
          <p:cNvSpPr>
            <a:spLocks noGrp="1"/>
          </p:cNvSpPr>
          <p:nvPr>
            <p:ph idx="1"/>
          </p:nvPr>
        </p:nvSpPr>
        <p:spPr/>
        <p:txBody>
          <a:bodyPr/>
          <a:lstStyle/>
          <a:p>
            <a:r>
              <a:rPr lang="fr-FR" dirty="0" smtClean="0"/>
              <a:t>WP FUTURE</a:t>
            </a:r>
            <a:endParaRPr lang="fr-FR" dirty="0"/>
          </a:p>
        </p:txBody>
      </p:sp>
      <p:sp>
        <p:nvSpPr>
          <p:cNvPr id="4" name="Espace réservé de la date 3"/>
          <p:cNvSpPr>
            <a:spLocks noGrp="1"/>
          </p:cNvSpPr>
          <p:nvPr>
            <p:ph type="dt" sz="half" idx="10"/>
          </p:nvPr>
        </p:nvSpPr>
        <p:spPr/>
        <p:txBody>
          <a:bodyPr/>
          <a:lstStyle/>
          <a:p>
            <a:r>
              <a:rPr lang="fr-FR" smtClean="0"/>
              <a:t>Date</a:t>
            </a:r>
            <a:endParaRPr lang="fr-FR"/>
          </a:p>
        </p:txBody>
      </p:sp>
      <p:sp>
        <p:nvSpPr>
          <p:cNvPr id="5" name="Espace réservé du pied de page 4"/>
          <p:cNvSpPr>
            <a:spLocks noGrp="1"/>
          </p:cNvSpPr>
          <p:nvPr>
            <p:ph type="ftr" sz="quarter" idx="11"/>
          </p:nvPr>
        </p:nvSpPr>
        <p:spPr/>
        <p:txBody>
          <a:bodyPr/>
          <a:lstStyle/>
          <a:p>
            <a:r>
              <a:rPr lang="fr-FR" smtClean="0"/>
              <a:t>Event</a:t>
            </a:r>
            <a:endParaRPr lang="fr-FR"/>
          </a:p>
        </p:txBody>
      </p:sp>
      <p:sp>
        <p:nvSpPr>
          <p:cNvPr id="6" name="Espace réservé du numéro de diapositive 5"/>
          <p:cNvSpPr>
            <a:spLocks noGrp="1"/>
          </p:cNvSpPr>
          <p:nvPr>
            <p:ph type="sldNum" sz="quarter" idx="12"/>
          </p:nvPr>
        </p:nvSpPr>
        <p:spPr/>
        <p:txBody>
          <a:bodyPr/>
          <a:lstStyle/>
          <a:p>
            <a:fld id="{3656F5A9-422C-EB45-9C38-CDA2D337D9D8}" type="slidenum">
              <a:rPr lang="fr-FR" smtClean="0"/>
              <a:t>14</a:t>
            </a:fld>
            <a:endParaRPr lang="fr-FR"/>
          </a:p>
        </p:txBody>
      </p:sp>
      <p:pic>
        <p:nvPicPr>
          <p:cNvPr id="7" name="Image 6"/>
          <p:cNvPicPr>
            <a:picLocks noChangeAspect="1"/>
          </p:cNvPicPr>
          <p:nvPr/>
        </p:nvPicPr>
        <p:blipFill>
          <a:blip r:embed="rId2"/>
          <a:stretch>
            <a:fillRect/>
          </a:stretch>
        </p:blipFill>
        <p:spPr>
          <a:xfrm>
            <a:off x="2756923" y="2328862"/>
            <a:ext cx="7639050" cy="4210050"/>
          </a:xfrm>
          <a:prstGeom prst="rect">
            <a:avLst/>
          </a:prstGeom>
        </p:spPr>
      </p:pic>
    </p:spTree>
    <p:extLst>
      <p:ext uri="{BB962C8B-B14F-4D97-AF65-F5344CB8AC3E}">
        <p14:creationId xmlns:p14="http://schemas.microsoft.com/office/powerpoint/2010/main" val="264055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6F5A9-422C-EB45-9C38-CDA2D337D9D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Image 1"/>
          <p:cNvPicPr/>
          <p:nvPr/>
        </p:nvPicPr>
        <p:blipFill>
          <a:blip r:embed="rId2" cstate="print">
            <a:extLst>
              <a:ext uri="{28A0092B-C50C-407E-A947-70E740481C1C}">
                <a14:useLocalDpi xmlns:a14="http://schemas.microsoft.com/office/drawing/2010/main" val="0"/>
              </a:ext>
            </a:extLst>
          </a:blip>
          <a:stretch>
            <a:fillRect/>
          </a:stretch>
        </p:blipFill>
        <p:spPr>
          <a:xfrm>
            <a:off x="10947386" y="137198"/>
            <a:ext cx="977251" cy="565785"/>
          </a:xfrm>
          <a:prstGeom prst="rect">
            <a:avLst/>
          </a:prstGeom>
        </p:spPr>
      </p:pic>
      <p:pic>
        <p:nvPicPr>
          <p:cNvPr id="14" name="Grafik 13"/>
          <p:cNvPicPr>
            <a:picLocks noChangeAspect="1"/>
          </p:cNvPicPr>
          <p:nvPr/>
        </p:nvPicPr>
        <p:blipFill>
          <a:blip r:embed="rId3"/>
          <a:stretch>
            <a:fillRect/>
          </a:stretch>
        </p:blipFill>
        <p:spPr>
          <a:xfrm>
            <a:off x="10227306" y="240075"/>
            <a:ext cx="571297" cy="3837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8738" y="85772"/>
            <a:ext cx="1091397" cy="61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Datumsplatzhalter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Date: 01.10.2021</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Fußzeilenplatzhalter 4"/>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Event: CORI-UMAN-ICS meeting</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Espace réservé du contenu 4"/>
          <p:cNvSpPr txBox="1">
            <a:spLocks/>
          </p:cNvSpPr>
          <p:nvPr/>
        </p:nvSpPr>
        <p:spPr>
          <a:xfrm>
            <a:off x="1013325" y="1582540"/>
            <a:ext cx="10165350" cy="4252948"/>
          </a:xfrm>
          <a:prstGeom prst="rect">
            <a:avLst/>
          </a:prstGeom>
        </p:spPr>
        <p:txBody>
          <a:bodyPr vert="horz" lIns="90000" tIns="45720" rIns="91440" bIns="45720" rtlCol="0">
            <a:no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50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6C6C6C"/>
                </a:solidFill>
                <a:effectLst/>
                <a:uLnTx/>
                <a:uFillTx/>
                <a:latin typeface="Arial" panose="020B0604020202020204" pitchFamily="34" charset="0"/>
                <a:ea typeface="+mn-ea"/>
                <a:cs typeface="Arial" panose="020B0604020202020204" pitchFamily="34" charset="0"/>
              </a:rPr>
              <a:t>The effect of the organic molecules on the radionuclide behavior</a:t>
            </a:r>
            <a:endParaRPr kumimoji="0" lang="en-US" sz="1800" b="1" i="0" u="sng"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5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Increase of the solubility</a:t>
            </a:r>
          </a:p>
          <a:p>
            <a:pPr marL="228600" marR="0" lvl="0" indent="-228600" algn="l" defTabSz="914400" rtl="0" eaLnBrk="1" fontAlgn="auto" latinLnBrk="0" hangingPunct="1">
              <a:lnSpc>
                <a:spcPct val="100000"/>
              </a:lnSpc>
              <a:spcBef>
                <a:spcPts val="1000"/>
              </a:spcBef>
              <a:spcAft>
                <a:spcPts val="5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Decrease of the sorption</a:t>
            </a:r>
          </a:p>
          <a:p>
            <a:pPr marL="228600" marR="0" lvl="0" indent="-228600" algn="l" defTabSz="914400" rtl="0" eaLnBrk="1" fontAlgn="auto" latinLnBrk="0" hangingPunct="1">
              <a:lnSpc>
                <a:spcPct val="100000"/>
              </a:lnSpc>
              <a:spcBef>
                <a:spcPts val="1000"/>
              </a:spcBef>
              <a:spcAft>
                <a:spcPts val="50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50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5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50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p:txBody>
          <a:bodyPr/>
          <a:lstStyle/>
          <a:p>
            <a:r>
              <a:rPr lang="fr-FR" dirty="0" err="1" smtClean="0"/>
              <a:t>Some</a:t>
            </a:r>
            <a:r>
              <a:rPr lang="fr-FR" dirty="0" smtClean="0"/>
              <a:t> more </a:t>
            </a:r>
            <a:r>
              <a:rPr lang="fr-FR" dirty="0" err="1" smtClean="0"/>
              <a:t>themes</a:t>
            </a:r>
            <a:endParaRPr lang="fr-FR" dirty="0"/>
          </a:p>
        </p:txBody>
      </p:sp>
      <p:pic>
        <p:nvPicPr>
          <p:cNvPr id="2" name="Image 1"/>
          <p:cNvPicPr>
            <a:picLocks noChangeAspect="1"/>
          </p:cNvPicPr>
          <p:nvPr/>
        </p:nvPicPr>
        <p:blipFill>
          <a:blip r:embed="rId5"/>
          <a:stretch>
            <a:fillRect/>
          </a:stretch>
        </p:blipFill>
        <p:spPr>
          <a:xfrm>
            <a:off x="6503598" y="3524741"/>
            <a:ext cx="4453077" cy="2894368"/>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325" y="3524741"/>
            <a:ext cx="4539279" cy="3156065"/>
          </a:xfrm>
          <a:prstGeom prst="rect">
            <a:avLst/>
          </a:prstGeom>
        </p:spPr>
      </p:pic>
      <p:sp>
        <p:nvSpPr>
          <p:cNvPr id="7" name="ZoneTexte 6"/>
          <p:cNvSpPr txBox="1"/>
          <p:nvPr/>
        </p:nvSpPr>
        <p:spPr>
          <a:xfrm>
            <a:off x="2209800" y="3093854"/>
            <a:ext cx="29954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Pu </a:t>
            </a:r>
            <a:r>
              <a:rPr kumimoji="0" lang="fr-FR" sz="2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solubility</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vs GLU</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ZoneTexte 17"/>
          <p:cNvSpPr txBox="1"/>
          <p:nvPr/>
        </p:nvSpPr>
        <p:spPr>
          <a:xfrm>
            <a:off x="7785542" y="3104360"/>
            <a:ext cx="29954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Th sorption vs ISA</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2837" y="5898202"/>
            <a:ext cx="13325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Gaona</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et al. (2008)</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ZoneTexte 18"/>
          <p:cNvSpPr txBox="1"/>
          <p:nvPr/>
        </p:nvSpPr>
        <p:spPr>
          <a:xfrm>
            <a:off x="10915854" y="5090201"/>
            <a:ext cx="13325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Ochs et al. (2014)</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069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Strategic </a:t>
            </a:r>
            <a:r>
              <a:rPr lang="fr-FR" dirty="0" err="1" smtClean="0"/>
              <a:t>studies</a:t>
            </a:r>
            <a:endParaRPr lang="fr-FR" dirty="0"/>
          </a:p>
        </p:txBody>
      </p:sp>
      <p:sp>
        <p:nvSpPr>
          <p:cNvPr id="3" name="Espace réservé du contenu 2"/>
          <p:cNvSpPr>
            <a:spLocks noGrp="1"/>
          </p:cNvSpPr>
          <p:nvPr>
            <p:ph idx="1"/>
          </p:nvPr>
        </p:nvSpPr>
        <p:spPr/>
        <p:txBody>
          <a:bodyPr/>
          <a:lstStyle/>
          <a:p>
            <a:r>
              <a:rPr lang="fr-FR" dirty="0" smtClean="0"/>
              <a:t>ROUTES:  </a:t>
            </a:r>
            <a:r>
              <a:rPr lang="fr-FR" dirty="0" err="1" smtClean="0"/>
              <a:t>Waste</a:t>
            </a:r>
            <a:r>
              <a:rPr lang="fr-FR" dirty="0" smtClean="0"/>
              <a:t> </a:t>
            </a:r>
            <a:r>
              <a:rPr lang="fr-FR" dirty="0"/>
              <a:t>management routes in Europe </a:t>
            </a:r>
            <a:r>
              <a:rPr lang="fr-FR" dirty="0" err="1"/>
              <a:t>from</a:t>
            </a:r>
            <a:r>
              <a:rPr lang="fr-FR" dirty="0"/>
              <a:t> </a:t>
            </a:r>
            <a:r>
              <a:rPr lang="fr-FR" dirty="0" err="1"/>
              <a:t>cradle</a:t>
            </a:r>
            <a:r>
              <a:rPr lang="fr-FR" dirty="0"/>
              <a:t> to grave </a:t>
            </a:r>
            <a:endParaRPr lang="fr-FR" dirty="0" smtClean="0"/>
          </a:p>
          <a:p>
            <a:r>
              <a:rPr lang="en-GB" dirty="0" smtClean="0"/>
              <a:t>UMAN: </a:t>
            </a:r>
            <a:r>
              <a:rPr lang="en-US" dirty="0"/>
              <a:t>common understanding among the different categories of actors (WMOs, TSOs, REs &amp; Civil Society) on uncertainty management and how it relates to risk &amp; safety</a:t>
            </a:r>
            <a:endParaRPr lang="fr-FR" dirty="0"/>
          </a:p>
        </p:txBody>
      </p:sp>
      <p:sp>
        <p:nvSpPr>
          <p:cNvPr id="4" name="Espace réservé de la date 3"/>
          <p:cNvSpPr>
            <a:spLocks noGrp="1"/>
          </p:cNvSpPr>
          <p:nvPr>
            <p:ph type="dt" sz="half" idx="10"/>
          </p:nvPr>
        </p:nvSpPr>
        <p:spPr/>
        <p:txBody>
          <a:bodyPr/>
          <a:lstStyle/>
          <a:p>
            <a:r>
              <a:rPr lang="fr-FR" smtClean="0"/>
              <a:t>Date</a:t>
            </a:r>
            <a:endParaRPr lang="fr-FR"/>
          </a:p>
        </p:txBody>
      </p:sp>
      <p:sp>
        <p:nvSpPr>
          <p:cNvPr id="5" name="Espace réservé du pied de page 4"/>
          <p:cNvSpPr>
            <a:spLocks noGrp="1"/>
          </p:cNvSpPr>
          <p:nvPr>
            <p:ph type="ftr" sz="quarter" idx="11"/>
          </p:nvPr>
        </p:nvSpPr>
        <p:spPr/>
        <p:txBody>
          <a:bodyPr/>
          <a:lstStyle/>
          <a:p>
            <a:r>
              <a:rPr lang="fr-FR" smtClean="0"/>
              <a:t>Event</a:t>
            </a:r>
            <a:endParaRPr lang="fr-FR"/>
          </a:p>
        </p:txBody>
      </p:sp>
      <p:sp>
        <p:nvSpPr>
          <p:cNvPr id="6" name="Espace réservé du numéro de diapositive 5"/>
          <p:cNvSpPr>
            <a:spLocks noGrp="1"/>
          </p:cNvSpPr>
          <p:nvPr>
            <p:ph type="sldNum" sz="quarter" idx="12"/>
          </p:nvPr>
        </p:nvSpPr>
        <p:spPr/>
        <p:txBody>
          <a:bodyPr/>
          <a:lstStyle/>
          <a:p>
            <a:fld id="{3656F5A9-422C-EB45-9C38-CDA2D337D9D8}" type="slidenum">
              <a:rPr lang="fr-FR" smtClean="0"/>
              <a:t>16</a:t>
            </a:fld>
            <a:endParaRPr lang="fr-FR"/>
          </a:p>
        </p:txBody>
      </p:sp>
    </p:spTree>
    <p:extLst>
      <p:ext uri="{BB962C8B-B14F-4D97-AF65-F5344CB8AC3E}">
        <p14:creationId xmlns:p14="http://schemas.microsoft.com/office/powerpoint/2010/main" val="258284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0DE8-C64D-41E0-B84A-A3316D7B21AC}"/>
              </a:ext>
            </a:extLst>
          </p:cNvPr>
          <p:cNvSpPr>
            <a:spLocks noGrp="1"/>
          </p:cNvSpPr>
          <p:nvPr>
            <p:ph type="title"/>
          </p:nvPr>
        </p:nvSpPr>
        <p:spPr/>
        <p:txBody>
          <a:bodyPr anchor="ctr">
            <a:noAutofit/>
          </a:bodyPr>
          <a:lstStyle/>
          <a:p>
            <a:r>
              <a:rPr lang="en-GB" dirty="0"/>
              <a:t>EURAD Knowledge Management &amp; Networking Programme</a:t>
            </a:r>
          </a:p>
        </p:txBody>
      </p:sp>
      <p:sp>
        <p:nvSpPr>
          <p:cNvPr id="6" name="Slide Number Placeholder 5">
            <a:extLst>
              <a:ext uri="{FF2B5EF4-FFF2-40B4-BE49-F238E27FC236}">
                <a16:creationId xmlns:a16="http://schemas.microsoft.com/office/drawing/2014/main" id="{6413A8DC-4632-40CB-9FB3-E9F64E068B4B}"/>
              </a:ext>
            </a:extLst>
          </p:cNvPr>
          <p:cNvSpPr>
            <a:spLocks noGrp="1"/>
          </p:cNvSpPr>
          <p:nvPr>
            <p:ph type="sldNum" sz="quarter" idx="12"/>
          </p:nvPr>
        </p:nvSpPr>
        <p:spPr/>
        <p:txBody>
          <a:bodyPr anchor="ctr">
            <a:normAutofit/>
          </a:bodyPr>
          <a:lstStyle/>
          <a:p>
            <a:pPr>
              <a:spcAft>
                <a:spcPts val="450"/>
              </a:spcAft>
            </a:pPr>
            <a:fld id="{3656F5A9-422C-EB45-9C38-CDA2D337D9D8}" type="slidenum">
              <a:rPr lang="fr-FR" smtClean="0"/>
              <a:pPr>
                <a:spcAft>
                  <a:spcPts val="450"/>
                </a:spcAft>
              </a:pPr>
              <a:t>17</a:t>
            </a:fld>
            <a:endParaRPr lang="fr-FR"/>
          </a:p>
        </p:txBody>
      </p:sp>
      <p:sp>
        <p:nvSpPr>
          <p:cNvPr id="9" name="Oval 8">
            <a:extLst>
              <a:ext uri="{FF2B5EF4-FFF2-40B4-BE49-F238E27FC236}">
                <a16:creationId xmlns:a16="http://schemas.microsoft.com/office/drawing/2014/main" id="{370504FE-97EE-4D0E-8E32-6E7D94AA7328}"/>
              </a:ext>
            </a:extLst>
          </p:cNvPr>
          <p:cNvSpPr/>
          <p:nvPr/>
        </p:nvSpPr>
        <p:spPr>
          <a:xfrm>
            <a:off x="6107469" y="1915098"/>
            <a:ext cx="4317578" cy="4317578"/>
          </a:xfrm>
          <a:prstGeom prst="ellipse">
            <a:avLst/>
          </a:prstGeom>
          <a:solidFill>
            <a:srgbClr val="005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29"/>
          </a:p>
        </p:txBody>
      </p:sp>
      <p:sp>
        <p:nvSpPr>
          <p:cNvPr id="10" name="Oval 9">
            <a:extLst>
              <a:ext uri="{FF2B5EF4-FFF2-40B4-BE49-F238E27FC236}">
                <a16:creationId xmlns:a16="http://schemas.microsoft.com/office/drawing/2014/main" id="{96F13100-4B99-49D9-8AA4-CA38027BEA7F}"/>
              </a:ext>
            </a:extLst>
          </p:cNvPr>
          <p:cNvSpPr/>
          <p:nvPr/>
        </p:nvSpPr>
        <p:spPr>
          <a:xfrm>
            <a:off x="6378260" y="2185890"/>
            <a:ext cx="3775994" cy="3775994"/>
          </a:xfrm>
          <a:prstGeom prst="ellipse">
            <a:avLst/>
          </a:prstGeom>
          <a:solidFill>
            <a:srgbClr val="E1A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29"/>
          </a:p>
        </p:txBody>
      </p:sp>
      <p:sp>
        <p:nvSpPr>
          <p:cNvPr id="11" name="Oval 10">
            <a:extLst>
              <a:ext uri="{FF2B5EF4-FFF2-40B4-BE49-F238E27FC236}">
                <a16:creationId xmlns:a16="http://schemas.microsoft.com/office/drawing/2014/main" id="{0EBE219E-B823-47D6-80B7-0924D01BBEF3}"/>
              </a:ext>
            </a:extLst>
          </p:cNvPr>
          <p:cNvSpPr/>
          <p:nvPr/>
        </p:nvSpPr>
        <p:spPr>
          <a:xfrm>
            <a:off x="6694709" y="2502338"/>
            <a:ext cx="3143098" cy="3143098"/>
          </a:xfrm>
          <a:prstGeom prst="ellipse">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29"/>
          </a:p>
        </p:txBody>
      </p:sp>
      <p:sp>
        <p:nvSpPr>
          <p:cNvPr id="12" name="Oval 11">
            <a:extLst>
              <a:ext uri="{FF2B5EF4-FFF2-40B4-BE49-F238E27FC236}">
                <a16:creationId xmlns:a16="http://schemas.microsoft.com/office/drawing/2014/main" id="{6D84B922-D6FD-4313-950F-CA8BCE6F8FCE}"/>
              </a:ext>
            </a:extLst>
          </p:cNvPr>
          <p:cNvSpPr/>
          <p:nvPr/>
        </p:nvSpPr>
        <p:spPr>
          <a:xfrm>
            <a:off x="6972671" y="2861550"/>
            <a:ext cx="2488820" cy="2488820"/>
          </a:xfrm>
          <a:prstGeom prst="ellipse">
            <a:avLst/>
          </a:prstGeom>
          <a:solidFill>
            <a:srgbClr val="E1A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29"/>
          </a:p>
        </p:txBody>
      </p:sp>
      <p:sp>
        <p:nvSpPr>
          <p:cNvPr id="13" name="Oval 12">
            <a:extLst>
              <a:ext uri="{FF2B5EF4-FFF2-40B4-BE49-F238E27FC236}">
                <a16:creationId xmlns:a16="http://schemas.microsoft.com/office/drawing/2014/main" id="{2EC9CBEF-79A6-4C24-8B45-A2D795A85BDD}"/>
              </a:ext>
            </a:extLst>
          </p:cNvPr>
          <p:cNvSpPr/>
          <p:nvPr/>
        </p:nvSpPr>
        <p:spPr>
          <a:xfrm>
            <a:off x="7374514" y="3220761"/>
            <a:ext cx="1710530" cy="1710530"/>
          </a:xfrm>
          <a:prstGeom prst="ellipse">
            <a:avLst/>
          </a:prstGeom>
          <a:solidFill>
            <a:srgbClr val="005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29"/>
          </a:p>
        </p:txBody>
      </p:sp>
      <p:sp>
        <p:nvSpPr>
          <p:cNvPr id="14" name="TextBox 13">
            <a:extLst>
              <a:ext uri="{FF2B5EF4-FFF2-40B4-BE49-F238E27FC236}">
                <a16:creationId xmlns:a16="http://schemas.microsoft.com/office/drawing/2014/main" id="{51BFFF7F-4670-4628-8802-A40A614A4592}"/>
              </a:ext>
            </a:extLst>
          </p:cNvPr>
          <p:cNvSpPr txBox="1"/>
          <p:nvPr/>
        </p:nvSpPr>
        <p:spPr>
          <a:xfrm>
            <a:off x="1775255" y="2324937"/>
            <a:ext cx="4603006" cy="338554"/>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A common framework to structure knowledge</a:t>
            </a:r>
          </a:p>
        </p:txBody>
      </p:sp>
      <p:sp>
        <p:nvSpPr>
          <p:cNvPr id="15" name="Rectangle 14">
            <a:extLst>
              <a:ext uri="{FF2B5EF4-FFF2-40B4-BE49-F238E27FC236}">
                <a16:creationId xmlns:a16="http://schemas.microsoft.com/office/drawing/2014/main" id="{5B01FE1D-E7E3-4F79-B26C-406BE6E7908A}"/>
              </a:ext>
            </a:extLst>
          </p:cNvPr>
          <p:cNvSpPr/>
          <p:nvPr/>
        </p:nvSpPr>
        <p:spPr>
          <a:xfrm>
            <a:off x="1772583" y="2051168"/>
            <a:ext cx="1474606" cy="312265"/>
          </a:xfrm>
          <a:prstGeom prst="rect">
            <a:avLst/>
          </a:prstGeom>
        </p:spPr>
        <p:txBody>
          <a:bodyPr wrap="square">
            <a:spAutoFit/>
          </a:bodyPr>
          <a:lstStyle/>
          <a:p>
            <a:r>
              <a:rPr lang="en-US" sz="1429" b="1" dirty="0">
                <a:solidFill>
                  <a:schemeClr val="tx2"/>
                </a:solidFill>
                <a:latin typeface="Poppins SemiBold" pitchFamily="2" charset="77"/>
                <a:ea typeface="Roboto Medium" panose="02000000000000000000" pitchFamily="2" charset="0"/>
                <a:cs typeface="Montserrat" charset="0"/>
              </a:rPr>
              <a:t>Roadmap </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16" name="TextBox 15">
            <a:extLst>
              <a:ext uri="{FF2B5EF4-FFF2-40B4-BE49-F238E27FC236}">
                <a16:creationId xmlns:a16="http://schemas.microsoft.com/office/drawing/2014/main" id="{5D42D65B-7BB7-4145-B2CF-8AA9DD69475C}"/>
              </a:ext>
            </a:extLst>
          </p:cNvPr>
          <p:cNvSpPr txBox="1"/>
          <p:nvPr/>
        </p:nvSpPr>
        <p:spPr>
          <a:xfrm>
            <a:off x="1775254" y="3144743"/>
            <a:ext cx="4458940" cy="338554"/>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What we know and why it is important</a:t>
            </a:r>
          </a:p>
        </p:txBody>
      </p:sp>
      <p:sp>
        <p:nvSpPr>
          <p:cNvPr id="17" name="Rectangle 16">
            <a:extLst>
              <a:ext uri="{FF2B5EF4-FFF2-40B4-BE49-F238E27FC236}">
                <a16:creationId xmlns:a16="http://schemas.microsoft.com/office/drawing/2014/main" id="{0CB68E27-53BC-43B8-B943-CAE0D6177583}"/>
              </a:ext>
            </a:extLst>
          </p:cNvPr>
          <p:cNvSpPr/>
          <p:nvPr/>
        </p:nvSpPr>
        <p:spPr>
          <a:xfrm>
            <a:off x="1772583" y="2872075"/>
            <a:ext cx="2640566" cy="312265"/>
          </a:xfrm>
          <a:prstGeom prst="rect">
            <a:avLst/>
          </a:prstGeom>
        </p:spPr>
        <p:txBody>
          <a:bodyPr wrap="square">
            <a:spAutoFit/>
          </a:bodyPr>
          <a:lstStyle/>
          <a:p>
            <a:r>
              <a:rPr lang="en-US" sz="1429" b="1" dirty="0">
                <a:solidFill>
                  <a:schemeClr val="tx2"/>
                </a:solidFill>
                <a:latin typeface="Poppins SemiBold" pitchFamily="2" charset="77"/>
                <a:ea typeface="Roboto Medium" panose="02000000000000000000" pitchFamily="2" charset="0"/>
                <a:cs typeface="Montserrat" charset="0"/>
              </a:rPr>
              <a:t>State of Knowledge</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18" name="TextBox 17">
            <a:extLst>
              <a:ext uri="{FF2B5EF4-FFF2-40B4-BE49-F238E27FC236}">
                <a16:creationId xmlns:a16="http://schemas.microsoft.com/office/drawing/2014/main" id="{A449DE91-B2DC-422C-A0FA-B14703BC616C}"/>
              </a:ext>
            </a:extLst>
          </p:cNvPr>
          <p:cNvSpPr txBox="1"/>
          <p:nvPr/>
        </p:nvSpPr>
        <p:spPr>
          <a:xfrm>
            <a:off x="1775254" y="3963077"/>
            <a:ext cx="3501385" cy="338554"/>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Best practice and lessons learned</a:t>
            </a:r>
          </a:p>
        </p:txBody>
      </p:sp>
      <p:sp>
        <p:nvSpPr>
          <p:cNvPr id="19" name="Rectangle 18">
            <a:extLst>
              <a:ext uri="{FF2B5EF4-FFF2-40B4-BE49-F238E27FC236}">
                <a16:creationId xmlns:a16="http://schemas.microsoft.com/office/drawing/2014/main" id="{6B2EB223-430B-4C5A-B197-4BDFF1E4BE36}"/>
              </a:ext>
            </a:extLst>
          </p:cNvPr>
          <p:cNvSpPr/>
          <p:nvPr/>
        </p:nvSpPr>
        <p:spPr>
          <a:xfrm>
            <a:off x="1772583" y="3702007"/>
            <a:ext cx="1474606" cy="312265"/>
          </a:xfrm>
          <a:prstGeom prst="rect">
            <a:avLst/>
          </a:prstGeom>
        </p:spPr>
        <p:txBody>
          <a:bodyPr wrap="square">
            <a:spAutoFit/>
          </a:bodyPr>
          <a:lstStyle/>
          <a:p>
            <a:r>
              <a:rPr lang="en-US" sz="1429" b="1" dirty="0">
                <a:solidFill>
                  <a:schemeClr val="tx2"/>
                </a:solidFill>
                <a:latin typeface="Poppins SemiBold" pitchFamily="2" charset="77"/>
                <a:ea typeface="Roboto Medium" panose="02000000000000000000" pitchFamily="2" charset="0"/>
                <a:cs typeface="Montserrat" charset="0"/>
              </a:rPr>
              <a:t>Guidance</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20" name="TextBox 19">
            <a:extLst>
              <a:ext uri="{FF2B5EF4-FFF2-40B4-BE49-F238E27FC236}">
                <a16:creationId xmlns:a16="http://schemas.microsoft.com/office/drawing/2014/main" id="{D373FE40-6F6A-438B-B75C-C10F5B6E1FB6}"/>
              </a:ext>
            </a:extLst>
          </p:cNvPr>
          <p:cNvSpPr txBox="1"/>
          <p:nvPr/>
        </p:nvSpPr>
        <p:spPr>
          <a:xfrm>
            <a:off x="1775253" y="4808281"/>
            <a:ext cx="4226559" cy="338554"/>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Transfer of experience and know-how</a:t>
            </a:r>
          </a:p>
        </p:txBody>
      </p:sp>
      <p:sp>
        <p:nvSpPr>
          <p:cNvPr id="21" name="Rectangle 20">
            <a:extLst>
              <a:ext uri="{FF2B5EF4-FFF2-40B4-BE49-F238E27FC236}">
                <a16:creationId xmlns:a16="http://schemas.microsoft.com/office/drawing/2014/main" id="{C36948A2-DE4F-4002-8CB6-1A2FF27FEF6D}"/>
              </a:ext>
            </a:extLst>
          </p:cNvPr>
          <p:cNvSpPr/>
          <p:nvPr/>
        </p:nvSpPr>
        <p:spPr>
          <a:xfrm>
            <a:off x="1772583" y="4535612"/>
            <a:ext cx="2766518" cy="312265"/>
          </a:xfrm>
          <a:prstGeom prst="rect">
            <a:avLst/>
          </a:prstGeom>
        </p:spPr>
        <p:txBody>
          <a:bodyPr wrap="square">
            <a:spAutoFit/>
          </a:bodyPr>
          <a:lstStyle/>
          <a:p>
            <a:r>
              <a:rPr lang="en-US" sz="1429" b="1" dirty="0">
                <a:solidFill>
                  <a:schemeClr val="tx2"/>
                </a:solidFill>
                <a:latin typeface="Poppins SemiBold" pitchFamily="2" charset="77"/>
                <a:ea typeface="Roboto Medium" panose="02000000000000000000" pitchFamily="2" charset="0"/>
                <a:cs typeface="Montserrat" charset="0"/>
              </a:rPr>
              <a:t>Mobility &amp; Training</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22" name="TextBox 21">
            <a:extLst>
              <a:ext uri="{FF2B5EF4-FFF2-40B4-BE49-F238E27FC236}">
                <a16:creationId xmlns:a16="http://schemas.microsoft.com/office/drawing/2014/main" id="{FC129B82-93E5-4AB0-AD93-36C2B635F18C}"/>
              </a:ext>
            </a:extLst>
          </p:cNvPr>
          <p:cNvSpPr txBox="1"/>
          <p:nvPr/>
        </p:nvSpPr>
        <p:spPr>
          <a:xfrm>
            <a:off x="1775253" y="5697194"/>
            <a:ext cx="4889800" cy="338554"/>
          </a:xfrm>
          <a:prstGeom prst="rect">
            <a:avLst/>
          </a:prstGeom>
          <a:noFill/>
        </p:spPr>
        <p:txBody>
          <a:bodyPr wrap="square" rtlCol="0">
            <a:sp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Connecting people to people, and people to content</a:t>
            </a:r>
          </a:p>
        </p:txBody>
      </p:sp>
      <p:sp>
        <p:nvSpPr>
          <p:cNvPr id="23" name="Rectangle 22">
            <a:extLst>
              <a:ext uri="{FF2B5EF4-FFF2-40B4-BE49-F238E27FC236}">
                <a16:creationId xmlns:a16="http://schemas.microsoft.com/office/drawing/2014/main" id="{83045D6E-67CB-4519-864A-3B54DDA70464}"/>
              </a:ext>
            </a:extLst>
          </p:cNvPr>
          <p:cNvSpPr/>
          <p:nvPr/>
        </p:nvSpPr>
        <p:spPr>
          <a:xfrm>
            <a:off x="1772583" y="5424525"/>
            <a:ext cx="2351899" cy="312265"/>
          </a:xfrm>
          <a:prstGeom prst="rect">
            <a:avLst/>
          </a:prstGeom>
        </p:spPr>
        <p:txBody>
          <a:bodyPr wrap="square">
            <a:spAutoFit/>
          </a:bodyPr>
          <a:lstStyle/>
          <a:p>
            <a:r>
              <a:rPr lang="en-US" sz="1429" b="1" dirty="0">
                <a:solidFill>
                  <a:schemeClr val="tx2"/>
                </a:solidFill>
                <a:latin typeface="Poppins SemiBold" pitchFamily="2" charset="77"/>
                <a:ea typeface="Roboto Medium" panose="02000000000000000000" pitchFamily="2" charset="0"/>
                <a:cs typeface="Montserrat" charset="0"/>
              </a:rPr>
              <a:t>Networking &amp; Tools</a:t>
            </a:r>
            <a:endParaRPr lang="en-US" sz="2700" b="1" dirty="0">
              <a:solidFill>
                <a:schemeClr val="tx2"/>
              </a:solidFill>
              <a:latin typeface="Poppins SemiBold" pitchFamily="2" charset="77"/>
              <a:ea typeface="Roboto Medium" panose="02000000000000000000" pitchFamily="2" charset="0"/>
              <a:cs typeface="Montserrat" charset="0"/>
            </a:endParaRPr>
          </a:p>
        </p:txBody>
      </p:sp>
      <p:cxnSp>
        <p:nvCxnSpPr>
          <p:cNvPr id="24" name="Straight Arrow Connector 23">
            <a:extLst>
              <a:ext uri="{FF2B5EF4-FFF2-40B4-BE49-F238E27FC236}">
                <a16:creationId xmlns:a16="http://schemas.microsoft.com/office/drawing/2014/main" id="{32FCCBB4-46C2-4855-B60F-98250C2E205A}"/>
              </a:ext>
            </a:extLst>
          </p:cNvPr>
          <p:cNvCxnSpPr>
            <a:cxnSpLocks/>
          </p:cNvCxnSpPr>
          <p:nvPr/>
        </p:nvCxnSpPr>
        <p:spPr>
          <a:xfrm>
            <a:off x="1772583" y="2730568"/>
            <a:ext cx="5148334" cy="0"/>
          </a:xfrm>
          <a:prstGeom prst="straightConnector1">
            <a:avLst/>
          </a:prstGeom>
          <a:ln w="76200">
            <a:solidFill>
              <a:srgbClr val="00548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29E6AA-E23F-4720-B160-CEB62A69666F}"/>
              </a:ext>
            </a:extLst>
          </p:cNvPr>
          <p:cNvCxnSpPr>
            <a:cxnSpLocks/>
          </p:cNvCxnSpPr>
          <p:nvPr/>
        </p:nvCxnSpPr>
        <p:spPr>
          <a:xfrm>
            <a:off x="1772583" y="3581385"/>
            <a:ext cx="5536544" cy="0"/>
          </a:xfrm>
          <a:prstGeom prst="straightConnector1">
            <a:avLst/>
          </a:prstGeom>
          <a:ln w="76200">
            <a:solidFill>
              <a:srgbClr val="E1A13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28063-1407-4C7A-B817-430439862C14}"/>
              </a:ext>
            </a:extLst>
          </p:cNvPr>
          <p:cNvCxnSpPr>
            <a:cxnSpLocks/>
          </p:cNvCxnSpPr>
          <p:nvPr/>
        </p:nvCxnSpPr>
        <p:spPr>
          <a:xfrm>
            <a:off x="1772583" y="4394106"/>
            <a:ext cx="5589232" cy="0"/>
          </a:xfrm>
          <a:prstGeom prst="straightConnector1">
            <a:avLst/>
          </a:prstGeom>
          <a:ln w="76200">
            <a:solidFill>
              <a:srgbClr val="E1A13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2EE2F6-64FA-4129-9809-DA6B0E1CF3C8}"/>
              </a:ext>
            </a:extLst>
          </p:cNvPr>
          <p:cNvCxnSpPr>
            <a:cxnSpLocks/>
          </p:cNvCxnSpPr>
          <p:nvPr/>
        </p:nvCxnSpPr>
        <p:spPr>
          <a:xfrm>
            <a:off x="1772583" y="5270320"/>
            <a:ext cx="5757505" cy="0"/>
          </a:xfrm>
          <a:prstGeom prst="straightConnector1">
            <a:avLst/>
          </a:prstGeom>
          <a:ln w="76200">
            <a:solidFill>
              <a:srgbClr val="E1A13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61F07C-4152-495F-A6CF-66A89CCE69DB}"/>
              </a:ext>
            </a:extLst>
          </p:cNvPr>
          <p:cNvCxnSpPr>
            <a:cxnSpLocks/>
          </p:cNvCxnSpPr>
          <p:nvPr/>
        </p:nvCxnSpPr>
        <p:spPr>
          <a:xfrm>
            <a:off x="1772584" y="6108438"/>
            <a:ext cx="6444496" cy="0"/>
          </a:xfrm>
          <a:prstGeom prst="straightConnector1">
            <a:avLst/>
          </a:prstGeom>
          <a:ln w="76200">
            <a:solidFill>
              <a:srgbClr val="00548A"/>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4B5095D-258E-4D42-9179-829A8C9256C6}"/>
              </a:ext>
            </a:extLst>
          </p:cNvPr>
          <p:cNvSpPr/>
          <p:nvPr/>
        </p:nvSpPr>
        <p:spPr>
          <a:xfrm>
            <a:off x="1250796" y="1969453"/>
            <a:ext cx="501988" cy="861774"/>
          </a:xfrm>
          <a:prstGeom prst="rect">
            <a:avLst/>
          </a:prstGeom>
        </p:spPr>
        <p:txBody>
          <a:bodyPr wrap="square">
            <a:spAutoFit/>
          </a:bodyPr>
          <a:lstStyle/>
          <a:p>
            <a:pPr algn="ctr"/>
            <a:r>
              <a:rPr lang="en-US" sz="5000" b="1" dirty="0">
                <a:solidFill>
                  <a:srgbClr val="00548A"/>
                </a:solidFill>
                <a:latin typeface="Poppins SemiBold" pitchFamily="2" charset="77"/>
                <a:ea typeface="Roboto Medium" panose="02000000000000000000" pitchFamily="2" charset="0"/>
                <a:cs typeface="Montserrat" charset="0"/>
              </a:rPr>
              <a:t>1</a:t>
            </a:r>
          </a:p>
        </p:txBody>
      </p:sp>
      <p:sp>
        <p:nvSpPr>
          <p:cNvPr id="30" name="Rectangle 29">
            <a:extLst>
              <a:ext uri="{FF2B5EF4-FFF2-40B4-BE49-F238E27FC236}">
                <a16:creationId xmlns:a16="http://schemas.microsoft.com/office/drawing/2014/main" id="{7C30D238-9235-49B2-9EC2-4502AE595C32}"/>
              </a:ext>
            </a:extLst>
          </p:cNvPr>
          <p:cNvSpPr/>
          <p:nvPr/>
        </p:nvSpPr>
        <p:spPr>
          <a:xfrm>
            <a:off x="1250796" y="2794873"/>
            <a:ext cx="501988" cy="861774"/>
          </a:xfrm>
          <a:prstGeom prst="rect">
            <a:avLst/>
          </a:prstGeom>
        </p:spPr>
        <p:txBody>
          <a:bodyPr wrap="square">
            <a:spAutoFit/>
          </a:bodyPr>
          <a:lstStyle/>
          <a:p>
            <a:pPr algn="ctr"/>
            <a:r>
              <a:rPr lang="en-US" sz="5000" b="1" dirty="0">
                <a:solidFill>
                  <a:srgbClr val="00548A"/>
                </a:solidFill>
                <a:latin typeface="Poppins SemiBold" pitchFamily="2" charset="77"/>
                <a:ea typeface="Roboto Medium" panose="02000000000000000000" pitchFamily="2" charset="0"/>
                <a:cs typeface="Montserrat" charset="0"/>
              </a:rPr>
              <a:t>2</a:t>
            </a:r>
          </a:p>
        </p:txBody>
      </p:sp>
      <p:sp>
        <p:nvSpPr>
          <p:cNvPr id="31" name="Rectangle 30">
            <a:extLst>
              <a:ext uri="{FF2B5EF4-FFF2-40B4-BE49-F238E27FC236}">
                <a16:creationId xmlns:a16="http://schemas.microsoft.com/office/drawing/2014/main" id="{7CF1124C-2A8F-4580-BAA8-E10FF98386B8}"/>
              </a:ext>
            </a:extLst>
          </p:cNvPr>
          <p:cNvSpPr/>
          <p:nvPr/>
        </p:nvSpPr>
        <p:spPr>
          <a:xfrm>
            <a:off x="1250796" y="3658388"/>
            <a:ext cx="501988" cy="861774"/>
          </a:xfrm>
          <a:prstGeom prst="rect">
            <a:avLst/>
          </a:prstGeom>
        </p:spPr>
        <p:txBody>
          <a:bodyPr wrap="square">
            <a:spAutoFit/>
          </a:bodyPr>
          <a:lstStyle/>
          <a:p>
            <a:pPr algn="ctr"/>
            <a:r>
              <a:rPr lang="en-US" sz="5000" b="1" dirty="0">
                <a:solidFill>
                  <a:srgbClr val="00548A"/>
                </a:solidFill>
                <a:latin typeface="Poppins SemiBold" pitchFamily="2" charset="77"/>
                <a:ea typeface="Roboto Medium" panose="02000000000000000000" pitchFamily="2" charset="0"/>
                <a:cs typeface="Montserrat" charset="0"/>
              </a:rPr>
              <a:t>3</a:t>
            </a:r>
          </a:p>
        </p:txBody>
      </p:sp>
      <p:sp>
        <p:nvSpPr>
          <p:cNvPr id="32" name="Rectangle 31">
            <a:extLst>
              <a:ext uri="{FF2B5EF4-FFF2-40B4-BE49-F238E27FC236}">
                <a16:creationId xmlns:a16="http://schemas.microsoft.com/office/drawing/2014/main" id="{7933DE13-BFA1-49E0-9B06-A99CAECBBF59}"/>
              </a:ext>
            </a:extLst>
          </p:cNvPr>
          <p:cNvSpPr/>
          <p:nvPr/>
        </p:nvSpPr>
        <p:spPr>
          <a:xfrm>
            <a:off x="1250796" y="4483807"/>
            <a:ext cx="501988" cy="861774"/>
          </a:xfrm>
          <a:prstGeom prst="rect">
            <a:avLst/>
          </a:prstGeom>
        </p:spPr>
        <p:txBody>
          <a:bodyPr wrap="square">
            <a:spAutoFit/>
          </a:bodyPr>
          <a:lstStyle/>
          <a:p>
            <a:pPr algn="ctr"/>
            <a:r>
              <a:rPr lang="en-US" sz="5000" b="1" dirty="0">
                <a:solidFill>
                  <a:srgbClr val="00548A"/>
                </a:solidFill>
                <a:latin typeface="Poppins SemiBold" pitchFamily="2" charset="77"/>
                <a:ea typeface="Roboto Medium" panose="02000000000000000000" pitchFamily="2" charset="0"/>
                <a:cs typeface="Montserrat" charset="0"/>
              </a:rPr>
              <a:t>4</a:t>
            </a:r>
          </a:p>
        </p:txBody>
      </p:sp>
      <p:sp>
        <p:nvSpPr>
          <p:cNvPr id="33" name="Rectangle 32">
            <a:extLst>
              <a:ext uri="{FF2B5EF4-FFF2-40B4-BE49-F238E27FC236}">
                <a16:creationId xmlns:a16="http://schemas.microsoft.com/office/drawing/2014/main" id="{F3801DA4-0F0D-471C-8638-3B043FEA3D3D}"/>
              </a:ext>
            </a:extLst>
          </p:cNvPr>
          <p:cNvSpPr/>
          <p:nvPr/>
        </p:nvSpPr>
        <p:spPr>
          <a:xfrm>
            <a:off x="1250796" y="5360022"/>
            <a:ext cx="501988" cy="861774"/>
          </a:xfrm>
          <a:prstGeom prst="rect">
            <a:avLst/>
          </a:prstGeom>
        </p:spPr>
        <p:txBody>
          <a:bodyPr wrap="square">
            <a:spAutoFit/>
          </a:bodyPr>
          <a:lstStyle/>
          <a:p>
            <a:pPr algn="ctr"/>
            <a:r>
              <a:rPr lang="en-US" sz="5000" b="1" dirty="0">
                <a:solidFill>
                  <a:srgbClr val="00548A"/>
                </a:solidFill>
                <a:latin typeface="Poppins SemiBold" pitchFamily="2" charset="77"/>
                <a:ea typeface="Roboto Medium" panose="02000000000000000000" pitchFamily="2" charset="0"/>
                <a:cs typeface="Montserrat" charset="0"/>
              </a:rPr>
              <a:t>5</a:t>
            </a:r>
          </a:p>
        </p:txBody>
      </p:sp>
      <p:pic>
        <p:nvPicPr>
          <p:cNvPr id="36" name="Picture 35">
            <a:extLst>
              <a:ext uri="{FF2B5EF4-FFF2-40B4-BE49-F238E27FC236}">
                <a16:creationId xmlns:a16="http://schemas.microsoft.com/office/drawing/2014/main" id="{27E21269-F0B0-43F5-8992-39D2FF02983A}"/>
              </a:ext>
            </a:extLst>
          </p:cNvPr>
          <p:cNvPicPr>
            <a:picLocks noChangeAspect="1"/>
          </p:cNvPicPr>
          <p:nvPr/>
        </p:nvPicPr>
        <p:blipFill>
          <a:blip r:embed="rId2"/>
          <a:stretch>
            <a:fillRect/>
          </a:stretch>
        </p:blipFill>
        <p:spPr>
          <a:xfrm>
            <a:off x="6694709" y="2502337"/>
            <a:ext cx="3143098" cy="3143098"/>
          </a:xfrm>
          <a:prstGeom prst="rect">
            <a:avLst/>
          </a:prstGeom>
        </p:spPr>
      </p:pic>
      <p:sp>
        <p:nvSpPr>
          <p:cNvPr id="34" name="Espace réservé de la date 5">
            <a:extLst>
              <a:ext uri="{FF2B5EF4-FFF2-40B4-BE49-F238E27FC236}">
                <a16:creationId xmlns:a16="http://schemas.microsoft.com/office/drawing/2014/main" id="{D79E22B3-26A7-45D9-B60B-22FCC7E5F7B1}"/>
              </a:ext>
            </a:extLst>
          </p:cNvPr>
          <p:cNvSpPr>
            <a:spLocks noGrp="1"/>
          </p:cNvSpPr>
          <p:nvPr>
            <p:ph type="dt" sz="half" idx="10"/>
          </p:nvPr>
        </p:nvSpPr>
        <p:spPr>
          <a:xfrm>
            <a:off x="838200" y="6356350"/>
            <a:ext cx="2743200" cy="365125"/>
          </a:xfrm>
        </p:spPr>
        <p:txBody>
          <a:bodyPr/>
          <a:lstStyle/>
          <a:p>
            <a:r>
              <a:rPr lang="fr-FR" dirty="0"/>
              <a:t>Date</a:t>
            </a:r>
          </a:p>
        </p:txBody>
      </p:sp>
      <p:sp>
        <p:nvSpPr>
          <p:cNvPr id="35" name="Espace réservé du pied de page 6">
            <a:extLst>
              <a:ext uri="{FF2B5EF4-FFF2-40B4-BE49-F238E27FC236}">
                <a16:creationId xmlns:a16="http://schemas.microsoft.com/office/drawing/2014/main" id="{2133625E-3CF5-4B37-9DF9-EC9E5E0D6142}"/>
              </a:ext>
            </a:extLst>
          </p:cNvPr>
          <p:cNvSpPr>
            <a:spLocks noGrp="1"/>
          </p:cNvSpPr>
          <p:nvPr>
            <p:ph type="ftr" sz="quarter" idx="11"/>
          </p:nvPr>
        </p:nvSpPr>
        <p:spPr>
          <a:xfrm>
            <a:off x="4038600" y="6356350"/>
            <a:ext cx="4114800" cy="365125"/>
          </a:xfrm>
        </p:spPr>
        <p:txBody>
          <a:bodyPr/>
          <a:lstStyle/>
          <a:p>
            <a:r>
              <a:rPr lang="fr-FR" dirty="0"/>
              <a:t>Event</a:t>
            </a:r>
          </a:p>
        </p:txBody>
      </p:sp>
    </p:spTree>
    <p:extLst>
      <p:ext uri="{BB962C8B-B14F-4D97-AF65-F5344CB8AC3E}">
        <p14:creationId xmlns:p14="http://schemas.microsoft.com/office/powerpoint/2010/main" val="393245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Key achievements</a:t>
            </a:r>
          </a:p>
        </p:txBody>
      </p:sp>
      <p:sp>
        <p:nvSpPr>
          <p:cNvPr id="24" name="Espace réservé de la date 5">
            <a:extLst>
              <a:ext uri="{FF2B5EF4-FFF2-40B4-BE49-F238E27FC236}">
                <a16:creationId xmlns:a16="http://schemas.microsoft.com/office/drawing/2014/main" id="{55D530DB-1121-4836-A3CF-739671A880EC}"/>
              </a:ext>
            </a:extLst>
          </p:cNvPr>
          <p:cNvSpPr>
            <a:spLocks noGrp="1"/>
          </p:cNvSpPr>
          <p:nvPr>
            <p:ph type="dt" sz="half" idx="10"/>
          </p:nvPr>
        </p:nvSpPr>
        <p:spPr>
          <a:xfrm>
            <a:off x="838200" y="6356350"/>
            <a:ext cx="2743200" cy="365125"/>
          </a:xfrm>
        </p:spPr>
        <p:txBody>
          <a:bodyPr/>
          <a:lstStyle/>
          <a:p>
            <a:r>
              <a:rPr lang="fr-FR" dirty="0"/>
              <a:t>Date</a:t>
            </a:r>
          </a:p>
        </p:txBody>
      </p:sp>
      <p:sp>
        <p:nvSpPr>
          <p:cNvPr id="30" name="Espace réservé du pied de page 6">
            <a:extLst>
              <a:ext uri="{FF2B5EF4-FFF2-40B4-BE49-F238E27FC236}">
                <a16:creationId xmlns:a16="http://schemas.microsoft.com/office/drawing/2014/main" id="{ED236E12-675A-4482-B3C7-9BA18F709676}"/>
              </a:ext>
            </a:extLst>
          </p:cNvPr>
          <p:cNvSpPr>
            <a:spLocks noGrp="1"/>
          </p:cNvSpPr>
          <p:nvPr>
            <p:ph type="ftr" sz="quarter" idx="11"/>
          </p:nvPr>
        </p:nvSpPr>
        <p:spPr>
          <a:xfrm>
            <a:off x="4038600" y="6356350"/>
            <a:ext cx="4114800" cy="365125"/>
          </a:xfrm>
        </p:spPr>
        <p:txBody>
          <a:bodyPr/>
          <a:lstStyle/>
          <a:p>
            <a:r>
              <a:rPr lang="fr-FR" dirty="0"/>
              <a:t>Event</a:t>
            </a:r>
          </a:p>
        </p:txBody>
      </p:sp>
      <p:pic>
        <p:nvPicPr>
          <p:cNvPr id="8" name="Image 7">
            <a:extLst>
              <a:ext uri="{FF2B5EF4-FFF2-40B4-BE49-F238E27FC236}">
                <a16:creationId xmlns:a16="http://schemas.microsoft.com/office/drawing/2014/main" id="{2639D423-EF5A-4B61-9FB3-A2B5AE7FF9AE}"/>
              </a:ext>
            </a:extLst>
          </p:cNvPr>
          <p:cNvPicPr>
            <a:picLocks noChangeAspect="1"/>
          </p:cNvPicPr>
          <p:nvPr/>
        </p:nvPicPr>
        <p:blipFill>
          <a:blip r:embed="rId4"/>
          <a:srcRect l="6607" r="6607"/>
          <a:stretch/>
        </p:blipFill>
        <p:spPr>
          <a:xfrm>
            <a:off x="9068119" y="0"/>
            <a:ext cx="3123881" cy="2699657"/>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ln w="28575">
            <a:noFill/>
          </a:ln>
        </p:spPr>
      </p:pic>
      <p:sp>
        <p:nvSpPr>
          <p:cNvPr id="11" name="Espace réservé du contenu 5">
            <a:extLst>
              <a:ext uri="{FF2B5EF4-FFF2-40B4-BE49-F238E27FC236}">
                <a16:creationId xmlns:a16="http://schemas.microsoft.com/office/drawing/2014/main" id="{AF57E805-B78F-4BBD-89BC-38A59E97463C}"/>
              </a:ext>
            </a:extLst>
          </p:cNvPr>
          <p:cNvSpPr txBox="1">
            <a:spLocks/>
          </p:cNvSpPr>
          <p:nvPr/>
        </p:nvSpPr>
        <p:spPr>
          <a:xfrm>
            <a:off x="224866" y="1562254"/>
            <a:ext cx="4444914" cy="4351338"/>
          </a:xfrm>
          <a:prstGeom prst="rect">
            <a:avLst/>
          </a:prstGeom>
        </p:spPr>
        <p:txBody>
          <a:bodyPr vert="horz" lIns="90000" tIns="45720" rIns="91440" bIns="45720" rtlCol="0">
            <a:normAutofit fontScale="85000" lnSpcReduction="20000"/>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2600">
                <a:latin typeface="Segoe UI" panose="020B0502040204020203" pitchFamily="34" charset="0"/>
              </a:rPr>
              <a:t>Scientific excellence</a:t>
            </a:r>
          </a:p>
          <a:p>
            <a:pPr lvl="1"/>
            <a:r>
              <a:rPr lang="en-US" sz="1900">
                <a:solidFill>
                  <a:srgbClr val="003B8E"/>
                </a:solidFill>
                <a:latin typeface="Lucida Sans"/>
              </a:rPr>
              <a:t>6 state of the art</a:t>
            </a:r>
          </a:p>
          <a:p>
            <a:pPr lvl="1"/>
            <a:r>
              <a:rPr lang="en-US" sz="1900">
                <a:solidFill>
                  <a:srgbClr val="003B8E"/>
                </a:solidFill>
                <a:latin typeface="Lucida Sans"/>
              </a:rPr>
              <a:t>80+ publications</a:t>
            </a:r>
          </a:p>
          <a:p>
            <a:pPr>
              <a:buFont typeface="Courier New" panose="02070309020205020404" pitchFamily="49" charset="0"/>
              <a:buChar char="o"/>
            </a:pPr>
            <a:r>
              <a:rPr lang="en-US" sz="2600">
                <a:latin typeface="Segoe UI" panose="020B0502040204020203" pitchFamily="34" charset="0"/>
              </a:rPr>
              <a:t>Support transfer of knowledge</a:t>
            </a:r>
          </a:p>
          <a:p>
            <a:pPr lvl="1">
              <a:defRPr/>
            </a:pPr>
            <a:r>
              <a:rPr lang="en-US" sz="1700">
                <a:solidFill>
                  <a:srgbClr val="003B8E"/>
                </a:solidFill>
                <a:latin typeface="Lucida Sans"/>
              </a:rPr>
              <a:t>KM and Networking Programme</a:t>
            </a:r>
          </a:p>
          <a:p>
            <a:pPr lvl="1">
              <a:defRPr/>
            </a:pPr>
            <a:r>
              <a:rPr lang="en-US" sz="1700">
                <a:solidFill>
                  <a:srgbClr val="003B8E"/>
                </a:solidFill>
                <a:latin typeface="Lucida Sans"/>
              </a:rPr>
              <a:t>Population of the roadmap</a:t>
            </a:r>
          </a:p>
          <a:p>
            <a:pPr lvl="1">
              <a:defRPr/>
            </a:pPr>
            <a:r>
              <a:rPr lang="en-US" sz="1700">
                <a:solidFill>
                  <a:srgbClr val="003B8E"/>
                </a:solidFill>
                <a:latin typeface="Lucida Sans"/>
              </a:rPr>
              <a:t>School of RWM promoting students networking through trainings and mobility</a:t>
            </a:r>
          </a:p>
          <a:p>
            <a:pPr lvl="1">
              <a:defRPr/>
            </a:pPr>
            <a:r>
              <a:rPr lang="en-US" sz="1700">
                <a:solidFill>
                  <a:srgbClr val="003B8E"/>
                </a:solidFill>
                <a:latin typeface="Lucida Sans"/>
              </a:rPr>
              <a:t>Production of guidance documents</a:t>
            </a:r>
          </a:p>
          <a:p>
            <a:pPr>
              <a:buFont typeface="Courier New" panose="02070309020205020404" pitchFamily="49" charset="0"/>
              <a:buChar char="o"/>
            </a:pPr>
            <a:r>
              <a:rPr lang="en-US" sz="2600">
                <a:latin typeface="Segoe UI" panose="020B0502040204020203" pitchFamily="34" charset="0"/>
              </a:rPr>
              <a:t>Strategic Research Agenda</a:t>
            </a:r>
          </a:p>
          <a:p>
            <a:pPr lvl="1" algn="just">
              <a:spcBef>
                <a:spcPts val="600"/>
              </a:spcBef>
              <a:spcAft>
                <a:spcPts val="600"/>
              </a:spcAft>
              <a:defRPr/>
            </a:pPr>
            <a:r>
              <a:rPr lang="en-US">
                <a:solidFill>
                  <a:srgbClr val="003B8E"/>
                </a:solidFill>
                <a:latin typeface="Lucida Sans"/>
              </a:rPr>
              <a:t>All waste types;</a:t>
            </a:r>
          </a:p>
          <a:p>
            <a:pPr lvl="1" algn="just">
              <a:spcBef>
                <a:spcPts val="600"/>
              </a:spcBef>
              <a:spcAft>
                <a:spcPts val="600"/>
              </a:spcAft>
              <a:defRPr/>
            </a:pPr>
            <a:r>
              <a:rPr lang="en-US">
                <a:solidFill>
                  <a:srgbClr val="003B8E"/>
                </a:solidFill>
                <a:latin typeface="Lucida Sans"/>
              </a:rPr>
              <a:t>Pre-disposal &amp; Disposal</a:t>
            </a:r>
            <a:endParaRPr lang="en-US">
              <a:latin typeface="Arial" charset="0"/>
            </a:endParaRPr>
          </a:p>
          <a:p>
            <a:pPr marL="457200" lvl="1" indent="0">
              <a:buFont typeface="Arial" panose="020B0604020202020204" pitchFamily="34" charset="0"/>
              <a:buNone/>
              <a:defRPr/>
            </a:pPr>
            <a:endParaRPr lang="en-US" sz="1700">
              <a:solidFill>
                <a:srgbClr val="003B8E"/>
              </a:solidFill>
              <a:latin typeface="Lucida Sans"/>
            </a:endParaRPr>
          </a:p>
          <a:p>
            <a:endParaRPr lang="en-US"/>
          </a:p>
        </p:txBody>
      </p:sp>
      <p:sp>
        <p:nvSpPr>
          <p:cNvPr id="12" name="Espace réservé du contenu 5">
            <a:extLst>
              <a:ext uri="{FF2B5EF4-FFF2-40B4-BE49-F238E27FC236}">
                <a16:creationId xmlns:a16="http://schemas.microsoft.com/office/drawing/2014/main" id="{2329E04A-6013-41BD-8B86-17B8AA3264D7}"/>
              </a:ext>
            </a:extLst>
          </p:cNvPr>
          <p:cNvSpPr txBox="1">
            <a:spLocks/>
          </p:cNvSpPr>
          <p:nvPr/>
        </p:nvSpPr>
        <p:spPr>
          <a:xfrm>
            <a:off x="4623203" y="1555868"/>
            <a:ext cx="4444914" cy="2219298"/>
          </a:xfrm>
          <a:prstGeom prst="rect">
            <a:avLst/>
          </a:prstGeom>
        </p:spPr>
        <p:txBody>
          <a:bodyPr vert="horz" lIns="90000" tIns="45720" rIns="91440" bIns="45720" rtlCol="0">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2200" dirty="0">
                <a:latin typeface="Segoe UI" panose="020B0502040204020203" pitchFamily="34" charset="0"/>
              </a:rPr>
              <a:t>Foster mutual understanding</a:t>
            </a:r>
          </a:p>
          <a:p>
            <a:pPr lvl="1" algn="just">
              <a:spcBef>
                <a:spcPts val="600"/>
              </a:spcBef>
              <a:spcAft>
                <a:spcPts val="600"/>
              </a:spcAft>
              <a:defRPr/>
            </a:pPr>
            <a:r>
              <a:rPr lang="en-US" dirty="0">
                <a:solidFill>
                  <a:srgbClr val="003B8E"/>
                </a:solidFill>
                <a:latin typeface="Lucida Sans"/>
              </a:rPr>
              <a:t>Monthly ‘Lunch-and-learn sessions’</a:t>
            </a:r>
          </a:p>
          <a:p>
            <a:pPr lvl="1" algn="just">
              <a:spcBef>
                <a:spcPts val="600"/>
              </a:spcBef>
              <a:spcAft>
                <a:spcPts val="600"/>
              </a:spcAft>
              <a:defRPr/>
            </a:pPr>
            <a:r>
              <a:rPr lang="en-US" dirty="0">
                <a:solidFill>
                  <a:srgbClr val="003B8E"/>
                </a:solidFill>
                <a:latin typeface="Lucida Sans"/>
              </a:rPr>
              <a:t>Lively interactions with international </a:t>
            </a:r>
            <a:r>
              <a:rPr lang="en-US" dirty="0" err="1">
                <a:solidFill>
                  <a:srgbClr val="003B8E"/>
                </a:solidFill>
                <a:latin typeface="Lucida Sans"/>
              </a:rPr>
              <a:t>organisations</a:t>
            </a:r>
            <a:endParaRPr lang="en-US" dirty="0">
              <a:solidFill>
                <a:srgbClr val="003B8E"/>
              </a:solidFill>
              <a:latin typeface="Lucida Sans"/>
            </a:endParaRPr>
          </a:p>
          <a:p>
            <a:pPr lvl="1" algn="just">
              <a:spcBef>
                <a:spcPts val="600"/>
              </a:spcBef>
              <a:spcAft>
                <a:spcPts val="600"/>
              </a:spcAft>
              <a:defRPr/>
            </a:pPr>
            <a:r>
              <a:rPr lang="en-US" dirty="0">
                <a:solidFill>
                  <a:srgbClr val="003B8E"/>
                </a:solidFill>
                <a:latin typeface="Lucida Sans"/>
              </a:rPr>
              <a:t>Regular exchanges and workshops with civil society</a:t>
            </a:r>
          </a:p>
          <a:p>
            <a:pPr lvl="1"/>
            <a:endParaRPr lang="en-US" sz="1900" dirty="0">
              <a:solidFill>
                <a:srgbClr val="33892D"/>
              </a:solidFill>
              <a:latin typeface="Lucida Sans" panose="020B0602030504020204" pitchFamily="34" charset="0"/>
            </a:endParaRPr>
          </a:p>
          <a:p>
            <a:pPr marL="714375" indent="-261938"/>
            <a:endParaRPr lang="en-US" sz="2100" dirty="0">
              <a:solidFill>
                <a:srgbClr val="33892D"/>
              </a:solidFill>
              <a:latin typeface="Lucida Sans" panose="020B0602030504020204" pitchFamily="34" charset="0"/>
            </a:endParaRPr>
          </a:p>
          <a:p>
            <a:pPr marL="714375" indent="-261938"/>
            <a:endParaRPr lang="en-US" sz="2100" dirty="0">
              <a:solidFill>
                <a:srgbClr val="33892D"/>
              </a:solidFill>
              <a:latin typeface="Lucida Sans" panose="020B0602030504020204" pitchFamily="34" charset="0"/>
            </a:endParaRPr>
          </a:p>
          <a:p>
            <a:endParaRPr lang="en-US" dirty="0"/>
          </a:p>
        </p:txBody>
      </p:sp>
      <p:sp>
        <p:nvSpPr>
          <p:cNvPr id="13" name="Bulle narrative : rectangle à coins arrondis 12">
            <a:extLst>
              <a:ext uri="{FF2B5EF4-FFF2-40B4-BE49-F238E27FC236}">
                <a16:creationId xmlns:a16="http://schemas.microsoft.com/office/drawing/2014/main" id="{ED378C22-1938-4E82-989B-17660A87AF8B}"/>
              </a:ext>
            </a:extLst>
          </p:cNvPr>
          <p:cNvSpPr/>
          <p:nvPr/>
        </p:nvSpPr>
        <p:spPr>
          <a:xfrm>
            <a:off x="5680433" y="3721717"/>
            <a:ext cx="5860334" cy="2243728"/>
          </a:xfrm>
          <a:prstGeom prst="wedgeRoundRectCallout">
            <a:avLst>
              <a:gd name="adj1" fmla="val -44998"/>
              <a:gd name="adj2" fmla="val 596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spc="25" dirty="0">
                <a:solidFill>
                  <a:srgbClr val="4472C4"/>
                </a:solidFill>
                <a:latin typeface="Calibri" panose="020F0502020204030204" pitchFamily="34" charset="0"/>
                <a:ea typeface="Calibri" panose="020F0502020204030204" pitchFamily="34" charset="0"/>
                <a:cs typeface="Times New Roman (Corps CS)"/>
              </a:rPr>
              <a:t>“</a:t>
            </a:r>
            <a:r>
              <a:rPr lang="en-GB" sz="1800" i="1" spc="25" dirty="0">
                <a:solidFill>
                  <a:srgbClr val="4472C4"/>
                </a:solidFill>
                <a:effectLst/>
                <a:latin typeface="Calibri" panose="020F0502020204030204" pitchFamily="34" charset="0"/>
                <a:ea typeface="Calibri" panose="020F0502020204030204" pitchFamily="34" charset="0"/>
                <a:cs typeface="Times New Roman (Corps CS)"/>
              </a:rPr>
              <a:t>EURAD also provides a platform for researchers from different disciplines to interact and to learn from other areas what is important for the safe disposal of different types of radioactive waste and for making the safety assessment for these.”</a:t>
            </a:r>
          </a:p>
          <a:p>
            <a:r>
              <a:rPr lang="en-GB" i="1" spc="25" dirty="0">
                <a:solidFill>
                  <a:schemeClr val="tx1"/>
                </a:solidFill>
                <a:latin typeface="Calibri" panose="020F0502020204030204" pitchFamily="34" charset="0"/>
              </a:rPr>
              <a:t>Extract mid-term review report</a:t>
            </a:r>
            <a:endParaRPr lang="fr-FR" dirty="0">
              <a:solidFill>
                <a:schemeClr val="tx1"/>
              </a:solidFill>
            </a:endParaRPr>
          </a:p>
        </p:txBody>
      </p:sp>
    </p:spTree>
    <p:custDataLst>
      <p:tags r:id="rId1"/>
    </p:custDataLst>
    <p:extLst>
      <p:ext uri="{BB962C8B-B14F-4D97-AF65-F5344CB8AC3E}">
        <p14:creationId xmlns:p14="http://schemas.microsoft.com/office/powerpoint/2010/main" val="1028876555"/>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1E5FA-B09B-4FEF-AE7B-7AFC5C2C0677}"/>
              </a:ext>
            </a:extLst>
          </p:cNvPr>
          <p:cNvSpPr>
            <a:spLocks noGrp="1"/>
          </p:cNvSpPr>
          <p:nvPr>
            <p:ph type="title"/>
          </p:nvPr>
        </p:nvSpPr>
        <p:spPr/>
        <p:txBody>
          <a:bodyPr/>
          <a:lstStyle/>
          <a:p>
            <a:r>
              <a:rPr lang="fr-FR" dirty="0" err="1"/>
              <a:t>Status</a:t>
            </a:r>
            <a:r>
              <a:rPr lang="fr-FR" dirty="0"/>
              <a:t> at </a:t>
            </a:r>
            <a:r>
              <a:rPr lang="fr-FR" dirty="0" err="1"/>
              <a:t>mid-term</a:t>
            </a:r>
            <a:endParaRPr lang="fr-FR" dirty="0"/>
          </a:p>
        </p:txBody>
      </p:sp>
      <p:sp>
        <p:nvSpPr>
          <p:cNvPr id="4" name="Espace réservé de la date 3">
            <a:extLst>
              <a:ext uri="{FF2B5EF4-FFF2-40B4-BE49-F238E27FC236}">
                <a16:creationId xmlns:a16="http://schemas.microsoft.com/office/drawing/2014/main" id="{E1A9FEC0-3929-4CCC-AC55-78116E6276EB}"/>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8BD19F9C-E539-4F84-9840-F20E9AD4B937}"/>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3484B93D-AEC3-4BE0-8A4B-739CD99560BD}"/>
              </a:ext>
            </a:extLst>
          </p:cNvPr>
          <p:cNvSpPr>
            <a:spLocks noGrp="1"/>
          </p:cNvSpPr>
          <p:nvPr>
            <p:ph type="sldNum" sz="quarter" idx="12"/>
          </p:nvPr>
        </p:nvSpPr>
        <p:spPr/>
        <p:txBody>
          <a:bodyPr/>
          <a:lstStyle/>
          <a:p>
            <a:fld id="{3656F5A9-422C-EB45-9C38-CDA2D337D9D8}" type="slidenum">
              <a:rPr lang="fr-FR" smtClean="0"/>
              <a:t>19</a:t>
            </a:fld>
            <a:endParaRPr lang="fr-FR"/>
          </a:p>
        </p:txBody>
      </p:sp>
      <p:grpSp>
        <p:nvGrpSpPr>
          <p:cNvPr id="8" name="Groupe 7">
            <a:extLst>
              <a:ext uri="{FF2B5EF4-FFF2-40B4-BE49-F238E27FC236}">
                <a16:creationId xmlns:a16="http://schemas.microsoft.com/office/drawing/2014/main" id="{2BE0CCD7-B7BE-4D18-8E51-731387920FF6}"/>
              </a:ext>
            </a:extLst>
          </p:cNvPr>
          <p:cNvGrpSpPr/>
          <p:nvPr/>
        </p:nvGrpSpPr>
        <p:grpSpPr>
          <a:xfrm>
            <a:off x="838200" y="1504060"/>
            <a:ext cx="6999514" cy="738637"/>
            <a:chOff x="838200" y="1504060"/>
            <a:chExt cx="6999514" cy="738637"/>
          </a:xfrm>
        </p:grpSpPr>
        <p:sp>
          <p:nvSpPr>
            <p:cNvPr id="9" name="Rectangle : coins arrondis 8">
              <a:extLst>
                <a:ext uri="{FF2B5EF4-FFF2-40B4-BE49-F238E27FC236}">
                  <a16:creationId xmlns:a16="http://schemas.microsoft.com/office/drawing/2014/main" id="{F554A478-10CA-4FD2-8706-F54724C9AE37}"/>
                </a:ext>
              </a:extLst>
            </p:cNvPr>
            <p:cNvSpPr/>
            <p:nvPr/>
          </p:nvSpPr>
          <p:spPr>
            <a:xfrm>
              <a:off x="838200" y="1504060"/>
              <a:ext cx="6999514" cy="7386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a:r>
                <a:rPr lang="en-US" sz="1800" b="1" i="0" u="none" strike="noStrike" baseline="0" dirty="0">
                  <a:latin typeface="Segoe UI" panose="020B0502040204020203" pitchFamily="34" charset="0"/>
                </a:rPr>
                <a:t>	RDD&amp; Strategic Studies WPs 'on track'</a:t>
              </a:r>
              <a:endParaRPr lang="en-US" sz="1800" b="0" i="0" u="none" strike="noStrike" baseline="0" dirty="0">
                <a:latin typeface="Segoe UI" panose="020B0502040204020203" pitchFamily="34" charset="0"/>
              </a:endParaRPr>
            </a:p>
          </p:txBody>
        </p:sp>
        <p:sp>
          <p:nvSpPr>
            <p:cNvPr id="10" name="Rectangle 9" descr="Venn Diagram">
              <a:extLst>
                <a:ext uri="{FF2B5EF4-FFF2-40B4-BE49-F238E27FC236}">
                  <a16:creationId xmlns:a16="http://schemas.microsoft.com/office/drawing/2014/main" id="{5E175227-58BC-4B94-8BFF-1A79187A1FDE}"/>
                </a:ext>
              </a:extLst>
            </p:cNvPr>
            <p:cNvSpPr/>
            <p:nvPr/>
          </p:nvSpPr>
          <p:spPr>
            <a:xfrm>
              <a:off x="1052781" y="1678922"/>
              <a:ext cx="446050" cy="446050"/>
            </a:xfrm>
            <a:prstGeom prst="rect">
              <a:avLst/>
            </a:prstGeom>
            <a:blipFill>
              <a:blip r:embed="rId2">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11" name="Rectangle : coins arrondis 10">
            <a:extLst>
              <a:ext uri="{FF2B5EF4-FFF2-40B4-BE49-F238E27FC236}">
                <a16:creationId xmlns:a16="http://schemas.microsoft.com/office/drawing/2014/main" id="{DB3DE489-CDFD-4F6A-B08C-858414EB970C}"/>
              </a:ext>
            </a:extLst>
          </p:cNvPr>
          <p:cNvSpPr/>
          <p:nvPr/>
        </p:nvSpPr>
        <p:spPr>
          <a:xfrm>
            <a:off x="838200" y="2355204"/>
            <a:ext cx="6999514" cy="8941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a:r>
              <a:rPr lang="en-US" sz="1800" b="0" i="0" u="none" strike="noStrike" baseline="0" dirty="0">
                <a:latin typeface="Segoe UI" panose="020B0502040204020203" pitchFamily="34" charset="0"/>
              </a:rPr>
              <a:t>	Strong learning-curve with </a:t>
            </a:r>
            <a:r>
              <a:rPr lang="en-US" sz="1800" b="1" i="0" u="none" strike="noStrike" baseline="0" dirty="0">
                <a:latin typeface="Segoe UI" panose="020B0502040204020203" pitchFamily="34" charset="0"/>
              </a:rPr>
              <a:t>Knowledge Management </a:t>
            </a:r>
            <a:r>
              <a:rPr lang="en-US" sz="1800" b="0" i="0" u="none" strike="noStrike" baseline="0" dirty="0">
                <a:latin typeface="Segoe UI" panose="020B0502040204020203" pitchFamily="34" charset="0"/>
              </a:rPr>
              <a:t>(a 	lot of experience with practicalities) and importance of 	</a:t>
            </a:r>
            <a:r>
              <a:rPr lang="en-US" sz="1800" b="1" i="0" u="none" strike="noStrike" baseline="0" dirty="0">
                <a:latin typeface="Segoe UI" panose="020B0502040204020203" pitchFamily="34" charset="0"/>
              </a:rPr>
              <a:t>connection to Roadmap</a:t>
            </a:r>
            <a:endParaRPr lang="en-US" sz="1800" b="0" i="0" u="none" strike="noStrike" baseline="0" dirty="0">
              <a:latin typeface="Segoe UI" panose="020B0502040204020203" pitchFamily="34" charset="0"/>
            </a:endParaRPr>
          </a:p>
        </p:txBody>
      </p:sp>
      <p:sp>
        <p:nvSpPr>
          <p:cNvPr id="12" name="Rectangle 11" descr="Head with Gears">
            <a:extLst>
              <a:ext uri="{FF2B5EF4-FFF2-40B4-BE49-F238E27FC236}">
                <a16:creationId xmlns:a16="http://schemas.microsoft.com/office/drawing/2014/main" id="{A1441BEB-5842-4212-8173-B0A91E63FDD9}"/>
              </a:ext>
            </a:extLst>
          </p:cNvPr>
          <p:cNvSpPr/>
          <p:nvPr/>
        </p:nvSpPr>
        <p:spPr>
          <a:xfrm>
            <a:off x="1052781" y="2602177"/>
            <a:ext cx="446050" cy="446050"/>
          </a:xfrm>
          <a:prstGeom prst="rect">
            <a:avLst/>
          </a:prstGeom>
          <a: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Rectangle : coins arrondis 12">
            <a:extLst>
              <a:ext uri="{FF2B5EF4-FFF2-40B4-BE49-F238E27FC236}">
                <a16:creationId xmlns:a16="http://schemas.microsoft.com/office/drawing/2014/main" id="{9CE53337-FC67-4D02-8547-80101D89CA59}"/>
              </a:ext>
            </a:extLst>
          </p:cNvPr>
          <p:cNvSpPr/>
          <p:nvPr/>
        </p:nvSpPr>
        <p:spPr>
          <a:xfrm>
            <a:off x="838199" y="3387729"/>
            <a:ext cx="6999513" cy="95316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a:r>
              <a:rPr lang="en-US" sz="1800" b="0" i="0" u="none" strike="noStrike" baseline="0" dirty="0">
                <a:latin typeface="Segoe UI" panose="020B0502040204020203" pitchFamily="34" charset="0"/>
              </a:rPr>
              <a:t>	EURAD supports &amp; encourages </a:t>
            </a:r>
            <a:r>
              <a:rPr lang="en-US" sz="1800" b="1" i="0" u="none" strike="noStrike" baseline="0" dirty="0">
                <a:latin typeface="Segoe UI" panose="020B0502040204020203" pitchFamily="34" charset="0"/>
              </a:rPr>
              <a:t>interaction </a:t>
            </a:r>
            <a:r>
              <a:rPr lang="en-US" sz="1800" b="0" i="0" u="none" strike="noStrike" baseline="0" dirty="0">
                <a:latin typeface="Segoe UI" panose="020B0502040204020203" pitchFamily="34" charset="0"/>
              </a:rPr>
              <a:t>between WPs 	&amp; with external bodies, including </a:t>
            </a:r>
            <a:r>
              <a:rPr lang="en-US" sz="1800" b="1" i="0" u="none" strike="noStrike" baseline="0" dirty="0">
                <a:latin typeface="Segoe UI" panose="020B0502040204020203" pitchFamily="34" charset="0"/>
              </a:rPr>
              <a:t>participation of end-	users </a:t>
            </a:r>
            <a:endParaRPr lang="en-US" sz="1800" b="0" i="0" u="none" strike="noStrike" baseline="0" dirty="0">
              <a:latin typeface="Segoe UI" panose="020B0502040204020203" pitchFamily="34" charset="0"/>
            </a:endParaRPr>
          </a:p>
        </p:txBody>
      </p:sp>
      <p:sp>
        <p:nvSpPr>
          <p:cNvPr id="14" name="Rectangle 13" descr="Vivats">
            <a:extLst>
              <a:ext uri="{FF2B5EF4-FFF2-40B4-BE49-F238E27FC236}">
                <a16:creationId xmlns:a16="http://schemas.microsoft.com/office/drawing/2014/main" id="{75640C31-2164-464B-8F08-8D7532107103}"/>
              </a:ext>
            </a:extLst>
          </p:cNvPr>
          <p:cNvSpPr/>
          <p:nvPr/>
        </p:nvSpPr>
        <p:spPr>
          <a:xfrm>
            <a:off x="1052781" y="3635334"/>
            <a:ext cx="446050" cy="446050"/>
          </a:xfrm>
          <a:prstGeom prst="rect">
            <a:avLst/>
          </a:prstGeom>
          <a:blipFill>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Rectangle : coins arrondis 14">
            <a:extLst>
              <a:ext uri="{FF2B5EF4-FFF2-40B4-BE49-F238E27FC236}">
                <a16:creationId xmlns:a16="http://schemas.microsoft.com/office/drawing/2014/main" id="{AF33B27E-D2DF-4DFF-83F3-1C48B4437EDA}"/>
              </a:ext>
            </a:extLst>
          </p:cNvPr>
          <p:cNvSpPr/>
          <p:nvPr/>
        </p:nvSpPr>
        <p:spPr>
          <a:xfrm>
            <a:off x="825298" y="4458616"/>
            <a:ext cx="6973712" cy="93578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a:r>
              <a:rPr lang="en-US" sz="1800" b="1" i="0" u="none" strike="noStrike" baseline="0" dirty="0">
                <a:latin typeface="Segoe UI" panose="020B0502040204020203" pitchFamily="34" charset="0"/>
              </a:rPr>
              <a:t>	Joint Programming </a:t>
            </a:r>
            <a:r>
              <a:rPr lang="en-US" sz="1800" b="0" i="0" u="none" strike="noStrike" baseline="0" dirty="0">
                <a:latin typeface="Segoe UI" panose="020B0502040204020203" pitchFamily="34" charset="0"/>
              </a:rPr>
              <a:t>– lively interaction between colleges 	(WMO, TSO, RE) and with Civil Society also leading to 	increased mutual understanding</a:t>
            </a:r>
          </a:p>
        </p:txBody>
      </p:sp>
      <p:sp>
        <p:nvSpPr>
          <p:cNvPr id="16" name="Rectangle : coins arrondis 15">
            <a:extLst>
              <a:ext uri="{FF2B5EF4-FFF2-40B4-BE49-F238E27FC236}">
                <a16:creationId xmlns:a16="http://schemas.microsoft.com/office/drawing/2014/main" id="{8D31F48C-D6DC-4819-B293-B09168B89B59}"/>
              </a:ext>
            </a:extLst>
          </p:cNvPr>
          <p:cNvSpPr/>
          <p:nvPr/>
        </p:nvSpPr>
        <p:spPr>
          <a:xfrm>
            <a:off x="838200" y="5550165"/>
            <a:ext cx="6947911" cy="81900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a:r>
              <a:rPr lang="en-US" sz="1800" b="0" i="0" u="none" strike="noStrike" baseline="0" dirty="0">
                <a:latin typeface="Segoe UI" panose="020B0502040204020203" pitchFamily="34" charset="0"/>
              </a:rPr>
              <a:t>	Strong &amp; successful </a:t>
            </a:r>
            <a:r>
              <a:rPr lang="en-US" sz="1800" b="1" i="0" u="none" strike="noStrike" baseline="0" dirty="0">
                <a:latin typeface="Segoe UI" panose="020B0502040204020203" pitchFamily="34" charset="0"/>
              </a:rPr>
              <a:t>cooperation with PREDIS</a:t>
            </a:r>
            <a:endParaRPr lang="en-US" sz="1800" b="0" i="0" u="none" strike="noStrike" baseline="0" dirty="0">
              <a:latin typeface="Segoe UI" panose="020B0502040204020203" pitchFamily="34" charset="0"/>
            </a:endParaRPr>
          </a:p>
        </p:txBody>
      </p:sp>
      <p:sp>
        <p:nvSpPr>
          <p:cNvPr id="17" name="Rectangle 16" descr="Business Growth">
            <a:extLst>
              <a:ext uri="{FF2B5EF4-FFF2-40B4-BE49-F238E27FC236}">
                <a16:creationId xmlns:a16="http://schemas.microsoft.com/office/drawing/2014/main" id="{6A1F49DE-15AC-4931-96EB-DDA76F0E06F6}"/>
              </a:ext>
            </a:extLst>
          </p:cNvPr>
          <p:cNvSpPr/>
          <p:nvPr/>
        </p:nvSpPr>
        <p:spPr>
          <a:xfrm>
            <a:off x="1052781" y="4713888"/>
            <a:ext cx="446050" cy="446050"/>
          </a:xfrm>
          <a:prstGeom prst="rect">
            <a:avLst/>
          </a:prstGeom>
          <a:blipFill>
            <a:blip r:embed="rId8">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Rectangle 17" descr="Poignée de main">
            <a:extLst>
              <a:ext uri="{FF2B5EF4-FFF2-40B4-BE49-F238E27FC236}">
                <a16:creationId xmlns:a16="http://schemas.microsoft.com/office/drawing/2014/main" id="{1BE8F16B-E07E-4ABF-8218-773DAB643082}"/>
              </a:ext>
            </a:extLst>
          </p:cNvPr>
          <p:cNvSpPr/>
          <p:nvPr/>
        </p:nvSpPr>
        <p:spPr>
          <a:xfrm>
            <a:off x="1074552" y="5730233"/>
            <a:ext cx="446050" cy="446050"/>
          </a:xfrm>
          <a:prstGeom prst="rect">
            <a:avLst/>
          </a:prstGeom>
          <a:blipFill>
            <a:blip r:embed="rId10">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Bulle narrative : rectangle à coins arrondis 18">
            <a:extLst>
              <a:ext uri="{FF2B5EF4-FFF2-40B4-BE49-F238E27FC236}">
                <a16:creationId xmlns:a16="http://schemas.microsoft.com/office/drawing/2014/main" id="{FFADFC81-BC2F-4FC7-AC04-B60ADDF12246}"/>
              </a:ext>
            </a:extLst>
          </p:cNvPr>
          <p:cNvSpPr/>
          <p:nvPr/>
        </p:nvSpPr>
        <p:spPr>
          <a:xfrm>
            <a:off x="8026493" y="1504060"/>
            <a:ext cx="4056650" cy="4046106"/>
          </a:xfrm>
          <a:prstGeom prst="wedgeRoundRectCallout">
            <a:avLst>
              <a:gd name="adj1" fmla="val -28493"/>
              <a:gd name="adj2" fmla="val 567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spc="25" dirty="0">
                <a:solidFill>
                  <a:srgbClr val="4472C4"/>
                </a:solidFill>
                <a:effectLst/>
                <a:latin typeface="Calibri" panose="020F0502020204030204" pitchFamily="34" charset="0"/>
                <a:ea typeface="Calibri" panose="020F0502020204030204" pitchFamily="34" charset="0"/>
                <a:cs typeface="Times New Roman (Corps CS)"/>
              </a:rPr>
              <a:t>“The project, which is very large and has a strong administration is providing excellent results and also provides an excellent platform for all actors involved in radioactive waste management and disposal. The project is step by step becoming one integrated project, instead of a collection of different projects.” </a:t>
            </a:r>
            <a:endParaRPr lang="en-GB" sz="2000" i="1" spc="25" dirty="0">
              <a:solidFill>
                <a:srgbClr val="4472C4"/>
              </a:solidFill>
              <a:latin typeface="Calibri" panose="020F0502020204030204" pitchFamily="34" charset="0"/>
              <a:ea typeface="Calibri" panose="020F0502020204030204" pitchFamily="34" charset="0"/>
              <a:cs typeface="Times New Roman (Corps CS)"/>
            </a:endParaRPr>
          </a:p>
          <a:p>
            <a:pPr algn="ctr"/>
            <a:r>
              <a:rPr lang="en-GB" sz="2000" i="1" spc="25" dirty="0">
                <a:solidFill>
                  <a:schemeClr val="tx1"/>
                </a:solidFill>
                <a:effectLst/>
                <a:latin typeface="Calibri" panose="020F0502020204030204" pitchFamily="34" charset="0"/>
                <a:ea typeface="Calibri" panose="020F0502020204030204" pitchFamily="34" charset="0"/>
                <a:cs typeface="Times New Roman (Corps CS)"/>
              </a:rPr>
              <a:t>Extract mid-term review</a:t>
            </a:r>
            <a:endParaRPr lang="fr-FR" sz="2000" spc="25" dirty="0">
              <a:solidFill>
                <a:schemeClr val="tx1"/>
              </a:solidFill>
              <a:effectLst/>
              <a:latin typeface="Calibri" panose="020F0502020204030204" pitchFamily="34" charset="0"/>
              <a:ea typeface="Calibri" panose="020F0502020204030204" pitchFamily="34" charset="0"/>
              <a:cs typeface="Times New Roman (Corps CS)"/>
            </a:endParaRPr>
          </a:p>
          <a:p>
            <a:pPr algn="ctr"/>
            <a:endParaRPr lang="fr-FR" dirty="0"/>
          </a:p>
        </p:txBody>
      </p:sp>
    </p:spTree>
    <p:extLst>
      <p:ext uri="{BB962C8B-B14F-4D97-AF65-F5344CB8AC3E}">
        <p14:creationId xmlns:p14="http://schemas.microsoft.com/office/powerpoint/2010/main" val="321591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A leap forward</a:t>
            </a:r>
          </a:p>
        </p:txBody>
      </p:sp>
      <p:sp>
        <p:nvSpPr>
          <p:cNvPr id="5" name="Espace réservé du texte 6">
            <a:extLst>
              <a:ext uri="{FF2B5EF4-FFF2-40B4-BE49-F238E27FC236}">
                <a16:creationId xmlns:a16="http://schemas.microsoft.com/office/drawing/2014/main" id="{C1B386B9-3A6B-4C0B-BF75-1501EE2D1255}"/>
              </a:ext>
            </a:extLst>
          </p:cNvPr>
          <p:cNvSpPr txBox="1">
            <a:spLocks/>
          </p:cNvSpPr>
          <p:nvPr/>
        </p:nvSpPr>
        <p:spPr>
          <a:xfrm>
            <a:off x="732777" y="1745959"/>
            <a:ext cx="6414935" cy="2751849"/>
          </a:xfrm>
          <a:prstGeom prst="rect">
            <a:avLst/>
          </a:prstGeom>
        </p:spPr>
        <p:txBody>
          <a:bodyPr vert="horz" lIns="91440" tIns="45720" rIns="91440" bIns="45720" rtlCol="0">
            <a:normAutofit fontScale="25000" lnSpcReduction="20000"/>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fr-FR" dirty="0">
              <a:solidFill>
                <a:srgbClr val="000000"/>
              </a:solidFill>
              <a:latin typeface="Lucida San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srgbClr val="000000"/>
              </a:solidFill>
              <a:effectLst/>
              <a:uLnTx/>
              <a:uFillTx/>
              <a:latin typeface="Lucida Sans"/>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fr-FR" dirty="0">
              <a:solidFill>
                <a:srgbClr val="000000"/>
              </a:solidFill>
              <a:latin typeface="Lucida Sans"/>
            </a:endParaRPr>
          </a:p>
          <a:p>
            <a:pPr>
              <a:defRPr/>
            </a:pPr>
            <a:r>
              <a:rPr lang="en-GB" sz="9600" dirty="0"/>
              <a:t>“A step change in European collaboration towards safe radioactive waste management (RWM), including disposal, through the development of a </a:t>
            </a:r>
            <a:r>
              <a:rPr lang="en-GB" sz="9600" b="1" dirty="0"/>
              <a:t>robust and sustained science, technology and knowledge management programme </a:t>
            </a:r>
            <a:r>
              <a:rPr lang="en-GB" sz="9600" dirty="0"/>
              <a:t>that </a:t>
            </a:r>
            <a:r>
              <a:rPr lang="en-GB" sz="9600" b="1" dirty="0"/>
              <a:t>supports timely implementation of RWM activities and serves to foster mutual understanding and trust between participants</a:t>
            </a:r>
            <a:r>
              <a:rPr lang="en-GB" sz="9600" dirty="0"/>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srgbClr val="000000"/>
              </a:solidFill>
              <a:effectLst/>
              <a:uLnTx/>
              <a:uFillTx/>
              <a:latin typeface="Lucida Sans"/>
              <a:ea typeface="+mn-ea"/>
              <a:cs typeface="+mn-cs"/>
            </a:endParaRPr>
          </a:p>
        </p:txBody>
      </p:sp>
      <p:sp>
        <p:nvSpPr>
          <p:cNvPr id="22" name="Hexagone 21">
            <a:extLst>
              <a:ext uri="{FF2B5EF4-FFF2-40B4-BE49-F238E27FC236}">
                <a16:creationId xmlns:a16="http://schemas.microsoft.com/office/drawing/2014/main" id="{A204B8E6-BC9F-4D97-8CFC-F6E50CFA377F}"/>
              </a:ext>
            </a:extLst>
          </p:cNvPr>
          <p:cNvSpPr/>
          <p:nvPr/>
        </p:nvSpPr>
        <p:spPr>
          <a:xfrm>
            <a:off x="7068821" y="397751"/>
            <a:ext cx="1906063" cy="1775537"/>
          </a:xfrm>
          <a:prstGeom prst="hexagon">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RÃ©sultat de recherche d'images pour &quot;fp6 europe&quot;">
            <a:extLst>
              <a:ext uri="{FF2B5EF4-FFF2-40B4-BE49-F238E27FC236}">
                <a16:creationId xmlns:a16="http://schemas.microsoft.com/office/drawing/2014/main" id="{E741D6CA-297E-4A7B-BB90-CDD972A185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115" y="881650"/>
            <a:ext cx="1211474" cy="1030865"/>
          </a:xfrm>
          <a:prstGeom prst="rect">
            <a:avLst/>
          </a:prstGeom>
          <a:noFill/>
          <a:extLst>
            <a:ext uri="{909E8E84-426E-40DD-AFC4-6F175D3DCCD1}">
              <a14:hiddenFill xmlns:a14="http://schemas.microsoft.com/office/drawing/2010/main">
                <a:solidFill>
                  <a:srgbClr val="FFFFFF"/>
                </a:solidFill>
              </a14:hiddenFill>
            </a:ext>
          </a:extLst>
        </p:spPr>
      </p:pic>
      <p:sp>
        <p:nvSpPr>
          <p:cNvPr id="24" name="Hexagone 23">
            <a:extLst>
              <a:ext uri="{FF2B5EF4-FFF2-40B4-BE49-F238E27FC236}">
                <a16:creationId xmlns:a16="http://schemas.microsoft.com/office/drawing/2014/main" id="{D2C12CCA-4EF6-4013-8EE7-813B0071176D}"/>
              </a:ext>
            </a:extLst>
          </p:cNvPr>
          <p:cNvSpPr/>
          <p:nvPr/>
        </p:nvSpPr>
        <p:spPr>
          <a:xfrm>
            <a:off x="8208870" y="1220017"/>
            <a:ext cx="3949695" cy="3555184"/>
          </a:xfrm>
          <a:prstGeom prst="hexagon">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A6471E6E-E4C1-442B-A2DD-CD80F797DB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3239" y="2336795"/>
            <a:ext cx="2700958" cy="105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e 16">
            <a:extLst>
              <a:ext uri="{FF2B5EF4-FFF2-40B4-BE49-F238E27FC236}">
                <a16:creationId xmlns:a16="http://schemas.microsoft.com/office/drawing/2014/main" id="{AE2C8292-411B-41E4-8953-F4457FE8CE2C}"/>
              </a:ext>
            </a:extLst>
          </p:cNvPr>
          <p:cNvSpPr/>
          <p:nvPr/>
        </p:nvSpPr>
        <p:spPr>
          <a:xfrm>
            <a:off x="7082758" y="3461750"/>
            <a:ext cx="2665769" cy="2514600"/>
          </a:xfrm>
          <a:prstGeom prst="hexagon">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http://www.igdtp.eu/images/logos/FP7Euratom_logo.JPG">
            <a:extLst>
              <a:ext uri="{FF2B5EF4-FFF2-40B4-BE49-F238E27FC236}">
                <a16:creationId xmlns:a16="http://schemas.microsoft.com/office/drawing/2014/main" id="{10968EE4-9DB9-4155-B549-82FECC68C77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7491" y="4138086"/>
            <a:ext cx="1636302" cy="1161927"/>
          </a:xfrm>
          <a:prstGeom prst="rect">
            <a:avLst/>
          </a:prstGeom>
          <a:noFill/>
          <a:ln>
            <a:noFill/>
          </a:ln>
        </p:spPr>
      </p:pic>
      <p:sp>
        <p:nvSpPr>
          <p:cNvPr id="11" name="Espace réservé de la date 5">
            <a:extLst>
              <a:ext uri="{FF2B5EF4-FFF2-40B4-BE49-F238E27FC236}">
                <a16:creationId xmlns:a16="http://schemas.microsoft.com/office/drawing/2014/main" id="{112D2A36-89FF-4A99-AD27-C2E8398536AD}"/>
              </a:ext>
            </a:extLst>
          </p:cNvPr>
          <p:cNvSpPr>
            <a:spLocks noGrp="1"/>
          </p:cNvSpPr>
          <p:nvPr>
            <p:ph type="dt" sz="half" idx="10"/>
          </p:nvPr>
        </p:nvSpPr>
        <p:spPr>
          <a:xfrm>
            <a:off x="838200" y="6356350"/>
            <a:ext cx="2743200" cy="365125"/>
          </a:xfrm>
        </p:spPr>
        <p:txBody>
          <a:bodyPr/>
          <a:lstStyle/>
          <a:p>
            <a:r>
              <a:rPr lang="fr-FR" dirty="0"/>
              <a:t>Date</a:t>
            </a:r>
          </a:p>
        </p:txBody>
      </p:sp>
      <p:sp>
        <p:nvSpPr>
          <p:cNvPr id="12" name="Espace réservé du pied de page 6">
            <a:extLst>
              <a:ext uri="{FF2B5EF4-FFF2-40B4-BE49-F238E27FC236}">
                <a16:creationId xmlns:a16="http://schemas.microsoft.com/office/drawing/2014/main" id="{4A8D4C0E-3C5C-4C11-8CCF-D1B2223B7AFC}"/>
              </a:ext>
            </a:extLst>
          </p:cNvPr>
          <p:cNvSpPr>
            <a:spLocks noGrp="1"/>
          </p:cNvSpPr>
          <p:nvPr>
            <p:ph type="ftr" sz="quarter" idx="11"/>
          </p:nvPr>
        </p:nvSpPr>
        <p:spPr>
          <a:xfrm>
            <a:off x="4038600" y="6356350"/>
            <a:ext cx="4114800" cy="365125"/>
          </a:xfrm>
        </p:spPr>
        <p:txBody>
          <a:bodyPr/>
          <a:lstStyle/>
          <a:p>
            <a:r>
              <a:rPr lang="fr-FR" dirty="0"/>
              <a:t>Event</a:t>
            </a:r>
          </a:p>
        </p:txBody>
      </p:sp>
    </p:spTree>
    <p:custDataLst>
      <p:tags r:id="rId1"/>
    </p:custDataLst>
    <p:extLst>
      <p:ext uri="{BB962C8B-B14F-4D97-AF65-F5344CB8AC3E}">
        <p14:creationId xmlns:p14="http://schemas.microsoft.com/office/powerpoint/2010/main" val="827241321"/>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9A72B-7D67-48E8-A04E-263B795F7B60}"/>
              </a:ext>
            </a:extLst>
          </p:cNvPr>
          <p:cNvSpPr>
            <a:spLocks noGrp="1"/>
          </p:cNvSpPr>
          <p:nvPr>
            <p:ph type="title"/>
          </p:nvPr>
        </p:nvSpPr>
        <p:spPr/>
        <p:txBody>
          <a:bodyPr>
            <a:normAutofit fontScale="90000"/>
          </a:bodyPr>
          <a:lstStyle/>
          <a:p>
            <a:r>
              <a:rPr lang="fr-FR" sz="2400" b="1" i="0" u="none" strike="noStrike" baseline="0" dirty="0" err="1">
                <a:latin typeface="Segoe UI" panose="020B0502040204020203" pitchFamily="34" charset="0"/>
              </a:rPr>
              <a:t>Looking</a:t>
            </a:r>
            <a:r>
              <a:rPr lang="fr-FR" sz="2400" b="1" i="0" u="none" strike="noStrike" baseline="0" dirty="0">
                <a:latin typeface="Segoe UI" panose="020B0502040204020203" pitchFamily="34" charset="0"/>
              </a:rPr>
              <a:t> </a:t>
            </a:r>
            <a:r>
              <a:rPr lang="fr-FR" sz="2400" b="1" i="0" u="none" strike="noStrike" baseline="0" dirty="0" err="1">
                <a:latin typeface="Segoe UI" panose="020B0502040204020203" pitchFamily="34" charset="0"/>
              </a:rPr>
              <a:t>Ahead</a:t>
            </a:r>
            <a:r>
              <a:rPr lang="fr-FR" sz="2400" b="0" i="0" u="none" strike="noStrike" baseline="0" dirty="0">
                <a:latin typeface="Segoe UI" panose="020B0502040204020203" pitchFamily="34" charset="0"/>
              </a:rPr>
              <a:t/>
            </a:r>
            <a:br>
              <a:rPr lang="fr-FR" sz="2400" b="0" i="0" u="none" strike="noStrike" baseline="0" dirty="0">
                <a:latin typeface="Segoe UI" panose="020B0502040204020203" pitchFamily="34" charset="0"/>
              </a:rPr>
            </a:br>
            <a:endParaRPr lang="fr-FR" dirty="0"/>
          </a:p>
        </p:txBody>
      </p:sp>
      <p:sp>
        <p:nvSpPr>
          <p:cNvPr id="3" name="Espace réservé du contenu 2">
            <a:extLst>
              <a:ext uri="{FF2B5EF4-FFF2-40B4-BE49-F238E27FC236}">
                <a16:creationId xmlns:a16="http://schemas.microsoft.com/office/drawing/2014/main" id="{8DF478A6-6C89-4F89-A964-96185E9A3032}"/>
              </a:ext>
            </a:extLst>
          </p:cNvPr>
          <p:cNvSpPr>
            <a:spLocks noGrp="1"/>
          </p:cNvSpPr>
          <p:nvPr>
            <p:ph idx="1"/>
          </p:nvPr>
        </p:nvSpPr>
        <p:spPr>
          <a:xfrm>
            <a:off x="684160" y="1797737"/>
            <a:ext cx="10799680" cy="4447435"/>
          </a:xfrm>
        </p:spPr>
        <p:txBody>
          <a:bodyPr>
            <a:normAutofit/>
          </a:bodyPr>
          <a:lstStyle/>
          <a:p>
            <a:pPr algn="just">
              <a:spcBef>
                <a:spcPts val="600"/>
              </a:spcBef>
              <a:spcAft>
                <a:spcPts val="600"/>
              </a:spcAft>
              <a:defRPr/>
            </a:pPr>
            <a:r>
              <a:rPr lang="en-US" sz="1800" dirty="0" err="1">
                <a:latin typeface="Arial" charset="0"/>
              </a:rPr>
              <a:t>Mesures</a:t>
            </a:r>
            <a:r>
              <a:rPr lang="en-US" sz="1800" dirty="0">
                <a:latin typeface="Arial" charset="0"/>
              </a:rPr>
              <a:t> taken to successfully complete </a:t>
            </a:r>
            <a:r>
              <a:rPr lang="en-US" sz="1800" dirty="0" smtClean="0">
                <a:latin typeface="Arial" charset="0"/>
              </a:rPr>
              <a:t>WPs</a:t>
            </a:r>
          </a:p>
          <a:p>
            <a:pPr algn="just">
              <a:spcBef>
                <a:spcPts val="600"/>
              </a:spcBef>
              <a:spcAft>
                <a:spcPts val="600"/>
              </a:spcAft>
              <a:defRPr/>
            </a:pPr>
            <a:r>
              <a:rPr lang="en-US" sz="1800" dirty="0" smtClean="0">
                <a:latin typeface="Arial" charset="0"/>
              </a:rPr>
              <a:t>Prepare EURAD2</a:t>
            </a:r>
          </a:p>
          <a:p>
            <a:pPr lvl="1" algn="just">
              <a:spcBef>
                <a:spcPts val="600"/>
              </a:spcBef>
              <a:spcAft>
                <a:spcPts val="600"/>
              </a:spcAft>
              <a:defRPr/>
            </a:pPr>
            <a:r>
              <a:rPr lang="en-US" dirty="0" smtClean="0">
                <a:latin typeface="Arial" charset="0"/>
              </a:rPr>
              <a:t>Integrate PREDIS (predisposal research)</a:t>
            </a:r>
          </a:p>
          <a:p>
            <a:pPr lvl="2" algn="just">
              <a:spcBef>
                <a:spcPts val="600"/>
              </a:spcBef>
              <a:spcAft>
                <a:spcPts val="600"/>
              </a:spcAft>
              <a:defRPr/>
            </a:pPr>
            <a:r>
              <a:rPr lang="en-US" dirty="0">
                <a:latin typeface="Arial" charset="0"/>
              </a:rPr>
              <a:t>Joint communication EURAD-PREDIS on steps towards </a:t>
            </a:r>
            <a:r>
              <a:rPr lang="en-US" dirty="0" smtClean="0">
                <a:latin typeface="Arial" charset="0"/>
              </a:rPr>
              <a:t>a EURAD-2 </a:t>
            </a:r>
            <a:r>
              <a:rPr lang="en-US" dirty="0">
                <a:latin typeface="Arial" charset="0"/>
              </a:rPr>
              <a:t>future EJP </a:t>
            </a:r>
            <a:r>
              <a:rPr lang="en-US" dirty="0" err="1">
                <a:latin typeface="Arial" charset="0"/>
              </a:rPr>
              <a:t>programme</a:t>
            </a:r>
            <a:endParaRPr lang="en-US" dirty="0" smtClean="0">
              <a:latin typeface="Arial" charset="0"/>
            </a:endParaRPr>
          </a:p>
          <a:p>
            <a:pPr lvl="1" algn="just">
              <a:spcBef>
                <a:spcPts val="600"/>
              </a:spcBef>
              <a:spcAft>
                <a:spcPts val="600"/>
              </a:spcAft>
              <a:defRPr/>
            </a:pPr>
            <a:r>
              <a:rPr lang="en-US" dirty="0" smtClean="0">
                <a:latin typeface="Arial" charset="0"/>
              </a:rPr>
              <a:t>Closed Workshop with the European commission, EURAD management and national representatives</a:t>
            </a:r>
          </a:p>
          <a:p>
            <a:pPr lvl="2" algn="just">
              <a:spcBef>
                <a:spcPts val="600"/>
              </a:spcBef>
              <a:spcAft>
                <a:spcPts val="600"/>
              </a:spcAft>
              <a:defRPr/>
            </a:pPr>
            <a:r>
              <a:rPr lang="en-US" smtClean="0">
                <a:latin typeface="Arial" charset="0"/>
              </a:rPr>
              <a:t>EURADWASTE, LYON 2022</a:t>
            </a:r>
            <a:endParaRPr lang="en-US" dirty="0" smtClean="0">
              <a:latin typeface="Arial" charset="0"/>
            </a:endParaRPr>
          </a:p>
          <a:p>
            <a:pPr lvl="1" algn="just">
              <a:spcBef>
                <a:spcPts val="600"/>
              </a:spcBef>
              <a:spcAft>
                <a:spcPts val="600"/>
              </a:spcAft>
              <a:defRPr/>
            </a:pPr>
            <a:r>
              <a:rPr lang="en-US" dirty="0" smtClean="0">
                <a:latin typeface="Arial" charset="0"/>
              </a:rPr>
              <a:t>Update </a:t>
            </a:r>
            <a:r>
              <a:rPr lang="en-US" dirty="0">
                <a:latin typeface="Arial" charset="0"/>
              </a:rPr>
              <a:t>of the SRA (final version early 2023) will serve two purposes: </a:t>
            </a:r>
          </a:p>
          <a:p>
            <a:pPr lvl="2" algn="just">
              <a:spcBef>
                <a:spcPts val="600"/>
              </a:spcBef>
              <a:spcAft>
                <a:spcPts val="600"/>
              </a:spcAft>
              <a:defRPr/>
            </a:pPr>
            <a:r>
              <a:rPr lang="en-US" dirty="0">
                <a:solidFill>
                  <a:schemeClr val="accent1"/>
                </a:solidFill>
                <a:latin typeface="Segoe UI" panose="020B0502040204020203" pitchFamily="34" charset="0"/>
              </a:rPr>
              <a:t>Take stock and reflect </a:t>
            </a:r>
            <a:r>
              <a:rPr lang="en-US" dirty="0">
                <a:latin typeface="Segoe UI" panose="020B0502040204020203" pitchFamily="34" charset="0"/>
              </a:rPr>
              <a:t>on progress made since 2019 and capture emerging needs</a:t>
            </a:r>
          </a:p>
          <a:p>
            <a:pPr lvl="2" algn="just">
              <a:spcBef>
                <a:spcPts val="600"/>
              </a:spcBef>
              <a:spcAft>
                <a:spcPts val="600"/>
              </a:spcAft>
              <a:defRPr/>
            </a:pPr>
            <a:r>
              <a:rPr lang="en-US" dirty="0">
                <a:latin typeface="Segoe UI" panose="020B0502040204020203" pitchFamily="34" charset="0"/>
              </a:rPr>
              <a:t>Prepare as guide for a </a:t>
            </a:r>
            <a:r>
              <a:rPr lang="en-US" dirty="0">
                <a:solidFill>
                  <a:schemeClr val="accent1"/>
                </a:solidFill>
                <a:latin typeface="Segoe UI" panose="020B0502040204020203" pitchFamily="34" charset="0"/>
              </a:rPr>
              <a:t>potential future EC joint </a:t>
            </a:r>
            <a:r>
              <a:rPr lang="en-US" dirty="0" err="1" smtClean="0">
                <a:solidFill>
                  <a:schemeClr val="accent1"/>
                </a:solidFill>
                <a:latin typeface="Segoe UI" panose="020B0502040204020203" pitchFamily="34" charset="0"/>
              </a:rPr>
              <a:t>programme</a:t>
            </a:r>
            <a:endParaRPr lang="en-US" dirty="0" smtClean="0">
              <a:solidFill>
                <a:schemeClr val="accent1"/>
              </a:solidFill>
              <a:latin typeface="Segoe UI" panose="020B0502040204020203" pitchFamily="34" charset="0"/>
            </a:endParaRPr>
          </a:p>
          <a:p>
            <a:pPr lvl="1" algn="just">
              <a:spcBef>
                <a:spcPts val="600"/>
              </a:spcBef>
              <a:spcAft>
                <a:spcPts val="600"/>
              </a:spcAft>
              <a:defRPr/>
            </a:pPr>
            <a:r>
              <a:rPr lang="en-US" dirty="0" smtClean="0">
                <a:solidFill>
                  <a:schemeClr val="tx1">
                    <a:lumMod val="85000"/>
                    <a:lumOff val="15000"/>
                  </a:schemeClr>
                </a:solidFill>
                <a:latin typeface="Segoe UI" panose="020B0502040204020203" pitchFamily="34" charset="0"/>
              </a:rPr>
              <a:t>Interests of research entities shall be represented by EURADSCIENCE:</a:t>
            </a:r>
          </a:p>
          <a:p>
            <a:pPr lvl="2" algn="just">
              <a:spcBef>
                <a:spcPts val="600"/>
              </a:spcBef>
              <a:spcAft>
                <a:spcPts val="600"/>
              </a:spcAft>
              <a:defRPr/>
            </a:pPr>
            <a:r>
              <a:rPr lang="en-US" dirty="0">
                <a:solidFill>
                  <a:schemeClr val="accent1"/>
                </a:solidFill>
                <a:latin typeface="Segoe UI" panose="020B0502040204020203" pitchFamily="34" charset="0"/>
              </a:rPr>
              <a:t>christophe.bruggeman@sckcen.be</a:t>
            </a:r>
            <a:endParaRPr lang="en-US" dirty="0">
              <a:solidFill>
                <a:schemeClr val="accent1"/>
              </a:solidFill>
              <a:latin typeface="Segoe UI" panose="020B0502040204020203" pitchFamily="34" charset="0"/>
            </a:endParaRPr>
          </a:p>
        </p:txBody>
      </p:sp>
      <p:sp>
        <p:nvSpPr>
          <p:cNvPr id="4" name="Espace réservé de la date 3">
            <a:extLst>
              <a:ext uri="{FF2B5EF4-FFF2-40B4-BE49-F238E27FC236}">
                <a16:creationId xmlns:a16="http://schemas.microsoft.com/office/drawing/2014/main" id="{8A1EBED0-6A7D-4C1E-9377-E827F0AEC278}"/>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2F35FD7E-0421-46DE-A127-A55E1798CC5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09EA488-8FFD-426A-AC51-7008D2CE356C}"/>
              </a:ext>
            </a:extLst>
          </p:cNvPr>
          <p:cNvSpPr>
            <a:spLocks noGrp="1"/>
          </p:cNvSpPr>
          <p:nvPr>
            <p:ph type="sldNum" sz="quarter" idx="12"/>
          </p:nvPr>
        </p:nvSpPr>
        <p:spPr/>
        <p:txBody>
          <a:bodyPr/>
          <a:lstStyle/>
          <a:p>
            <a:fld id="{3656F5A9-422C-EB45-9C38-CDA2D337D9D8}" type="slidenum">
              <a:rPr lang="fr-FR" smtClean="0"/>
              <a:t>20</a:t>
            </a:fld>
            <a:endParaRPr lang="fr-FR"/>
          </a:p>
        </p:txBody>
      </p:sp>
      <p:sp>
        <p:nvSpPr>
          <p:cNvPr id="7" name="Bulle narrative : rectangle à coins arrondis 6">
            <a:extLst>
              <a:ext uri="{FF2B5EF4-FFF2-40B4-BE49-F238E27FC236}">
                <a16:creationId xmlns:a16="http://schemas.microsoft.com/office/drawing/2014/main" id="{9B8656A7-28DC-4CBC-A384-614A82DDCE42}"/>
              </a:ext>
            </a:extLst>
          </p:cNvPr>
          <p:cNvSpPr/>
          <p:nvPr/>
        </p:nvSpPr>
        <p:spPr>
          <a:xfrm>
            <a:off x="6776720" y="136524"/>
            <a:ext cx="5191760" cy="1550035"/>
          </a:xfrm>
          <a:prstGeom prst="wedgeRoundRectCallout">
            <a:avLst>
              <a:gd name="adj1" fmla="val -60485"/>
              <a:gd name="adj2" fmla="val 318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0" i="1" u="none" strike="noStrike" baseline="0" dirty="0">
                <a:solidFill>
                  <a:srgbClr val="4472C5"/>
                </a:solidFill>
                <a:latin typeface="Calibri-Italic"/>
              </a:rPr>
              <a:t>“It is important to ensure continuity of the work and the organization built up and be prepared</a:t>
            </a:r>
          </a:p>
          <a:p>
            <a:r>
              <a:rPr lang="en-US" sz="1800" b="0" i="1" u="none" strike="noStrike" baseline="0" dirty="0">
                <a:solidFill>
                  <a:srgbClr val="4472C5"/>
                </a:solidFill>
                <a:latin typeface="Calibri-Italic"/>
              </a:rPr>
              <a:t>for development of a second step of EURAD, EURAD2, as early as possible.”</a:t>
            </a:r>
          </a:p>
          <a:p>
            <a:r>
              <a:rPr lang="en-US" i="1" dirty="0">
                <a:solidFill>
                  <a:schemeClr val="tx1"/>
                </a:solidFill>
                <a:latin typeface="Calibri-Italic"/>
              </a:rPr>
              <a:t>Extract mid-term review report</a:t>
            </a:r>
            <a:endParaRPr lang="fr-FR" dirty="0">
              <a:solidFill>
                <a:schemeClr val="tx1"/>
              </a:solidFill>
            </a:endParaRPr>
          </a:p>
        </p:txBody>
      </p:sp>
    </p:spTree>
    <p:extLst>
      <p:ext uri="{BB962C8B-B14F-4D97-AF65-F5344CB8AC3E}">
        <p14:creationId xmlns:p14="http://schemas.microsoft.com/office/powerpoint/2010/main" val="131357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87AD24-49C8-42CC-8E36-1317C30E59CC}"/>
              </a:ext>
            </a:extLst>
          </p:cNvPr>
          <p:cNvSpPr>
            <a:spLocks noGrp="1"/>
          </p:cNvSpPr>
          <p:nvPr>
            <p:ph type="title"/>
          </p:nvPr>
        </p:nvSpPr>
        <p:spPr/>
        <p:txBody>
          <a:bodyPr/>
          <a:lstStyle/>
          <a:p>
            <a:r>
              <a:rPr lang="fr-FR" dirty="0" err="1"/>
              <a:t>Thank</a:t>
            </a:r>
            <a:r>
              <a:rPr lang="fr-FR" dirty="0"/>
              <a:t> </a:t>
            </a:r>
            <a:r>
              <a:rPr lang="fr-FR" dirty="0" err="1"/>
              <a:t>you</a:t>
            </a:r>
            <a:r>
              <a:rPr lang="fr-FR" dirty="0"/>
              <a:t> for </a:t>
            </a:r>
            <a:r>
              <a:rPr lang="fr-FR" dirty="0" err="1"/>
              <a:t>your</a:t>
            </a:r>
            <a:r>
              <a:rPr lang="fr-FR" dirty="0"/>
              <a:t> attention </a:t>
            </a:r>
          </a:p>
        </p:txBody>
      </p:sp>
      <p:sp>
        <p:nvSpPr>
          <p:cNvPr id="3" name="Espace réservé du contenu 2">
            <a:extLst>
              <a:ext uri="{FF2B5EF4-FFF2-40B4-BE49-F238E27FC236}">
                <a16:creationId xmlns:a16="http://schemas.microsoft.com/office/drawing/2014/main" id="{54D93BB7-125B-45DB-B3A6-0E597B47DB58}"/>
              </a:ext>
            </a:extLst>
          </p:cNvPr>
          <p:cNvSpPr>
            <a:spLocks noGrp="1"/>
          </p:cNvSpPr>
          <p:nvPr>
            <p:ph idx="1"/>
          </p:nvPr>
        </p:nvSpPr>
        <p:spPr/>
        <p:txBody>
          <a:bodyPr/>
          <a:lstStyle/>
          <a:p>
            <a:pPr marL="0" indent="0" algn="ctr">
              <a:buNone/>
            </a:pPr>
            <a:r>
              <a:rPr lang="fr-FR" dirty="0">
                <a:hlinkClick r:id="rId2"/>
              </a:rPr>
              <a:t>https://www.ejp-eurad.eu/</a:t>
            </a:r>
            <a:endParaRPr lang="fr-FR" dirty="0"/>
          </a:p>
          <a:p>
            <a:pPr marL="0" indent="0" algn="ctr">
              <a:buNone/>
            </a:pPr>
            <a:r>
              <a:rPr lang="fr-FR" dirty="0"/>
              <a:t>LinkedIn: </a:t>
            </a:r>
            <a:r>
              <a:rPr lang="fr-FR" dirty="0">
                <a:hlinkClick r:id="rId3"/>
              </a:rPr>
              <a:t>https://www.linkedin.com/showcase/ejp-eurad</a:t>
            </a:r>
            <a:endParaRPr lang="fr-FR" dirty="0"/>
          </a:p>
          <a:p>
            <a:pPr marL="0" indent="0" algn="ctr">
              <a:buNone/>
            </a:pPr>
            <a:r>
              <a:rPr lang="fr-FR" dirty="0"/>
              <a:t>Twitter : </a:t>
            </a:r>
            <a:r>
              <a:rPr lang="fr-FR" b="0" i="0" dirty="0">
                <a:solidFill>
                  <a:srgbClr val="536471"/>
                </a:solidFill>
                <a:effectLst/>
                <a:latin typeface="TwitterChirp"/>
              </a:rPr>
              <a:t>@EJP_EURAD</a:t>
            </a:r>
          </a:p>
          <a:p>
            <a:pPr marL="0" indent="0" algn="ctr">
              <a:buNone/>
            </a:pPr>
            <a:endParaRPr lang="fr-FR" b="0" dirty="0">
              <a:solidFill>
                <a:srgbClr val="536471"/>
              </a:solidFill>
              <a:latin typeface="TwitterChirp"/>
            </a:endParaRPr>
          </a:p>
          <a:p>
            <a:pPr marL="0" indent="0" algn="ctr">
              <a:buNone/>
            </a:pPr>
            <a:r>
              <a:rPr lang="fr-FR" b="0" i="0" dirty="0">
                <a:solidFill>
                  <a:srgbClr val="536471"/>
                </a:solidFill>
                <a:effectLst/>
                <a:latin typeface="TwitterChirp"/>
              </a:rPr>
              <a:t>Coordination : ANDRA (France)</a:t>
            </a:r>
          </a:p>
          <a:p>
            <a:pPr marL="0" indent="0" algn="ctr">
              <a:buNone/>
            </a:pPr>
            <a:endParaRPr lang="fr-FR" b="0" i="0" dirty="0">
              <a:solidFill>
                <a:srgbClr val="536471"/>
              </a:solidFill>
              <a:effectLst/>
              <a:latin typeface="TwitterChirp"/>
            </a:endParaRPr>
          </a:p>
          <a:p>
            <a:pPr marL="0" indent="0" algn="ctr">
              <a:buNone/>
            </a:pPr>
            <a:r>
              <a:rPr lang="fr-FR" b="0" dirty="0">
                <a:solidFill>
                  <a:srgbClr val="536471"/>
                </a:solidFill>
                <a:latin typeface="TwitterChirp"/>
              </a:rPr>
              <a:t>For more information </a:t>
            </a:r>
            <a:r>
              <a:rPr lang="fr-FR" b="0" dirty="0" err="1">
                <a:solidFill>
                  <a:srgbClr val="536471"/>
                </a:solidFill>
                <a:latin typeface="TwitterChirp"/>
              </a:rPr>
              <a:t>please</a:t>
            </a:r>
            <a:r>
              <a:rPr lang="fr-FR" b="0" dirty="0">
                <a:solidFill>
                  <a:srgbClr val="536471"/>
                </a:solidFill>
                <a:latin typeface="TwitterChirp"/>
              </a:rPr>
              <a:t> contact : </a:t>
            </a:r>
          </a:p>
          <a:p>
            <a:pPr marL="0" indent="0" algn="ctr">
              <a:buNone/>
            </a:pPr>
            <a:r>
              <a:rPr lang="fr-FR" b="0" dirty="0">
                <a:solidFill>
                  <a:srgbClr val="536471"/>
                </a:solidFill>
                <a:latin typeface="TwitterChirp"/>
                <a:hlinkClick r:id="rId4"/>
              </a:rPr>
              <a:t>secretariat@ejp-eurad.eu</a:t>
            </a:r>
            <a:endParaRPr lang="fr-FR" b="0" dirty="0">
              <a:solidFill>
                <a:srgbClr val="536471"/>
              </a:solidFill>
              <a:latin typeface="TwitterChirp"/>
            </a:endParaRPr>
          </a:p>
          <a:p>
            <a:endParaRPr lang="fr-FR" dirty="0"/>
          </a:p>
        </p:txBody>
      </p:sp>
      <p:sp>
        <p:nvSpPr>
          <p:cNvPr id="4" name="Espace réservé de la date 3">
            <a:extLst>
              <a:ext uri="{FF2B5EF4-FFF2-40B4-BE49-F238E27FC236}">
                <a16:creationId xmlns:a16="http://schemas.microsoft.com/office/drawing/2014/main" id="{33D6656A-7045-4391-8031-7C39FC52A091}"/>
              </a:ext>
            </a:extLst>
          </p:cNvPr>
          <p:cNvSpPr>
            <a:spLocks noGrp="1"/>
          </p:cNvSpPr>
          <p:nvPr>
            <p:ph type="dt" sz="half" idx="10"/>
          </p:nvPr>
        </p:nvSpPr>
        <p:spPr/>
        <p:txBody>
          <a:bodyPr/>
          <a:lstStyle/>
          <a:p>
            <a:r>
              <a:rPr lang="fr-FR"/>
              <a:t>Date</a:t>
            </a:r>
          </a:p>
        </p:txBody>
      </p:sp>
      <p:sp>
        <p:nvSpPr>
          <p:cNvPr id="5" name="Espace réservé du pied de page 4">
            <a:extLst>
              <a:ext uri="{FF2B5EF4-FFF2-40B4-BE49-F238E27FC236}">
                <a16:creationId xmlns:a16="http://schemas.microsoft.com/office/drawing/2014/main" id="{61024713-661B-4F1A-85F7-F8A993182372}"/>
              </a:ext>
            </a:extLst>
          </p:cNvPr>
          <p:cNvSpPr>
            <a:spLocks noGrp="1"/>
          </p:cNvSpPr>
          <p:nvPr>
            <p:ph type="ftr" sz="quarter" idx="11"/>
          </p:nvPr>
        </p:nvSpPr>
        <p:spPr/>
        <p:txBody>
          <a:bodyPr/>
          <a:lstStyle/>
          <a:p>
            <a:r>
              <a:rPr lang="fr-FR"/>
              <a:t>Event</a:t>
            </a:r>
          </a:p>
        </p:txBody>
      </p:sp>
      <p:sp>
        <p:nvSpPr>
          <p:cNvPr id="6" name="Espace réservé du numéro de diapositive 5">
            <a:extLst>
              <a:ext uri="{FF2B5EF4-FFF2-40B4-BE49-F238E27FC236}">
                <a16:creationId xmlns:a16="http://schemas.microsoft.com/office/drawing/2014/main" id="{1E1C9FA8-D3BE-47C5-977D-D3492A6DA07D}"/>
              </a:ext>
            </a:extLst>
          </p:cNvPr>
          <p:cNvSpPr>
            <a:spLocks noGrp="1"/>
          </p:cNvSpPr>
          <p:nvPr>
            <p:ph type="sldNum" sz="quarter" idx="12"/>
          </p:nvPr>
        </p:nvSpPr>
        <p:spPr/>
        <p:txBody>
          <a:bodyPr/>
          <a:lstStyle/>
          <a:p>
            <a:fld id="{3656F5A9-422C-EB45-9C38-CDA2D337D9D8}" type="slidenum">
              <a:rPr lang="fr-FR" smtClean="0"/>
              <a:t>21</a:t>
            </a:fld>
            <a:endParaRPr lang="fr-FR"/>
          </a:p>
        </p:txBody>
      </p:sp>
    </p:spTree>
    <p:extLst>
      <p:ext uri="{BB962C8B-B14F-4D97-AF65-F5344CB8AC3E}">
        <p14:creationId xmlns:p14="http://schemas.microsoft.com/office/powerpoint/2010/main" val="334756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e 7">
            <a:extLst>
              <a:ext uri="{FF2B5EF4-FFF2-40B4-BE49-F238E27FC236}">
                <a16:creationId xmlns:a16="http://schemas.microsoft.com/office/drawing/2014/main" id="{67CE7B75-9792-411B-A87B-58F43F3FF42B}"/>
              </a:ext>
            </a:extLst>
          </p:cNvPr>
          <p:cNvSpPr/>
          <p:nvPr/>
        </p:nvSpPr>
        <p:spPr>
          <a:xfrm>
            <a:off x="8823155" y="1885679"/>
            <a:ext cx="3284077" cy="2720652"/>
          </a:xfrm>
          <a:prstGeom prst="hexagon">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Hexagone 2">
            <a:extLst>
              <a:ext uri="{FF2B5EF4-FFF2-40B4-BE49-F238E27FC236}">
                <a16:creationId xmlns:a16="http://schemas.microsoft.com/office/drawing/2014/main" id="{548B9D38-629E-4FDE-AC94-9306E366A51F}"/>
              </a:ext>
            </a:extLst>
          </p:cNvPr>
          <p:cNvSpPr/>
          <p:nvPr/>
        </p:nvSpPr>
        <p:spPr>
          <a:xfrm>
            <a:off x="6096000" y="225370"/>
            <a:ext cx="3375517" cy="2930636"/>
          </a:xfrm>
          <a:prstGeom prst="hexagon">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EURAD’s ambition</a:t>
            </a:r>
          </a:p>
        </p:txBody>
      </p:sp>
      <p:sp>
        <p:nvSpPr>
          <p:cNvPr id="5" name="Espace réservé du texte 6">
            <a:extLst>
              <a:ext uri="{FF2B5EF4-FFF2-40B4-BE49-F238E27FC236}">
                <a16:creationId xmlns:a16="http://schemas.microsoft.com/office/drawing/2014/main" id="{C1B386B9-3A6B-4C0B-BF75-1501EE2D1255}"/>
              </a:ext>
            </a:extLst>
          </p:cNvPr>
          <p:cNvSpPr txBox="1">
            <a:spLocks/>
          </p:cNvSpPr>
          <p:nvPr/>
        </p:nvSpPr>
        <p:spPr>
          <a:xfrm>
            <a:off x="838198" y="1780687"/>
            <a:ext cx="8429879" cy="4226218"/>
          </a:xfrm>
          <a:prstGeom prst="rect">
            <a:avLst/>
          </a:prstGeom>
        </p:spPr>
        <p:txBody>
          <a:bodyPr vert="horz" lIns="91440" tIns="45720" rIns="91440" bIns="45720" rtlCol="0">
            <a:normAutofit fontScale="62500" lnSpcReduction="20000"/>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2100" dirty="0" err="1">
                <a:solidFill>
                  <a:srgbClr val="003B8E"/>
                </a:solidFill>
                <a:latin typeface="Lucida Sans"/>
              </a:rPr>
              <a:t>Complement</a:t>
            </a:r>
            <a:r>
              <a:rPr lang="fr-FR" sz="2100" dirty="0">
                <a:solidFill>
                  <a:srgbClr val="003B8E"/>
                </a:solidFill>
                <a:latin typeface="Lucida Sans"/>
              </a:rPr>
              <a:t> the national Programmes</a:t>
            </a:r>
          </a:p>
          <a:p>
            <a:pPr marL="594900" lvl="1" indent="-342900">
              <a:spcBef>
                <a:spcPts val="1200"/>
              </a:spcBef>
              <a:buFont typeface="Arial" panose="020B0604020202020204" pitchFamily="34" charset="0"/>
              <a:buChar char="•"/>
              <a:defRPr/>
            </a:pPr>
            <a:r>
              <a:rPr lang="fr-FR" sz="2000" dirty="0">
                <a:solidFill>
                  <a:srgbClr val="33892D"/>
                </a:solidFill>
                <a:latin typeface="Lucida Sans" panose="020B0602030504020204" pitchFamily="34" charset="0"/>
              </a:rPr>
              <a:t>Support compliance </a:t>
            </a:r>
            <a:r>
              <a:rPr lang="fr-FR" sz="2000" dirty="0" err="1">
                <a:solidFill>
                  <a:srgbClr val="33892D"/>
                </a:solidFill>
                <a:latin typeface="Lucida Sans" panose="020B0602030504020204" pitchFamily="34" charset="0"/>
              </a:rPr>
              <a:t>with</a:t>
            </a:r>
            <a:r>
              <a:rPr lang="fr-FR" sz="2000" dirty="0">
                <a:solidFill>
                  <a:srgbClr val="33892D"/>
                </a:solidFill>
                <a:latin typeface="Lucida Sans" panose="020B0602030504020204" pitchFamily="34" charset="0"/>
              </a:rPr>
              <a:t> </a:t>
            </a:r>
            <a:r>
              <a:rPr lang="fr-FR" sz="2000" dirty="0" err="1">
                <a:solidFill>
                  <a:srgbClr val="33892D"/>
                </a:solidFill>
                <a:latin typeface="Lucida Sans" panose="020B0602030504020204" pitchFamily="34" charset="0"/>
              </a:rPr>
              <a:t>European</a:t>
            </a:r>
            <a:r>
              <a:rPr lang="fr-FR" sz="2000" dirty="0">
                <a:solidFill>
                  <a:srgbClr val="33892D"/>
                </a:solidFill>
                <a:latin typeface="Lucida Sans" panose="020B0602030504020204" pitchFamily="34" charset="0"/>
              </a:rPr>
              <a:t> </a:t>
            </a:r>
            <a:r>
              <a:rPr lang="fr-FR" sz="2000" dirty="0" err="1">
                <a:solidFill>
                  <a:srgbClr val="33892D"/>
                </a:solidFill>
                <a:latin typeface="Lucida Sans" panose="020B0602030504020204" pitchFamily="34" charset="0"/>
              </a:rPr>
              <a:t>regulations</a:t>
            </a:r>
            <a:r>
              <a:rPr lang="fr-FR" sz="2000" dirty="0">
                <a:solidFill>
                  <a:srgbClr val="33892D"/>
                </a:solidFill>
                <a:latin typeface="Lucida Sans" panose="020B0602030504020204" pitchFamily="34" charset="0"/>
              </a:rPr>
              <a:t> </a:t>
            </a:r>
            <a:endParaRPr lang="fr-FR" sz="2000" dirty="0" smtClean="0">
              <a:solidFill>
                <a:srgbClr val="33892D"/>
              </a:solidFill>
              <a:latin typeface="Lucida Sans" panose="020B0602030504020204" pitchFamily="34" charset="0"/>
            </a:endParaRPr>
          </a:p>
          <a:p>
            <a:pPr marL="882900" lvl="2" indent="-342900">
              <a:spcBef>
                <a:spcPts val="1200"/>
              </a:spcBef>
              <a:defRPr/>
            </a:pPr>
            <a:r>
              <a:rPr lang="fr-FR" sz="1900" dirty="0" err="1" smtClean="0">
                <a:latin typeface="Lucida Sans" panose="020B0602030504020204" pitchFamily="34" charset="0"/>
              </a:rPr>
              <a:t>Waste</a:t>
            </a:r>
            <a:r>
              <a:rPr lang="fr-FR" sz="1900" dirty="0" smtClean="0">
                <a:latin typeface="Lucida Sans" panose="020B0602030504020204" pitchFamily="34" charset="0"/>
              </a:rPr>
              <a:t> directive </a:t>
            </a:r>
            <a:r>
              <a:rPr lang="fr-FR" sz="1900" dirty="0" err="1" smtClean="0">
                <a:latin typeface="Lucida Sans" panose="020B0602030504020204" pitchFamily="34" charset="0"/>
              </a:rPr>
              <a:t>from</a:t>
            </a:r>
            <a:r>
              <a:rPr lang="fr-FR" sz="1900" dirty="0" smtClean="0">
                <a:latin typeface="Lucida Sans" panose="020B0602030504020204" pitchFamily="34" charset="0"/>
              </a:rPr>
              <a:t> 2021</a:t>
            </a:r>
            <a:endParaRPr lang="fr-FR" sz="1900" dirty="0">
              <a:solidFill>
                <a:srgbClr val="33892D"/>
              </a:solidFill>
              <a:latin typeface="Lucida Sans" panose="020B0602030504020204" pitchFamily="34" charset="0"/>
            </a:endParaRPr>
          </a:p>
          <a:p>
            <a:pPr marL="594900" lvl="1" indent="-342900">
              <a:spcBef>
                <a:spcPts val="1200"/>
              </a:spcBef>
              <a:buFont typeface="Arial" panose="020B0604020202020204" pitchFamily="34" charset="0"/>
              <a:buChar char="•"/>
              <a:defRPr/>
            </a:pPr>
            <a:r>
              <a:rPr lang="fr-FR" sz="2000" dirty="0">
                <a:solidFill>
                  <a:srgbClr val="33892D"/>
                </a:solidFill>
                <a:latin typeface="Lucida Sans" panose="020B0602030504020204" pitchFamily="34" charset="0"/>
              </a:rPr>
              <a:t>Foster efficient use of RD&amp;D </a:t>
            </a:r>
            <a:r>
              <a:rPr lang="fr-FR" sz="2000" dirty="0" err="1">
                <a:solidFill>
                  <a:srgbClr val="33892D"/>
                </a:solidFill>
                <a:latin typeface="Lucida Sans" panose="020B0602030504020204" pitchFamily="34" charset="0"/>
              </a:rPr>
              <a:t>resources</a:t>
            </a:r>
            <a:r>
              <a:rPr lang="fr-FR" sz="2000" dirty="0">
                <a:solidFill>
                  <a:srgbClr val="33892D"/>
                </a:solidFill>
                <a:latin typeface="Lucida Sans" panose="020B0602030504020204" pitchFamily="34" charset="0"/>
              </a:rPr>
              <a:t> at the EU </a:t>
            </a:r>
            <a:r>
              <a:rPr lang="fr-FR" sz="2000" dirty="0" err="1">
                <a:solidFill>
                  <a:srgbClr val="33892D"/>
                </a:solidFill>
                <a:latin typeface="Lucida Sans" panose="020B0602030504020204" pitchFamily="34" charset="0"/>
              </a:rPr>
              <a:t>level</a:t>
            </a:r>
            <a:endParaRPr lang="fr-FR" sz="2000" dirty="0">
              <a:solidFill>
                <a:srgbClr val="33892D"/>
              </a:solidFill>
              <a:latin typeface="Lucida Sans" panose="020B0602030504020204" pitchFamily="34" charset="0"/>
            </a:endParaRPr>
          </a:p>
          <a:p>
            <a:pPr marL="594900" lvl="1" indent="-342900">
              <a:spcBef>
                <a:spcPts val="1200"/>
              </a:spcBef>
              <a:buFont typeface="Arial" panose="020B0604020202020204" pitchFamily="34" charset="0"/>
              <a:buChar char="•"/>
              <a:defRPr/>
            </a:pPr>
            <a:r>
              <a:rPr lang="fr-FR" sz="2000" dirty="0">
                <a:solidFill>
                  <a:srgbClr val="33892D"/>
                </a:solidFill>
                <a:latin typeface="Lucida Sans" panose="020B0602030504020204" pitchFamily="34" charset="0"/>
              </a:rPr>
              <a:t>Support RWM innovation and optimisation</a:t>
            </a:r>
          </a:p>
          <a:p>
            <a:pPr marR="0" lvl="0" algn="l" defTabSz="914400" rtl="0" eaLnBrk="1" fontAlgn="auto" latinLnBrk="0" hangingPunct="1">
              <a:lnSpc>
                <a:spcPct val="100000"/>
              </a:lnSpc>
              <a:spcBef>
                <a:spcPts val="1200"/>
              </a:spcBef>
              <a:spcAft>
                <a:spcPts val="0"/>
              </a:spcAft>
              <a:buClrTx/>
              <a:buSzTx/>
              <a:tabLst/>
              <a:defRPr/>
            </a:pPr>
            <a:endParaRPr lang="fr-FR" sz="2000" dirty="0">
              <a:solidFill>
                <a:srgbClr val="003B8E"/>
              </a:solidFill>
              <a:latin typeface="Lucida Sans"/>
            </a:endParaRPr>
          </a:p>
          <a:p>
            <a:pPr marL="285750" marR="0" lvl="0"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lang="fr-FR" sz="2100" dirty="0" err="1">
                <a:solidFill>
                  <a:srgbClr val="003B8E"/>
                </a:solidFill>
                <a:latin typeface="Lucida Sans"/>
              </a:rPr>
              <a:t>Ensure</a:t>
            </a:r>
            <a:r>
              <a:rPr lang="fr-FR" sz="2100" dirty="0">
                <a:solidFill>
                  <a:srgbClr val="003B8E"/>
                </a:solidFill>
                <a:latin typeface="Lucida Sans"/>
              </a:rPr>
              <a:t> the </a:t>
            </a:r>
            <a:r>
              <a:rPr lang="fr-FR" sz="2100" dirty="0" err="1">
                <a:solidFill>
                  <a:srgbClr val="003B8E"/>
                </a:solidFill>
                <a:latin typeface="Lucida Sans"/>
              </a:rPr>
              <a:t>sustainability</a:t>
            </a:r>
            <a:r>
              <a:rPr lang="fr-FR" sz="2100" dirty="0">
                <a:solidFill>
                  <a:srgbClr val="003B8E"/>
                </a:solidFill>
                <a:latin typeface="Lucida Sans"/>
              </a:rPr>
              <a:t> of the </a:t>
            </a:r>
            <a:r>
              <a:rPr lang="fr-FR" sz="2100" dirty="0" err="1" smtClean="0">
                <a:solidFill>
                  <a:srgbClr val="003B8E"/>
                </a:solidFill>
                <a:latin typeface="Lucida Sans"/>
              </a:rPr>
              <a:t>knowledge</a:t>
            </a:r>
            <a:r>
              <a:rPr lang="fr-FR" sz="2100" dirty="0" smtClean="0">
                <a:solidFill>
                  <a:srgbClr val="003B8E"/>
                </a:solidFill>
                <a:latin typeface="Lucida Sans"/>
              </a:rPr>
              <a:t> </a:t>
            </a:r>
            <a:r>
              <a:rPr lang="fr-FR" sz="2100" dirty="0" err="1" smtClean="0">
                <a:solidFill>
                  <a:srgbClr val="003B8E"/>
                </a:solidFill>
                <a:latin typeface="Lucida Sans"/>
              </a:rPr>
              <a:t>considering</a:t>
            </a:r>
            <a:r>
              <a:rPr lang="fr-FR" sz="2100" dirty="0" smtClean="0">
                <a:solidFill>
                  <a:srgbClr val="003B8E"/>
                </a:solidFill>
                <a:latin typeface="Lucida Sans"/>
              </a:rPr>
              <a:t> &gt;40 </a:t>
            </a:r>
            <a:r>
              <a:rPr lang="fr-FR" sz="2100" dirty="0" err="1" smtClean="0">
                <a:solidFill>
                  <a:srgbClr val="003B8E"/>
                </a:solidFill>
                <a:latin typeface="Lucida Sans"/>
              </a:rPr>
              <a:t>yr</a:t>
            </a:r>
            <a:r>
              <a:rPr lang="fr-FR" sz="2100" dirty="0" smtClean="0">
                <a:solidFill>
                  <a:srgbClr val="003B8E"/>
                </a:solidFill>
                <a:latin typeface="Lucida Sans"/>
              </a:rPr>
              <a:t> programme duration</a:t>
            </a:r>
            <a:endParaRPr lang="fr-FR" sz="2100" dirty="0">
              <a:solidFill>
                <a:srgbClr val="003B8E"/>
              </a:solidFill>
              <a:latin typeface="Lucida Sans"/>
            </a:endParaRPr>
          </a:p>
          <a:p>
            <a:pPr marL="594900" lvl="1" indent="-342900">
              <a:spcBef>
                <a:spcPts val="1200"/>
              </a:spcBef>
              <a:buFont typeface="Arial" panose="020B0604020202020204" pitchFamily="34" charset="0"/>
              <a:buChar char="•"/>
              <a:defRPr/>
            </a:pPr>
            <a:r>
              <a:rPr lang="en-GB" sz="2000" dirty="0">
                <a:solidFill>
                  <a:srgbClr val="33892D"/>
                </a:solidFill>
                <a:latin typeface="Lucida Sans" panose="020B0602030504020204" pitchFamily="34" charset="0"/>
              </a:rPr>
              <a:t>Developing and consolidating existing knowledge</a:t>
            </a:r>
          </a:p>
          <a:p>
            <a:pPr marL="594900" lvl="1" indent="-342900">
              <a:buFont typeface="Arial" panose="020B0604020202020204" pitchFamily="34" charset="0"/>
              <a:buChar char="•"/>
              <a:defRPr/>
            </a:pPr>
            <a:r>
              <a:rPr lang="en-GB" sz="2000" dirty="0">
                <a:solidFill>
                  <a:srgbClr val="33892D"/>
                </a:solidFill>
                <a:latin typeface="Lucida Sans" panose="020B0602030504020204" pitchFamily="34" charset="0"/>
              </a:rPr>
              <a:t>Enhancing knowledge management and transfer between organisations, MS and generations</a:t>
            </a:r>
          </a:p>
          <a:p>
            <a:pPr>
              <a:defRPr/>
            </a:pPr>
            <a:endParaRPr lang="fr-FR" sz="2000" dirty="0">
              <a:solidFill>
                <a:srgbClr val="000000"/>
              </a:solidFill>
              <a:latin typeface="Lucida Sans"/>
            </a:endParaRPr>
          </a:p>
          <a:p>
            <a:pPr marL="285750" indent="-285750">
              <a:buFont typeface="Courier New" panose="02070309020205020404" pitchFamily="49" charset="0"/>
              <a:buChar char="o"/>
              <a:defRPr/>
            </a:pPr>
            <a:r>
              <a:rPr lang="fr-FR" sz="2100" dirty="0" err="1">
                <a:solidFill>
                  <a:srgbClr val="003B8E"/>
                </a:solidFill>
                <a:latin typeface="Lucida Sans"/>
              </a:rPr>
              <a:t>Act</a:t>
            </a:r>
            <a:r>
              <a:rPr lang="fr-FR" sz="2100" dirty="0">
                <a:solidFill>
                  <a:srgbClr val="003B8E"/>
                </a:solidFill>
                <a:latin typeface="Lucida Sans"/>
              </a:rPr>
              <a:t> as a </a:t>
            </a:r>
            <a:r>
              <a:rPr lang="fr-FR" sz="2100" dirty="0" err="1">
                <a:solidFill>
                  <a:srgbClr val="003B8E"/>
                </a:solidFill>
                <a:latin typeface="Lucida Sans"/>
              </a:rPr>
              <a:t>platform</a:t>
            </a:r>
            <a:endParaRPr lang="fr-FR" sz="2100" dirty="0">
              <a:solidFill>
                <a:srgbClr val="003B8E"/>
              </a:solidFill>
              <a:latin typeface="Lucida Sans"/>
            </a:endParaRPr>
          </a:p>
          <a:p>
            <a:pPr marL="594900" lvl="1" indent="-342900">
              <a:spcBef>
                <a:spcPts val="1200"/>
              </a:spcBef>
              <a:buFont typeface="Arial" panose="020B0604020202020204" pitchFamily="34" charset="0"/>
              <a:buChar char="•"/>
              <a:defRPr/>
            </a:pPr>
            <a:r>
              <a:rPr lang="fr-FR" sz="2000" dirty="0">
                <a:solidFill>
                  <a:srgbClr val="33892D"/>
                </a:solidFill>
                <a:latin typeface="Lucida Sans" panose="020B0602030504020204" pitchFamily="34" charset="0"/>
              </a:rPr>
              <a:t>Foster </a:t>
            </a:r>
            <a:r>
              <a:rPr lang="fr-FR" sz="2000" dirty="0" err="1">
                <a:solidFill>
                  <a:srgbClr val="33892D"/>
                </a:solidFill>
                <a:latin typeface="Lucida Sans" panose="020B0602030504020204" pitchFamily="34" charset="0"/>
              </a:rPr>
              <a:t>mutual</a:t>
            </a:r>
            <a:r>
              <a:rPr lang="fr-FR" sz="2000" dirty="0">
                <a:solidFill>
                  <a:srgbClr val="33892D"/>
                </a:solidFill>
                <a:latin typeface="Lucida Sans" panose="020B0602030504020204" pitchFamily="34" charset="0"/>
              </a:rPr>
              <a:t> </a:t>
            </a:r>
            <a:r>
              <a:rPr lang="fr-FR" sz="2000" dirty="0" err="1">
                <a:solidFill>
                  <a:srgbClr val="33892D"/>
                </a:solidFill>
                <a:latin typeface="Lucida Sans" panose="020B0602030504020204" pitchFamily="34" charset="0"/>
              </a:rPr>
              <a:t>understanding</a:t>
            </a:r>
            <a:r>
              <a:rPr lang="fr-FR" sz="2000" dirty="0">
                <a:solidFill>
                  <a:srgbClr val="33892D"/>
                </a:solidFill>
                <a:latin typeface="Lucida Sans" panose="020B0602030504020204" pitchFamily="34" charset="0"/>
              </a:rPr>
              <a:t> and trust</a:t>
            </a:r>
          </a:p>
          <a:p>
            <a:pPr marL="594900" lvl="1" indent="-342900">
              <a:spcBef>
                <a:spcPts val="1200"/>
              </a:spcBef>
              <a:buFont typeface="Arial" panose="020B0604020202020204" pitchFamily="34" charset="0"/>
              <a:buChar char="•"/>
              <a:defRPr/>
            </a:pPr>
            <a:r>
              <a:rPr lang="fr-FR" sz="2000" dirty="0">
                <a:solidFill>
                  <a:srgbClr val="33892D"/>
                </a:solidFill>
                <a:latin typeface="Lucida Sans" panose="020B0602030504020204" pitchFamily="34" charset="0"/>
              </a:rPr>
              <a:t>Exchange and </a:t>
            </a:r>
            <a:r>
              <a:rPr lang="fr-FR" sz="2000" dirty="0" err="1">
                <a:solidFill>
                  <a:srgbClr val="33892D"/>
                </a:solidFill>
                <a:latin typeface="Lucida Sans" panose="020B0602030504020204" pitchFamily="34" charset="0"/>
              </a:rPr>
              <a:t>cooperation</a:t>
            </a:r>
            <a:r>
              <a:rPr lang="fr-FR" sz="2000" dirty="0">
                <a:solidFill>
                  <a:srgbClr val="33892D"/>
                </a:solidFill>
                <a:latin typeface="Lucida Sans" panose="020B0602030504020204" pitchFamily="34" charset="0"/>
              </a:rPr>
              <a:t> </a:t>
            </a:r>
            <a:r>
              <a:rPr lang="fr-FR" sz="2000" dirty="0" err="1">
                <a:solidFill>
                  <a:srgbClr val="33892D"/>
                </a:solidFill>
                <a:latin typeface="Lucida Sans" panose="020B0602030504020204" pitchFamily="34" charset="0"/>
              </a:rPr>
              <a:t>with</a:t>
            </a:r>
            <a:r>
              <a:rPr lang="fr-FR" sz="2000" dirty="0">
                <a:solidFill>
                  <a:srgbClr val="33892D"/>
                </a:solidFill>
                <a:latin typeface="Lucida Sans" panose="020B0602030504020204" pitchFamily="34" charset="0"/>
              </a:rPr>
              <a:t> international organisations and expert networks</a:t>
            </a:r>
          </a:p>
        </p:txBody>
      </p:sp>
      <p:pic>
        <p:nvPicPr>
          <p:cNvPr id="7" name="Image 6">
            <a:extLst>
              <a:ext uri="{FF2B5EF4-FFF2-40B4-BE49-F238E27FC236}">
                <a16:creationId xmlns:a16="http://schemas.microsoft.com/office/drawing/2014/main" id="{25770D65-475A-402B-B9F8-51952AFA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361" y="660698"/>
            <a:ext cx="2078794" cy="2059980"/>
          </a:xfrm>
          <a:prstGeom prst="rect">
            <a:avLst/>
          </a:prstGeom>
        </p:spPr>
      </p:pic>
      <p:pic>
        <p:nvPicPr>
          <p:cNvPr id="4" name="Image 3">
            <a:extLst>
              <a:ext uri="{FF2B5EF4-FFF2-40B4-BE49-F238E27FC236}">
                <a16:creationId xmlns:a16="http://schemas.microsoft.com/office/drawing/2014/main" id="{C03A3C97-0923-45D2-9FF0-53E8A897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054" y="2231725"/>
            <a:ext cx="2136277" cy="1938562"/>
          </a:xfrm>
          <a:prstGeom prst="rect">
            <a:avLst/>
          </a:prstGeom>
        </p:spPr>
      </p:pic>
      <p:sp>
        <p:nvSpPr>
          <p:cNvPr id="9" name="Espace réservé de la date 5">
            <a:extLst>
              <a:ext uri="{FF2B5EF4-FFF2-40B4-BE49-F238E27FC236}">
                <a16:creationId xmlns:a16="http://schemas.microsoft.com/office/drawing/2014/main" id="{C2D133FD-DD7C-447B-9740-625709FA38AA}"/>
              </a:ext>
            </a:extLst>
          </p:cNvPr>
          <p:cNvSpPr>
            <a:spLocks noGrp="1"/>
          </p:cNvSpPr>
          <p:nvPr>
            <p:ph type="dt" sz="half" idx="10"/>
          </p:nvPr>
        </p:nvSpPr>
        <p:spPr>
          <a:xfrm>
            <a:off x="838200" y="6356350"/>
            <a:ext cx="2743200" cy="365125"/>
          </a:xfrm>
        </p:spPr>
        <p:txBody>
          <a:bodyPr/>
          <a:lstStyle/>
          <a:p>
            <a:r>
              <a:rPr lang="fr-FR" dirty="0"/>
              <a:t>Date</a:t>
            </a:r>
          </a:p>
        </p:txBody>
      </p:sp>
      <p:sp>
        <p:nvSpPr>
          <p:cNvPr id="10" name="Espace réservé du pied de page 6">
            <a:extLst>
              <a:ext uri="{FF2B5EF4-FFF2-40B4-BE49-F238E27FC236}">
                <a16:creationId xmlns:a16="http://schemas.microsoft.com/office/drawing/2014/main" id="{EA63E1B7-16CD-4FC2-84CA-F8A406878FD2}"/>
              </a:ext>
            </a:extLst>
          </p:cNvPr>
          <p:cNvSpPr>
            <a:spLocks noGrp="1"/>
          </p:cNvSpPr>
          <p:nvPr>
            <p:ph type="ftr" sz="quarter" idx="11"/>
          </p:nvPr>
        </p:nvSpPr>
        <p:spPr>
          <a:xfrm>
            <a:off x="4038600" y="6356350"/>
            <a:ext cx="4114800" cy="365125"/>
          </a:xfrm>
        </p:spPr>
        <p:txBody>
          <a:bodyPr/>
          <a:lstStyle/>
          <a:p>
            <a:r>
              <a:rPr lang="fr-FR" dirty="0"/>
              <a:t>Event</a:t>
            </a:r>
          </a:p>
        </p:txBody>
      </p:sp>
    </p:spTree>
    <p:custDataLst>
      <p:tags r:id="rId1"/>
    </p:custDataLst>
    <p:extLst>
      <p:ext uri="{BB962C8B-B14F-4D97-AF65-F5344CB8AC3E}">
        <p14:creationId xmlns:p14="http://schemas.microsoft.com/office/powerpoint/2010/main" val="1011375038"/>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a:t>Objectives</a:t>
            </a:r>
            <a:endParaRPr lang="en-US" dirty="0"/>
          </a:p>
        </p:txBody>
      </p:sp>
      <p:sp>
        <p:nvSpPr>
          <p:cNvPr id="5" name="Espace réservé du texte 6">
            <a:extLst>
              <a:ext uri="{FF2B5EF4-FFF2-40B4-BE49-F238E27FC236}">
                <a16:creationId xmlns:a16="http://schemas.microsoft.com/office/drawing/2014/main" id="{C1B386B9-3A6B-4C0B-BF75-1501EE2D1255}"/>
              </a:ext>
            </a:extLst>
          </p:cNvPr>
          <p:cNvSpPr txBox="1">
            <a:spLocks/>
          </p:cNvSpPr>
          <p:nvPr/>
        </p:nvSpPr>
        <p:spPr>
          <a:xfrm>
            <a:off x="711619" y="1690688"/>
            <a:ext cx="7061201" cy="4096619"/>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fr-FR" sz="1800" dirty="0" err="1">
                <a:latin typeface="Lucida Sans" panose="020B0602030504020204" pitchFamily="34" charset="0"/>
              </a:rPr>
              <a:t>Implement</a:t>
            </a:r>
            <a:r>
              <a:rPr lang="fr-FR" sz="1800" dirty="0">
                <a:latin typeface="Lucida Sans" panose="020B0602030504020204" pitchFamily="34" charset="0"/>
              </a:rPr>
              <a:t> a </a:t>
            </a:r>
            <a:r>
              <a:rPr lang="fr-FR" sz="1800" dirty="0" err="1">
                <a:latin typeface="Lucida Sans" panose="020B0602030504020204" pitchFamily="34" charset="0"/>
              </a:rPr>
              <a:t>robust</a:t>
            </a:r>
            <a:r>
              <a:rPr lang="fr-FR" sz="1800" dirty="0">
                <a:latin typeface="Lucida Sans" panose="020B0602030504020204" pitchFamily="34" charset="0"/>
              </a:rPr>
              <a:t> and </a:t>
            </a:r>
            <a:r>
              <a:rPr lang="fr-FR" sz="1800" dirty="0" err="1">
                <a:latin typeface="Lucida Sans" panose="020B0602030504020204" pitchFamily="34" charset="0"/>
              </a:rPr>
              <a:t>sustained</a:t>
            </a:r>
            <a:r>
              <a:rPr lang="fr-FR" sz="1800" dirty="0">
                <a:latin typeface="Lucida Sans" panose="020B0602030504020204" pitchFamily="34" charset="0"/>
              </a:rPr>
              <a:t> state-of-the-art science and </a:t>
            </a:r>
            <a:r>
              <a:rPr lang="fr-FR" sz="1800" dirty="0" err="1">
                <a:latin typeface="Lucida Sans" panose="020B0602030504020204" pitchFamily="34" charset="0"/>
              </a:rPr>
              <a:t>technology</a:t>
            </a:r>
            <a:r>
              <a:rPr lang="fr-FR" sz="1800" dirty="0">
                <a:latin typeface="Lucida Sans" panose="020B0602030504020204" pitchFamily="34" charset="0"/>
              </a:rPr>
              <a:t> programme</a:t>
            </a:r>
          </a:p>
          <a:p>
            <a:pPr marL="72000" lvl="1" indent="0">
              <a:buNone/>
            </a:pPr>
            <a:endParaRPr lang="fr-FR" sz="1800" dirty="0">
              <a:latin typeface="Lucida Sans" panose="020B0602030504020204" pitchFamily="34" charset="0"/>
            </a:endParaRPr>
          </a:p>
          <a:p>
            <a:pPr lvl="1"/>
            <a:r>
              <a:rPr lang="en-GB" sz="1800" dirty="0">
                <a:latin typeface="Lucida Sans" panose="020B0602030504020204" pitchFamily="34" charset="0"/>
              </a:rPr>
              <a:t>Consolidate efforts across Member-States, organisations and generations on Knowledge Management </a:t>
            </a:r>
          </a:p>
          <a:p>
            <a:pPr marL="396000" lvl="2" indent="0">
              <a:buNone/>
            </a:pPr>
            <a:endParaRPr lang="en-GB" sz="1800" dirty="0">
              <a:latin typeface="Lucida Sans" panose="020B0602030504020204" pitchFamily="34" charset="0"/>
            </a:endParaRPr>
          </a:p>
          <a:p>
            <a:pPr lvl="1"/>
            <a:r>
              <a:rPr lang="en-GB" sz="1800" dirty="0">
                <a:latin typeface="Lucida Sans" panose="020B0602030504020204" pitchFamily="34" charset="0"/>
              </a:rPr>
              <a:t>Elaborate upon complex issues and identify emerging ones by bringing together all interested actors to jointly conduct Strategic Studies</a:t>
            </a:r>
          </a:p>
          <a:p>
            <a:pPr lvl="1"/>
            <a:endParaRPr lang="fr-FR" sz="1800" dirty="0">
              <a:latin typeface="Lucida Sans" panose="020B0602030504020204" pitchFamily="34" charset="0"/>
            </a:endParaRPr>
          </a:p>
          <a:p>
            <a:pPr marL="285750" indent="-285750">
              <a:buFont typeface="Courier New" panose="02070309020205020404" pitchFamily="49" charset="0"/>
              <a:buChar char="o"/>
              <a:defRPr/>
            </a:pPr>
            <a:r>
              <a:rPr lang="fr-FR" sz="1800" dirty="0">
                <a:solidFill>
                  <a:srgbClr val="003B8E"/>
                </a:solidFill>
                <a:latin typeface="Lucida Sans" panose="020B0602030504020204" pitchFamily="34" charset="0"/>
              </a:rPr>
              <a:t>Foster </a:t>
            </a:r>
            <a:r>
              <a:rPr lang="fr-FR" sz="1800" dirty="0" err="1">
                <a:solidFill>
                  <a:srgbClr val="003B8E"/>
                </a:solidFill>
                <a:latin typeface="Lucida Sans" panose="020B0602030504020204" pitchFamily="34" charset="0"/>
              </a:rPr>
              <a:t>mutual</a:t>
            </a:r>
            <a:r>
              <a:rPr lang="fr-FR" sz="1800" dirty="0">
                <a:solidFill>
                  <a:srgbClr val="003B8E"/>
                </a:solidFill>
                <a:latin typeface="Lucida Sans" panose="020B0602030504020204" pitchFamily="34" charset="0"/>
              </a:rPr>
              <a:t> </a:t>
            </a:r>
            <a:r>
              <a:rPr lang="fr-FR" sz="1800" dirty="0" err="1">
                <a:solidFill>
                  <a:srgbClr val="003B8E"/>
                </a:solidFill>
                <a:latin typeface="Lucida Sans" panose="020B0602030504020204" pitchFamily="34" charset="0"/>
              </a:rPr>
              <a:t>understanding</a:t>
            </a:r>
            <a:r>
              <a:rPr lang="fr-FR" sz="1800" dirty="0">
                <a:solidFill>
                  <a:srgbClr val="003B8E"/>
                </a:solidFill>
                <a:latin typeface="Lucida Sans" panose="020B0602030504020204" pitchFamily="34" charset="0"/>
              </a:rPr>
              <a:t> / trust </a:t>
            </a:r>
            <a:r>
              <a:rPr lang="fr-FR" sz="1800" dirty="0" err="1">
                <a:solidFill>
                  <a:srgbClr val="003B8E"/>
                </a:solidFill>
                <a:latin typeface="Lucida Sans" panose="020B0602030504020204" pitchFamily="34" charset="0"/>
              </a:rPr>
              <a:t>between</a:t>
            </a:r>
            <a:r>
              <a:rPr lang="fr-FR" sz="1800" dirty="0">
                <a:solidFill>
                  <a:srgbClr val="003B8E"/>
                </a:solidFill>
                <a:latin typeface="Lucida Sans" panose="020B0602030504020204" pitchFamily="34" charset="0"/>
              </a:rPr>
              <a:t> participants as </a:t>
            </a:r>
            <a:r>
              <a:rPr lang="fr-FR" sz="1800" dirty="0" err="1">
                <a:solidFill>
                  <a:srgbClr val="003B8E"/>
                </a:solidFill>
                <a:latin typeface="Lucida Sans" panose="020B0602030504020204" pitchFamily="34" charset="0"/>
              </a:rPr>
              <a:t>well</a:t>
            </a:r>
            <a:r>
              <a:rPr lang="fr-FR" sz="1800" dirty="0">
                <a:solidFill>
                  <a:srgbClr val="003B8E"/>
                </a:solidFill>
                <a:latin typeface="Lucida Sans" panose="020B0602030504020204" pitchFamily="34" charset="0"/>
              </a:rPr>
              <a:t> as </a:t>
            </a:r>
            <a:r>
              <a:rPr lang="fr-FR" sz="1800" dirty="0" err="1">
                <a:solidFill>
                  <a:srgbClr val="003B8E"/>
                </a:solidFill>
                <a:latin typeface="Lucida Sans" panose="020B0602030504020204" pitchFamily="34" charset="0"/>
              </a:rPr>
              <a:t>other</a:t>
            </a:r>
            <a:r>
              <a:rPr lang="fr-FR" sz="1800" dirty="0">
                <a:solidFill>
                  <a:srgbClr val="003B8E"/>
                </a:solidFill>
                <a:latin typeface="Lucida Sans" panose="020B0602030504020204" pitchFamily="34" charset="0"/>
              </a:rPr>
              <a:t> stakeholders, incl. </a:t>
            </a:r>
            <a:r>
              <a:rPr lang="fr-FR" sz="1800" dirty="0" err="1">
                <a:solidFill>
                  <a:srgbClr val="003B8E"/>
                </a:solidFill>
                <a:latin typeface="Lucida Sans" panose="020B0602030504020204" pitchFamily="34" charset="0"/>
              </a:rPr>
              <a:t>from</a:t>
            </a:r>
            <a:r>
              <a:rPr lang="fr-FR" sz="1800" dirty="0">
                <a:solidFill>
                  <a:srgbClr val="003B8E"/>
                </a:solidFill>
                <a:latin typeface="Lucida Sans" panose="020B0602030504020204" pitchFamily="34" charset="0"/>
              </a:rPr>
              <a:t> Civil Society</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r-FR" sz="1300" b="0" i="0" u="none" strike="noStrike" kern="1200" cap="none" spc="0" normalizeH="0" baseline="0" noProof="0" dirty="0">
              <a:ln>
                <a:noFill/>
              </a:ln>
              <a:solidFill>
                <a:srgbClr val="F35A00"/>
              </a:solidFill>
              <a:effectLst/>
              <a:uLnTx/>
              <a:uFillTx/>
              <a:latin typeface="Lucida Sans"/>
              <a:ea typeface="+mn-ea"/>
              <a:cs typeface="+mn-cs"/>
            </a:endParaRPr>
          </a:p>
        </p:txBody>
      </p:sp>
      <p:pic>
        <p:nvPicPr>
          <p:cNvPr id="11" name="Image 10">
            <a:extLst>
              <a:ext uri="{FF2B5EF4-FFF2-40B4-BE49-F238E27FC236}">
                <a16:creationId xmlns:a16="http://schemas.microsoft.com/office/drawing/2014/main" id="{921FA092-DE0F-447F-8FD3-9E817EF3C36A}"/>
              </a:ext>
            </a:extLst>
          </p:cNvPr>
          <p:cNvPicPr>
            <a:picLocks noChangeAspect="1"/>
          </p:cNvPicPr>
          <p:nvPr/>
        </p:nvPicPr>
        <p:blipFill rotWithShape="1">
          <a:blip r:embed="rId3">
            <a:extLst>
              <a:ext uri="{28A0092B-C50C-407E-A947-70E740481C1C}">
                <a14:useLocalDpi xmlns:a14="http://schemas.microsoft.com/office/drawing/2010/main" val="0"/>
              </a:ext>
            </a:extLst>
          </a:blip>
          <a:srcRect r="-4" b="6845"/>
          <a:stretch/>
        </p:blipFill>
        <p:spPr>
          <a:xfrm>
            <a:off x="10046064" y="3813795"/>
            <a:ext cx="2145936" cy="1833799"/>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ln>
            <a:solidFill>
              <a:schemeClr val="accent1"/>
            </a:solidFill>
          </a:ln>
        </p:spPr>
      </p:pic>
      <p:pic>
        <p:nvPicPr>
          <p:cNvPr id="12" name="Image 11">
            <a:extLst>
              <a:ext uri="{FF2B5EF4-FFF2-40B4-BE49-F238E27FC236}">
                <a16:creationId xmlns:a16="http://schemas.microsoft.com/office/drawing/2014/main" id="{250877EF-872F-4D16-8DF1-497EC5077937}"/>
              </a:ext>
            </a:extLst>
          </p:cNvPr>
          <p:cNvPicPr>
            <a:picLocks noChangeAspect="1"/>
          </p:cNvPicPr>
          <p:nvPr/>
        </p:nvPicPr>
        <p:blipFill rotWithShape="1">
          <a:blip r:embed="rId4">
            <a:extLst>
              <a:ext uri="{28A0092B-C50C-407E-A947-70E740481C1C}">
                <a14:useLocalDpi xmlns:a14="http://schemas.microsoft.com/office/drawing/2010/main" val="0"/>
              </a:ext>
            </a:extLst>
          </a:blip>
          <a:srcRect l="3509" r="242" b="1"/>
          <a:stretch/>
        </p:blipFill>
        <p:spPr>
          <a:xfrm>
            <a:off x="8098890" y="2487138"/>
            <a:ext cx="2027506" cy="2027506"/>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ln>
            <a:solidFill>
              <a:schemeClr val="accent1"/>
            </a:solidFill>
          </a:ln>
        </p:spPr>
      </p:pic>
      <p:pic>
        <p:nvPicPr>
          <p:cNvPr id="13" name="Image 12">
            <a:extLst>
              <a:ext uri="{FF2B5EF4-FFF2-40B4-BE49-F238E27FC236}">
                <a16:creationId xmlns:a16="http://schemas.microsoft.com/office/drawing/2014/main" id="{0C53699C-F5BE-4897-BFBC-E5299FEB2D38}"/>
              </a:ext>
            </a:extLst>
          </p:cNvPr>
          <p:cNvPicPr>
            <a:picLocks noChangeAspect="1"/>
          </p:cNvPicPr>
          <p:nvPr/>
        </p:nvPicPr>
        <p:blipFill rotWithShape="1">
          <a:blip r:embed="rId5">
            <a:extLst>
              <a:ext uri="{28A0092B-C50C-407E-A947-70E740481C1C}">
                <a14:useLocalDpi xmlns:a14="http://schemas.microsoft.com/office/drawing/2010/main" val="0"/>
              </a:ext>
            </a:extLst>
          </a:blip>
          <a:srcRect l="12124" r="6879" b="3"/>
          <a:stretch/>
        </p:blipFill>
        <p:spPr>
          <a:xfrm>
            <a:off x="8839200" y="0"/>
            <a:ext cx="3352800" cy="2897490"/>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ln>
            <a:solidFill>
              <a:schemeClr val="accent1"/>
            </a:solidFill>
          </a:ln>
        </p:spPr>
      </p:pic>
      <p:sp>
        <p:nvSpPr>
          <p:cNvPr id="8" name="Espace réservé de la date 5">
            <a:extLst>
              <a:ext uri="{FF2B5EF4-FFF2-40B4-BE49-F238E27FC236}">
                <a16:creationId xmlns:a16="http://schemas.microsoft.com/office/drawing/2014/main" id="{37C8C253-5686-40E6-8715-0B083BD419EA}"/>
              </a:ext>
            </a:extLst>
          </p:cNvPr>
          <p:cNvSpPr>
            <a:spLocks noGrp="1"/>
          </p:cNvSpPr>
          <p:nvPr>
            <p:ph type="dt" sz="half" idx="10"/>
          </p:nvPr>
        </p:nvSpPr>
        <p:spPr>
          <a:xfrm>
            <a:off x="838200" y="6356350"/>
            <a:ext cx="2743200" cy="365125"/>
          </a:xfrm>
        </p:spPr>
        <p:txBody>
          <a:bodyPr/>
          <a:lstStyle/>
          <a:p>
            <a:r>
              <a:rPr lang="fr-FR" dirty="0"/>
              <a:t>Date</a:t>
            </a:r>
          </a:p>
        </p:txBody>
      </p:sp>
      <p:sp>
        <p:nvSpPr>
          <p:cNvPr id="9" name="Espace réservé du pied de page 6">
            <a:extLst>
              <a:ext uri="{FF2B5EF4-FFF2-40B4-BE49-F238E27FC236}">
                <a16:creationId xmlns:a16="http://schemas.microsoft.com/office/drawing/2014/main" id="{7587527C-B9EB-4E26-B4EB-E12F4BA40567}"/>
              </a:ext>
            </a:extLst>
          </p:cNvPr>
          <p:cNvSpPr>
            <a:spLocks noGrp="1"/>
          </p:cNvSpPr>
          <p:nvPr>
            <p:ph type="ftr" sz="quarter" idx="11"/>
          </p:nvPr>
        </p:nvSpPr>
        <p:spPr>
          <a:xfrm>
            <a:off x="4038600" y="6356350"/>
            <a:ext cx="4114800" cy="365125"/>
          </a:xfrm>
        </p:spPr>
        <p:txBody>
          <a:bodyPr/>
          <a:lstStyle/>
          <a:p>
            <a:r>
              <a:rPr lang="fr-FR" dirty="0"/>
              <a:t>Event</a:t>
            </a:r>
          </a:p>
        </p:txBody>
      </p:sp>
    </p:spTree>
    <p:custDataLst>
      <p:tags r:id="rId1"/>
    </p:custDataLst>
    <p:extLst>
      <p:ext uri="{BB962C8B-B14F-4D97-AF65-F5344CB8AC3E}">
        <p14:creationId xmlns:p14="http://schemas.microsoft.com/office/powerpoint/2010/main" val="2268673789"/>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EURAD is a community</a:t>
            </a:r>
          </a:p>
        </p:txBody>
      </p:sp>
      <p:sp>
        <p:nvSpPr>
          <p:cNvPr id="5" name="Espace réservé du texte 6">
            <a:extLst>
              <a:ext uri="{FF2B5EF4-FFF2-40B4-BE49-F238E27FC236}">
                <a16:creationId xmlns:a16="http://schemas.microsoft.com/office/drawing/2014/main" id="{C1B386B9-3A6B-4C0B-BF75-1501EE2D1255}"/>
              </a:ext>
            </a:extLst>
          </p:cNvPr>
          <p:cNvSpPr txBox="1">
            <a:spLocks/>
          </p:cNvSpPr>
          <p:nvPr/>
        </p:nvSpPr>
        <p:spPr>
          <a:xfrm>
            <a:off x="383002" y="2055813"/>
            <a:ext cx="5712998" cy="4032923"/>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buFont typeface="Courier New" panose="02070309020205020404" pitchFamily="49" charset="0"/>
              <a:buChar char="o"/>
            </a:pPr>
            <a:r>
              <a:rPr lang="en-GB" sz="1800" dirty="0">
                <a:solidFill>
                  <a:srgbClr val="003B8E"/>
                </a:solidFill>
                <a:latin typeface="Lucida Sans" panose="020B0602030504020204" pitchFamily="34" charset="0"/>
              </a:rPr>
              <a:t>51 Mandated actors from 23 European countries representing the following Colleges : </a:t>
            </a:r>
          </a:p>
          <a:p>
            <a:pPr lvl="2" algn="just"/>
            <a:r>
              <a:rPr lang="en-GB" sz="1800" dirty="0" smtClean="0">
                <a:solidFill>
                  <a:srgbClr val="33892D"/>
                </a:solidFill>
                <a:latin typeface="Lucida Sans" panose="020B0602030504020204" pitchFamily="34" charset="0"/>
              </a:rPr>
              <a:t>Mandated by their governments</a:t>
            </a:r>
          </a:p>
          <a:p>
            <a:pPr lvl="3" algn="just"/>
            <a:r>
              <a:rPr lang="en-GB" sz="1700" dirty="0" smtClean="0">
                <a:solidFill>
                  <a:srgbClr val="33892D"/>
                </a:solidFill>
                <a:latin typeface="Lucida Sans" panose="020B0602030504020204" pitchFamily="34" charset="0"/>
              </a:rPr>
              <a:t>Waste </a:t>
            </a:r>
            <a:r>
              <a:rPr lang="en-GB" sz="1700" dirty="0">
                <a:solidFill>
                  <a:srgbClr val="33892D"/>
                </a:solidFill>
                <a:latin typeface="Lucida Sans" panose="020B0602030504020204" pitchFamily="34" charset="0"/>
              </a:rPr>
              <a:t>Management Organisation (WMO)</a:t>
            </a:r>
          </a:p>
          <a:p>
            <a:pPr lvl="3" algn="just"/>
            <a:r>
              <a:rPr lang="en-GB" sz="1700" dirty="0">
                <a:solidFill>
                  <a:srgbClr val="33892D"/>
                </a:solidFill>
                <a:latin typeface="Lucida Sans" panose="020B0602030504020204" pitchFamily="34" charset="0"/>
              </a:rPr>
              <a:t>Technical Support Organisation (TSO)</a:t>
            </a:r>
          </a:p>
          <a:p>
            <a:pPr lvl="3" algn="just"/>
            <a:r>
              <a:rPr lang="en-GB" sz="1700" dirty="0">
                <a:solidFill>
                  <a:srgbClr val="33892D"/>
                </a:solidFill>
                <a:latin typeface="Lucida Sans" panose="020B0602030504020204" pitchFamily="34" charset="0"/>
              </a:rPr>
              <a:t>Research Entity (RE</a:t>
            </a:r>
            <a:r>
              <a:rPr lang="en-GB" sz="1700" dirty="0" smtClean="0">
                <a:solidFill>
                  <a:srgbClr val="33892D"/>
                </a:solidFill>
                <a:latin typeface="Lucida Sans" panose="020B0602030504020204" pitchFamily="34" charset="0"/>
              </a:rPr>
              <a:t>)</a:t>
            </a:r>
          </a:p>
          <a:p>
            <a:pPr lvl="3" algn="just"/>
            <a:r>
              <a:rPr lang="en-GB" sz="1700" b="1" dirty="0" smtClean="0">
                <a:solidFill>
                  <a:srgbClr val="33892D"/>
                </a:solidFill>
                <a:latin typeface="Lucida Sans" panose="020B0602030504020204" pitchFamily="34" charset="0"/>
              </a:rPr>
              <a:t>In FRANCE: ANDRA, IRSN, CEA, CNRS</a:t>
            </a:r>
            <a:endParaRPr lang="en-GB" sz="1700" b="1" dirty="0">
              <a:solidFill>
                <a:srgbClr val="33892D"/>
              </a:solidFill>
              <a:latin typeface="Lucida Sans" panose="020B0602030504020204" pitchFamily="34" charset="0"/>
            </a:endParaRPr>
          </a:p>
          <a:p>
            <a:pPr lvl="1" algn="just"/>
            <a:endParaRPr lang="fr-FR" sz="1800" b="1" dirty="0">
              <a:latin typeface="Lucida Sans" panose="020B0602030504020204" pitchFamily="34" charset="0"/>
            </a:endParaRPr>
          </a:p>
          <a:p>
            <a:pPr marL="285750" indent="-285750" algn="just">
              <a:buFont typeface="Courier New" panose="02070309020205020404" pitchFamily="49" charset="0"/>
              <a:buChar char="o"/>
            </a:pPr>
            <a:r>
              <a:rPr lang="en-GB" sz="1800" dirty="0">
                <a:solidFill>
                  <a:srgbClr val="003B8E"/>
                </a:solidFill>
                <a:latin typeface="Lucida Sans" panose="020B0602030504020204" pitchFamily="34" charset="0"/>
              </a:rPr>
              <a:t>62 Linked Third Parties (mostly universities and research centres) and 3 International </a:t>
            </a:r>
            <a:r>
              <a:rPr lang="en-GB" sz="1800" dirty="0" smtClean="0">
                <a:solidFill>
                  <a:srgbClr val="003B8E"/>
                </a:solidFill>
                <a:latin typeface="Lucida Sans" panose="020B0602030504020204" pitchFamily="34" charset="0"/>
              </a:rPr>
              <a:t>Partners	</a:t>
            </a:r>
            <a:endParaRPr lang="en-GB" sz="1800" dirty="0">
              <a:solidFill>
                <a:srgbClr val="003B8E"/>
              </a:solidFill>
              <a:latin typeface="Lucida Sans" panose="020B0602030504020204" pitchFamily="34" charset="0"/>
            </a:endParaRPr>
          </a:p>
          <a:p>
            <a:pPr algn="just"/>
            <a:endParaRPr lang="en-GB" sz="1800" dirty="0">
              <a:solidFill>
                <a:srgbClr val="003B8E"/>
              </a:solidFill>
              <a:latin typeface="Lucida Sans" panose="020B0602030504020204" pitchFamily="34" charset="0"/>
            </a:endParaRPr>
          </a:p>
          <a:p>
            <a:pPr marL="285750" indent="-285750" algn="just">
              <a:buFont typeface="Courier New" panose="02070309020205020404" pitchFamily="49" charset="0"/>
              <a:buChar char="o"/>
            </a:pPr>
            <a:r>
              <a:rPr lang="en-GB" sz="1800" dirty="0">
                <a:solidFill>
                  <a:srgbClr val="003B8E"/>
                </a:solidFill>
                <a:latin typeface="Lucida Sans" panose="020B0602030504020204" pitchFamily="34" charset="0"/>
              </a:rPr>
              <a:t>Groups of Civil Society organisations</a:t>
            </a:r>
            <a:endParaRPr lang="fr-FR" sz="1800" dirty="0">
              <a:solidFill>
                <a:srgbClr val="003B8E"/>
              </a:solidFill>
              <a:latin typeface="Lucida Sans" panose="020B0602030504020204" pitchFamily="34" charset="0"/>
            </a:endParaRPr>
          </a:p>
        </p:txBody>
      </p:sp>
      <p:pic>
        <p:nvPicPr>
          <p:cNvPr id="7" name="Image 6">
            <a:extLst>
              <a:ext uri="{FF2B5EF4-FFF2-40B4-BE49-F238E27FC236}">
                <a16:creationId xmlns:a16="http://schemas.microsoft.com/office/drawing/2014/main" id="{1FC35BDC-B20F-4DFE-A4BE-C7B22378B5DC}"/>
              </a:ext>
            </a:extLst>
          </p:cNvPr>
          <p:cNvPicPr>
            <a:picLocks noChangeAspect="1"/>
          </p:cNvPicPr>
          <p:nvPr/>
        </p:nvPicPr>
        <p:blipFill rotWithShape="1">
          <a:blip r:embed="rId4"/>
          <a:srcRect l="24941" r="-1"/>
          <a:stretch/>
        </p:blipFill>
        <p:spPr>
          <a:xfrm>
            <a:off x="6634480" y="0"/>
            <a:ext cx="5557520" cy="5627774"/>
          </a:xfrm>
          <a:prstGeom prst="rect">
            <a:avLst/>
          </a:prstGeom>
          <a:ln>
            <a:solidFill>
              <a:schemeClr val="bg1"/>
            </a:solidFill>
          </a:ln>
        </p:spPr>
      </p:pic>
      <p:sp>
        <p:nvSpPr>
          <p:cNvPr id="8" name="Espace réservé de la date 5">
            <a:extLst>
              <a:ext uri="{FF2B5EF4-FFF2-40B4-BE49-F238E27FC236}">
                <a16:creationId xmlns:a16="http://schemas.microsoft.com/office/drawing/2014/main" id="{976DFE31-E156-4A26-BCEB-96A848039A20}"/>
              </a:ext>
            </a:extLst>
          </p:cNvPr>
          <p:cNvSpPr>
            <a:spLocks noGrp="1"/>
          </p:cNvSpPr>
          <p:nvPr>
            <p:ph type="dt" sz="half" idx="10"/>
          </p:nvPr>
        </p:nvSpPr>
        <p:spPr>
          <a:xfrm>
            <a:off x="838200" y="6356350"/>
            <a:ext cx="2743200" cy="365125"/>
          </a:xfrm>
        </p:spPr>
        <p:txBody>
          <a:bodyPr/>
          <a:lstStyle/>
          <a:p>
            <a:r>
              <a:rPr lang="fr-FR" dirty="0"/>
              <a:t>Date</a:t>
            </a:r>
          </a:p>
        </p:txBody>
      </p:sp>
      <p:sp>
        <p:nvSpPr>
          <p:cNvPr id="9" name="Espace réservé du pied de page 6">
            <a:extLst>
              <a:ext uri="{FF2B5EF4-FFF2-40B4-BE49-F238E27FC236}">
                <a16:creationId xmlns:a16="http://schemas.microsoft.com/office/drawing/2014/main" id="{2027FCC3-104E-449B-AEA6-1663888B7132}"/>
              </a:ext>
            </a:extLst>
          </p:cNvPr>
          <p:cNvSpPr>
            <a:spLocks noGrp="1"/>
          </p:cNvSpPr>
          <p:nvPr>
            <p:ph type="ftr" sz="quarter" idx="11"/>
          </p:nvPr>
        </p:nvSpPr>
        <p:spPr>
          <a:xfrm>
            <a:off x="4038600" y="6356350"/>
            <a:ext cx="4114800" cy="365125"/>
          </a:xfrm>
        </p:spPr>
        <p:txBody>
          <a:bodyPr/>
          <a:lstStyle/>
          <a:p>
            <a:r>
              <a:rPr lang="fr-FR" dirty="0"/>
              <a:t>Event</a:t>
            </a:r>
          </a:p>
        </p:txBody>
      </p:sp>
    </p:spTree>
    <p:custDataLst>
      <p:tags r:id="rId1"/>
    </p:custDataLst>
    <p:extLst>
      <p:ext uri="{BB962C8B-B14F-4D97-AF65-F5344CB8AC3E}">
        <p14:creationId xmlns:p14="http://schemas.microsoft.com/office/powerpoint/2010/main" val="176238258"/>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EURAD’s governance</a:t>
            </a:r>
          </a:p>
        </p:txBody>
      </p:sp>
      <p:grpSp>
        <p:nvGrpSpPr>
          <p:cNvPr id="13" name="Groupe 12">
            <a:extLst>
              <a:ext uri="{FF2B5EF4-FFF2-40B4-BE49-F238E27FC236}">
                <a16:creationId xmlns:a16="http://schemas.microsoft.com/office/drawing/2014/main" id="{1AEDA9FD-3A37-42EC-A0DC-9CC9F828DCE1}"/>
              </a:ext>
            </a:extLst>
          </p:cNvPr>
          <p:cNvGrpSpPr/>
          <p:nvPr/>
        </p:nvGrpSpPr>
        <p:grpSpPr>
          <a:xfrm>
            <a:off x="1335959" y="1417378"/>
            <a:ext cx="9832050" cy="4798032"/>
            <a:chOff x="842800" y="1251285"/>
            <a:chExt cx="10149251" cy="5361272"/>
          </a:xfrm>
        </p:grpSpPr>
        <p:grpSp>
          <p:nvGrpSpPr>
            <p:cNvPr id="14" name="Groupe 13">
              <a:extLst>
                <a:ext uri="{FF2B5EF4-FFF2-40B4-BE49-F238E27FC236}">
                  <a16:creationId xmlns:a16="http://schemas.microsoft.com/office/drawing/2014/main" id="{E61F2688-59E7-439D-A713-3F2975613043}"/>
                </a:ext>
              </a:extLst>
            </p:cNvPr>
            <p:cNvGrpSpPr/>
            <p:nvPr/>
          </p:nvGrpSpPr>
          <p:grpSpPr>
            <a:xfrm>
              <a:off x="842800" y="1251285"/>
              <a:ext cx="10149251" cy="5361272"/>
              <a:chOff x="829065" y="1604464"/>
              <a:chExt cx="10130189" cy="4505082"/>
            </a:xfrm>
          </p:grpSpPr>
          <p:sp>
            <p:nvSpPr>
              <p:cNvPr id="19" name="ZoneTexte 18">
                <a:extLst>
                  <a:ext uri="{FF2B5EF4-FFF2-40B4-BE49-F238E27FC236}">
                    <a16:creationId xmlns:a16="http://schemas.microsoft.com/office/drawing/2014/main" id="{D1BC4D48-06C5-46F0-A585-D2F1791845C7}"/>
                  </a:ext>
                </a:extLst>
              </p:cNvPr>
              <p:cNvSpPr txBox="1"/>
              <p:nvPr/>
            </p:nvSpPr>
            <p:spPr>
              <a:xfrm>
                <a:off x="1746478" y="1604464"/>
                <a:ext cx="4487307" cy="828632"/>
              </a:xfrm>
              <a:prstGeom prst="rect">
                <a:avLst/>
              </a:prstGeom>
              <a:solidFill>
                <a:srgbClr val="44546A">
                  <a:lumMod val="20000"/>
                  <a:lumOff val="80000"/>
                </a:srgbClr>
              </a:solidFill>
              <a:ln w="12700" cap="flat" cmpd="sng" algn="ctr">
                <a:solidFill>
                  <a:sysClr val="window" lastClr="FFFFFF">
                    <a:lumMod val="65000"/>
                  </a:sysClr>
                </a:solidFill>
                <a:prstDash val="solid"/>
                <a:miter lim="800000"/>
              </a:ln>
              <a:effectLst/>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1155" b="1" i="0" u="none" strike="noStrike" kern="0" cap="none" spc="0" normalizeH="0" baseline="0" noProof="0" dirty="0">
                    <a:ln>
                      <a:noFill/>
                    </a:ln>
                    <a:solidFill>
                      <a:prstClr val="black"/>
                    </a:solidFill>
                    <a:effectLst/>
                    <a:uLnTx/>
                    <a:uFillTx/>
                    <a:latin typeface="Calibri" panose="020F0502020204030204"/>
                    <a:ea typeface="+mn-ea"/>
                    <a:cs typeface="+mn-cs"/>
                  </a:rPr>
                  <a:t>GENERAL ASSEMBLY</a:t>
                </a:r>
                <a:endParaRPr kumimoji="0" lang="fr-FR" sz="945"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945"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945"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945"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94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Connecteur droit avec flèche 19">
                <a:extLst>
                  <a:ext uri="{FF2B5EF4-FFF2-40B4-BE49-F238E27FC236}">
                    <a16:creationId xmlns:a16="http://schemas.microsoft.com/office/drawing/2014/main" id="{349B1FB0-1120-467A-B02C-106F93A4A165}"/>
                  </a:ext>
                </a:extLst>
              </p:cNvPr>
              <p:cNvCxnSpPr/>
              <p:nvPr/>
            </p:nvCxnSpPr>
            <p:spPr>
              <a:xfrm flipH="1">
                <a:off x="3962172" y="2447534"/>
                <a:ext cx="676" cy="1647625"/>
              </a:xfrm>
              <a:prstGeom prst="straightConnector1">
                <a:avLst/>
              </a:prstGeom>
              <a:noFill/>
              <a:ln w="38100" cap="flat" cmpd="sng" algn="ctr">
                <a:solidFill>
                  <a:srgbClr val="5B9BD5"/>
                </a:solidFill>
                <a:prstDash val="solid"/>
                <a:miter lim="800000"/>
                <a:headEnd type="triangle" w="med" len="med"/>
                <a:tailEnd type="triangle" w="med" len="med"/>
              </a:ln>
              <a:effectLst/>
            </p:spPr>
          </p:cxnSp>
          <p:cxnSp>
            <p:nvCxnSpPr>
              <p:cNvPr id="21" name="Connecteur droit 20">
                <a:extLst>
                  <a:ext uri="{FF2B5EF4-FFF2-40B4-BE49-F238E27FC236}">
                    <a16:creationId xmlns:a16="http://schemas.microsoft.com/office/drawing/2014/main" id="{47576665-09D5-438C-B060-80C8EA255138}"/>
                  </a:ext>
                </a:extLst>
              </p:cNvPr>
              <p:cNvCxnSpPr/>
              <p:nvPr/>
            </p:nvCxnSpPr>
            <p:spPr>
              <a:xfrm>
                <a:off x="8309132" y="3412528"/>
                <a:ext cx="1748339" cy="4552"/>
              </a:xfrm>
              <a:prstGeom prst="line">
                <a:avLst/>
              </a:prstGeom>
              <a:noFill/>
              <a:ln w="38100" cap="flat" cmpd="sng" algn="ctr">
                <a:solidFill>
                  <a:srgbClr val="5B9BD5"/>
                </a:solidFill>
                <a:prstDash val="solid"/>
                <a:headEnd type="none" w="med" len="med"/>
                <a:tailEnd type="triangle" w="med" len="med"/>
              </a:ln>
              <a:effectLst/>
            </p:spPr>
          </p:cxnSp>
          <p:cxnSp>
            <p:nvCxnSpPr>
              <p:cNvPr id="22" name="Connecteur droit 21">
                <a:extLst>
                  <a:ext uri="{FF2B5EF4-FFF2-40B4-BE49-F238E27FC236}">
                    <a16:creationId xmlns:a16="http://schemas.microsoft.com/office/drawing/2014/main" id="{35889D38-52C1-42B0-873A-E8E6382EC2ED}"/>
                  </a:ext>
                </a:extLst>
              </p:cNvPr>
              <p:cNvCxnSpPr/>
              <p:nvPr/>
            </p:nvCxnSpPr>
            <p:spPr>
              <a:xfrm>
                <a:off x="6870709" y="4491622"/>
                <a:ext cx="0" cy="1201208"/>
              </a:xfrm>
              <a:prstGeom prst="line">
                <a:avLst/>
              </a:prstGeom>
              <a:noFill/>
              <a:ln w="6350" cap="flat" cmpd="sng" algn="ctr">
                <a:solidFill>
                  <a:srgbClr val="0000FF"/>
                </a:solidFill>
                <a:prstDash val="solid"/>
                <a:miter lim="800000"/>
              </a:ln>
              <a:effectLst/>
            </p:spPr>
          </p:cxnSp>
          <p:cxnSp>
            <p:nvCxnSpPr>
              <p:cNvPr id="23" name="Connecteur droit 22">
                <a:extLst>
                  <a:ext uri="{FF2B5EF4-FFF2-40B4-BE49-F238E27FC236}">
                    <a16:creationId xmlns:a16="http://schemas.microsoft.com/office/drawing/2014/main" id="{60C15A53-F105-49BD-9314-7E948EF1D2BD}"/>
                  </a:ext>
                </a:extLst>
              </p:cNvPr>
              <p:cNvCxnSpPr/>
              <p:nvPr/>
            </p:nvCxnSpPr>
            <p:spPr>
              <a:xfrm>
                <a:off x="5436083" y="4485219"/>
                <a:ext cx="0" cy="1201208"/>
              </a:xfrm>
              <a:prstGeom prst="line">
                <a:avLst/>
              </a:prstGeom>
              <a:noFill/>
              <a:ln w="6350" cap="flat" cmpd="sng" algn="ctr">
                <a:solidFill>
                  <a:srgbClr val="0000FF"/>
                </a:solidFill>
                <a:prstDash val="solid"/>
                <a:miter lim="800000"/>
              </a:ln>
              <a:effectLst/>
            </p:spPr>
          </p:cxnSp>
          <p:cxnSp>
            <p:nvCxnSpPr>
              <p:cNvPr id="24" name="Connecteur droit 23">
                <a:extLst>
                  <a:ext uri="{FF2B5EF4-FFF2-40B4-BE49-F238E27FC236}">
                    <a16:creationId xmlns:a16="http://schemas.microsoft.com/office/drawing/2014/main" id="{A3C7F3EF-C703-4981-82F6-DD2BF0E2F363}"/>
                  </a:ext>
                </a:extLst>
              </p:cNvPr>
              <p:cNvCxnSpPr/>
              <p:nvPr/>
            </p:nvCxnSpPr>
            <p:spPr>
              <a:xfrm flipH="1">
                <a:off x="4067419" y="4132771"/>
                <a:ext cx="9326" cy="1553657"/>
              </a:xfrm>
              <a:prstGeom prst="line">
                <a:avLst/>
              </a:prstGeom>
              <a:noFill/>
              <a:ln w="6350" cap="flat" cmpd="sng" algn="ctr">
                <a:solidFill>
                  <a:srgbClr val="0000FF"/>
                </a:solidFill>
                <a:prstDash val="solid"/>
                <a:miter lim="800000"/>
              </a:ln>
              <a:effectLst/>
            </p:spPr>
          </p:cxnSp>
          <p:cxnSp>
            <p:nvCxnSpPr>
              <p:cNvPr id="25" name="Connecteur droit 24">
                <a:extLst>
                  <a:ext uri="{FF2B5EF4-FFF2-40B4-BE49-F238E27FC236}">
                    <a16:creationId xmlns:a16="http://schemas.microsoft.com/office/drawing/2014/main" id="{016E75EC-F0CE-47EE-9BA8-A5C3186F2BB7}"/>
                  </a:ext>
                </a:extLst>
              </p:cNvPr>
              <p:cNvCxnSpPr>
                <a:cxnSpLocks/>
                <a:endCxn id="41" idx="2"/>
              </p:cNvCxnSpPr>
              <p:nvPr/>
            </p:nvCxnSpPr>
            <p:spPr>
              <a:xfrm>
                <a:off x="2715751" y="4026630"/>
                <a:ext cx="5262" cy="1589670"/>
              </a:xfrm>
              <a:prstGeom prst="line">
                <a:avLst/>
              </a:prstGeom>
              <a:noFill/>
              <a:ln w="6350" cap="flat" cmpd="sng" algn="ctr">
                <a:solidFill>
                  <a:srgbClr val="0000FF"/>
                </a:solidFill>
                <a:prstDash val="solid"/>
                <a:miter lim="800000"/>
              </a:ln>
              <a:effectLst/>
            </p:spPr>
          </p:cxnSp>
          <p:cxnSp>
            <p:nvCxnSpPr>
              <p:cNvPr id="26" name="Connecteur droit 25">
                <a:extLst>
                  <a:ext uri="{FF2B5EF4-FFF2-40B4-BE49-F238E27FC236}">
                    <a16:creationId xmlns:a16="http://schemas.microsoft.com/office/drawing/2014/main" id="{54B7CD63-3E02-4940-B6F9-78974D3CC1EF}"/>
                  </a:ext>
                </a:extLst>
              </p:cNvPr>
              <p:cNvCxnSpPr/>
              <p:nvPr/>
            </p:nvCxnSpPr>
            <p:spPr>
              <a:xfrm flipH="1">
                <a:off x="1316853" y="4103159"/>
                <a:ext cx="31338" cy="1560625"/>
              </a:xfrm>
              <a:prstGeom prst="line">
                <a:avLst/>
              </a:prstGeom>
              <a:noFill/>
              <a:ln w="6350" cap="flat" cmpd="sng" algn="ctr">
                <a:solidFill>
                  <a:srgbClr val="0000FF"/>
                </a:solidFill>
                <a:prstDash val="solid"/>
                <a:miter lim="800000"/>
              </a:ln>
              <a:effectLst/>
            </p:spPr>
          </p:cxnSp>
          <p:cxnSp>
            <p:nvCxnSpPr>
              <p:cNvPr id="27" name="Connecteur droit 26">
                <a:extLst>
                  <a:ext uri="{FF2B5EF4-FFF2-40B4-BE49-F238E27FC236}">
                    <a16:creationId xmlns:a16="http://schemas.microsoft.com/office/drawing/2014/main" id="{5C767523-5A07-4BD7-900E-1AE29FBA6ED5}"/>
                  </a:ext>
                </a:extLst>
              </p:cNvPr>
              <p:cNvCxnSpPr/>
              <p:nvPr/>
            </p:nvCxnSpPr>
            <p:spPr>
              <a:xfrm>
                <a:off x="829065" y="4156179"/>
                <a:ext cx="0" cy="1201208"/>
              </a:xfrm>
              <a:prstGeom prst="line">
                <a:avLst/>
              </a:prstGeom>
              <a:noFill/>
              <a:ln w="6350" cap="flat" cmpd="sng" algn="ctr">
                <a:solidFill>
                  <a:srgbClr val="0000FF"/>
                </a:solidFill>
                <a:prstDash val="solid"/>
                <a:miter lim="800000"/>
              </a:ln>
              <a:effectLst/>
            </p:spPr>
          </p:cxnSp>
          <p:cxnSp>
            <p:nvCxnSpPr>
              <p:cNvPr id="28" name="Connecteur droit 27">
                <a:extLst>
                  <a:ext uri="{FF2B5EF4-FFF2-40B4-BE49-F238E27FC236}">
                    <a16:creationId xmlns:a16="http://schemas.microsoft.com/office/drawing/2014/main" id="{D1F70C19-9CA3-443E-AFCC-1396172A6B71}"/>
                  </a:ext>
                </a:extLst>
              </p:cNvPr>
              <p:cNvCxnSpPr/>
              <p:nvPr/>
            </p:nvCxnSpPr>
            <p:spPr>
              <a:xfrm>
                <a:off x="1316853" y="5686427"/>
                <a:ext cx="5632055" cy="0"/>
              </a:xfrm>
              <a:prstGeom prst="line">
                <a:avLst/>
              </a:prstGeom>
              <a:noFill/>
              <a:ln w="6350" cap="flat" cmpd="sng" algn="ctr">
                <a:solidFill>
                  <a:srgbClr val="0000FF"/>
                </a:solidFill>
                <a:prstDash val="solid"/>
                <a:miter lim="800000"/>
              </a:ln>
              <a:effectLst/>
            </p:spPr>
          </p:cxnSp>
          <p:cxnSp>
            <p:nvCxnSpPr>
              <p:cNvPr id="29" name="Connecteur droit 28">
                <a:extLst>
                  <a:ext uri="{FF2B5EF4-FFF2-40B4-BE49-F238E27FC236}">
                    <a16:creationId xmlns:a16="http://schemas.microsoft.com/office/drawing/2014/main" id="{418B03DF-5927-47A0-971B-0718CD290034}"/>
                  </a:ext>
                </a:extLst>
              </p:cNvPr>
              <p:cNvCxnSpPr/>
              <p:nvPr/>
            </p:nvCxnSpPr>
            <p:spPr>
              <a:xfrm>
                <a:off x="1316853" y="4985784"/>
                <a:ext cx="5505505" cy="0"/>
              </a:xfrm>
              <a:prstGeom prst="line">
                <a:avLst/>
              </a:prstGeom>
              <a:noFill/>
              <a:ln w="6350" cap="flat" cmpd="sng" algn="ctr">
                <a:solidFill>
                  <a:srgbClr val="0000FF"/>
                </a:solidFill>
                <a:prstDash val="solid"/>
                <a:miter lim="800000"/>
              </a:ln>
              <a:effectLst/>
            </p:spPr>
          </p:cxnSp>
          <p:cxnSp>
            <p:nvCxnSpPr>
              <p:cNvPr id="30" name="Connecteur droit 29">
                <a:extLst>
                  <a:ext uri="{FF2B5EF4-FFF2-40B4-BE49-F238E27FC236}">
                    <a16:creationId xmlns:a16="http://schemas.microsoft.com/office/drawing/2014/main" id="{EA249616-53A4-4FD1-B751-28B6CBF93E58}"/>
                  </a:ext>
                </a:extLst>
              </p:cNvPr>
              <p:cNvCxnSpPr/>
              <p:nvPr/>
            </p:nvCxnSpPr>
            <p:spPr>
              <a:xfrm>
                <a:off x="1348191" y="4095159"/>
                <a:ext cx="5505505" cy="0"/>
              </a:xfrm>
              <a:prstGeom prst="line">
                <a:avLst/>
              </a:prstGeom>
              <a:noFill/>
              <a:ln w="6350" cap="flat" cmpd="sng" algn="ctr">
                <a:solidFill>
                  <a:srgbClr val="0000FF"/>
                </a:solidFill>
                <a:prstDash val="solid"/>
                <a:miter lim="800000"/>
              </a:ln>
              <a:effectLst/>
            </p:spPr>
          </p:cxnSp>
          <p:cxnSp>
            <p:nvCxnSpPr>
              <p:cNvPr id="31" name="Connecteur droit 30">
                <a:extLst>
                  <a:ext uri="{FF2B5EF4-FFF2-40B4-BE49-F238E27FC236}">
                    <a16:creationId xmlns:a16="http://schemas.microsoft.com/office/drawing/2014/main" id="{DB5C1A5D-2F3B-436B-B1EF-05A0EB2E1127}"/>
                  </a:ext>
                </a:extLst>
              </p:cNvPr>
              <p:cNvCxnSpPr/>
              <p:nvPr/>
            </p:nvCxnSpPr>
            <p:spPr>
              <a:xfrm>
                <a:off x="2877151" y="4326996"/>
                <a:ext cx="0" cy="187427"/>
              </a:xfrm>
              <a:prstGeom prst="line">
                <a:avLst/>
              </a:prstGeom>
              <a:noFill/>
              <a:ln w="6350" cap="flat" cmpd="sng" algn="ctr">
                <a:solidFill>
                  <a:srgbClr val="0000FF"/>
                </a:solidFill>
                <a:prstDash val="solid"/>
                <a:miter lim="800000"/>
              </a:ln>
              <a:effectLst/>
            </p:spPr>
          </p:cxnSp>
          <p:cxnSp>
            <p:nvCxnSpPr>
              <p:cNvPr id="32" name="Connecteur droit 31">
                <a:extLst>
                  <a:ext uri="{FF2B5EF4-FFF2-40B4-BE49-F238E27FC236}">
                    <a16:creationId xmlns:a16="http://schemas.microsoft.com/office/drawing/2014/main" id="{FC3593A5-DF4C-4A39-9701-FFFE46CBCD73}"/>
                  </a:ext>
                </a:extLst>
              </p:cNvPr>
              <p:cNvCxnSpPr/>
              <p:nvPr/>
            </p:nvCxnSpPr>
            <p:spPr>
              <a:xfrm>
                <a:off x="4067419" y="4132771"/>
                <a:ext cx="0" cy="187427"/>
              </a:xfrm>
              <a:prstGeom prst="line">
                <a:avLst/>
              </a:prstGeom>
              <a:noFill/>
              <a:ln w="6350" cap="flat" cmpd="sng" algn="ctr">
                <a:solidFill>
                  <a:srgbClr val="0000FF"/>
                </a:solidFill>
                <a:prstDash val="solid"/>
                <a:miter lim="800000"/>
              </a:ln>
              <a:effectLst/>
            </p:spPr>
          </p:cxnSp>
          <p:cxnSp>
            <p:nvCxnSpPr>
              <p:cNvPr id="33" name="Connecteur droit 32">
                <a:extLst>
                  <a:ext uri="{FF2B5EF4-FFF2-40B4-BE49-F238E27FC236}">
                    <a16:creationId xmlns:a16="http://schemas.microsoft.com/office/drawing/2014/main" id="{BB5EB4B7-5C2F-4622-B386-842CDA278464}"/>
                  </a:ext>
                </a:extLst>
              </p:cNvPr>
              <p:cNvCxnSpPr/>
              <p:nvPr/>
            </p:nvCxnSpPr>
            <p:spPr>
              <a:xfrm>
                <a:off x="5410803" y="4101125"/>
                <a:ext cx="0" cy="187427"/>
              </a:xfrm>
              <a:prstGeom prst="line">
                <a:avLst/>
              </a:prstGeom>
              <a:noFill/>
              <a:ln w="6350" cap="flat" cmpd="sng" algn="ctr">
                <a:solidFill>
                  <a:srgbClr val="0000FF"/>
                </a:solidFill>
                <a:prstDash val="solid"/>
                <a:miter lim="800000"/>
              </a:ln>
              <a:effectLst/>
            </p:spPr>
          </p:cxnSp>
          <p:cxnSp>
            <p:nvCxnSpPr>
              <p:cNvPr id="34" name="Connecteur droit 33">
                <a:extLst>
                  <a:ext uri="{FF2B5EF4-FFF2-40B4-BE49-F238E27FC236}">
                    <a16:creationId xmlns:a16="http://schemas.microsoft.com/office/drawing/2014/main" id="{4F9F6F67-1800-49DD-AB04-9ED136627255}"/>
                  </a:ext>
                </a:extLst>
              </p:cNvPr>
              <p:cNvCxnSpPr/>
              <p:nvPr/>
            </p:nvCxnSpPr>
            <p:spPr>
              <a:xfrm>
                <a:off x="6849352" y="4101125"/>
                <a:ext cx="0" cy="187427"/>
              </a:xfrm>
              <a:prstGeom prst="line">
                <a:avLst/>
              </a:prstGeom>
              <a:noFill/>
              <a:ln w="6350" cap="flat" cmpd="sng" algn="ctr">
                <a:solidFill>
                  <a:srgbClr val="0000FF"/>
                </a:solidFill>
                <a:prstDash val="solid"/>
                <a:miter lim="800000"/>
              </a:ln>
              <a:effectLst/>
            </p:spPr>
          </p:cxnSp>
          <p:sp>
            <p:nvSpPr>
              <p:cNvPr id="35" name="ZoneTexte 34">
                <a:extLst>
                  <a:ext uri="{FF2B5EF4-FFF2-40B4-BE49-F238E27FC236}">
                    <a16:creationId xmlns:a16="http://schemas.microsoft.com/office/drawing/2014/main" id="{4FB57026-EF1C-460A-AC03-EF2B8CFD4CB2}"/>
                  </a:ext>
                </a:extLst>
              </p:cNvPr>
              <p:cNvSpPr txBox="1"/>
              <p:nvPr/>
            </p:nvSpPr>
            <p:spPr>
              <a:xfrm>
                <a:off x="1565858" y="2873055"/>
                <a:ext cx="4944399" cy="957898"/>
              </a:xfrm>
              <a:prstGeom prst="rect">
                <a:avLst/>
              </a:prstGeom>
              <a:solidFill>
                <a:srgbClr val="9BBB59">
                  <a:lumMod val="20000"/>
                  <a:lumOff val="80000"/>
                </a:srgbClr>
              </a:solidFill>
              <a:ln>
                <a:solidFill>
                  <a:srgbClr val="5B9BD5"/>
                </a:solidFill>
              </a:ln>
            </p:spPr>
            <p:txBody>
              <a:bodyPr wrap="square" lIns="68522" tIns="34262" rIns="68522" bIns="34262" rtlCol="0" anchor="t" anchorCtr="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1155" b="1" i="0" u="none" strike="noStrike" kern="0" cap="none" spc="0" normalizeH="0" baseline="0" noProof="0" dirty="0">
                    <a:ln>
                      <a:noFill/>
                    </a:ln>
                    <a:solidFill>
                      <a:prstClr val="black"/>
                    </a:solidFill>
                    <a:effectLst/>
                    <a:uLnTx/>
                    <a:uFillTx/>
                    <a:cs typeface="Arial" pitchFamily="34" charset="0"/>
                  </a:rPr>
                  <a:t>BUREAU of </a:t>
                </a:r>
                <a:r>
                  <a:rPr kumimoji="0" lang="fr-FR" sz="945" b="1" i="0" u="none" strike="noStrike" kern="0" cap="none" spc="0" normalizeH="0" baseline="0" noProof="0" dirty="0">
                    <a:ln>
                      <a:noFill/>
                    </a:ln>
                    <a:solidFill>
                      <a:prstClr val="black"/>
                    </a:solidFill>
                    <a:effectLst/>
                    <a:uLnTx/>
                    <a:uFillTx/>
                    <a:cs typeface="Arial" pitchFamily="34" charset="0"/>
                  </a:rPr>
                  <a:t>the</a:t>
                </a:r>
                <a:r>
                  <a:rPr kumimoji="0" lang="fr-FR" sz="1155" b="1" i="0" u="none" strike="noStrike" kern="0" cap="none" spc="0" normalizeH="0" baseline="0" noProof="0" dirty="0">
                    <a:ln>
                      <a:noFill/>
                    </a:ln>
                    <a:solidFill>
                      <a:prstClr val="black"/>
                    </a:solidFill>
                    <a:effectLst/>
                    <a:uLnTx/>
                    <a:uFillTx/>
                    <a:cs typeface="Arial" pitchFamily="34" charset="0"/>
                  </a:rPr>
                  <a:t> General </a:t>
                </a:r>
                <a:r>
                  <a:rPr kumimoji="0" lang="fr-FR" sz="1155" b="1" i="0" u="none" strike="noStrike" kern="0" cap="none" spc="0" normalizeH="0" baseline="0" noProof="0" dirty="0" err="1">
                    <a:ln>
                      <a:noFill/>
                    </a:ln>
                    <a:solidFill>
                      <a:prstClr val="black"/>
                    </a:solidFill>
                    <a:effectLst/>
                    <a:uLnTx/>
                    <a:uFillTx/>
                    <a:cs typeface="Arial" pitchFamily="34" charset="0"/>
                  </a:rPr>
                  <a:t>Assembly</a:t>
                </a:r>
                <a:endParaRPr kumimoji="0" lang="fr-FR" sz="1155" b="1" i="0" u="none" strike="noStrike" kern="0" cap="none" spc="0" normalizeH="0" baseline="0" noProof="0" dirty="0">
                  <a:ln>
                    <a:noFill/>
                  </a:ln>
                  <a:solidFill>
                    <a:prstClr val="black"/>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1155" b="1" i="0" u="none" strike="noStrike" kern="0" cap="none" spc="0" normalizeH="0" baseline="0" noProof="0" dirty="0">
                  <a:ln>
                    <a:noFill/>
                  </a:ln>
                  <a:solidFill>
                    <a:prstClr val="black"/>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1155" b="1" i="0" u="none" strike="noStrike" kern="0" cap="none" spc="0" normalizeH="0" baseline="0" noProof="0" dirty="0">
                  <a:ln>
                    <a:noFill/>
                  </a:ln>
                  <a:solidFill>
                    <a:prstClr val="black"/>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1155" b="1" i="0" u="none" strike="noStrike" kern="0" cap="none" spc="0" normalizeH="0" baseline="0" noProof="0" dirty="0">
                  <a:ln>
                    <a:noFill/>
                  </a:ln>
                  <a:solidFill>
                    <a:prstClr val="black"/>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1155" b="1" i="0" u="none" strike="noStrike" kern="0" cap="none" spc="0" normalizeH="0" baseline="0" noProof="0" dirty="0">
                  <a:ln>
                    <a:noFill/>
                  </a:ln>
                  <a:solidFill>
                    <a:prstClr val="black"/>
                  </a:solidFill>
                  <a:effectLst/>
                  <a:uLnTx/>
                  <a:uFillTx/>
                  <a:cs typeface="Arial" pitchFamily="34" charset="0"/>
                </a:endParaRPr>
              </a:p>
            </p:txBody>
          </p:sp>
          <p:pic>
            <p:nvPicPr>
              <p:cNvPr id="36" name="Picture 4" descr="Résultat de recherche d'images pour &quot;logo commission européenne&quot;">
                <a:extLst>
                  <a:ext uri="{FF2B5EF4-FFF2-40B4-BE49-F238E27FC236}">
                    <a16:creationId xmlns:a16="http://schemas.microsoft.com/office/drawing/2014/main" id="{AF1DD7CF-6F01-489E-B5E4-A14B1110BC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5529" y="3115006"/>
                <a:ext cx="803725" cy="50943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342ECDC7-BEF6-441C-9855-1CCE14E8DDBF}"/>
                  </a:ext>
                </a:extLst>
              </p:cNvPr>
              <p:cNvSpPr/>
              <p:nvPr/>
            </p:nvSpPr>
            <p:spPr>
              <a:xfrm>
                <a:off x="4964147" y="3214962"/>
                <a:ext cx="1318052" cy="507403"/>
              </a:xfrm>
              <a:prstGeom prst="rect">
                <a:avLst/>
              </a:prstGeom>
              <a:solidFill>
                <a:srgbClr val="008080"/>
              </a:solidFill>
              <a:ln w="25400" cap="flat" cmpd="sng" algn="ctr">
                <a:noFill/>
                <a:prstDash val="solid"/>
              </a:ln>
              <a:effectLst/>
            </p:spPr>
            <p:txBody>
              <a:bodyPr lIns="68522" tIns="34262" rIns="68522" bIns="34262" rtlCol="0" anchor="ct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white"/>
                    </a:solidFill>
                    <a:effectLst/>
                    <a:uLnTx/>
                    <a:uFillTx/>
                  </a:rPr>
                  <a:t>3 </a:t>
                </a:r>
                <a:r>
                  <a:rPr kumimoji="0" lang="fr-FR" sz="945" b="1" i="0" u="none" strike="noStrike" kern="0" cap="none" spc="0" normalizeH="0" baseline="0" noProof="0" dirty="0" err="1">
                    <a:ln>
                      <a:noFill/>
                    </a:ln>
                    <a:solidFill>
                      <a:prstClr val="white"/>
                    </a:solidFill>
                    <a:effectLst/>
                    <a:uLnTx/>
                    <a:uFillTx/>
                  </a:rPr>
                  <a:t>Res</a:t>
                </a:r>
                <a:r>
                  <a:rPr kumimoji="0" lang="fr-FR" sz="945" b="1" i="0" u="none" strike="noStrike" kern="0" cap="none" spc="0" normalizeH="0" baseline="0" noProof="0" dirty="0">
                    <a:ln>
                      <a:noFill/>
                    </a:ln>
                    <a:solidFill>
                      <a:prstClr val="white"/>
                    </a:solidFill>
                    <a:effectLst/>
                    <a:uLnTx/>
                    <a:uFillTx/>
                  </a:rPr>
                  <a:t> </a:t>
                </a:r>
                <a:r>
                  <a:rPr kumimoji="0" lang="fr-FR" sz="945" b="1" i="0" u="none" strike="noStrike" kern="0" cap="none" spc="0" normalizeH="0" baseline="0" noProof="0" dirty="0" err="1">
                    <a:ln>
                      <a:noFill/>
                    </a:ln>
                    <a:solidFill>
                      <a:prstClr val="white"/>
                    </a:solidFill>
                    <a:effectLst/>
                    <a:uLnTx/>
                    <a:uFillTx/>
                  </a:rPr>
                  <a:t>repr</a:t>
                </a:r>
                <a:r>
                  <a:rPr kumimoji="0" lang="fr-FR" sz="945" b="1" i="0" u="none" strike="noStrike" kern="0" cap="none" spc="0" normalizeH="0" baseline="0" noProof="0" dirty="0">
                    <a:ln>
                      <a:noFill/>
                    </a:ln>
                    <a:solidFill>
                      <a:prstClr val="white"/>
                    </a:solidFill>
                    <a:effectLst/>
                    <a:uLnTx/>
                    <a:uFillTx/>
                  </a:rPr>
                  <a:t>. </a:t>
                </a: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0" i="0" u="none" strike="noStrike" kern="0" cap="none" spc="0" normalizeH="0" baseline="0" noProof="0" dirty="0" err="1">
                    <a:ln>
                      <a:noFill/>
                    </a:ln>
                    <a:solidFill>
                      <a:prstClr val="white"/>
                    </a:solidFill>
                    <a:effectLst/>
                    <a:uLnTx/>
                    <a:uFillTx/>
                  </a:rPr>
                  <a:t>elected</a:t>
                </a:r>
                <a:r>
                  <a:rPr kumimoji="0" lang="fr-FR" sz="945" b="0" i="0" u="none" strike="noStrike" kern="0" cap="none" spc="0" normalizeH="0" baseline="0" noProof="0" dirty="0">
                    <a:ln>
                      <a:noFill/>
                    </a:ln>
                    <a:solidFill>
                      <a:prstClr val="white"/>
                    </a:solidFill>
                    <a:effectLst/>
                    <a:uLnTx/>
                    <a:uFillTx/>
                  </a:rPr>
                  <a:t> by </a:t>
                </a: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0" i="0" u="none" strike="noStrike" kern="0" cap="none" spc="0" normalizeH="0" baseline="0" noProof="0" dirty="0" err="1">
                    <a:ln>
                      <a:noFill/>
                    </a:ln>
                    <a:solidFill>
                      <a:prstClr val="white"/>
                    </a:solidFill>
                    <a:effectLst/>
                    <a:uLnTx/>
                    <a:uFillTx/>
                  </a:rPr>
                  <a:t>REs</a:t>
                </a:r>
                <a:r>
                  <a:rPr kumimoji="0" lang="fr-FR" sz="945" b="0" i="0" u="none" strike="noStrike" kern="0" cap="none" spc="0" normalizeH="0" baseline="0" noProof="0" dirty="0">
                    <a:ln>
                      <a:noFill/>
                    </a:ln>
                    <a:solidFill>
                      <a:prstClr val="white"/>
                    </a:solidFill>
                    <a:effectLst/>
                    <a:uLnTx/>
                    <a:uFillTx/>
                  </a:rPr>
                  <a:t> </a:t>
                </a:r>
                <a:r>
                  <a:rPr kumimoji="0" lang="fr-FR" sz="945" b="0" i="0" u="none" strike="noStrike" kern="0" cap="none" spc="0" normalizeH="0" baseline="0" noProof="0" dirty="0" err="1">
                    <a:ln>
                      <a:noFill/>
                    </a:ln>
                    <a:solidFill>
                      <a:prstClr val="white"/>
                    </a:solidFill>
                    <a:effectLst/>
                    <a:uLnTx/>
                    <a:uFillTx/>
                  </a:rPr>
                  <a:t>college</a:t>
                </a:r>
                <a:endParaRPr kumimoji="0" lang="en-GB" sz="945" b="0" i="0" u="none" strike="noStrike" kern="0" cap="none" spc="0" normalizeH="0" baseline="0" noProof="0" dirty="0">
                  <a:ln>
                    <a:noFill/>
                  </a:ln>
                  <a:solidFill>
                    <a:prstClr val="white"/>
                  </a:solidFill>
                  <a:effectLst/>
                  <a:uLnTx/>
                  <a:uFillTx/>
                </a:endParaRPr>
              </a:p>
            </p:txBody>
          </p:sp>
          <p:sp>
            <p:nvSpPr>
              <p:cNvPr id="38" name="Rectangle 37">
                <a:extLst>
                  <a:ext uri="{FF2B5EF4-FFF2-40B4-BE49-F238E27FC236}">
                    <a16:creationId xmlns:a16="http://schemas.microsoft.com/office/drawing/2014/main" id="{5536E327-5A48-4560-B631-A1012AA352C8}"/>
                  </a:ext>
                </a:extLst>
              </p:cNvPr>
              <p:cNvSpPr/>
              <p:nvPr/>
            </p:nvSpPr>
            <p:spPr>
              <a:xfrm>
                <a:off x="859425" y="3955901"/>
                <a:ext cx="6483037" cy="1794953"/>
              </a:xfrm>
              <a:prstGeom prst="rect">
                <a:avLst/>
              </a:prstGeom>
              <a:noFill/>
              <a:ln w="25400" cap="flat" cmpd="sng" algn="ctr">
                <a:solidFill>
                  <a:srgbClr val="4F81BD">
                    <a:shade val="50000"/>
                  </a:srgbClr>
                </a:solidFill>
                <a:prstDash val="dash"/>
              </a:ln>
              <a:effectLst/>
            </p:spPr>
            <p:txBody>
              <a:bodyPr lIns="68522" tIns="34262" rIns="68522" bIns="34262" rtlCol="0" anchor="t" anchorCtr="0"/>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en-GB" sz="1155" b="1" i="0" u="none" strike="noStrike" kern="0" cap="none" spc="0" normalizeH="0" baseline="0" noProof="0" dirty="0">
                    <a:ln>
                      <a:noFill/>
                    </a:ln>
                    <a:solidFill>
                      <a:prstClr val="black"/>
                    </a:solidFill>
                    <a:effectLst/>
                    <a:uLnTx/>
                    <a:uFillTx/>
                  </a:rPr>
                  <a:t>Work Package Boards</a:t>
                </a:r>
              </a:p>
            </p:txBody>
          </p:sp>
          <p:cxnSp>
            <p:nvCxnSpPr>
              <p:cNvPr id="39" name="Connecteur droit 38">
                <a:extLst>
                  <a:ext uri="{FF2B5EF4-FFF2-40B4-BE49-F238E27FC236}">
                    <a16:creationId xmlns:a16="http://schemas.microsoft.com/office/drawing/2014/main" id="{78605985-6F4E-4E21-9321-093F9230A680}"/>
                  </a:ext>
                </a:extLst>
              </p:cNvPr>
              <p:cNvCxnSpPr>
                <a:stCxn id="19" idx="3"/>
              </p:cNvCxnSpPr>
              <p:nvPr/>
            </p:nvCxnSpPr>
            <p:spPr>
              <a:xfrm>
                <a:off x="6602065" y="2026545"/>
                <a:ext cx="2486900" cy="27659"/>
              </a:xfrm>
              <a:prstGeom prst="line">
                <a:avLst/>
              </a:prstGeom>
              <a:noFill/>
              <a:ln w="38100" cap="flat" cmpd="sng" algn="ctr">
                <a:solidFill>
                  <a:srgbClr val="4F81BD">
                    <a:shade val="95000"/>
                    <a:satMod val="105000"/>
                  </a:srgbClr>
                </a:solidFill>
                <a:prstDash val="solid"/>
                <a:headEnd type="triangle" w="med" len="med"/>
                <a:tailEnd type="triangle" w="med" len="med"/>
              </a:ln>
              <a:effectLst/>
            </p:spPr>
          </p:cxnSp>
          <p:sp>
            <p:nvSpPr>
              <p:cNvPr id="40" name="ZoneTexte 39">
                <a:extLst>
                  <a:ext uri="{FF2B5EF4-FFF2-40B4-BE49-F238E27FC236}">
                    <a16:creationId xmlns:a16="http://schemas.microsoft.com/office/drawing/2014/main" id="{E641A367-5EAD-4EA3-B979-6747B5125C77}"/>
                  </a:ext>
                </a:extLst>
              </p:cNvPr>
              <p:cNvSpPr txBox="1"/>
              <p:nvPr/>
            </p:nvSpPr>
            <p:spPr>
              <a:xfrm>
                <a:off x="6334571" y="4151642"/>
                <a:ext cx="975576" cy="336560"/>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GAS</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 </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1" name="ZoneTexte 40">
                <a:extLst>
                  <a:ext uri="{FF2B5EF4-FFF2-40B4-BE49-F238E27FC236}">
                    <a16:creationId xmlns:a16="http://schemas.microsoft.com/office/drawing/2014/main" id="{2A26341E-8F11-4E60-80EC-4FC3F6704407}"/>
                  </a:ext>
                </a:extLst>
              </p:cNvPr>
              <p:cNvSpPr txBox="1"/>
              <p:nvPr/>
            </p:nvSpPr>
            <p:spPr>
              <a:xfrm>
                <a:off x="2261601" y="5147252"/>
                <a:ext cx="918822" cy="539175"/>
              </a:xfrm>
              <a:prstGeom prst="rect">
                <a:avLst/>
              </a:prstGeom>
              <a:solidFill>
                <a:srgbClr val="4BACC6">
                  <a:lumMod val="40000"/>
                  <a:lumOff val="6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SS UMAN &amp; extension</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2" name="ZoneTexte 41">
                <a:extLst>
                  <a:ext uri="{FF2B5EF4-FFF2-40B4-BE49-F238E27FC236}">
                    <a16:creationId xmlns:a16="http://schemas.microsoft.com/office/drawing/2014/main" id="{95E29717-2837-4F53-B721-E0C3688E88DB}"/>
                  </a:ext>
                </a:extLst>
              </p:cNvPr>
              <p:cNvSpPr txBox="1"/>
              <p:nvPr/>
            </p:nvSpPr>
            <p:spPr>
              <a:xfrm>
                <a:off x="4927085" y="5264614"/>
                <a:ext cx="976084" cy="412418"/>
              </a:xfrm>
              <a:prstGeom prst="rect">
                <a:avLst/>
              </a:prstGeom>
              <a:solidFill>
                <a:srgbClr val="4BACC6">
                  <a:lumMod val="40000"/>
                  <a:lumOff val="6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KM Guidance</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3" name="ZoneTexte 42">
                <a:extLst>
                  <a:ext uri="{FF2B5EF4-FFF2-40B4-BE49-F238E27FC236}">
                    <a16:creationId xmlns:a16="http://schemas.microsoft.com/office/drawing/2014/main" id="{C4F5B3DF-9046-4BFC-99C3-EE1A1BCF5D96}"/>
                  </a:ext>
                </a:extLst>
              </p:cNvPr>
              <p:cNvSpPr txBox="1"/>
              <p:nvPr/>
            </p:nvSpPr>
            <p:spPr>
              <a:xfrm>
                <a:off x="994894" y="4165503"/>
                <a:ext cx="952576"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ACED</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4" name="ZoneTexte 43">
                <a:extLst>
                  <a:ext uri="{FF2B5EF4-FFF2-40B4-BE49-F238E27FC236}">
                    <a16:creationId xmlns:a16="http://schemas.microsoft.com/office/drawing/2014/main" id="{ADB0324C-9DD6-4F60-8FBA-492D692F6795}"/>
                  </a:ext>
                </a:extLst>
              </p:cNvPr>
              <p:cNvSpPr txBox="1"/>
              <p:nvPr/>
            </p:nvSpPr>
            <p:spPr>
              <a:xfrm>
                <a:off x="987085" y="4662036"/>
                <a:ext cx="978739"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HITEC</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 </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5" name="ZoneTexte 44">
                <a:extLst>
                  <a:ext uri="{FF2B5EF4-FFF2-40B4-BE49-F238E27FC236}">
                    <a16:creationId xmlns:a16="http://schemas.microsoft.com/office/drawing/2014/main" id="{0B7BC9BD-7E2A-46BC-AC35-3EB36DA172D0}"/>
                  </a:ext>
                </a:extLst>
              </p:cNvPr>
              <p:cNvSpPr txBox="1"/>
              <p:nvPr/>
            </p:nvSpPr>
            <p:spPr>
              <a:xfrm>
                <a:off x="2219325" y="4181269"/>
                <a:ext cx="975576"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CORI</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 </a:t>
                </a: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6" name="ZoneTexte 45">
                <a:extLst>
                  <a:ext uri="{FF2B5EF4-FFF2-40B4-BE49-F238E27FC236}">
                    <a16:creationId xmlns:a16="http://schemas.microsoft.com/office/drawing/2014/main" id="{4EC8772E-1C49-4A12-AB30-42EA0CDB495C}"/>
                  </a:ext>
                </a:extLst>
              </p:cNvPr>
              <p:cNvSpPr txBox="1"/>
              <p:nvPr/>
            </p:nvSpPr>
            <p:spPr>
              <a:xfrm>
                <a:off x="2228472" y="4710108"/>
                <a:ext cx="956396"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SFC</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 </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47" name="ZoneTexte 46">
                <a:extLst>
                  <a:ext uri="{FF2B5EF4-FFF2-40B4-BE49-F238E27FC236}">
                    <a16:creationId xmlns:a16="http://schemas.microsoft.com/office/drawing/2014/main" id="{737294A9-D534-4E04-ABD6-436F41A429B4}"/>
                  </a:ext>
                </a:extLst>
              </p:cNvPr>
              <p:cNvSpPr txBox="1"/>
              <p:nvPr/>
            </p:nvSpPr>
            <p:spPr>
              <a:xfrm>
                <a:off x="3588957" y="4151873"/>
                <a:ext cx="975576"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DONUT</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 </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p>
            </p:txBody>
          </p:sp>
          <p:sp>
            <p:nvSpPr>
              <p:cNvPr id="48" name="ZoneTexte 47">
                <a:extLst>
                  <a:ext uri="{FF2B5EF4-FFF2-40B4-BE49-F238E27FC236}">
                    <a16:creationId xmlns:a16="http://schemas.microsoft.com/office/drawing/2014/main" id="{0237576F-98BA-48E1-89AC-D5A4E3F14EBB}"/>
                  </a:ext>
                </a:extLst>
              </p:cNvPr>
              <p:cNvSpPr txBox="1"/>
              <p:nvPr/>
            </p:nvSpPr>
            <p:spPr>
              <a:xfrm>
                <a:off x="4965451" y="4158717"/>
                <a:ext cx="975576" cy="412418"/>
              </a:xfrm>
              <a:prstGeom prst="rect">
                <a:avLst/>
              </a:prstGeom>
              <a:solidFill>
                <a:srgbClr val="CCECFF"/>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RD&amp;D </a:t>
                </a:r>
                <a:r>
                  <a:rPr kumimoji="0" lang="fr-FR" sz="945" b="1" i="0" u="none" strike="noStrike" kern="0" cap="none" spc="0" normalizeH="0" baseline="0" noProof="0" dirty="0" err="1">
                    <a:ln>
                      <a:noFill/>
                    </a:ln>
                    <a:solidFill>
                      <a:prstClr val="black"/>
                    </a:solidFill>
                    <a:effectLst/>
                    <a:uLnTx/>
                    <a:uFillTx/>
                    <a:cs typeface="Arial" pitchFamily="34" charset="0"/>
                  </a:rPr>
                  <a:t>FUTuRE</a:t>
                </a:r>
                <a:endParaRPr kumimoji="0" lang="fr-FR" sz="945" b="1" i="0" u="none" strike="noStrike" kern="0" cap="none" spc="0" normalizeH="0" baseline="0" noProof="0" dirty="0">
                  <a:ln>
                    <a:noFill/>
                  </a:ln>
                  <a:solidFill>
                    <a:prstClr val="black"/>
                  </a:solidFill>
                  <a:effectLst/>
                  <a:uLnTx/>
                  <a:uFillTx/>
                  <a:cs typeface="Arial" pitchFamily="34" charset="0"/>
                </a:endParaRP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 </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p>
            </p:txBody>
          </p:sp>
          <p:sp>
            <p:nvSpPr>
              <p:cNvPr id="49" name="ZoneTexte 48">
                <a:extLst>
                  <a:ext uri="{FF2B5EF4-FFF2-40B4-BE49-F238E27FC236}">
                    <a16:creationId xmlns:a16="http://schemas.microsoft.com/office/drawing/2014/main" id="{16B3D51B-885D-4016-B451-4BA9274F94C5}"/>
                  </a:ext>
                </a:extLst>
              </p:cNvPr>
              <p:cNvSpPr txBox="1"/>
              <p:nvPr/>
            </p:nvSpPr>
            <p:spPr>
              <a:xfrm>
                <a:off x="978167" y="5122526"/>
                <a:ext cx="969303" cy="539175"/>
              </a:xfrm>
              <a:prstGeom prst="rect">
                <a:avLst/>
              </a:prstGeom>
              <a:solidFill>
                <a:srgbClr val="4BACC6">
                  <a:lumMod val="40000"/>
                  <a:lumOff val="6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SS ROUTES &amp; extension</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50" name="ZoneTexte 49">
                <a:extLst>
                  <a:ext uri="{FF2B5EF4-FFF2-40B4-BE49-F238E27FC236}">
                    <a16:creationId xmlns:a16="http://schemas.microsoft.com/office/drawing/2014/main" id="{E11B3D9C-CF95-4EB8-A56B-96D867D0AF35}"/>
                  </a:ext>
                </a:extLst>
              </p:cNvPr>
              <p:cNvSpPr txBox="1"/>
              <p:nvPr/>
            </p:nvSpPr>
            <p:spPr>
              <a:xfrm>
                <a:off x="3631029" y="5264615"/>
                <a:ext cx="960451" cy="412418"/>
              </a:xfrm>
              <a:prstGeom prst="rect">
                <a:avLst/>
              </a:prstGeom>
              <a:solidFill>
                <a:srgbClr val="4BACC6">
                  <a:lumMod val="40000"/>
                  <a:lumOff val="6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KM </a:t>
                </a:r>
                <a:r>
                  <a:rPr kumimoji="0" lang="fr-FR" sz="945" b="1" i="0" u="none" strike="noStrike" kern="0" cap="none" spc="0" normalizeH="0" baseline="0" noProof="0" dirty="0" err="1">
                    <a:ln>
                      <a:noFill/>
                    </a:ln>
                    <a:solidFill>
                      <a:prstClr val="black"/>
                    </a:solidFill>
                    <a:effectLst/>
                    <a:uLnTx/>
                    <a:uFillTx/>
                    <a:cs typeface="Arial" pitchFamily="34" charset="0"/>
                  </a:rPr>
                  <a:t>SoK</a:t>
                </a:r>
                <a:endParaRPr kumimoji="0" lang="fr-FR" sz="945" b="1" i="0" u="none" strike="noStrike" kern="0" cap="none" spc="0" normalizeH="0" baseline="0" noProof="0" dirty="0">
                  <a:ln>
                    <a:noFill/>
                  </a:ln>
                  <a:solidFill>
                    <a:prstClr val="black"/>
                  </a:solidFill>
                  <a:effectLst/>
                  <a:uLnTx/>
                  <a:uFillTx/>
                  <a:cs typeface="Arial" pitchFamily="34" charset="0"/>
                </a:endParaRP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51" name="ZoneTexte 50">
                <a:extLst>
                  <a:ext uri="{FF2B5EF4-FFF2-40B4-BE49-F238E27FC236}">
                    <a16:creationId xmlns:a16="http://schemas.microsoft.com/office/drawing/2014/main" id="{54004027-D19E-4736-A719-C27D28CE60FC}"/>
                  </a:ext>
                </a:extLst>
              </p:cNvPr>
              <p:cNvSpPr txBox="1"/>
              <p:nvPr/>
            </p:nvSpPr>
            <p:spPr>
              <a:xfrm>
                <a:off x="6312690" y="5265135"/>
                <a:ext cx="927026" cy="412418"/>
              </a:xfrm>
              <a:prstGeom prst="rect">
                <a:avLst/>
              </a:prstGeom>
              <a:solidFill>
                <a:srgbClr val="4BACC6">
                  <a:lumMod val="40000"/>
                  <a:lumOff val="6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black"/>
                    </a:solidFill>
                    <a:effectLst/>
                    <a:uLnTx/>
                    <a:uFillTx/>
                    <a:cs typeface="Arial" pitchFamily="34" charset="0"/>
                  </a:rPr>
                  <a:t>KM Training</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a:ln>
                      <a:noFill/>
                    </a:ln>
                    <a:solidFill>
                      <a:prstClr val="black"/>
                    </a:solidFill>
                    <a:effectLst/>
                    <a:uLnTx/>
                    <a:uFillTx/>
                    <a:cs typeface="Arial" pitchFamily="34" charset="0"/>
                  </a:rPr>
                  <a:t>WP Leader</a:t>
                </a:r>
              </a:p>
              <a:p>
                <a:pPr marL="70231" marR="0" lvl="0" indent="-70231" defTabSz="95990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840" b="0" i="0" u="none" strike="noStrike" kern="0" cap="none" spc="0" normalizeH="0" baseline="0" noProof="0" dirty="0" err="1">
                    <a:ln>
                      <a:noFill/>
                    </a:ln>
                    <a:solidFill>
                      <a:prstClr val="black"/>
                    </a:solidFill>
                    <a:effectLst/>
                    <a:uLnTx/>
                    <a:uFillTx/>
                    <a:cs typeface="Arial" pitchFamily="34" charset="0"/>
                  </a:rPr>
                  <a:t>Task</a:t>
                </a:r>
                <a:r>
                  <a:rPr kumimoji="0" lang="fr-FR" sz="840" b="0" i="0" u="none" strike="noStrike" kern="0" cap="none" spc="0" normalizeH="0" baseline="0" noProof="0" dirty="0">
                    <a:ln>
                      <a:noFill/>
                    </a:ln>
                    <a:solidFill>
                      <a:prstClr val="black"/>
                    </a:solidFill>
                    <a:effectLst/>
                    <a:uLnTx/>
                    <a:uFillTx/>
                    <a:cs typeface="Arial" pitchFamily="34" charset="0"/>
                  </a:rPr>
                  <a:t> Leaders</a:t>
                </a:r>
                <a:endParaRPr kumimoji="0" lang="en-US" sz="840" b="0" i="0" u="none" strike="noStrike" kern="0" cap="none" spc="0" normalizeH="0" baseline="0" noProof="0" dirty="0">
                  <a:ln>
                    <a:noFill/>
                  </a:ln>
                  <a:solidFill>
                    <a:prstClr val="black"/>
                  </a:solidFill>
                  <a:effectLst/>
                  <a:uLnTx/>
                  <a:uFillTx/>
                  <a:cs typeface="Arial" pitchFamily="34" charset="0"/>
                </a:endParaRPr>
              </a:p>
            </p:txBody>
          </p:sp>
          <p:sp>
            <p:nvSpPr>
              <p:cNvPr id="52" name="Rectangle 51">
                <a:extLst>
                  <a:ext uri="{FF2B5EF4-FFF2-40B4-BE49-F238E27FC236}">
                    <a16:creationId xmlns:a16="http://schemas.microsoft.com/office/drawing/2014/main" id="{F7A75C5E-F07E-4404-ACA9-A134C5E7EBFA}"/>
                  </a:ext>
                </a:extLst>
              </p:cNvPr>
              <p:cNvSpPr/>
              <p:nvPr/>
            </p:nvSpPr>
            <p:spPr>
              <a:xfrm>
                <a:off x="3566302" y="1841944"/>
                <a:ext cx="1025178" cy="458121"/>
              </a:xfrm>
              <a:prstGeom prst="rect">
                <a:avLst/>
              </a:prstGeom>
              <a:solidFill>
                <a:sysClr val="window" lastClr="FFFFFF">
                  <a:lumMod val="50000"/>
                </a:sysClr>
              </a:solidFill>
              <a:ln w="12700" cap="flat" cmpd="sng" algn="ctr">
                <a:solidFill>
                  <a:srgbClr val="5B9BD5">
                    <a:lumMod val="60000"/>
                    <a:lumOff val="40000"/>
                  </a:srgbClr>
                </a:solidFill>
                <a:prstDash val="solid"/>
                <a:miter lim="800000"/>
              </a:ln>
              <a:effectLst/>
            </p:spPr>
            <p:txBody>
              <a:bodyPr lIns="48950" tIns="24476" rIns="48950" bIns="24476" rtlCol="0" anchor="ctr"/>
              <a:lstStyle/>
              <a:p>
                <a:pPr marL="0" marR="0" lvl="0" indent="0" algn="ctr" defTabSz="959447" eaLnBrk="1" fontAlgn="auto" latinLnBrk="0" hangingPunct="1">
                  <a:lnSpc>
                    <a:spcPct val="100000"/>
                  </a:lnSpc>
                  <a:spcBef>
                    <a:spcPts val="0"/>
                  </a:spcBef>
                  <a:spcAft>
                    <a:spcPts val="0"/>
                  </a:spcAft>
                  <a:buClrTx/>
                  <a:buSzTx/>
                  <a:buFontTx/>
                  <a:buNone/>
                  <a:tabLst/>
                  <a:defRPr/>
                </a:pPr>
                <a:r>
                  <a:rPr kumimoji="0" lang="en-US" sz="1155" b="1" i="0" u="none" strike="noStrike" kern="0" cap="none" spc="0" normalizeH="0" baseline="0" noProof="0" dirty="0">
                    <a:ln>
                      <a:noFill/>
                    </a:ln>
                    <a:solidFill>
                      <a:prstClr val="white"/>
                    </a:solidFill>
                    <a:effectLst/>
                    <a:uLnTx/>
                    <a:uFillTx/>
                    <a:latin typeface="Gill Sans MT"/>
                    <a:ea typeface="+mn-ea"/>
                    <a:cs typeface="+mn-cs"/>
                  </a:rPr>
                  <a:t>TSOs college</a:t>
                </a:r>
              </a:p>
            </p:txBody>
          </p:sp>
          <p:sp>
            <p:nvSpPr>
              <p:cNvPr id="53" name="Rectangle 52">
                <a:extLst>
                  <a:ext uri="{FF2B5EF4-FFF2-40B4-BE49-F238E27FC236}">
                    <a16:creationId xmlns:a16="http://schemas.microsoft.com/office/drawing/2014/main" id="{9704270B-23AE-4F76-877F-459DA035CDC1}"/>
                  </a:ext>
                </a:extLst>
              </p:cNvPr>
              <p:cNvSpPr/>
              <p:nvPr/>
            </p:nvSpPr>
            <p:spPr>
              <a:xfrm>
                <a:off x="1864852" y="1836243"/>
                <a:ext cx="918321" cy="458121"/>
              </a:xfrm>
              <a:prstGeom prst="rect">
                <a:avLst/>
              </a:prstGeom>
              <a:solidFill>
                <a:sysClr val="window" lastClr="FFFFFF">
                  <a:lumMod val="50000"/>
                </a:sysClr>
              </a:solidFill>
              <a:ln w="12700" cap="flat" cmpd="sng" algn="ctr">
                <a:solidFill>
                  <a:srgbClr val="5B9BD5">
                    <a:lumMod val="60000"/>
                    <a:lumOff val="40000"/>
                  </a:srgbClr>
                </a:solidFill>
                <a:prstDash val="solid"/>
                <a:miter lim="800000"/>
              </a:ln>
              <a:effectLst/>
            </p:spPr>
            <p:txBody>
              <a:bodyPr lIns="48950" tIns="24476" rIns="48950" bIns="24476" rtlCol="0" anchor="ctr"/>
              <a:lstStyle/>
              <a:p>
                <a:pPr marL="0" marR="0" lvl="0" indent="0" algn="ctr" defTabSz="95944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Gill Sans MT"/>
                    <a:ea typeface="+mn-ea"/>
                    <a:cs typeface="+mn-cs"/>
                  </a:rPr>
                  <a:t>WMOs</a:t>
                </a:r>
              </a:p>
              <a:p>
                <a:pPr marL="0" marR="0" lvl="0" indent="0" algn="ctr" defTabSz="95944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Gill Sans MT"/>
                    <a:ea typeface="+mn-ea"/>
                    <a:cs typeface="+mn-cs"/>
                  </a:rPr>
                  <a:t>college</a:t>
                </a:r>
              </a:p>
            </p:txBody>
          </p:sp>
          <p:sp>
            <p:nvSpPr>
              <p:cNvPr id="54" name="Rectangle 53">
                <a:extLst>
                  <a:ext uri="{FF2B5EF4-FFF2-40B4-BE49-F238E27FC236}">
                    <a16:creationId xmlns:a16="http://schemas.microsoft.com/office/drawing/2014/main" id="{62268BDC-F81B-4421-B755-C2892656AF97}"/>
                  </a:ext>
                </a:extLst>
              </p:cNvPr>
              <p:cNvSpPr/>
              <p:nvPr/>
            </p:nvSpPr>
            <p:spPr>
              <a:xfrm>
                <a:off x="5032674" y="1833776"/>
                <a:ext cx="921802" cy="458121"/>
              </a:xfrm>
              <a:prstGeom prst="rect">
                <a:avLst/>
              </a:prstGeom>
              <a:solidFill>
                <a:sysClr val="window" lastClr="FFFFFF">
                  <a:lumMod val="50000"/>
                </a:sysClr>
              </a:solidFill>
              <a:ln w="12700" cap="flat" cmpd="sng" algn="ctr">
                <a:solidFill>
                  <a:srgbClr val="5B9BD5">
                    <a:lumMod val="60000"/>
                    <a:lumOff val="40000"/>
                  </a:srgbClr>
                </a:solidFill>
                <a:prstDash val="solid"/>
                <a:miter lim="800000"/>
              </a:ln>
              <a:effectLst/>
            </p:spPr>
            <p:txBody>
              <a:bodyPr lIns="48950" tIns="24476" rIns="48950" bIns="24476" rtlCol="0" anchor="ctr"/>
              <a:lstStyle/>
              <a:p>
                <a:pPr marL="0" marR="0" lvl="0" indent="0" algn="ctr" defTabSz="959447" eaLnBrk="1" fontAlgn="auto" latinLnBrk="0" hangingPunct="1">
                  <a:lnSpc>
                    <a:spcPct val="100000"/>
                  </a:lnSpc>
                  <a:spcBef>
                    <a:spcPts val="0"/>
                  </a:spcBef>
                  <a:spcAft>
                    <a:spcPts val="0"/>
                  </a:spcAft>
                  <a:buClrTx/>
                  <a:buSzTx/>
                  <a:buFontTx/>
                  <a:buNone/>
                  <a:tabLst/>
                  <a:defRPr/>
                </a:pPr>
                <a:r>
                  <a:rPr kumimoji="0" lang="en-US" sz="1155" b="1" i="0" u="none" strike="noStrike" kern="0" cap="none" spc="0" normalizeH="0" baseline="0" noProof="0" dirty="0">
                    <a:ln>
                      <a:noFill/>
                    </a:ln>
                    <a:solidFill>
                      <a:prstClr val="white"/>
                    </a:solidFill>
                    <a:effectLst/>
                    <a:uLnTx/>
                    <a:uFillTx/>
                    <a:latin typeface="Gill Sans MT"/>
                    <a:ea typeface="+mn-ea"/>
                    <a:cs typeface="+mn-cs"/>
                  </a:rPr>
                  <a:t>REs</a:t>
                </a:r>
                <a:r>
                  <a:rPr kumimoji="0" lang="fr-FR" sz="1155" b="1" i="0" u="none" strike="noStrike" kern="0" cap="none" spc="0" normalizeH="0" baseline="0" noProof="0" dirty="0">
                    <a:ln>
                      <a:noFill/>
                    </a:ln>
                    <a:solidFill>
                      <a:prstClr val="white"/>
                    </a:solidFill>
                    <a:effectLst/>
                    <a:uLnTx/>
                    <a:uFillTx/>
                    <a:latin typeface="Gill Sans MT"/>
                    <a:ea typeface="+mn-ea"/>
                    <a:cs typeface="+mn-cs"/>
                  </a:rPr>
                  <a:t> </a:t>
                </a:r>
                <a:r>
                  <a:rPr kumimoji="0" lang="en-US" sz="1155" b="1" i="0" u="none" strike="noStrike" kern="0" cap="none" spc="0" normalizeH="0" baseline="0" noProof="0" dirty="0">
                    <a:ln>
                      <a:noFill/>
                    </a:ln>
                    <a:solidFill>
                      <a:prstClr val="white"/>
                    </a:solidFill>
                    <a:effectLst/>
                    <a:uLnTx/>
                    <a:uFillTx/>
                    <a:latin typeface="Gill Sans MT"/>
                    <a:ea typeface="+mn-ea"/>
                    <a:cs typeface="+mn-cs"/>
                  </a:rPr>
                  <a:t>college</a:t>
                </a:r>
              </a:p>
            </p:txBody>
          </p:sp>
          <p:cxnSp>
            <p:nvCxnSpPr>
              <p:cNvPr id="55" name="Connecteur droit 54">
                <a:extLst>
                  <a:ext uri="{FF2B5EF4-FFF2-40B4-BE49-F238E27FC236}">
                    <a16:creationId xmlns:a16="http://schemas.microsoft.com/office/drawing/2014/main" id="{D23030AF-BC11-4426-8FFD-B794A49D4B11}"/>
                  </a:ext>
                </a:extLst>
              </p:cNvPr>
              <p:cNvCxnSpPr/>
              <p:nvPr/>
            </p:nvCxnSpPr>
            <p:spPr>
              <a:xfrm>
                <a:off x="2310428" y="2269680"/>
                <a:ext cx="0" cy="1149984"/>
              </a:xfrm>
              <a:prstGeom prst="line">
                <a:avLst/>
              </a:prstGeom>
              <a:noFill/>
              <a:ln w="9525" cap="flat" cmpd="sng" algn="ctr">
                <a:solidFill>
                  <a:srgbClr val="4F81BD">
                    <a:shade val="95000"/>
                    <a:satMod val="105000"/>
                  </a:srgbClr>
                </a:solidFill>
                <a:prstDash val="dash"/>
              </a:ln>
              <a:effectLst/>
            </p:spPr>
          </p:cxnSp>
          <p:cxnSp>
            <p:nvCxnSpPr>
              <p:cNvPr id="56" name="Connecteur droit 55">
                <a:extLst>
                  <a:ext uri="{FF2B5EF4-FFF2-40B4-BE49-F238E27FC236}">
                    <a16:creationId xmlns:a16="http://schemas.microsoft.com/office/drawing/2014/main" id="{A4FC6798-66E8-412C-820B-6F2D9D52775A}"/>
                  </a:ext>
                </a:extLst>
              </p:cNvPr>
              <p:cNvCxnSpPr/>
              <p:nvPr/>
            </p:nvCxnSpPr>
            <p:spPr>
              <a:xfrm>
                <a:off x="4094533" y="2473154"/>
                <a:ext cx="0" cy="1151285"/>
              </a:xfrm>
              <a:prstGeom prst="line">
                <a:avLst/>
              </a:prstGeom>
              <a:noFill/>
              <a:ln w="9525" cap="flat" cmpd="sng" algn="ctr">
                <a:solidFill>
                  <a:srgbClr val="4F81BD">
                    <a:shade val="95000"/>
                    <a:satMod val="105000"/>
                  </a:srgbClr>
                </a:solidFill>
                <a:prstDash val="dash"/>
                <a:headEnd type="none" w="med" len="med"/>
                <a:tailEnd type="triangle" w="med" len="med"/>
              </a:ln>
              <a:effectLst/>
            </p:spPr>
          </p:cxnSp>
          <p:cxnSp>
            <p:nvCxnSpPr>
              <p:cNvPr id="57" name="Connecteur droit 56">
                <a:extLst>
                  <a:ext uri="{FF2B5EF4-FFF2-40B4-BE49-F238E27FC236}">
                    <a16:creationId xmlns:a16="http://schemas.microsoft.com/office/drawing/2014/main" id="{C6DB8FFF-0BB1-4E08-9694-CFBCC0E9F01D}"/>
                  </a:ext>
                </a:extLst>
              </p:cNvPr>
              <p:cNvCxnSpPr/>
              <p:nvPr/>
            </p:nvCxnSpPr>
            <p:spPr>
              <a:xfrm>
                <a:off x="5736139" y="2311966"/>
                <a:ext cx="0" cy="1057757"/>
              </a:xfrm>
              <a:prstGeom prst="line">
                <a:avLst/>
              </a:prstGeom>
              <a:noFill/>
              <a:ln w="9525" cap="flat" cmpd="sng" algn="ctr">
                <a:solidFill>
                  <a:srgbClr val="4F81BD">
                    <a:shade val="95000"/>
                    <a:satMod val="105000"/>
                  </a:srgbClr>
                </a:solidFill>
                <a:prstDash val="dash"/>
              </a:ln>
              <a:effectLst/>
            </p:spPr>
          </p:cxnSp>
          <p:sp>
            <p:nvSpPr>
              <p:cNvPr id="58" name="Rectangle 57">
                <a:extLst>
                  <a:ext uri="{FF2B5EF4-FFF2-40B4-BE49-F238E27FC236}">
                    <a16:creationId xmlns:a16="http://schemas.microsoft.com/office/drawing/2014/main" id="{96E75F16-A650-4402-A986-100BA5C41B36}"/>
                  </a:ext>
                </a:extLst>
              </p:cNvPr>
              <p:cNvSpPr/>
              <p:nvPr/>
            </p:nvSpPr>
            <p:spPr>
              <a:xfrm>
                <a:off x="1707807" y="3204517"/>
                <a:ext cx="1269353" cy="517848"/>
              </a:xfrm>
              <a:prstGeom prst="rect">
                <a:avLst/>
              </a:prstGeom>
              <a:solidFill>
                <a:srgbClr val="008080"/>
              </a:solidFill>
              <a:ln w="25400" cap="flat" cmpd="sng" algn="ctr">
                <a:noFill/>
                <a:prstDash val="solid"/>
              </a:ln>
              <a:effectLst/>
            </p:spPr>
            <p:txBody>
              <a:bodyPr lIns="68522" tIns="34262" rIns="68522" bIns="34262" rtlCol="0" anchor="ct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white"/>
                    </a:solidFill>
                    <a:effectLst/>
                    <a:uLnTx/>
                    <a:uFillTx/>
                  </a:rPr>
                  <a:t>3 </a:t>
                </a:r>
                <a:r>
                  <a:rPr kumimoji="0" lang="en-US" sz="945" b="1" i="0" u="none" strike="noStrike" kern="0" cap="none" spc="0" normalizeH="0" baseline="0" noProof="0" dirty="0">
                    <a:ln>
                      <a:noFill/>
                    </a:ln>
                    <a:solidFill>
                      <a:prstClr val="white"/>
                    </a:solidFill>
                    <a:effectLst/>
                    <a:uLnTx/>
                    <a:uFillTx/>
                  </a:rPr>
                  <a:t>WMOs </a:t>
                </a:r>
                <a:r>
                  <a:rPr kumimoji="0" lang="en-US" sz="945" b="1" i="0" u="none" strike="noStrike" kern="0" cap="none" spc="0" normalizeH="0" baseline="0" noProof="0" dirty="0" err="1">
                    <a:ln>
                      <a:noFill/>
                    </a:ln>
                    <a:solidFill>
                      <a:prstClr val="white"/>
                    </a:solidFill>
                    <a:effectLst/>
                    <a:uLnTx/>
                    <a:uFillTx/>
                  </a:rPr>
                  <a:t>repr</a:t>
                </a:r>
                <a:r>
                  <a:rPr kumimoji="0" lang="en-US" sz="945" b="1" i="0" u="none" strike="noStrike" kern="0" cap="none" spc="0" normalizeH="0" baseline="0" noProof="0" dirty="0">
                    <a:ln>
                      <a:noFill/>
                    </a:ln>
                    <a:solidFill>
                      <a:prstClr val="white"/>
                    </a:solidFill>
                    <a:effectLst/>
                    <a:uLnTx/>
                    <a:uFillTx/>
                  </a:rPr>
                  <a:t>. </a:t>
                </a:r>
                <a:br>
                  <a:rPr kumimoji="0" lang="en-US" sz="945" b="1" i="0" u="none" strike="noStrike" kern="0" cap="none" spc="0" normalizeH="0" baseline="0" noProof="0" dirty="0">
                    <a:ln>
                      <a:noFill/>
                    </a:ln>
                    <a:solidFill>
                      <a:prstClr val="white"/>
                    </a:solidFill>
                    <a:effectLst/>
                    <a:uLnTx/>
                    <a:uFillTx/>
                  </a:rPr>
                </a:br>
                <a:r>
                  <a:rPr kumimoji="0" lang="en-US" sz="945" b="0" i="0" u="none" strike="noStrike" kern="0" cap="none" spc="0" normalizeH="0" baseline="0" noProof="0" dirty="0">
                    <a:ln>
                      <a:noFill/>
                    </a:ln>
                    <a:solidFill>
                      <a:prstClr val="white"/>
                    </a:solidFill>
                    <a:effectLst/>
                    <a:uLnTx/>
                    <a:uFillTx/>
                  </a:rPr>
                  <a:t>elected by </a:t>
                </a:r>
              </a:p>
              <a:p>
                <a:pPr marL="0" marR="0" lvl="0" indent="0" algn="ctr" defTabSz="959908" eaLnBrk="1" fontAlgn="base" latinLnBrk="0" hangingPunct="1">
                  <a:lnSpc>
                    <a:spcPct val="100000"/>
                  </a:lnSpc>
                  <a:spcBef>
                    <a:spcPct val="0"/>
                  </a:spcBef>
                  <a:spcAft>
                    <a:spcPct val="0"/>
                  </a:spcAft>
                  <a:buClrTx/>
                  <a:buSzTx/>
                  <a:buFontTx/>
                  <a:buNone/>
                  <a:tabLst/>
                  <a:defRPr/>
                </a:pPr>
                <a:r>
                  <a:rPr kumimoji="0" lang="en-US" sz="945" b="0" i="0" u="none" strike="noStrike" kern="0" cap="none" spc="0" normalizeH="0" baseline="0" noProof="0" dirty="0">
                    <a:ln>
                      <a:noFill/>
                    </a:ln>
                    <a:solidFill>
                      <a:prstClr val="white"/>
                    </a:solidFill>
                    <a:effectLst/>
                    <a:uLnTx/>
                    <a:uFillTx/>
                  </a:rPr>
                  <a:t>WMOs college</a:t>
                </a:r>
              </a:p>
            </p:txBody>
          </p:sp>
          <p:sp>
            <p:nvSpPr>
              <p:cNvPr id="59" name="Rectangle 58">
                <a:extLst>
                  <a:ext uri="{FF2B5EF4-FFF2-40B4-BE49-F238E27FC236}">
                    <a16:creationId xmlns:a16="http://schemas.microsoft.com/office/drawing/2014/main" id="{8087FD1E-8C90-4A62-BF13-0D99697CD167}"/>
                  </a:ext>
                </a:extLst>
              </p:cNvPr>
              <p:cNvSpPr/>
              <p:nvPr/>
            </p:nvSpPr>
            <p:spPr>
              <a:xfrm>
                <a:off x="3379916" y="3216259"/>
                <a:ext cx="1265656" cy="506106"/>
              </a:xfrm>
              <a:prstGeom prst="rect">
                <a:avLst/>
              </a:prstGeom>
              <a:solidFill>
                <a:srgbClr val="008080"/>
              </a:solidFill>
              <a:ln w="25400" cap="flat" cmpd="sng" algn="ctr">
                <a:noFill/>
                <a:prstDash val="solid"/>
              </a:ln>
              <a:effectLst/>
            </p:spPr>
            <p:txBody>
              <a:bodyPr lIns="68522" tIns="34262" rIns="68522" bIns="34262" rtlCol="0" anchor="ctr"/>
              <a:lstStyle/>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1" i="0" u="none" strike="noStrike" kern="0" cap="none" spc="0" normalizeH="0" baseline="0" noProof="0" dirty="0">
                    <a:ln>
                      <a:noFill/>
                    </a:ln>
                    <a:solidFill>
                      <a:prstClr val="white"/>
                    </a:solidFill>
                    <a:effectLst/>
                    <a:uLnTx/>
                    <a:uFillTx/>
                  </a:rPr>
                  <a:t>3 </a:t>
                </a:r>
                <a:r>
                  <a:rPr kumimoji="0" lang="fr-FR" sz="945" b="1" i="0" u="none" strike="noStrike" kern="0" cap="none" spc="0" normalizeH="0" baseline="0" noProof="0" dirty="0" err="1">
                    <a:ln>
                      <a:noFill/>
                    </a:ln>
                    <a:solidFill>
                      <a:prstClr val="white"/>
                    </a:solidFill>
                    <a:effectLst/>
                    <a:uLnTx/>
                    <a:uFillTx/>
                  </a:rPr>
                  <a:t>TSOs</a:t>
                </a:r>
                <a:r>
                  <a:rPr kumimoji="0" lang="fr-FR" sz="945" b="1" i="0" u="none" strike="noStrike" kern="0" cap="none" spc="0" normalizeH="0" baseline="0" noProof="0" dirty="0">
                    <a:ln>
                      <a:noFill/>
                    </a:ln>
                    <a:solidFill>
                      <a:prstClr val="white"/>
                    </a:solidFill>
                    <a:effectLst/>
                    <a:uLnTx/>
                    <a:uFillTx/>
                  </a:rPr>
                  <a:t>  </a:t>
                </a:r>
                <a:r>
                  <a:rPr kumimoji="0" lang="fr-FR" sz="945" b="1" i="0" u="none" strike="noStrike" kern="0" cap="none" spc="0" normalizeH="0" baseline="0" noProof="0" dirty="0" err="1">
                    <a:ln>
                      <a:noFill/>
                    </a:ln>
                    <a:solidFill>
                      <a:prstClr val="white"/>
                    </a:solidFill>
                    <a:effectLst/>
                    <a:uLnTx/>
                    <a:uFillTx/>
                  </a:rPr>
                  <a:t>repr</a:t>
                </a:r>
                <a:r>
                  <a:rPr kumimoji="0" lang="fr-FR" sz="945" b="1" i="0" u="none" strike="noStrike" kern="0" cap="none" spc="0" normalizeH="0" baseline="0" noProof="0" dirty="0">
                    <a:ln>
                      <a:noFill/>
                    </a:ln>
                    <a:solidFill>
                      <a:prstClr val="white"/>
                    </a:solidFill>
                    <a:effectLst/>
                    <a:uLnTx/>
                    <a:uFillTx/>
                  </a:rPr>
                  <a:t>.</a:t>
                </a: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0" i="0" u="none" strike="noStrike" kern="0" cap="none" spc="0" normalizeH="0" baseline="0" noProof="0" dirty="0" err="1">
                    <a:ln>
                      <a:noFill/>
                    </a:ln>
                    <a:solidFill>
                      <a:prstClr val="white"/>
                    </a:solidFill>
                    <a:effectLst/>
                    <a:uLnTx/>
                    <a:uFillTx/>
                  </a:rPr>
                  <a:t>elected</a:t>
                </a:r>
                <a:r>
                  <a:rPr kumimoji="0" lang="fr-FR" sz="945" b="0" i="0" u="none" strike="noStrike" kern="0" cap="none" spc="0" normalizeH="0" baseline="0" noProof="0" dirty="0">
                    <a:ln>
                      <a:noFill/>
                    </a:ln>
                    <a:solidFill>
                      <a:prstClr val="white"/>
                    </a:solidFill>
                    <a:effectLst/>
                    <a:uLnTx/>
                    <a:uFillTx/>
                  </a:rPr>
                  <a:t> by </a:t>
                </a: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0" i="0" u="none" strike="noStrike" kern="0" cap="none" spc="0" normalizeH="0" baseline="0" noProof="0" dirty="0" err="1">
                    <a:ln>
                      <a:noFill/>
                    </a:ln>
                    <a:solidFill>
                      <a:prstClr val="white"/>
                    </a:solidFill>
                    <a:effectLst/>
                    <a:uLnTx/>
                    <a:uFillTx/>
                  </a:rPr>
                  <a:t>TSOs</a:t>
                </a:r>
                <a:r>
                  <a:rPr kumimoji="0" lang="fr-FR" sz="945" b="0" i="0" u="none" strike="noStrike" kern="0" cap="none" spc="0" normalizeH="0" baseline="0" noProof="0" dirty="0">
                    <a:ln>
                      <a:noFill/>
                    </a:ln>
                    <a:solidFill>
                      <a:prstClr val="white"/>
                    </a:solidFill>
                    <a:effectLst/>
                    <a:uLnTx/>
                    <a:uFillTx/>
                  </a:rPr>
                  <a:t> </a:t>
                </a:r>
                <a:r>
                  <a:rPr kumimoji="0" lang="fr-FR" sz="945" b="0" i="0" u="none" strike="noStrike" kern="0" cap="none" spc="0" normalizeH="0" baseline="0" noProof="0" dirty="0" err="1">
                    <a:ln>
                      <a:noFill/>
                    </a:ln>
                    <a:solidFill>
                      <a:prstClr val="white"/>
                    </a:solidFill>
                    <a:effectLst/>
                    <a:uLnTx/>
                    <a:uFillTx/>
                  </a:rPr>
                  <a:t>college</a:t>
                </a:r>
                <a:endParaRPr kumimoji="0" lang="en-GB" sz="945" b="0" i="0" u="none" strike="noStrike" kern="0" cap="none" spc="0" normalizeH="0" baseline="0" noProof="0" dirty="0">
                  <a:ln>
                    <a:noFill/>
                  </a:ln>
                  <a:solidFill>
                    <a:prstClr val="white"/>
                  </a:solidFill>
                  <a:effectLst/>
                  <a:uLnTx/>
                  <a:uFillTx/>
                </a:endParaRPr>
              </a:p>
            </p:txBody>
          </p:sp>
          <p:cxnSp>
            <p:nvCxnSpPr>
              <p:cNvPr id="60" name="Connecteur droit 59">
                <a:extLst>
                  <a:ext uri="{FF2B5EF4-FFF2-40B4-BE49-F238E27FC236}">
                    <a16:creationId xmlns:a16="http://schemas.microsoft.com/office/drawing/2014/main" id="{C2E3ECB2-1461-4999-B06D-C6FC2F4FADF7}"/>
                  </a:ext>
                </a:extLst>
              </p:cNvPr>
              <p:cNvCxnSpPr/>
              <p:nvPr/>
            </p:nvCxnSpPr>
            <p:spPr>
              <a:xfrm flipH="1" flipV="1">
                <a:off x="8327577" y="3830953"/>
                <a:ext cx="192757" cy="1"/>
              </a:xfrm>
              <a:prstGeom prst="line">
                <a:avLst/>
              </a:prstGeom>
              <a:noFill/>
              <a:ln w="9525" cap="flat" cmpd="sng" algn="ctr">
                <a:solidFill>
                  <a:srgbClr val="4F81BD">
                    <a:shade val="95000"/>
                    <a:satMod val="105000"/>
                  </a:srgbClr>
                </a:solidFill>
                <a:prstDash val="solid"/>
              </a:ln>
              <a:effectLst/>
            </p:spPr>
          </p:cxnSp>
          <p:pic>
            <p:nvPicPr>
              <p:cNvPr id="61" name="Image 60">
                <a:extLst>
                  <a:ext uri="{FF2B5EF4-FFF2-40B4-BE49-F238E27FC236}">
                    <a16:creationId xmlns:a16="http://schemas.microsoft.com/office/drawing/2014/main" id="{E806B7FE-35F8-4658-B79E-4D147E9D04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1465" y="2568380"/>
                <a:ext cx="502371" cy="265055"/>
              </a:xfrm>
              <a:prstGeom prst="rect">
                <a:avLst/>
              </a:prstGeom>
            </p:spPr>
          </p:pic>
          <p:cxnSp>
            <p:nvCxnSpPr>
              <p:cNvPr id="62" name="Connecteur droit 61">
                <a:extLst>
                  <a:ext uri="{FF2B5EF4-FFF2-40B4-BE49-F238E27FC236}">
                    <a16:creationId xmlns:a16="http://schemas.microsoft.com/office/drawing/2014/main" id="{B003A51B-1C9E-46E8-8794-E3BAF1DA6916}"/>
                  </a:ext>
                </a:extLst>
              </p:cNvPr>
              <p:cNvCxnSpPr/>
              <p:nvPr/>
            </p:nvCxnSpPr>
            <p:spPr>
              <a:xfrm>
                <a:off x="6510257" y="3426670"/>
                <a:ext cx="1821271" cy="0"/>
              </a:xfrm>
              <a:prstGeom prst="line">
                <a:avLst/>
              </a:prstGeom>
              <a:noFill/>
              <a:ln w="38100" cap="flat" cmpd="sng" algn="ctr">
                <a:solidFill>
                  <a:srgbClr val="4F81BD">
                    <a:shade val="95000"/>
                    <a:satMod val="105000"/>
                  </a:srgbClr>
                </a:solidFill>
                <a:prstDash val="solid"/>
                <a:headEnd type="triangle" w="med" len="med"/>
                <a:tailEnd type="none" w="med" len="med"/>
              </a:ln>
              <a:effectLst/>
            </p:spPr>
          </p:cxnSp>
          <p:sp>
            <p:nvSpPr>
              <p:cNvPr id="63" name="ZoneTexte 62">
                <a:extLst>
                  <a:ext uri="{FF2B5EF4-FFF2-40B4-BE49-F238E27FC236}">
                    <a16:creationId xmlns:a16="http://schemas.microsoft.com/office/drawing/2014/main" id="{475D9C0E-F9D4-45AD-A6C7-F5BF4906F0F7}"/>
                  </a:ext>
                </a:extLst>
              </p:cNvPr>
              <p:cNvSpPr txBox="1"/>
              <p:nvPr/>
            </p:nvSpPr>
            <p:spPr>
              <a:xfrm rot="16200000">
                <a:off x="6314944" y="3629711"/>
                <a:ext cx="4502679" cy="456992"/>
              </a:xfrm>
              <a:prstGeom prst="rect">
                <a:avLst/>
              </a:prstGeom>
              <a:solidFill>
                <a:srgbClr val="5B9BD5">
                  <a:lumMod val="60000"/>
                  <a:lumOff val="40000"/>
                </a:srgbClr>
              </a:solidFill>
            </p:spPr>
            <p:txBody>
              <a:bodyPr wrap="square" lIns="68522" tIns="34262" rIns="68522" bIns="34262" rtlCol="0">
                <a:spAutoFit/>
              </a:bodyPr>
              <a:lstStyle/>
              <a:p>
                <a:pPr marL="0" marR="0" lvl="0" indent="0" algn="ctr" defTabSz="959908" eaLnBrk="1" fontAlgn="base" latinLnBrk="0" hangingPunct="1">
                  <a:lnSpc>
                    <a:spcPct val="100000"/>
                  </a:lnSpc>
                  <a:spcBef>
                    <a:spcPct val="0"/>
                  </a:spcBef>
                  <a:spcAft>
                    <a:spcPct val="0"/>
                  </a:spcAft>
                  <a:buClrTx/>
                  <a:buSzTx/>
                  <a:buFontTx/>
                  <a:buNone/>
                  <a:tabLst/>
                  <a:defRPr/>
                </a:pPr>
                <a:endParaRPr kumimoji="0" lang="fr-FR" sz="315" b="1" i="0" u="none" strike="noStrike" kern="0" cap="none" spc="0" normalizeH="0" baseline="0" noProof="0" dirty="0">
                  <a:ln>
                    <a:noFill/>
                  </a:ln>
                  <a:solidFill>
                    <a:prstClr val="white"/>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1260" b="1" i="0" u="none" strike="noStrike" kern="0" cap="none" spc="0" normalizeH="0" baseline="0" noProof="0" dirty="0">
                    <a:ln>
                      <a:noFill/>
                    </a:ln>
                    <a:solidFill>
                      <a:prstClr val="white"/>
                    </a:solidFill>
                    <a:effectLst/>
                    <a:uLnTx/>
                    <a:uFillTx/>
                    <a:cs typeface="Arial" pitchFamily="34" charset="0"/>
                  </a:rPr>
                  <a:t>Programme Management Office</a:t>
                </a:r>
                <a:endParaRPr kumimoji="0" lang="fr-FR" sz="945" b="0" i="0" u="none" strike="noStrike" kern="0" cap="none" spc="0" normalizeH="0" baseline="0" noProof="0" dirty="0">
                  <a:ln>
                    <a:noFill/>
                  </a:ln>
                  <a:solidFill>
                    <a:prstClr val="white"/>
                  </a:solidFill>
                  <a:effectLst/>
                  <a:uLnTx/>
                  <a:uFillTx/>
                  <a:cs typeface="Arial" pitchFamily="34" charset="0"/>
                </a:endParaRPr>
              </a:p>
              <a:p>
                <a:pPr marL="0" marR="0" lvl="0" indent="0" algn="ctr" defTabSz="959908" eaLnBrk="1" fontAlgn="base" latinLnBrk="0" hangingPunct="1">
                  <a:lnSpc>
                    <a:spcPct val="100000"/>
                  </a:lnSpc>
                  <a:spcBef>
                    <a:spcPct val="0"/>
                  </a:spcBef>
                  <a:spcAft>
                    <a:spcPct val="0"/>
                  </a:spcAft>
                  <a:buClrTx/>
                  <a:buSzTx/>
                  <a:buFontTx/>
                  <a:buNone/>
                  <a:tabLst/>
                  <a:defRPr/>
                </a:pPr>
                <a:r>
                  <a:rPr kumimoji="0" lang="fr-FR" sz="945" b="0" i="0" u="none" strike="noStrike" kern="0" cap="none" spc="0" normalizeH="0" baseline="0" noProof="0" dirty="0">
                    <a:ln>
                      <a:noFill/>
                    </a:ln>
                    <a:solidFill>
                      <a:prstClr val="white"/>
                    </a:solidFill>
                    <a:effectLst/>
                    <a:uLnTx/>
                    <a:uFillTx/>
                    <a:cs typeface="Arial" pitchFamily="34" charset="0"/>
                  </a:rPr>
                  <a:t> </a:t>
                </a:r>
              </a:p>
            </p:txBody>
          </p:sp>
          <p:pic>
            <p:nvPicPr>
              <p:cNvPr id="64" name="Picture 2" descr="SITEX_Network">
                <a:extLst>
                  <a:ext uri="{FF2B5EF4-FFF2-40B4-BE49-F238E27FC236}">
                    <a16:creationId xmlns:a16="http://schemas.microsoft.com/office/drawing/2014/main" id="{0F985CBA-DC49-4291-AAF6-B76920D6A9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9050" y="2588874"/>
                <a:ext cx="654636" cy="223646"/>
              </a:xfrm>
              <a:prstGeom prst="rect">
                <a:avLst/>
              </a:prstGeom>
              <a:noFill/>
              <a:extLst>
                <a:ext uri="{909E8E84-426E-40DD-AFC4-6F175D3DCCD1}">
                  <a14:hiddenFill xmlns:a14="http://schemas.microsoft.com/office/drawing/2010/main">
                    <a:solidFill>
                      <a:srgbClr val="FFFFFF"/>
                    </a:solidFill>
                  </a14:hiddenFill>
                </a:ext>
              </a:extLst>
            </p:spPr>
          </p:pic>
          <p:sp>
            <p:nvSpPr>
              <p:cNvPr id="65" name="ZoneTexte 64">
                <a:extLst>
                  <a:ext uri="{FF2B5EF4-FFF2-40B4-BE49-F238E27FC236}">
                    <a16:creationId xmlns:a16="http://schemas.microsoft.com/office/drawing/2014/main" id="{CA9A7772-9E7D-4628-AF5B-0AA5CD3679D5}"/>
                  </a:ext>
                </a:extLst>
              </p:cNvPr>
              <p:cNvSpPr txBox="1"/>
              <p:nvPr/>
            </p:nvSpPr>
            <p:spPr>
              <a:xfrm>
                <a:off x="4877159" y="2560925"/>
                <a:ext cx="1296539" cy="1664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err="1">
                    <a:ln>
                      <a:noFill/>
                    </a:ln>
                    <a:solidFill>
                      <a:prstClr val="black"/>
                    </a:solidFill>
                    <a:effectLst/>
                    <a:uLnTx/>
                    <a:uFillTx/>
                  </a:rPr>
                  <a:t>EURADScience</a:t>
                </a:r>
                <a:endParaRPr kumimoji="0" lang="en-GB" sz="800" b="1" i="0" u="none" strike="noStrike" kern="0" cap="none" spc="0" normalizeH="0" baseline="0" noProof="0" dirty="0">
                  <a:ln>
                    <a:noFill/>
                  </a:ln>
                  <a:solidFill>
                    <a:prstClr val="black"/>
                  </a:solidFill>
                  <a:effectLst/>
                  <a:uLnTx/>
                  <a:uFillTx/>
                </a:endParaRPr>
              </a:p>
            </p:txBody>
          </p:sp>
          <p:sp>
            <p:nvSpPr>
              <p:cNvPr id="66" name="ZoneTexte 65">
                <a:extLst>
                  <a:ext uri="{FF2B5EF4-FFF2-40B4-BE49-F238E27FC236}">
                    <a16:creationId xmlns:a16="http://schemas.microsoft.com/office/drawing/2014/main" id="{9B58FEBB-9554-470E-BB31-2020A4364B95}"/>
                  </a:ext>
                </a:extLst>
              </p:cNvPr>
              <p:cNvSpPr txBox="1"/>
              <p:nvPr/>
            </p:nvSpPr>
            <p:spPr>
              <a:xfrm>
                <a:off x="8690590" y="3278517"/>
                <a:ext cx="977198" cy="246934"/>
              </a:xfrm>
              <a:prstGeom prst="rect">
                <a:avLst/>
              </a:prstGeom>
              <a:solidFill>
                <a:sysClr val="window" lastClr="FFFFFF">
                  <a:lumMod val="75000"/>
                </a:sysClr>
              </a:solidFill>
            </p:spPr>
            <p:txBody>
              <a:bodyPr wrap="square" lIns="68522" tIns="34262" rIns="68522" bIns="34262" rtlCol="0">
                <a:spAutoFit/>
              </a:bodyPr>
              <a:lstStyle/>
              <a:p>
                <a:pPr marL="0" marR="0" lvl="0" indent="0" defTabSz="959908" eaLnBrk="1" fontAlgn="base" latinLnBrk="0" hangingPunct="1">
                  <a:lnSpc>
                    <a:spcPct val="100000"/>
                  </a:lnSpc>
                  <a:spcBef>
                    <a:spcPct val="0"/>
                  </a:spcBef>
                  <a:spcAft>
                    <a:spcPct val="0"/>
                  </a:spcAft>
                  <a:buClrTx/>
                  <a:buSzTx/>
                  <a:buFontTx/>
                  <a:buNone/>
                  <a:tabLst/>
                  <a:defRPr/>
                </a:pPr>
                <a:r>
                  <a:rPr kumimoji="0" lang="fr-FR" sz="1155" b="1" i="0" u="none" strike="noStrike" kern="0" cap="none" spc="0" normalizeH="0" baseline="0" noProof="0" dirty="0" err="1">
                    <a:ln>
                      <a:noFill/>
                    </a:ln>
                    <a:solidFill>
                      <a:prstClr val="black"/>
                    </a:solidFill>
                    <a:effectLst/>
                    <a:uLnTx/>
                    <a:uFillTx/>
                    <a:cs typeface="Arial" pitchFamily="34" charset="0"/>
                  </a:rPr>
                  <a:t>Coordinator</a:t>
                </a:r>
                <a:endParaRPr kumimoji="0" lang="en-US" sz="1155" b="1" i="0" u="none" strike="noStrike" kern="0" cap="none" spc="0" normalizeH="0" baseline="0" noProof="0" dirty="0">
                  <a:ln>
                    <a:noFill/>
                  </a:ln>
                  <a:solidFill>
                    <a:prstClr val="black"/>
                  </a:solidFill>
                  <a:effectLst/>
                  <a:uLnTx/>
                  <a:uFillTx/>
                  <a:cs typeface="Arial" pitchFamily="34" charset="0"/>
                </a:endParaRPr>
              </a:p>
            </p:txBody>
          </p:sp>
          <p:sp>
            <p:nvSpPr>
              <p:cNvPr id="67" name="Rectangle 66">
                <a:extLst>
                  <a:ext uri="{FF2B5EF4-FFF2-40B4-BE49-F238E27FC236}">
                    <a16:creationId xmlns:a16="http://schemas.microsoft.com/office/drawing/2014/main" id="{2CC65F57-F4DC-45CF-BC89-B354724CAB0D}"/>
                  </a:ext>
                </a:extLst>
              </p:cNvPr>
              <p:cNvSpPr/>
              <p:nvPr/>
            </p:nvSpPr>
            <p:spPr>
              <a:xfrm>
                <a:off x="9088965" y="1608569"/>
                <a:ext cx="1259887" cy="721742"/>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err="1">
                    <a:ln>
                      <a:noFill/>
                    </a:ln>
                    <a:solidFill>
                      <a:prstClr val="black"/>
                    </a:solidFill>
                    <a:effectLst/>
                    <a:uLnTx/>
                    <a:uFillTx/>
                    <a:latin typeface="Calibri" panose="020F0502020204030204"/>
                    <a:ea typeface="+mn-ea"/>
                    <a:cs typeface="+mn-cs"/>
                  </a:rPr>
                  <a:t>External</a:t>
                </a:r>
                <a:r>
                  <a:rPr kumimoji="0" lang="fr-FR" sz="10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r-FR" sz="1050" b="0" i="0" u="none" strike="noStrike" kern="0" cap="none" spc="0" normalizeH="0" baseline="0" noProof="0" dirty="0" err="1">
                    <a:ln>
                      <a:noFill/>
                    </a:ln>
                    <a:solidFill>
                      <a:prstClr val="black"/>
                    </a:solidFill>
                    <a:effectLst/>
                    <a:uLnTx/>
                    <a:uFillTx/>
                    <a:latin typeface="Calibri" panose="020F0502020204030204"/>
                    <a:ea typeface="+mn-ea"/>
                    <a:cs typeface="+mn-cs"/>
                  </a:rPr>
                  <a:t>Advisory</a:t>
                </a:r>
                <a:r>
                  <a:rPr kumimoji="0" lang="fr-FR" sz="10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r-FR" sz="1050" b="0" i="0" u="none" strike="noStrike" kern="0" cap="none" spc="0" normalizeH="0" baseline="0" noProof="0" dirty="0" err="1">
                    <a:ln>
                      <a:noFill/>
                    </a:ln>
                    <a:solidFill>
                      <a:prstClr val="black"/>
                    </a:solidFill>
                    <a:effectLst/>
                    <a:uLnTx/>
                    <a:uFillTx/>
                    <a:latin typeface="Calibri" panose="020F0502020204030204"/>
                    <a:ea typeface="+mn-ea"/>
                    <a:cs typeface="+mn-cs"/>
                  </a:rPr>
                  <a:t>Board</a:t>
                </a:r>
                <a:endParaRPr kumimoji="0" lang="fr-FR" sz="105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50" kern="0" dirty="0">
                    <a:solidFill>
                      <a:prstClr val="black"/>
                    </a:solidFill>
                    <a:latin typeface="Calibri" panose="020F0502020204030204"/>
                  </a:rPr>
                  <a:t>4</a:t>
                </a:r>
                <a:r>
                  <a:rPr kumimoji="0" lang="fr-FR" sz="10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r-FR" sz="1050" b="0" i="0" u="none" strike="noStrike" kern="0" cap="none" spc="0" normalizeH="0" baseline="0" noProof="0" dirty="0" err="1">
                    <a:ln>
                      <a:noFill/>
                    </a:ln>
                    <a:solidFill>
                      <a:prstClr val="black"/>
                    </a:solidFill>
                    <a:effectLst/>
                    <a:uLnTx/>
                    <a:uFillTx/>
                    <a:latin typeface="Calibri" panose="020F0502020204030204"/>
                    <a:ea typeface="+mn-ea"/>
                    <a:cs typeface="+mn-cs"/>
                  </a:rPr>
                  <a:t>members</a:t>
                </a:r>
                <a:endParaRPr kumimoji="0" lang="fr-FR" sz="10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Connecteur droit avec flèche 67">
                <a:extLst>
                  <a:ext uri="{FF2B5EF4-FFF2-40B4-BE49-F238E27FC236}">
                    <a16:creationId xmlns:a16="http://schemas.microsoft.com/office/drawing/2014/main" id="{475AB4D4-F8B3-43AB-9D66-2557F35781DF}"/>
                  </a:ext>
                </a:extLst>
              </p:cNvPr>
              <p:cNvCxnSpPr/>
              <p:nvPr/>
            </p:nvCxnSpPr>
            <p:spPr>
              <a:xfrm flipV="1">
                <a:off x="7396504" y="4985784"/>
                <a:ext cx="941284" cy="12812"/>
              </a:xfrm>
              <a:prstGeom prst="straightConnector1">
                <a:avLst/>
              </a:prstGeom>
              <a:noFill/>
              <a:ln w="38100" cap="flat" cmpd="sng" algn="ctr">
                <a:solidFill>
                  <a:srgbClr val="5B9BD5"/>
                </a:solidFill>
                <a:prstDash val="solid"/>
                <a:miter lim="800000"/>
                <a:headEnd type="triangle" w="med" len="med"/>
                <a:tailEnd type="triangle" w="med" len="med"/>
              </a:ln>
              <a:effectLst/>
            </p:spPr>
          </p:cxnSp>
        </p:grpSp>
        <p:sp>
          <p:nvSpPr>
            <p:cNvPr id="15" name="ZoneTexte 14">
              <a:extLst>
                <a:ext uri="{FF2B5EF4-FFF2-40B4-BE49-F238E27FC236}">
                  <a16:creationId xmlns:a16="http://schemas.microsoft.com/office/drawing/2014/main" id="{2DCD9293-2119-4D40-A58D-7FEBA4D1081E}"/>
                </a:ext>
              </a:extLst>
            </p:cNvPr>
            <p:cNvSpPr txBox="1"/>
            <p:nvPr/>
          </p:nvSpPr>
          <p:spPr>
            <a:xfrm>
              <a:off x="3559409" y="4933276"/>
              <a:ext cx="1042298" cy="602416"/>
            </a:xfrm>
            <a:prstGeom prst="rect">
              <a:avLst/>
            </a:prstGeom>
            <a:solidFill>
              <a:srgbClr val="CCECFF"/>
            </a:solidFill>
          </p:spPr>
          <p:txBody>
            <a:bodyPr wrap="square" lIns="68522" tIns="34262" rIns="68522" bIns="34262" rtlCol="0">
              <a:spAutoFit/>
            </a:bodyPr>
            <a:lstStyle/>
            <a:p>
              <a:pPr algn="ctr" defTabSz="959908" fontAlgn="base">
                <a:spcBef>
                  <a:spcPct val="0"/>
                </a:spcBef>
                <a:spcAft>
                  <a:spcPct val="0"/>
                </a:spcAft>
              </a:pPr>
              <a:r>
                <a:rPr lang="fr-FR" sz="945" b="1" dirty="0">
                  <a:solidFill>
                    <a:prstClr val="black"/>
                  </a:solidFill>
                  <a:latin typeface="Calibri"/>
                  <a:cs typeface="Arial" pitchFamily="34" charset="0"/>
                </a:rPr>
                <a:t>RD&amp;D </a:t>
              </a:r>
              <a:r>
                <a:rPr lang="fr-FR" sz="945" b="1" dirty="0" err="1">
                  <a:solidFill>
                    <a:prstClr val="black"/>
                  </a:solidFill>
                  <a:latin typeface="Calibri"/>
                  <a:cs typeface="Arial" pitchFamily="34" charset="0"/>
                </a:rPr>
                <a:t>ConCorD</a:t>
              </a:r>
              <a:endParaRPr lang="fr-FR" sz="945" b="1" dirty="0">
                <a:solidFill>
                  <a:prstClr val="black"/>
                </a:solidFill>
                <a:latin typeface="Calibri"/>
                <a:cs typeface="Arial" pitchFamily="34" charset="0"/>
              </a:endParaRPr>
            </a:p>
            <a:p>
              <a:pPr marL="70231" indent="-70231" defTabSz="959908" fontAlgn="base">
                <a:spcBef>
                  <a:spcPct val="0"/>
                </a:spcBef>
                <a:spcAft>
                  <a:spcPct val="0"/>
                </a:spcAft>
                <a:buFont typeface="Arial" panose="020B0604020202020204" pitchFamily="34" charset="0"/>
                <a:buChar char="•"/>
              </a:pPr>
              <a:r>
                <a:rPr lang="fr-FR" sz="840" dirty="0">
                  <a:solidFill>
                    <a:prstClr val="black"/>
                  </a:solidFill>
                  <a:latin typeface="Calibri"/>
                  <a:cs typeface="Arial" pitchFamily="34" charset="0"/>
                </a:rPr>
                <a:t>WP Leader</a:t>
              </a:r>
            </a:p>
            <a:p>
              <a:pPr marL="70231" indent="-70231" defTabSz="959908" fontAlgn="base">
                <a:spcBef>
                  <a:spcPct val="0"/>
                </a:spcBef>
                <a:spcAft>
                  <a:spcPct val="0"/>
                </a:spcAft>
                <a:buFont typeface="Arial" panose="020B0604020202020204" pitchFamily="34" charset="0"/>
                <a:buChar char="•"/>
              </a:pPr>
              <a:r>
                <a:rPr lang="fr-FR" sz="840" dirty="0" err="1">
                  <a:solidFill>
                    <a:prstClr val="black"/>
                  </a:solidFill>
                  <a:latin typeface="Calibri"/>
                  <a:cs typeface="Arial" pitchFamily="34" charset="0"/>
                </a:rPr>
                <a:t>Task</a:t>
              </a:r>
              <a:r>
                <a:rPr lang="fr-FR" sz="840" dirty="0">
                  <a:solidFill>
                    <a:prstClr val="black"/>
                  </a:solidFill>
                  <a:latin typeface="Calibri"/>
                  <a:cs typeface="Arial" pitchFamily="34" charset="0"/>
                </a:rPr>
                <a:t> Leaders</a:t>
              </a:r>
            </a:p>
            <a:p>
              <a:pPr marL="70231" indent="-70231" defTabSz="959908" fontAlgn="base">
                <a:spcBef>
                  <a:spcPct val="0"/>
                </a:spcBef>
                <a:spcAft>
                  <a:spcPct val="0"/>
                </a:spcAft>
                <a:buFont typeface="Arial" panose="020B0604020202020204" pitchFamily="34" charset="0"/>
                <a:buChar char="•"/>
              </a:pPr>
              <a:endParaRPr lang="en-US" sz="840" dirty="0">
                <a:solidFill>
                  <a:prstClr val="black"/>
                </a:solidFill>
                <a:latin typeface="Calibri"/>
                <a:cs typeface="Arial" pitchFamily="34" charset="0"/>
              </a:endParaRPr>
            </a:p>
          </p:txBody>
        </p:sp>
        <p:sp>
          <p:nvSpPr>
            <p:cNvPr id="16" name="ZoneTexte 15">
              <a:extLst>
                <a:ext uri="{FF2B5EF4-FFF2-40B4-BE49-F238E27FC236}">
                  <a16:creationId xmlns:a16="http://schemas.microsoft.com/office/drawing/2014/main" id="{C8AF1FCA-427F-4ACC-B91E-06DFEBF57034}"/>
                </a:ext>
              </a:extLst>
            </p:cNvPr>
            <p:cNvSpPr txBox="1"/>
            <p:nvPr/>
          </p:nvSpPr>
          <p:spPr>
            <a:xfrm>
              <a:off x="4922720" y="4927875"/>
              <a:ext cx="1042298" cy="602416"/>
            </a:xfrm>
            <a:prstGeom prst="rect">
              <a:avLst/>
            </a:prstGeom>
            <a:solidFill>
              <a:srgbClr val="CCECFF"/>
            </a:solidFill>
          </p:spPr>
          <p:txBody>
            <a:bodyPr wrap="square" lIns="68522" tIns="34262" rIns="68522" bIns="34262" rtlCol="0">
              <a:spAutoFit/>
            </a:bodyPr>
            <a:lstStyle/>
            <a:p>
              <a:pPr algn="ctr" defTabSz="959908" fontAlgn="base">
                <a:spcBef>
                  <a:spcPct val="0"/>
                </a:spcBef>
                <a:spcAft>
                  <a:spcPct val="0"/>
                </a:spcAft>
              </a:pPr>
              <a:r>
                <a:rPr lang="fr-FR" sz="945" b="1" dirty="0">
                  <a:solidFill>
                    <a:prstClr val="black"/>
                  </a:solidFill>
                  <a:latin typeface="Calibri"/>
                  <a:cs typeface="Arial" pitchFamily="34" charset="0"/>
                </a:rPr>
                <a:t>RD&amp;D MAGIC</a:t>
              </a:r>
            </a:p>
            <a:p>
              <a:pPr marL="70231" indent="-70231" defTabSz="959908" fontAlgn="base">
                <a:spcBef>
                  <a:spcPct val="0"/>
                </a:spcBef>
                <a:spcAft>
                  <a:spcPct val="0"/>
                </a:spcAft>
                <a:buFont typeface="Arial" panose="020B0604020202020204" pitchFamily="34" charset="0"/>
                <a:buChar char="•"/>
              </a:pPr>
              <a:r>
                <a:rPr lang="fr-FR" sz="840" dirty="0">
                  <a:solidFill>
                    <a:prstClr val="black"/>
                  </a:solidFill>
                  <a:latin typeface="Calibri"/>
                  <a:cs typeface="Arial" pitchFamily="34" charset="0"/>
                </a:rPr>
                <a:t>WP Leader</a:t>
              </a:r>
            </a:p>
            <a:p>
              <a:pPr marL="70231" indent="-70231" defTabSz="959908" fontAlgn="base">
                <a:spcBef>
                  <a:spcPct val="0"/>
                </a:spcBef>
                <a:spcAft>
                  <a:spcPct val="0"/>
                </a:spcAft>
                <a:buFont typeface="Arial" panose="020B0604020202020204" pitchFamily="34" charset="0"/>
                <a:buChar char="•"/>
              </a:pPr>
              <a:r>
                <a:rPr lang="fr-FR" sz="840" dirty="0" err="1">
                  <a:solidFill>
                    <a:prstClr val="black"/>
                  </a:solidFill>
                  <a:latin typeface="Calibri"/>
                  <a:cs typeface="Arial" pitchFamily="34" charset="0"/>
                </a:rPr>
                <a:t>Task</a:t>
              </a:r>
              <a:r>
                <a:rPr lang="fr-FR" sz="840" dirty="0">
                  <a:solidFill>
                    <a:prstClr val="black"/>
                  </a:solidFill>
                  <a:latin typeface="Calibri"/>
                  <a:cs typeface="Arial" pitchFamily="34" charset="0"/>
                </a:rPr>
                <a:t> Leaders</a:t>
              </a:r>
            </a:p>
            <a:p>
              <a:pPr marL="70231" indent="-70231" defTabSz="959908" fontAlgn="base">
                <a:spcBef>
                  <a:spcPct val="0"/>
                </a:spcBef>
                <a:spcAft>
                  <a:spcPct val="0"/>
                </a:spcAft>
                <a:buFont typeface="Arial" panose="020B0604020202020204" pitchFamily="34" charset="0"/>
                <a:buChar char="•"/>
              </a:pPr>
              <a:endParaRPr lang="en-US" sz="840" dirty="0">
                <a:solidFill>
                  <a:prstClr val="black"/>
                </a:solidFill>
                <a:latin typeface="Calibri"/>
                <a:cs typeface="Arial" pitchFamily="34" charset="0"/>
              </a:endParaRPr>
            </a:p>
          </p:txBody>
        </p:sp>
        <p:sp>
          <p:nvSpPr>
            <p:cNvPr id="17" name="ZoneTexte 16">
              <a:extLst>
                <a:ext uri="{FF2B5EF4-FFF2-40B4-BE49-F238E27FC236}">
                  <a16:creationId xmlns:a16="http://schemas.microsoft.com/office/drawing/2014/main" id="{35D1293D-D620-4830-94AB-22EA8730536F}"/>
                </a:ext>
              </a:extLst>
            </p:cNvPr>
            <p:cNvSpPr txBox="1"/>
            <p:nvPr/>
          </p:nvSpPr>
          <p:spPr>
            <a:xfrm>
              <a:off x="6292030" y="4921444"/>
              <a:ext cx="1042298" cy="602416"/>
            </a:xfrm>
            <a:prstGeom prst="rect">
              <a:avLst/>
            </a:prstGeom>
            <a:solidFill>
              <a:srgbClr val="CCECFF"/>
            </a:solidFill>
          </p:spPr>
          <p:txBody>
            <a:bodyPr wrap="square" lIns="68522" tIns="34262" rIns="68522" bIns="34262" rtlCol="0">
              <a:spAutoFit/>
            </a:bodyPr>
            <a:lstStyle/>
            <a:p>
              <a:pPr algn="ctr" defTabSz="959908" fontAlgn="base">
                <a:spcBef>
                  <a:spcPct val="0"/>
                </a:spcBef>
                <a:spcAft>
                  <a:spcPct val="0"/>
                </a:spcAft>
              </a:pPr>
              <a:r>
                <a:rPr lang="fr-FR" sz="945" b="1" dirty="0">
                  <a:solidFill>
                    <a:prstClr val="black"/>
                  </a:solidFill>
                  <a:latin typeface="Calibri"/>
                  <a:cs typeface="Arial" pitchFamily="34" charset="0"/>
                </a:rPr>
                <a:t>RD&amp;D MODATS</a:t>
              </a:r>
            </a:p>
            <a:p>
              <a:pPr marL="70231" indent="-70231" defTabSz="959908" fontAlgn="base">
                <a:spcBef>
                  <a:spcPct val="0"/>
                </a:spcBef>
                <a:spcAft>
                  <a:spcPct val="0"/>
                </a:spcAft>
                <a:buFont typeface="Arial" panose="020B0604020202020204" pitchFamily="34" charset="0"/>
                <a:buChar char="•"/>
              </a:pPr>
              <a:r>
                <a:rPr lang="fr-FR" sz="840" dirty="0">
                  <a:solidFill>
                    <a:prstClr val="black"/>
                  </a:solidFill>
                  <a:latin typeface="Calibri"/>
                  <a:cs typeface="Arial" pitchFamily="34" charset="0"/>
                </a:rPr>
                <a:t>WP Leader</a:t>
              </a:r>
            </a:p>
            <a:p>
              <a:pPr marL="70231" indent="-70231" defTabSz="959908" fontAlgn="base">
                <a:spcBef>
                  <a:spcPct val="0"/>
                </a:spcBef>
                <a:spcAft>
                  <a:spcPct val="0"/>
                </a:spcAft>
                <a:buFont typeface="Arial" panose="020B0604020202020204" pitchFamily="34" charset="0"/>
                <a:buChar char="•"/>
              </a:pPr>
              <a:r>
                <a:rPr lang="fr-FR" sz="840" dirty="0" err="1">
                  <a:solidFill>
                    <a:prstClr val="black"/>
                  </a:solidFill>
                  <a:latin typeface="Calibri"/>
                  <a:cs typeface="Arial" pitchFamily="34" charset="0"/>
                </a:rPr>
                <a:t>Task</a:t>
              </a:r>
              <a:r>
                <a:rPr lang="fr-FR" sz="840" dirty="0">
                  <a:solidFill>
                    <a:prstClr val="black"/>
                  </a:solidFill>
                  <a:latin typeface="Calibri"/>
                  <a:cs typeface="Arial" pitchFamily="34" charset="0"/>
                </a:rPr>
                <a:t> Leaders</a:t>
              </a:r>
            </a:p>
            <a:p>
              <a:pPr marL="70231" indent="-70231" defTabSz="959908" fontAlgn="base">
                <a:spcBef>
                  <a:spcPct val="0"/>
                </a:spcBef>
                <a:spcAft>
                  <a:spcPct val="0"/>
                </a:spcAft>
                <a:buFont typeface="Arial" panose="020B0604020202020204" pitchFamily="34" charset="0"/>
                <a:buChar char="•"/>
              </a:pPr>
              <a:endParaRPr lang="en-US" sz="840" dirty="0">
                <a:solidFill>
                  <a:prstClr val="black"/>
                </a:solidFill>
                <a:latin typeface="Calibri"/>
                <a:cs typeface="Arial" pitchFamily="34" charset="0"/>
              </a:endParaRPr>
            </a:p>
          </p:txBody>
        </p:sp>
        <p:pic>
          <p:nvPicPr>
            <p:cNvPr id="18" name="Image 17">
              <a:extLst>
                <a:ext uri="{FF2B5EF4-FFF2-40B4-BE49-F238E27FC236}">
                  <a16:creationId xmlns:a16="http://schemas.microsoft.com/office/drawing/2014/main" id="{E93D9934-4807-457A-8F1F-F6C461C1C12C}"/>
                </a:ext>
              </a:extLst>
            </p:cNvPr>
            <p:cNvPicPr>
              <a:picLocks noChangeAspect="1"/>
            </p:cNvPicPr>
            <p:nvPr/>
          </p:nvPicPr>
          <p:blipFill>
            <a:blip r:embed="rId7"/>
            <a:stretch>
              <a:fillRect/>
            </a:stretch>
          </p:blipFill>
          <p:spPr>
            <a:xfrm>
              <a:off x="7607244" y="1507760"/>
              <a:ext cx="506012" cy="4474852"/>
            </a:xfrm>
            <a:prstGeom prst="rect">
              <a:avLst/>
            </a:prstGeom>
          </p:spPr>
        </p:pic>
      </p:grpSp>
      <p:sp>
        <p:nvSpPr>
          <p:cNvPr id="69" name="Espace réservé de la date 5">
            <a:extLst>
              <a:ext uri="{FF2B5EF4-FFF2-40B4-BE49-F238E27FC236}">
                <a16:creationId xmlns:a16="http://schemas.microsoft.com/office/drawing/2014/main" id="{48E0621E-57FE-4A36-BB37-A7B80A11E07E}"/>
              </a:ext>
            </a:extLst>
          </p:cNvPr>
          <p:cNvSpPr>
            <a:spLocks noGrp="1"/>
          </p:cNvSpPr>
          <p:nvPr>
            <p:ph type="dt" sz="half" idx="10"/>
          </p:nvPr>
        </p:nvSpPr>
        <p:spPr>
          <a:xfrm>
            <a:off x="838200" y="6356350"/>
            <a:ext cx="2743200" cy="365125"/>
          </a:xfrm>
        </p:spPr>
        <p:txBody>
          <a:bodyPr/>
          <a:lstStyle/>
          <a:p>
            <a:r>
              <a:rPr lang="fr-FR" dirty="0"/>
              <a:t>Date</a:t>
            </a:r>
          </a:p>
        </p:txBody>
      </p:sp>
      <p:sp>
        <p:nvSpPr>
          <p:cNvPr id="70" name="Espace réservé du pied de page 6">
            <a:extLst>
              <a:ext uri="{FF2B5EF4-FFF2-40B4-BE49-F238E27FC236}">
                <a16:creationId xmlns:a16="http://schemas.microsoft.com/office/drawing/2014/main" id="{05A2E84B-02B9-425D-8E3F-97BFD99CFFBD}"/>
              </a:ext>
            </a:extLst>
          </p:cNvPr>
          <p:cNvSpPr>
            <a:spLocks noGrp="1"/>
          </p:cNvSpPr>
          <p:nvPr>
            <p:ph type="ftr" sz="quarter" idx="11"/>
          </p:nvPr>
        </p:nvSpPr>
        <p:spPr>
          <a:xfrm>
            <a:off x="4038600" y="6356350"/>
            <a:ext cx="4114800" cy="365125"/>
          </a:xfrm>
        </p:spPr>
        <p:txBody>
          <a:bodyPr/>
          <a:lstStyle/>
          <a:p>
            <a:r>
              <a:rPr lang="fr-FR" dirty="0"/>
              <a:t>Event</a:t>
            </a:r>
          </a:p>
        </p:txBody>
      </p:sp>
      <p:sp>
        <p:nvSpPr>
          <p:cNvPr id="3" name="Flèche vers le bas 2"/>
          <p:cNvSpPr/>
          <p:nvPr/>
        </p:nvSpPr>
        <p:spPr>
          <a:xfrm>
            <a:off x="8708571" y="1018903"/>
            <a:ext cx="257542" cy="322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389367418"/>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Date</a:t>
            </a:r>
            <a:endParaRPr lang="fr-FR"/>
          </a:p>
        </p:txBody>
      </p:sp>
      <p:sp>
        <p:nvSpPr>
          <p:cNvPr id="3" name="Espace réservé du pied de page 2"/>
          <p:cNvSpPr>
            <a:spLocks noGrp="1"/>
          </p:cNvSpPr>
          <p:nvPr>
            <p:ph type="ftr" sz="quarter" idx="11"/>
          </p:nvPr>
        </p:nvSpPr>
        <p:spPr/>
        <p:txBody>
          <a:bodyPr/>
          <a:lstStyle/>
          <a:p>
            <a:r>
              <a:rPr lang="fr-FR" smtClean="0"/>
              <a:t>Event</a:t>
            </a:r>
            <a:endParaRPr lang="fr-FR"/>
          </a:p>
        </p:txBody>
      </p:sp>
      <p:sp>
        <p:nvSpPr>
          <p:cNvPr id="4" name="Espace réservé du numéro de diapositive 3"/>
          <p:cNvSpPr>
            <a:spLocks noGrp="1"/>
          </p:cNvSpPr>
          <p:nvPr>
            <p:ph type="sldNum" sz="quarter" idx="12"/>
          </p:nvPr>
        </p:nvSpPr>
        <p:spPr/>
        <p:txBody>
          <a:bodyPr/>
          <a:lstStyle/>
          <a:p>
            <a:fld id="{3656F5A9-422C-EB45-9C38-CDA2D337D9D8}" type="slidenum">
              <a:rPr lang="fr-FR" smtClean="0"/>
              <a:t>7</a:t>
            </a:fld>
            <a:endParaRPr lang="fr-FR"/>
          </a:p>
        </p:txBody>
      </p:sp>
      <p:pic>
        <p:nvPicPr>
          <p:cNvPr id="5" name="Image 4"/>
          <p:cNvPicPr>
            <a:picLocks noChangeAspect="1"/>
          </p:cNvPicPr>
          <p:nvPr/>
        </p:nvPicPr>
        <p:blipFill>
          <a:blip r:embed="rId2"/>
          <a:stretch>
            <a:fillRect/>
          </a:stretch>
        </p:blipFill>
        <p:spPr>
          <a:xfrm>
            <a:off x="919162" y="257175"/>
            <a:ext cx="10353675" cy="6343650"/>
          </a:xfrm>
          <a:prstGeom prst="rect">
            <a:avLst/>
          </a:prstGeom>
        </p:spPr>
      </p:pic>
    </p:spTree>
    <p:extLst>
      <p:ext uri="{BB962C8B-B14F-4D97-AF65-F5344CB8AC3E}">
        <p14:creationId xmlns:p14="http://schemas.microsoft.com/office/powerpoint/2010/main" val="402370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838200" y="365125"/>
            <a:ext cx="10149114" cy="1325563"/>
          </a:xfrm>
        </p:spPr>
        <p:txBody>
          <a:bodyPr/>
          <a:lstStyle/>
          <a:p>
            <a:r>
              <a:rPr lang="en-US" dirty="0"/>
              <a:t>EURAD Strategic Research </a:t>
            </a:r>
            <a:r>
              <a:rPr lang="en-US" dirty="0" smtClean="0"/>
              <a:t>Agenda (since 2017)</a:t>
            </a:r>
            <a:endParaRPr lang="en-US" dirty="0"/>
          </a:p>
        </p:txBody>
      </p:sp>
      <p:sp>
        <p:nvSpPr>
          <p:cNvPr id="5" name="Espace réservé du texte 6">
            <a:extLst>
              <a:ext uri="{FF2B5EF4-FFF2-40B4-BE49-F238E27FC236}">
                <a16:creationId xmlns:a16="http://schemas.microsoft.com/office/drawing/2014/main" id="{C1B386B9-3A6B-4C0B-BF75-1501EE2D1255}"/>
              </a:ext>
            </a:extLst>
          </p:cNvPr>
          <p:cNvSpPr txBox="1">
            <a:spLocks/>
          </p:cNvSpPr>
          <p:nvPr/>
        </p:nvSpPr>
        <p:spPr>
          <a:xfrm>
            <a:off x="939800" y="1683550"/>
            <a:ext cx="3745216" cy="4096619"/>
          </a:xfrm>
          <a:prstGeom prst="rect">
            <a:avLst/>
          </a:prstGeom>
        </p:spPr>
        <p:txBody>
          <a:bodyPr vert="horz" wrap="square" lIns="91440" tIns="45720" rIns="91440" bIns="45720" rtlCol="0">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accent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err="1">
                <a:ln>
                  <a:noFill/>
                </a:ln>
                <a:solidFill>
                  <a:srgbClr val="003B8E"/>
                </a:solidFill>
                <a:effectLst/>
                <a:uLnTx/>
                <a:uFillTx/>
                <a:latin typeface="Lucida Sans"/>
                <a:ea typeface="+mn-ea"/>
                <a:cs typeface="+mn-cs"/>
              </a:rPr>
              <a:t>Shared</a:t>
            </a:r>
            <a:endParaRPr kumimoji="0" lang="fr-FR" sz="1800" b="0" i="0" u="none" strike="noStrike" kern="1200" cap="none" spc="0" normalizeH="0" baseline="0" noProof="0" dirty="0">
              <a:ln>
                <a:noFill/>
              </a:ln>
              <a:solidFill>
                <a:srgbClr val="003B8E"/>
              </a:solidFill>
              <a:effectLst/>
              <a:uLnTx/>
              <a:uFillTx/>
              <a:latin typeface="Lucida Sans"/>
              <a:ea typeface="+mn-ea"/>
              <a:cs typeface="+mn-cs"/>
            </a:endParaRPr>
          </a:p>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kumimoji="0" lang="fr-FR" sz="1800" b="0" i="0" u="none" strike="noStrike" kern="1200" cap="none" spc="0" normalizeH="0" baseline="0" noProof="0" dirty="0">
              <a:ln>
                <a:noFill/>
              </a:ln>
              <a:solidFill>
                <a:srgbClr val="003B8E"/>
              </a:solidFill>
              <a:effectLst/>
              <a:uLnTx/>
              <a:uFillTx/>
              <a:latin typeface="Lucida Sans"/>
              <a:ea typeface="+mn-ea"/>
              <a:cs typeface="+mn-cs"/>
            </a:endParaRPr>
          </a:p>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lang="fr-FR" sz="1800" dirty="0">
                <a:latin typeface="Lucida Sans"/>
              </a:rPr>
              <a:t>Living and </a:t>
            </a:r>
            <a:r>
              <a:rPr lang="fr-FR" sz="1800" dirty="0" err="1">
                <a:latin typeface="Lucida Sans"/>
              </a:rPr>
              <a:t>dynamic</a:t>
            </a:r>
            <a:endParaRPr lang="fr-FR" sz="1800" dirty="0">
              <a:latin typeface="Lucida Sans"/>
            </a:endParaRPr>
          </a:p>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lang="fr-FR" sz="1800" dirty="0">
              <a:latin typeface="Lucida Sans"/>
            </a:endParaRPr>
          </a:p>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fr-FR" sz="1800" b="0" i="0" u="none" strike="noStrike" kern="1200" cap="none" spc="0" normalizeH="0" baseline="0" noProof="0" dirty="0" err="1">
                <a:ln>
                  <a:noFill/>
                </a:ln>
                <a:solidFill>
                  <a:srgbClr val="003B8E"/>
                </a:solidFill>
                <a:effectLst/>
                <a:uLnTx/>
                <a:uFillTx/>
                <a:latin typeface="Lucida Sans"/>
                <a:ea typeface="+mn-ea"/>
                <a:cs typeface="+mn-cs"/>
              </a:rPr>
              <a:t>With</a:t>
            </a:r>
            <a:r>
              <a:rPr kumimoji="0" lang="fr-FR" sz="1800" b="0" i="0" u="none" strike="noStrike" kern="1200" cap="none" spc="0" normalizeH="0" baseline="0" noProof="0" dirty="0">
                <a:ln>
                  <a:noFill/>
                </a:ln>
                <a:solidFill>
                  <a:srgbClr val="003B8E"/>
                </a:solidFill>
                <a:effectLst/>
                <a:uLnTx/>
                <a:uFillTx/>
                <a:latin typeface="Lucida Sans"/>
                <a:ea typeface="+mn-ea"/>
                <a:cs typeface="+mn-cs"/>
              </a:rPr>
              <a:t> a </a:t>
            </a:r>
            <a:r>
              <a:rPr kumimoji="0" lang="fr-FR" sz="1800" b="0" i="0" u="none" strike="noStrike" kern="1200" cap="none" spc="0" normalizeH="0" baseline="0" noProof="0" dirty="0" err="1">
                <a:ln>
                  <a:noFill/>
                </a:ln>
                <a:solidFill>
                  <a:srgbClr val="003B8E"/>
                </a:solidFill>
                <a:effectLst/>
                <a:uLnTx/>
                <a:uFillTx/>
                <a:latin typeface="Lucida Sans"/>
                <a:ea typeface="+mn-ea"/>
                <a:cs typeface="+mn-cs"/>
              </a:rPr>
              <a:t>broad</a:t>
            </a:r>
            <a:r>
              <a:rPr kumimoji="0" lang="fr-FR" sz="1800" b="0" i="0" u="none" strike="noStrike" kern="1200" cap="none" spc="0" normalizeH="0" baseline="0" noProof="0" dirty="0">
                <a:ln>
                  <a:noFill/>
                </a:ln>
                <a:solidFill>
                  <a:srgbClr val="003B8E"/>
                </a:solidFill>
                <a:effectLst/>
                <a:uLnTx/>
                <a:uFillTx/>
                <a:latin typeface="Lucida Sans"/>
                <a:ea typeface="+mn-ea"/>
                <a:cs typeface="+mn-cs"/>
              </a:rPr>
              <a:t> </a:t>
            </a:r>
            <a:r>
              <a:rPr kumimoji="0" lang="fr-FR" sz="1800" b="0" i="0" u="none" strike="noStrike" kern="1200" cap="none" spc="0" normalizeH="0" baseline="0" noProof="0" dirty="0" err="1">
                <a:ln>
                  <a:noFill/>
                </a:ln>
                <a:solidFill>
                  <a:srgbClr val="003B8E"/>
                </a:solidFill>
                <a:effectLst/>
                <a:uLnTx/>
                <a:uFillTx/>
                <a:latin typeface="Lucida Sans"/>
                <a:ea typeface="+mn-ea"/>
                <a:cs typeface="+mn-cs"/>
              </a:rPr>
              <a:t>spectrum</a:t>
            </a:r>
            <a:endParaRPr kumimoji="0" lang="fr-FR" sz="1800" b="0" i="0" u="none" strike="noStrike" kern="1200" cap="none" spc="0" normalizeH="0" baseline="0" noProof="0" dirty="0">
              <a:ln>
                <a:noFill/>
              </a:ln>
              <a:solidFill>
                <a:srgbClr val="003B8E"/>
              </a:solidFill>
              <a:effectLst/>
              <a:uLnTx/>
              <a:uFillTx/>
              <a:latin typeface="Lucida Sans"/>
              <a:ea typeface="+mn-ea"/>
              <a:cs typeface="+mn-cs"/>
            </a:endParaRPr>
          </a:p>
          <a:p>
            <a:pPr marL="72000" marR="0" lvl="1" indent="0" algn="l" defTabSz="914400" rtl="0" eaLnBrk="1" fontAlgn="auto" latinLnBrk="0" hangingPunct="1">
              <a:lnSpc>
                <a:spcPct val="100000"/>
              </a:lnSpc>
              <a:spcBef>
                <a:spcPts val="500"/>
              </a:spcBef>
              <a:spcAft>
                <a:spcPts val="0"/>
              </a:spcAft>
              <a:buClrTx/>
              <a:buSzTx/>
              <a:buNone/>
              <a:tabLst/>
              <a:defRPr/>
            </a:pPr>
            <a:endParaRPr kumimoji="0" lang="fr-FR" sz="1800" b="0" i="0" u="none" strike="noStrike" kern="1200" cap="none" spc="0" normalizeH="0" baseline="0" noProof="0" dirty="0">
              <a:ln>
                <a:noFill/>
              </a:ln>
              <a:solidFill>
                <a:srgbClr val="003B8E"/>
              </a:solidFill>
              <a:effectLst/>
              <a:uLnTx/>
              <a:uFillTx/>
              <a:latin typeface="Lucida Sans"/>
              <a:ea typeface="+mn-ea"/>
              <a:cs typeface="+mn-cs"/>
            </a:endParaRPr>
          </a:p>
          <a:p>
            <a:pPr marL="540000" marR="0" lvl="2"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3892D"/>
                </a:solidFill>
                <a:effectLst/>
                <a:uLnTx/>
                <a:uFillTx/>
                <a:latin typeface="Lucida Sans"/>
                <a:ea typeface="+mn-ea"/>
                <a:cs typeface="+mn-cs"/>
              </a:rPr>
              <a:t>Frames </a:t>
            </a:r>
            <a:r>
              <a:rPr kumimoji="0" lang="fr-FR" sz="1800" b="0" i="0" u="none" strike="noStrike" kern="1200" cap="none" spc="0" normalizeH="0" baseline="0" noProof="0" dirty="0" err="1">
                <a:ln>
                  <a:noFill/>
                </a:ln>
                <a:solidFill>
                  <a:srgbClr val="33892D"/>
                </a:solidFill>
                <a:effectLst/>
                <a:uLnTx/>
                <a:uFillTx/>
                <a:latin typeface="Lucida Sans"/>
                <a:ea typeface="+mn-ea"/>
                <a:cs typeface="+mn-cs"/>
              </a:rPr>
              <a:t>research</a:t>
            </a:r>
            <a:r>
              <a:rPr kumimoji="0" lang="fr-FR" sz="1800" b="0" i="0" u="none" strike="noStrike" kern="1200" cap="none" spc="0" normalizeH="0" baseline="0" noProof="0" dirty="0">
                <a:ln>
                  <a:noFill/>
                </a:ln>
                <a:solidFill>
                  <a:srgbClr val="33892D"/>
                </a:solidFill>
                <a:effectLst/>
                <a:uLnTx/>
                <a:uFillTx/>
                <a:latin typeface="Lucida Sans"/>
                <a:ea typeface="+mn-ea"/>
                <a:cs typeface="+mn-cs"/>
              </a:rPr>
              <a:t> and </a:t>
            </a:r>
            <a:r>
              <a:rPr kumimoji="0" lang="fr-FR" sz="1800" b="0" i="0" u="none" strike="noStrike" kern="1200" cap="none" spc="0" normalizeH="0" baseline="0" noProof="0" dirty="0" err="1">
                <a:ln>
                  <a:noFill/>
                </a:ln>
                <a:solidFill>
                  <a:srgbClr val="33892D"/>
                </a:solidFill>
                <a:effectLst/>
                <a:uLnTx/>
                <a:uFillTx/>
                <a:latin typeface="Lucida Sans"/>
                <a:ea typeface="+mn-ea"/>
                <a:cs typeface="+mn-cs"/>
              </a:rPr>
              <a:t>knowledge</a:t>
            </a:r>
            <a:r>
              <a:rPr kumimoji="0" lang="fr-FR" sz="1800" b="0" i="0" u="none" strike="noStrike" kern="1200" cap="none" spc="0" normalizeH="0" baseline="0" noProof="0" dirty="0">
                <a:ln>
                  <a:noFill/>
                </a:ln>
                <a:solidFill>
                  <a:srgbClr val="33892D"/>
                </a:solidFill>
                <a:effectLst/>
                <a:uLnTx/>
                <a:uFillTx/>
                <a:latin typeface="Lucida Sans"/>
                <a:ea typeface="+mn-ea"/>
                <a:cs typeface="+mn-cs"/>
              </a:rPr>
              <a:t> management objectives</a:t>
            </a:r>
          </a:p>
          <a:p>
            <a:pPr marL="540000" marR="0" lvl="2"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a:pPr>
            <a:r>
              <a:rPr lang="fr-FR" sz="1800" dirty="0" err="1">
                <a:latin typeface="Lucida Sans"/>
              </a:rPr>
              <a:t>Covers</a:t>
            </a:r>
            <a:r>
              <a:rPr lang="fr-FR" sz="1800" dirty="0">
                <a:latin typeface="Lucida Sans"/>
              </a:rPr>
              <a:t> RWM </a:t>
            </a:r>
            <a:r>
              <a:rPr lang="fr-FR" sz="1800" dirty="0" err="1">
                <a:latin typeface="Lucida Sans"/>
              </a:rPr>
              <a:t>activities</a:t>
            </a:r>
            <a:r>
              <a:rPr lang="fr-FR" sz="1800" dirty="0">
                <a:latin typeface="Lucida Sans"/>
              </a:rPr>
              <a:t> </a:t>
            </a:r>
            <a:r>
              <a:rPr lang="fr-FR" sz="1800" dirty="0" err="1">
                <a:latin typeface="Lucida Sans"/>
              </a:rPr>
              <a:t>from</a:t>
            </a:r>
            <a:r>
              <a:rPr lang="fr-FR" sz="1800" dirty="0">
                <a:latin typeface="Lucida Sans"/>
              </a:rPr>
              <a:t> </a:t>
            </a:r>
            <a:r>
              <a:rPr lang="fr-FR" sz="1800" dirty="0" err="1">
                <a:latin typeface="Lucida Sans"/>
              </a:rPr>
              <a:t>cradle</a:t>
            </a:r>
            <a:r>
              <a:rPr lang="fr-FR" sz="1800" dirty="0">
                <a:latin typeface="Lucida Sans"/>
              </a:rPr>
              <a:t> to grave (</a:t>
            </a:r>
            <a:r>
              <a:rPr lang="fr-FR" sz="1800" dirty="0" err="1">
                <a:latin typeface="Lucida Sans"/>
              </a:rPr>
              <a:t>does</a:t>
            </a:r>
            <a:r>
              <a:rPr lang="fr-FR" sz="1800" dirty="0">
                <a:latin typeface="Lucida Sans"/>
              </a:rPr>
              <a:t> not cover </a:t>
            </a:r>
            <a:r>
              <a:rPr lang="fr-FR" sz="1800" dirty="0" err="1">
                <a:latin typeface="Lucida Sans"/>
              </a:rPr>
              <a:t>decommissioning</a:t>
            </a:r>
            <a:r>
              <a:rPr lang="fr-FR" sz="1800" dirty="0">
                <a:latin typeface="Lucida Sans"/>
              </a:rPr>
              <a:t>) </a:t>
            </a:r>
            <a:endParaRPr kumimoji="0" lang="fr-FR" sz="1800" b="0" i="0" u="none" strike="noStrike" kern="1200" cap="none" spc="0" normalizeH="0" baseline="0" noProof="0" dirty="0">
              <a:ln>
                <a:noFill/>
              </a:ln>
              <a:solidFill>
                <a:srgbClr val="33892D"/>
              </a:solidFill>
              <a:effectLst/>
              <a:uLnTx/>
              <a:uFillTx/>
              <a:latin typeface="Lucida Sans"/>
              <a:ea typeface="+mn-ea"/>
              <a:cs typeface="+mn-cs"/>
            </a:endParaRPr>
          </a:p>
        </p:txBody>
      </p:sp>
      <p:pic>
        <p:nvPicPr>
          <p:cNvPr id="3" name="Image 2">
            <a:extLst>
              <a:ext uri="{FF2B5EF4-FFF2-40B4-BE49-F238E27FC236}">
                <a16:creationId xmlns:a16="http://schemas.microsoft.com/office/drawing/2014/main" id="{28EFA6B7-433A-491C-A00E-84A5C6356F81}"/>
              </a:ext>
            </a:extLst>
          </p:cNvPr>
          <p:cNvPicPr>
            <a:picLocks noChangeAspect="1"/>
          </p:cNvPicPr>
          <p:nvPr/>
        </p:nvPicPr>
        <p:blipFill>
          <a:blip r:embed="rId4"/>
          <a:stretch>
            <a:fillRect/>
          </a:stretch>
        </p:blipFill>
        <p:spPr>
          <a:xfrm>
            <a:off x="5348088" y="1423926"/>
            <a:ext cx="6304859" cy="4356243"/>
          </a:xfrm>
          <a:prstGeom prst="rect">
            <a:avLst/>
          </a:prstGeom>
        </p:spPr>
      </p:pic>
      <p:sp>
        <p:nvSpPr>
          <p:cNvPr id="7" name="Espace réservé de la date 5">
            <a:extLst>
              <a:ext uri="{FF2B5EF4-FFF2-40B4-BE49-F238E27FC236}">
                <a16:creationId xmlns:a16="http://schemas.microsoft.com/office/drawing/2014/main" id="{B870B41D-B4DE-4C9C-BA63-F91BDEFC9AF8}"/>
              </a:ext>
            </a:extLst>
          </p:cNvPr>
          <p:cNvSpPr>
            <a:spLocks noGrp="1"/>
          </p:cNvSpPr>
          <p:nvPr>
            <p:ph type="dt" sz="half" idx="10"/>
          </p:nvPr>
        </p:nvSpPr>
        <p:spPr>
          <a:xfrm>
            <a:off x="838200" y="6356350"/>
            <a:ext cx="2743200" cy="365125"/>
          </a:xfrm>
        </p:spPr>
        <p:txBody>
          <a:bodyPr/>
          <a:lstStyle/>
          <a:p>
            <a:r>
              <a:rPr lang="fr-FR" dirty="0"/>
              <a:t>Date</a:t>
            </a:r>
          </a:p>
        </p:txBody>
      </p:sp>
      <p:sp>
        <p:nvSpPr>
          <p:cNvPr id="8" name="Espace réservé du pied de page 6">
            <a:extLst>
              <a:ext uri="{FF2B5EF4-FFF2-40B4-BE49-F238E27FC236}">
                <a16:creationId xmlns:a16="http://schemas.microsoft.com/office/drawing/2014/main" id="{C82B4756-C889-459C-8F0F-31E80D98A8B6}"/>
              </a:ext>
            </a:extLst>
          </p:cNvPr>
          <p:cNvSpPr>
            <a:spLocks noGrp="1"/>
          </p:cNvSpPr>
          <p:nvPr>
            <p:ph type="ftr" sz="quarter" idx="11"/>
          </p:nvPr>
        </p:nvSpPr>
        <p:spPr>
          <a:xfrm>
            <a:off x="4038600" y="6356350"/>
            <a:ext cx="4114800" cy="365125"/>
          </a:xfrm>
        </p:spPr>
        <p:txBody>
          <a:bodyPr/>
          <a:lstStyle/>
          <a:p>
            <a:r>
              <a:rPr lang="fr-FR" dirty="0"/>
              <a:t>Event</a:t>
            </a:r>
          </a:p>
        </p:txBody>
      </p:sp>
      <p:sp>
        <p:nvSpPr>
          <p:cNvPr id="4" name="ZoneTexte 3"/>
          <p:cNvSpPr txBox="1"/>
          <p:nvPr/>
        </p:nvSpPr>
        <p:spPr>
          <a:xfrm>
            <a:off x="513806" y="5940852"/>
            <a:ext cx="10107254" cy="738664"/>
          </a:xfrm>
          <a:prstGeom prst="rect">
            <a:avLst/>
          </a:prstGeom>
          <a:noFill/>
        </p:spPr>
        <p:txBody>
          <a:bodyPr wrap="none" rtlCol="0">
            <a:spAutoFit/>
          </a:bodyPr>
          <a:lstStyle/>
          <a:p>
            <a:r>
              <a:rPr lang="fr-FR" sz="2100" b="1" cap="all" dirty="0">
                <a:solidFill>
                  <a:srgbClr val="00548A"/>
                </a:solidFill>
                <a:latin typeface="Myriad Pro" panose="020B0503030403020204" pitchFamily="34" charset="0"/>
              </a:rPr>
              <a:t>An update </a:t>
            </a:r>
            <a:r>
              <a:rPr lang="fr-FR" sz="2100" b="1" cap="all" dirty="0" err="1">
                <a:solidFill>
                  <a:srgbClr val="00548A"/>
                </a:solidFill>
                <a:latin typeface="Myriad Pro" panose="020B0503030403020204" pitchFamily="34" charset="0"/>
              </a:rPr>
              <a:t>is</a:t>
            </a:r>
            <a:r>
              <a:rPr lang="fr-FR" sz="2100" b="1" cap="all" dirty="0">
                <a:solidFill>
                  <a:srgbClr val="00548A"/>
                </a:solidFill>
                <a:latin typeface="Myriad Pro" panose="020B0503030403020204" pitchFamily="34" charset="0"/>
              </a:rPr>
              <a:t> </a:t>
            </a:r>
            <a:r>
              <a:rPr lang="fr-FR" sz="2100" b="1" cap="all" dirty="0" smtClean="0">
                <a:solidFill>
                  <a:srgbClr val="00548A"/>
                </a:solidFill>
                <a:latin typeface="Myriad Pro" panose="020B0503030403020204" pitchFamily="34" charset="0"/>
              </a:rPr>
              <a:t> </a:t>
            </a:r>
            <a:r>
              <a:rPr lang="fr-FR" sz="2100" b="1" cap="all" dirty="0" err="1" smtClean="0">
                <a:solidFill>
                  <a:srgbClr val="00548A"/>
                </a:solidFill>
                <a:latin typeface="Myriad Pro" panose="020B0503030403020204" pitchFamily="34" charset="0"/>
              </a:rPr>
              <a:t>ongoing</a:t>
            </a:r>
            <a:r>
              <a:rPr lang="fr-FR" sz="2100" b="1" cap="all" dirty="0" smtClean="0">
                <a:solidFill>
                  <a:srgbClr val="00548A"/>
                </a:solidFill>
                <a:latin typeface="Myriad Pro" panose="020B0503030403020204" pitchFamily="34" charset="0"/>
              </a:rPr>
              <a:t>, </a:t>
            </a:r>
            <a:r>
              <a:rPr lang="fr-FR" sz="2100" b="1" cap="all" dirty="0" err="1" smtClean="0">
                <a:solidFill>
                  <a:srgbClr val="00548A"/>
                </a:solidFill>
                <a:latin typeface="Myriad Pro" panose="020B0503030403020204" pitchFamily="34" charset="0"/>
              </a:rPr>
              <a:t>orgainzed</a:t>
            </a:r>
            <a:r>
              <a:rPr lang="fr-FR" sz="2100" b="1" cap="all" dirty="0" smtClean="0">
                <a:solidFill>
                  <a:srgbClr val="00548A"/>
                </a:solidFill>
                <a:latin typeface="Myriad Pro" panose="020B0503030403020204" pitchFamily="34" charset="0"/>
              </a:rPr>
              <a:t> by the EURAD BUREAU and the </a:t>
            </a:r>
            <a:r>
              <a:rPr lang="fr-FR" sz="2100" b="1" cap="all" dirty="0" err="1" smtClean="0">
                <a:solidFill>
                  <a:srgbClr val="00548A"/>
                </a:solidFill>
                <a:latin typeface="Myriad Pro" panose="020B0503030403020204" pitchFamily="34" charset="0"/>
              </a:rPr>
              <a:t>Colleges</a:t>
            </a:r>
            <a:endParaRPr lang="fr-FR" sz="2100" b="1" cap="all" dirty="0" smtClean="0">
              <a:solidFill>
                <a:srgbClr val="00548A"/>
              </a:solidFill>
              <a:latin typeface="Myriad Pro" panose="020B0503030403020204" pitchFamily="34" charset="0"/>
            </a:endParaRPr>
          </a:p>
          <a:p>
            <a:r>
              <a:rPr lang="fr-FR" sz="2100" b="1" cap="all" dirty="0" err="1" smtClean="0">
                <a:solidFill>
                  <a:srgbClr val="00548A"/>
                </a:solidFill>
                <a:latin typeface="Myriad Pro" panose="020B0503030403020204" pitchFamily="34" charset="0"/>
              </a:rPr>
              <a:t>Integrating</a:t>
            </a:r>
            <a:r>
              <a:rPr lang="fr-FR" sz="2100" b="1" cap="all" dirty="0" smtClean="0">
                <a:solidFill>
                  <a:srgbClr val="00548A"/>
                </a:solidFill>
                <a:latin typeface="Myriad Pro" panose="020B0503030403020204" pitchFamily="34" charset="0"/>
              </a:rPr>
              <a:t> as </a:t>
            </a:r>
            <a:r>
              <a:rPr lang="fr-FR" sz="2100" b="1" cap="all" dirty="0" err="1" smtClean="0">
                <a:solidFill>
                  <a:srgbClr val="00548A"/>
                </a:solidFill>
                <a:latin typeface="Myriad Pro" panose="020B0503030403020204" pitchFamily="34" charset="0"/>
              </a:rPr>
              <a:t>well</a:t>
            </a:r>
            <a:r>
              <a:rPr lang="fr-FR" sz="2100" b="1" cap="all" dirty="0" smtClean="0">
                <a:solidFill>
                  <a:srgbClr val="00548A"/>
                </a:solidFill>
                <a:latin typeface="Myriad Pro" panose="020B0503030403020204" pitchFamily="34" charset="0"/>
              </a:rPr>
              <a:t> </a:t>
            </a:r>
            <a:r>
              <a:rPr lang="fr-FR" sz="2100" b="1" cap="all" dirty="0" err="1" smtClean="0">
                <a:solidFill>
                  <a:srgbClr val="00548A"/>
                </a:solidFill>
                <a:latin typeface="Myriad Pro" panose="020B0503030403020204" pitchFamily="34" charset="0"/>
              </a:rPr>
              <a:t>predisposal</a:t>
            </a:r>
            <a:r>
              <a:rPr lang="fr-FR" sz="2100" b="1" cap="all" dirty="0" smtClean="0">
                <a:solidFill>
                  <a:srgbClr val="00548A"/>
                </a:solidFill>
                <a:latin typeface="Myriad Pro" panose="020B0503030403020204" pitchFamily="34" charset="0"/>
              </a:rPr>
              <a:t> </a:t>
            </a:r>
            <a:r>
              <a:rPr lang="fr-FR" sz="2100" b="1" cap="all" dirty="0" err="1" smtClean="0">
                <a:solidFill>
                  <a:srgbClr val="00548A"/>
                </a:solidFill>
                <a:latin typeface="Myriad Pro" panose="020B0503030403020204" pitchFamily="34" charset="0"/>
              </a:rPr>
              <a:t>activities</a:t>
            </a:r>
            <a:r>
              <a:rPr lang="fr-FR" sz="2100" b="1" cap="all" dirty="0" smtClean="0">
                <a:solidFill>
                  <a:srgbClr val="00548A"/>
                </a:solidFill>
                <a:latin typeface="Myriad Pro" panose="020B0503030403020204" pitchFamily="34" charset="0"/>
              </a:rPr>
              <a:t> </a:t>
            </a:r>
            <a:r>
              <a:rPr lang="fr-FR" sz="2100" b="1" cap="all" dirty="0" err="1" smtClean="0">
                <a:solidFill>
                  <a:srgbClr val="00548A"/>
                </a:solidFill>
                <a:latin typeface="Myriad Pro" panose="020B0503030403020204" pitchFamily="34" charset="0"/>
              </a:rPr>
              <a:t>from</a:t>
            </a:r>
            <a:r>
              <a:rPr lang="fr-FR" sz="2100" b="1" cap="all" dirty="0" smtClean="0">
                <a:solidFill>
                  <a:srgbClr val="00548A"/>
                </a:solidFill>
                <a:latin typeface="Myriad Pro" panose="020B0503030403020204" pitchFamily="34" charset="0"/>
              </a:rPr>
              <a:t> PREDIS </a:t>
            </a:r>
            <a:endParaRPr lang="fr-FR" sz="2100" b="1" cap="all" dirty="0">
              <a:solidFill>
                <a:srgbClr val="00548A"/>
              </a:solidFill>
              <a:latin typeface="Myriad Pro" panose="020B0503030403020204" pitchFamily="34" charset="0"/>
            </a:endParaRPr>
          </a:p>
        </p:txBody>
      </p:sp>
    </p:spTree>
    <p:custDataLst>
      <p:tags r:id="rId1"/>
    </p:custDataLst>
    <p:extLst>
      <p:ext uri="{BB962C8B-B14F-4D97-AF65-F5344CB8AC3E}">
        <p14:creationId xmlns:p14="http://schemas.microsoft.com/office/powerpoint/2010/main" val="2132414120"/>
      </p:ext>
    </p:extLst>
  </p:cSld>
  <p:clrMapOvr>
    <a:masterClrMapping/>
  </p:clrMapOvr>
  <mc:AlternateContent xmlns:mc="http://schemas.openxmlformats.org/markup-compatibility/2006" xmlns:p14="http://schemas.microsoft.com/office/powerpoint/2010/main">
    <mc:Choice Requires="p14">
      <p:transition spd="slow" p14:dur="2000" advTm="1468"/>
    </mc:Choice>
    <mc:Fallback xmlns="">
      <p:transition spd="slow" advTm="14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9F059-775F-4395-8F07-D62BE1EFCD36}"/>
              </a:ext>
            </a:extLst>
          </p:cNvPr>
          <p:cNvSpPr>
            <a:spLocks noGrp="1"/>
          </p:cNvSpPr>
          <p:nvPr>
            <p:ph type="title"/>
          </p:nvPr>
        </p:nvSpPr>
        <p:spPr/>
        <p:txBody>
          <a:bodyPr/>
          <a:lstStyle/>
          <a:p>
            <a:r>
              <a:rPr lang="fr-FR" dirty="0"/>
              <a:t>EURAD Roadmap</a:t>
            </a:r>
          </a:p>
        </p:txBody>
      </p:sp>
      <p:pic>
        <p:nvPicPr>
          <p:cNvPr id="4" name="Picture 95">
            <a:extLst>
              <a:ext uri="{FF2B5EF4-FFF2-40B4-BE49-F238E27FC236}">
                <a16:creationId xmlns:a16="http://schemas.microsoft.com/office/drawing/2014/main" id="{6D5A4689-0C62-4CB1-BFBB-55DC617BD331}"/>
              </a:ext>
            </a:extLst>
          </p:cNvPr>
          <p:cNvPicPr>
            <a:picLocks noChangeAspect="1"/>
          </p:cNvPicPr>
          <p:nvPr/>
        </p:nvPicPr>
        <p:blipFill>
          <a:blip r:embed="rId2"/>
          <a:stretch>
            <a:fillRect/>
          </a:stretch>
        </p:blipFill>
        <p:spPr>
          <a:xfrm>
            <a:off x="549000" y="1545936"/>
            <a:ext cx="5473701" cy="4453129"/>
          </a:xfrm>
          <a:prstGeom prst="rect">
            <a:avLst/>
          </a:prstGeom>
        </p:spPr>
      </p:pic>
      <p:sp>
        <p:nvSpPr>
          <p:cNvPr id="7" name="Espace réservé du contenu 2">
            <a:extLst>
              <a:ext uri="{FF2B5EF4-FFF2-40B4-BE49-F238E27FC236}">
                <a16:creationId xmlns:a16="http://schemas.microsoft.com/office/drawing/2014/main" id="{0D452592-9C79-4A42-9789-821E27856857}"/>
              </a:ext>
            </a:extLst>
          </p:cNvPr>
          <p:cNvSpPr txBox="1">
            <a:spLocks/>
          </p:cNvSpPr>
          <p:nvPr/>
        </p:nvSpPr>
        <p:spPr>
          <a:xfrm>
            <a:off x="6240421" y="1554032"/>
            <a:ext cx="5686588" cy="3749936"/>
          </a:xfrm>
          <a:prstGeom prst="rect">
            <a:avLst/>
          </a:prstGeom>
          <a:solidFill>
            <a:schemeClr val="bg1">
              <a:lumMod val="85000"/>
            </a:schemeClr>
          </a:solidFill>
        </p:spPr>
        <p:txBody>
          <a:bodyPr vert="horz" lIns="89991" tIns="45716" rIns="91431" bIns="45716" rtlCol="0">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00548A"/>
                </a:solidFill>
              </a:rPr>
              <a:t>Hierarchical breakdown: 7 Themes &gt; 20 Sub-themes &gt; ~ 70 Domains</a:t>
            </a:r>
          </a:p>
          <a:p>
            <a:pPr marL="88900" lvl="1" indent="0">
              <a:buNone/>
            </a:pPr>
            <a:r>
              <a:rPr lang="en-GB" sz="1800" dirty="0">
                <a:solidFill>
                  <a:srgbClr val="00548A"/>
                </a:solidFill>
              </a:rPr>
              <a:t>A framework based on </a:t>
            </a:r>
            <a:r>
              <a:rPr lang="en-GB" sz="1800" b="1" dirty="0">
                <a:solidFill>
                  <a:srgbClr val="00548A"/>
                </a:solidFill>
              </a:rPr>
              <a:t>goal-oriented breakdown </a:t>
            </a:r>
            <a:r>
              <a:rPr lang="en-GB" sz="1800" dirty="0">
                <a:solidFill>
                  <a:srgbClr val="00548A"/>
                </a:solidFill>
              </a:rPr>
              <a:t>…</a:t>
            </a:r>
          </a:p>
          <a:p>
            <a:pPr marL="452438" lvl="1" indent="-363538"/>
            <a:r>
              <a:rPr lang="en-GB" sz="1800" dirty="0">
                <a:solidFill>
                  <a:srgbClr val="00548A"/>
                </a:solidFill>
              </a:rPr>
              <a:t>to </a:t>
            </a:r>
            <a:r>
              <a:rPr lang="en-GB" sz="1800" b="1" dirty="0">
                <a:solidFill>
                  <a:srgbClr val="00548A"/>
                </a:solidFill>
              </a:rPr>
              <a:t>transfer</a:t>
            </a:r>
            <a:r>
              <a:rPr lang="en-GB" sz="1800" dirty="0">
                <a:solidFill>
                  <a:srgbClr val="00548A"/>
                </a:solidFill>
              </a:rPr>
              <a:t> existing information &amp; knowledge</a:t>
            </a:r>
          </a:p>
          <a:p>
            <a:pPr marL="452438" lvl="1" indent="-363538"/>
            <a:r>
              <a:rPr lang="en-GB" sz="1800" dirty="0">
                <a:solidFill>
                  <a:srgbClr val="00548A"/>
                </a:solidFill>
              </a:rPr>
              <a:t>to </a:t>
            </a:r>
            <a:r>
              <a:rPr lang="en-GB" sz="1800" b="1" dirty="0">
                <a:solidFill>
                  <a:srgbClr val="00548A"/>
                </a:solidFill>
              </a:rPr>
              <a:t>assess</a:t>
            </a:r>
            <a:r>
              <a:rPr lang="en-GB" sz="1800" dirty="0">
                <a:solidFill>
                  <a:srgbClr val="00548A"/>
                </a:solidFill>
              </a:rPr>
              <a:t> existing information &amp; knowledge </a:t>
            </a:r>
          </a:p>
          <a:p>
            <a:pPr marL="452438" lvl="1" indent="-363538"/>
            <a:r>
              <a:rPr lang="en-GB" sz="1800" dirty="0">
                <a:solidFill>
                  <a:srgbClr val="00548A"/>
                </a:solidFill>
              </a:rPr>
              <a:t>to </a:t>
            </a:r>
            <a:r>
              <a:rPr lang="en-GB" sz="1800" b="1" dirty="0">
                <a:solidFill>
                  <a:srgbClr val="00548A"/>
                </a:solidFill>
              </a:rPr>
              <a:t>identify</a:t>
            </a:r>
            <a:r>
              <a:rPr lang="en-GB" sz="1800" dirty="0">
                <a:solidFill>
                  <a:srgbClr val="00548A"/>
                </a:solidFill>
              </a:rPr>
              <a:t> needs for </a:t>
            </a:r>
            <a:r>
              <a:rPr lang="en-GB" sz="1800" b="1" dirty="0">
                <a:solidFill>
                  <a:srgbClr val="00548A"/>
                </a:solidFill>
              </a:rPr>
              <a:t>additional </a:t>
            </a:r>
            <a:r>
              <a:rPr lang="en-GB" sz="1800" b="1" dirty="0" err="1">
                <a:solidFill>
                  <a:srgbClr val="00548A"/>
                </a:solidFill>
              </a:rPr>
              <a:t>RD&amp;D</a:t>
            </a:r>
            <a:r>
              <a:rPr lang="en-GB" sz="1800" b="1" dirty="0">
                <a:solidFill>
                  <a:srgbClr val="00548A"/>
                </a:solidFill>
              </a:rPr>
              <a:t>  </a:t>
            </a:r>
            <a:r>
              <a:rPr lang="en-GB" sz="1800" dirty="0">
                <a:solidFill>
                  <a:srgbClr val="00548A"/>
                </a:solidFill>
              </a:rPr>
              <a:t>(</a:t>
            </a:r>
            <a:r>
              <a:rPr lang="en-GB" sz="1800" dirty="0">
                <a:solidFill>
                  <a:srgbClr val="00548A"/>
                </a:solidFill>
                <a:sym typeface="Wingdings" panose="05000000000000000000" pitchFamily="2" charset="2"/>
              </a:rPr>
              <a:t> SRA)</a:t>
            </a:r>
            <a:endParaRPr lang="en-GB" sz="1800" dirty="0">
              <a:solidFill>
                <a:srgbClr val="00548A"/>
              </a:solidFill>
            </a:endParaRPr>
          </a:p>
          <a:p>
            <a:pPr marL="452438" lvl="1" indent="-363538"/>
            <a:r>
              <a:rPr lang="en-GB" sz="1800" dirty="0">
                <a:solidFill>
                  <a:srgbClr val="00548A"/>
                </a:solidFill>
              </a:rPr>
              <a:t>to </a:t>
            </a:r>
            <a:r>
              <a:rPr lang="en-GB" sz="1800" b="1" dirty="0">
                <a:solidFill>
                  <a:srgbClr val="00548A"/>
                </a:solidFill>
              </a:rPr>
              <a:t>identify</a:t>
            </a:r>
            <a:r>
              <a:rPr lang="en-GB" sz="1800" dirty="0">
                <a:solidFill>
                  <a:srgbClr val="00548A"/>
                </a:solidFill>
              </a:rPr>
              <a:t> issues to be </a:t>
            </a:r>
            <a:r>
              <a:rPr lang="en-GB" sz="1800" b="1" dirty="0">
                <a:solidFill>
                  <a:srgbClr val="00548A"/>
                </a:solidFill>
              </a:rPr>
              <a:t>collectively explored</a:t>
            </a:r>
          </a:p>
          <a:p>
            <a:pPr marL="452438" lvl="1" indent="-363538"/>
            <a:r>
              <a:rPr lang="en-GB" sz="1800" spc="25" dirty="0">
                <a:solidFill>
                  <a:srgbClr val="00548A"/>
                </a:solidFill>
                <a:latin typeface="Myriad Pro" panose="020B0503030403020204"/>
                <a:ea typeface="Calibri" panose="020F0502020204030204" pitchFamily="34" charset="0"/>
                <a:cs typeface="Times New Roman (Corps CS)"/>
              </a:rPr>
              <a:t>to </a:t>
            </a:r>
            <a:r>
              <a:rPr lang="en-GB" sz="1800" b="1" spc="25" dirty="0">
                <a:solidFill>
                  <a:srgbClr val="00548A"/>
                </a:solidFill>
                <a:latin typeface="Myriad Pro" panose="020B0503030403020204"/>
                <a:ea typeface="Calibri" panose="020F0502020204030204" pitchFamily="34" charset="0"/>
                <a:cs typeface="Times New Roman (Corps CS)"/>
              </a:rPr>
              <a:t>help</a:t>
            </a:r>
            <a:r>
              <a:rPr lang="en-GB" sz="1800" spc="25" dirty="0">
                <a:solidFill>
                  <a:srgbClr val="00548A"/>
                </a:solidFill>
                <a:latin typeface="Myriad Pro" panose="020B0503030403020204"/>
                <a:ea typeface="Calibri" panose="020F0502020204030204" pitchFamily="34" charset="0"/>
                <a:cs typeface="Times New Roman (Corps CS)"/>
              </a:rPr>
              <a:t> achieving clarity on </a:t>
            </a:r>
            <a:r>
              <a:rPr lang="en-GB" sz="1800" b="1" spc="25" dirty="0">
                <a:solidFill>
                  <a:srgbClr val="00548A"/>
                </a:solidFill>
                <a:latin typeface="Myriad Pro" panose="020B0503030403020204"/>
                <a:ea typeface="Calibri" panose="020F0502020204030204" pitchFamily="34" charset="0"/>
                <a:cs typeface="Times New Roman (Corps CS)"/>
              </a:rPr>
              <a:t>scope definition</a:t>
            </a:r>
          </a:p>
        </p:txBody>
      </p:sp>
      <p:sp>
        <p:nvSpPr>
          <p:cNvPr id="8" name="Espace réservé de la date 5">
            <a:extLst>
              <a:ext uri="{FF2B5EF4-FFF2-40B4-BE49-F238E27FC236}">
                <a16:creationId xmlns:a16="http://schemas.microsoft.com/office/drawing/2014/main" id="{B8DC6F72-62EA-4553-9BF4-A7670B7B949A}"/>
              </a:ext>
            </a:extLst>
          </p:cNvPr>
          <p:cNvSpPr>
            <a:spLocks noGrp="1"/>
          </p:cNvSpPr>
          <p:nvPr>
            <p:ph type="dt" sz="half" idx="10"/>
          </p:nvPr>
        </p:nvSpPr>
        <p:spPr>
          <a:xfrm>
            <a:off x="838200" y="6356350"/>
            <a:ext cx="2743200" cy="365125"/>
          </a:xfrm>
        </p:spPr>
        <p:txBody>
          <a:bodyPr/>
          <a:lstStyle/>
          <a:p>
            <a:r>
              <a:rPr lang="fr-FR" dirty="0"/>
              <a:t>Date</a:t>
            </a:r>
          </a:p>
        </p:txBody>
      </p:sp>
      <p:sp>
        <p:nvSpPr>
          <p:cNvPr id="9" name="Espace réservé du pied de page 6">
            <a:extLst>
              <a:ext uri="{FF2B5EF4-FFF2-40B4-BE49-F238E27FC236}">
                <a16:creationId xmlns:a16="http://schemas.microsoft.com/office/drawing/2014/main" id="{67AB8430-3D3B-4B36-A9FB-45A4B2844E5E}"/>
              </a:ext>
            </a:extLst>
          </p:cNvPr>
          <p:cNvSpPr>
            <a:spLocks noGrp="1"/>
          </p:cNvSpPr>
          <p:nvPr>
            <p:ph type="ftr" sz="quarter" idx="11"/>
          </p:nvPr>
        </p:nvSpPr>
        <p:spPr>
          <a:xfrm>
            <a:off x="4038600" y="6356350"/>
            <a:ext cx="4114800" cy="365125"/>
          </a:xfrm>
        </p:spPr>
        <p:txBody>
          <a:bodyPr/>
          <a:lstStyle/>
          <a:p>
            <a:r>
              <a:rPr lang="fr-FR" dirty="0"/>
              <a:t>Event</a:t>
            </a:r>
          </a:p>
        </p:txBody>
      </p:sp>
    </p:spTree>
    <p:extLst>
      <p:ext uri="{BB962C8B-B14F-4D97-AF65-F5344CB8AC3E}">
        <p14:creationId xmlns:p14="http://schemas.microsoft.com/office/powerpoint/2010/main" val="4022667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9B4FE4B2-4D0B-43E9-B92D-7931440FCE64}" vid="{B703E285-4BAB-4274-9498-BEE6F75012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Eurad-Presentation_PowerPoint_C03</Template>
  <TotalTime>240</TotalTime>
  <Words>1431</Words>
  <Application>Microsoft Office PowerPoint</Application>
  <PresentationFormat>Grand écran</PresentationFormat>
  <Paragraphs>291</Paragraphs>
  <Slides>21</Slides>
  <Notes>5</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21</vt:i4>
      </vt:variant>
    </vt:vector>
  </HeadingPairs>
  <TitlesOfParts>
    <vt:vector size="39" baseType="lpstr">
      <vt:lpstr>Arial</vt:lpstr>
      <vt:lpstr>Calibri</vt:lpstr>
      <vt:lpstr>Calibri Light</vt:lpstr>
      <vt:lpstr>Calibri-Italic</vt:lpstr>
      <vt:lpstr>Courier New</vt:lpstr>
      <vt:lpstr>Gill Sans MT</vt:lpstr>
      <vt:lpstr>Lato Light</vt:lpstr>
      <vt:lpstr>Lucida Sans</vt:lpstr>
      <vt:lpstr>Montserrat</vt:lpstr>
      <vt:lpstr>Myriad Pro</vt:lpstr>
      <vt:lpstr>Myriad Pro Semibold</vt:lpstr>
      <vt:lpstr>Poppins SemiBold</vt:lpstr>
      <vt:lpstr>Roboto Medium</vt:lpstr>
      <vt:lpstr>Segoe UI</vt:lpstr>
      <vt:lpstr>Times New Roman (Corps CS)</vt:lpstr>
      <vt:lpstr>TwitterChirp</vt:lpstr>
      <vt:lpstr>Wingdings</vt:lpstr>
      <vt:lpstr>Thème Office</vt:lpstr>
      <vt:lpstr>A step change in european joint collaboration towards safe radioactive waste management</vt:lpstr>
      <vt:lpstr>A leap forward</vt:lpstr>
      <vt:lpstr>EURAD’s ambition</vt:lpstr>
      <vt:lpstr>Objectives</vt:lpstr>
      <vt:lpstr>EURAD is a community</vt:lpstr>
      <vt:lpstr>EURAD’s governance</vt:lpstr>
      <vt:lpstr>Présentation PowerPoint</vt:lpstr>
      <vt:lpstr>EURAD Strategic Research Agenda (since 2017)</vt:lpstr>
      <vt:lpstr>EURAD Roadmap</vt:lpstr>
      <vt:lpstr>EURAD Roadmap – Theme Overviews</vt:lpstr>
      <vt:lpstr>EURAD Roadmap – Domain Insights (70 domains like « spent fuel », « container »)</vt:lpstr>
      <vt:lpstr>Deployment – EURAD workpackages</vt:lpstr>
      <vt:lpstr>10 R+D Work packages (each about 5 M€)</vt:lpstr>
      <vt:lpstr>Some selected Themes</vt:lpstr>
      <vt:lpstr>Some more themes</vt:lpstr>
      <vt:lpstr>Strategic studies</vt:lpstr>
      <vt:lpstr>EURAD Knowledge Management &amp; Networking Programme</vt:lpstr>
      <vt:lpstr>Key achievements</vt:lpstr>
      <vt:lpstr>Status at mid-term</vt:lpstr>
      <vt:lpstr>Looking Ahead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THEODON Louise</dc:creator>
  <cp:lastModifiedBy>Bernd GRAMBOW</cp:lastModifiedBy>
  <cp:revision>20</cp:revision>
  <dcterms:created xsi:type="dcterms:W3CDTF">2020-10-27T08:38:50Z</dcterms:created>
  <dcterms:modified xsi:type="dcterms:W3CDTF">2022-05-22T14:34:54Z</dcterms:modified>
</cp:coreProperties>
</file>