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4"/>
    <p:sldMasterId id="2147483712" r:id="rId5"/>
    <p:sldMasterId id="2147483724" r:id="rId6"/>
    <p:sldMasterId id="2147483746" r:id="rId7"/>
  </p:sldMasterIdLst>
  <p:notesMasterIdLst>
    <p:notesMasterId r:id="rId13"/>
  </p:notesMasterIdLst>
  <p:handoutMasterIdLst>
    <p:handoutMasterId r:id="rId14"/>
  </p:handoutMasterIdLst>
  <p:sldIdLst>
    <p:sldId id="273" r:id="rId8"/>
    <p:sldId id="301" r:id="rId9"/>
    <p:sldId id="386" r:id="rId10"/>
    <p:sldId id="388" r:id="rId11"/>
    <p:sldId id="387" r:id="rId12"/>
  </p:sldIdLst>
  <p:sldSz cx="12192000" cy="6858000"/>
  <p:notesSz cx="6797675" cy="9872663"/>
  <p:defaultTextStyle>
    <a:defPPr>
      <a:defRPr lang="en-US"/>
    </a:defPPr>
    <a:lvl1pPr marL="0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orient="horz" pos="3083" userDrawn="1">
          <p15:clr>
            <a:srgbClr val="A4A3A4"/>
          </p15:clr>
        </p15:guide>
        <p15:guide id="5" pos="309" userDrawn="1">
          <p15:clr>
            <a:srgbClr val="A4A3A4"/>
          </p15:clr>
        </p15:guide>
        <p15:guide id="8" orient="horz" pos="2074" userDrawn="1">
          <p15:clr>
            <a:srgbClr val="A4A3A4"/>
          </p15:clr>
        </p15:guide>
        <p15:guide id="11" pos="5535" userDrawn="1">
          <p15:clr>
            <a:srgbClr val="A4A3A4"/>
          </p15:clr>
        </p15:guide>
        <p15:guide id="12" pos="5443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  <p15:guide id="14" orient="horz" pos="4111" userDrawn="1">
          <p15:clr>
            <a:srgbClr val="A4A3A4"/>
          </p15:clr>
        </p15:guide>
        <p15:guide id="15" orient="horz" pos="2765" userDrawn="1">
          <p15:clr>
            <a:srgbClr val="A4A3A4"/>
          </p15:clr>
        </p15:guide>
        <p15:guide id="16" pos="3840" userDrawn="1">
          <p15:clr>
            <a:srgbClr val="A4A3A4"/>
          </p15:clr>
        </p15:guide>
        <p15:guide id="17" pos="412" userDrawn="1">
          <p15:clr>
            <a:srgbClr val="A4A3A4"/>
          </p15:clr>
        </p15:guide>
        <p15:guide id="18" pos="7380" userDrawn="1">
          <p15:clr>
            <a:srgbClr val="A4A3A4"/>
          </p15:clr>
        </p15:guide>
        <p15:guide id="19" pos="72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ELIP Mayeul" initials="PM" lastIdx="2" clrIdx="0">
    <p:extLst>
      <p:ext uri="{19B8F6BF-5375-455C-9EA6-DF929625EA0E}">
        <p15:presenceInfo xmlns:p15="http://schemas.microsoft.com/office/powerpoint/2012/main" userId="S-1-5-21-1801674531-299502267-839522115-376748" providerId="AD"/>
      </p:ext>
    </p:extLst>
  </p:cmAuthor>
  <p:cmAuthor id="2" name="SUDREAU François" initials="SF" lastIdx="5" clrIdx="1">
    <p:extLst>
      <p:ext uri="{19B8F6BF-5375-455C-9EA6-DF929625EA0E}">
        <p15:presenceInfo xmlns:p15="http://schemas.microsoft.com/office/powerpoint/2012/main" userId="S-1-5-21-1801674531-299502267-839522115-5032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B69"/>
    <a:srgbClr val="A3091B"/>
    <a:srgbClr val="71BF44"/>
    <a:srgbClr val="BC141C"/>
    <a:srgbClr val="B5131B"/>
    <a:srgbClr val="C2141C"/>
    <a:srgbClr val="D8161F"/>
    <a:srgbClr val="DF1721"/>
    <a:srgbClr val="C9151E"/>
    <a:srgbClr val="DB17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16" autoAdjust="0"/>
    <p:restoredTop sz="91345" autoAdjust="0"/>
  </p:normalViewPr>
  <p:slideViewPr>
    <p:cSldViewPr snapToGrid="0" showGuides="1">
      <p:cViewPr varScale="1">
        <p:scale>
          <a:sx n="75" d="100"/>
          <a:sy n="75" d="100"/>
        </p:scale>
        <p:origin x="720" y="60"/>
      </p:cViewPr>
      <p:guideLst>
        <p:guide orient="horz" pos="1620"/>
        <p:guide pos="2880"/>
        <p:guide orient="horz" pos="3083"/>
        <p:guide pos="309"/>
        <p:guide orient="horz" pos="2074"/>
        <p:guide pos="5535"/>
        <p:guide pos="5443"/>
        <p:guide orient="horz" pos="2160"/>
        <p:guide orient="horz" pos="4111"/>
        <p:guide orient="horz" pos="2765"/>
        <p:guide pos="3840"/>
        <p:guide pos="412"/>
        <p:guide pos="7380"/>
        <p:guide pos="72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2436" y="-1140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939" tIns="45970" rIns="91939" bIns="45970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939" tIns="45970" rIns="91939" bIns="45970" rtlCol="0"/>
          <a:lstStyle>
            <a:lvl1pPr algn="r">
              <a:defRPr sz="1300"/>
            </a:lvl1pPr>
          </a:lstStyle>
          <a:p>
            <a:fld id="{F481E118-1CEA-43E8-BD51-A8A2CBD62889}" type="datetimeFigureOut">
              <a:rPr lang="fr-FR" smtClean="0"/>
              <a:t>22/05/2022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22"/>
            <a:ext cx="2945659" cy="495347"/>
          </a:xfrm>
          <a:prstGeom prst="rect">
            <a:avLst/>
          </a:prstGeom>
        </p:spPr>
        <p:txBody>
          <a:bodyPr vert="horz" lIns="91939" tIns="45970" rIns="91939" bIns="45970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377322"/>
            <a:ext cx="2945659" cy="495347"/>
          </a:xfrm>
          <a:prstGeom prst="rect">
            <a:avLst/>
          </a:prstGeom>
        </p:spPr>
        <p:txBody>
          <a:bodyPr vert="horz" lIns="91939" tIns="45970" rIns="91939" bIns="45970" rtlCol="0" anchor="b"/>
          <a:lstStyle>
            <a:lvl1pPr algn="r">
              <a:defRPr sz="1300"/>
            </a:lvl1pPr>
          </a:lstStyle>
          <a:p>
            <a:fld id="{7CB1C5FA-467D-48F3-9F36-205F533C0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208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939" tIns="45970" rIns="91939" bIns="45970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939" tIns="45970" rIns="91939" bIns="45970" rtlCol="0"/>
          <a:lstStyle>
            <a:lvl1pPr algn="r">
              <a:defRPr sz="1300"/>
            </a:lvl1pPr>
          </a:lstStyle>
          <a:p>
            <a:fld id="{F0389419-4E28-4B58-9AA2-383238311FDA}" type="datetimeFigureOut">
              <a:rPr lang="fr-FR" smtClean="0"/>
              <a:t>22/05/2022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1233488"/>
            <a:ext cx="5930900" cy="3335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39" tIns="45970" rIns="91939" bIns="4597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51223"/>
            <a:ext cx="5438140" cy="3887361"/>
          </a:xfrm>
          <a:prstGeom prst="rect">
            <a:avLst/>
          </a:prstGeom>
        </p:spPr>
        <p:txBody>
          <a:bodyPr vert="horz" lIns="91939" tIns="45970" rIns="91939" bIns="4597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22"/>
            <a:ext cx="2945659" cy="495347"/>
          </a:xfrm>
          <a:prstGeom prst="rect">
            <a:avLst/>
          </a:prstGeom>
        </p:spPr>
        <p:txBody>
          <a:bodyPr vert="horz" lIns="91939" tIns="45970" rIns="91939" bIns="45970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22"/>
            <a:ext cx="2945659" cy="495347"/>
          </a:xfrm>
          <a:prstGeom prst="rect">
            <a:avLst/>
          </a:prstGeom>
        </p:spPr>
        <p:txBody>
          <a:bodyPr vert="horz" lIns="91939" tIns="45970" rIns="91939" bIns="45970" rtlCol="0" anchor="b"/>
          <a:lstStyle>
            <a:lvl1pPr algn="r">
              <a:defRPr sz="1300"/>
            </a:lvl1pPr>
          </a:lstStyle>
          <a:p>
            <a:fld id="{39DC57ED-270C-43E3-91AA-48F4CC1938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13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3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7.jpeg"/><Relationship Id="rId11" Type="http://schemas.openxmlformats.org/officeDocument/2006/relationships/image" Target="../media/image21.jpeg"/><Relationship Id="rId5" Type="http://schemas.openxmlformats.org/officeDocument/2006/relationships/image" Target="../media/image16.jpeg"/><Relationship Id="rId10" Type="http://schemas.openxmlformats.org/officeDocument/2006/relationships/image" Target="../media/image20.jpg"/><Relationship Id="rId4" Type="http://schemas.openxmlformats.org/officeDocument/2006/relationships/image" Target="../media/image15.jpg"/><Relationship Id="rId9" Type="http://schemas.openxmlformats.org/officeDocument/2006/relationships/image" Target="../media/image19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0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3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ED1C4103-FF01-4613-BB77-A54429AC18D2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2" name="Picture 9" descr="cea_logo_small2.jpg">
            <a:extLst>
              <a:ext uri="{FF2B5EF4-FFF2-40B4-BE49-F238E27FC236}">
                <a16:creationId xmlns:a16="http://schemas.microsoft.com/office/drawing/2014/main" id="{61A89C60-6BFE-4912-9B9B-D56E846D59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9468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d'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DDA024-CC5C-49D4-9EDE-B13C9CE4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6952101-6F0D-4470-B900-D7C009A836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60769C5C-EDFB-44C6-A754-7FD9C1B5A1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22719" y="1358084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1F07BDA-5AB0-410C-A329-8C06350E1E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3367" y="1358085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F95E4514-E62C-42B5-BE1E-5F1CD3D2A789}"/>
              </a:ext>
            </a:extLst>
          </p:cNvPr>
          <p:cNvCxnSpPr/>
          <p:nvPr userDrawn="1"/>
        </p:nvCxnSpPr>
        <p:spPr>
          <a:xfrm flipH="1">
            <a:off x="1310932" y="2332809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5C946E34-2083-434D-8404-8F5AEE71F0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02399" y="1358085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653795C-036F-4780-863C-5F5B75D45AC9}"/>
              </a:ext>
            </a:extLst>
          </p:cNvPr>
          <p:cNvCxnSpPr/>
          <p:nvPr userDrawn="1"/>
        </p:nvCxnSpPr>
        <p:spPr>
          <a:xfrm flipH="1">
            <a:off x="6228757" y="2332809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B755FE5F-FBAE-4CEA-8895-84E4F212E51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28757" y="1358084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28" name="Espace réservé pour une image  4">
            <a:extLst>
              <a:ext uri="{FF2B5EF4-FFF2-40B4-BE49-F238E27FC236}">
                <a16:creationId xmlns:a16="http://schemas.microsoft.com/office/drawing/2014/main" id="{22ADC67F-E797-4291-A8E3-0F55CBC9501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22719" y="2599419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8B209393-3874-4ED2-8083-767200A49E1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33367" y="2599420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30" name="Connecteur droit 9">
            <a:extLst>
              <a:ext uri="{FF2B5EF4-FFF2-40B4-BE49-F238E27FC236}">
                <a16:creationId xmlns:a16="http://schemas.microsoft.com/office/drawing/2014/main" id="{89635DC8-0DE1-45BF-B660-9978E7ECF557}"/>
              </a:ext>
            </a:extLst>
          </p:cNvPr>
          <p:cNvCxnSpPr/>
          <p:nvPr userDrawn="1"/>
        </p:nvCxnSpPr>
        <p:spPr>
          <a:xfrm flipH="1">
            <a:off x="1310932" y="3574144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Espace réservé du texte 7">
            <a:extLst>
              <a:ext uri="{FF2B5EF4-FFF2-40B4-BE49-F238E27FC236}">
                <a16:creationId xmlns:a16="http://schemas.microsoft.com/office/drawing/2014/main" id="{9946E2AE-62D6-4FF6-ADAD-DB3C797B84E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802399" y="2599420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51" name="Connecteur droit 11">
            <a:extLst>
              <a:ext uri="{FF2B5EF4-FFF2-40B4-BE49-F238E27FC236}">
                <a16:creationId xmlns:a16="http://schemas.microsoft.com/office/drawing/2014/main" id="{F1FD97AF-E44C-4020-83DE-C9ED10C337D5}"/>
              </a:ext>
            </a:extLst>
          </p:cNvPr>
          <p:cNvCxnSpPr/>
          <p:nvPr userDrawn="1"/>
        </p:nvCxnSpPr>
        <p:spPr>
          <a:xfrm flipH="1">
            <a:off x="6228757" y="3574144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Espace réservé pour une image  4">
            <a:extLst>
              <a:ext uri="{FF2B5EF4-FFF2-40B4-BE49-F238E27FC236}">
                <a16:creationId xmlns:a16="http://schemas.microsoft.com/office/drawing/2014/main" id="{C7A6CB66-2EE7-4D61-B8D8-B792649D951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28757" y="2599419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59" name="Espace réservé pour une image  4">
            <a:extLst>
              <a:ext uri="{FF2B5EF4-FFF2-40B4-BE49-F238E27FC236}">
                <a16:creationId xmlns:a16="http://schemas.microsoft.com/office/drawing/2014/main" id="{3796C7BE-5840-414D-923B-EAC0AD68146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622719" y="3979165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60" name="Espace réservé du texte 7">
            <a:extLst>
              <a:ext uri="{FF2B5EF4-FFF2-40B4-BE49-F238E27FC236}">
                <a16:creationId xmlns:a16="http://schemas.microsoft.com/office/drawing/2014/main" id="{CE59C844-7624-436B-B75F-12C324F1688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333367" y="3979166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1" name="Connecteur droit 9">
            <a:extLst>
              <a:ext uri="{FF2B5EF4-FFF2-40B4-BE49-F238E27FC236}">
                <a16:creationId xmlns:a16="http://schemas.microsoft.com/office/drawing/2014/main" id="{9B1F7315-6020-43F3-A5F2-9D49CFABB18F}"/>
              </a:ext>
            </a:extLst>
          </p:cNvPr>
          <p:cNvCxnSpPr/>
          <p:nvPr userDrawn="1"/>
        </p:nvCxnSpPr>
        <p:spPr>
          <a:xfrm flipH="1">
            <a:off x="1310932" y="4953890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Espace réservé du texte 7">
            <a:extLst>
              <a:ext uri="{FF2B5EF4-FFF2-40B4-BE49-F238E27FC236}">
                <a16:creationId xmlns:a16="http://schemas.microsoft.com/office/drawing/2014/main" id="{4B68E589-D2AB-420B-BDA7-B7843429653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802399" y="3979166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3" name="Connecteur droit 11">
            <a:extLst>
              <a:ext uri="{FF2B5EF4-FFF2-40B4-BE49-F238E27FC236}">
                <a16:creationId xmlns:a16="http://schemas.microsoft.com/office/drawing/2014/main" id="{29D8923A-A92A-409D-890D-0ADA5FE8AE8B}"/>
              </a:ext>
            </a:extLst>
          </p:cNvPr>
          <p:cNvCxnSpPr/>
          <p:nvPr userDrawn="1"/>
        </p:nvCxnSpPr>
        <p:spPr>
          <a:xfrm flipH="1">
            <a:off x="6228757" y="4953890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Espace réservé pour une image  4">
            <a:extLst>
              <a:ext uri="{FF2B5EF4-FFF2-40B4-BE49-F238E27FC236}">
                <a16:creationId xmlns:a16="http://schemas.microsoft.com/office/drawing/2014/main" id="{C520D07C-5182-487C-93B4-740F5F6694B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228757" y="3979165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65" name="Espace réservé pour une image  4">
            <a:extLst>
              <a:ext uri="{FF2B5EF4-FFF2-40B4-BE49-F238E27FC236}">
                <a16:creationId xmlns:a16="http://schemas.microsoft.com/office/drawing/2014/main" id="{88E492D9-B1FB-497C-AE54-9777D95A617A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626660" y="5228680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66" name="Espace réservé du texte 7">
            <a:extLst>
              <a:ext uri="{FF2B5EF4-FFF2-40B4-BE49-F238E27FC236}">
                <a16:creationId xmlns:a16="http://schemas.microsoft.com/office/drawing/2014/main" id="{7EC16F37-C59A-4483-A7AC-A499B083B30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37308" y="5228681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7" name="Connecteur droit 9">
            <a:extLst>
              <a:ext uri="{FF2B5EF4-FFF2-40B4-BE49-F238E27FC236}">
                <a16:creationId xmlns:a16="http://schemas.microsoft.com/office/drawing/2014/main" id="{E75DD157-1B84-4D38-B8C3-CEF8C99055BA}"/>
              </a:ext>
            </a:extLst>
          </p:cNvPr>
          <p:cNvCxnSpPr/>
          <p:nvPr userDrawn="1"/>
        </p:nvCxnSpPr>
        <p:spPr>
          <a:xfrm flipH="1">
            <a:off x="1314873" y="6203405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8" name="Espace réservé du texte 7">
            <a:extLst>
              <a:ext uri="{FF2B5EF4-FFF2-40B4-BE49-F238E27FC236}">
                <a16:creationId xmlns:a16="http://schemas.microsoft.com/office/drawing/2014/main" id="{31812CFC-354D-4188-A115-40F9E1BE959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806340" y="5228681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9" name="Connecteur droit 11">
            <a:extLst>
              <a:ext uri="{FF2B5EF4-FFF2-40B4-BE49-F238E27FC236}">
                <a16:creationId xmlns:a16="http://schemas.microsoft.com/office/drawing/2014/main" id="{DF7F2929-78B2-469D-8E02-2703095EC7FF}"/>
              </a:ext>
            </a:extLst>
          </p:cNvPr>
          <p:cNvCxnSpPr/>
          <p:nvPr userDrawn="1"/>
        </p:nvCxnSpPr>
        <p:spPr>
          <a:xfrm flipH="1">
            <a:off x="6232698" y="6203405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0" name="Espace réservé pour une image  4">
            <a:extLst>
              <a:ext uri="{FF2B5EF4-FFF2-40B4-BE49-F238E27FC236}">
                <a16:creationId xmlns:a16="http://schemas.microsoft.com/office/drawing/2014/main" id="{803C1564-8FCE-41DC-879F-588392A66C6B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232698" y="5228680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902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4359965" y="2277417"/>
            <a:ext cx="6354635" cy="62477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579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3400" kern="1200" dirty="0" smtClean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</a:lstStyle>
          <a:p>
            <a:r>
              <a:rPr lang="fr-FR" noProof="0" dirty="0"/>
              <a:t>Merci de votre attention</a:t>
            </a:r>
          </a:p>
        </p:txBody>
      </p:sp>
      <p:sp>
        <p:nvSpPr>
          <p:cNvPr id="10" name="Espace réservé du texte 18"/>
          <p:cNvSpPr>
            <a:spLocks noGrp="1"/>
          </p:cNvSpPr>
          <p:nvPr>
            <p:ph type="body" sz="quarter" idx="10" hasCustomPrompt="1"/>
          </p:nvPr>
        </p:nvSpPr>
        <p:spPr>
          <a:xfrm>
            <a:off x="1322359" y="4403564"/>
            <a:ext cx="9130864" cy="267471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z="1000" b="1" noProof="0" dirty="0">
                <a:solidFill>
                  <a:schemeClr val="tx1"/>
                </a:solidFill>
                <a:latin typeface="Calibri"/>
                <a:cs typeface="Calibri"/>
              </a:rPr>
              <a:t>Crédits photos </a:t>
            </a:r>
            <a:r>
              <a:rPr lang="fr-FR" sz="1000" noProof="0" dirty="0">
                <a:solidFill>
                  <a:schemeClr val="tx1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4359965" y="3140287"/>
            <a:ext cx="6285653" cy="405970"/>
          </a:xfrm>
        </p:spPr>
        <p:txBody>
          <a:bodyPr>
            <a:spAutoFit/>
          </a:bodyPr>
          <a:lstStyle>
            <a:lvl1pPr marL="0" indent="0">
              <a:buFontTx/>
              <a:buNone/>
              <a:defRPr lang="fr-FR" sz="2000" kern="1200" smtClean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z="2000" kern="1200" noProof="0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Mise à jour 20 mai 2019</a:t>
            </a:r>
            <a:endParaRPr lang="fr-FR" noProof="0" dirty="0"/>
          </a:p>
        </p:txBody>
      </p:sp>
      <p:sp>
        <p:nvSpPr>
          <p:cNvPr id="12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4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4339916" y="3564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6" name="Picture 9" descr="cea_logo_small2.jpg">
            <a:extLst>
              <a:ext uri="{FF2B5EF4-FFF2-40B4-BE49-F238E27FC236}">
                <a16:creationId xmlns:a16="http://schemas.microsoft.com/office/drawing/2014/main" id="{9ACC02E3-8987-4096-B349-1EDE0C3CF6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7181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"/>
            <a:ext cx="12192000" cy="5998464"/>
          </a:xfrm>
          <a:prstGeom prst="rect">
            <a:avLst/>
          </a:prstGeom>
        </p:spPr>
      </p:pic>
      <p:sp>
        <p:nvSpPr>
          <p:cNvPr id="16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Annexes</a:t>
            </a:r>
          </a:p>
        </p:txBody>
      </p:sp>
      <p:sp>
        <p:nvSpPr>
          <p:cNvPr id="19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20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13 mai 2019</a:t>
            </a:r>
          </a:p>
        </p:txBody>
      </p:sp>
      <p:pic>
        <p:nvPicPr>
          <p:cNvPr id="9" name="Picture 9" descr="cea_logo_small2.jpg">
            <a:extLst>
              <a:ext uri="{FF2B5EF4-FFF2-40B4-BE49-F238E27FC236}">
                <a16:creationId xmlns:a16="http://schemas.microsoft.com/office/drawing/2014/main" id="{E3F4C435-57FD-44D7-87B7-AFBBAF1474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149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829779" y="1143001"/>
            <a:ext cx="3668184" cy="163194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1" name="Picture 9" descr="cea_logo_small2.jpg">
            <a:extLst>
              <a:ext uri="{FF2B5EF4-FFF2-40B4-BE49-F238E27FC236}">
                <a16:creationId xmlns:a16="http://schemas.microsoft.com/office/drawing/2014/main" id="{2FD105EA-94EE-46C1-B868-95A7A374C9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9585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422400" y="473604"/>
            <a:ext cx="46736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73908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323489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684" y="1835150"/>
            <a:ext cx="58420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0038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12192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84189" y="617538"/>
            <a:ext cx="5317067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46554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829779" y="1143001"/>
            <a:ext cx="3668184" cy="163194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1" name="Picture 9" descr="cea_logo_small2.jpg">
            <a:extLst>
              <a:ext uri="{FF2B5EF4-FFF2-40B4-BE49-F238E27FC236}">
                <a16:creationId xmlns:a16="http://schemas.microsoft.com/office/drawing/2014/main" id="{EAA2C111-6F79-47B2-B9C7-2600B24884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783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422400" y="473604"/>
            <a:ext cx="46736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0667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829779" y="1143001"/>
            <a:ext cx="3668184" cy="163194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1" name="Picture 9" descr="cea_logo_small2.jpg">
            <a:extLst>
              <a:ext uri="{FF2B5EF4-FFF2-40B4-BE49-F238E27FC236}">
                <a16:creationId xmlns:a16="http://schemas.microsoft.com/office/drawing/2014/main" id="{68C201E4-093D-4AEE-A767-CB9D97D23D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50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427964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684" y="1835150"/>
            <a:ext cx="58420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48433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12192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84189" y="617538"/>
            <a:ext cx="5317067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41349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0572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6535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 userDrawn="1"/>
        </p:nvGrpSpPr>
        <p:grpSpPr>
          <a:xfrm>
            <a:off x="1444981" y="3134513"/>
            <a:ext cx="4360734" cy="1403049"/>
            <a:chOff x="798286" y="1966684"/>
            <a:chExt cx="5000171" cy="1052287"/>
          </a:xfrm>
        </p:grpSpPr>
        <p:cxnSp>
          <p:nvCxnSpPr>
            <p:cNvPr id="7" name="Straight Connector 27"/>
            <p:cNvCxnSpPr/>
            <p:nvPr/>
          </p:nvCxnSpPr>
          <p:spPr>
            <a:xfrm>
              <a:off x="798286" y="1966684"/>
              <a:ext cx="5000171" cy="0"/>
            </a:xfrm>
            <a:prstGeom prst="line">
              <a:avLst/>
            </a:prstGeom>
            <a:ln w="28575" cmpd="sng">
              <a:solidFill>
                <a:srgbClr val="71BF4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8"/>
            <p:cNvCxnSpPr/>
            <p:nvPr/>
          </p:nvCxnSpPr>
          <p:spPr>
            <a:xfrm>
              <a:off x="798286" y="3018971"/>
              <a:ext cx="5000171" cy="0"/>
            </a:xfrm>
            <a:prstGeom prst="line">
              <a:avLst/>
            </a:prstGeom>
            <a:ln w="28575" cmpd="sng">
              <a:solidFill>
                <a:srgbClr val="71BF4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31"/>
          <p:cNvGrpSpPr/>
          <p:nvPr userDrawn="1"/>
        </p:nvGrpSpPr>
        <p:grpSpPr>
          <a:xfrm>
            <a:off x="6205667" y="3134513"/>
            <a:ext cx="4360734" cy="1403049"/>
            <a:chOff x="798286" y="1966684"/>
            <a:chExt cx="5000171" cy="1052287"/>
          </a:xfrm>
        </p:grpSpPr>
        <p:cxnSp>
          <p:nvCxnSpPr>
            <p:cNvPr id="10" name="Straight Connector 32"/>
            <p:cNvCxnSpPr/>
            <p:nvPr/>
          </p:nvCxnSpPr>
          <p:spPr>
            <a:xfrm>
              <a:off x="798286" y="1966684"/>
              <a:ext cx="5000171" cy="0"/>
            </a:xfrm>
            <a:prstGeom prst="line">
              <a:avLst/>
            </a:prstGeom>
            <a:ln w="28575" cmpd="sng">
              <a:solidFill>
                <a:srgbClr val="71BF4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798286" y="3018971"/>
              <a:ext cx="5000171" cy="0"/>
            </a:xfrm>
            <a:prstGeom prst="line">
              <a:avLst/>
            </a:prstGeom>
            <a:ln w="28575" cmpd="sng">
              <a:solidFill>
                <a:srgbClr val="71BF4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Image 11"/>
          <p:cNvPicPr>
            <a:picLocks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l="1" r="25260"/>
          <a:stretch/>
        </p:blipFill>
        <p:spPr>
          <a:xfrm>
            <a:off x="6205666" y="2061496"/>
            <a:ext cx="1600000" cy="1056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4"/>
          <a:srcRect t="21382" b="12696"/>
          <a:stretch/>
        </p:blipFill>
        <p:spPr>
          <a:xfrm>
            <a:off x="6205666" y="3462948"/>
            <a:ext cx="1601113" cy="1056000"/>
          </a:xfrm>
          <a:prstGeom prst="rect">
            <a:avLst/>
          </a:prstGeom>
        </p:spPr>
      </p:pic>
      <p:pic>
        <p:nvPicPr>
          <p:cNvPr id="14" name="Image 13"/>
          <p:cNvPicPr>
            <a:picLocks/>
          </p:cNvPicPr>
          <p:nvPr userDrawn="1"/>
        </p:nvPicPr>
        <p:blipFill rotWithShape="1">
          <a:blip r:embed="rId5"/>
          <a:srcRect l="19670" r="7037"/>
          <a:stretch/>
        </p:blipFill>
        <p:spPr>
          <a:xfrm>
            <a:off x="4205714" y="3466212"/>
            <a:ext cx="1600000" cy="1056000"/>
          </a:xfrm>
          <a:prstGeom prst="rect">
            <a:avLst/>
          </a:prstGeom>
        </p:spPr>
      </p:pic>
      <p:pic>
        <p:nvPicPr>
          <p:cNvPr id="15" name="Image 14"/>
          <p:cNvPicPr>
            <a:picLocks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0" r="12589"/>
          <a:stretch/>
        </p:blipFill>
        <p:spPr bwMode="auto">
          <a:xfrm>
            <a:off x="4205714" y="2062781"/>
            <a:ext cx="1600000" cy="105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6208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4" r="8240"/>
          <a:stretch/>
        </p:blipFill>
        <p:spPr>
          <a:xfrm>
            <a:off x="185406" y="2316300"/>
            <a:ext cx="2451200" cy="1838400"/>
          </a:xfrm>
          <a:prstGeom prst="rect">
            <a:avLst/>
          </a:prstGeom>
        </p:spPr>
      </p:pic>
      <p:pic>
        <p:nvPicPr>
          <p:cNvPr id="7" name="Image 6"/>
          <p:cNvPicPr>
            <a:picLocks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54"/>
          <a:stretch/>
        </p:blipFill>
        <p:spPr>
          <a:xfrm>
            <a:off x="2806887" y="2325152"/>
            <a:ext cx="1683200" cy="10176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0" t="14974" r="13157"/>
          <a:stretch/>
        </p:blipFill>
        <p:spPr>
          <a:xfrm>
            <a:off x="2805721" y="4497001"/>
            <a:ext cx="1683200" cy="1317203"/>
          </a:xfrm>
          <a:prstGeom prst="rect">
            <a:avLst/>
          </a:prstGeom>
        </p:spPr>
      </p:pic>
      <p:pic>
        <p:nvPicPr>
          <p:cNvPr id="9" name="Image 8"/>
          <p:cNvPicPr>
            <a:picLocks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663" y="1511156"/>
            <a:ext cx="1452800" cy="710400"/>
          </a:xfrm>
          <a:prstGeom prst="rect">
            <a:avLst/>
          </a:prstGeom>
        </p:spPr>
      </p:pic>
      <p:pic>
        <p:nvPicPr>
          <p:cNvPr id="10" name="Image 9"/>
          <p:cNvPicPr>
            <a:picLocks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92"/>
          <a:stretch/>
        </p:blipFill>
        <p:spPr>
          <a:xfrm>
            <a:off x="175483" y="5097001"/>
            <a:ext cx="1152000" cy="700800"/>
          </a:xfrm>
          <a:prstGeom prst="rect">
            <a:avLst/>
          </a:prstGeom>
        </p:spPr>
      </p:pic>
      <p:pic>
        <p:nvPicPr>
          <p:cNvPr id="11" name="Image 10"/>
          <p:cNvPicPr>
            <a:picLocks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30" r="13530"/>
          <a:stretch/>
        </p:blipFill>
        <p:spPr>
          <a:xfrm>
            <a:off x="2806887" y="3436747"/>
            <a:ext cx="1683200" cy="931200"/>
          </a:xfrm>
          <a:prstGeom prst="rect">
            <a:avLst/>
          </a:prstGeom>
        </p:spPr>
      </p:pic>
      <p:pic>
        <p:nvPicPr>
          <p:cNvPr id="12" name="Image 11"/>
          <p:cNvPicPr>
            <a:picLocks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21" y="1511156"/>
            <a:ext cx="1305600" cy="710400"/>
          </a:xfrm>
          <a:prstGeom prst="rect">
            <a:avLst/>
          </a:prstGeom>
        </p:spPr>
      </p:pic>
      <p:pic>
        <p:nvPicPr>
          <p:cNvPr id="13" name="Image 12"/>
          <p:cNvPicPr>
            <a:picLocks/>
          </p:cNvPicPr>
          <p:nvPr userDrawn="1"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05" b="12453"/>
          <a:stretch/>
        </p:blipFill>
        <p:spPr>
          <a:xfrm>
            <a:off x="3279712" y="1516499"/>
            <a:ext cx="1196800" cy="710400"/>
          </a:xfrm>
          <a:prstGeom prst="rect">
            <a:avLst/>
          </a:prstGeom>
        </p:spPr>
      </p:pic>
      <p:pic>
        <p:nvPicPr>
          <p:cNvPr id="14" name="Image 13"/>
          <p:cNvPicPr>
            <a:picLocks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648" y="4264657"/>
            <a:ext cx="1324800" cy="734400"/>
          </a:xfrm>
          <a:prstGeom prst="rect">
            <a:avLst/>
          </a:prstGeom>
        </p:spPr>
      </p:pic>
      <p:pic>
        <p:nvPicPr>
          <p:cNvPr id="15" name="Image 14"/>
          <p:cNvPicPr>
            <a:picLocks/>
          </p:cNvPicPr>
          <p:nvPr userDrawn="1"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6" b="13729"/>
          <a:stretch/>
        </p:blipFill>
        <p:spPr>
          <a:xfrm>
            <a:off x="192121" y="4263451"/>
            <a:ext cx="998400" cy="724800"/>
          </a:xfrm>
          <a:prstGeom prst="rect">
            <a:avLst/>
          </a:prstGeom>
        </p:spPr>
      </p:pic>
      <p:pic>
        <p:nvPicPr>
          <p:cNvPr id="16" name="Image 15" descr="D:\NIKON\Bloc pile découpe nucléaire\Montage SAS - Echafaudage\2018-06-28_088.JPG"/>
          <p:cNvPicPr>
            <a:picLocks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606" y="5097001"/>
            <a:ext cx="1152000" cy="6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4207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4 octobre 2016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Revue de programme | Nucléaire de demain | 15 novembre 2018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5487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4 octobre 2016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Revue de programme | Nucléaire de demain | 15 novembre 2018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89647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 1 visuel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pied de page 12"/>
          <p:cNvSpPr>
            <a:spLocks noGrp="1"/>
          </p:cNvSpPr>
          <p:nvPr>
            <p:ph type="ftr" sz="quarter" idx="3"/>
          </p:nvPr>
        </p:nvSpPr>
        <p:spPr>
          <a:xfrm>
            <a:off x="6" y="6569445"/>
            <a:ext cx="11568606" cy="161583"/>
          </a:xfrm>
          <a:prstGeom prst="rect">
            <a:avLst/>
          </a:prstGeom>
        </p:spPr>
        <p:txBody>
          <a:bodyPr/>
          <a:lstStyle>
            <a:lvl1pPr algn="r">
              <a:defRPr sz="788" cap="none" baseline="0">
                <a:solidFill>
                  <a:schemeClr val="accent5"/>
                </a:solidFill>
              </a:defRPr>
            </a:lvl1pPr>
          </a:lstStyle>
          <a:p>
            <a:r>
              <a:rPr lang="fr-FR" smtClean="0"/>
              <a:t>séminaire managers mars 2019</a:t>
            </a:r>
            <a:endParaRPr lang="fr-FR" dirty="0"/>
          </a:p>
        </p:txBody>
      </p:sp>
      <p:sp>
        <p:nvSpPr>
          <p:cNvPr id="7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7152118" y="1266825"/>
            <a:ext cx="4562363" cy="48984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  <p:sp>
        <p:nvSpPr>
          <p:cNvPr id="8" name="Espace réservé du contenu 16"/>
          <p:cNvSpPr>
            <a:spLocks noGrp="1"/>
          </p:cNvSpPr>
          <p:nvPr>
            <p:ph sz="quarter" idx="25"/>
          </p:nvPr>
        </p:nvSpPr>
        <p:spPr>
          <a:xfrm>
            <a:off x="479005" y="1257303"/>
            <a:ext cx="6226599" cy="4907733"/>
          </a:xfrm>
          <a:prstGeom prst="rect">
            <a:avLst/>
          </a:prstGeom>
        </p:spPr>
        <p:txBody>
          <a:bodyPr lIns="0" tIns="0" rIns="0" bIns="0"/>
          <a:lstStyle>
            <a:lvl1pPr marL="257168" indent="-257168">
              <a:buClr>
                <a:schemeClr val="accent2"/>
              </a:buClr>
              <a:buSzPct val="125000"/>
              <a:buFont typeface="Arial" pitchFamily="34" charset="0"/>
              <a:buChar char="•"/>
              <a:defRPr sz="1500">
                <a:solidFill>
                  <a:schemeClr val="accent5"/>
                </a:solidFill>
              </a:defRPr>
            </a:lvl1pPr>
            <a:lvl2pPr marL="601252" indent="-270265"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  <a:defRPr sz="1351"/>
            </a:lvl2pPr>
            <a:lvl3pPr marL="878659" indent="-214308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1200"/>
            </a:lvl3pPr>
            <a:lvl4pPr marL="1278699" indent="-215499">
              <a:buClr>
                <a:schemeClr val="accent6"/>
              </a:buClr>
              <a:buSzPct val="125000"/>
              <a:buFont typeface="Arial" pitchFamily="34" charset="0"/>
              <a:buChar char="•"/>
              <a:defRPr sz="1051">
                <a:solidFill>
                  <a:schemeClr val="accent5"/>
                </a:solidFill>
              </a:defRPr>
            </a:lvl4pPr>
            <a:lvl5pPr marL="1614448" indent="-85723">
              <a:buSzPct val="125000"/>
              <a:buFont typeface="Arial" panose="020B0604020202020204" pitchFamily="34" charset="0"/>
              <a:buChar char="•"/>
              <a:defRPr sz="900" baseline="0"/>
            </a:lvl5pPr>
            <a:lvl6pPr>
              <a:defRPr/>
            </a:lvl6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26" hasCustomPrompt="1"/>
          </p:nvPr>
        </p:nvSpPr>
        <p:spPr>
          <a:xfrm>
            <a:off x="1559497" y="205741"/>
            <a:ext cx="10151506" cy="774988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lang="fr-FR" sz="1500" b="1" kern="1200" cap="all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82486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422400" y="473604"/>
            <a:ext cx="4673600" cy="138264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52864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0913752" y="6552000"/>
            <a:ext cx="1278249" cy="30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A7A6BCD-6E85-40A4-8200-EB95A28CA6A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" y="6552000"/>
            <a:ext cx="9554096" cy="30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smtClean="0"/>
              <a:t>Présentation DISN</a:t>
            </a:r>
            <a:endParaRPr lang="fr-FR" dirty="0"/>
          </a:p>
        </p:txBody>
      </p:sp>
      <p:sp>
        <p:nvSpPr>
          <p:cNvPr id="21" name="Espace réservé de la date 9"/>
          <p:cNvSpPr>
            <a:spLocks noGrp="1"/>
          </p:cNvSpPr>
          <p:nvPr>
            <p:ph type="dt" sz="half" idx="2"/>
          </p:nvPr>
        </p:nvSpPr>
        <p:spPr bwMode="gray">
          <a:xfrm>
            <a:off x="9554096" y="6552000"/>
            <a:ext cx="1359655" cy="306000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smtClean="0"/>
              <a:t>15/05/2019</a:t>
            </a:r>
            <a:endParaRPr lang="fr-FR" dirty="0"/>
          </a:p>
        </p:txBody>
      </p:sp>
      <p:sp>
        <p:nvSpPr>
          <p:cNvPr id="22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1519743" y="0"/>
            <a:ext cx="10672258" cy="76623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/>
            </a:lvl1pPr>
          </a:lstStyle>
          <a:p>
            <a:r>
              <a:rPr lang="fr-FR" dirty="0" smtClean="0"/>
              <a:t>Modifiez le titre</a:t>
            </a:r>
            <a:endParaRPr lang="fr-FR" dirty="0"/>
          </a:p>
        </p:txBody>
      </p:sp>
      <p:sp>
        <p:nvSpPr>
          <p:cNvPr id="23" name="Espace réservé du texte 2"/>
          <p:cNvSpPr>
            <a:spLocks noGrp="1"/>
          </p:cNvSpPr>
          <p:nvPr>
            <p:ph idx="1"/>
          </p:nvPr>
        </p:nvSpPr>
        <p:spPr bwMode="gray">
          <a:xfrm>
            <a:off x="656256" y="1016907"/>
            <a:ext cx="10896619" cy="51121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3pPr marL="539987">
              <a:defRPr/>
            </a:lvl3pPr>
            <a:lvl4pPr marL="791980">
              <a:defRPr/>
            </a:lvl4pPr>
          </a:lstStyle>
          <a:p>
            <a:pPr lvl="0"/>
            <a:r>
              <a:rPr lang="fr-FR" dirty="0" smtClean="0"/>
              <a:t>Ajoutez du texte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3"/>
            <a:endParaRPr lang="fr-FR" dirty="0" smtClean="0"/>
          </a:p>
          <a:p>
            <a:pPr lvl="2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340071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0520F-F2B4-4144-B2A0-D31492DE5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90C283F-3F6C-463B-B6FF-C5A1120E75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A0235D1-1CA4-4813-8F9E-8EA6F5F924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27" name="Titre 4">
            <a:extLst>
              <a:ext uri="{FF2B5EF4-FFF2-40B4-BE49-F238E27FC236}">
                <a16:creationId xmlns:a16="http://schemas.microsoft.com/office/drawing/2014/main" id="{9EB6429C-6B7C-4EE1-B9DC-E41E0338FCE4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00B39465-DFB6-4F0B-AD93-34B67A43F556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75259" y="1835212"/>
            <a:ext cx="2029261" cy="1950713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05215E8A-C584-469C-8777-F84DF88AD45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2336050" y="1835213"/>
            <a:ext cx="1971551" cy="1184082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295F236-0258-44BD-A085-BC26E990060E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446232" y="1835151"/>
            <a:ext cx="1571453" cy="1280980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35" name="Espace réservé pour une image  34">
            <a:extLst>
              <a:ext uri="{FF2B5EF4-FFF2-40B4-BE49-F238E27FC236}">
                <a16:creationId xmlns:a16="http://schemas.microsoft.com/office/drawing/2014/main" id="{10F23775-F583-446B-ADBA-A32E31D6D2FB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437705" y="3298825"/>
            <a:ext cx="1579355" cy="1138108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CBB53359-B79D-4793-A0BA-531D16C92DB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2343153" y="3201989"/>
            <a:ext cx="1955921" cy="583936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7629CC81-1DE8-42E7-8943-496B487C7A15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75684" y="3968620"/>
            <a:ext cx="2023533" cy="517922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41" name="Espace réservé pour une image  40">
            <a:extLst>
              <a:ext uri="{FF2B5EF4-FFF2-40B4-BE49-F238E27FC236}">
                <a16:creationId xmlns:a16="http://schemas.microsoft.com/office/drawing/2014/main" id="{3D9A0616-6187-42B8-A49C-5704495AFA0F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75684" y="4673601"/>
            <a:ext cx="2023533" cy="517922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3" name="Espace réservé pour une image  42">
            <a:extLst>
              <a:ext uri="{FF2B5EF4-FFF2-40B4-BE49-F238E27FC236}">
                <a16:creationId xmlns:a16="http://schemas.microsoft.com/office/drawing/2014/main" id="{10BA3FEF-381F-4AA8-9215-136F5361141D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2336049" y="3968619"/>
            <a:ext cx="1955800" cy="1222904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5" name="Espace réservé pour une image  44">
            <a:extLst>
              <a:ext uri="{FF2B5EF4-FFF2-40B4-BE49-F238E27FC236}">
                <a16:creationId xmlns:a16="http://schemas.microsoft.com/office/drawing/2014/main" id="{8FD27BC5-345B-4477-941A-3575E8185B4F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4425952" y="4619627"/>
            <a:ext cx="1591733" cy="571896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42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smtClean="0"/>
              <a:t>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51394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776974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4000" y="1600805"/>
            <a:ext cx="5842000" cy="138264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838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12192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84189" y="617538"/>
            <a:ext cx="5317067" cy="138264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90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1476587" y="196178"/>
            <a:ext cx="10972800" cy="379192"/>
          </a:xfrm>
          <a:prstGeom prst="rect">
            <a:avLst/>
          </a:prstGeom>
        </p:spPr>
        <p:txBody>
          <a:bodyPr vert="horz" lIns="127723" tIns="50285" rIns="127723" bIns="50285" rtlCol="0" anchor="ctr">
            <a:spAutoFit/>
          </a:bodyPr>
          <a:lstStyle>
            <a:lvl1pPr>
              <a:defRPr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7691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293436"/>
            <a:ext cx="105156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8"/>
            <a:ext cx="12192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-25706"/>
            <a:ext cx="12191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8035" y="6627317"/>
            <a:ext cx="1293967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88" y="-25707"/>
            <a:ext cx="1293967" cy="783772"/>
          </a:xfrm>
          <a:prstGeom prst="rect">
            <a:avLst/>
          </a:prstGeom>
          <a:solidFill>
            <a:srgbClr val="BC141C"/>
          </a:solidFill>
          <a:ln>
            <a:solidFill>
              <a:srgbClr val="BC14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7013815" y="6686670"/>
            <a:ext cx="3565988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100" baseline="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Atelier NEEDS -  </a:t>
            </a:r>
            <a:r>
              <a:rPr lang="fr-FR" sz="1100" i="1" baseline="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Environnement</a:t>
            </a:r>
            <a:endParaRPr lang="fr-FR" sz="11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869" y="6635131"/>
            <a:ext cx="5509931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:a16="http://schemas.microsoft.com/office/drawing/2014/main" id="{E3A1A842-E559-4871-963A-CC87460B1B6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4" y="54881"/>
            <a:ext cx="753461" cy="6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4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4" r:id="rId2"/>
    <p:sldLayoutId id="2147483705" r:id="rId3"/>
    <p:sldLayoutId id="2147483710" r:id="rId4"/>
    <p:sldLayoutId id="2147483706" r:id="rId5"/>
    <p:sldLayoutId id="2147483709" r:id="rId6"/>
    <p:sldLayoutId id="2147483711" r:id="rId7"/>
    <p:sldLayoutId id="2147483708" r:id="rId8"/>
    <p:sldLayoutId id="2147483707" r:id="rId9"/>
    <p:sldLayoutId id="2147483732" r:id="rId10"/>
    <p:sldLayoutId id="2147483701" r:id="rId11"/>
    <p:sldLayoutId id="2147483702" r:id="rId12"/>
  </p:sldLayoutIdLst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293436"/>
            <a:ext cx="105156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8"/>
            <a:ext cx="12192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-25706"/>
            <a:ext cx="12191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8035" y="6627317"/>
            <a:ext cx="1293967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88" y="-25707"/>
            <a:ext cx="1293967" cy="783772"/>
          </a:xfrm>
          <a:prstGeom prst="rect">
            <a:avLst/>
          </a:prstGeom>
          <a:solidFill>
            <a:srgbClr val="BC14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8791538" y="6666682"/>
            <a:ext cx="2111537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7F22B5-7D27-43F2-84DD-15A13BA901E0}" type="datetime4">
              <a:rPr lang="fr-FR" sz="11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22 mai 2022</a:t>
            </a:fld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869" y="6635131"/>
            <a:ext cx="5509931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6615288" y="6658218"/>
            <a:ext cx="541348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</a:rPr>
              <a:t>Auteur</a:t>
            </a:r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:a16="http://schemas.microsoft.com/office/drawing/2014/main" id="{D93EF9F4-AE34-49DC-97D0-FAD9D8820AC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4" y="54881"/>
            <a:ext cx="753461" cy="6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6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9" r:id="rId3"/>
    <p:sldLayoutId id="2147483717" r:id="rId4"/>
    <p:sldLayoutId id="2147483718" r:id="rId5"/>
  </p:sldLayoutIdLst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293436"/>
            <a:ext cx="105156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8"/>
            <a:ext cx="12192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-25706"/>
            <a:ext cx="12191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8035" y="6627317"/>
            <a:ext cx="1293967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88" y="-25707"/>
            <a:ext cx="1293967" cy="783772"/>
          </a:xfrm>
          <a:prstGeom prst="rect">
            <a:avLst/>
          </a:prstGeom>
          <a:solidFill>
            <a:srgbClr val="BC141C"/>
          </a:solidFill>
          <a:ln>
            <a:solidFill>
              <a:srgbClr val="BC14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8791538" y="6666682"/>
            <a:ext cx="2111537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7F22B5-7D27-43F2-84DD-15A13BA901E0}" type="datetime4">
              <a:rPr lang="fr-FR" sz="11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22 mai 2022</a:t>
            </a:fld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869" y="6635131"/>
            <a:ext cx="5509931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6615288" y="6658218"/>
            <a:ext cx="541348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</a:rPr>
              <a:t>Auteur</a:t>
            </a:r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:a16="http://schemas.microsoft.com/office/drawing/2014/main" id="{4F291D3A-8C0C-4FFD-BCAB-01B375405E0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4" y="54881"/>
            <a:ext cx="753461" cy="6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6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31" r:id="rId3"/>
    <p:sldLayoutId id="2147483729" r:id="rId4"/>
    <p:sldLayoutId id="2147483730" r:id="rId5"/>
  </p:sldLayoutIdLst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ass scaling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" y="6623923"/>
            <a:ext cx="12192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" y="-25707"/>
            <a:ext cx="12191998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0898034" y="6631823"/>
            <a:ext cx="1293966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-25707"/>
            <a:ext cx="1293966" cy="783772"/>
          </a:xfrm>
          <a:prstGeom prst="rect">
            <a:avLst/>
          </a:prstGeom>
          <a:solidFill>
            <a:srgbClr val="C117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5" name="Slide Number Placeholder 2"/>
          <p:cNvSpPr txBox="1">
            <a:spLocks/>
          </p:cNvSpPr>
          <p:nvPr userDrawn="1"/>
        </p:nvSpPr>
        <p:spPr>
          <a:xfrm>
            <a:off x="11157186" y="6589890"/>
            <a:ext cx="837259" cy="2681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FABAB1-90D3-42D2-A556-0F46CF984141}" type="slidenum">
              <a:rPr lang="fr-FR" sz="933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933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25" descr="cea_logo_typo2_small.png"/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78" y="224966"/>
            <a:ext cx="816452" cy="346484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28867" y="6566319"/>
            <a:ext cx="8437008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fr-FR" sz="8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</p:spTree>
    <p:extLst>
      <p:ext uri="{BB962C8B-B14F-4D97-AF65-F5344CB8AC3E}">
        <p14:creationId xmlns:p14="http://schemas.microsoft.com/office/powerpoint/2010/main" val="66679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5099389" y="2173849"/>
            <a:ext cx="5830613" cy="1070768"/>
          </a:xfrm>
        </p:spPr>
        <p:txBody>
          <a:bodyPr/>
          <a:lstStyle/>
          <a:p>
            <a:r>
              <a:rPr lang="fr-FR" dirty="0" smtClean="0"/>
              <a:t>Vision R&amp;D et rôle de NEEDS – Environnement et transfert des radionucléides 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8014696" y="5276613"/>
            <a:ext cx="3922680" cy="309021"/>
          </a:xfrm>
        </p:spPr>
        <p:txBody>
          <a:bodyPr/>
          <a:lstStyle/>
          <a:p>
            <a:pPr algn="r"/>
            <a:r>
              <a:rPr lang="fr-FR" dirty="0" smtClean="0"/>
              <a:t>Mai 2022</a:t>
            </a:r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2"/>
          </p:nvPr>
        </p:nvSpPr>
        <p:spPr>
          <a:xfrm>
            <a:off x="6307254" y="4237687"/>
            <a:ext cx="4240673" cy="682969"/>
          </a:xfrm>
        </p:spPr>
        <p:txBody>
          <a:bodyPr/>
          <a:lstStyle/>
          <a:p>
            <a:r>
              <a:rPr lang="fr-FR" sz="2000" b="1" i="1" dirty="0" smtClean="0"/>
              <a:t>Pour la Direction des Energies (DES)</a:t>
            </a:r>
            <a:endParaRPr lang="fr-FR" sz="2000" b="1" i="1" dirty="0"/>
          </a:p>
        </p:txBody>
      </p:sp>
    </p:spTree>
    <p:extLst>
      <p:ext uri="{BB962C8B-B14F-4D97-AF65-F5344CB8AC3E}">
        <p14:creationId xmlns:p14="http://schemas.microsoft.com/office/powerpoint/2010/main" val="357660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2697A5-F0F8-4A0E-8802-0A9BD2BD5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588" y="158348"/>
            <a:ext cx="10419848" cy="454854"/>
          </a:xfrm>
        </p:spPr>
        <p:txBody>
          <a:bodyPr/>
          <a:lstStyle/>
          <a:p>
            <a:r>
              <a:rPr lang="fr-FR" sz="2800" i="1" dirty="0" smtClean="0"/>
              <a:t>Le transfert des radionucléides dans l’Environnement</a:t>
            </a:r>
            <a:endParaRPr lang="fr-FR" sz="2800" i="1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B3C8B2E-30BE-4BE3-964B-5AE8D1CCB1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2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623609" y="1556992"/>
            <a:ext cx="11051154" cy="24977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  <a:buFont typeface="Arial" pitchFamily="34" charset="0"/>
              <a:buNone/>
              <a:defRPr lang="fr-FR" sz="1800" b="1" kern="1200" dirty="0" smtClean="0">
                <a:solidFill>
                  <a:srgbClr val="A50119"/>
                </a:solidFill>
                <a:latin typeface="Calibri" charset="0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rgbClr val="71BF44"/>
              </a:buClr>
              <a:buSzPct val="100000"/>
              <a:buFont typeface="Arial" panose="020B0604020202020204" pitchFamily="34" charset="0"/>
              <a:buChar char="►"/>
              <a:defRPr lang="fr-FR" sz="1400" kern="1200" dirty="0" smtClean="0">
                <a:solidFill>
                  <a:srgbClr val="231F20"/>
                </a:solidFill>
                <a:latin typeface="Calibri" charset="0"/>
                <a:ea typeface="+mn-ea"/>
                <a:cs typeface="+mn-cs"/>
              </a:defRPr>
            </a:lvl2pPr>
            <a:lvl3pPr marL="395288" indent="-17145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§"/>
              <a:defRPr lang="fr-FR" sz="1400" kern="1200" dirty="0" smtClean="0">
                <a:solidFill>
                  <a:srgbClr val="231F20"/>
                </a:solidFill>
                <a:latin typeface="Calibri" charset="0"/>
                <a:ea typeface="+mn-ea"/>
                <a:cs typeface="+mn-cs"/>
              </a:defRPr>
            </a:lvl3pPr>
            <a:lvl4pPr marL="180975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 typeface="+mj-lt"/>
              <a:buNone/>
              <a:defRPr lang="fr-FR" sz="1400" kern="12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1219170">
              <a:spcBef>
                <a:spcPts val="0"/>
              </a:spcBef>
              <a:spcAft>
                <a:spcPts val="600"/>
              </a:spcAft>
              <a:buClr>
                <a:srgbClr val="96C31E"/>
              </a:buClr>
              <a:buFont typeface="Wingdings" panose="05000000000000000000" pitchFamily="2" charset="2"/>
              <a:buChar char="q"/>
              <a:defRPr/>
            </a:pPr>
            <a:r>
              <a:rPr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Deux enjeux principaux pour la Direction des Energies (DES) du CEA</a:t>
            </a:r>
          </a:p>
          <a:p>
            <a:pPr marL="571500" lvl="1" indent="-342900" defTabSz="1219170">
              <a:spcBef>
                <a:spcPts val="2400"/>
              </a:spcBef>
              <a:spcAft>
                <a:spcPts val="600"/>
              </a:spcAft>
              <a:buClr>
                <a:srgbClr val="96C31E"/>
              </a:buClr>
              <a:buFont typeface="Wingdings" panose="05000000000000000000" pitchFamily="2" charset="2"/>
              <a:buChar char="Ø"/>
              <a:defRPr/>
            </a:pPr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stockage des déchets nucléaires </a:t>
            </a:r>
          </a:p>
          <a:p>
            <a:pPr marL="681038" lvl="2" indent="-285750" defTabSz="1219170">
              <a:spcBef>
                <a:spcPts val="600"/>
              </a:spcBef>
              <a:spcAft>
                <a:spcPts val="600"/>
              </a:spcAft>
              <a:buClr>
                <a:srgbClr val="96C31E"/>
              </a:buClr>
              <a:defRPr/>
            </a:pPr>
            <a:r>
              <a:rPr lang="fr-FR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le cadre de ses missions, la R&amp;D du CEA répond aux besoins de R&amp;D de l’</a:t>
            </a:r>
            <a:r>
              <a:rPr lang="fr-FR" sz="18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Andra</a:t>
            </a:r>
            <a:r>
              <a:rPr lang="fr-FR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ses stockages</a:t>
            </a:r>
          </a:p>
          <a:p>
            <a:pPr marL="681038" lvl="2" indent="-285750" defTabSz="1219170">
              <a:spcAft>
                <a:spcPts val="600"/>
              </a:spcAft>
              <a:buClr>
                <a:srgbClr val="96C31E"/>
              </a:buClr>
              <a:defRPr/>
            </a:pPr>
            <a:endParaRPr lang="fr-FR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342900" defTabSz="1219170">
              <a:spcBef>
                <a:spcPts val="0"/>
              </a:spcBef>
              <a:spcAft>
                <a:spcPts val="600"/>
              </a:spcAft>
              <a:buClr>
                <a:srgbClr val="96C31E"/>
              </a:buClr>
              <a:buFont typeface="Wingdings" panose="05000000000000000000" pitchFamily="2" charset="2"/>
              <a:buChar char="Ø"/>
              <a:defRPr/>
            </a:pPr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L’évaluation d’impact de ses Installations Nucléaires</a:t>
            </a:r>
          </a:p>
          <a:p>
            <a:pPr marL="285750" indent="-285750" defTabSz="1219170">
              <a:spcBef>
                <a:spcPts val="0"/>
              </a:spcBef>
              <a:spcAft>
                <a:spcPts val="600"/>
              </a:spcAft>
              <a:buClr>
                <a:srgbClr val="96C31E"/>
              </a:buClr>
              <a:buFont typeface="Wingdings" panose="05000000000000000000" pitchFamily="2" charset="2"/>
              <a:buChar char="§"/>
              <a:defRPr/>
            </a:pPr>
            <a:endParaRPr lang="fr-FR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3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2697A5-F0F8-4A0E-8802-0A9BD2BD5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588" y="162644"/>
            <a:ext cx="10715412" cy="446262"/>
          </a:xfrm>
        </p:spPr>
        <p:txBody>
          <a:bodyPr/>
          <a:lstStyle/>
          <a:p>
            <a:r>
              <a:rPr lang="fr-FR" sz="2800" i="1" dirty="0" smtClean="0"/>
              <a:t>Les travaux du CEA/DES pour le stockage des déchets </a:t>
            </a:r>
            <a:endParaRPr lang="fr-FR" sz="2800" i="1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B3C8B2E-30BE-4BE3-964B-5AE8D1CCB1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3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0" y="830773"/>
            <a:ext cx="11433435" cy="320376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  <a:buFont typeface="Arial" pitchFamily="34" charset="0"/>
              <a:buNone/>
              <a:defRPr lang="fr-FR" sz="1800" b="1" kern="1200" dirty="0" smtClean="0">
                <a:solidFill>
                  <a:srgbClr val="A50119"/>
                </a:solidFill>
                <a:latin typeface="Calibri" charset="0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rgbClr val="71BF44"/>
              </a:buClr>
              <a:buSzPct val="100000"/>
              <a:buFont typeface="Arial" panose="020B0604020202020204" pitchFamily="34" charset="0"/>
              <a:buChar char="►"/>
              <a:defRPr lang="fr-FR" sz="1400" kern="1200" dirty="0" smtClean="0">
                <a:solidFill>
                  <a:srgbClr val="231F20"/>
                </a:solidFill>
                <a:latin typeface="Calibri" charset="0"/>
                <a:ea typeface="+mn-ea"/>
                <a:cs typeface="+mn-cs"/>
              </a:defRPr>
            </a:lvl2pPr>
            <a:lvl3pPr marL="395288" indent="-17145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§"/>
              <a:defRPr lang="fr-FR" sz="1400" kern="1200" dirty="0" smtClean="0">
                <a:solidFill>
                  <a:srgbClr val="231F20"/>
                </a:solidFill>
                <a:latin typeface="Calibri" charset="0"/>
                <a:ea typeface="+mn-ea"/>
                <a:cs typeface="+mn-cs"/>
              </a:defRPr>
            </a:lvl3pPr>
            <a:lvl4pPr marL="180975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 typeface="+mj-lt"/>
              <a:buNone/>
              <a:defRPr lang="fr-FR" sz="1400" kern="12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1219170">
              <a:spcBef>
                <a:spcPts val="0"/>
              </a:spcBef>
              <a:spcAft>
                <a:spcPts val="600"/>
              </a:spcAft>
              <a:buClr>
                <a:srgbClr val="96C31E"/>
              </a:buClr>
              <a:buFont typeface="Wingdings" panose="05000000000000000000" pitchFamily="2" charset="2"/>
              <a:buChar char="Ø"/>
              <a:defRPr/>
            </a:pPr>
            <a:r>
              <a:rPr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stockage des déchets nucléaires à vie-longue</a:t>
            </a:r>
          </a:p>
          <a:p>
            <a:pPr marL="514350" lvl="1" indent="-285750" defTabSz="1219170">
              <a:spcBef>
                <a:spcPts val="1200"/>
              </a:spcBef>
              <a:spcAft>
                <a:spcPts val="600"/>
              </a:spcAft>
              <a:buClr>
                <a:srgbClr val="96C31E"/>
              </a:buClr>
              <a:buFont typeface="Wingdings" panose="05000000000000000000" pitchFamily="2" charset="2"/>
              <a:buChar char="§"/>
              <a:defRPr/>
            </a:pPr>
            <a:r>
              <a:rPr lang="fr-FR" sz="1800" b="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Evaluer </a:t>
            </a:r>
            <a:r>
              <a:rPr lang="fr-FR" sz="1800" b="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comportement long-terme des colis de déchets (identifier les mécanismes d’évolution, modéliser et simuler</a:t>
            </a:r>
            <a:r>
              <a:rPr lang="fr-FR" sz="1800" b="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14350" lvl="1" indent="-285750" defTabSz="1219170">
              <a:spcBef>
                <a:spcPts val="1200"/>
              </a:spcBef>
              <a:spcAft>
                <a:spcPts val="600"/>
              </a:spcAft>
              <a:buClr>
                <a:srgbClr val="96C31E"/>
              </a:buClr>
              <a:buFont typeface="Wingdings" panose="05000000000000000000" pitchFamily="2" charset="2"/>
              <a:buChar char="§"/>
              <a:defRPr/>
            </a:pPr>
            <a:r>
              <a:rPr lang="fr-FR" sz="18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Comportement des matériaux du stockage</a:t>
            </a:r>
            <a:endParaRPr lang="fr-FR" sz="1800" b="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-285750" defTabSz="1219170">
              <a:spcBef>
                <a:spcPts val="1200"/>
              </a:spcBef>
              <a:spcAft>
                <a:spcPts val="600"/>
              </a:spcAft>
              <a:buClr>
                <a:srgbClr val="96C31E"/>
              </a:buClr>
              <a:buFont typeface="Wingdings" panose="05000000000000000000" pitchFamily="2" charset="2"/>
              <a:buChar char="§"/>
              <a:defRPr/>
            </a:pPr>
            <a:r>
              <a:rPr lang="fr-FR" sz="18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Déterminer </a:t>
            </a:r>
            <a:r>
              <a:rPr lang="fr-FR" sz="1800" b="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caractériser les </a:t>
            </a:r>
            <a:r>
              <a:rPr lang="fr-FR" sz="18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mécanismes de transfert </a:t>
            </a:r>
            <a:r>
              <a:rPr lang="fr-FR" sz="1800" b="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radionucléides dans </a:t>
            </a:r>
            <a:r>
              <a:rPr lang="fr-FR" sz="18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matériaux du stockage : matériaux cimentaires et matériaux </a:t>
            </a:r>
            <a:r>
              <a:rPr lang="fr-FR" sz="1800" b="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argileux </a:t>
            </a:r>
          </a:p>
          <a:p>
            <a:pPr marL="1419225" lvl="4" indent="-285750" defTabSz="1219170">
              <a:buClr>
                <a:srgbClr val="96C31E"/>
              </a:buClr>
              <a:buFont typeface="Arial" panose="020B0604020202020204" pitchFamily="34" charset="0"/>
              <a:buChar char="•"/>
              <a:defRPr/>
            </a:pPr>
            <a:r>
              <a:rPr lang="fr-FR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b="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ffet de la température</a:t>
            </a:r>
          </a:p>
          <a:p>
            <a:pPr marL="1419225" lvl="4" indent="-285750" defTabSz="1219170">
              <a:buClr>
                <a:srgbClr val="96C31E"/>
              </a:buClr>
              <a:buFont typeface="Arial" panose="020B0604020202020204" pitchFamily="34" charset="0"/>
              <a:buChar char="•"/>
              <a:defRPr/>
            </a:pPr>
            <a:r>
              <a:rPr lang="fr-FR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b="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ôle de perturbations provenant des colis de déchets (organiques, sels)</a:t>
            </a:r>
          </a:p>
          <a:p>
            <a:pPr marL="1419225" lvl="4" indent="-285750" defTabSz="1219170">
              <a:buClr>
                <a:srgbClr val="96C31E"/>
              </a:buClr>
              <a:buFont typeface="Arial" panose="020B0604020202020204" pitchFamily="34" charset="0"/>
              <a:buChar char="•"/>
              <a:defRPr/>
            </a:pPr>
            <a:r>
              <a:rPr lang="fr-FR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b="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onditions insaturées</a:t>
            </a:r>
            <a:endParaRPr lang="fr-FR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80653" y="4282354"/>
            <a:ext cx="7860147" cy="204671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defTabSz="1219170">
              <a:spcAft>
                <a:spcPts val="600"/>
              </a:spcAft>
              <a:buClr>
                <a:srgbClr val="96C31E"/>
              </a:buClr>
              <a:buFont typeface="Wingdings" panose="05000000000000000000" pitchFamily="2" charset="2"/>
              <a:buChar char="Ø"/>
              <a:defRPr/>
            </a:pP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Une R&amp;D tirée depuis 20 ans par </a:t>
            </a: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les besoins du 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stockage profond </a:t>
            </a: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(Projet </a:t>
            </a:r>
            <a:r>
              <a:rPr lang="fr-FR" sz="1600" i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Cigéo</a:t>
            </a:r>
            <a:r>
              <a:rPr lang="fr-FR" sz="1600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dont le dossier de </a:t>
            </a:r>
            <a:r>
              <a:rPr lang="fr-FR" sz="1600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Demande </a:t>
            </a: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d’Autorisation de </a:t>
            </a:r>
            <a:r>
              <a:rPr lang="fr-FR" sz="1600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Création </a:t>
            </a: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devrait être </a:t>
            </a:r>
            <a:r>
              <a:rPr lang="fr-FR" sz="1600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déposé </a:t>
            </a: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d’ici la fin de l’année ; </a:t>
            </a:r>
            <a:r>
              <a:rPr lang="fr-FR" sz="1600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elle est suivie </a:t>
            </a: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d’une instruction par l’IRSN d’une durée de 3 à 5 </a:t>
            </a:r>
            <a:r>
              <a:rPr lang="fr-FR" sz="1600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années)</a:t>
            </a:r>
            <a:endParaRPr lang="fr-FR" sz="1600" i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 algn="ctr" defTabSz="1219170">
              <a:spcBef>
                <a:spcPts val="2400"/>
              </a:spcBef>
              <a:spcAft>
                <a:spcPts val="600"/>
              </a:spcAft>
              <a:buClr>
                <a:srgbClr val="96C31E"/>
              </a:buClr>
              <a:buFont typeface="Wingdings" panose="05000000000000000000" pitchFamily="2" charset="2"/>
              <a:buChar char="ü"/>
              <a:defRPr/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Conséquence : Baisse des besoins de R&amp;D sur le transfert des radionucléides dans </a:t>
            </a: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les stockages</a:t>
            </a:r>
            <a:endParaRPr lang="fr-FR" sz="18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690" y="3776891"/>
            <a:ext cx="2811711" cy="24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9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2697A5-F0F8-4A0E-8802-0A9BD2BD5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588" y="-9711"/>
            <a:ext cx="10715412" cy="790972"/>
          </a:xfrm>
        </p:spPr>
        <p:txBody>
          <a:bodyPr/>
          <a:lstStyle/>
          <a:p>
            <a:r>
              <a:rPr lang="fr-FR" sz="2800" i="1" dirty="0" smtClean="0"/>
              <a:t>Les travaux du CEA/DES pour l’évaluation </a:t>
            </a:r>
            <a:r>
              <a:rPr lang="fr-FR" sz="2800" i="1" dirty="0"/>
              <a:t>d’impact de ses Installations </a:t>
            </a:r>
            <a:r>
              <a:rPr lang="fr-FR" sz="2800" i="1" dirty="0" smtClean="0"/>
              <a:t>Nucléaires</a:t>
            </a:r>
            <a:endParaRPr lang="fr-FR" sz="2800" i="1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B3C8B2E-30BE-4BE3-964B-5AE8D1CCB1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4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0" y="761765"/>
            <a:ext cx="12102860" cy="320376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  <a:buFont typeface="Arial" pitchFamily="34" charset="0"/>
              <a:buNone/>
              <a:defRPr lang="fr-FR" sz="1800" b="1" kern="1200" dirty="0" smtClean="0">
                <a:solidFill>
                  <a:srgbClr val="A50119"/>
                </a:solidFill>
                <a:latin typeface="Calibri" charset="0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rgbClr val="71BF44"/>
              </a:buClr>
              <a:buSzPct val="100000"/>
              <a:buFont typeface="Arial" panose="020B0604020202020204" pitchFamily="34" charset="0"/>
              <a:buChar char="►"/>
              <a:defRPr lang="fr-FR" sz="1400" kern="1200" dirty="0" smtClean="0">
                <a:solidFill>
                  <a:srgbClr val="231F20"/>
                </a:solidFill>
                <a:latin typeface="Calibri" charset="0"/>
                <a:ea typeface="+mn-ea"/>
                <a:cs typeface="+mn-cs"/>
              </a:defRPr>
            </a:lvl2pPr>
            <a:lvl3pPr marL="395288" indent="-17145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§"/>
              <a:defRPr lang="fr-FR" sz="1400" kern="1200" dirty="0" smtClean="0">
                <a:solidFill>
                  <a:srgbClr val="231F20"/>
                </a:solidFill>
                <a:latin typeface="Calibri" charset="0"/>
                <a:ea typeface="+mn-ea"/>
                <a:cs typeface="+mn-cs"/>
              </a:defRPr>
            </a:lvl3pPr>
            <a:lvl4pPr marL="180975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 typeface="+mj-lt"/>
              <a:buNone/>
              <a:defRPr lang="fr-FR" sz="1400" kern="12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1219170">
              <a:spcBef>
                <a:spcPts val="0"/>
              </a:spcBef>
              <a:spcAft>
                <a:spcPts val="600"/>
              </a:spcAft>
              <a:buClr>
                <a:srgbClr val="96C31E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divers textes réglementaires imposent la réalisation 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l’industrie nucléaire d’évaluations 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d’impact pour tout projet 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travaux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d'ouvrages ou d'aménagements qui sont susceptibles d'avoir des incidences notables 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l'environnement 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la santé 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humaine</a:t>
            </a:r>
            <a:endParaRPr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-285750" defTabSz="1219170">
              <a:spcBef>
                <a:spcPts val="1200"/>
              </a:spcBef>
              <a:spcAft>
                <a:spcPts val="600"/>
              </a:spcAft>
              <a:buClr>
                <a:srgbClr val="96C31E"/>
              </a:buClr>
              <a:buFont typeface="Wingdings" panose="05000000000000000000" pitchFamily="2" charset="2"/>
              <a:buChar char="§"/>
              <a:defRPr/>
            </a:pPr>
            <a:r>
              <a:rPr lang="fr-FR" sz="18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partir des besoins en études opérationnelles, </a:t>
            </a:r>
            <a:r>
              <a:rPr lang="fr-FR" sz="18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FR" sz="18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</a:t>
            </a:r>
            <a:r>
              <a:rPr lang="fr-FR" sz="1800" b="1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pluriannuel de R&amp;D </a:t>
            </a:r>
            <a:r>
              <a:rPr lang="fr-FR" sz="18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 construit au sein du CEA/DES (avec le LMTE, comme unité de référence en études d’impact et en hydrogéologie) </a:t>
            </a:r>
            <a:endParaRPr lang="fr-FR" sz="18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56363" y="5702060"/>
            <a:ext cx="856890" cy="779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96364" y="3351516"/>
            <a:ext cx="6891113" cy="215443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1219170">
              <a:spcAft>
                <a:spcPts val="600"/>
              </a:spcAft>
              <a:buClr>
                <a:srgbClr val="96C31E"/>
              </a:buClr>
              <a:buFont typeface="Wingdings" panose="05000000000000000000" pitchFamily="2" charset="2"/>
              <a:buChar char="Ø"/>
              <a:defRPr/>
            </a:pP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Parmi </a:t>
            </a: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les 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domaines </a:t>
            </a: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d’étude, citons ceux touchant :</a:t>
            </a:r>
          </a:p>
          <a:p>
            <a:pPr marL="924367" lvl="1" indent="-285750" defTabSz="1219170">
              <a:spcAft>
                <a:spcPts val="600"/>
              </a:spcAft>
              <a:buClr>
                <a:srgbClr val="96C31E"/>
              </a:buClr>
              <a:buFontTx/>
              <a:buChar char="-"/>
              <a:defRPr/>
            </a:pPr>
            <a:r>
              <a:rPr lang="fr-FR" sz="1600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 transfert atmosphérique (aérosol, gaz) </a:t>
            </a:r>
          </a:p>
          <a:p>
            <a:pPr marL="924367" lvl="1" indent="-285750" defTabSz="1219170">
              <a:spcAft>
                <a:spcPts val="600"/>
              </a:spcAft>
              <a:buClr>
                <a:srgbClr val="96C31E"/>
              </a:buClr>
              <a:buFontTx/>
              <a:buChar char="-"/>
              <a:defRPr/>
            </a:pPr>
            <a:r>
              <a:rPr lang="fr-FR" sz="1600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La dispersion dans les réseaux hydrologiques de surface </a:t>
            </a:r>
          </a:p>
          <a:p>
            <a:pPr marL="924367" lvl="1" indent="-285750" defTabSz="1219170">
              <a:spcAft>
                <a:spcPts val="600"/>
              </a:spcAft>
              <a:buClr>
                <a:srgbClr val="96C31E"/>
              </a:buClr>
              <a:buFontTx/>
              <a:buChar char="-"/>
              <a:defRPr/>
            </a:pP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 transfert dans la géosphère (sols et sous-sols) avec prise en compte conjointe des processus de transport et de rétention chimique </a:t>
            </a:r>
          </a:p>
          <a:p>
            <a:pPr marL="924367" lvl="1" indent="-285750" defTabSz="1219170">
              <a:spcAft>
                <a:spcPts val="600"/>
              </a:spcAft>
              <a:buClr>
                <a:srgbClr val="96C31E"/>
              </a:buClr>
              <a:buFontTx/>
              <a:buChar char="-"/>
              <a:defRPr/>
            </a:pPr>
            <a:r>
              <a:rPr lang="fr-FR" sz="1600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 transfert </a:t>
            </a: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dans la </a:t>
            </a:r>
            <a:r>
              <a:rPr lang="fr-FR" sz="1600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biosphère</a:t>
            </a:r>
            <a:endParaRPr lang="fr-FR" sz="1600" i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7450346" y="2794597"/>
            <a:ext cx="4652514" cy="3127679"/>
            <a:chOff x="7539486" y="3353789"/>
            <a:chExt cx="4652514" cy="3127679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39487" y="3353789"/>
              <a:ext cx="4652513" cy="297528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539486" y="4987926"/>
              <a:ext cx="744089" cy="1341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691887" y="5702060"/>
              <a:ext cx="856890" cy="779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560" t="73171" r="69335" b="21706"/>
            <a:stretch/>
          </p:blipFill>
          <p:spPr>
            <a:xfrm>
              <a:off x="8223250" y="5543550"/>
              <a:ext cx="749300" cy="152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392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2697A5-F0F8-4A0E-8802-0A9BD2BD5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588" y="158348"/>
            <a:ext cx="9413085" cy="454854"/>
          </a:xfrm>
        </p:spPr>
        <p:txBody>
          <a:bodyPr/>
          <a:lstStyle/>
          <a:p>
            <a:r>
              <a:rPr lang="fr-FR" sz="2800" i="1" dirty="0" smtClean="0"/>
              <a:t>Enjeux pour la DES et rôle de NEEDS</a:t>
            </a:r>
            <a:endParaRPr lang="fr-FR" sz="2800" i="1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B3C8B2E-30BE-4BE3-964B-5AE8D1CCB1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5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603" y="3503340"/>
            <a:ext cx="3322608" cy="24873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5063" y="1711668"/>
            <a:ext cx="11110754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1219170">
              <a:spcAft>
                <a:spcPts val="600"/>
              </a:spcAft>
              <a:buClr>
                <a:srgbClr val="96C31E"/>
              </a:buClr>
              <a:buFont typeface="Wingdings" panose="05000000000000000000" pitchFamily="2" charset="2"/>
              <a:buChar char="q"/>
              <a:defRPr/>
            </a:pP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L’enjeu : Pérenniser les compétences associées au transfert des </a:t>
            </a: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RN, notamment 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dans les stockages </a:t>
            </a:r>
            <a:endParaRPr lang="fr-FR" sz="1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924367" lvl="1" indent="-285750" defTabSz="1219170">
              <a:spcBef>
                <a:spcPts val="600"/>
              </a:spcBef>
              <a:spcAft>
                <a:spcPts val="600"/>
              </a:spcAft>
              <a:buClr>
                <a:srgbClr val="96C31E"/>
              </a:buClr>
              <a:buFont typeface="Wingdings" panose="05000000000000000000" pitchFamily="2" charset="2"/>
              <a:buChar char="ü"/>
              <a:defRPr/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 court-moyen terme : Réponses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à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l’instruction</a:t>
            </a:r>
          </a:p>
          <a:p>
            <a:pPr marL="924367" lvl="1" indent="-285750" defTabSz="1219170">
              <a:spcAft>
                <a:spcPts val="600"/>
              </a:spcAft>
              <a:buClr>
                <a:srgbClr val="96C31E"/>
              </a:buClr>
              <a:buFont typeface="Wingdings" panose="05000000000000000000" pitchFamily="2" charset="2"/>
              <a:buChar char="ü"/>
              <a:defRPr/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 plus long-terme : Optimisation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des stockages, notamment dans la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perspective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 construction de nouveaux réacteurs  volume des déchets qui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augmentera </a:t>
            </a:r>
            <a:r>
              <a:rPr lang="fr-FR" sz="1800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(recherche de nouveaux stockages ?)</a:t>
            </a:r>
            <a:endParaRPr lang="fr-FR" sz="1800" i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 defTabSz="1219170">
              <a:spcBef>
                <a:spcPts val="3000"/>
              </a:spcBef>
              <a:spcAft>
                <a:spcPts val="600"/>
              </a:spcAft>
              <a:buClr>
                <a:srgbClr val="96C31E"/>
              </a:buClr>
              <a:buFont typeface="Wingdings" panose="05000000000000000000" pitchFamily="2" charset="2"/>
              <a:buChar char="q"/>
              <a:defRPr/>
            </a:pP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Le 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rôle de NEEDS </a:t>
            </a:r>
          </a:p>
          <a:p>
            <a:pPr marL="924367" lvl="1" indent="-285750" defTabSz="1219170">
              <a:spcBef>
                <a:spcPts val="600"/>
              </a:spcBef>
              <a:spcAft>
                <a:spcPts val="600"/>
              </a:spcAft>
              <a:buClr>
                <a:srgbClr val="96C31E"/>
              </a:buClr>
              <a:buFont typeface="Wingdings" panose="05000000000000000000" pitchFamily="2" charset="2"/>
              <a:buChar char="ü"/>
              <a:defRPr/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Des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projets exploratoires et des collaborations actives </a:t>
            </a:r>
          </a:p>
          <a:p>
            <a:pPr marL="924367" lvl="1" indent="-285750" defTabSz="1219170">
              <a:spcAft>
                <a:spcPts val="600"/>
              </a:spcAft>
              <a:buClr>
                <a:srgbClr val="96C31E"/>
              </a:buClr>
              <a:buFont typeface="Wingdings" panose="05000000000000000000" pitchFamily="2" charset="2"/>
              <a:buChar char="ü"/>
              <a:defRPr/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Germination des propositions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pour des Projets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Européens</a:t>
            </a:r>
          </a:p>
          <a:p>
            <a:pPr marL="924367" lvl="1" indent="-285750" defTabSz="1219170">
              <a:spcAft>
                <a:spcPts val="600"/>
              </a:spcAft>
              <a:buClr>
                <a:srgbClr val="96C31E"/>
              </a:buClr>
              <a:buFont typeface="Wingdings" panose="05000000000000000000" pitchFamily="2" charset="2"/>
              <a:buChar char="ü"/>
              <a:defRPr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Contribue à pérenniser les compétences au CEA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1306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CEA 2019 Défaut">
  <a:themeElements>
    <a:clrScheme name="CEA Défaut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08BBC"/>
      </a:accent2>
      <a:accent3>
        <a:srgbClr val="D81142"/>
      </a:accent3>
      <a:accent4>
        <a:srgbClr val="FFC000"/>
      </a:accent4>
      <a:accent5>
        <a:srgbClr val="218380"/>
      </a:accent5>
      <a:accent6>
        <a:srgbClr val="8F2D56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P CEA 16-9.pptx" id="{78E284C9-E62E-4FC8-9A5E-19EE6A13D71E}" vid="{709D2C56-0C01-4A68-A325-4FFD430A3600}"/>
    </a:ext>
  </a:extLst>
</a:theme>
</file>

<file path=ppt/theme/theme2.xml><?xml version="1.0" encoding="utf-8"?>
<a:theme xmlns:a="http://schemas.openxmlformats.org/drawingml/2006/main" name="Template CEA 2019 Clair">
  <a:themeElements>
    <a:clrScheme name="CEA Défaut 2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FFBC42"/>
      </a:accent1>
      <a:accent2>
        <a:srgbClr val="D81159"/>
      </a:accent2>
      <a:accent3>
        <a:srgbClr val="8F2D56"/>
      </a:accent3>
      <a:accent4>
        <a:srgbClr val="689B42"/>
      </a:accent4>
      <a:accent5>
        <a:srgbClr val="218380"/>
      </a:accent5>
      <a:accent6>
        <a:srgbClr val="FFD29F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P CEA 16-9.pptx" id="{78E284C9-E62E-4FC8-9A5E-19EE6A13D71E}" vid="{5846DFC2-8D7E-4335-8C09-415EDC6C5089}"/>
    </a:ext>
  </a:extLst>
</a:theme>
</file>

<file path=ppt/theme/theme3.xml><?xml version="1.0" encoding="utf-8"?>
<a:theme xmlns:a="http://schemas.openxmlformats.org/drawingml/2006/main" name="Template CEA 2019 Marron">
  <a:themeElements>
    <a:clrScheme name="CEA Bleu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49728C"/>
      </a:accent1>
      <a:accent2>
        <a:srgbClr val="689BA6"/>
      </a:accent2>
      <a:accent3>
        <a:srgbClr val="C2F2F2"/>
      </a:accent3>
      <a:accent4>
        <a:srgbClr val="273D40"/>
      </a:accent4>
      <a:accent5>
        <a:srgbClr val="0084B4"/>
      </a:accent5>
      <a:accent6>
        <a:srgbClr val="93E2FF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P CEA 16-9.pptx" id="{78E284C9-E62E-4FC8-9A5E-19EE6A13D71E}" vid="{48DB1935-4DB2-49BA-AEDC-D8FE50F2938A}"/>
    </a:ext>
  </a:extLst>
</a:theme>
</file>

<file path=ppt/theme/theme4.xml><?xml version="1.0" encoding="utf-8"?>
<a:theme xmlns:a="http://schemas.openxmlformats.org/drawingml/2006/main" name="1_Thème Office">
  <a:themeElements>
    <a:clrScheme name="Masques CEA">
      <a:dk1>
        <a:sysClr val="windowText" lastClr="000000"/>
      </a:dk1>
      <a:lt1>
        <a:sysClr val="window" lastClr="FFFFFF"/>
      </a:lt1>
      <a:dk2>
        <a:srgbClr val="231F20"/>
      </a:dk2>
      <a:lt2>
        <a:srgbClr val="B9B0AD"/>
      </a:lt2>
      <a:accent1>
        <a:srgbClr val="ED1C24"/>
      </a:accent1>
      <a:accent2>
        <a:srgbClr val="948884"/>
      </a:accent2>
      <a:accent3>
        <a:srgbClr val="8CC63F"/>
      </a:accent3>
      <a:accent4>
        <a:srgbClr val="F15A40"/>
      </a:accent4>
      <a:accent5>
        <a:srgbClr val="157738"/>
      </a:accent5>
      <a:accent6>
        <a:srgbClr val="948884"/>
      </a:accent6>
      <a:hlink>
        <a:srgbClr val="231F20"/>
      </a:hlink>
      <a:folHlink>
        <a:srgbClr val="B9B0AD"/>
      </a:folHlink>
    </a:clrScheme>
    <a:fontScheme name="Masque CEA 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2F2A79C4BED747976EC3AD530384C1" ma:contentTypeVersion="0" ma:contentTypeDescription="Crée un document." ma:contentTypeScope="" ma:versionID="9ea4ffbb61354172aceb879db3e265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09A53C-8D88-4760-8267-C28D6D92D7C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CAADB5F-8552-41F6-8E41-B7291DF52D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07AC35C-3B9B-457D-863A-1C1FD396D7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2019-Presentation-PPT-16-9 (2)</Template>
  <TotalTime>8812</TotalTime>
  <Words>443</Words>
  <Application>Microsoft Office PowerPoint</Application>
  <PresentationFormat>Grand écran</PresentationFormat>
  <Paragraphs>39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5</vt:i4>
      </vt:variant>
    </vt:vector>
  </HeadingPairs>
  <TitlesOfParts>
    <vt:vector size="14" baseType="lpstr">
      <vt:lpstr>Arial</vt:lpstr>
      <vt:lpstr>Arial Narrow</vt:lpstr>
      <vt:lpstr>Calibri</vt:lpstr>
      <vt:lpstr>Wingdings</vt:lpstr>
      <vt:lpstr>Wingdings 3</vt:lpstr>
      <vt:lpstr>Template CEA 2019 Défaut</vt:lpstr>
      <vt:lpstr>Template CEA 2019 Clair</vt:lpstr>
      <vt:lpstr>Template CEA 2019 Marron</vt:lpstr>
      <vt:lpstr>1_Thème Office</vt:lpstr>
      <vt:lpstr>Présentation PowerPoint</vt:lpstr>
      <vt:lpstr>Le transfert des radionucléides dans l’Environnement</vt:lpstr>
      <vt:lpstr>Les travaux du CEA/DES pour le stockage des déchets </vt:lpstr>
      <vt:lpstr>Les travaux du CEA/DES pour l’évaluation d’impact de ses Installations Nucléaires</vt:lpstr>
      <vt:lpstr>Enjeux pour la DES et rôle de NEEDS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SAVOYE Sebastien</dc:creator>
  <cp:lastModifiedBy>SAVOYE Sebastien</cp:lastModifiedBy>
  <cp:revision>677</cp:revision>
  <cp:lastPrinted>2022-05-19T14:23:03Z</cp:lastPrinted>
  <dcterms:created xsi:type="dcterms:W3CDTF">2021-03-13T17:46:33Z</dcterms:created>
  <dcterms:modified xsi:type="dcterms:W3CDTF">2022-05-22T17:22:32Z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0x010100362F2A79C4BED747976EC3AD530384C1</vt:lpwstr>
  </property>
  <property fmtid="{D5CDD505-2E9C-101B-9397-08002B2CF9AE}" pid="3" name="I2ICODE">
    <vt:lpwstr>WEB</vt:lpwstr>
  </property>
  <property fmtid="{D5CDD505-2E9C-101B-9397-08002B2CF9AE}" pid="4" name="WebApplicationID">
    <vt:lpwstr>3f72b11a-dedf-47a1-b48a-dfd7b45017bd</vt:lpwstr>
  </property>
  <property fmtid="{D5CDD505-2E9C-101B-9397-08002B2CF9AE}" pid="5" name="I2ISITECODE">
    <vt:lpwstr/>
  </property>
</Properties>
</file>