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60" r:id="rId2"/>
    <p:sldId id="283" r:id="rId3"/>
    <p:sldId id="270" r:id="rId4"/>
    <p:sldId id="292" r:id="rId5"/>
    <p:sldId id="272" r:id="rId6"/>
    <p:sldId id="289" r:id="rId7"/>
    <p:sldId id="296" r:id="rId8"/>
    <p:sldId id="273" r:id="rId9"/>
    <p:sldId id="291" r:id="rId10"/>
    <p:sldId id="293" r:id="rId11"/>
    <p:sldId id="288" r:id="rId12"/>
    <p:sldId id="295" r:id="rId13"/>
    <p:sldId id="297" r:id="rId14"/>
    <p:sldId id="298" r:id="rId15"/>
  </p:sldIdLst>
  <p:sldSz cx="9144000" cy="6858000" type="screen4x3"/>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5F5"/>
    <a:srgbClr val="EBEAEA"/>
    <a:srgbClr val="E7E6E6"/>
    <a:srgbClr val="E7E5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18" autoAdjust="0"/>
    <p:restoredTop sz="94660"/>
  </p:normalViewPr>
  <p:slideViewPr>
    <p:cSldViewPr snapToGrid="0">
      <p:cViewPr varScale="1">
        <p:scale>
          <a:sx n="71" d="100"/>
          <a:sy n="71" d="100"/>
        </p:scale>
        <p:origin x="36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D:\owncloud\DAS%20CM\ENERGIE\NEEDS\NEEDS2020\PROJETS2020\NEEDS2020%20arbitrage%20COPIL%20PE%20PS%20V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david\ownCloud\DAS%20CM\ENERGIE\NEEDS\NEEDS2020\PROJETS2020\NEEDS2020%20AAP%20exploratoire%20V2.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dirty="0"/>
              <a:t>Budget « ordre de grandeur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stacked"/>
        <c:varyColors val="0"/>
        <c:ser>
          <c:idx val="0"/>
          <c:order val="0"/>
          <c:tx>
            <c:strRef>
              <c:f>Feuil2!$C$4</c:f>
              <c:strCache>
                <c:ptCount val="1"/>
                <c:pt idx="0">
                  <c:v>PS</c:v>
                </c:pt>
              </c:strCache>
            </c:strRef>
          </c:tx>
          <c:spPr>
            <a:solidFill>
              <a:schemeClr val="accent1"/>
            </a:solidFill>
            <a:ln>
              <a:solidFill>
                <a:schemeClr val="tx1"/>
              </a:solidFill>
            </a:ln>
            <a:effectLst/>
          </c:spPr>
          <c:invertIfNegative val="0"/>
          <c:cat>
            <c:strRef>
              <c:f>Feuil2!$B$5:$B$12</c:f>
              <c:strCache>
                <c:ptCount val="8"/>
                <c:pt idx="0">
                  <c:v>système-phys</c:v>
                </c:pt>
                <c:pt idx="1">
                  <c:v>système-mat</c:v>
                </c:pt>
                <c:pt idx="2">
                  <c:v>système-cycle</c:v>
                </c:pt>
                <c:pt idx="3">
                  <c:v>environnement</c:v>
                </c:pt>
                <c:pt idx="4">
                  <c:v>ressources</c:v>
                </c:pt>
                <c:pt idx="5">
                  <c:v>déchets-stockage</c:v>
                </c:pt>
                <c:pt idx="6">
                  <c:v>déchets-mat</c:v>
                </c:pt>
                <c:pt idx="7">
                  <c:v>territoires</c:v>
                </c:pt>
              </c:strCache>
            </c:strRef>
          </c:cat>
          <c:val>
            <c:numRef>
              <c:f>Feuil2!$C$5:$C$12</c:f>
              <c:numCache>
                <c:formatCode>General</c:formatCode>
                <c:ptCount val="8"/>
                <c:pt idx="0">
                  <c:v>210</c:v>
                </c:pt>
                <c:pt idx="1">
                  <c:v>60</c:v>
                </c:pt>
                <c:pt idx="2">
                  <c:v>93</c:v>
                </c:pt>
                <c:pt idx="3">
                  <c:v>70</c:v>
                </c:pt>
                <c:pt idx="4">
                  <c:v>15</c:v>
                </c:pt>
                <c:pt idx="5">
                  <c:v>151</c:v>
                </c:pt>
              </c:numCache>
            </c:numRef>
          </c:val>
          <c:extLst>
            <c:ext xmlns:c16="http://schemas.microsoft.com/office/drawing/2014/chart" uri="{C3380CC4-5D6E-409C-BE32-E72D297353CC}">
              <c16:uniqueId val="{00000000-0947-48BC-862B-7180FF37CE9E}"/>
            </c:ext>
          </c:extLst>
        </c:ser>
        <c:ser>
          <c:idx val="1"/>
          <c:order val="1"/>
          <c:tx>
            <c:strRef>
              <c:f>Feuil2!$D$4</c:f>
              <c:strCache>
                <c:ptCount val="1"/>
                <c:pt idx="0">
                  <c:v>PE</c:v>
                </c:pt>
              </c:strCache>
            </c:strRef>
          </c:tx>
          <c:spPr>
            <a:solidFill>
              <a:schemeClr val="accent2"/>
            </a:solidFill>
            <a:ln>
              <a:solidFill>
                <a:schemeClr val="tx1"/>
              </a:solidFill>
            </a:ln>
            <a:effectLst/>
          </c:spPr>
          <c:invertIfNegative val="0"/>
          <c:cat>
            <c:strRef>
              <c:f>Feuil2!$B$5:$B$12</c:f>
              <c:strCache>
                <c:ptCount val="8"/>
                <c:pt idx="0">
                  <c:v>système-phys</c:v>
                </c:pt>
                <c:pt idx="1">
                  <c:v>système-mat</c:v>
                </c:pt>
                <c:pt idx="2">
                  <c:v>système-cycle</c:v>
                </c:pt>
                <c:pt idx="3">
                  <c:v>environnement</c:v>
                </c:pt>
                <c:pt idx="4">
                  <c:v>ressources</c:v>
                </c:pt>
                <c:pt idx="5">
                  <c:v>déchets-stockage</c:v>
                </c:pt>
                <c:pt idx="6">
                  <c:v>déchets-mat</c:v>
                </c:pt>
                <c:pt idx="7">
                  <c:v>territoires</c:v>
                </c:pt>
              </c:strCache>
            </c:strRef>
          </c:cat>
          <c:val>
            <c:numRef>
              <c:f>Feuil2!$D$5:$D$12</c:f>
              <c:numCache>
                <c:formatCode>General</c:formatCode>
                <c:ptCount val="8"/>
                <c:pt idx="0">
                  <c:v>39</c:v>
                </c:pt>
                <c:pt idx="1">
                  <c:v>69.8</c:v>
                </c:pt>
                <c:pt idx="2">
                  <c:v>11</c:v>
                </c:pt>
                <c:pt idx="3">
                  <c:v>164.2</c:v>
                </c:pt>
                <c:pt idx="4">
                  <c:v>49</c:v>
                </c:pt>
                <c:pt idx="5">
                  <c:v>5</c:v>
                </c:pt>
                <c:pt idx="6">
                  <c:v>49</c:v>
                </c:pt>
                <c:pt idx="7">
                  <c:v>17</c:v>
                </c:pt>
              </c:numCache>
            </c:numRef>
          </c:val>
          <c:extLst>
            <c:ext xmlns:c16="http://schemas.microsoft.com/office/drawing/2014/chart" uri="{C3380CC4-5D6E-409C-BE32-E72D297353CC}">
              <c16:uniqueId val="{00000001-0947-48BC-862B-7180FF37CE9E}"/>
            </c:ext>
          </c:extLst>
        </c:ser>
        <c:ser>
          <c:idx val="2"/>
          <c:order val="2"/>
          <c:tx>
            <c:strRef>
              <c:f>Feuil2!$E$4</c:f>
              <c:strCache>
                <c:ptCount val="1"/>
                <c:pt idx="0">
                  <c:v>thèse2019</c:v>
                </c:pt>
              </c:strCache>
            </c:strRef>
          </c:tx>
          <c:spPr>
            <a:solidFill>
              <a:schemeClr val="accent6">
                <a:lumMod val="60000"/>
                <a:lumOff val="40000"/>
              </a:schemeClr>
            </a:solidFill>
            <a:ln>
              <a:solidFill>
                <a:schemeClr val="tx1"/>
              </a:solidFill>
            </a:ln>
            <a:effectLst/>
          </c:spPr>
          <c:invertIfNegative val="0"/>
          <c:cat>
            <c:strRef>
              <c:f>Feuil2!$B$5:$B$12</c:f>
              <c:strCache>
                <c:ptCount val="8"/>
                <c:pt idx="0">
                  <c:v>système-phys</c:v>
                </c:pt>
                <c:pt idx="1">
                  <c:v>système-mat</c:v>
                </c:pt>
                <c:pt idx="2">
                  <c:v>système-cycle</c:v>
                </c:pt>
                <c:pt idx="3">
                  <c:v>environnement</c:v>
                </c:pt>
                <c:pt idx="4">
                  <c:v>ressources</c:v>
                </c:pt>
                <c:pt idx="5">
                  <c:v>déchets-stockage</c:v>
                </c:pt>
                <c:pt idx="6">
                  <c:v>déchets-mat</c:v>
                </c:pt>
                <c:pt idx="7">
                  <c:v>territoires</c:v>
                </c:pt>
              </c:strCache>
            </c:strRef>
          </c:cat>
          <c:val>
            <c:numRef>
              <c:f>Feuil2!$E$5:$E$12</c:f>
              <c:numCache>
                <c:formatCode>General</c:formatCode>
                <c:ptCount val="8"/>
                <c:pt idx="0">
                  <c:v>35</c:v>
                </c:pt>
                <c:pt idx="1">
                  <c:v>35</c:v>
                </c:pt>
                <c:pt idx="3">
                  <c:v>35</c:v>
                </c:pt>
              </c:numCache>
            </c:numRef>
          </c:val>
          <c:extLst>
            <c:ext xmlns:c16="http://schemas.microsoft.com/office/drawing/2014/chart" uri="{C3380CC4-5D6E-409C-BE32-E72D297353CC}">
              <c16:uniqueId val="{00000002-0947-48BC-862B-7180FF37CE9E}"/>
            </c:ext>
          </c:extLst>
        </c:ser>
        <c:ser>
          <c:idx val="3"/>
          <c:order val="3"/>
          <c:tx>
            <c:strRef>
              <c:f>Feuil2!$F$4</c:f>
              <c:strCache>
                <c:ptCount val="1"/>
                <c:pt idx="0">
                  <c:v>thèse2020</c:v>
                </c:pt>
              </c:strCache>
            </c:strRef>
          </c:tx>
          <c:spPr>
            <a:solidFill>
              <a:schemeClr val="accent6">
                <a:lumMod val="20000"/>
                <a:lumOff val="80000"/>
              </a:schemeClr>
            </a:solidFill>
            <a:ln>
              <a:solidFill>
                <a:schemeClr val="tx1"/>
              </a:solidFill>
            </a:ln>
            <a:effectLst/>
          </c:spPr>
          <c:invertIfNegative val="0"/>
          <c:cat>
            <c:strRef>
              <c:f>Feuil2!$B$5:$B$12</c:f>
              <c:strCache>
                <c:ptCount val="8"/>
                <c:pt idx="0">
                  <c:v>système-phys</c:v>
                </c:pt>
                <c:pt idx="1">
                  <c:v>système-mat</c:v>
                </c:pt>
                <c:pt idx="2">
                  <c:v>système-cycle</c:v>
                </c:pt>
                <c:pt idx="3">
                  <c:v>environnement</c:v>
                </c:pt>
                <c:pt idx="4">
                  <c:v>ressources</c:v>
                </c:pt>
                <c:pt idx="5">
                  <c:v>déchets-stockage</c:v>
                </c:pt>
                <c:pt idx="6">
                  <c:v>déchets-mat</c:v>
                </c:pt>
                <c:pt idx="7">
                  <c:v>territoires</c:v>
                </c:pt>
              </c:strCache>
            </c:strRef>
          </c:cat>
          <c:val>
            <c:numRef>
              <c:f>Feuil2!$F$5:$F$12</c:f>
              <c:numCache>
                <c:formatCode>General</c:formatCode>
                <c:ptCount val="8"/>
                <c:pt idx="0">
                  <c:v>35</c:v>
                </c:pt>
                <c:pt idx="4">
                  <c:v>35</c:v>
                </c:pt>
                <c:pt idx="5">
                  <c:v>70</c:v>
                </c:pt>
              </c:numCache>
            </c:numRef>
          </c:val>
          <c:extLst>
            <c:ext xmlns:c16="http://schemas.microsoft.com/office/drawing/2014/chart" uri="{C3380CC4-5D6E-409C-BE32-E72D297353CC}">
              <c16:uniqueId val="{00000003-0947-48BC-862B-7180FF37CE9E}"/>
            </c:ext>
          </c:extLst>
        </c:ser>
        <c:dLbls>
          <c:showLegendKey val="0"/>
          <c:showVal val="0"/>
          <c:showCatName val="0"/>
          <c:showSerName val="0"/>
          <c:showPercent val="0"/>
          <c:showBubbleSize val="0"/>
        </c:dLbls>
        <c:gapWidth val="150"/>
        <c:overlap val="100"/>
        <c:axId val="864869375"/>
        <c:axId val="860124527"/>
      </c:barChart>
      <c:catAx>
        <c:axId val="864869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860124527"/>
        <c:crosses val="autoZero"/>
        <c:auto val="1"/>
        <c:lblAlgn val="ctr"/>
        <c:lblOffset val="100"/>
        <c:noMultiLvlLbl val="0"/>
      </c:catAx>
      <c:valAx>
        <c:axId val="86012452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k€</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r-F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864869375"/>
        <c:crosses val="autoZero"/>
        <c:crossBetween val="between"/>
      </c:valAx>
      <c:spPr>
        <a:noFill/>
        <a:ln>
          <a:noFill/>
        </a:ln>
        <a:effectLst/>
      </c:spPr>
    </c:plotArea>
    <c:legend>
      <c:legendPos val="b"/>
      <c:layout>
        <c:manualLayout>
          <c:xMode val="edge"/>
          <c:yMode val="edge"/>
          <c:x val="0.28406550025524485"/>
          <c:y val="0.14955561187481975"/>
          <c:w val="0.33597573286453636"/>
          <c:h val="6.243106959021910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fr-FR" sz="1800"/>
              <a:t>NEEDS - projets déposés - Instituts impliqués</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stacked"/>
        <c:varyColors val="0"/>
        <c:ser>
          <c:idx val="0"/>
          <c:order val="0"/>
          <c:tx>
            <c:strRef>
              <c:f>'NEEDS2020 AAP exploratoire V1'!$K$59</c:f>
              <c:strCache>
                <c:ptCount val="1"/>
                <c:pt idx="0">
                  <c:v>PS</c:v>
                </c:pt>
              </c:strCache>
            </c:strRef>
          </c:tx>
          <c:spPr>
            <a:solidFill>
              <a:schemeClr val="accent1"/>
            </a:solidFill>
            <a:ln>
              <a:noFill/>
            </a:ln>
            <a:effectLst/>
          </c:spPr>
          <c:invertIfNegative val="0"/>
          <c:cat>
            <c:strRef>
              <c:f>'NEEDS2020 AAP exploratoire V1'!$J$60:$J$68</c:f>
              <c:strCache>
                <c:ptCount val="9"/>
                <c:pt idx="0">
                  <c:v>IN2P3</c:v>
                </c:pt>
                <c:pt idx="1">
                  <c:v>INC</c:v>
                </c:pt>
                <c:pt idx="2">
                  <c:v>INSU</c:v>
                </c:pt>
                <c:pt idx="3">
                  <c:v>INEE</c:v>
                </c:pt>
                <c:pt idx="4">
                  <c:v>INSHS</c:v>
                </c:pt>
                <c:pt idx="5">
                  <c:v>INSMI</c:v>
                </c:pt>
                <c:pt idx="6">
                  <c:v>INP</c:v>
                </c:pt>
                <c:pt idx="7">
                  <c:v>INSIS</c:v>
                </c:pt>
                <c:pt idx="8">
                  <c:v>INSB</c:v>
                </c:pt>
              </c:strCache>
            </c:strRef>
          </c:cat>
          <c:val>
            <c:numRef>
              <c:f>'NEEDS2020 AAP exploratoire V1'!$K$60:$K$68</c:f>
              <c:numCache>
                <c:formatCode>General</c:formatCode>
                <c:ptCount val="9"/>
                <c:pt idx="0">
                  <c:v>7</c:v>
                </c:pt>
                <c:pt idx="1">
                  <c:v>8</c:v>
                </c:pt>
                <c:pt idx="2">
                  <c:v>4</c:v>
                </c:pt>
                <c:pt idx="3">
                  <c:v>1</c:v>
                </c:pt>
                <c:pt idx="4">
                  <c:v>1</c:v>
                </c:pt>
                <c:pt idx="5">
                  <c:v>1</c:v>
                </c:pt>
                <c:pt idx="6">
                  <c:v>5</c:v>
                </c:pt>
                <c:pt idx="7">
                  <c:v>3</c:v>
                </c:pt>
                <c:pt idx="8">
                  <c:v>1</c:v>
                </c:pt>
              </c:numCache>
            </c:numRef>
          </c:val>
          <c:extLst>
            <c:ext xmlns:c16="http://schemas.microsoft.com/office/drawing/2014/chart" uri="{C3380CC4-5D6E-409C-BE32-E72D297353CC}">
              <c16:uniqueId val="{00000000-0C6E-42C6-BB87-CE2EC0E723DA}"/>
            </c:ext>
          </c:extLst>
        </c:ser>
        <c:ser>
          <c:idx val="1"/>
          <c:order val="1"/>
          <c:tx>
            <c:strRef>
              <c:f>'NEEDS2020 AAP exploratoire V1'!$L$59</c:f>
              <c:strCache>
                <c:ptCount val="1"/>
                <c:pt idx="0">
                  <c:v>PE</c:v>
                </c:pt>
              </c:strCache>
            </c:strRef>
          </c:tx>
          <c:spPr>
            <a:solidFill>
              <a:schemeClr val="accent2"/>
            </a:solidFill>
            <a:ln>
              <a:noFill/>
            </a:ln>
            <a:effectLst/>
          </c:spPr>
          <c:invertIfNegative val="0"/>
          <c:cat>
            <c:strRef>
              <c:f>'NEEDS2020 AAP exploratoire V1'!$J$60:$J$68</c:f>
              <c:strCache>
                <c:ptCount val="9"/>
                <c:pt idx="0">
                  <c:v>IN2P3</c:v>
                </c:pt>
                <c:pt idx="1">
                  <c:v>INC</c:v>
                </c:pt>
                <c:pt idx="2">
                  <c:v>INSU</c:v>
                </c:pt>
                <c:pt idx="3">
                  <c:v>INEE</c:v>
                </c:pt>
                <c:pt idx="4">
                  <c:v>INSHS</c:v>
                </c:pt>
                <c:pt idx="5">
                  <c:v>INSMI</c:v>
                </c:pt>
                <c:pt idx="6">
                  <c:v>INP</c:v>
                </c:pt>
                <c:pt idx="7">
                  <c:v>INSIS</c:v>
                </c:pt>
                <c:pt idx="8">
                  <c:v>INSB</c:v>
                </c:pt>
              </c:strCache>
            </c:strRef>
          </c:cat>
          <c:val>
            <c:numRef>
              <c:f>'NEEDS2020 AAP exploratoire V1'!$L$60:$L$68</c:f>
              <c:numCache>
                <c:formatCode>General</c:formatCode>
                <c:ptCount val="9"/>
                <c:pt idx="0">
                  <c:v>12</c:v>
                </c:pt>
                <c:pt idx="1">
                  <c:v>16</c:v>
                </c:pt>
                <c:pt idx="2">
                  <c:v>20</c:v>
                </c:pt>
                <c:pt idx="3">
                  <c:v>7</c:v>
                </c:pt>
                <c:pt idx="4">
                  <c:v>2</c:v>
                </c:pt>
                <c:pt idx="5">
                  <c:v>3</c:v>
                </c:pt>
                <c:pt idx="6">
                  <c:v>5</c:v>
                </c:pt>
                <c:pt idx="7">
                  <c:v>9</c:v>
                </c:pt>
                <c:pt idx="8">
                  <c:v>3</c:v>
                </c:pt>
              </c:numCache>
            </c:numRef>
          </c:val>
          <c:extLst>
            <c:ext xmlns:c16="http://schemas.microsoft.com/office/drawing/2014/chart" uri="{C3380CC4-5D6E-409C-BE32-E72D297353CC}">
              <c16:uniqueId val="{00000001-0C6E-42C6-BB87-CE2EC0E723DA}"/>
            </c:ext>
          </c:extLst>
        </c:ser>
        <c:dLbls>
          <c:showLegendKey val="0"/>
          <c:showVal val="0"/>
          <c:showCatName val="0"/>
          <c:showSerName val="0"/>
          <c:showPercent val="0"/>
          <c:showBubbleSize val="0"/>
        </c:dLbls>
        <c:gapWidth val="150"/>
        <c:overlap val="100"/>
        <c:axId val="1358537775"/>
        <c:axId val="1358534863"/>
      </c:barChart>
      <c:catAx>
        <c:axId val="13585377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1358534863"/>
        <c:crosses val="autoZero"/>
        <c:auto val="1"/>
        <c:lblAlgn val="ctr"/>
        <c:lblOffset val="100"/>
        <c:noMultiLvlLbl val="0"/>
      </c:catAx>
      <c:valAx>
        <c:axId val="13585348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358537775"/>
        <c:crosses val="autoZero"/>
        <c:crossBetween val="between"/>
      </c:valAx>
      <c:spPr>
        <a:noFill/>
        <a:ln>
          <a:noFill/>
        </a:ln>
        <a:effectLst/>
      </c:spPr>
    </c:plotArea>
    <c:legend>
      <c:legendPos val="b"/>
      <c:layout>
        <c:manualLayout>
          <c:xMode val="edge"/>
          <c:yMode val="edge"/>
          <c:x val="0.61106566888751768"/>
          <c:y val="0.13965714804226476"/>
          <c:w val="0.20276988435347193"/>
          <c:h val="9.7514951291075597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B47C1758-DED8-43D5-B79A-30985311F684}" type="datetimeFigureOut">
              <a:rPr lang="fr-FR" smtClean="0"/>
              <a:t>23/05/2022</a:t>
            </a:fld>
            <a:endParaRPr lang="fr-FR"/>
          </a:p>
        </p:txBody>
      </p:sp>
      <p:sp>
        <p:nvSpPr>
          <p:cNvPr id="4" name="Espace réservé de l'image des diapositives 3"/>
          <p:cNvSpPr>
            <a:spLocks noGrp="1" noRot="1" noChangeAspect="1"/>
          </p:cNvSpPr>
          <p:nvPr>
            <p:ph type="sldImg" idx="2"/>
          </p:nvPr>
        </p:nvSpPr>
        <p:spPr>
          <a:xfrm>
            <a:off x="1165225" y="1241425"/>
            <a:ext cx="4468813"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895DD37C-E91E-4CD0-B5BE-4C0F4D814719}" type="slidenum">
              <a:rPr lang="fr-FR" smtClean="0"/>
              <a:t>‹N°›</a:t>
            </a:fld>
            <a:endParaRPr lang="fr-FR"/>
          </a:p>
        </p:txBody>
      </p:sp>
    </p:spTree>
    <p:extLst>
      <p:ext uri="{BB962C8B-B14F-4D97-AF65-F5344CB8AC3E}">
        <p14:creationId xmlns:p14="http://schemas.microsoft.com/office/powerpoint/2010/main" val="1339761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r>
              <a:rPr lang="en-US"/>
              <a:t>NEEDS  S. David, Clermont-Ferrand 23 Mai 2022</a:t>
            </a:r>
            <a:endParaRPr lang="fr-F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184788A6-B82F-4160-A6AF-F4050C2E9781}" type="slidenum">
              <a:rPr lang="fr-FR" smtClean="0"/>
              <a:t>‹N°›</a:t>
            </a:fld>
            <a:endParaRPr lang="fr-FR"/>
          </a:p>
        </p:txBody>
      </p:sp>
    </p:spTree>
    <p:extLst>
      <p:ext uri="{BB962C8B-B14F-4D97-AF65-F5344CB8AC3E}">
        <p14:creationId xmlns:p14="http://schemas.microsoft.com/office/powerpoint/2010/main" val="2454164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r>
              <a:rPr lang="en-US"/>
              <a:t>NEEDS  S. David, Clermont-Ferrand 23 Mai 2022</a:t>
            </a:r>
            <a:endParaRPr lang="fr-F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84788A6-B82F-4160-A6AF-F4050C2E9781}" type="slidenum">
              <a:rPr lang="fr-FR" smtClean="0"/>
              <a:t>‹N°›</a:t>
            </a:fld>
            <a:endParaRPr lang="fr-FR"/>
          </a:p>
        </p:txBody>
      </p:sp>
    </p:spTree>
    <p:extLst>
      <p:ext uri="{BB962C8B-B14F-4D97-AF65-F5344CB8AC3E}">
        <p14:creationId xmlns:p14="http://schemas.microsoft.com/office/powerpoint/2010/main" val="3057027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r>
              <a:rPr lang="en-US"/>
              <a:t>NEEDS  S. David, Clermont-Ferrand 23 Mai 2022</a:t>
            </a:r>
            <a:endParaRPr lang="fr-F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84788A6-B82F-4160-A6AF-F4050C2E9781}" type="slidenum">
              <a:rPr lang="fr-FR" smtClean="0"/>
              <a:t>‹N°›</a:t>
            </a:fld>
            <a:endParaRPr lang="fr-F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42004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r>
              <a:rPr lang="en-US"/>
              <a:t>NEEDS  S. David, Clermont-Ferrand 23 Mai 2022</a:t>
            </a:r>
            <a:endParaRPr lang="fr-F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84788A6-B82F-4160-A6AF-F4050C2E9781}" type="slidenum">
              <a:rPr lang="fr-FR" smtClean="0"/>
              <a:t>‹N°›</a:t>
            </a:fld>
            <a:endParaRPr lang="fr-FR"/>
          </a:p>
        </p:txBody>
      </p:sp>
    </p:spTree>
    <p:extLst>
      <p:ext uri="{BB962C8B-B14F-4D97-AF65-F5344CB8AC3E}">
        <p14:creationId xmlns:p14="http://schemas.microsoft.com/office/powerpoint/2010/main" val="3283923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r>
              <a:rPr lang="en-US"/>
              <a:t>NEEDS  S. David, Clermont-Ferrand 23 Mai 2022</a:t>
            </a:r>
            <a:endParaRPr lang="fr-F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84788A6-B82F-4160-A6AF-F4050C2E9781}" type="slidenum">
              <a:rPr lang="fr-FR" smtClean="0"/>
              <a:t>‹N°›</a:t>
            </a:fld>
            <a:endParaRPr lang="fr-F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80792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r>
              <a:rPr lang="en-US"/>
              <a:t>NEEDS  S. David, Clermont-Ferrand 23 Mai 2022</a:t>
            </a:r>
            <a:endParaRPr lang="fr-F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84788A6-B82F-4160-A6AF-F4050C2E9781}" type="slidenum">
              <a:rPr lang="fr-FR" smtClean="0"/>
              <a:t>‹N°›</a:t>
            </a:fld>
            <a:endParaRPr lang="fr-FR"/>
          </a:p>
        </p:txBody>
      </p:sp>
    </p:spTree>
    <p:extLst>
      <p:ext uri="{BB962C8B-B14F-4D97-AF65-F5344CB8AC3E}">
        <p14:creationId xmlns:p14="http://schemas.microsoft.com/office/powerpoint/2010/main" val="3095053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r>
              <a:rPr lang="en-US"/>
              <a:t>NEEDS  S. David, Clermont-Ferrand 23 Mai 2022</a:t>
            </a:r>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4788A6-B82F-4160-A6AF-F4050C2E9781}" type="slidenum">
              <a:rPr lang="fr-FR" smtClean="0"/>
              <a:t>‹N°›</a:t>
            </a:fld>
            <a:endParaRPr lang="fr-FR"/>
          </a:p>
        </p:txBody>
      </p:sp>
    </p:spTree>
    <p:extLst>
      <p:ext uri="{BB962C8B-B14F-4D97-AF65-F5344CB8AC3E}">
        <p14:creationId xmlns:p14="http://schemas.microsoft.com/office/powerpoint/2010/main" val="1995346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r>
              <a:rPr lang="en-US"/>
              <a:t>NEEDS  S. David, Clermont-Ferrand 23 Mai 2022</a:t>
            </a:r>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4788A6-B82F-4160-A6AF-F4050C2E9781}" type="slidenum">
              <a:rPr lang="fr-FR" smtClean="0"/>
              <a:t>‹N°›</a:t>
            </a:fld>
            <a:endParaRPr lang="fr-FR"/>
          </a:p>
        </p:txBody>
      </p:sp>
    </p:spTree>
    <p:extLst>
      <p:ext uri="{BB962C8B-B14F-4D97-AF65-F5344CB8AC3E}">
        <p14:creationId xmlns:p14="http://schemas.microsoft.com/office/powerpoint/2010/main" val="2989278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Footer Placeholder 4"/>
          <p:cNvSpPr>
            <a:spLocks noGrp="1"/>
          </p:cNvSpPr>
          <p:nvPr>
            <p:ph type="ftr" sz="quarter" idx="11"/>
          </p:nvPr>
        </p:nvSpPr>
        <p:spPr>
          <a:xfrm>
            <a:off x="1981201" y="6456155"/>
            <a:ext cx="5716488" cy="365125"/>
          </a:xfrm>
        </p:spPr>
        <p:txBody>
          <a:bodyPr/>
          <a:lstStyle/>
          <a:p>
            <a:r>
              <a:rPr lang="en-US"/>
              <a:t>NEEDS  S. David, Clermont-Ferrand 23 Mai 2022</a:t>
            </a:r>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4788A6-B82F-4160-A6AF-F4050C2E9781}" type="slidenum">
              <a:rPr lang="fr-FR" smtClean="0"/>
              <a:t>‹N°›</a:t>
            </a:fld>
            <a:endParaRPr lang="fr-FR" dirty="0"/>
          </a:p>
        </p:txBody>
      </p:sp>
    </p:spTree>
    <p:extLst>
      <p:ext uri="{BB962C8B-B14F-4D97-AF65-F5344CB8AC3E}">
        <p14:creationId xmlns:p14="http://schemas.microsoft.com/office/powerpoint/2010/main" val="28867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a:xfrm>
            <a:off x="1981201" y="6445004"/>
            <a:ext cx="5716488" cy="365125"/>
          </a:xfrm>
        </p:spPr>
        <p:txBody>
          <a:bodyPr/>
          <a:lstStyle/>
          <a:p>
            <a:r>
              <a:rPr lang="en-US"/>
              <a:t>NEEDS  S. David, Clermont-Ferrand 23 Mai 2022</a:t>
            </a:r>
            <a:endParaRPr lang="fr-F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84788A6-B82F-4160-A6AF-F4050C2E9781}" type="slidenum">
              <a:rPr lang="fr-FR" smtClean="0"/>
              <a:t>‹N°›</a:t>
            </a:fld>
            <a:endParaRPr lang="fr-FR"/>
          </a:p>
        </p:txBody>
      </p:sp>
    </p:spTree>
    <p:extLst>
      <p:ext uri="{BB962C8B-B14F-4D97-AF65-F5344CB8AC3E}">
        <p14:creationId xmlns:p14="http://schemas.microsoft.com/office/powerpoint/2010/main" val="2244866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r>
              <a:rPr lang="en-US"/>
              <a:t>NEEDS  S. David, Clermont-Ferrand 23 Mai 2022</a:t>
            </a:r>
            <a:endParaRPr lang="fr-F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184788A6-B82F-4160-A6AF-F4050C2E9781}" type="slidenum">
              <a:rPr lang="fr-FR" smtClean="0"/>
              <a:t>‹N°›</a:t>
            </a:fld>
            <a:endParaRPr lang="fr-FR"/>
          </a:p>
        </p:txBody>
      </p:sp>
    </p:spTree>
    <p:extLst>
      <p:ext uri="{BB962C8B-B14F-4D97-AF65-F5344CB8AC3E}">
        <p14:creationId xmlns:p14="http://schemas.microsoft.com/office/powerpoint/2010/main" val="216556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endParaRPr lang="fr-FR"/>
          </a:p>
        </p:txBody>
      </p:sp>
      <p:sp>
        <p:nvSpPr>
          <p:cNvPr id="8" name="Footer Placeholder 7"/>
          <p:cNvSpPr>
            <a:spLocks noGrp="1"/>
          </p:cNvSpPr>
          <p:nvPr>
            <p:ph type="ftr" sz="quarter" idx="11"/>
          </p:nvPr>
        </p:nvSpPr>
        <p:spPr/>
        <p:txBody>
          <a:bodyPr/>
          <a:lstStyle/>
          <a:p>
            <a:r>
              <a:rPr lang="en-US"/>
              <a:t>NEEDS  S. David, Clermont-Ferrand 23 Mai 2022</a:t>
            </a:r>
            <a:endParaRPr lang="fr-F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184788A6-B82F-4160-A6AF-F4050C2E9781}" type="slidenum">
              <a:rPr lang="fr-FR" smtClean="0"/>
              <a:t>‹N°›</a:t>
            </a:fld>
            <a:endParaRPr lang="fr-FR"/>
          </a:p>
        </p:txBody>
      </p:sp>
    </p:spTree>
    <p:extLst>
      <p:ext uri="{BB962C8B-B14F-4D97-AF65-F5344CB8AC3E}">
        <p14:creationId xmlns:p14="http://schemas.microsoft.com/office/powerpoint/2010/main" val="3140769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endParaRPr lang="fr-FR"/>
          </a:p>
        </p:txBody>
      </p:sp>
      <p:sp>
        <p:nvSpPr>
          <p:cNvPr id="4" name="Footer Placeholder 3"/>
          <p:cNvSpPr>
            <a:spLocks noGrp="1"/>
          </p:cNvSpPr>
          <p:nvPr>
            <p:ph type="ftr" sz="quarter" idx="11"/>
          </p:nvPr>
        </p:nvSpPr>
        <p:spPr/>
        <p:txBody>
          <a:bodyPr/>
          <a:lstStyle/>
          <a:p>
            <a:r>
              <a:rPr lang="en-US"/>
              <a:t>NEEDS  S. David, Clermont-Ferrand 23 Mai 2022</a:t>
            </a:r>
            <a:endParaRPr lang="fr-F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84788A6-B82F-4160-A6AF-F4050C2E9781}" type="slidenum">
              <a:rPr lang="fr-FR" smtClean="0"/>
              <a:t>‹N°›</a:t>
            </a:fld>
            <a:endParaRPr lang="fr-FR"/>
          </a:p>
        </p:txBody>
      </p:sp>
    </p:spTree>
    <p:extLst>
      <p:ext uri="{BB962C8B-B14F-4D97-AF65-F5344CB8AC3E}">
        <p14:creationId xmlns:p14="http://schemas.microsoft.com/office/powerpoint/2010/main" val="1480310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r-FR"/>
          </a:p>
        </p:txBody>
      </p:sp>
      <p:sp>
        <p:nvSpPr>
          <p:cNvPr id="3" name="Footer Placeholder 2"/>
          <p:cNvSpPr>
            <a:spLocks noGrp="1"/>
          </p:cNvSpPr>
          <p:nvPr>
            <p:ph type="ftr" sz="quarter" idx="11"/>
          </p:nvPr>
        </p:nvSpPr>
        <p:spPr>
          <a:xfrm>
            <a:off x="1981201" y="6456155"/>
            <a:ext cx="5716488" cy="365125"/>
          </a:xfrm>
        </p:spPr>
        <p:txBody>
          <a:bodyPr/>
          <a:lstStyle/>
          <a:p>
            <a:r>
              <a:rPr lang="en-US"/>
              <a:t>NEEDS  S. David, Clermont-Ferrand 23 Mai 2022</a:t>
            </a:r>
            <a:endParaRPr lang="fr-FR"/>
          </a:p>
        </p:txBody>
      </p:sp>
      <p:sp>
        <p:nvSpPr>
          <p:cNvPr id="6" name="Freeform 11"/>
          <p:cNvSpPr/>
          <p:nvPr/>
        </p:nvSpPr>
        <p:spPr bwMode="auto">
          <a:xfrm flipV="1">
            <a:off x="58" y="320906"/>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a:xfrm>
            <a:off x="94258" y="6456154"/>
            <a:ext cx="584978" cy="365125"/>
          </a:xfrm>
          <a:ln>
            <a:noFill/>
          </a:ln>
        </p:spPr>
        <p:txBody>
          <a:bodyPr/>
          <a:lstStyle>
            <a:lvl1pPr>
              <a:defRPr sz="1400">
                <a:solidFill>
                  <a:schemeClr val="accent1">
                    <a:lumMod val="75000"/>
                  </a:schemeClr>
                </a:solidFill>
              </a:defRPr>
            </a:lvl1pPr>
          </a:lstStyle>
          <a:p>
            <a:fld id="{184788A6-B82F-4160-A6AF-F4050C2E9781}" type="slidenum">
              <a:rPr lang="fr-FR" smtClean="0"/>
              <a:pPr/>
              <a:t>‹N°›</a:t>
            </a:fld>
            <a:endParaRPr lang="fr-FR"/>
          </a:p>
        </p:txBody>
      </p:sp>
    </p:spTree>
    <p:extLst>
      <p:ext uri="{BB962C8B-B14F-4D97-AF65-F5344CB8AC3E}">
        <p14:creationId xmlns:p14="http://schemas.microsoft.com/office/powerpoint/2010/main" val="495480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r>
              <a:rPr lang="en-US"/>
              <a:t>NEEDS  S. David, Clermont-Ferrand 23 Mai 2022</a:t>
            </a:r>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84788A6-B82F-4160-A6AF-F4050C2E9781}" type="slidenum">
              <a:rPr lang="fr-FR" smtClean="0"/>
              <a:t>‹N°›</a:t>
            </a:fld>
            <a:endParaRPr lang="fr-FR"/>
          </a:p>
        </p:txBody>
      </p:sp>
    </p:spTree>
    <p:extLst>
      <p:ext uri="{BB962C8B-B14F-4D97-AF65-F5344CB8AC3E}">
        <p14:creationId xmlns:p14="http://schemas.microsoft.com/office/powerpoint/2010/main" val="299276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r>
              <a:rPr lang="en-US"/>
              <a:t>NEEDS  S. David, Clermont-Ferrand 23 Mai 2022</a:t>
            </a:r>
            <a:endParaRPr lang="fr-F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84788A6-B82F-4160-A6AF-F4050C2E9781}" type="slidenum">
              <a:rPr lang="fr-FR" smtClean="0"/>
              <a:t>‹N°›</a:t>
            </a:fld>
            <a:endParaRPr lang="fr-FR"/>
          </a:p>
        </p:txBody>
      </p:sp>
    </p:spTree>
    <p:extLst>
      <p:ext uri="{BB962C8B-B14F-4D97-AF65-F5344CB8AC3E}">
        <p14:creationId xmlns:p14="http://schemas.microsoft.com/office/powerpoint/2010/main" val="98926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768020" y="637947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fr-FR" dirty="0"/>
          </a:p>
        </p:txBody>
      </p:sp>
      <p:sp>
        <p:nvSpPr>
          <p:cNvPr id="5" name="Footer Placeholder 4"/>
          <p:cNvSpPr>
            <a:spLocks noGrp="1"/>
          </p:cNvSpPr>
          <p:nvPr>
            <p:ph type="ftr" sz="quarter" idx="3"/>
          </p:nvPr>
        </p:nvSpPr>
        <p:spPr>
          <a:xfrm>
            <a:off x="1981201" y="638924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NEEDS  S. David, Clermont-Ferrand 23 Mai 2022</a:t>
            </a:r>
            <a:endParaRPr lang="fr-F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184788A6-B82F-4160-A6AF-F4050C2E9781}" type="slidenum">
              <a:rPr lang="fr-FR" smtClean="0"/>
              <a:t>‹N°›</a:t>
            </a:fld>
            <a:endParaRPr lang="fr-FR" dirty="0"/>
          </a:p>
        </p:txBody>
      </p:sp>
    </p:spTree>
    <p:extLst>
      <p:ext uri="{BB962C8B-B14F-4D97-AF65-F5344CB8AC3E}">
        <p14:creationId xmlns:p14="http://schemas.microsoft.com/office/powerpoint/2010/main" val="41581429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981201" y="603856"/>
            <a:ext cx="6646128" cy="2862322"/>
          </a:xfrm>
          <a:prstGeom prst="rect">
            <a:avLst/>
          </a:prstGeom>
          <a:noFill/>
        </p:spPr>
        <p:txBody>
          <a:bodyPr wrap="square" rtlCol="0">
            <a:spAutoFit/>
          </a:bodyPr>
          <a:lstStyle/>
          <a:p>
            <a:r>
              <a:rPr lang="fr-FR" b="1" dirty="0">
                <a:solidFill>
                  <a:schemeClr val="accent1">
                    <a:lumMod val="50000"/>
                  </a:schemeClr>
                </a:solidFill>
              </a:rPr>
              <a:t>Programme NEEDS</a:t>
            </a:r>
          </a:p>
          <a:p>
            <a:endParaRPr lang="fr-FR" b="1" dirty="0">
              <a:solidFill>
                <a:schemeClr val="accent1">
                  <a:lumMod val="50000"/>
                </a:schemeClr>
              </a:solidFill>
            </a:endParaRPr>
          </a:p>
          <a:p>
            <a:pPr marL="285750" indent="-285750">
              <a:buFont typeface="Arial" panose="020B0604020202020204" pitchFamily="34" charset="0"/>
              <a:buChar char="•"/>
            </a:pPr>
            <a:endParaRPr lang="fr-FR" sz="1600" b="1" i="1" dirty="0">
              <a:solidFill>
                <a:schemeClr val="accent1">
                  <a:lumMod val="50000"/>
                </a:schemeClr>
              </a:solidFill>
            </a:endParaRPr>
          </a:p>
          <a:p>
            <a:r>
              <a:rPr lang="fr-FR" sz="1600" b="1" i="1" dirty="0">
                <a:solidFill>
                  <a:schemeClr val="accent1">
                    <a:lumMod val="50000"/>
                  </a:schemeClr>
                </a:solidFill>
              </a:rPr>
              <a:t>Atelier Environnement, Mécanismes de transfert de radionucléides</a:t>
            </a:r>
          </a:p>
          <a:p>
            <a:endParaRPr lang="fr-FR" sz="1600" b="1" i="1" dirty="0">
              <a:solidFill>
                <a:schemeClr val="accent1">
                  <a:lumMod val="50000"/>
                </a:schemeClr>
              </a:solidFill>
            </a:endParaRPr>
          </a:p>
          <a:p>
            <a:r>
              <a:rPr lang="fr-FR" sz="1600" b="1" i="1" dirty="0">
                <a:solidFill>
                  <a:schemeClr val="accent1">
                    <a:lumMod val="50000"/>
                  </a:schemeClr>
                </a:solidFill>
              </a:rPr>
              <a:t>Clermont-Ferrand</a:t>
            </a:r>
          </a:p>
          <a:p>
            <a:endParaRPr lang="fr-FR" sz="1600" b="1" i="1" dirty="0">
              <a:solidFill>
                <a:schemeClr val="accent1">
                  <a:lumMod val="50000"/>
                </a:schemeClr>
              </a:solidFill>
            </a:endParaRPr>
          </a:p>
          <a:p>
            <a:r>
              <a:rPr lang="fr-FR" sz="1600" b="1" i="1" dirty="0">
                <a:solidFill>
                  <a:schemeClr val="accent1">
                    <a:lumMod val="50000"/>
                  </a:schemeClr>
                </a:solidFill>
              </a:rPr>
              <a:t>23 mai 2022</a:t>
            </a:r>
          </a:p>
          <a:p>
            <a:endParaRPr lang="fr-FR" sz="1600" b="1" i="1" dirty="0">
              <a:solidFill>
                <a:schemeClr val="accent1">
                  <a:lumMod val="50000"/>
                </a:schemeClr>
              </a:solidFill>
            </a:endParaRPr>
          </a:p>
          <a:p>
            <a:r>
              <a:rPr lang="fr-FR" sz="1600" b="1" i="1" dirty="0">
                <a:solidFill>
                  <a:schemeClr val="accent1">
                    <a:lumMod val="50000"/>
                  </a:schemeClr>
                </a:solidFill>
              </a:rPr>
              <a:t>S. David CNRS, membre COPIL </a:t>
            </a:r>
            <a:r>
              <a:rPr lang="fr-FR" sz="1600" b="1" i="1" dirty="0" err="1">
                <a:solidFill>
                  <a:schemeClr val="accent1">
                    <a:lumMod val="50000"/>
                  </a:schemeClr>
                </a:solidFill>
              </a:rPr>
              <a:t>Needs</a:t>
            </a:r>
            <a:endParaRPr lang="fr-FR" sz="1600" b="1" i="1" dirty="0">
              <a:solidFill>
                <a:schemeClr val="accent1">
                  <a:lumMod val="50000"/>
                </a:schemeClr>
              </a:solidFill>
            </a:endParaRPr>
          </a:p>
        </p:txBody>
      </p:sp>
      <p:sp>
        <p:nvSpPr>
          <p:cNvPr id="5" name="Espace réservé du numéro de diapositive 4"/>
          <p:cNvSpPr>
            <a:spLocks noGrp="1"/>
          </p:cNvSpPr>
          <p:nvPr>
            <p:ph type="sldNum" sz="quarter" idx="12"/>
          </p:nvPr>
        </p:nvSpPr>
        <p:spPr/>
        <p:txBody>
          <a:bodyPr/>
          <a:lstStyle/>
          <a:p>
            <a:fld id="{184788A6-B82F-4160-A6AF-F4050C2E9781}" type="slidenum">
              <a:rPr lang="fr-FR" smtClean="0"/>
              <a:t>1</a:t>
            </a:fld>
            <a:endParaRPr lang="fr-FR"/>
          </a:p>
        </p:txBody>
      </p:sp>
      <p:sp>
        <p:nvSpPr>
          <p:cNvPr id="2" name="Espace réservé du pied de page 1"/>
          <p:cNvSpPr>
            <a:spLocks noGrp="1"/>
          </p:cNvSpPr>
          <p:nvPr>
            <p:ph type="ftr" sz="quarter" idx="11"/>
          </p:nvPr>
        </p:nvSpPr>
        <p:spPr/>
        <p:txBody>
          <a:bodyPr/>
          <a:lstStyle/>
          <a:p>
            <a:r>
              <a:rPr lang="en-US"/>
              <a:t>NEEDS  S. David, Clermont-Ferrand 23 Mai 2022</a:t>
            </a:r>
            <a:endParaRPr lang="fr-FR"/>
          </a:p>
        </p:txBody>
      </p:sp>
    </p:spTree>
    <p:extLst>
      <p:ext uri="{BB962C8B-B14F-4D97-AF65-F5344CB8AC3E}">
        <p14:creationId xmlns:p14="http://schemas.microsoft.com/office/powerpoint/2010/main" val="1808215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phique 3"/>
          <p:cNvGraphicFramePr>
            <a:graphicFrameLocks/>
          </p:cNvGraphicFramePr>
          <p:nvPr>
            <p:extLst>
              <p:ext uri="{D42A27DB-BD31-4B8C-83A1-F6EECF244321}">
                <p14:modId xmlns:p14="http://schemas.microsoft.com/office/powerpoint/2010/main" val="3388259497"/>
              </p:ext>
            </p:extLst>
          </p:nvPr>
        </p:nvGraphicFramePr>
        <p:xfrm>
          <a:off x="1478112" y="2039597"/>
          <a:ext cx="6648773" cy="364985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1478112" y="1052709"/>
            <a:ext cx="6869525" cy="646331"/>
          </a:xfrm>
          <a:prstGeom prst="rect">
            <a:avLst/>
          </a:prstGeom>
          <a:noFill/>
        </p:spPr>
        <p:txBody>
          <a:bodyPr wrap="square" rtlCol="0">
            <a:spAutoFit/>
          </a:bodyPr>
          <a:lstStyle/>
          <a:p>
            <a:r>
              <a:rPr lang="fr-FR" dirty="0">
                <a:solidFill>
                  <a:schemeClr val="accent1">
                    <a:lumMod val="50000"/>
                  </a:schemeClr>
                </a:solidFill>
                <a:latin typeface="Calibri" panose="020F0502020204030204" pitchFamily="34" charset="0"/>
                <a:cs typeface="Calibri" panose="020F0502020204030204" pitchFamily="34" charset="0"/>
              </a:rPr>
              <a:t>Présence des instituts du CNRS dans les projets déposés avant évaluation/arbitrage</a:t>
            </a:r>
          </a:p>
        </p:txBody>
      </p:sp>
      <p:sp>
        <p:nvSpPr>
          <p:cNvPr id="3" name="Espace réservé du pied de page 2"/>
          <p:cNvSpPr>
            <a:spLocks noGrp="1"/>
          </p:cNvSpPr>
          <p:nvPr>
            <p:ph type="ftr" sz="quarter" idx="11"/>
          </p:nvPr>
        </p:nvSpPr>
        <p:spPr/>
        <p:txBody>
          <a:bodyPr/>
          <a:lstStyle/>
          <a:p>
            <a:r>
              <a:rPr lang="en-US"/>
              <a:t>NEEDS  S. David, Clermont-Ferrand 23 Mai 2022</a:t>
            </a:r>
            <a:endParaRPr lang="fr-FR"/>
          </a:p>
        </p:txBody>
      </p:sp>
      <p:sp>
        <p:nvSpPr>
          <p:cNvPr id="2" name="Espace réservé du numéro de diapositive 1"/>
          <p:cNvSpPr>
            <a:spLocks noGrp="1"/>
          </p:cNvSpPr>
          <p:nvPr>
            <p:ph type="sldNum" sz="quarter" idx="12"/>
          </p:nvPr>
        </p:nvSpPr>
        <p:spPr/>
        <p:txBody>
          <a:bodyPr/>
          <a:lstStyle/>
          <a:p>
            <a:fld id="{184788A6-B82F-4160-A6AF-F4050C2E9781}" type="slidenum">
              <a:rPr lang="fr-FR" smtClean="0"/>
              <a:t>10</a:t>
            </a:fld>
            <a:endParaRPr lang="fr-FR"/>
          </a:p>
        </p:txBody>
      </p:sp>
      <p:sp>
        <p:nvSpPr>
          <p:cNvPr id="7" name="Ellipse 6">
            <a:extLst>
              <a:ext uri="{FF2B5EF4-FFF2-40B4-BE49-F238E27FC236}">
                <a16:creationId xmlns:a16="http://schemas.microsoft.com/office/drawing/2014/main" id="{D68F3B70-987B-43F8-8A47-38DB21C35531}"/>
              </a:ext>
            </a:extLst>
          </p:cNvPr>
          <p:cNvSpPr/>
          <p:nvPr/>
        </p:nvSpPr>
        <p:spPr>
          <a:xfrm>
            <a:off x="1999673" y="5213851"/>
            <a:ext cx="157018" cy="15701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a:extLst>
              <a:ext uri="{FF2B5EF4-FFF2-40B4-BE49-F238E27FC236}">
                <a16:creationId xmlns:a16="http://schemas.microsoft.com/office/drawing/2014/main" id="{844753B7-9FF8-48DB-9DD2-E173712B0F61}"/>
              </a:ext>
            </a:extLst>
          </p:cNvPr>
          <p:cNvSpPr/>
          <p:nvPr/>
        </p:nvSpPr>
        <p:spPr>
          <a:xfrm>
            <a:off x="2678252" y="5213851"/>
            <a:ext cx="157018" cy="15701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a:extLst>
              <a:ext uri="{FF2B5EF4-FFF2-40B4-BE49-F238E27FC236}">
                <a16:creationId xmlns:a16="http://schemas.microsoft.com/office/drawing/2014/main" id="{8A3BA52A-9E9F-4BFB-B591-9DA55D29A454}"/>
              </a:ext>
            </a:extLst>
          </p:cNvPr>
          <p:cNvSpPr/>
          <p:nvPr/>
        </p:nvSpPr>
        <p:spPr>
          <a:xfrm>
            <a:off x="4830618" y="5213851"/>
            <a:ext cx="157018" cy="15701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a:extLst>
              <a:ext uri="{FF2B5EF4-FFF2-40B4-BE49-F238E27FC236}">
                <a16:creationId xmlns:a16="http://schemas.microsoft.com/office/drawing/2014/main" id="{DC935698-CE66-435F-AFB7-09951E3E3DBB}"/>
              </a:ext>
            </a:extLst>
          </p:cNvPr>
          <p:cNvSpPr/>
          <p:nvPr/>
        </p:nvSpPr>
        <p:spPr>
          <a:xfrm>
            <a:off x="4073530" y="5213851"/>
            <a:ext cx="157018" cy="157018"/>
          </a:xfrm>
          <a:prstGeom prst="ellipse">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a:extLst>
              <a:ext uri="{FF2B5EF4-FFF2-40B4-BE49-F238E27FC236}">
                <a16:creationId xmlns:a16="http://schemas.microsoft.com/office/drawing/2014/main" id="{EC0F412A-D894-4091-9706-80335509A2D6}"/>
              </a:ext>
            </a:extLst>
          </p:cNvPr>
          <p:cNvSpPr/>
          <p:nvPr/>
        </p:nvSpPr>
        <p:spPr>
          <a:xfrm>
            <a:off x="3454400" y="5213851"/>
            <a:ext cx="157018" cy="15701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a:extLst>
              <a:ext uri="{FF2B5EF4-FFF2-40B4-BE49-F238E27FC236}">
                <a16:creationId xmlns:a16="http://schemas.microsoft.com/office/drawing/2014/main" id="{F3E5BB8B-8DD4-44DB-AAAA-270B40FCD774}"/>
              </a:ext>
            </a:extLst>
          </p:cNvPr>
          <p:cNvSpPr/>
          <p:nvPr/>
        </p:nvSpPr>
        <p:spPr>
          <a:xfrm>
            <a:off x="5509197" y="5213851"/>
            <a:ext cx="157018" cy="157018"/>
          </a:xfrm>
          <a:prstGeom prst="ellipse">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a:extLst>
              <a:ext uri="{FF2B5EF4-FFF2-40B4-BE49-F238E27FC236}">
                <a16:creationId xmlns:a16="http://schemas.microsoft.com/office/drawing/2014/main" id="{D80D5D8D-4580-4391-83FE-99A4C05088D8}"/>
              </a:ext>
            </a:extLst>
          </p:cNvPr>
          <p:cNvSpPr/>
          <p:nvPr/>
        </p:nvSpPr>
        <p:spPr>
          <a:xfrm>
            <a:off x="6866355" y="5213851"/>
            <a:ext cx="157018" cy="15701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32091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1A596CF4-6898-4B62-83C3-2B4F39FFEA8B}"/>
              </a:ext>
            </a:extLst>
          </p:cNvPr>
          <p:cNvSpPr>
            <a:spLocks noGrp="1"/>
          </p:cNvSpPr>
          <p:nvPr>
            <p:ph type="ftr" sz="quarter" idx="11"/>
          </p:nvPr>
        </p:nvSpPr>
        <p:spPr/>
        <p:txBody>
          <a:bodyPr/>
          <a:lstStyle/>
          <a:p>
            <a:r>
              <a:rPr lang="en-US"/>
              <a:t>NEEDS  S. David, Clermont-Ferrand 23 Mai 2022</a:t>
            </a:r>
            <a:endParaRPr lang="fr-FR"/>
          </a:p>
        </p:txBody>
      </p:sp>
      <p:sp>
        <p:nvSpPr>
          <p:cNvPr id="3" name="Espace réservé du numéro de diapositive 2">
            <a:extLst>
              <a:ext uri="{FF2B5EF4-FFF2-40B4-BE49-F238E27FC236}">
                <a16:creationId xmlns:a16="http://schemas.microsoft.com/office/drawing/2014/main" id="{59CF82AF-77F3-4631-A58F-5BB311E00E18}"/>
              </a:ext>
            </a:extLst>
          </p:cNvPr>
          <p:cNvSpPr>
            <a:spLocks noGrp="1"/>
          </p:cNvSpPr>
          <p:nvPr>
            <p:ph type="sldNum" sz="quarter" idx="12"/>
          </p:nvPr>
        </p:nvSpPr>
        <p:spPr/>
        <p:txBody>
          <a:bodyPr/>
          <a:lstStyle/>
          <a:p>
            <a:fld id="{184788A6-B82F-4160-A6AF-F4050C2E9781}" type="slidenum">
              <a:rPr lang="fr-FR" smtClean="0"/>
              <a:pPr/>
              <a:t>11</a:t>
            </a:fld>
            <a:endParaRPr lang="fr-FR"/>
          </a:p>
        </p:txBody>
      </p:sp>
      <p:sp>
        <p:nvSpPr>
          <p:cNvPr id="4" name="ZoneTexte 3">
            <a:extLst>
              <a:ext uri="{FF2B5EF4-FFF2-40B4-BE49-F238E27FC236}">
                <a16:creationId xmlns:a16="http://schemas.microsoft.com/office/drawing/2014/main" id="{1DE5B5F7-C0B3-4E35-BE70-7CEB797E6019}"/>
              </a:ext>
            </a:extLst>
          </p:cNvPr>
          <p:cNvSpPr txBox="1"/>
          <p:nvPr/>
        </p:nvSpPr>
        <p:spPr>
          <a:xfrm>
            <a:off x="849746" y="1026374"/>
            <a:ext cx="7305963" cy="6247864"/>
          </a:xfrm>
          <a:prstGeom prst="rect">
            <a:avLst/>
          </a:prstGeom>
          <a:solidFill>
            <a:srgbClr val="E7E6E6"/>
          </a:solidFill>
        </p:spPr>
        <p:txBody>
          <a:bodyPr wrap="square" rtlCol="0">
            <a:spAutoFit/>
          </a:bodyPr>
          <a:lstStyle/>
          <a:p>
            <a:r>
              <a:rPr lang="fr-FR" sz="1600" dirty="0">
                <a:solidFill>
                  <a:schemeClr val="accent1">
                    <a:lumMod val="50000"/>
                  </a:schemeClr>
                </a:solidFill>
                <a:latin typeface="Calibri" panose="020F0502020204030204" pitchFamily="34" charset="0"/>
                <a:cs typeface="Calibri" panose="020F0502020204030204" pitchFamily="34" charset="0"/>
              </a:rPr>
              <a:t>2012 fonctionnement sur budget CNRS</a:t>
            </a:r>
          </a:p>
          <a:p>
            <a:endParaRPr lang="fr-FR" sz="1600" dirty="0">
              <a:solidFill>
                <a:schemeClr val="accent1">
                  <a:lumMod val="50000"/>
                </a:schemeClr>
              </a:solidFill>
              <a:latin typeface="Calibri" panose="020F0502020204030204" pitchFamily="34" charset="0"/>
              <a:cs typeface="Calibri" panose="020F0502020204030204" pitchFamily="34" charset="0"/>
            </a:endParaRPr>
          </a:p>
          <a:p>
            <a:r>
              <a:rPr lang="fr-FR" sz="1600" dirty="0">
                <a:solidFill>
                  <a:schemeClr val="accent1">
                    <a:lumMod val="50000"/>
                  </a:schemeClr>
                </a:solidFill>
                <a:latin typeface="Calibri" panose="020F0502020204030204" pitchFamily="34" charset="0"/>
                <a:cs typeface="Calibri" panose="020F0502020204030204" pitchFamily="34" charset="0"/>
              </a:rPr>
              <a:t>2013-2018 fonctionnement « pleine puissance »</a:t>
            </a:r>
          </a:p>
          <a:p>
            <a:endParaRPr lang="fr-FR" sz="1600" dirty="0">
              <a:solidFill>
                <a:schemeClr val="accent1">
                  <a:lumMod val="50000"/>
                </a:schemeClr>
              </a:solidFill>
              <a:latin typeface="Calibri" panose="020F0502020204030204" pitchFamily="34" charset="0"/>
              <a:cs typeface="Calibri" panose="020F0502020204030204" pitchFamily="34" charset="0"/>
            </a:endParaRPr>
          </a:p>
          <a:p>
            <a:r>
              <a:rPr lang="fr-FR" sz="1600" dirty="0">
                <a:solidFill>
                  <a:schemeClr val="accent1">
                    <a:lumMod val="50000"/>
                  </a:schemeClr>
                </a:solidFill>
                <a:latin typeface="Calibri" panose="020F0502020204030204" pitchFamily="34" charset="0"/>
                <a:cs typeface="Calibri" panose="020F0502020204030204" pitchFamily="34" charset="0"/>
              </a:rPr>
              <a:t>2018 : souhait du CNRS de « faire une pause », fin de la convention 31/12/2018</a:t>
            </a:r>
          </a:p>
          <a:p>
            <a:endParaRPr lang="fr-FR" sz="1600" dirty="0">
              <a:solidFill>
                <a:schemeClr val="accent1">
                  <a:lumMod val="50000"/>
                </a:schemeClr>
              </a:solidFill>
              <a:latin typeface="Calibri" panose="020F0502020204030204" pitchFamily="34" charset="0"/>
              <a:cs typeface="Calibri" panose="020F0502020204030204" pitchFamily="34" charset="0"/>
            </a:endParaRPr>
          </a:p>
          <a:p>
            <a:r>
              <a:rPr lang="fr-FR" sz="1600" dirty="0">
                <a:solidFill>
                  <a:schemeClr val="accent1">
                    <a:lumMod val="50000"/>
                  </a:schemeClr>
                </a:solidFill>
                <a:latin typeface="Calibri" panose="020F0502020204030204" pitchFamily="34" charset="0"/>
                <a:cs typeface="Calibri" panose="020F0502020204030204" pitchFamily="34" charset="0"/>
              </a:rPr>
              <a:t>2019 année de la relance</a:t>
            </a:r>
          </a:p>
          <a:p>
            <a:pPr marL="285750" indent="-285750">
              <a:buFontTx/>
              <a:buChar char="-"/>
            </a:pPr>
            <a:r>
              <a:rPr lang="fr-FR" sz="1600" dirty="0">
                <a:solidFill>
                  <a:schemeClr val="accent1">
                    <a:lumMod val="50000"/>
                  </a:schemeClr>
                </a:solidFill>
                <a:latin typeface="Calibri" panose="020F0502020204030204" pitchFamily="34" charset="0"/>
                <a:cs typeface="Calibri" panose="020F0502020204030204" pitchFamily="34" charset="0"/>
              </a:rPr>
              <a:t>Un budget CNRS « limité », 3 bourses de thèse CNRS dédiées à NEEDS</a:t>
            </a:r>
          </a:p>
          <a:p>
            <a:pPr marL="285750" indent="-285750">
              <a:buFontTx/>
              <a:buChar char="-"/>
            </a:pPr>
            <a:r>
              <a:rPr lang="fr-FR" sz="1600" dirty="0">
                <a:solidFill>
                  <a:schemeClr val="accent1">
                    <a:lumMod val="50000"/>
                  </a:schemeClr>
                </a:solidFill>
                <a:latin typeface="Calibri" panose="020F0502020204030204" pitchFamily="34" charset="0"/>
                <a:cs typeface="Calibri" panose="020F0502020204030204" pitchFamily="34" charset="0"/>
              </a:rPr>
              <a:t>Pas de convention, pas de budget des partenaires</a:t>
            </a:r>
          </a:p>
          <a:p>
            <a:pPr marL="285750" indent="-285750">
              <a:buFontTx/>
              <a:buChar char="-"/>
            </a:pPr>
            <a:r>
              <a:rPr lang="fr-FR" sz="1600" dirty="0">
                <a:solidFill>
                  <a:schemeClr val="accent1">
                    <a:lumMod val="50000"/>
                  </a:schemeClr>
                </a:solidFill>
                <a:latin typeface="Calibri" panose="020F0502020204030204" pitchFamily="34" charset="0"/>
                <a:cs typeface="Calibri" panose="020F0502020204030204" pitchFamily="34" charset="0"/>
              </a:rPr>
              <a:t>Février : bilan scientifique du NEEDS2012-2018, identification des sujets à soutenir, des projets structurants qui étaient prêts à fonctionner</a:t>
            </a:r>
          </a:p>
          <a:p>
            <a:pPr marL="285750" indent="-285750">
              <a:buFontTx/>
              <a:buChar char="-"/>
            </a:pPr>
            <a:r>
              <a:rPr lang="fr-FR" sz="1600" b="1" i="1" dirty="0">
                <a:solidFill>
                  <a:schemeClr val="accent1">
                    <a:lumMod val="50000"/>
                  </a:schemeClr>
                </a:solidFill>
                <a:latin typeface="Calibri" panose="020F0502020204030204" pitchFamily="34" charset="0"/>
                <a:cs typeface="Calibri" panose="020F0502020204030204" pitchFamily="34" charset="0"/>
              </a:rPr>
              <a:t>Arbitrage avec les anciens porteurs de Projets Fédérateurs et les partenaires sur les projets structurants «à lancer, financement CNRS sur les équipes CNRS</a:t>
            </a:r>
          </a:p>
          <a:p>
            <a:pPr marL="285750" indent="-285750">
              <a:buFontTx/>
              <a:buChar char="-"/>
            </a:pPr>
            <a:r>
              <a:rPr lang="fr-FR" sz="1600" dirty="0">
                <a:solidFill>
                  <a:schemeClr val="accent1">
                    <a:lumMod val="50000"/>
                  </a:schemeClr>
                </a:solidFill>
                <a:latin typeface="Calibri" panose="020F0502020204030204" pitchFamily="34" charset="0"/>
                <a:cs typeface="Calibri" panose="020F0502020204030204" pitchFamily="34" charset="0"/>
              </a:rPr>
              <a:t>Mars : Lancement de la construction du programme</a:t>
            </a:r>
          </a:p>
          <a:p>
            <a:pPr marL="285750" indent="-285750">
              <a:buFontTx/>
              <a:buChar char="-"/>
            </a:pPr>
            <a:r>
              <a:rPr lang="fr-FR" sz="1600" dirty="0">
                <a:solidFill>
                  <a:schemeClr val="accent1">
                    <a:lumMod val="50000"/>
                  </a:schemeClr>
                </a:solidFill>
                <a:latin typeface="Calibri" panose="020F0502020204030204" pitchFamily="34" charset="0"/>
                <a:cs typeface="Calibri" panose="020F0502020204030204" pitchFamily="34" charset="0"/>
              </a:rPr>
              <a:t>Avril : première version de la convention</a:t>
            </a:r>
          </a:p>
          <a:p>
            <a:pPr marL="285750" indent="-285750">
              <a:buFontTx/>
              <a:buChar char="-"/>
            </a:pPr>
            <a:r>
              <a:rPr lang="fr-FR" sz="1600" dirty="0">
                <a:solidFill>
                  <a:schemeClr val="accent1">
                    <a:lumMod val="50000"/>
                  </a:schemeClr>
                </a:solidFill>
                <a:latin typeface="Calibri" panose="020F0502020204030204" pitchFamily="34" charset="0"/>
                <a:cs typeface="Calibri" panose="020F0502020204030204" pitchFamily="34" charset="0"/>
              </a:rPr>
              <a:t>Juin mise en place du COPIL</a:t>
            </a:r>
          </a:p>
          <a:p>
            <a:pPr marL="285750" indent="-285750">
              <a:buFontTx/>
              <a:buChar char="-"/>
            </a:pPr>
            <a:r>
              <a:rPr lang="fr-FR" sz="1600" dirty="0">
                <a:solidFill>
                  <a:schemeClr val="accent1">
                    <a:lumMod val="50000"/>
                  </a:schemeClr>
                </a:solidFill>
                <a:latin typeface="Calibri" panose="020F0502020204030204" pitchFamily="34" charset="0"/>
                <a:cs typeface="Calibri" panose="020F0502020204030204" pitchFamily="34" charset="0"/>
              </a:rPr>
              <a:t>Septembre : lancement de l’appel à projets exploratoires  /validation finale des projets structurants « commandés » </a:t>
            </a:r>
          </a:p>
          <a:p>
            <a:pPr marL="285750" indent="-285750">
              <a:buFontTx/>
              <a:buChar char="-"/>
            </a:pPr>
            <a:r>
              <a:rPr lang="fr-FR" sz="1600" dirty="0">
                <a:solidFill>
                  <a:schemeClr val="accent1">
                    <a:lumMod val="50000"/>
                  </a:schemeClr>
                </a:solidFill>
                <a:latin typeface="Calibri" panose="020F0502020204030204" pitchFamily="34" charset="0"/>
                <a:cs typeface="Calibri" panose="020F0502020204030204" pitchFamily="34" charset="0"/>
              </a:rPr>
              <a:t>Octobre : tous les projets E et S sont déposés</a:t>
            </a:r>
          </a:p>
          <a:p>
            <a:pPr marL="285750" indent="-285750">
              <a:buFontTx/>
              <a:buChar char="-"/>
            </a:pPr>
            <a:r>
              <a:rPr lang="fr-FR" sz="1600" dirty="0">
                <a:solidFill>
                  <a:schemeClr val="accent1">
                    <a:lumMod val="50000"/>
                  </a:schemeClr>
                </a:solidFill>
                <a:latin typeface="Calibri" panose="020F0502020204030204" pitchFamily="34" charset="0"/>
                <a:cs typeface="Calibri" panose="020F0502020204030204" pitchFamily="34" charset="0"/>
              </a:rPr>
              <a:t>Novembre : fin de l’évaluation par le CS / Proposition d’arbitrage par le COPIL</a:t>
            </a:r>
          </a:p>
          <a:p>
            <a:pPr marL="285750" indent="-285750">
              <a:buFontTx/>
              <a:buChar char="-"/>
            </a:pPr>
            <a:r>
              <a:rPr lang="fr-FR" sz="1600" dirty="0">
                <a:solidFill>
                  <a:schemeClr val="accent1">
                    <a:lumMod val="50000"/>
                  </a:schemeClr>
                </a:solidFill>
                <a:latin typeface="Calibri" panose="020F0502020204030204" pitchFamily="34" charset="0"/>
                <a:cs typeface="Calibri" panose="020F0502020204030204" pitchFamily="34" charset="0"/>
              </a:rPr>
              <a:t>Décembre : Comité des Partenaires / arbitrage final, mais toujours pas de convention signée…</a:t>
            </a:r>
          </a:p>
          <a:p>
            <a:pPr marL="285750" indent="-285750">
              <a:buFontTx/>
              <a:buChar char="-"/>
            </a:pPr>
            <a:r>
              <a:rPr lang="fr-FR" sz="1600" dirty="0">
                <a:solidFill>
                  <a:schemeClr val="accent1">
                    <a:lumMod val="50000"/>
                  </a:schemeClr>
                </a:solidFill>
                <a:latin typeface="Calibri" panose="020F0502020204030204" pitchFamily="34" charset="0"/>
                <a:cs typeface="Calibri" panose="020F0502020204030204" pitchFamily="34" charset="0"/>
              </a:rPr>
              <a:t>2020…</a:t>
            </a:r>
          </a:p>
          <a:p>
            <a:pPr marL="285750" indent="-285750">
              <a:buFontTx/>
              <a:buChar char="-"/>
            </a:pPr>
            <a:endParaRPr lang="fr-FR" sz="1600" dirty="0">
              <a:solidFill>
                <a:schemeClr val="accent1">
                  <a:lumMod val="50000"/>
                </a:schemeClr>
              </a:solidFill>
              <a:latin typeface="Calibri" panose="020F0502020204030204" pitchFamily="34" charset="0"/>
              <a:cs typeface="Calibri" panose="020F0502020204030204" pitchFamily="34" charset="0"/>
            </a:endParaRPr>
          </a:p>
          <a:p>
            <a:pPr marL="285750" indent="-285750">
              <a:buFontTx/>
              <a:buChar char="-"/>
            </a:pPr>
            <a:endParaRPr lang="fr-FR" sz="1600" dirty="0">
              <a:solidFill>
                <a:schemeClr val="accent1">
                  <a:lumMod val="50000"/>
                </a:schemeClr>
              </a:solidFill>
              <a:latin typeface="Calibri" panose="020F0502020204030204" pitchFamily="34" charset="0"/>
              <a:cs typeface="Calibri" panose="020F0502020204030204" pitchFamily="34" charset="0"/>
            </a:endParaRPr>
          </a:p>
        </p:txBody>
      </p:sp>
      <p:sp>
        <p:nvSpPr>
          <p:cNvPr id="5" name="ZoneTexte 4">
            <a:extLst>
              <a:ext uri="{FF2B5EF4-FFF2-40B4-BE49-F238E27FC236}">
                <a16:creationId xmlns:a16="http://schemas.microsoft.com/office/drawing/2014/main" id="{F8C3577E-A4BD-41E0-A600-F069AEF1E78E}"/>
              </a:ext>
            </a:extLst>
          </p:cNvPr>
          <p:cNvSpPr txBox="1"/>
          <p:nvPr/>
        </p:nvSpPr>
        <p:spPr>
          <a:xfrm>
            <a:off x="1480705" y="404139"/>
            <a:ext cx="3091295" cy="338554"/>
          </a:xfrm>
          <a:prstGeom prst="rect">
            <a:avLst/>
          </a:prstGeom>
          <a:solidFill>
            <a:srgbClr val="E7E6E6"/>
          </a:solidFill>
        </p:spPr>
        <p:txBody>
          <a:bodyPr wrap="none" rtlCol="0">
            <a:spAutoFit/>
          </a:bodyPr>
          <a:lstStyle/>
          <a:p>
            <a:r>
              <a:rPr lang="fr-FR" sz="1600" dirty="0">
                <a:solidFill>
                  <a:schemeClr val="accent1">
                    <a:lumMod val="50000"/>
                  </a:schemeClr>
                </a:solidFill>
                <a:latin typeface="Calibri" panose="020F0502020204030204" pitchFamily="34" charset="0"/>
                <a:cs typeface="Calibri" panose="020F0502020204030204" pitchFamily="34" charset="0"/>
              </a:rPr>
              <a:t>Où en sommes- nous aujourd’hui ?</a:t>
            </a:r>
          </a:p>
        </p:txBody>
      </p:sp>
    </p:spTree>
    <p:extLst>
      <p:ext uri="{BB962C8B-B14F-4D97-AF65-F5344CB8AC3E}">
        <p14:creationId xmlns:p14="http://schemas.microsoft.com/office/powerpoint/2010/main" val="3861726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7A076540-BC87-40D6-8CC7-87E11586A140}"/>
              </a:ext>
            </a:extLst>
          </p:cNvPr>
          <p:cNvSpPr>
            <a:spLocks noGrp="1"/>
          </p:cNvSpPr>
          <p:nvPr>
            <p:ph type="ftr" sz="quarter" idx="11"/>
          </p:nvPr>
        </p:nvSpPr>
        <p:spPr/>
        <p:txBody>
          <a:bodyPr/>
          <a:lstStyle/>
          <a:p>
            <a:r>
              <a:rPr lang="en-US"/>
              <a:t>NEEDS  S. David, Clermont-Ferrand 23 Mai 2022</a:t>
            </a:r>
            <a:endParaRPr lang="fr-FR"/>
          </a:p>
        </p:txBody>
      </p:sp>
      <p:sp>
        <p:nvSpPr>
          <p:cNvPr id="3" name="Espace réservé du numéro de diapositive 2">
            <a:extLst>
              <a:ext uri="{FF2B5EF4-FFF2-40B4-BE49-F238E27FC236}">
                <a16:creationId xmlns:a16="http://schemas.microsoft.com/office/drawing/2014/main" id="{D52CC663-A4BB-4323-841F-A317AE667A38}"/>
              </a:ext>
            </a:extLst>
          </p:cNvPr>
          <p:cNvSpPr>
            <a:spLocks noGrp="1"/>
          </p:cNvSpPr>
          <p:nvPr>
            <p:ph type="sldNum" sz="quarter" idx="12"/>
          </p:nvPr>
        </p:nvSpPr>
        <p:spPr/>
        <p:txBody>
          <a:bodyPr/>
          <a:lstStyle/>
          <a:p>
            <a:fld id="{184788A6-B82F-4160-A6AF-F4050C2E9781}" type="slidenum">
              <a:rPr lang="fr-FR" smtClean="0"/>
              <a:pPr/>
              <a:t>12</a:t>
            </a:fld>
            <a:endParaRPr lang="fr-FR"/>
          </a:p>
        </p:txBody>
      </p:sp>
      <p:sp>
        <p:nvSpPr>
          <p:cNvPr id="4" name="ZoneTexte 3">
            <a:extLst>
              <a:ext uri="{FF2B5EF4-FFF2-40B4-BE49-F238E27FC236}">
                <a16:creationId xmlns:a16="http://schemas.microsoft.com/office/drawing/2014/main" id="{3E5FC43D-EF80-47D7-BC4D-1A1E022FCA51}"/>
              </a:ext>
            </a:extLst>
          </p:cNvPr>
          <p:cNvSpPr txBox="1"/>
          <p:nvPr/>
        </p:nvSpPr>
        <p:spPr>
          <a:xfrm>
            <a:off x="1491263" y="563418"/>
            <a:ext cx="7298407" cy="3416320"/>
          </a:xfrm>
          <a:prstGeom prst="rect">
            <a:avLst/>
          </a:prstGeom>
          <a:solidFill>
            <a:srgbClr val="E7E6E6"/>
          </a:solidFill>
        </p:spPr>
        <p:txBody>
          <a:bodyPr wrap="square" rtlCol="0">
            <a:spAutoFit/>
          </a:bodyPr>
          <a:lstStyle/>
          <a:p>
            <a:r>
              <a:rPr lang="fr-FR" dirty="0">
                <a:solidFill>
                  <a:schemeClr val="accent1">
                    <a:lumMod val="50000"/>
                  </a:schemeClr>
                </a:solidFill>
                <a:latin typeface="Calibri" panose="020F0502020204030204" pitchFamily="34" charset="0"/>
                <a:cs typeface="Calibri" panose="020F0502020204030204" pitchFamily="34" charset="0"/>
              </a:rPr>
              <a:t>Un mot sur la PI</a:t>
            </a:r>
          </a:p>
          <a:p>
            <a:endParaRPr lang="fr-FR" dirty="0">
              <a:solidFill>
                <a:schemeClr val="accent1">
                  <a:lumMod val="50000"/>
                </a:schemeClr>
              </a:solidFill>
              <a:latin typeface="Calibri" panose="020F0502020204030204" pitchFamily="34" charset="0"/>
              <a:cs typeface="Calibri" panose="020F0502020204030204" pitchFamily="34" charset="0"/>
            </a:endParaRPr>
          </a:p>
          <a:p>
            <a:endParaRPr lang="fr-FR" dirty="0">
              <a:solidFill>
                <a:schemeClr val="accent1">
                  <a:lumMod val="50000"/>
                </a:schemeClr>
              </a:solidFill>
              <a:latin typeface="Calibri" panose="020F0502020204030204" pitchFamily="34" charset="0"/>
              <a:cs typeface="Calibri" panose="020F0502020204030204" pitchFamily="34" charset="0"/>
            </a:endParaRPr>
          </a:p>
          <a:p>
            <a:r>
              <a:rPr lang="fr-FR" dirty="0">
                <a:solidFill>
                  <a:schemeClr val="accent1">
                    <a:lumMod val="50000"/>
                  </a:schemeClr>
                </a:solidFill>
                <a:latin typeface="Calibri" panose="020F0502020204030204" pitchFamily="34" charset="0"/>
                <a:cs typeface="Calibri" panose="020F0502020204030204" pitchFamily="34" charset="0"/>
              </a:rPr>
              <a:t>La nouvelle « mono-structure » impose une gestion de la PI particulière</a:t>
            </a:r>
          </a:p>
          <a:p>
            <a:pPr marL="285750" indent="-285750">
              <a:buFontTx/>
              <a:buChar char="-"/>
            </a:pPr>
            <a:r>
              <a:rPr lang="fr-FR" dirty="0">
                <a:solidFill>
                  <a:schemeClr val="accent1">
                    <a:lumMod val="50000"/>
                  </a:schemeClr>
                </a:solidFill>
                <a:latin typeface="Calibri" panose="020F0502020204030204" pitchFamily="34" charset="0"/>
                <a:cs typeface="Calibri" panose="020F0502020204030204" pitchFamily="34" charset="0"/>
              </a:rPr>
              <a:t>Les Co-propriétaires sont les partenaires « impliqués » : en terme </a:t>
            </a:r>
            <a:r>
              <a:rPr lang="fr-FR" dirty="0" err="1">
                <a:solidFill>
                  <a:schemeClr val="accent1">
                    <a:lumMod val="50000"/>
                  </a:schemeClr>
                </a:solidFill>
                <a:latin typeface="Calibri" panose="020F0502020204030204" pitchFamily="34" charset="0"/>
                <a:cs typeface="Calibri" panose="020F0502020204030204" pitchFamily="34" charset="0"/>
              </a:rPr>
              <a:t>d’etp</a:t>
            </a:r>
            <a:r>
              <a:rPr lang="fr-FR" dirty="0">
                <a:solidFill>
                  <a:schemeClr val="accent1">
                    <a:lumMod val="50000"/>
                  </a:schemeClr>
                </a:solidFill>
                <a:latin typeface="Calibri" panose="020F0502020204030204" pitchFamily="34" charset="0"/>
                <a:cs typeface="Calibri" panose="020F0502020204030204" pitchFamily="34" charset="0"/>
              </a:rPr>
              <a:t>, apport matériel ou financier hors NEEDS. La contribution à NEEDS d’un partenaire ne le valide pas comme co-propriétaire</a:t>
            </a:r>
          </a:p>
          <a:p>
            <a:pPr marL="285750" indent="-285750">
              <a:buFontTx/>
              <a:buChar char="-"/>
            </a:pPr>
            <a:r>
              <a:rPr lang="fr-FR" dirty="0">
                <a:solidFill>
                  <a:schemeClr val="accent1">
                    <a:lumMod val="50000"/>
                  </a:schemeClr>
                </a:solidFill>
                <a:latin typeface="Calibri" panose="020F0502020204030204" pitchFamily="34" charset="0"/>
                <a:cs typeface="Calibri" panose="020F0502020204030204" pitchFamily="34" charset="0"/>
              </a:rPr>
              <a:t>Les 8 partenaires de NEEDS ont le droit d’usage des résultats de tous les projets NEEDS</a:t>
            </a:r>
          </a:p>
          <a:p>
            <a:pPr marL="285750" indent="-285750">
              <a:buFontTx/>
              <a:buChar char="-"/>
            </a:pPr>
            <a:r>
              <a:rPr lang="fr-FR" dirty="0">
                <a:solidFill>
                  <a:schemeClr val="accent1">
                    <a:lumMod val="50000"/>
                  </a:schemeClr>
                </a:solidFill>
                <a:latin typeface="Calibri" panose="020F0502020204030204" pitchFamily="34" charset="0"/>
                <a:cs typeface="Calibri" panose="020F0502020204030204" pitchFamily="34" charset="0"/>
              </a:rPr>
              <a:t>Les publications se décident avec l’ensemble des partenaires d’un projet</a:t>
            </a:r>
          </a:p>
          <a:p>
            <a:pPr marL="285750" indent="-285750">
              <a:buFontTx/>
              <a:buChar char="-"/>
            </a:pPr>
            <a:r>
              <a:rPr lang="fr-FR" dirty="0">
                <a:solidFill>
                  <a:schemeClr val="accent1">
                    <a:lumMod val="50000"/>
                  </a:schemeClr>
                </a:solidFill>
                <a:latin typeface="Calibri" panose="020F0502020204030204" pitchFamily="34" charset="0"/>
                <a:cs typeface="Calibri" panose="020F0502020204030204" pitchFamily="34" charset="0"/>
              </a:rPr>
              <a:t>Toute valorisation issue d’un projet NEEDS doit appliquer la convention, qui prend le pas sur les éventuelles conventions bilatérales</a:t>
            </a:r>
          </a:p>
        </p:txBody>
      </p:sp>
    </p:spTree>
    <p:extLst>
      <p:ext uri="{BB962C8B-B14F-4D97-AF65-F5344CB8AC3E}">
        <p14:creationId xmlns:p14="http://schemas.microsoft.com/office/powerpoint/2010/main" val="1406074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D3072191-1009-45B4-AEC8-3861C79BE072}"/>
              </a:ext>
            </a:extLst>
          </p:cNvPr>
          <p:cNvSpPr>
            <a:spLocks noGrp="1"/>
          </p:cNvSpPr>
          <p:nvPr>
            <p:ph type="ftr" sz="quarter" idx="11"/>
          </p:nvPr>
        </p:nvSpPr>
        <p:spPr/>
        <p:txBody>
          <a:bodyPr/>
          <a:lstStyle/>
          <a:p>
            <a:r>
              <a:rPr lang="en-US"/>
              <a:t>NEEDS  S. David, Clermont-Ferrand 23 Mai 2022</a:t>
            </a:r>
            <a:endParaRPr lang="fr-FR"/>
          </a:p>
        </p:txBody>
      </p:sp>
      <p:sp>
        <p:nvSpPr>
          <p:cNvPr id="3" name="Espace réservé du numéro de diapositive 2">
            <a:extLst>
              <a:ext uri="{FF2B5EF4-FFF2-40B4-BE49-F238E27FC236}">
                <a16:creationId xmlns:a16="http://schemas.microsoft.com/office/drawing/2014/main" id="{B42F8E3B-907B-4006-BA00-7C1E88F2C920}"/>
              </a:ext>
            </a:extLst>
          </p:cNvPr>
          <p:cNvSpPr>
            <a:spLocks noGrp="1"/>
          </p:cNvSpPr>
          <p:nvPr>
            <p:ph type="sldNum" sz="quarter" idx="12"/>
          </p:nvPr>
        </p:nvSpPr>
        <p:spPr/>
        <p:txBody>
          <a:bodyPr/>
          <a:lstStyle/>
          <a:p>
            <a:fld id="{184788A6-B82F-4160-A6AF-F4050C2E9781}" type="slidenum">
              <a:rPr lang="fr-FR" smtClean="0"/>
              <a:pPr/>
              <a:t>13</a:t>
            </a:fld>
            <a:endParaRPr lang="fr-FR"/>
          </a:p>
        </p:txBody>
      </p:sp>
      <p:sp>
        <p:nvSpPr>
          <p:cNvPr id="4" name="ZoneTexte 3">
            <a:extLst>
              <a:ext uri="{FF2B5EF4-FFF2-40B4-BE49-F238E27FC236}">
                <a16:creationId xmlns:a16="http://schemas.microsoft.com/office/drawing/2014/main" id="{DFB31310-C075-45B1-A35D-F1514DF939CC}"/>
              </a:ext>
            </a:extLst>
          </p:cNvPr>
          <p:cNvSpPr txBox="1"/>
          <p:nvPr/>
        </p:nvSpPr>
        <p:spPr>
          <a:xfrm>
            <a:off x="1618593" y="704193"/>
            <a:ext cx="7262648" cy="4031873"/>
          </a:xfrm>
          <a:prstGeom prst="rect">
            <a:avLst/>
          </a:prstGeom>
          <a:solidFill>
            <a:srgbClr val="E7E6E6"/>
          </a:solidFill>
        </p:spPr>
        <p:txBody>
          <a:bodyPr wrap="square" rtlCol="0">
            <a:spAutoFit/>
          </a:bodyPr>
          <a:lstStyle/>
          <a:p>
            <a:r>
              <a:rPr lang="fr-FR" sz="1600" dirty="0">
                <a:solidFill>
                  <a:schemeClr val="accent1">
                    <a:lumMod val="50000"/>
                  </a:schemeClr>
                </a:solidFill>
                <a:latin typeface="Calibri" panose="020F0502020204030204" pitchFamily="34" charset="0"/>
                <a:cs typeface="Calibri" panose="020F0502020204030204" pitchFamily="34" charset="0"/>
              </a:rPr>
              <a:t>L’atelier Environnement / mécanismes de transfert des radionucléides</a:t>
            </a:r>
          </a:p>
          <a:p>
            <a:endParaRPr lang="fr-FR" sz="1600" dirty="0">
              <a:solidFill>
                <a:schemeClr val="accent1">
                  <a:lumMod val="50000"/>
                </a:schemeClr>
              </a:solidFill>
              <a:latin typeface="Calibri" panose="020F0502020204030204" pitchFamily="34" charset="0"/>
              <a:cs typeface="Calibri" panose="020F0502020204030204" pitchFamily="34" charset="0"/>
            </a:endParaRPr>
          </a:p>
          <a:p>
            <a:r>
              <a:rPr lang="fr-FR" sz="1600" dirty="0">
                <a:solidFill>
                  <a:schemeClr val="accent1">
                    <a:lumMod val="50000"/>
                  </a:schemeClr>
                </a:solidFill>
                <a:latin typeface="Calibri" panose="020F0502020204030204" pitchFamily="34" charset="0"/>
                <a:cs typeface="Calibri" panose="020F0502020204030204" pitchFamily="34" charset="0"/>
              </a:rPr>
              <a:t>Volonté de mobiliser « ensemble » les équipes et projets environnement au sens large, de l’argile à l’environnement de surface</a:t>
            </a:r>
          </a:p>
          <a:p>
            <a:endParaRPr lang="fr-FR" sz="1600" dirty="0">
              <a:solidFill>
                <a:schemeClr val="accent1">
                  <a:lumMod val="50000"/>
                </a:schemeClr>
              </a:solidFill>
              <a:latin typeface="Calibri" panose="020F0502020204030204" pitchFamily="34" charset="0"/>
              <a:cs typeface="Calibri" panose="020F0502020204030204" pitchFamily="34" charset="0"/>
            </a:endParaRPr>
          </a:p>
          <a:p>
            <a:r>
              <a:rPr lang="fr-FR" sz="1600" dirty="0">
                <a:solidFill>
                  <a:schemeClr val="accent1">
                    <a:lumMod val="50000"/>
                  </a:schemeClr>
                </a:solidFill>
                <a:latin typeface="Calibri" panose="020F0502020204030204" pitchFamily="34" charset="0"/>
                <a:cs typeface="Calibri" panose="020F0502020204030204" pitchFamily="34" charset="0"/>
              </a:rPr>
              <a:t>Objectifs du colloque sont multiples</a:t>
            </a:r>
          </a:p>
          <a:p>
            <a:endParaRPr lang="fr-FR" sz="1600" dirty="0">
              <a:solidFill>
                <a:schemeClr val="accent1">
                  <a:lumMod val="50000"/>
                </a:schemeClr>
              </a:solidFill>
              <a:latin typeface="Calibri" panose="020F0502020204030204" pitchFamily="34" charset="0"/>
              <a:cs typeface="Calibri" panose="020F0502020204030204" pitchFamily="34" charset="0"/>
            </a:endParaRPr>
          </a:p>
          <a:p>
            <a:pPr marL="285750" indent="-285750">
              <a:buFontTx/>
              <a:buChar char="-"/>
            </a:pPr>
            <a:r>
              <a:rPr lang="fr-FR" sz="1600" dirty="0">
                <a:solidFill>
                  <a:schemeClr val="accent1">
                    <a:lumMod val="50000"/>
                  </a:schemeClr>
                </a:solidFill>
                <a:latin typeface="Calibri" panose="020F0502020204030204" pitchFamily="34" charset="0"/>
                <a:cs typeface="Calibri" panose="020F0502020204030204" pitchFamily="34" charset="0"/>
              </a:rPr>
              <a:t>Présentation des projets financés par NEEDS terminés ou en cours</a:t>
            </a:r>
          </a:p>
          <a:p>
            <a:pPr marL="285750" indent="-285750">
              <a:buFontTx/>
              <a:buChar char="-"/>
            </a:pPr>
            <a:endParaRPr lang="fr-FR" sz="1600" dirty="0">
              <a:solidFill>
                <a:schemeClr val="accent1">
                  <a:lumMod val="50000"/>
                </a:schemeClr>
              </a:solidFill>
              <a:latin typeface="Calibri" panose="020F0502020204030204" pitchFamily="34" charset="0"/>
              <a:cs typeface="Calibri" panose="020F0502020204030204" pitchFamily="34" charset="0"/>
            </a:endParaRPr>
          </a:p>
          <a:p>
            <a:pPr marL="285750" indent="-285750">
              <a:buFontTx/>
              <a:buChar char="-"/>
            </a:pPr>
            <a:r>
              <a:rPr lang="fr-FR" sz="1600" dirty="0">
                <a:solidFill>
                  <a:schemeClr val="accent1">
                    <a:lumMod val="50000"/>
                  </a:schemeClr>
                </a:solidFill>
                <a:latin typeface="Calibri" panose="020F0502020204030204" pitchFamily="34" charset="0"/>
                <a:cs typeface="Calibri" panose="020F0502020204030204" pitchFamily="34" charset="0"/>
              </a:rPr>
              <a:t>Présentation de la vision R&amp;D des partenaires et des sujets que NEEDS pourrait soutenir</a:t>
            </a:r>
          </a:p>
          <a:p>
            <a:pPr marL="285750" indent="-285750">
              <a:buFontTx/>
              <a:buChar char="-"/>
            </a:pPr>
            <a:endParaRPr lang="fr-FR" sz="1600" dirty="0">
              <a:solidFill>
                <a:schemeClr val="accent1">
                  <a:lumMod val="50000"/>
                </a:schemeClr>
              </a:solidFill>
              <a:latin typeface="Calibri" panose="020F0502020204030204" pitchFamily="34" charset="0"/>
              <a:cs typeface="Calibri" panose="020F0502020204030204" pitchFamily="34" charset="0"/>
            </a:endParaRPr>
          </a:p>
          <a:p>
            <a:pPr marL="285750" indent="-285750">
              <a:buFontTx/>
              <a:buChar char="-"/>
            </a:pPr>
            <a:r>
              <a:rPr lang="fr-FR" sz="1600" dirty="0">
                <a:solidFill>
                  <a:schemeClr val="accent1">
                    <a:lumMod val="50000"/>
                  </a:schemeClr>
                </a:solidFill>
                <a:latin typeface="Calibri" panose="020F0502020204030204" pitchFamily="34" charset="0"/>
                <a:cs typeface="Calibri" panose="020F0502020204030204" pitchFamily="34" charset="0"/>
              </a:rPr>
              <a:t>Discussions « besoins des partenaires » et « envies des équipes »</a:t>
            </a:r>
          </a:p>
          <a:p>
            <a:pPr marL="285750" indent="-285750">
              <a:buFontTx/>
              <a:buChar char="-"/>
            </a:pPr>
            <a:endParaRPr lang="fr-FR" sz="1600" dirty="0">
              <a:solidFill>
                <a:schemeClr val="accent1">
                  <a:lumMod val="50000"/>
                </a:schemeClr>
              </a:solidFill>
              <a:latin typeface="Calibri" panose="020F0502020204030204" pitchFamily="34" charset="0"/>
              <a:cs typeface="Calibri" panose="020F0502020204030204" pitchFamily="34" charset="0"/>
            </a:endParaRPr>
          </a:p>
          <a:p>
            <a:pPr marL="285750" indent="-285750">
              <a:buFontTx/>
              <a:buChar char="-"/>
            </a:pPr>
            <a:r>
              <a:rPr lang="fr-FR" sz="1600" dirty="0">
                <a:solidFill>
                  <a:schemeClr val="accent1">
                    <a:lumMod val="50000"/>
                  </a:schemeClr>
                </a:solidFill>
                <a:latin typeface="Calibri" panose="020F0502020204030204" pitchFamily="34" charset="0"/>
                <a:cs typeface="Calibri" panose="020F0502020204030204" pitchFamily="34" charset="0"/>
              </a:rPr>
              <a:t>Présentations plus larges (projets européens, nouvelles initiatives) pour aider à positionner NEEDS dans le paysage de recherche</a:t>
            </a:r>
          </a:p>
        </p:txBody>
      </p:sp>
    </p:spTree>
    <p:extLst>
      <p:ext uri="{BB962C8B-B14F-4D97-AF65-F5344CB8AC3E}">
        <p14:creationId xmlns:p14="http://schemas.microsoft.com/office/powerpoint/2010/main" val="776465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6C751E92-F719-4428-B3F4-EF61502F883F}"/>
              </a:ext>
            </a:extLst>
          </p:cNvPr>
          <p:cNvSpPr>
            <a:spLocks noGrp="1"/>
          </p:cNvSpPr>
          <p:nvPr>
            <p:ph type="ftr" sz="quarter" idx="11"/>
          </p:nvPr>
        </p:nvSpPr>
        <p:spPr/>
        <p:txBody>
          <a:bodyPr/>
          <a:lstStyle/>
          <a:p>
            <a:r>
              <a:rPr lang="en-US"/>
              <a:t>NEEDS  S. David, Clermont-Ferrand 23 Mai 2022</a:t>
            </a:r>
            <a:endParaRPr lang="fr-FR"/>
          </a:p>
        </p:txBody>
      </p:sp>
      <p:sp>
        <p:nvSpPr>
          <p:cNvPr id="3" name="Espace réservé du numéro de diapositive 2">
            <a:extLst>
              <a:ext uri="{FF2B5EF4-FFF2-40B4-BE49-F238E27FC236}">
                <a16:creationId xmlns:a16="http://schemas.microsoft.com/office/drawing/2014/main" id="{F5FB650C-48A6-4B4C-9F9B-A675F5354D0B}"/>
              </a:ext>
            </a:extLst>
          </p:cNvPr>
          <p:cNvSpPr>
            <a:spLocks noGrp="1"/>
          </p:cNvSpPr>
          <p:nvPr>
            <p:ph type="sldNum" sz="quarter" idx="12"/>
          </p:nvPr>
        </p:nvSpPr>
        <p:spPr/>
        <p:txBody>
          <a:bodyPr/>
          <a:lstStyle/>
          <a:p>
            <a:fld id="{184788A6-B82F-4160-A6AF-F4050C2E9781}" type="slidenum">
              <a:rPr lang="fr-FR" smtClean="0"/>
              <a:pPr/>
              <a:t>14</a:t>
            </a:fld>
            <a:endParaRPr lang="fr-FR"/>
          </a:p>
        </p:txBody>
      </p:sp>
      <p:sp>
        <p:nvSpPr>
          <p:cNvPr id="5" name="ZoneTexte 4">
            <a:extLst>
              <a:ext uri="{FF2B5EF4-FFF2-40B4-BE49-F238E27FC236}">
                <a16:creationId xmlns:a16="http://schemas.microsoft.com/office/drawing/2014/main" id="{F1720A14-A83F-40D2-BBE9-A2543070C652}"/>
              </a:ext>
            </a:extLst>
          </p:cNvPr>
          <p:cNvSpPr txBox="1"/>
          <p:nvPr/>
        </p:nvSpPr>
        <p:spPr>
          <a:xfrm>
            <a:off x="1525689" y="995640"/>
            <a:ext cx="7155732" cy="3293209"/>
          </a:xfrm>
          <a:prstGeom prst="rect">
            <a:avLst/>
          </a:prstGeom>
          <a:solidFill>
            <a:srgbClr val="E7E6E6"/>
          </a:solidFill>
        </p:spPr>
        <p:txBody>
          <a:bodyPr wrap="square" rtlCol="0">
            <a:spAutoFit/>
          </a:bodyPr>
          <a:lstStyle/>
          <a:p>
            <a:r>
              <a:rPr lang="fr-FR" sz="1600" dirty="0">
                <a:solidFill>
                  <a:schemeClr val="accent1">
                    <a:lumMod val="50000"/>
                  </a:schemeClr>
                </a:solidFill>
                <a:latin typeface="Calibri" panose="020F0502020204030204" pitchFamily="34" charset="0"/>
                <a:cs typeface="Calibri" panose="020F0502020204030204" pitchFamily="34" charset="0"/>
              </a:rPr>
              <a:t>Atelier NEEDS Recherche Amont pour </a:t>
            </a:r>
            <a:r>
              <a:rPr lang="fr-FR" sz="1600">
                <a:solidFill>
                  <a:schemeClr val="accent1">
                    <a:lumMod val="50000"/>
                  </a:schemeClr>
                </a:solidFill>
                <a:latin typeface="Calibri" panose="020F0502020204030204" pitchFamily="34" charset="0"/>
                <a:cs typeface="Calibri" panose="020F0502020204030204" pitchFamily="34" charset="0"/>
              </a:rPr>
              <a:t>les systèmes </a:t>
            </a:r>
            <a:r>
              <a:rPr lang="fr-FR" sz="1600" dirty="0">
                <a:solidFill>
                  <a:schemeClr val="accent1">
                    <a:lumMod val="50000"/>
                  </a:schemeClr>
                </a:solidFill>
                <a:latin typeface="Calibri" panose="020F0502020204030204" pitchFamily="34" charset="0"/>
                <a:cs typeface="Calibri" panose="020F0502020204030204" pitchFamily="34" charset="0"/>
              </a:rPr>
              <a:t>nucléaires</a:t>
            </a:r>
          </a:p>
          <a:p>
            <a:endParaRPr lang="fr-FR" sz="1600" dirty="0">
              <a:solidFill>
                <a:schemeClr val="accent1">
                  <a:lumMod val="50000"/>
                </a:schemeClr>
              </a:solidFill>
              <a:latin typeface="Calibri" panose="020F0502020204030204" pitchFamily="34" charset="0"/>
              <a:cs typeface="Calibri" panose="020F0502020204030204" pitchFamily="34" charset="0"/>
            </a:endParaRPr>
          </a:p>
          <a:p>
            <a:r>
              <a:rPr lang="fr-FR" sz="1600" dirty="0">
                <a:solidFill>
                  <a:schemeClr val="accent1">
                    <a:lumMod val="50000"/>
                  </a:schemeClr>
                </a:solidFill>
                <a:latin typeface="Calibri" panose="020F0502020204030204" pitchFamily="34" charset="0"/>
                <a:cs typeface="Calibri" panose="020F0502020204030204" pitchFamily="34" charset="0"/>
              </a:rPr>
              <a:t>7-8-9 Septembre 2022 @ Orsay</a:t>
            </a:r>
          </a:p>
          <a:p>
            <a:endParaRPr lang="fr-FR" sz="1600" dirty="0">
              <a:solidFill>
                <a:schemeClr val="accent1">
                  <a:lumMod val="50000"/>
                </a:schemeClr>
              </a:solidFill>
              <a:latin typeface="Calibri" panose="020F0502020204030204" pitchFamily="34" charset="0"/>
              <a:cs typeface="Calibri" panose="020F0502020204030204" pitchFamily="34" charset="0"/>
            </a:endParaRPr>
          </a:p>
          <a:p>
            <a:pPr marL="285750" indent="-285750">
              <a:buFontTx/>
              <a:buChar char="-"/>
            </a:pPr>
            <a:r>
              <a:rPr lang="fr-FR" sz="1600" dirty="0">
                <a:solidFill>
                  <a:schemeClr val="accent1">
                    <a:lumMod val="50000"/>
                  </a:schemeClr>
                </a:solidFill>
                <a:latin typeface="Calibri" panose="020F0502020204030204" pitchFamily="34" charset="0"/>
                <a:cs typeface="Calibri" panose="020F0502020204030204" pitchFamily="34" charset="0"/>
              </a:rPr>
              <a:t>Physique des réacteurs : neutronique, </a:t>
            </a:r>
            <a:r>
              <a:rPr lang="fr-FR" sz="1600" dirty="0" err="1">
                <a:solidFill>
                  <a:schemeClr val="accent1">
                    <a:lumMod val="50000"/>
                  </a:schemeClr>
                </a:solidFill>
                <a:latin typeface="Calibri" panose="020F0502020204030204" pitchFamily="34" charset="0"/>
                <a:cs typeface="Calibri" panose="020F0502020204030204" pitchFamily="34" charset="0"/>
              </a:rPr>
              <a:t>thermohydraulique</a:t>
            </a:r>
            <a:r>
              <a:rPr lang="fr-FR" sz="1600" dirty="0">
                <a:solidFill>
                  <a:schemeClr val="accent1">
                    <a:lumMod val="50000"/>
                  </a:schemeClr>
                </a:solidFill>
                <a:latin typeface="Calibri" panose="020F0502020204030204" pitchFamily="34" charset="0"/>
                <a:cs typeface="Calibri" panose="020F0502020204030204" pitchFamily="34" charset="0"/>
              </a:rPr>
              <a:t>, couplages </a:t>
            </a:r>
            <a:r>
              <a:rPr lang="fr-FR" sz="1600" dirty="0" err="1">
                <a:solidFill>
                  <a:schemeClr val="accent1">
                    <a:lumMod val="50000"/>
                  </a:schemeClr>
                </a:solidFill>
                <a:latin typeface="Calibri" panose="020F0502020204030204" pitchFamily="34" charset="0"/>
                <a:cs typeface="Calibri" panose="020F0502020204030204" pitchFamily="34" charset="0"/>
              </a:rPr>
              <a:t>muti</a:t>
            </a:r>
            <a:r>
              <a:rPr lang="fr-FR" sz="1600" dirty="0">
                <a:solidFill>
                  <a:schemeClr val="accent1">
                    <a:lumMod val="50000"/>
                  </a:schemeClr>
                </a:solidFill>
                <a:latin typeface="Calibri" panose="020F0502020204030204" pitchFamily="34" charset="0"/>
                <a:cs typeface="Calibri" panose="020F0502020204030204" pitchFamily="34" charset="0"/>
              </a:rPr>
              <a:t>-physiques, données nucléaires</a:t>
            </a:r>
          </a:p>
          <a:p>
            <a:pPr marL="285750" indent="-285750">
              <a:buFontTx/>
              <a:buChar char="-"/>
            </a:pPr>
            <a:endParaRPr lang="fr-FR" sz="1600" dirty="0">
              <a:solidFill>
                <a:schemeClr val="accent1">
                  <a:lumMod val="50000"/>
                </a:schemeClr>
              </a:solidFill>
              <a:latin typeface="Calibri" panose="020F0502020204030204" pitchFamily="34" charset="0"/>
              <a:cs typeface="Calibri" panose="020F0502020204030204" pitchFamily="34" charset="0"/>
            </a:endParaRPr>
          </a:p>
          <a:p>
            <a:pPr marL="285750" indent="-285750">
              <a:buFontTx/>
              <a:buChar char="-"/>
            </a:pPr>
            <a:r>
              <a:rPr lang="fr-FR" sz="1600" dirty="0">
                <a:solidFill>
                  <a:schemeClr val="accent1">
                    <a:lumMod val="50000"/>
                  </a:schemeClr>
                </a:solidFill>
                <a:latin typeface="Calibri" panose="020F0502020204030204" pitchFamily="34" charset="0"/>
                <a:cs typeface="Calibri" panose="020F0502020204030204" pitchFamily="34" charset="0"/>
              </a:rPr>
              <a:t>Physique et Chimie du cycle du combustible</a:t>
            </a:r>
          </a:p>
          <a:p>
            <a:pPr marL="285750" indent="-285750">
              <a:buFontTx/>
              <a:buChar char="-"/>
            </a:pPr>
            <a:endParaRPr lang="fr-FR" sz="1600" dirty="0">
              <a:solidFill>
                <a:schemeClr val="accent1">
                  <a:lumMod val="50000"/>
                </a:schemeClr>
              </a:solidFill>
              <a:latin typeface="Calibri" panose="020F0502020204030204" pitchFamily="34" charset="0"/>
              <a:cs typeface="Calibri" panose="020F0502020204030204" pitchFamily="34" charset="0"/>
            </a:endParaRPr>
          </a:p>
          <a:p>
            <a:pPr marL="285750" indent="-285750">
              <a:buFontTx/>
              <a:buChar char="-"/>
            </a:pPr>
            <a:r>
              <a:rPr lang="fr-FR" sz="1600" dirty="0">
                <a:solidFill>
                  <a:schemeClr val="accent1">
                    <a:lumMod val="50000"/>
                  </a:schemeClr>
                </a:solidFill>
                <a:latin typeface="Calibri" panose="020F0502020204030204" pitchFamily="34" charset="0"/>
                <a:cs typeface="Calibri" panose="020F0502020204030204" pitchFamily="34" charset="0"/>
              </a:rPr>
              <a:t>Matériaux pour les réacteurs</a:t>
            </a:r>
          </a:p>
          <a:p>
            <a:pPr marL="285750" indent="-285750">
              <a:buFontTx/>
              <a:buChar char="-"/>
            </a:pPr>
            <a:endParaRPr lang="fr-FR" sz="1600" dirty="0">
              <a:solidFill>
                <a:schemeClr val="accent1">
                  <a:lumMod val="50000"/>
                </a:schemeClr>
              </a:solidFill>
              <a:latin typeface="Calibri" panose="020F0502020204030204" pitchFamily="34" charset="0"/>
              <a:cs typeface="Calibri" panose="020F0502020204030204" pitchFamily="34" charset="0"/>
            </a:endParaRPr>
          </a:p>
          <a:p>
            <a:pPr marL="285750" indent="-285750">
              <a:buFontTx/>
              <a:buChar char="-"/>
            </a:pPr>
            <a:r>
              <a:rPr lang="fr-FR" sz="1600" dirty="0">
                <a:solidFill>
                  <a:schemeClr val="accent1">
                    <a:lumMod val="50000"/>
                  </a:schemeClr>
                </a:solidFill>
                <a:latin typeface="Calibri" panose="020F0502020204030204" pitchFamily="34" charset="0"/>
                <a:cs typeface="Calibri" panose="020F0502020204030204" pitchFamily="34" charset="0"/>
              </a:rPr>
              <a:t>Technico-économie, nucléaire et territoires</a:t>
            </a:r>
          </a:p>
          <a:p>
            <a:pPr marL="285750" indent="-285750">
              <a:buFontTx/>
              <a:buChar char="-"/>
            </a:pPr>
            <a:endParaRPr lang="fr-FR" sz="1600" dirty="0">
              <a:solidFill>
                <a:schemeClr val="accent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01092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D26E93D0-29B2-46E0-8DB3-29BCCEAF71B2}"/>
              </a:ext>
            </a:extLst>
          </p:cNvPr>
          <p:cNvSpPr>
            <a:spLocks noGrp="1"/>
          </p:cNvSpPr>
          <p:nvPr>
            <p:ph type="ftr" sz="quarter" idx="11"/>
          </p:nvPr>
        </p:nvSpPr>
        <p:spPr/>
        <p:txBody>
          <a:bodyPr/>
          <a:lstStyle/>
          <a:p>
            <a:r>
              <a:rPr lang="en-US"/>
              <a:t>NEEDS  S. David, Clermont-Ferrand 23 Mai 2022</a:t>
            </a:r>
            <a:endParaRPr lang="fr-FR"/>
          </a:p>
        </p:txBody>
      </p:sp>
      <p:sp>
        <p:nvSpPr>
          <p:cNvPr id="5" name="Espace réservé du numéro de diapositive 4">
            <a:extLst>
              <a:ext uri="{FF2B5EF4-FFF2-40B4-BE49-F238E27FC236}">
                <a16:creationId xmlns:a16="http://schemas.microsoft.com/office/drawing/2014/main" id="{4E431F91-4048-4345-B684-C81D8510EBAE}"/>
              </a:ext>
            </a:extLst>
          </p:cNvPr>
          <p:cNvSpPr>
            <a:spLocks noGrp="1"/>
          </p:cNvSpPr>
          <p:nvPr>
            <p:ph type="sldNum" sz="quarter" idx="12"/>
          </p:nvPr>
        </p:nvSpPr>
        <p:spPr/>
        <p:txBody>
          <a:bodyPr/>
          <a:lstStyle/>
          <a:p>
            <a:fld id="{184788A6-B82F-4160-A6AF-F4050C2E9781}" type="slidenum">
              <a:rPr lang="fr-FR" smtClean="0"/>
              <a:t>2</a:t>
            </a:fld>
            <a:endParaRPr lang="fr-FR" dirty="0"/>
          </a:p>
        </p:txBody>
      </p:sp>
      <p:sp>
        <p:nvSpPr>
          <p:cNvPr id="6" name="ZoneTexte 5">
            <a:extLst>
              <a:ext uri="{FF2B5EF4-FFF2-40B4-BE49-F238E27FC236}">
                <a16:creationId xmlns:a16="http://schemas.microsoft.com/office/drawing/2014/main" id="{F0131155-5B8E-4BB6-AE5C-5DF348EB6F4F}"/>
              </a:ext>
            </a:extLst>
          </p:cNvPr>
          <p:cNvSpPr txBox="1"/>
          <p:nvPr/>
        </p:nvSpPr>
        <p:spPr>
          <a:xfrm>
            <a:off x="1470645" y="554846"/>
            <a:ext cx="7517056" cy="830997"/>
          </a:xfrm>
          <a:prstGeom prst="rect">
            <a:avLst/>
          </a:prstGeom>
          <a:noFill/>
        </p:spPr>
        <p:txBody>
          <a:bodyPr wrap="square" rtlCol="0">
            <a:spAutoFit/>
          </a:bodyPr>
          <a:lstStyle/>
          <a:p>
            <a:r>
              <a:rPr lang="fr-FR" sz="1600" b="1" i="1" dirty="0">
                <a:solidFill>
                  <a:schemeClr val="accent1">
                    <a:lumMod val="50000"/>
                  </a:schemeClr>
                </a:solidFill>
              </a:rPr>
              <a:t>NEEDS </a:t>
            </a:r>
            <a:r>
              <a:rPr lang="fr-FR" sz="1600" b="1" i="1" dirty="0">
                <a:solidFill>
                  <a:schemeClr val="accent1">
                    <a:lumMod val="50000"/>
                  </a:schemeClr>
                </a:solidFill>
                <a:latin typeface="Calibri" panose="020F0502020204030204" pitchFamily="34" charset="0"/>
                <a:cs typeface="Calibri" panose="020F0502020204030204" pitchFamily="34" charset="0"/>
              </a:rPr>
              <a:t>Nucléaire : Energie Environnement Déchets Société</a:t>
            </a:r>
          </a:p>
          <a:p>
            <a:r>
              <a:rPr lang="fr-FR" sz="1600" b="1" i="1" dirty="0">
                <a:solidFill>
                  <a:schemeClr val="accent1">
                    <a:lumMod val="50000"/>
                  </a:schemeClr>
                </a:solidFill>
                <a:latin typeface="Calibri" panose="020F0502020204030204" pitchFamily="34" charset="0"/>
                <a:cs typeface="Calibri" panose="020F0502020204030204" pitchFamily="34" charset="0"/>
              </a:rPr>
              <a:t>Mobiliser la recherche académique sur des grandes questions scientifiques liées à l’énergie nucléaire de fission</a:t>
            </a:r>
            <a:endParaRPr lang="fr-FR" sz="1600" dirty="0">
              <a:solidFill>
                <a:schemeClr val="accent1">
                  <a:lumMod val="50000"/>
                </a:schemeClr>
              </a:solidFill>
              <a:latin typeface="Calibri" panose="020F0502020204030204" pitchFamily="34" charset="0"/>
              <a:cs typeface="Calibri" panose="020F0502020204030204" pitchFamily="34" charset="0"/>
            </a:endParaRPr>
          </a:p>
        </p:txBody>
      </p:sp>
      <p:sp>
        <p:nvSpPr>
          <p:cNvPr id="7" name="ZoneTexte 6">
            <a:extLst>
              <a:ext uri="{FF2B5EF4-FFF2-40B4-BE49-F238E27FC236}">
                <a16:creationId xmlns:a16="http://schemas.microsoft.com/office/drawing/2014/main" id="{0AF24D53-B032-4367-9FA5-FBDD459C8480}"/>
              </a:ext>
            </a:extLst>
          </p:cNvPr>
          <p:cNvSpPr txBox="1"/>
          <p:nvPr/>
        </p:nvSpPr>
        <p:spPr>
          <a:xfrm>
            <a:off x="289249" y="1483461"/>
            <a:ext cx="8698452" cy="4985980"/>
          </a:xfrm>
          <a:prstGeom prst="rect">
            <a:avLst/>
          </a:prstGeom>
          <a:solidFill>
            <a:srgbClr val="E7E6E6"/>
          </a:solidFill>
        </p:spPr>
        <p:txBody>
          <a:bodyPr wrap="square" rtlCol="0">
            <a:spAutoFit/>
          </a:bodyPr>
          <a:lstStyle/>
          <a:p>
            <a:pPr algn="just"/>
            <a:r>
              <a:rPr lang="fr-FR" sz="1600" dirty="0">
                <a:solidFill>
                  <a:schemeClr val="accent1">
                    <a:lumMod val="50000"/>
                  </a:schemeClr>
                </a:solidFill>
                <a:latin typeface="Calibri" panose="020F0502020204030204" pitchFamily="34" charset="0"/>
                <a:cs typeface="Calibri" panose="020F0502020204030204" pitchFamily="34" charset="0"/>
              </a:rPr>
              <a:t>Programme de recherche CNRS ANDRA BRGM CEA EDF FRAMATOME IRSN ORANO</a:t>
            </a:r>
          </a:p>
          <a:p>
            <a:pPr algn="just"/>
            <a:r>
              <a:rPr lang="fr-FR" sz="1600" b="1" i="1" dirty="0">
                <a:solidFill>
                  <a:schemeClr val="accent1">
                    <a:lumMod val="50000"/>
                  </a:schemeClr>
                </a:solidFill>
                <a:latin typeface="Calibri" panose="020F0502020204030204" pitchFamily="34" charset="0"/>
                <a:cs typeface="Calibri" panose="020F0502020204030204" pitchFamily="34" charset="0"/>
              </a:rPr>
              <a:t>Mobiliser la recherche académique sur des questions scientifique liée à l’énergie nucléaire de fission</a:t>
            </a:r>
          </a:p>
          <a:p>
            <a:pPr algn="just"/>
            <a:endParaRPr lang="fr-FR" sz="1600" b="1" i="1" dirty="0">
              <a:solidFill>
                <a:schemeClr val="accent1">
                  <a:lumMod val="50000"/>
                </a:schemeClr>
              </a:solidFill>
              <a:latin typeface="Calibri" panose="020F0502020204030204" pitchFamily="34" charset="0"/>
              <a:cs typeface="Calibri" panose="020F0502020204030204" pitchFamily="34" charset="0"/>
            </a:endParaRPr>
          </a:p>
          <a:p>
            <a:pPr algn="just"/>
            <a:r>
              <a:rPr lang="fr-FR" sz="1600" dirty="0">
                <a:solidFill>
                  <a:schemeClr val="accent1">
                    <a:lumMod val="50000"/>
                  </a:schemeClr>
                </a:solidFill>
                <a:latin typeface="Calibri" panose="020F0502020204030204" pitchFamily="34" charset="0"/>
                <a:cs typeface="Calibri" panose="020F0502020204030204" pitchFamily="34" charset="0"/>
              </a:rPr>
              <a:t>Conduire une coopération en matière de recherche, autour des mécanismes, processus fondamentaux et données de base d’intérêt pour l’énergie nucléaire, en complémentarité des autres vecteurs de recherche nationaux, européens et internationaux. </a:t>
            </a:r>
          </a:p>
          <a:p>
            <a:pPr algn="just"/>
            <a:r>
              <a:rPr lang="fr-FR" sz="1600" dirty="0">
                <a:solidFill>
                  <a:schemeClr val="accent1">
                    <a:lumMod val="50000"/>
                  </a:schemeClr>
                </a:solidFill>
                <a:latin typeface="Calibri" panose="020F0502020204030204" pitchFamily="34" charset="0"/>
                <a:cs typeface="Calibri" panose="020F0502020204030204" pitchFamily="34" charset="0"/>
              </a:rPr>
              <a:t>L’originalité et la plus-value de cette collaboration reposent sur deux approches :</a:t>
            </a:r>
          </a:p>
          <a:p>
            <a:pPr marL="285750" lvl="0" indent="-285750" algn="just">
              <a:buFont typeface="Arial" panose="020B0604020202020204" pitchFamily="34" charset="0"/>
              <a:buChar char="•"/>
            </a:pPr>
            <a:r>
              <a:rPr lang="fr-FR" sz="1600" dirty="0">
                <a:solidFill>
                  <a:schemeClr val="accent1">
                    <a:lumMod val="50000"/>
                  </a:schemeClr>
                </a:solidFill>
                <a:latin typeface="Calibri" panose="020F0502020204030204" pitchFamily="34" charset="0"/>
                <a:cs typeface="Calibri" panose="020F0502020204030204" pitchFamily="34" charset="0"/>
              </a:rPr>
              <a:t>un positionnement en amont, sur une science de base pour l’énergie nucléaire, qui assure une forte mobilisation de la recherche académique sur le domaine de l’énergie nucléaire dans le contexte des grandes échelles de temps des projets de développement (réacteurs, démantèlement, traitement/conditionnement des déchets, stockage…) ;</a:t>
            </a:r>
          </a:p>
          <a:p>
            <a:pPr marL="285750" lvl="0" indent="-285750" algn="just">
              <a:buFont typeface="Arial" panose="020B0604020202020204" pitchFamily="34" charset="0"/>
              <a:buChar char="•"/>
            </a:pPr>
            <a:r>
              <a:rPr lang="fr-FR" sz="1600" dirty="0">
                <a:solidFill>
                  <a:schemeClr val="accent1">
                    <a:lumMod val="50000"/>
                  </a:schemeClr>
                </a:solidFill>
                <a:latin typeface="Calibri" panose="020F0502020204030204" pitchFamily="34" charset="0"/>
                <a:cs typeface="Calibri" panose="020F0502020204030204" pitchFamily="34" charset="0"/>
              </a:rPr>
              <a:t>un soutien à des projets émergents et exploratoires pour susciter l’innovation et attirer de nouvelles compétences.</a:t>
            </a:r>
          </a:p>
          <a:p>
            <a:pPr algn="just"/>
            <a:r>
              <a:rPr lang="fr-FR" sz="1600" dirty="0">
                <a:solidFill>
                  <a:schemeClr val="accent1">
                    <a:lumMod val="50000"/>
                  </a:schemeClr>
                </a:solidFill>
                <a:latin typeface="Calibri" panose="020F0502020204030204" pitchFamily="34" charset="0"/>
                <a:cs typeface="Calibri" panose="020F0502020204030204" pitchFamily="34" charset="0"/>
              </a:rPr>
              <a:t> </a:t>
            </a:r>
          </a:p>
          <a:p>
            <a:pPr algn="just"/>
            <a:r>
              <a:rPr lang="fr-FR" sz="1600" dirty="0">
                <a:solidFill>
                  <a:schemeClr val="accent1">
                    <a:lumMod val="50000"/>
                  </a:schemeClr>
                </a:solidFill>
                <a:latin typeface="Calibri" panose="020F0502020204030204" pitchFamily="34" charset="0"/>
                <a:cs typeface="Calibri" panose="020F0502020204030204" pitchFamily="34" charset="0"/>
              </a:rPr>
              <a:t>Le programme NEEDS est destiné à financer des projets de recherche et à assurer une animation scientifique continue qui favorise l’interaction entre les partenaires et la construction de projets scientifiques de qualité dans les thématiques des réacteurs nucléaires, des déchets nucléaires, de la radioactivité dans l’environnement, des ressources en uranium, et du rôle du nucléaire dans la transition énergétique.</a:t>
            </a:r>
          </a:p>
          <a:p>
            <a:pPr algn="just"/>
            <a:endParaRPr lang="fr-FR" sz="1400" dirty="0">
              <a:solidFill>
                <a:schemeClr val="accent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90938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388335" y="330812"/>
            <a:ext cx="4727641" cy="369332"/>
          </a:xfrm>
          <a:prstGeom prst="rect">
            <a:avLst/>
          </a:prstGeom>
          <a:noFill/>
        </p:spPr>
        <p:txBody>
          <a:bodyPr wrap="none" rtlCol="0">
            <a:spAutoFit/>
          </a:bodyPr>
          <a:lstStyle/>
          <a:p>
            <a:r>
              <a:rPr lang="fr-FR" dirty="0">
                <a:solidFill>
                  <a:schemeClr val="accent1">
                    <a:lumMod val="50000"/>
                  </a:schemeClr>
                </a:solidFill>
                <a:latin typeface="Calibri" panose="020F0502020204030204" pitchFamily="34" charset="0"/>
                <a:cs typeface="Calibri" panose="020F0502020204030204" pitchFamily="34" charset="0"/>
              </a:rPr>
              <a:t>Fonctionnement du nouveau programme NEEDS</a:t>
            </a:r>
          </a:p>
        </p:txBody>
      </p:sp>
      <p:sp>
        <p:nvSpPr>
          <p:cNvPr id="5" name="Rectangle à coins arrondis 4"/>
          <p:cNvSpPr/>
          <p:nvPr/>
        </p:nvSpPr>
        <p:spPr>
          <a:xfrm>
            <a:off x="485210" y="1060052"/>
            <a:ext cx="2143593" cy="9743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Calibri" panose="020F0502020204030204" pitchFamily="34" charset="0"/>
                <a:cs typeface="Calibri" panose="020F0502020204030204" pitchFamily="34" charset="0"/>
              </a:rPr>
              <a:t>Comité des partenaires</a:t>
            </a:r>
          </a:p>
          <a:p>
            <a:pPr algn="ctr"/>
            <a:r>
              <a:rPr lang="fr-FR" sz="1600" dirty="0">
                <a:latin typeface="Calibri" panose="020F0502020204030204" pitchFamily="34" charset="0"/>
                <a:cs typeface="Calibri" panose="020F0502020204030204" pitchFamily="34" charset="0"/>
              </a:rPr>
              <a:t>8 membres</a:t>
            </a:r>
          </a:p>
        </p:txBody>
      </p:sp>
      <p:sp>
        <p:nvSpPr>
          <p:cNvPr id="6" name="ZoneTexte 5"/>
          <p:cNvSpPr txBox="1"/>
          <p:nvPr/>
        </p:nvSpPr>
        <p:spPr>
          <a:xfrm>
            <a:off x="3002437" y="975248"/>
            <a:ext cx="4628960" cy="1107996"/>
          </a:xfrm>
          <a:prstGeom prst="rect">
            <a:avLst/>
          </a:prstGeom>
          <a:noFill/>
        </p:spPr>
        <p:txBody>
          <a:bodyPr wrap="none" rtlCol="0">
            <a:spAutoFit/>
          </a:bodyPr>
          <a:lstStyle/>
          <a:p>
            <a:r>
              <a:rPr lang="fr-FR" sz="1600" b="1" dirty="0">
                <a:solidFill>
                  <a:schemeClr val="accent1">
                    <a:lumMod val="50000"/>
                  </a:schemeClr>
                </a:solidFill>
                <a:latin typeface="Calibri" panose="020F0502020204030204" pitchFamily="34" charset="0"/>
                <a:cs typeface="Calibri" panose="020F0502020204030204" pitchFamily="34" charset="0"/>
              </a:rPr>
              <a:t>Comite de « décision »</a:t>
            </a:r>
          </a:p>
          <a:p>
            <a:r>
              <a:rPr lang="fr-FR" sz="1600" dirty="0">
                <a:solidFill>
                  <a:schemeClr val="accent1">
                    <a:lumMod val="50000"/>
                  </a:schemeClr>
                </a:solidFill>
                <a:latin typeface="Calibri" panose="020F0502020204030204" pitchFamily="34" charset="0"/>
                <a:cs typeface="Calibri" panose="020F0502020204030204" pitchFamily="34" charset="0"/>
              </a:rPr>
              <a:t>Politique scientifique générale, grandes orientations</a:t>
            </a:r>
          </a:p>
          <a:p>
            <a:r>
              <a:rPr lang="fr-FR" sz="1600" dirty="0">
                <a:solidFill>
                  <a:schemeClr val="accent1">
                    <a:lumMod val="50000"/>
                  </a:schemeClr>
                </a:solidFill>
                <a:latin typeface="Calibri" panose="020F0502020204030204" pitchFamily="34" charset="0"/>
                <a:cs typeface="Calibri" panose="020F0502020204030204" pitchFamily="34" charset="0"/>
              </a:rPr>
              <a:t>Financement, contribution de chacun des partenaires</a:t>
            </a:r>
          </a:p>
          <a:p>
            <a:r>
              <a:rPr lang="fr-FR" sz="1600" dirty="0">
                <a:solidFill>
                  <a:schemeClr val="accent1">
                    <a:lumMod val="50000"/>
                  </a:schemeClr>
                </a:solidFill>
                <a:latin typeface="Calibri" panose="020F0502020204030204" pitchFamily="34" charset="0"/>
                <a:cs typeface="Calibri" panose="020F0502020204030204" pitchFamily="34" charset="0"/>
              </a:rPr>
              <a:t>Nomination COPIL, CS</a:t>
            </a:r>
          </a:p>
        </p:txBody>
      </p:sp>
      <p:sp>
        <p:nvSpPr>
          <p:cNvPr id="8" name="Rectangle à coins arrondis 7"/>
          <p:cNvSpPr/>
          <p:nvPr/>
        </p:nvSpPr>
        <p:spPr>
          <a:xfrm>
            <a:off x="485209" y="2232929"/>
            <a:ext cx="2143593" cy="23488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Calibri" panose="020F0502020204030204" pitchFamily="34" charset="0"/>
                <a:cs typeface="Calibri" panose="020F0502020204030204" pitchFamily="34" charset="0"/>
              </a:rPr>
              <a:t>Comité de pilotage</a:t>
            </a:r>
          </a:p>
          <a:p>
            <a:pPr algn="ctr"/>
            <a:endParaRPr lang="fr-FR" sz="1600" dirty="0">
              <a:latin typeface="Calibri" panose="020F0502020204030204" pitchFamily="34" charset="0"/>
              <a:cs typeface="Calibri" panose="020F0502020204030204" pitchFamily="34" charset="0"/>
            </a:endParaRPr>
          </a:p>
          <a:p>
            <a:pPr algn="ctr"/>
            <a:r>
              <a:rPr lang="fr-FR" sz="1600" dirty="0">
                <a:latin typeface="Calibri" panose="020F0502020204030204" pitchFamily="34" charset="0"/>
                <a:cs typeface="Calibri" panose="020F0502020204030204" pitchFamily="34" charset="0"/>
              </a:rPr>
              <a:t>1 directeur</a:t>
            </a:r>
          </a:p>
          <a:p>
            <a:pPr algn="ctr"/>
            <a:r>
              <a:rPr lang="fr-FR" sz="1600" dirty="0">
                <a:latin typeface="Calibri" panose="020F0502020204030204" pitchFamily="34" charset="0"/>
                <a:cs typeface="Calibri" panose="020F0502020204030204" pitchFamily="34" charset="0"/>
              </a:rPr>
              <a:t>+ 10/15 membres</a:t>
            </a:r>
          </a:p>
        </p:txBody>
      </p:sp>
      <p:sp>
        <p:nvSpPr>
          <p:cNvPr id="9" name="ZoneTexte 8"/>
          <p:cNvSpPr txBox="1"/>
          <p:nvPr/>
        </p:nvSpPr>
        <p:spPr>
          <a:xfrm>
            <a:off x="3002437" y="2083244"/>
            <a:ext cx="6237029" cy="2800767"/>
          </a:xfrm>
          <a:prstGeom prst="rect">
            <a:avLst/>
          </a:prstGeom>
          <a:noFill/>
        </p:spPr>
        <p:txBody>
          <a:bodyPr wrap="square" rtlCol="0">
            <a:spAutoFit/>
          </a:bodyPr>
          <a:lstStyle/>
          <a:p>
            <a:r>
              <a:rPr lang="fr-FR" sz="1600" b="1" dirty="0">
                <a:solidFill>
                  <a:schemeClr val="accent1">
                    <a:lumMod val="50000"/>
                  </a:schemeClr>
                </a:solidFill>
                <a:latin typeface="Calibri" panose="020F0502020204030204" pitchFamily="34" charset="0"/>
                <a:cs typeface="Calibri" panose="020F0502020204030204" pitchFamily="34" charset="0"/>
              </a:rPr>
              <a:t>Opérationnel</a:t>
            </a:r>
          </a:p>
          <a:p>
            <a:r>
              <a:rPr lang="fr-FR" sz="1600" dirty="0">
                <a:solidFill>
                  <a:schemeClr val="accent1">
                    <a:lumMod val="50000"/>
                  </a:schemeClr>
                </a:solidFill>
                <a:latin typeface="Calibri" panose="020F0502020204030204" pitchFamily="34" charset="0"/>
                <a:cs typeface="Calibri" panose="020F0502020204030204" pitchFamily="34" charset="0"/>
              </a:rPr>
              <a:t>Fait fonctionner le programme</a:t>
            </a:r>
          </a:p>
          <a:p>
            <a:r>
              <a:rPr lang="fr-FR" sz="1600" dirty="0">
                <a:solidFill>
                  <a:schemeClr val="accent1">
                    <a:lumMod val="50000"/>
                  </a:schemeClr>
                </a:solidFill>
                <a:latin typeface="Calibri" panose="020F0502020204030204" pitchFamily="34" charset="0"/>
                <a:cs typeface="Calibri" panose="020F0502020204030204" pitchFamily="34" charset="0"/>
              </a:rPr>
              <a:t>Nomme les responsables de projets structurants, suit le montage</a:t>
            </a:r>
          </a:p>
          <a:p>
            <a:r>
              <a:rPr lang="fr-FR" sz="1600" dirty="0">
                <a:solidFill>
                  <a:schemeClr val="accent1">
                    <a:lumMod val="50000"/>
                  </a:schemeClr>
                </a:solidFill>
                <a:latin typeface="Calibri" panose="020F0502020204030204" pitchFamily="34" charset="0"/>
                <a:cs typeface="Calibri" panose="020F0502020204030204" pitchFamily="34" charset="0"/>
              </a:rPr>
              <a:t>Organise les appels à projets exploratoires</a:t>
            </a:r>
          </a:p>
          <a:p>
            <a:r>
              <a:rPr lang="fr-FR" sz="1600" dirty="0">
                <a:solidFill>
                  <a:schemeClr val="accent1">
                    <a:lumMod val="50000"/>
                  </a:schemeClr>
                </a:solidFill>
                <a:latin typeface="Calibri" panose="020F0502020204030204" pitchFamily="34" charset="0"/>
                <a:cs typeface="Calibri" panose="020F0502020204030204" pitchFamily="34" charset="0"/>
              </a:rPr>
              <a:t>Organise l’évaluation de tous les projets par le CS</a:t>
            </a:r>
          </a:p>
          <a:p>
            <a:r>
              <a:rPr lang="fr-FR" sz="1600" dirty="0">
                <a:solidFill>
                  <a:schemeClr val="accent1">
                    <a:lumMod val="50000"/>
                  </a:schemeClr>
                </a:solidFill>
                <a:latin typeface="Calibri" panose="020F0502020204030204" pitchFamily="34" charset="0"/>
                <a:cs typeface="Calibri" panose="020F0502020204030204" pitchFamily="34" charset="0"/>
              </a:rPr>
              <a:t>Organise des ateliers d’animation scientifique en amont des projets et appels</a:t>
            </a:r>
          </a:p>
          <a:p>
            <a:r>
              <a:rPr lang="fr-FR" sz="1600" dirty="0">
                <a:solidFill>
                  <a:schemeClr val="accent1">
                    <a:lumMod val="50000"/>
                  </a:schemeClr>
                </a:solidFill>
                <a:latin typeface="Calibri" panose="020F0502020204030204" pitchFamily="34" charset="0"/>
                <a:cs typeface="Calibri" panose="020F0502020204030204" pitchFamily="34" charset="0"/>
              </a:rPr>
              <a:t>Organise les journées annuelles de revues de projet</a:t>
            </a:r>
          </a:p>
          <a:p>
            <a:r>
              <a:rPr lang="fr-FR" sz="1600" dirty="0">
                <a:solidFill>
                  <a:schemeClr val="accent1">
                    <a:lumMod val="50000"/>
                  </a:schemeClr>
                </a:solidFill>
                <a:latin typeface="Calibri" panose="020F0502020204030204" pitchFamily="34" charset="0"/>
                <a:cs typeface="Calibri" panose="020F0502020204030204" pitchFamily="34" charset="0"/>
              </a:rPr>
              <a:t>Propose un arbitrage les projets </a:t>
            </a:r>
            <a:r>
              <a:rPr lang="fr-FR" sz="1600" dirty="0" err="1">
                <a:solidFill>
                  <a:schemeClr val="accent1">
                    <a:lumMod val="50000"/>
                  </a:schemeClr>
                </a:solidFill>
                <a:latin typeface="Calibri" panose="020F0502020204030204" pitchFamily="34" charset="0"/>
                <a:cs typeface="Calibri" panose="020F0502020204030204" pitchFamily="34" charset="0"/>
              </a:rPr>
              <a:t>Exp</a:t>
            </a:r>
            <a:r>
              <a:rPr lang="fr-FR" sz="1600" dirty="0">
                <a:solidFill>
                  <a:schemeClr val="accent1">
                    <a:lumMod val="50000"/>
                  </a:schemeClr>
                </a:solidFill>
                <a:latin typeface="Calibri" panose="020F0502020204030204" pitchFamily="34" charset="0"/>
                <a:cs typeface="Calibri" panose="020F0502020204030204" pitchFamily="34" charset="0"/>
              </a:rPr>
              <a:t>. et </a:t>
            </a:r>
            <a:r>
              <a:rPr lang="fr-FR" sz="1600" dirty="0" err="1">
                <a:solidFill>
                  <a:schemeClr val="accent1">
                    <a:lumMod val="50000"/>
                  </a:schemeClr>
                </a:solidFill>
                <a:latin typeface="Calibri" panose="020F0502020204030204" pitchFamily="34" charset="0"/>
                <a:cs typeface="Calibri" panose="020F0502020204030204" pitchFamily="34" charset="0"/>
              </a:rPr>
              <a:t>Str</a:t>
            </a:r>
            <a:r>
              <a:rPr lang="fr-FR" sz="1600" dirty="0">
                <a:solidFill>
                  <a:schemeClr val="accent1">
                    <a:lumMod val="50000"/>
                  </a:schemeClr>
                </a:solidFill>
                <a:latin typeface="Calibri" panose="020F0502020204030204" pitchFamily="34" charset="0"/>
                <a:cs typeface="Calibri" panose="020F0502020204030204" pitchFamily="34" charset="0"/>
              </a:rPr>
              <a:t>. à financer, en fonction des évaluations du CS, des recommandations du COPAR,  et des équilibres entre thématiques</a:t>
            </a:r>
          </a:p>
        </p:txBody>
      </p:sp>
      <p:sp>
        <p:nvSpPr>
          <p:cNvPr id="11" name="Rectangle à coins arrondis 10"/>
          <p:cNvSpPr/>
          <p:nvPr/>
        </p:nvSpPr>
        <p:spPr>
          <a:xfrm>
            <a:off x="485209" y="5019051"/>
            <a:ext cx="2143593" cy="12793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Calibri" panose="020F0502020204030204" pitchFamily="34" charset="0"/>
                <a:cs typeface="Calibri" panose="020F0502020204030204" pitchFamily="34" charset="0"/>
              </a:rPr>
              <a:t>Conseil Scientifique</a:t>
            </a:r>
          </a:p>
          <a:p>
            <a:pPr algn="ctr"/>
            <a:r>
              <a:rPr lang="fr-FR" sz="1600" dirty="0">
                <a:latin typeface="Calibri" panose="020F0502020204030204" pitchFamily="34" charset="0"/>
                <a:cs typeface="Calibri" panose="020F0502020204030204" pitchFamily="34" charset="0"/>
              </a:rPr>
              <a:t>5-10 membres</a:t>
            </a:r>
          </a:p>
          <a:p>
            <a:pPr algn="ctr"/>
            <a:r>
              <a:rPr lang="fr-FR" sz="1600" dirty="0">
                <a:latin typeface="Calibri" panose="020F0502020204030204" pitchFamily="34" charset="0"/>
                <a:cs typeface="Calibri" panose="020F0502020204030204" pitchFamily="34" charset="0"/>
              </a:rPr>
              <a:t>+ réseau experts</a:t>
            </a:r>
          </a:p>
        </p:txBody>
      </p:sp>
      <p:sp>
        <p:nvSpPr>
          <p:cNvPr id="12" name="ZoneTexte 11"/>
          <p:cNvSpPr txBox="1"/>
          <p:nvPr/>
        </p:nvSpPr>
        <p:spPr>
          <a:xfrm>
            <a:off x="2973395" y="5101938"/>
            <a:ext cx="5637421" cy="1354217"/>
          </a:xfrm>
          <a:prstGeom prst="rect">
            <a:avLst/>
          </a:prstGeom>
          <a:noFill/>
        </p:spPr>
        <p:txBody>
          <a:bodyPr wrap="square" rtlCol="0">
            <a:spAutoFit/>
          </a:bodyPr>
          <a:lstStyle/>
          <a:p>
            <a:r>
              <a:rPr lang="fr-FR" sz="1600" b="1" dirty="0">
                <a:solidFill>
                  <a:schemeClr val="accent1">
                    <a:lumMod val="50000"/>
                  </a:schemeClr>
                </a:solidFill>
                <a:latin typeface="Calibri" panose="020F0502020204030204" pitchFamily="34" charset="0"/>
                <a:cs typeface="Calibri" panose="020F0502020204030204" pitchFamily="34" charset="0"/>
              </a:rPr>
              <a:t>évaluation et conseil</a:t>
            </a:r>
          </a:p>
          <a:p>
            <a:r>
              <a:rPr lang="fr-FR" sz="1600" dirty="0">
                <a:solidFill>
                  <a:schemeClr val="accent1">
                    <a:lumMod val="50000"/>
                  </a:schemeClr>
                </a:solidFill>
                <a:latin typeface="Calibri" panose="020F0502020204030204" pitchFamily="34" charset="0"/>
                <a:cs typeface="Calibri" panose="020F0502020204030204" pitchFamily="34" charset="0"/>
              </a:rPr>
              <a:t>Evalue scientifiquement les projets structurants et exploratoires</a:t>
            </a:r>
          </a:p>
          <a:p>
            <a:r>
              <a:rPr lang="fr-FR" sz="1600" dirty="0">
                <a:solidFill>
                  <a:schemeClr val="accent1">
                    <a:lumMod val="50000"/>
                  </a:schemeClr>
                </a:solidFill>
                <a:latin typeface="Calibri" panose="020F0502020204030204" pitchFamily="34" charset="0"/>
                <a:cs typeface="Calibri" panose="020F0502020204030204" pitchFamily="34" charset="0"/>
              </a:rPr>
              <a:t>Aide le COPIL et COPAR à définir ses priorités scientifiques, projets structurants etc…</a:t>
            </a:r>
          </a:p>
          <a:p>
            <a:endParaRPr lang="fr-FR" sz="1600" dirty="0">
              <a:solidFill>
                <a:schemeClr val="accent1">
                  <a:lumMod val="50000"/>
                </a:schemeClr>
              </a:solidFill>
              <a:latin typeface="Calibri" panose="020F0502020204030204" pitchFamily="34" charset="0"/>
              <a:cs typeface="Calibri" panose="020F0502020204030204" pitchFamily="34" charset="0"/>
            </a:endParaRPr>
          </a:p>
        </p:txBody>
      </p:sp>
      <p:sp>
        <p:nvSpPr>
          <p:cNvPr id="7" name="Espace réservé du pied de page 6"/>
          <p:cNvSpPr>
            <a:spLocks noGrp="1"/>
          </p:cNvSpPr>
          <p:nvPr>
            <p:ph type="ftr" sz="quarter" idx="11"/>
          </p:nvPr>
        </p:nvSpPr>
        <p:spPr/>
        <p:txBody>
          <a:bodyPr/>
          <a:lstStyle/>
          <a:p>
            <a:r>
              <a:rPr lang="en-US"/>
              <a:t>NEEDS  S. David, Clermont-Ferrand 23 Mai 2022</a:t>
            </a:r>
            <a:endParaRPr lang="fr-FR"/>
          </a:p>
        </p:txBody>
      </p:sp>
      <p:sp>
        <p:nvSpPr>
          <p:cNvPr id="3" name="Espace réservé du numéro de diapositive 2"/>
          <p:cNvSpPr>
            <a:spLocks noGrp="1"/>
          </p:cNvSpPr>
          <p:nvPr>
            <p:ph type="sldNum" sz="quarter" idx="12"/>
          </p:nvPr>
        </p:nvSpPr>
        <p:spPr/>
        <p:txBody>
          <a:bodyPr/>
          <a:lstStyle/>
          <a:p>
            <a:fld id="{54E4F5AB-B10F-45F2-ADB3-3A148954BFBB}" type="slidenum">
              <a:rPr lang="fr-FR" smtClean="0"/>
              <a:t>3</a:t>
            </a:fld>
            <a:endParaRPr lang="fr-FR"/>
          </a:p>
        </p:txBody>
      </p:sp>
    </p:spTree>
    <p:extLst>
      <p:ext uri="{BB962C8B-B14F-4D97-AF65-F5344CB8AC3E}">
        <p14:creationId xmlns:p14="http://schemas.microsoft.com/office/powerpoint/2010/main" val="3118981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F6C0F889-8039-4F2D-9414-844CEEC27D0C}"/>
              </a:ext>
            </a:extLst>
          </p:cNvPr>
          <p:cNvSpPr>
            <a:spLocks noGrp="1"/>
          </p:cNvSpPr>
          <p:nvPr>
            <p:ph type="ftr" sz="quarter" idx="11"/>
          </p:nvPr>
        </p:nvSpPr>
        <p:spPr/>
        <p:txBody>
          <a:bodyPr/>
          <a:lstStyle/>
          <a:p>
            <a:r>
              <a:rPr lang="en-US"/>
              <a:t>NEEDS  S. David, Clermont-Ferrand 23 Mai 2022</a:t>
            </a:r>
            <a:endParaRPr lang="fr-FR"/>
          </a:p>
        </p:txBody>
      </p:sp>
      <p:sp>
        <p:nvSpPr>
          <p:cNvPr id="3" name="Espace réservé du numéro de diapositive 2">
            <a:extLst>
              <a:ext uri="{FF2B5EF4-FFF2-40B4-BE49-F238E27FC236}">
                <a16:creationId xmlns:a16="http://schemas.microsoft.com/office/drawing/2014/main" id="{B3BD65F6-C03D-4F15-B531-D95B111BB3CA}"/>
              </a:ext>
            </a:extLst>
          </p:cNvPr>
          <p:cNvSpPr>
            <a:spLocks noGrp="1"/>
          </p:cNvSpPr>
          <p:nvPr>
            <p:ph type="sldNum" sz="quarter" idx="12"/>
          </p:nvPr>
        </p:nvSpPr>
        <p:spPr/>
        <p:txBody>
          <a:bodyPr/>
          <a:lstStyle/>
          <a:p>
            <a:fld id="{184788A6-B82F-4160-A6AF-F4050C2E9781}" type="slidenum">
              <a:rPr lang="fr-FR" smtClean="0"/>
              <a:pPr/>
              <a:t>4</a:t>
            </a:fld>
            <a:endParaRPr lang="fr-FR"/>
          </a:p>
        </p:txBody>
      </p:sp>
      <p:sp>
        <p:nvSpPr>
          <p:cNvPr id="4" name="ZoneTexte 3">
            <a:extLst>
              <a:ext uri="{FF2B5EF4-FFF2-40B4-BE49-F238E27FC236}">
                <a16:creationId xmlns:a16="http://schemas.microsoft.com/office/drawing/2014/main" id="{1B093C9F-970B-4433-AF38-695AE531CD5D}"/>
              </a:ext>
            </a:extLst>
          </p:cNvPr>
          <p:cNvSpPr txBox="1"/>
          <p:nvPr/>
        </p:nvSpPr>
        <p:spPr>
          <a:xfrm>
            <a:off x="1049599" y="2603473"/>
            <a:ext cx="3789846" cy="3539430"/>
          </a:xfrm>
          <a:prstGeom prst="rect">
            <a:avLst/>
          </a:prstGeom>
          <a:solidFill>
            <a:srgbClr val="E7E6E6"/>
          </a:solidFill>
        </p:spPr>
        <p:txBody>
          <a:bodyPr wrap="square" rtlCol="0">
            <a:spAutoFit/>
          </a:bodyPr>
          <a:lstStyle/>
          <a:p>
            <a:r>
              <a:rPr lang="fr-FR" sz="1400" b="1" u="sng" dirty="0">
                <a:solidFill>
                  <a:schemeClr val="accent1">
                    <a:lumMod val="50000"/>
                  </a:schemeClr>
                </a:solidFill>
                <a:latin typeface="Calibri" panose="020F0502020204030204" pitchFamily="34" charset="0"/>
                <a:cs typeface="Calibri" panose="020F0502020204030204" pitchFamily="34" charset="0"/>
              </a:rPr>
              <a:t>COPIL</a:t>
            </a:r>
          </a:p>
          <a:p>
            <a:r>
              <a:rPr lang="fr-FR" sz="1400" dirty="0">
                <a:solidFill>
                  <a:schemeClr val="accent1">
                    <a:lumMod val="50000"/>
                  </a:schemeClr>
                </a:solidFill>
                <a:latin typeface="Calibri" panose="020F0502020204030204" pitchFamily="34" charset="0"/>
                <a:cs typeface="Calibri" panose="020F0502020204030204" pitchFamily="34" charset="0"/>
              </a:rPr>
              <a:t>Sylvain David (CNRS)</a:t>
            </a:r>
          </a:p>
          <a:p>
            <a:r>
              <a:rPr lang="fr-FR" sz="1400" dirty="0">
                <a:solidFill>
                  <a:schemeClr val="accent1">
                    <a:lumMod val="50000"/>
                  </a:schemeClr>
                </a:solidFill>
                <a:latin typeface="Calibri" panose="020F0502020204030204" pitchFamily="34" charset="0"/>
                <a:cs typeface="Calibri" panose="020F0502020204030204" pitchFamily="34" charset="0"/>
              </a:rPr>
              <a:t>Antonio </a:t>
            </a:r>
            <a:r>
              <a:rPr lang="fr-FR" sz="1400" dirty="0" err="1">
                <a:solidFill>
                  <a:schemeClr val="accent1">
                    <a:lumMod val="50000"/>
                  </a:schemeClr>
                </a:solidFill>
                <a:latin typeface="Calibri" panose="020F0502020204030204" pitchFamily="34" charset="0"/>
                <a:cs typeface="Calibri" panose="020F0502020204030204" pitchFamily="34" charset="0"/>
              </a:rPr>
              <a:t>Benedicto</a:t>
            </a:r>
            <a:r>
              <a:rPr lang="fr-FR" sz="1400" dirty="0">
                <a:solidFill>
                  <a:schemeClr val="accent1">
                    <a:lumMod val="50000"/>
                  </a:schemeClr>
                </a:solidFill>
                <a:latin typeface="Calibri" panose="020F0502020204030204" pitchFamily="34" charset="0"/>
                <a:cs typeface="Calibri" panose="020F0502020204030204" pitchFamily="34" charset="0"/>
              </a:rPr>
              <a:t> (CNRS)</a:t>
            </a:r>
          </a:p>
          <a:p>
            <a:r>
              <a:rPr lang="fr-FR" sz="1400" dirty="0">
                <a:solidFill>
                  <a:schemeClr val="accent1">
                    <a:lumMod val="50000"/>
                  </a:schemeClr>
                </a:solidFill>
                <a:latin typeface="Calibri" panose="020F0502020204030204" pitchFamily="34" charset="0"/>
                <a:cs typeface="Calibri" panose="020F0502020204030204" pitchFamily="34" charset="0"/>
              </a:rPr>
              <a:t>Lean </a:t>
            </a:r>
            <a:r>
              <a:rPr lang="fr-FR" sz="1400" dirty="0" err="1">
                <a:solidFill>
                  <a:schemeClr val="accent1">
                    <a:lumMod val="50000"/>
                  </a:schemeClr>
                </a:solidFill>
                <a:latin typeface="Calibri" panose="020F0502020204030204" pitchFamily="34" charset="0"/>
                <a:cs typeface="Calibri" panose="020F0502020204030204" pitchFamily="34" charset="0"/>
              </a:rPr>
              <a:t>Andriolo</a:t>
            </a:r>
            <a:r>
              <a:rPr lang="fr-FR" sz="1400" dirty="0">
                <a:solidFill>
                  <a:schemeClr val="accent1">
                    <a:lumMod val="50000"/>
                  </a:schemeClr>
                </a:solidFill>
                <a:latin typeface="Calibri" panose="020F0502020204030204" pitchFamily="34" charset="0"/>
                <a:cs typeface="Calibri" panose="020F0502020204030204" pitchFamily="34" charset="0"/>
              </a:rPr>
              <a:t> (EDF)</a:t>
            </a:r>
          </a:p>
          <a:p>
            <a:r>
              <a:rPr lang="fr-FR" sz="1400" dirty="0">
                <a:solidFill>
                  <a:schemeClr val="accent1">
                    <a:lumMod val="50000"/>
                  </a:schemeClr>
                </a:solidFill>
                <a:latin typeface="Calibri" panose="020F0502020204030204" pitchFamily="34" charset="0"/>
                <a:cs typeface="Calibri" panose="020F0502020204030204" pitchFamily="34" charset="0"/>
              </a:rPr>
              <a:t>Catherine </a:t>
            </a:r>
            <a:r>
              <a:rPr lang="fr-FR" sz="1400" dirty="0" err="1">
                <a:solidFill>
                  <a:schemeClr val="accent1">
                    <a:lumMod val="50000"/>
                  </a:schemeClr>
                </a:solidFill>
                <a:latin typeface="Calibri" panose="020F0502020204030204" pitchFamily="34" charset="0"/>
                <a:cs typeface="Calibri" panose="020F0502020204030204" pitchFamily="34" charset="0"/>
              </a:rPr>
              <a:t>Landesman</a:t>
            </a:r>
            <a:r>
              <a:rPr lang="fr-FR" sz="1400" dirty="0">
                <a:solidFill>
                  <a:schemeClr val="accent1">
                    <a:lumMod val="50000"/>
                  </a:schemeClr>
                </a:solidFill>
                <a:latin typeface="Calibri" panose="020F0502020204030204" pitchFamily="34" charset="0"/>
                <a:cs typeface="Calibri" panose="020F0502020204030204" pitchFamily="34" charset="0"/>
              </a:rPr>
              <a:t> (CNRS)</a:t>
            </a:r>
          </a:p>
          <a:p>
            <a:r>
              <a:rPr lang="fr-FR" sz="1400" dirty="0">
                <a:solidFill>
                  <a:schemeClr val="accent1">
                    <a:lumMod val="50000"/>
                  </a:schemeClr>
                </a:solidFill>
                <a:latin typeface="Calibri" panose="020F0502020204030204" pitchFamily="34" charset="0"/>
                <a:cs typeface="Calibri" panose="020F0502020204030204" pitchFamily="34" charset="0"/>
              </a:rPr>
              <a:t>Jean </a:t>
            </a:r>
            <a:r>
              <a:rPr lang="fr-FR" sz="1400" dirty="0" err="1">
                <a:solidFill>
                  <a:schemeClr val="accent1">
                    <a:lumMod val="50000"/>
                  </a:schemeClr>
                </a:solidFill>
                <a:latin typeface="Calibri" panose="020F0502020204030204" pitchFamily="34" charset="0"/>
                <a:cs typeface="Calibri" panose="020F0502020204030204" pitchFamily="34" charset="0"/>
              </a:rPr>
              <a:t>Dhers</a:t>
            </a:r>
            <a:r>
              <a:rPr lang="fr-FR" sz="1400" dirty="0">
                <a:solidFill>
                  <a:schemeClr val="accent1">
                    <a:lumMod val="50000"/>
                  </a:schemeClr>
                </a:solidFill>
                <a:latin typeface="Calibri" panose="020F0502020204030204" pitchFamily="34" charset="0"/>
                <a:cs typeface="Calibri" panose="020F0502020204030204" pitchFamily="34" charset="0"/>
              </a:rPr>
              <a:t> (Framatome)</a:t>
            </a:r>
          </a:p>
          <a:p>
            <a:r>
              <a:rPr lang="fr-FR" sz="1400" dirty="0" err="1">
                <a:solidFill>
                  <a:schemeClr val="accent1">
                    <a:lumMod val="50000"/>
                  </a:schemeClr>
                </a:solidFill>
                <a:latin typeface="Calibri" panose="020F0502020204030204" pitchFamily="34" charset="0"/>
                <a:cs typeface="Calibri" panose="020F0502020204030204" pitchFamily="34" charset="0"/>
              </a:rPr>
              <a:t>Frédérico</a:t>
            </a:r>
            <a:r>
              <a:rPr lang="fr-FR" sz="1400" dirty="0">
                <a:solidFill>
                  <a:schemeClr val="accent1">
                    <a:lumMod val="50000"/>
                  </a:schemeClr>
                </a:solidFill>
                <a:latin typeface="Calibri" panose="020F0502020204030204" pitchFamily="34" charset="0"/>
                <a:cs typeface="Calibri" panose="020F0502020204030204" pitchFamily="34" charset="0"/>
              </a:rPr>
              <a:t> </a:t>
            </a:r>
            <a:r>
              <a:rPr lang="fr-FR" sz="1400" dirty="0" err="1">
                <a:solidFill>
                  <a:schemeClr val="accent1">
                    <a:lumMod val="50000"/>
                  </a:schemeClr>
                </a:solidFill>
                <a:latin typeface="Calibri" panose="020F0502020204030204" pitchFamily="34" charset="0"/>
                <a:cs typeface="Calibri" panose="020F0502020204030204" pitchFamily="34" charset="0"/>
              </a:rPr>
              <a:t>Garrido</a:t>
            </a:r>
            <a:r>
              <a:rPr lang="fr-FR" sz="1400" dirty="0">
                <a:solidFill>
                  <a:schemeClr val="accent1">
                    <a:lumMod val="50000"/>
                  </a:schemeClr>
                </a:solidFill>
                <a:latin typeface="Calibri" panose="020F0502020204030204" pitchFamily="34" charset="0"/>
                <a:cs typeface="Calibri" panose="020F0502020204030204" pitchFamily="34" charset="0"/>
              </a:rPr>
              <a:t> (UPS)</a:t>
            </a:r>
          </a:p>
          <a:p>
            <a:r>
              <a:rPr lang="fr-FR" sz="1400" dirty="0">
                <a:solidFill>
                  <a:schemeClr val="accent1">
                    <a:lumMod val="50000"/>
                  </a:schemeClr>
                </a:solidFill>
                <a:latin typeface="Calibri" panose="020F0502020204030204" pitchFamily="34" charset="0"/>
                <a:cs typeface="Calibri" panose="020F0502020204030204" pitchFamily="34" charset="0"/>
              </a:rPr>
              <a:t>Antonio Sanna (EDF)</a:t>
            </a:r>
          </a:p>
          <a:p>
            <a:r>
              <a:rPr lang="fr-FR" sz="1400" dirty="0" err="1">
                <a:solidFill>
                  <a:schemeClr val="accent1">
                    <a:lumMod val="50000"/>
                  </a:schemeClr>
                </a:solidFill>
                <a:latin typeface="Calibri" panose="020F0502020204030204" pitchFamily="34" charset="0"/>
                <a:cs typeface="Calibri" panose="020F0502020204030204" pitchFamily="34" charset="0"/>
              </a:rPr>
              <a:t>Ludyvine</a:t>
            </a:r>
            <a:r>
              <a:rPr lang="fr-FR" sz="1400" dirty="0">
                <a:solidFill>
                  <a:schemeClr val="accent1">
                    <a:lumMod val="50000"/>
                  </a:schemeClr>
                </a:solidFill>
                <a:latin typeface="Calibri" panose="020F0502020204030204" pitchFamily="34" charset="0"/>
                <a:cs typeface="Calibri" panose="020F0502020204030204" pitchFamily="34" charset="0"/>
              </a:rPr>
              <a:t> </a:t>
            </a:r>
            <a:r>
              <a:rPr lang="fr-FR" sz="1400" dirty="0" err="1">
                <a:solidFill>
                  <a:schemeClr val="accent1">
                    <a:lumMod val="50000"/>
                  </a:schemeClr>
                </a:solidFill>
                <a:latin typeface="Calibri" panose="020F0502020204030204" pitchFamily="34" charset="0"/>
                <a:cs typeface="Calibri" panose="020F0502020204030204" pitchFamily="34" charset="0"/>
              </a:rPr>
              <a:t>Jutier</a:t>
            </a:r>
            <a:r>
              <a:rPr lang="fr-FR" sz="1400" dirty="0">
                <a:solidFill>
                  <a:schemeClr val="accent1">
                    <a:lumMod val="50000"/>
                  </a:schemeClr>
                </a:solidFill>
                <a:latin typeface="Calibri" panose="020F0502020204030204" pitchFamily="34" charset="0"/>
                <a:cs typeface="Calibri" panose="020F0502020204030204" pitchFamily="34" charset="0"/>
              </a:rPr>
              <a:t> (IRSN)</a:t>
            </a:r>
          </a:p>
          <a:p>
            <a:r>
              <a:rPr lang="fr-FR" sz="1400" dirty="0">
                <a:solidFill>
                  <a:schemeClr val="accent1">
                    <a:lumMod val="50000"/>
                  </a:schemeClr>
                </a:solidFill>
                <a:latin typeface="Calibri" panose="020F0502020204030204" pitchFamily="34" charset="0"/>
                <a:cs typeface="Calibri" panose="020F0502020204030204" pitchFamily="34" charset="0"/>
              </a:rPr>
              <a:t>Patrick Blaise (CEA)</a:t>
            </a:r>
          </a:p>
          <a:p>
            <a:r>
              <a:rPr lang="fr-FR" sz="1400" dirty="0">
                <a:solidFill>
                  <a:schemeClr val="accent1">
                    <a:lumMod val="50000"/>
                  </a:schemeClr>
                </a:solidFill>
                <a:latin typeface="Calibri" panose="020F0502020204030204" pitchFamily="34" charset="0"/>
                <a:cs typeface="Calibri" panose="020F0502020204030204" pitchFamily="34" charset="0"/>
              </a:rPr>
              <a:t>Nathalie Texier-</a:t>
            </a:r>
            <a:r>
              <a:rPr lang="fr-FR" sz="1400" dirty="0" err="1">
                <a:solidFill>
                  <a:schemeClr val="accent1">
                    <a:lumMod val="50000"/>
                  </a:schemeClr>
                </a:solidFill>
                <a:latin typeface="Calibri" panose="020F0502020204030204" pitchFamily="34" charset="0"/>
                <a:cs typeface="Calibri" panose="020F0502020204030204" pitchFamily="34" charset="0"/>
              </a:rPr>
              <a:t>Mandoki</a:t>
            </a:r>
            <a:r>
              <a:rPr lang="fr-FR" sz="1400" dirty="0">
                <a:solidFill>
                  <a:schemeClr val="accent1">
                    <a:lumMod val="50000"/>
                  </a:schemeClr>
                </a:solidFill>
                <a:latin typeface="Calibri" panose="020F0502020204030204" pitchFamily="34" charset="0"/>
                <a:cs typeface="Calibri" panose="020F0502020204030204" pitchFamily="34" charset="0"/>
              </a:rPr>
              <a:t> (</a:t>
            </a:r>
            <a:r>
              <a:rPr lang="fr-FR" sz="1400" dirty="0" err="1">
                <a:solidFill>
                  <a:schemeClr val="accent1">
                    <a:lumMod val="50000"/>
                  </a:schemeClr>
                </a:solidFill>
                <a:latin typeface="Calibri" panose="020F0502020204030204" pitchFamily="34" charset="0"/>
                <a:cs typeface="Calibri" panose="020F0502020204030204" pitchFamily="34" charset="0"/>
              </a:rPr>
              <a:t>Andra</a:t>
            </a:r>
            <a:r>
              <a:rPr lang="fr-FR" sz="1400" dirty="0">
                <a:solidFill>
                  <a:schemeClr val="accent1">
                    <a:lumMod val="50000"/>
                  </a:schemeClr>
                </a:solidFill>
                <a:latin typeface="Calibri" panose="020F0502020204030204" pitchFamily="34" charset="0"/>
                <a:cs typeface="Calibri" panose="020F0502020204030204" pitchFamily="34" charset="0"/>
              </a:rPr>
              <a:t>)</a:t>
            </a:r>
          </a:p>
          <a:p>
            <a:r>
              <a:rPr lang="fr-FR" sz="1400" dirty="0">
                <a:solidFill>
                  <a:schemeClr val="accent1">
                    <a:lumMod val="50000"/>
                  </a:schemeClr>
                </a:solidFill>
                <a:latin typeface="Calibri" panose="020F0502020204030204" pitchFamily="34" charset="0"/>
                <a:cs typeface="Calibri" panose="020F0502020204030204" pitchFamily="34" charset="0"/>
              </a:rPr>
              <a:t>Anthony Le </a:t>
            </a:r>
            <a:r>
              <a:rPr lang="fr-FR" sz="1400" dirty="0" err="1">
                <a:solidFill>
                  <a:schemeClr val="accent1">
                    <a:lumMod val="50000"/>
                  </a:schemeClr>
                </a:solidFill>
                <a:latin typeface="Calibri" panose="020F0502020204030204" pitchFamily="34" charset="0"/>
                <a:cs typeface="Calibri" panose="020F0502020204030204" pitchFamily="34" charset="0"/>
              </a:rPr>
              <a:t>Beux</a:t>
            </a:r>
            <a:r>
              <a:rPr lang="fr-FR" sz="1400" dirty="0">
                <a:solidFill>
                  <a:schemeClr val="accent1">
                    <a:lumMod val="50000"/>
                  </a:schemeClr>
                </a:solidFill>
                <a:latin typeface="Calibri" panose="020F0502020204030204" pitchFamily="34" charset="0"/>
                <a:cs typeface="Calibri" panose="020F0502020204030204" pitchFamily="34" charset="0"/>
              </a:rPr>
              <a:t> (</a:t>
            </a:r>
            <a:r>
              <a:rPr lang="fr-FR" sz="1400" dirty="0" err="1">
                <a:solidFill>
                  <a:schemeClr val="accent1">
                    <a:lumMod val="50000"/>
                  </a:schemeClr>
                </a:solidFill>
                <a:latin typeface="Calibri" panose="020F0502020204030204" pitchFamily="34" charset="0"/>
                <a:cs typeface="Calibri" panose="020F0502020204030204" pitchFamily="34" charset="0"/>
              </a:rPr>
              <a:t>Orano</a:t>
            </a:r>
            <a:r>
              <a:rPr lang="fr-FR" sz="1400" dirty="0">
                <a:solidFill>
                  <a:schemeClr val="accent1">
                    <a:lumMod val="50000"/>
                  </a:schemeClr>
                </a:solidFill>
                <a:latin typeface="Calibri" panose="020F0502020204030204" pitchFamily="34" charset="0"/>
                <a:cs typeface="Calibri" panose="020F0502020204030204" pitchFamily="34" charset="0"/>
              </a:rPr>
              <a:t>)</a:t>
            </a:r>
          </a:p>
          <a:p>
            <a:r>
              <a:rPr lang="fr-FR" sz="1400" dirty="0">
                <a:solidFill>
                  <a:schemeClr val="accent1">
                    <a:lumMod val="50000"/>
                  </a:schemeClr>
                </a:solidFill>
                <a:latin typeface="Calibri" panose="020F0502020204030204" pitchFamily="34" charset="0"/>
                <a:cs typeface="Calibri" panose="020F0502020204030204" pitchFamily="34" charset="0"/>
              </a:rPr>
              <a:t>Christophe </a:t>
            </a:r>
            <a:r>
              <a:rPr lang="fr-FR" sz="1400" dirty="0" err="1">
                <a:solidFill>
                  <a:schemeClr val="accent1">
                    <a:lumMod val="50000"/>
                  </a:schemeClr>
                </a:solidFill>
                <a:latin typeface="Calibri" panose="020F0502020204030204" pitchFamily="34" charset="0"/>
                <a:cs typeface="Calibri" panose="020F0502020204030204" pitchFamily="34" charset="0"/>
              </a:rPr>
              <a:t>Tournassat</a:t>
            </a:r>
            <a:r>
              <a:rPr lang="fr-FR" sz="1400" dirty="0">
                <a:solidFill>
                  <a:schemeClr val="accent1">
                    <a:lumMod val="50000"/>
                  </a:schemeClr>
                </a:solidFill>
                <a:latin typeface="Calibri" panose="020F0502020204030204" pitchFamily="34" charset="0"/>
                <a:cs typeface="Calibri" panose="020F0502020204030204" pitchFamily="34" charset="0"/>
              </a:rPr>
              <a:t> </a:t>
            </a:r>
          </a:p>
          <a:p>
            <a:r>
              <a:rPr lang="fr-FR" sz="1400" dirty="0">
                <a:solidFill>
                  <a:schemeClr val="accent1">
                    <a:lumMod val="50000"/>
                  </a:schemeClr>
                </a:solidFill>
                <a:latin typeface="Calibri" panose="020F0502020204030204" pitchFamily="34" charset="0"/>
                <a:cs typeface="Calibri" panose="020F0502020204030204" pitchFamily="34" charset="0"/>
              </a:rPr>
              <a:t>Cécile Ferry (CEA)</a:t>
            </a:r>
          </a:p>
          <a:p>
            <a:endParaRPr lang="fr-FR" sz="1400" dirty="0">
              <a:solidFill>
                <a:schemeClr val="accent1">
                  <a:lumMod val="50000"/>
                </a:schemeClr>
              </a:solidFill>
              <a:latin typeface="Calibri" panose="020F0502020204030204" pitchFamily="34" charset="0"/>
              <a:cs typeface="Calibri" panose="020F0502020204030204" pitchFamily="34" charset="0"/>
            </a:endParaRPr>
          </a:p>
          <a:p>
            <a:r>
              <a:rPr lang="fr-FR" sz="1400" b="1" i="1" dirty="0">
                <a:solidFill>
                  <a:schemeClr val="accent1">
                    <a:lumMod val="50000"/>
                  </a:schemeClr>
                </a:solidFill>
                <a:latin typeface="Calibri" panose="020F0502020204030204" pitchFamily="34" charset="0"/>
                <a:cs typeface="Calibri" panose="020F0502020204030204" pitchFamily="34" charset="0"/>
              </a:rPr>
              <a:t>Note : Comité d’interaction avec les équipes</a:t>
            </a:r>
          </a:p>
        </p:txBody>
      </p:sp>
      <p:sp>
        <p:nvSpPr>
          <p:cNvPr id="5" name="ZoneTexte 4">
            <a:extLst>
              <a:ext uri="{FF2B5EF4-FFF2-40B4-BE49-F238E27FC236}">
                <a16:creationId xmlns:a16="http://schemas.microsoft.com/office/drawing/2014/main" id="{7A0A3E96-DADD-460D-A76C-1F78609287F9}"/>
              </a:ext>
            </a:extLst>
          </p:cNvPr>
          <p:cNvSpPr txBox="1"/>
          <p:nvPr/>
        </p:nvSpPr>
        <p:spPr>
          <a:xfrm>
            <a:off x="5217862" y="3780295"/>
            <a:ext cx="3789846" cy="1815882"/>
          </a:xfrm>
          <a:prstGeom prst="rect">
            <a:avLst/>
          </a:prstGeom>
          <a:solidFill>
            <a:srgbClr val="E7E6E6"/>
          </a:solidFill>
        </p:spPr>
        <p:txBody>
          <a:bodyPr wrap="square" rtlCol="0">
            <a:spAutoFit/>
          </a:bodyPr>
          <a:lstStyle/>
          <a:p>
            <a:r>
              <a:rPr lang="fr-FR" sz="1400" b="1" u="sng" dirty="0">
                <a:solidFill>
                  <a:schemeClr val="accent1">
                    <a:lumMod val="50000"/>
                  </a:schemeClr>
                </a:solidFill>
                <a:latin typeface="Calibri" panose="020F0502020204030204" pitchFamily="34" charset="0"/>
                <a:cs typeface="Calibri" panose="020F0502020204030204" pitchFamily="34" charset="0"/>
              </a:rPr>
              <a:t>Conseil Scientifique</a:t>
            </a:r>
          </a:p>
          <a:p>
            <a:r>
              <a:rPr lang="fr-FR" sz="1400" dirty="0">
                <a:solidFill>
                  <a:schemeClr val="accent1">
                    <a:lumMod val="50000"/>
                  </a:schemeClr>
                </a:solidFill>
                <a:latin typeface="Calibri" panose="020F0502020204030204" pitchFamily="34" charset="0"/>
                <a:cs typeface="Calibri" panose="020F0502020204030204" pitchFamily="34" charset="0"/>
              </a:rPr>
              <a:t>Bernard </a:t>
            </a:r>
            <a:r>
              <a:rPr lang="fr-FR" sz="1400" dirty="0" err="1">
                <a:solidFill>
                  <a:schemeClr val="accent1">
                    <a:lumMod val="50000"/>
                  </a:schemeClr>
                </a:solidFill>
                <a:latin typeface="Calibri" panose="020F0502020204030204" pitchFamily="34" charset="0"/>
                <a:cs typeface="Calibri" panose="020F0502020204030204" pitchFamily="34" charset="0"/>
              </a:rPr>
              <a:t>Boullis</a:t>
            </a:r>
            <a:endParaRPr lang="fr-FR" sz="1400" dirty="0">
              <a:solidFill>
                <a:schemeClr val="accent1">
                  <a:lumMod val="50000"/>
                </a:schemeClr>
              </a:solidFill>
              <a:latin typeface="Calibri" panose="020F0502020204030204" pitchFamily="34" charset="0"/>
              <a:cs typeface="Calibri" panose="020F0502020204030204" pitchFamily="34" charset="0"/>
            </a:endParaRPr>
          </a:p>
          <a:p>
            <a:r>
              <a:rPr lang="fr-FR" sz="1400" dirty="0">
                <a:solidFill>
                  <a:schemeClr val="accent1">
                    <a:lumMod val="50000"/>
                  </a:schemeClr>
                </a:solidFill>
                <a:latin typeface="Calibri" panose="020F0502020204030204" pitchFamily="34" charset="0"/>
                <a:cs typeface="Calibri" panose="020F0502020204030204" pitchFamily="34" charset="0"/>
              </a:rPr>
              <a:t>Bernd </a:t>
            </a:r>
            <a:r>
              <a:rPr lang="fr-FR" sz="1400" dirty="0" err="1">
                <a:solidFill>
                  <a:schemeClr val="accent1">
                    <a:lumMod val="50000"/>
                  </a:schemeClr>
                </a:solidFill>
                <a:latin typeface="Calibri" panose="020F0502020204030204" pitchFamily="34" charset="0"/>
                <a:cs typeface="Calibri" panose="020F0502020204030204" pitchFamily="34" charset="0"/>
              </a:rPr>
              <a:t>Grambow</a:t>
            </a:r>
            <a:endParaRPr lang="fr-FR" sz="1400" dirty="0">
              <a:solidFill>
                <a:schemeClr val="accent1">
                  <a:lumMod val="50000"/>
                </a:schemeClr>
              </a:solidFill>
              <a:latin typeface="Calibri" panose="020F0502020204030204" pitchFamily="34" charset="0"/>
              <a:cs typeface="Calibri" panose="020F0502020204030204" pitchFamily="34" charset="0"/>
            </a:endParaRPr>
          </a:p>
          <a:p>
            <a:r>
              <a:rPr lang="fr-FR" sz="1400" dirty="0">
                <a:solidFill>
                  <a:schemeClr val="accent1">
                    <a:lumMod val="50000"/>
                  </a:schemeClr>
                </a:solidFill>
                <a:latin typeface="Calibri" panose="020F0502020204030204" pitchFamily="34" charset="0"/>
                <a:cs typeface="Calibri" panose="020F0502020204030204" pitchFamily="34" charset="0"/>
              </a:rPr>
              <a:t>Gilles Perrin</a:t>
            </a:r>
          </a:p>
          <a:p>
            <a:r>
              <a:rPr lang="fr-FR" sz="1400" dirty="0">
                <a:solidFill>
                  <a:schemeClr val="accent1">
                    <a:lumMod val="50000"/>
                  </a:schemeClr>
                </a:solidFill>
                <a:latin typeface="Calibri" panose="020F0502020204030204" pitchFamily="34" charset="0"/>
                <a:cs typeface="Calibri" panose="020F0502020204030204" pitchFamily="34" charset="0"/>
              </a:rPr>
              <a:t>Serge Bouffard</a:t>
            </a:r>
          </a:p>
          <a:p>
            <a:r>
              <a:rPr lang="fr-FR" sz="1400" dirty="0">
                <a:solidFill>
                  <a:schemeClr val="accent1">
                    <a:lumMod val="50000"/>
                  </a:schemeClr>
                </a:solidFill>
                <a:latin typeface="Calibri" panose="020F0502020204030204" pitchFamily="34" charset="0"/>
                <a:cs typeface="Calibri" panose="020F0502020204030204" pitchFamily="34" charset="0"/>
              </a:rPr>
              <a:t>Yannick Barthe</a:t>
            </a:r>
          </a:p>
          <a:p>
            <a:r>
              <a:rPr lang="fr-FR" sz="1400" dirty="0">
                <a:solidFill>
                  <a:schemeClr val="accent1">
                    <a:lumMod val="50000"/>
                  </a:schemeClr>
                </a:solidFill>
                <a:latin typeface="Calibri" panose="020F0502020204030204" pitchFamily="34" charset="0"/>
                <a:cs typeface="Calibri" panose="020F0502020204030204" pitchFamily="34" charset="0"/>
              </a:rPr>
              <a:t>+ …</a:t>
            </a:r>
          </a:p>
          <a:p>
            <a:r>
              <a:rPr lang="fr-FR" sz="1400" dirty="0">
                <a:solidFill>
                  <a:schemeClr val="accent1">
                    <a:lumMod val="50000"/>
                  </a:schemeClr>
                </a:solidFill>
                <a:latin typeface="Calibri" panose="020F0502020204030204" pitchFamily="34" charset="0"/>
                <a:cs typeface="Calibri" panose="020F0502020204030204" pitchFamily="34" charset="0"/>
              </a:rPr>
              <a:t>+ réseau d’experts</a:t>
            </a:r>
          </a:p>
        </p:txBody>
      </p:sp>
      <p:sp>
        <p:nvSpPr>
          <p:cNvPr id="6" name="ZoneTexte 5">
            <a:extLst>
              <a:ext uri="{FF2B5EF4-FFF2-40B4-BE49-F238E27FC236}">
                <a16:creationId xmlns:a16="http://schemas.microsoft.com/office/drawing/2014/main" id="{A659ACB5-4031-4FAA-93B8-8F56BBF9ACFE}"/>
              </a:ext>
            </a:extLst>
          </p:cNvPr>
          <p:cNvSpPr txBox="1"/>
          <p:nvPr/>
        </p:nvSpPr>
        <p:spPr>
          <a:xfrm>
            <a:off x="1401741" y="238044"/>
            <a:ext cx="3789846" cy="2246769"/>
          </a:xfrm>
          <a:prstGeom prst="rect">
            <a:avLst/>
          </a:prstGeom>
          <a:solidFill>
            <a:srgbClr val="E7E6E6"/>
          </a:solidFill>
        </p:spPr>
        <p:txBody>
          <a:bodyPr wrap="square" rtlCol="0">
            <a:spAutoFit/>
          </a:bodyPr>
          <a:lstStyle/>
          <a:p>
            <a:r>
              <a:rPr lang="fr-FR" sz="1400" b="1" u="sng" dirty="0">
                <a:solidFill>
                  <a:schemeClr val="accent1">
                    <a:lumMod val="50000"/>
                  </a:schemeClr>
                </a:solidFill>
                <a:latin typeface="Calibri" panose="020F0502020204030204" pitchFamily="34" charset="0"/>
                <a:cs typeface="Calibri" panose="020F0502020204030204" pitchFamily="34" charset="0"/>
              </a:rPr>
              <a:t>COPAR</a:t>
            </a:r>
          </a:p>
          <a:p>
            <a:r>
              <a:rPr lang="fr-FR" sz="1400" dirty="0">
                <a:solidFill>
                  <a:schemeClr val="accent1">
                    <a:lumMod val="50000"/>
                  </a:schemeClr>
                </a:solidFill>
                <a:latin typeface="Calibri" panose="020F0502020204030204" pitchFamily="34" charset="0"/>
                <a:cs typeface="Calibri" panose="020F0502020204030204" pitchFamily="34" charset="0"/>
              </a:rPr>
              <a:t>Jacques </a:t>
            </a:r>
            <a:r>
              <a:rPr lang="fr-FR" sz="1400" dirty="0" err="1">
                <a:solidFill>
                  <a:schemeClr val="accent1">
                    <a:lumMod val="50000"/>
                  </a:schemeClr>
                </a:solidFill>
                <a:latin typeface="Calibri" panose="020F0502020204030204" pitchFamily="34" charset="0"/>
                <a:cs typeface="Calibri" panose="020F0502020204030204" pitchFamily="34" charset="0"/>
              </a:rPr>
              <a:t>Maddaluno</a:t>
            </a:r>
            <a:r>
              <a:rPr lang="fr-FR" sz="1400" dirty="0">
                <a:solidFill>
                  <a:schemeClr val="accent1">
                    <a:lumMod val="50000"/>
                  </a:schemeClr>
                </a:solidFill>
                <a:latin typeface="Calibri" panose="020F0502020204030204" pitchFamily="34" charset="0"/>
                <a:cs typeface="Calibri" panose="020F0502020204030204" pitchFamily="34" charset="0"/>
              </a:rPr>
              <a:t> / Alexandre </a:t>
            </a:r>
            <a:r>
              <a:rPr lang="fr-FR" sz="1400" dirty="0" err="1">
                <a:solidFill>
                  <a:schemeClr val="accent1">
                    <a:lumMod val="50000"/>
                  </a:schemeClr>
                </a:solidFill>
                <a:latin typeface="Calibri" panose="020F0502020204030204" pitchFamily="34" charset="0"/>
                <a:cs typeface="Calibri" panose="020F0502020204030204" pitchFamily="34" charset="0"/>
              </a:rPr>
              <a:t>Legris</a:t>
            </a:r>
            <a:r>
              <a:rPr lang="fr-FR" sz="1400" dirty="0">
                <a:solidFill>
                  <a:schemeClr val="accent1">
                    <a:lumMod val="50000"/>
                  </a:schemeClr>
                </a:solidFill>
                <a:latin typeface="Calibri" panose="020F0502020204030204" pitchFamily="34" charset="0"/>
                <a:cs typeface="Calibri" panose="020F0502020204030204" pitchFamily="34" charset="0"/>
              </a:rPr>
              <a:t> (CNRS)</a:t>
            </a:r>
          </a:p>
          <a:p>
            <a:r>
              <a:rPr lang="fr-FR" sz="1400" dirty="0">
                <a:solidFill>
                  <a:schemeClr val="accent1">
                    <a:lumMod val="50000"/>
                  </a:schemeClr>
                </a:solidFill>
                <a:latin typeface="Calibri" panose="020F0502020204030204" pitchFamily="34" charset="0"/>
                <a:cs typeface="Calibri" panose="020F0502020204030204" pitchFamily="34" charset="0"/>
              </a:rPr>
              <a:t>Stéphan Schumacher (ANDRA)</a:t>
            </a:r>
          </a:p>
          <a:p>
            <a:r>
              <a:rPr lang="fr-FR" sz="1400" dirty="0">
                <a:solidFill>
                  <a:schemeClr val="accent1">
                    <a:lumMod val="50000"/>
                  </a:schemeClr>
                </a:solidFill>
                <a:latin typeface="Calibri" panose="020F0502020204030204" pitchFamily="34" charset="0"/>
                <a:cs typeface="Calibri" panose="020F0502020204030204" pitchFamily="34" charset="0"/>
              </a:rPr>
              <a:t>Patrick </a:t>
            </a:r>
            <a:r>
              <a:rPr lang="fr-FR" sz="1400" dirty="0" err="1">
                <a:solidFill>
                  <a:schemeClr val="accent1">
                    <a:lumMod val="50000"/>
                  </a:schemeClr>
                </a:solidFill>
                <a:latin typeface="Calibri" panose="020F0502020204030204" pitchFamily="34" charset="0"/>
                <a:cs typeface="Calibri" panose="020F0502020204030204" pitchFamily="34" charset="0"/>
              </a:rPr>
              <a:t>Barbrault</a:t>
            </a:r>
            <a:r>
              <a:rPr lang="fr-FR" sz="1400" dirty="0">
                <a:solidFill>
                  <a:schemeClr val="accent1">
                    <a:lumMod val="50000"/>
                  </a:schemeClr>
                </a:solidFill>
                <a:latin typeface="Calibri" panose="020F0502020204030204" pitchFamily="34" charset="0"/>
                <a:cs typeface="Calibri" panose="020F0502020204030204" pitchFamily="34" charset="0"/>
              </a:rPr>
              <a:t> (EDF)</a:t>
            </a:r>
          </a:p>
          <a:p>
            <a:r>
              <a:rPr lang="fr-FR" sz="1400" dirty="0">
                <a:solidFill>
                  <a:schemeClr val="accent1">
                    <a:lumMod val="50000"/>
                  </a:schemeClr>
                </a:solidFill>
                <a:latin typeface="Calibri" panose="020F0502020204030204" pitchFamily="34" charset="0"/>
                <a:cs typeface="Calibri" panose="020F0502020204030204" pitchFamily="34" charset="0"/>
              </a:rPr>
              <a:t>Stéphane </a:t>
            </a:r>
            <a:r>
              <a:rPr lang="fr-FR" sz="1400" dirty="0" err="1">
                <a:solidFill>
                  <a:schemeClr val="accent1">
                    <a:lumMod val="50000"/>
                  </a:schemeClr>
                </a:solidFill>
                <a:latin typeface="Calibri" panose="020F0502020204030204" pitchFamily="34" charset="0"/>
                <a:cs typeface="Calibri" panose="020F0502020204030204" pitchFamily="34" charset="0"/>
              </a:rPr>
              <a:t>Sarrade</a:t>
            </a:r>
            <a:r>
              <a:rPr lang="fr-FR" sz="1400" dirty="0">
                <a:solidFill>
                  <a:schemeClr val="accent1">
                    <a:lumMod val="50000"/>
                  </a:schemeClr>
                </a:solidFill>
                <a:latin typeface="Calibri" panose="020F0502020204030204" pitchFamily="34" charset="0"/>
                <a:cs typeface="Calibri" panose="020F0502020204030204" pitchFamily="34" charset="0"/>
              </a:rPr>
              <a:t> / Gilles Moutiers (CEA)</a:t>
            </a:r>
          </a:p>
          <a:p>
            <a:r>
              <a:rPr lang="fr-FR" sz="1400" dirty="0">
                <a:solidFill>
                  <a:schemeClr val="accent1">
                    <a:lumMod val="50000"/>
                  </a:schemeClr>
                </a:solidFill>
                <a:latin typeface="Calibri" panose="020F0502020204030204" pitchFamily="34" charset="0"/>
                <a:cs typeface="Calibri" panose="020F0502020204030204" pitchFamily="34" charset="0"/>
              </a:rPr>
              <a:t>Francis Claret (BRGM)</a:t>
            </a:r>
          </a:p>
          <a:p>
            <a:r>
              <a:rPr lang="fr-FR" sz="1400" dirty="0">
                <a:solidFill>
                  <a:schemeClr val="accent1">
                    <a:lumMod val="50000"/>
                  </a:schemeClr>
                </a:solidFill>
                <a:latin typeface="Calibri" panose="020F0502020204030204" pitchFamily="34" charset="0"/>
                <a:cs typeface="Calibri" panose="020F0502020204030204" pitchFamily="34" charset="0"/>
              </a:rPr>
              <a:t>Nathalie Lemaître (IRSN)</a:t>
            </a:r>
          </a:p>
          <a:p>
            <a:r>
              <a:rPr lang="fr-FR" sz="1400" dirty="0">
                <a:solidFill>
                  <a:schemeClr val="accent1">
                    <a:lumMod val="50000"/>
                  </a:schemeClr>
                </a:solidFill>
                <a:latin typeface="Calibri" panose="020F0502020204030204" pitchFamily="34" charset="0"/>
                <a:cs typeface="Calibri" panose="020F0502020204030204" pitchFamily="34" charset="0"/>
              </a:rPr>
              <a:t>Jean-Michel Hamy (Framatome)</a:t>
            </a:r>
          </a:p>
          <a:p>
            <a:r>
              <a:rPr lang="fr-FR" sz="1400" dirty="0">
                <a:solidFill>
                  <a:schemeClr val="accent1">
                    <a:lumMod val="50000"/>
                  </a:schemeClr>
                </a:solidFill>
                <a:latin typeface="Calibri" panose="020F0502020204030204" pitchFamily="34" charset="0"/>
                <a:cs typeface="Calibri" panose="020F0502020204030204" pitchFamily="34" charset="0"/>
              </a:rPr>
              <a:t>Hervé Toubon (</a:t>
            </a:r>
            <a:r>
              <a:rPr lang="fr-FR" sz="1400" dirty="0" err="1">
                <a:solidFill>
                  <a:schemeClr val="accent1">
                    <a:lumMod val="50000"/>
                  </a:schemeClr>
                </a:solidFill>
                <a:latin typeface="Calibri" panose="020F0502020204030204" pitchFamily="34" charset="0"/>
                <a:cs typeface="Calibri" panose="020F0502020204030204" pitchFamily="34" charset="0"/>
              </a:rPr>
              <a:t>Orano-mining</a:t>
            </a:r>
            <a:r>
              <a:rPr lang="fr-FR" sz="1400" dirty="0">
                <a:solidFill>
                  <a:schemeClr val="accent1">
                    <a:lumMod val="50000"/>
                  </a:schemeClr>
                </a:solidFill>
                <a:latin typeface="Calibri" panose="020F0502020204030204" pitchFamily="34" charset="0"/>
                <a:cs typeface="Calibri" panose="020F0502020204030204" pitchFamily="34" charset="0"/>
              </a:rPr>
              <a:t>)</a:t>
            </a:r>
          </a:p>
          <a:p>
            <a:r>
              <a:rPr lang="fr-FR" sz="1400" dirty="0">
                <a:solidFill>
                  <a:schemeClr val="accent1">
                    <a:lumMod val="50000"/>
                  </a:schemeClr>
                </a:solidFill>
                <a:latin typeface="Calibri" panose="020F0502020204030204" pitchFamily="34" charset="0"/>
                <a:cs typeface="Calibri" panose="020F0502020204030204" pitchFamily="34" charset="0"/>
              </a:rPr>
              <a:t>Frédérique </a:t>
            </a:r>
            <a:r>
              <a:rPr lang="fr-FR" sz="1400" dirty="0" err="1">
                <a:solidFill>
                  <a:schemeClr val="accent1">
                    <a:lumMod val="50000"/>
                  </a:schemeClr>
                </a:solidFill>
                <a:latin typeface="Calibri" panose="020F0502020204030204" pitchFamily="34" charset="0"/>
                <a:cs typeface="Calibri" panose="020F0502020204030204" pitchFamily="34" charset="0"/>
              </a:rPr>
              <a:t>Hourcade</a:t>
            </a:r>
            <a:r>
              <a:rPr lang="fr-FR" sz="1400" dirty="0">
                <a:solidFill>
                  <a:schemeClr val="accent1">
                    <a:lumMod val="50000"/>
                  </a:schemeClr>
                </a:solidFill>
                <a:latin typeface="Calibri" panose="020F0502020204030204" pitchFamily="34" charset="0"/>
                <a:cs typeface="Calibri" panose="020F0502020204030204" pitchFamily="34" charset="0"/>
              </a:rPr>
              <a:t> (</a:t>
            </a:r>
            <a:r>
              <a:rPr lang="fr-FR" sz="1400" dirty="0" err="1">
                <a:solidFill>
                  <a:schemeClr val="accent1">
                    <a:lumMod val="50000"/>
                  </a:schemeClr>
                </a:solidFill>
                <a:latin typeface="Calibri" panose="020F0502020204030204" pitchFamily="34" charset="0"/>
                <a:cs typeface="Calibri" panose="020F0502020204030204" pitchFamily="34" charset="0"/>
              </a:rPr>
              <a:t>Oano</a:t>
            </a:r>
            <a:r>
              <a:rPr lang="fr-FR" sz="1400" dirty="0">
                <a:solidFill>
                  <a:schemeClr val="accent1">
                    <a:lumMod val="50000"/>
                  </a:schemeClr>
                </a:solidFill>
                <a:latin typeface="Calibri" panose="020F0502020204030204" pitchFamily="34" charset="0"/>
                <a:cs typeface="Calibri" panose="020F0502020204030204" pitchFamily="34" charset="0"/>
              </a:rPr>
              <a:t>-cycle)</a:t>
            </a:r>
          </a:p>
        </p:txBody>
      </p:sp>
    </p:spTree>
    <p:extLst>
      <p:ext uri="{BB962C8B-B14F-4D97-AF65-F5344CB8AC3E}">
        <p14:creationId xmlns:p14="http://schemas.microsoft.com/office/powerpoint/2010/main" val="3751696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79237" y="966083"/>
            <a:ext cx="8296598" cy="5909310"/>
          </a:xfrm>
          <a:prstGeom prst="rect">
            <a:avLst/>
          </a:prstGeom>
          <a:solidFill>
            <a:schemeClr val="bg1">
              <a:lumMod val="95000"/>
            </a:schemeClr>
          </a:solidFill>
        </p:spPr>
        <p:txBody>
          <a:bodyPr wrap="square" rtlCol="0">
            <a:spAutoFit/>
          </a:bodyPr>
          <a:lstStyle/>
          <a:p>
            <a:r>
              <a:rPr lang="fr-FR" dirty="0">
                <a:solidFill>
                  <a:schemeClr val="accent1">
                    <a:lumMod val="50000"/>
                  </a:schemeClr>
                </a:solidFill>
                <a:latin typeface="Calibri" panose="020F0502020204030204" pitchFamily="34" charset="0"/>
                <a:cs typeface="Calibri" panose="020F0502020204030204" pitchFamily="34" charset="0"/>
              </a:rPr>
              <a:t>Deux types de projets</a:t>
            </a:r>
          </a:p>
          <a:p>
            <a:endParaRPr lang="fr-FR" dirty="0">
              <a:solidFill>
                <a:schemeClr val="accent1">
                  <a:lumMod val="50000"/>
                </a:schemeClr>
              </a:solidFill>
              <a:latin typeface="Calibri" panose="020F0502020204030204" pitchFamily="34" charset="0"/>
              <a:cs typeface="Calibri" panose="020F0502020204030204" pitchFamily="34" charset="0"/>
            </a:endParaRPr>
          </a:p>
          <a:p>
            <a:r>
              <a:rPr lang="fr-FR" dirty="0">
                <a:solidFill>
                  <a:schemeClr val="accent1">
                    <a:lumMod val="50000"/>
                  </a:schemeClr>
                </a:solidFill>
                <a:latin typeface="Calibri" panose="020F0502020204030204" pitchFamily="34" charset="0"/>
                <a:cs typeface="Calibri" panose="020F0502020204030204" pitchFamily="34" charset="0"/>
              </a:rPr>
              <a:t>Projets Structurants</a:t>
            </a:r>
          </a:p>
          <a:p>
            <a:pPr marL="342900" indent="-342900">
              <a:buFont typeface="Arial" panose="020B0604020202020204" pitchFamily="34" charset="0"/>
              <a:buChar char="•"/>
            </a:pPr>
            <a:endParaRPr lang="fr-FR" dirty="0">
              <a:solidFill>
                <a:schemeClr val="accent1">
                  <a:lumMod val="50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fr-FR" dirty="0">
                <a:solidFill>
                  <a:schemeClr val="accent1">
                    <a:lumMod val="50000"/>
                  </a:schemeClr>
                </a:solidFill>
                <a:latin typeface="Calibri" panose="020F0502020204030204" pitchFamily="34" charset="0"/>
                <a:cs typeface="Calibri" panose="020F0502020204030204" pitchFamily="34" charset="0"/>
              </a:rPr>
              <a:t>On charge un responsable de projet de construire un projet collectif sur un sujet/thématique donnée, jugée importante pour l’ensemble des partenaires</a:t>
            </a:r>
          </a:p>
          <a:p>
            <a:pPr marL="342900" indent="-342900">
              <a:buFont typeface="Arial" panose="020B0604020202020204" pitchFamily="34" charset="0"/>
              <a:buChar char="•"/>
            </a:pPr>
            <a:r>
              <a:rPr lang="fr-FR" dirty="0">
                <a:solidFill>
                  <a:schemeClr val="accent1">
                    <a:lumMod val="50000"/>
                  </a:schemeClr>
                </a:solidFill>
                <a:latin typeface="Calibri" panose="020F0502020204030204" pitchFamily="34" charset="0"/>
                <a:cs typeface="Calibri" panose="020F0502020204030204" pitchFamily="34" charset="0"/>
              </a:rPr>
              <a:t>Thématique / sujet identifié comme prioritaire par le COPIL/COPAR = thématique d’intérêt pour les partenaires et qui soulève des questions scientifiques à même de mobiliser les équipes académiques</a:t>
            </a:r>
          </a:p>
          <a:p>
            <a:pPr marL="342900" indent="-342900">
              <a:buFont typeface="Arial" panose="020B0604020202020204" pitchFamily="34" charset="0"/>
              <a:buChar char="•"/>
            </a:pPr>
            <a:r>
              <a:rPr lang="fr-FR" dirty="0">
                <a:solidFill>
                  <a:schemeClr val="accent1">
                    <a:lumMod val="50000"/>
                  </a:schemeClr>
                </a:solidFill>
                <a:latin typeface="Calibri" panose="020F0502020204030204" pitchFamily="34" charset="0"/>
                <a:cs typeface="Calibri" panose="020F0502020204030204" pitchFamily="34" charset="0"/>
              </a:rPr>
              <a:t>Ateliers pour construire le projet</a:t>
            </a:r>
          </a:p>
          <a:p>
            <a:pPr marL="342900" indent="-342900">
              <a:buFont typeface="Arial" panose="020B0604020202020204" pitchFamily="34" charset="0"/>
              <a:buChar char="•"/>
            </a:pPr>
            <a:r>
              <a:rPr lang="fr-FR" dirty="0">
                <a:solidFill>
                  <a:schemeClr val="accent1">
                    <a:lumMod val="50000"/>
                  </a:schemeClr>
                </a:solidFill>
                <a:latin typeface="Calibri" panose="020F0502020204030204" pitchFamily="34" charset="0"/>
                <a:cs typeface="Calibri" panose="020F0502020204030204" pitchFamily="34" charset="0"/>
              </a:rPr>
              <a:t>Appel à manifestation d’intérêt éventuel</a:t>
            </a:r>
          </a:p>
          <a:p>
            <a:pPr marL="342900" indent="-342900">
              <a:buFont typeface="Arial" panose="020B0604020202020204" pitchFamily="34" charset="0"/>
              <a:buChar char="•"/>
            </a:pPr>
            <a:r>
              <a:rPr lang="fr-FR" dirty="0">
                <a:solidFill>
                  <a:schemeClr val="accent1">
                    <a:lumMod val="50000"/>
                  </a:schemeClr>
                </a:solidFill>
                <a:latin typeface="Calibri" panose="020F0502020204030204" pitchFamily="34" charset="0"/>
                <a:cs typeface="Calibri" panose="020F0502020204030204" pitchFamily="34" charset="0"/>
              </a:rPr>
              <a:t>Projets multipartenaires et pluriannuels, typiquement 2 à 3 ans</a:t>
            </a:r>
          </a:p>
          <a:p>
            <a:pPr marL="342900" indent="-342900">
              <a:buFont typeface="Arial" panose="020B0604020202020204" pitchFamily="34" charset="0"/>
              <a:buChar char="•"/>
            </a:pPr>
            <a:r>
              <a:rPr lang="fr-FR" dirty="0">
                <a:solidFill>
                  <a:schemeClr val="accent1">
                    <a:lumMod val="50000"/>
                  </a:schemeClr>
                </a:solidFill>
                <a:latin typeface="Calibri" panose="020F0502020204030204" pitchFamily="34" charset="0"/>
                <a:cs typeface="Calibri" panose="020F0502020204030204" pitchFamily="34" charset="0"/>
              </a:rPr>
              <a:t>Bourse de thèse possible</a:t>
            </a:r>
          </a:p>
          <a:p>
            <a:endParaRPr lang="fr-FR" dirty="0">
              <a:solidFill>
                <a:schemeClr val="accent1">
                  <a:lumMod val="50000"/>
                </a:schemeClr>
              </a:solidFill>
              <a:latin typeface="Calibri" panose="020F0502020204030204" pitchFamily="34" charset="0"/>
              <a:cs typeface="Calibri" panose="020F0502020204030204" pitchFamily="34" charset="0"/>
            </a:endParaRPr>
          </a:p>
          <a:p>
            <a:r>
              <a:rPr lang="fr-FR" dirty="0">
                <a:solidFill>
                  <a:schemeClr val="accent1">
                    <a:lumMod val="50000"/>
                  </a:schemeClr>
                </a:solidFill>
                <a:latin typeface="Calibri" panose="020F0502020204030204" pitchFamily="34" charset="0"/>
                <a:cs typeface="Calibri" panose="020F0502020204030204" pitchFamily="34" charset="0"/>
              </a:rPr>
              <a:t>Concrètement</a:t>
            </a:r>
          </a:p>
          <a:p>
            <a:r>
              <a:rPr lang="fr-FR" dirty="0">
                <a:solidFill>
                  <a:schemeClr val="accent1">
                    <a:lumMod val="50000"/>
                  </a:schemeClr>
                </a:solidFill>
                <a:latin typeface="Calibri" panose="020F0502020204030204" pitchFamily="34" charset="0"/>
                <a:cs typeface="Calibri" panose="020F0502020204030204" pitchFamily="34" charset="0"/>
              </a:rPr>
              <a:t>Les premiers projets structurants ont été lancés avec une animation en amont des anciens « PF » de NEEDS</a:t>
            </a:r>
          </a:p>
          <a:p>
            <a:r>
              <a:rPr lang="fr-FR" dirty="0">
                <a:solidFill>
                  <a:schemeClr val="accent1">
                    <a:lumMod val="50000"/>
                  </a:schemeClr>
                </a:solidFill>
                <a:latin typeface="Calibri" panose="020F0502020204030204" pitchFamily="34" charset="0"/>
                <a:cs typeface="Calibri" panose="020F0502020204030204" pitchFamily="34" charset="0"/>
              </a:rPr>
              <a:t>Les PS engagent le programme sur quelques années</a:t>
            </a:r>
          </a:p>
          <a:p>
            <a:r>
              <a:rPr lang="fr-FR" dirty="0">
                <a:solidFill>
                  <a:schemeClr val="accent1">
                    <a:lumMod val="50000"/>
                  </a:schemeClr>
                </a:solidFill>
                <a:latin typeface="Calibri" panose="020F0502020204030204" pitchFamily="34" charset="0"/>
                <a:cs typeface="Calibri" panose="020F0502020204030204" pitchFamily="34" charset="0"/>
              </a:rPr>
              <a:t>Pour les équipes : venir aux ateliers, réfléchir à une question scientifique qui ferait sens pour bâtir un projet structurant, échanger avec les membres du COPIL</a:t>
            </a:r>
          </a:p>
          <a:p>
            <a:r>
              <a:rPr lang="fr-FR" dirty="0">
                <a:solidFill>
                  <a:schemeClr val="accent1">
                    <a:lumMod val="50000"/>
                  </a:schemeClr>
                </a:solidFill>
                <a:latin typeface="Calibri" panose="020F0502020204030204" pitchFamily="34" charset="0"/>
                <a:cs typeface="Calibri" panose="020F0502020204030204" pitchFamily="34" charset="0"/>
              </a:rPr>
              <a:t>Identifier des projets exploratoires qui pourraient s’agréger en un projet structurant</a:t>
            </a:r>
          </a:p>
        </p:txBody>
      </p:sp>
      <p:sp>
        <p:nvSpPr>
          <p:cNvPr id="5" name="Espace réservé du pied de page 4"/>
          <p:cNvSpPr>
            <a:spLocks noGrp="1"/>
          </p:cNvSpPr>
          <p:nvPr>
            <p:ph type="ftr" sz="quarter" idx="11"/>
          </p:nvPr>
        </p:nvSpPr>
        <p:spPr/>
        <p:txBody>
          <a:bodyPr/>
          <a:lstStyle/>
          <a:p>
            <a:r>
              <a:rPr lang="en-US"/>
              <a:t>NEEDS  S. David, Clermont-Ferrand 23 Mai 2022</a:t>
            </a:r>
            <a:endParaRPr lang="fr-FR"/>
          </a:p>
        </p:txBody>
      </p:sp>
      <p:sp>
        <p:nvSpPr>
          <p:cNvPr id="3" name="Espace réservé du numéro de diapositive 2"/>
          <p:cNvSpPr>
            <a:spLocks noGrp="1"/>
          </p:cNvSpPr>
          <p:nvPr>
            <p:ph type="sldNum" sz="quarter" idx="12"/>
          </p:nvPr>
        </p:nvSpPr>
        <p:spPr/>
        <p:txBody>
          <a:bodyPr/>
          <a:lstStyle/>
          <a:p>
            <a:fld id="{54E4F5AB-B10F-45F2-ADB3-3A148954BFBB}" type="slidenum">
              <a:rPr lang="fr-FR" smtClean="0"/>
              <a:t>5</a:t>
            </a:fld>
            <a:endParaRPr lang="fr-FR" dirty="0"/>
          </a:p>
        </p:txBody>
      </p:sp>
      <p:sp>
        <p:nvSpPr>
          <p:cNvPr id="6" name="ZoneTexte 5"/>
          <p:cNvSpPr txBox="1"/>
          <p:nvPr/>
        </p:nvSpPr>
        <p:spPr>
          <a:xfrm>
            <a:off x="1388335" y="330812"/>
            <a:ext cx="4727641" cy="369332"/>
          </a:xfrm>
          <a:prstGeom prst="rect">
            <a:avLst/>
          </a:prstGeom>
          <a:noFill/>
        </p:spPr>
        <p:txBody>
          <a:bodyPr wrap="none" rtlCol="0">
            <a:spAutoFit/>
          </a:bodyPr>
          <a:lstStyle/>
          <a:p>
            <a:r>
              <a:rPr lang="fr-FR" dirty="0">
                <a:solidFill>
                  <a:schemeClr val="accent1">
                    <a:lumMod val="50000"/>
                  </a:schemeClr>
                </a:solidFill>
                <a:latin typeface="Calibri" panose="020F0502020204030204" pitchFamily="34" charset="0"/>
                <a:cs typeface="Calibri" panose="020F0502020204030204" pitchFamily="34" charset="0"/>
              </a:rPr>
              <a:t>Fonctionnement du nouveau programme NEEDS</a:t>
            </a:r>
          </a:p>
        </p:txBody>
      </p:sp>
    </p:spTree>
    <p:extLst>
      <p:ext uri="{BB962C8B-B14F-4D97-AF65-F5344CB8AC3E}">
        <p14:creationId xmlns:p14="http://schemas.microsoft.com/office/powerpoint/2010/main" val="110526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FB23BFE8-3F8F-415A-ACB5-9D54DDC85B9E}"/>
              </a:ext>
            </a:extLst>
          </p:cNvPr>
          <p:cNvSpPr>
            <a:spLocks noGrp="1"/>
          </p:cNvSpPr>
          <p:nvPr>
            <p:ph type="ftr" sz="quarter" idx="11"/>
          </p:nvPr>
        </p:nvSpPr>
        <p:spPr/>
        <p:txBody>
          <a:bodyPr/>
          <a:lstStyle/>
          <a:p>
            <a:r>
              <a:rPr lang="en-US"/>
              <a:t>NEEDS  S. David, Clermont-Ferrand 23 Mai 2022</a:t>
            </a:r>
            <a:endParaRPr lang="fr-FR"/>
          </a:p>
        </p:txBody>
      </p:sp>
      <p:sp>
        <p:nvSpPr>
          <p:cNvPr id="3" name="Espace réservé du numéro de diapositive 2">
            <a:extLst>
              <a:ext uri="{FF2B5EF4-FFF2-40B4-BE49-F238E27FC236}">
                <a16:creationId xmlns:a16="http://schemas.microsoft.com/office/drawing/2014/main" id="{EA342B4A-51EA-4777-A8AD-E88F0BD26B2B}"/>
              </a:ext>
            </a:extLst>
          </p:cNvPr>
          <p:cNvSpPr>
            <a:spLocks noGrp="1"/>
          </p:cNvSpPr>
          <p:nvPr>
            <p:ph type="sldNum" sz="quarter" idx="12"/>
          </p:nvPr>
        </p:nvSpPr>
        <p:spPr/>
        <p:txBody>
          <a:bodyPr/>
          <a:lstStyle/>
          <a:p>
            <a:fld id="{184788A6-B82F-4160-A6AF-F4050C2E9781}" type="slidenum">
              <a:rPr lang="fr-FR" smtClean="0"/>
              <a:pPr/>
              <a:t>6</a:t>
            </a:fld>
            <a:endParaRPr lang="fr-FR"/>
          </a:p>
        </p:txBody>
      </p:sp>
      <p:sp>
        <p:nvSpPr>
          <p:cNvPr id="4" name="ZoneTexte 3">
            <a:extLst>
              <a:ext uri="{FF2B5EF4-FFF2-40B4-BE49-F238E27FC236}">
                <a16:creationId xmlns:a16="http://schemas.microsoft.com/office/drawing/2014/main" id="{19D873C7-867B-4242-9D43-5518F00BCD17}"/>
              </a:ext>
            </a:extLst>
          </p:cNvPr>
          <p:cNvSpPr txBox="1"/>
          <p:nvPr/>
        </p:nvSpPr>
        <p:spPr>
          <a:xfrm>
            <a:off x="1838036" y="554587"/>
            <a:ext cx="7042164" cy="5632311"/>
          </a:xfrm>
          <a:prstGeom prst="rect">
            <a:avLst/>
          </a:prstGeom>
          <a:noFill/>
        </p:spPr>
        <p:txBody>
          <a:bodyPr wrap="square" rtlCol="0">
            <a:spAutoFit/>
          </a:bodyPr>
          <a:lstStyle/>
          <a:p>
            <a:endParaRPr lang="fr-FR" dirty="0">
              <a:solidFill>
                <a:schemeClr val="accent1">
                  <a:lumMod val="50000"/>
                </a:schemeClr>
              </a:solidFill>
              <a:latin typeface="Calibri" panose="020F0502020204030204" pitchFamily="34" charset="0"/>
              <a:cs typeface="Calibri" panose="020F0502020204030204" pitchFamily="34" charset="0"/>
            </a:endParaRPr>
          </a:p>
          <a:p>
            <a:r>
              <a:rPr lang="fr-FR" dirty="0">
                <a:solidFill>
                  <a:schemeClr val="accent1">
                    <a:lumMod val="50000"/>
                  </a:schemeClr>
                </a:solidFill>
                <a:latin typeface="Calibri" panose="020F0502020204030204" pitchFamily="34" charset="0"/>
                <a:cs typeface="Calibri" panose="020F0502020204030204" pitchFamily="34" charset="0"/>
              </a:rPr>
              <a:t>Projets exploratoires</a:t>
            </a:r>
          </a:p>
          <a:p>
            <a:pPr marL="342900" indent="-342900">
              <a:buFont typeface="Arial" panose="020B0604020202020204" pitchFamily="34" charset="0"/>
              <a:buChar char="•"/>
            </a:pPr>
            <a:r>
              <a:rPr lang="fr-FR" dirty="0">
                <a:solidFill>
                  <a:schemeClr val="accent1">
                    <a:lumMod val="50000"/>
                  </a:schemeClr>
                </a:solidFill>
                <a:latin typeface="Calibri" panose="020F0502020204030204" pitchFamily="34" charset="0"/>
                <a:cs typeface="Calibri" panose="020F0502020204030204" pitchFamily="34" charset="0"/>
              </a:rPr>
              <a:t>Appel à projet ouvert sur une thématique plus ou moins ciblée</a:t>
            </a:r>
          </a:p>
          <a:p>
            <a:pPr marL="342900" indent="-342900">
              <a:buFont typeface="Arial" panose="020B0604020202020204" pitchFamily="34" charset="0"/>
              <a:buChar char="•"/>
            </a:pPr>
            <a:r>
              <a:rPr lang="fr-FR" dirty="0">
                <a:solidFill>
                  <a:schemeClr val="accent1">
                    <a:lumMod val="50000"/>
                  </a:schemeClr>
                </a:solidFill>
                <a:latin typeface="Calibri" panose="020F0502020204030204" pitchFamily="34" charset="0"/>
                <a:cs typeface="Calibri" panose="020F0502020204030204" pitchFamily="34" charset="0"/>
              </a:rPr>
              <a:t>Evaluation et sélection des projets</a:t>
            </a:r>
          </a:p>
          <a:p>
            <a:pPr marL="342900" indent="-342900">
              <a:buFont typeface="Arial" panose="020B0604020202020204" pitchFamily="34" charset="0"/>
              <a:buChar char="•"/>
            </a:pPr>
            <a:r>
              <a:rPr lang="fr-FR" dirty="0">
                <a:solidFill>
                  <a:schemeClr val="accent1">
                    <a:lumMod val="50000"/>
                  </a:schemeClr>
                </a:solidFill>
                <a:latin typeface="Calibri" panose="020F0502020204030204" pitchFamily="34" charset="0"/>
                <a:cs typeface="Calibri" panose="020F0502020204030204" pitchFamily="34" charset="0"/>
              </a:rPr>
              <a:t>Financement de l’ordre de 10-20k€, financement 1 an, renouvelable</a:t>
            </a:r>
          </a:p>
          <a:p>
            <a:pPr marL="342900" indent="-342900">
              <a:buFont typeface="Arial" panose="020B0604020202020204" pitchFamily="34" charset="0"/>
              <a:buChar char="•"/>
            </a:pPr>
            <a:r>
              <a:rPr lang="fr-FR" dirty="0">
                <a:solidFill>
                  <a:schemeClr val="accent1">
                    <a:lumMod val="50000"/>
                  </a:schemeClr>
                </a:solidFill>
                <a:latin typeface="Calibri" panose="020F0502020204030204" pitchFamily="34" charset="0"/>
                <a:cs typeface="Calibri" panose="020F0502020204030204" pitchFamily="34" charset="0"/>
              </a:rPr>
              <a:t>Pas de contrainte : équipe seule, pluri-partenaires, etc…</a:t>
            </a:r>
          </a:p>
          <a:p>
            <a:pPr marL="342900" indent="-342900">
              <a:buFont typeface="Arial" panose="020B0604020202020204" pitchFamily="34" charset="0"/>
              <a:buChar char="•"/>
            </a:pPr>
            <a:r>
              <a:rPr lang="fr-FR" dirty="0">
                <a:solidFill>
                  <a:schemeClr val="accent1">
                    <a:lumMod val="50000"/>
                  </a:schemeClr>
                </a:solidFill>
                <a:latin typeface="Calibri" panose="020F0502020204030204" pitchFamily="34" charset="0"/>
                <a:cs typeface="Calibri" panose="020F0502020204030204" pitchFamily="34" charset="0"/>
              </a:rPr>
              <a:t>Les projets exploratoires peuvent ensuite devenir des projets structurants plus ambitieux</a:t>
            </a:r>
          </a:p>
          <a:p>
            <a:pPr marL="342900" indent="-342900">
              <a:buFont typeface="Arial" panose="020B0604020202020204" pitchFamily="34" charset="0"/>
              <a:buChar char="•"/>
            </a:pPr>
            <a:endParaRPr lang="fr-FR" dirty="0">
              <a:solidFill>
                <a:schemeClr val="accent1">
                  <a:lumMod val="50000"/>
                </a:schemeClr>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fr-FR" dirty="0">
              <a:solidFill>
                <a:schemeClr val="accent1">
                  <a:lumMod val="50000"/>
                </a:schemeClr>
              </a:solidFill>
              <a:latin typeface="Calibri" panose="020F0502020204030204" pitchFamily="34" charset="0"/>
              <a:cs typeface="Calibri" panose="020F0502020204030204" pitchFamily="34" charset="0"/>
            </a:endParaRPr>
          </a:p>
          <a:p>
            <a:r>
              <a:rPr lang="fr-FR" dirty="0">
                <a:solidFill>
                  <a:schemeClr val="accent1">
                    <a:lumMod val="50000"/>
                  </a:schemeClr>
                </a:solidFill>
                <a:latin typeface="Calibri" panose="020F0502020204030204" pitchFamily="34" charset="0"/>
                <a:cs typeface="Calibri" panose="020F0502020204030204" pitchFamily="34" charset="0"/>
              </a:rPr>
              <a:t>Exemples de ciblage :</a:t>
            </a:r>
          </a:p>
          <a:p>
            <a:pPr marL="285750" indent="-285750">
              <a:buFontTx/>
              <a:buChar char="-"/>
            </a:pPr>
            <a:r>
              <a:rPr lang="fr-FR" dirty="0">
                <a:solidFill>
                  <a:schemeClr val="accent1">
                    <a:lumMod val="50000"/>
                  </a:schemeClr>
                </a:solidFill>
                <a:latin typeface="Calibri" panose="020F0502020204030204" pitchFamily="34" charset="0"/>
                <a:cs typeface="Calibri" panose="020F0502020204030204" pitchFamily="34" charset="0"/>
              </a:rPr>
              <a:t>Territoires nucléaires en évolution</a:t>
            </a:r>
          </a:p>
          <a:p>
            <a:pPr marL="285750" indent="-285750">
              <a:buFontTx/>
              <a:buChar char="-"/>
            </a:pPr>
            <a:r>
              <a:rPr lang="fr-FR" dirty="0">
                <a:solidFill>
                  <a:schemeClr val="accent1">
                    <a:lumMod val="50000"/>
                  </a:schemeClr>
                </a:solidFill>
                <a:latin typeface="Calibri" panose="020F0502020204030204" pitchFamily="34" charset="0"/>
                <a:cs typeface="Calibri" panose="020F0502020204030204" pitchFamily="34" charset="0"/>
              </a:rPr>
              <a:t>Données de base thermo-physiques sur les matériaux en condition extrême pour modéliser l’interaction corium/structure</a:t>
            </a:r>
          </a:p>
          <a:p>
            <a:pPr marL="285750" lvl="0" indent="-285750">
              <a:buFontTx/>
              <a:buChar char="-"/>
            </a:pPr>
            <a:r>
              <a:rPr lang="fr-FR" dirty="0">
                <a:solidFill>
                  <a:schemeClr val="accent1">
                    <a:lumMod val="50000"/>
                  </a:schemeClr>
                </a:solidFill>
                <a:latin typeface="Calibri" panose="020F0502020204030204" pitchFamily="34" charset="0"/>
                <a:cs typeface="Calibri" panose="020F0502020204030204" pitchFamily="34" charset="0"/>
              </a:rPr>
              <a:t>Méthodes numériques innovantes (IA, réseaux de neurones, data </a:t>
            </a:r>
            <a:r>
              <a:rPr lang="fr-FR" dirty="0" err="1">
                <a:solidFill>
                  <a:schemeClr val="accent1">
                    <a:lumMod val="50000"/>
                  </a:schemeClr>
                </a:solidFill>
                <a:latin typeface="Calibri" panose="020F0502020204030204" pitchFamily="34" charset="0"/>
                <a:cs typeface="Calibri" panose="020F0502020204030204" pitchFamily="34" charset="0"/>
              </a:rPr>
              <a:t>mining</a:t>
            </a:r>
            <a:r>
              <a:rPr lang="fr-FR" dirty="0">
                <a:solidFill>
                  <a:schemeClr val="accent1">
                    <a:lumMod val="50000"/>
                  </a:schemeClr>
                </a:solidFill>
                <a:latin typeface="Calibri" panose="020F0502020204030204" pitchFamily="34" charset="0"/>
                <a:cs typeface="Calibri" panose="020F0502020204030204" pitchFamily="34" charset="0"/>
              </a:rPr>
              <a:t>, …) appliquées aux thématiques de NEEDS </a:t>
            </a:r>
          </a:p>
          <a:p>
            <a:pPr marL="285750" lvl="0" indent="-285750">
              <a:buFontTx/>
              <a:buChar char="-"/>
            </a:pPr>
            <a:r>
              <a:rPr lang="fr-FR" dirty="0">
                <a:solidFill>
                  <a:schemeClr val="accent1">
                    <a:lumMod val="50000"/>
                  </a:schemeClr>
                </a:solidFill>
                <a:latin typeface="Calibri" panose="020F0502020204030204" pitchFamily="34" charset="0"/>
                <a:cs typeface="Calibri" panose="020F0502020204030204" pitchFamily="34" charset="0"/>
              </a:rPr>
              <a:t>Matériaux innovants et propriétés fondamentales pour les réacteurs et les déchets, en particulier les matériaux à haute entropie</a:t>
            </a:r>
          </a:p>
          <a:p>
            <a:pPr marL="285750" indent="-285750">
              <a:buFontTx/>
              <a:buChar char="-"/>
            </a:pPr>
            <a:endParaRPr lang="fr-FR" dirty="0">
              <a:solidFill>
                <a:schemeClr val="accent1">
                  <a:lumMod val="50000"/>
                </a:schemeClr>
              </a:solidFill>
              <a:latin typeface="Calibri" panose="020F0502020204030204" pitchFamily="34" charset="0"/>
              <a:cs typeface="Calibri" panose="020F0502020204030204" pitchFamily="34" charset="0"/>
            </a:endParaRPr>
          </a:p>
          <a:p>
            <a:endParaRPr lang="fr-FR" dirty="0">
              <a:solidFill>
                <a:schemeClr val="accent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5879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D7A32893-1CBE-48EE-9B9E-EE554FCDC2B7}"/>
              </a:ext>
            </a:extLst>
          </p:cNvPr>
          <p:cNvSpPr>
            <a:spLocks noGrp="1"/>
          </p:cNvSpPr>
          <p:nvPr>
            <p:ph type="ftr" sz="quarter" idx="11"/>
          </p:nvPr>
        </p:nvSpPr>
        <p:spPr/>
        <p:txBody>
          <a:bodyPr/>
          <a:lstStyle/>
          <a:p>
            <a:r>
              <a:rPr lang="en-US"/>
              <a:t>NEEDS  S. David, Clermont-Ferrand 23 Mai 2022</a:t>
            </a:r>
            <a:endParaRPr lang="fr-FR"/>
          </a:p>
        </p:txBody>
      </p:sp>
      <p:sp>
        <p:nvSpPr>
          <p:cNvPr id="3" name="Espace réservé du numéro de diapositive 2">
            <a:extLst>
              <a:ext uri="{FF2B5EF4-FFF2-40B4-BE49-F238E27FC236}">
                <a16:creationId xmlns:a16="http://schemas.microsoft.com/office/drawing/2014/main" id="{B829901D-742F-4123-A152-1F0AB16E3715}"/>
              </a:ext>
            </a:extLst>
          </p:cNvPr>
          <p:cNvSpPr>
            <a:spLocks noGrp="1"/>
          </p:cNvSpPr>
          <p:nvPr>
            <p:ph type="sldNum" sz="quarter" idx="12"/>
          </p:nvPr>
        </p:nvSpPr>
        <p:spPr/>
        <p:txBody>
          <a:bodyPr/>
          <a:lstStyle/>
          <a:p>
            <a:fld id="{184788A6-B82F-4160-A6AF-F4050C2E9781}" type="slidenum">
              <a:rPr lang="fr-FR" smtClean="0"/>
              <a:pPr/>
              <a:t>7</a:t>
            </a:fld>
            <a:endParaRPr lang="fr-FR"/>
          </a:p>
        </p:txBody>
      </p:sp>
      <p:sp>
        <p:nvSpPr>
          <p:cNvPr id="4" name="Rectangle 3">
            <a:extLst>
              <a:ext uri="{FF2B5EF4-FFF2-40B4-BE49-F238E27FC236}">
                <a16:creationId xmlns:a16="http://schemas.microsoft.com/office/drawing/2014/main" id="{C3FED6EE-7BE7-4E4E-8956-0ACA5557F1C7}"/>
              </a:ext>
            </a:extLst>
          </p:cNvPr>
          <p:cNvSpPr/>
          <p:nvPr/>
        </p:nvSpPr>
        <p:spPr>
          <a:xfrm>
            <a:off x="679236" y="919903"/>
            <a:ext cx="8170474" cy="5117363"/>
          </a:xfrm>
          <a:prstGeom prst="rect">
            <a:avLst/>
          </a:prstGeom>
          <a:solidFill>
            <a:schemeClr val="bg1">
              <a:lumMod val="95000"/>
            </a:schemeClr>
          </a:solidFill>
        </p:spPr>
        <p:txBody>
          <a:bodyPr wrap="square">
            <a:spAutoFit/>
          </a:bodyPr>
          <a:lstStyle/>
          <a:p>
            <a:pPr lvl="0" algn="just">
              <a:lnSpc>
                <a:spcPct val="107000"/>
              </a:lnSpc>
              <a:spcAft>
                <a:spcPts val="0"/>
              </a:spcAft>
            </a:pPr>
            <a:r>
              <a:rPr lang="fr-FR" dirty="0">
                <a:solidFill>
                  <a:schemeClr val="accent1">
                    <a:lumMod val="50000"/>
                  </a:schemeClr>
                </a:solidFill>
                <a:latin typeface="Calibri" panose="020F0502020204030204" pitchFamily="34" charset="0"/>
                <a:cs typeface="Calibri" panose="020F0502020204030204" pitchFamily="34" charset="0"/>
              </a:rPr>
              <a:t>Thématiques de NEEDS</a:t>
            </a:r>
          </a:p>
          <a:p>
            <a:pPr marL="342900" lvl="0" indent="-342900" algn="just">
              <a:lnSpc>
                <a:spcPct val="107000"/>
              </a:lnSpc>
              <a:spcAft>
                <a:spcPts val="0"/>
              </a:spcAft>
              <a:buFont typeface="Calibri" panose="020F0502020204030204" pitchFamily="34" charset="0"/>
              <a:buChar char="-"/>
            </a:pPr>
            <a:r>
              <a:rPr lang="fr-FR" dirty="0">
                <a:solidFill>
                  <a:schemeClr val="accent1">
                    <a:lumMod val="50000"/>
                  </a:schemeClr>
                </a:solidFill>
                <a:latin typeface="Calibri" panose="020F0502020204030204" pitchFamily="34" charset="0"/>
                <a:cs typeface="Calibri" panose="020F0502020204030204" pitchFamily="34" charset="0"/>
              </a:rPr>
              <a:t>Réacteurs nucléaires et transition énergétique : modélisation neutronique, </a:t>
            </a:r>
            <a:r>
              <a:rPr lang="fr-FR" dirty="0" err="1">
                <a:solidFill>
                  <a:schemeClr val="accent1">
                    <a:lumMod val="50000"/>
                  </a:schemeClr>
                </a:solidFill>
                <a:latin typeface="Calibri" panose="020F0502020204030204" pitchFamily="34" charset="0"/>
                <a:cs typeface="Calibri" panose="020F0502020204030204" pitchFamily="34" charset="0"/>
              </a:rPr>
              <a:t>thermohydraulique</a:t>
            </a:r>
            <a:r>
              <a:rPr lang="fr-FR" dirty="0">
                <a:solidFill>
                  <a:schemeClr val="accent1">
                    <a:lumMod val="50000"/>
                  </a:schemeClr>
                </a:solidFill>
                <a:latin typeface="Calibri" panose="020F0502020204030204" pitchFamily="34" charset="0"/>
                <a:cs typeface="Calibri" panose="020F0502020204030204" pitchFamily="34" charset="0"/>
              </a:rPr>
              <a:t>, combustible ; couplages multi-physiques ; modélisation du cycle du combustible ; matériaux sous irradiation ; radiochimie pour le cycle du combustible ; modélisation économique ; place du nucléaire dans le mix électrique et études de scénarios associées.</a:t>
            </a:r>
          </a:p>
          <a:p>
            <a:pPr marL="342900" lvl="0" indent="-342900" algn="just">
              <a:lnSpc>
                <a:spcPct val="107000"/>
              </a:lnSpc>
              <a:spcAft>
                <a:spcPts val="0"/>
              </a:spcAft>
              <a:buFont typeface="Calibri" panose="020F0502020204030204" pitchFamily="34" charset="0"/>
              <a:buChar char="-"/>
            </a:pPr>
            <a:r>
              <a:rPr lang="fr-FR" dirty="0">
                <a:solidFill>
                  <a:schemeClr val="accent1">
                    <a:lumMod val="50000"/>
                  </a:schemeClr>
                </a:solidFill>
                <a:latin typeface="Calibri" panose="020F0502020204030204" pitchFamily="34" charset="0"/>
                <a:cs typeface="Calibri" panose="020F0502020204030204" pitchFamily="34" charset="0"/>
              </a:rPr>
              <a:t>Déchets nucléaires : caractérisation ; matériaux pour le stockage des déchets ; comportement des radionucléides dans un site de stockage ; géologie associée ; milieux poreux ; couplages multi-échelles.</a:t>
            </a:r>
          </a:p>
          <a:p>
            <a:pPr marL="342900" lvl="0" indent="-342900" algn="just">
              <a:lnSpc>
                <a:spcPct val="107000"/>
              </a:lnSpc>
              <a:spcAft>
                <a:spcPts val="0"/>
              </a:spcAft>
              <a:buFont typeface="Calibri" panose="020F0502020204030204" pitchFamily="34" charset="0"/>
              <a:buChar char="-"/>
            </a:pPr>
            <a:r>
              <a:rPr lang="fr-FR" dirty="0">
                <a:solidFill>
                  <a:schemeClr val="accent1">
                    <a:lumMod val="50000"/>
                  </a:schemeClr>
                </a:solidFill>
                <a:latin typeface="Calibri" panose="020F0502020204030204" pitchFamily="34" charset="0"/>
                <a:cs typeface="Calibri" panose="020F0502020204030204" pitchFamily="34" charset="0"/>
              </a:rPr>
              <a:t>Environnement : comportement des radionucléides dans l’environnement ; mécanisme de transfert des radionucléides ; effets écotoxiques ; marqueurs biologiques et indicateurs environnementaux ; interaction avec le biotope ; territoires nucléaires en évolution.</a:t>
            </a:r>
          </a:p>
          <a:p>
            <a:pPr marL="342900" lvl="0" indent="-342900" algn="just">
              <a:lnSpc>
                <a:spcPct val="107000"/>
              </a:lnSpc>
              <a:spcAft>
                <a:spcPts val="0"/>
              </a:spcAft>
              <a:buFont typeface="Calibri" panose="020F0502020204030204" pitchFamily="34" charset="0"/>
              <a:buChar char="-"/>
            </a:pPr>
            <a:r>
              <a:rPr lang="fr-FR" dirty="0">
                <a:solidFill>
                  <a:schemeClr val="accent1">
                    <a:lumMod val="50000"/>
                  </a:schemeClr>
                </a:solidFill>
                <a:latin typeface="Calibri" panose="020F0502020204030204" pitchFamily="34" charset="0"/>
                <a:cs typeface="Calibri" panose="020F0502020204030204" pitchFamily="34" charset="0"/>
              </a:rPr>
              <a:t>Ressources : traçage et traçabilité de l’uranium ; des éléments associés et des fluides minéralisateurs ; modèles et modélisation des gisements d’uranium et de leur impact environnemental ; processus, procédés et mécanismes des réactions aux interfaces liquide/solide, liquide/liquide.</a:t>
            </a:r>
          </a:p>
        </p:txBody>
      </p:sp>
    </p:spTree>
    <p:extLst>
      <p:ext uri="{BB962C8B-B14F-4D97-AF65-F5344CB8AC3E}">
        <p14:creationId xmlns:p14="http://schemas.microsoft.com/office/powerpoint/2010/main" val="1937981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cteur droit avec flèche 2"/>
          <p:cNvCxnSpPr/>
          <p:nvPr/>
        </p:nvCxnSpPr>
        <p:spPr>
          <a:xfrm flipH="1">
            <a:off x="1148276" y="199504"/>
            <a:ext cx="2" cy="619456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rot="19960964">
            <a:off x="607102" y="1490763"/>
            <a:ext cx="1082348" cy="400110"/>
          </a:xfrm>
          <a:prstGeom prst="rect">
            <a:avLst/>
          </a:prstGeom>
          <a:noFill/>
        </p:spPr>
        <p:txBody>
          <a:bodyPr wrap="none" rtlCol="0">
            <a:spAutoFit/>
          </a:bodyPr>
          <a:lstStyle/>
          <a:p>
            <a:r>
              <a:rPr lang="fr-FR" sz="2000" dirty="0">
                <a:solidFill>
                  <a:schemeClr val="accent1">
                    <a:lumMod val="50000"/>
                  </a:schemeClr>
                </a:solidFill>
              </a:rPr>
              <a:t>Année N</a:t>
            </a:r>
          </a:p>
        </p:txBody>
      </p:sp>
      <p:sp>
        <p:nvSpPr>
          <p:cNvPr id="8" name="ZoneTexte 7"/>
          <p:cNvSpPr txBox="1"/>
          <p:nvPr/>
        </p:nvSpPr>
        <p:spPr>
          <a:xfrm rot="19308373">
            <a:off x="1135994" y="5785327"/>
            <a:ext cx="607859" cy="400110"/>
          </a:xfrm>
          <a:prstGeom prst="rect">
            <a:avLst/>
          </a:prstGeom>
          <a:noFill/>
        </p:spPr>
        <p:txBody>
          <a:bodyPr wrap="none" rtlCol="0">
            <a:spAutoFit/>
          </a:bodyPr>
          <a:lstStyle/>
          <a:p>
            <a:r>
              <a:rPr lang="fr-FR" sz="2000" dirty="0">
                <a:solidFill>
                  <a:schemeClr val="accent1">
                    <a:lumMod val="50000"/>
                  </a:schemeClr>
                </a:solidFill>
              </a:rPr>
              <a:t>N+1</a:t>
            </a:r>
          </a:p>
        </p:txBody>
      </p:sp>
      <p:sp>
        <p:nvSpPr>
          <p:cNvPr id="10" name="ZoneTexte 9"/>
          <p:cNvSpPr txBox="1"/>
          <p:nvPr/>
        </p:nvSpPr>
        <p:spPr>
          <a:xfrm>
            <a:off x="1777705" y="2419492"/>
            <a:ext cx="7340812" cy="369332"/>
          </a:xfrm>
          <a:prstGeom prst="rect">
            <a:avLst/>
          </a:prstGeom>
          <a:noFill/>
        </p:spPr>
        <p:txBody>
          <a:bodyPr wrap="square" rtlCol="0">
            <a:spAutoFit/>
          </a:bodyPr>
          <a:lstStyle/>
          <a:p>
            <a:r>
              <a:rPr lang="fr-FR" dirty="0">
                <a:solidFill>
                  <a:schemeClr val="accent1">
                    <a:lumMod val="50000"/>
                  </a:schemeClr>
                </a:solidFill>
                <a:latin typeface="Calibri" panose="020F0502020204030204" pitchFamily="34" charset="0"/>
                <a:cs typeface="Calibri" panose="020F0502020204030204" pitchFamily="34" charset="0"/>
              </a:rPr>
              <a:t>Avant l’été : Appels à projets exploratoires</a:t>
            </a:r>
          </a:p>
        </p:txBody>
      </p:sp>
      <p:cxnSp>
        <p:nvCxnSpPr>
          <p:cNvPr id="14" name="Connecteur droit avec flèche 13"/>
          <p:cNvCxnSpPr/>
          <p:nvPr/>
        </p:nvCxnSpPr>
        <p:spPr>
          <a:xfrm>
            <a:off x="1230970" y="4479849"/>
            <a:ext cx="527449" cy="0"/>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a:off x="1802269" y="4335796"/>
            <a:ext cx="7720640" cy="923330"/>
          </a:xfrm>
          <a:prstGeom prst="rect">
            <a:avLst/>
          </a:prstGeom>
          <a:noFill/>
        </p:spPr>
        <p:txBody>
          <a:bodyPr wrap="square" rtlCol="0">
            <a:spAutoFit/>
          </a:bodyPr>
          <a:lstStyle/>
          <a:p>
            <a:r>
              <a:rPr lang="fr-FR" dirty="0">
                <a:solidFill>
                  <a:schemeClr val="accent1">
                    <a:lumMod val="50000"/>
                  </a:schemeClr>
                </a:solidFill>
                <a:latin typeface="Calibri" panose="020F0502020204030204" pitchFamily="34" charset="0"/>
                <a:cs typeface="Calibri" panose="020F0502020204030204" pitchFamily="34" charset="0"/>
              </a:rPr>
              <a:t>COPAR  Décembre</a:t>
            </a:r>
          </a:p>
          <a:p>
            <a:r>
              <a:rPr lang="fr-FR" dirty="0">
                <a:solidFill>
                  <a:schemeClr val="accent1">
                    <a:lumMod val="50000"/>
                  </a:schemeClr>
                </a:solidFill>
                <a:latin typeface="Calibri" panose="020F0502020204030204" pitchFamily="34" charset="0"/>
                <a:cs typeface="Calibri" panose="020F0502020204030204" pitchFamily="34" charset="0"/>
              </a:rPr>
              <a:t>Décision finale projets financés N+1</a:t>
            </a:r>
          </a:p>
          <a:p>
            <a:r>
              <a:rPr lang="fr-FR" dirty="0">
                <a:solidFill>
                  <a:schemeClr val="accent1">
                    <a:lumMod val="50000"/>
                  </a:schemeClr>
                </a:solidFill>
                <a:latin typeface="Calibri" panose="020F0502020204030204" pitchFamily="34" charset="0"/>
                <a:cs typeface="Calibri" panose="020F0502020204030204" pitchFamily="34" charset="0"/>
              </a:rPr>
              <a:t>Contribution des partenaires</a:t>
            </a:r>
          </a:p>
        </p:txBody>
      </p:sp>
      <p:cxnSp>
        <p:nvCxnSpPr>
          <p:cNvPr id="22" name="Connecteur droit 21"/>
          <p:cNvCxnSpPr/>
          <p:nvPr/>
        </p:nvCxnSpPr>
        <p:spPr>
          <a:xfrm>
            <a:off x="984428" y="5894276"/>
            <a:ext cx="3516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396734" y="394618"/>
            <a:ext cx="3516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1263508" y="2601068"/>
            <a:ext cx="527449" cy="0"/>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a:off x="1230970" y="3039446"/>
            <a:ext cx="527449" cy="0"/>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1720907" y="2859010"/>
            <a:ext cx="7340812" cy="369332"/>
          </a:xfrm>
          <a:prstGeom prst="rect">
            <a:avLst/>
          </a:prstGeom>
          <a:noFill/>
        </p:spPr>
        <p:txBody>
          <a:bodyPr wrap="square" rtlCol="0">
            <a:spAutoFit/>
          </a:bodyPr>
          <a:lstStyle/>
          <a:p>
            <a:r>
              <a:rPr lang="fr-FR" dirty="0">
                <a:solidFill>
                  <a:schemeClr val="accent1">
                    <a:lumMod val="50000"/>
                  </a:schemeClr>
                </a:solidFill>
                <a:latin typeface="Calibri" panose="020F0502020204030204" pitchFamily="34" charset="0"/>
                <a:cs typeface="Calibri" panose="020F0502020204030204" pitchFamily="34" charset="0"/>
              </a:rPr>
              <a:t>Fin octobre : Fin appel / Evaluation des tous les projets PS et PE</a:t>
            </a:r>
          </a:p>
        </p:txBody>
      </p:sp>
      <p:cxnSp>
        <p:nvCxnSpPr>
          <p:cNvPr id="30" name="Connecteur droit avec flèche 29"/>
          <p:cNvCxnSpPr/>
          <p:nvPr/>
        </p:nvCxnSpPr>
        <p:spPr>
          <a:xfrm>
            <a:off x="1263508" y="3945587"/>
            <a:ext cx="527449" cy="0"/>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1" name="ZoneTexte 30"/>
          <p:cNvSpPr txBox="1"/>
          <p:nvPr/>
        </p:nvSpPr>
        <p:spPr>
          <a:xfrm>
            <a:off x="1790957" y="3785554"/>
            <a:ext cx="7340812" cy="369332"/>
          </a:xfrm>
          <a:prstGeom prst="rect">
            <a:avLst/>
          </a:prstGeom>
          <a:noFill/>
        </p:spPr>
        <p:txBody>
          <a:bodyPr wrap="square" rtlCol="0">
            <a:spAutoFit/>
          </a:bodyPr>
          <a:lstStyle/>
          <a:p>
            <a:r>
              <a:rPr lang="fr-FR" dirty="0">
                <a:solidFill>
                  <a:schemeClr val="accent1">
                    <a:lumMod val="50000"/>
                  </a:schemeClr>
                </a:solidFill>
                <a:latin typeface="Calibri" panose="020F0502020204030204" pitchFamily="34" charset="0"/>
                <a:cs typeface="Calibri" panose="020F0502020204030204" pitchFamily="34" charset="0"/>
              </a:rPr>
              <a:t>Proposition arbitrage COPIL Projets structurants et exploratoires</a:t>
            </a:r>
          </a:p>
        </p:txBody>
      </p:sp>
      <p:sp>
        <p:nvSpPr>
          <p:cNvPr id="32" name="ZoneTexte 31"/>
          <p:cNvSpPr txBox="1"/>
          <p:nvPr/>
        </p:nvSpPr>
        <p:spPr>
          <a:xfrm rot="21049351">
            <a:off x="2184369" y="946354"/>
            <a:ext cx="3482996" cy="1077218"/>
          </a:xfrm>
          <a:prstGeom prst="rect">
            <a:avLst/>
          </a:prstGeom>
          <a:noFill/>
        </p:spPr>
        <p:txBody>
          <a:bodyPr wrap="square" rtlCol="0">
            <a:spAutoFit/>
          </a:bodyPr>
          <a:lstStyle/>
          <a:p>
            <a:r>
              <a:rPr lang="fr-FR" sz="1600" i="1" dirty="0">
                <a:solidFill>
                  <a:schemeClr val="accent1">
                    <a:lumMod val="50000"/>
                  </a:schemeClr>
                </a:solidFill>
                <a:latin typeface="Calibri" panose="020F0502020204030204" pitchFamily="34" charset="0"/>
                <a:cs typeface="Calibri" panose="020F0502020204030204" pitchFamily="34" charset="0"/>
              </a:rPr>
              <a:t>Les ateliers d’animation pour monter les projets structurants se font tout le long de l’année (COPIL), mais les projets doivent être déposés en octobre</a:t>
            </a:r>
          </a:p>
        </p:txBody>
      </p:sp>
      <p:sp>
        <p:nvSpPr>
          <p:cNvPr id="4" name="Espace réservé du numéro de diapositive 3"/>
          <p:cNvSpPr>
            <a:spLocks noGrp="1"/>
          </p:cNvSpPr>
          <p:nvPr>
            <p:ph type="sldNum" sz="quarter" idx="12"/>
          </p:nvPr>
        </p:nvSpPr>
        <p:spPr/>
        <p:txBody>
          <a:bodyPr/>
          <a:lstStyle/>
          <a:p>
            <a:fld id="{54E4F5AB-B10F-45F2-ADB3-3A148954BFBB}" type="slidenum">
              <a:rPr lang="fr-FR" smtClean="0"/>
              <a:t>8</a:t>
            </a:fld>
            <a:endParaRPr lang="fr-FR"/>
          </a:p>
        </p:txBody>
      </p:sp>
      <p:sp>
        <p:nvSpPr>
          <p:cNvPr id="5" name="Espace réservé du pied de page 4"/>
          <p:cNvSpPr>
            <a:spLocks noGrp="1"/>
          </p:cNvSpPr>
          <p:nvPr>
            <p:ph type="ftr" sz="quarter" idx="11"/>
          </p:nvPr>
        </p:nvSpPr>
        <p:spPr/>
        <p:txBody>
          <a:bodyPr/>
          <a:lstStyle/>
          <a:p>
            <a:r>
              <a:rPr lang="en-US"/>
              <a:t>NEEDS  S. David, Clermont-Ferrand 23 Mai 2022</a:t>
            </a:r>
            <a:endParaRPr lang="fr-FR"/>
          </a:p>
        </p:txBody>
      </p:sp>
      <p:sp>
        <p:nvSpPr>
          <p:cNvPr id="20" name="ZoneTexte 19"/>
          <p:cNvSpPr txBox="1"/>
          <p:nvPr/>
        </p:nvSpPr>
        <p:spPr>
          <a:xfrm>
            <a:off x="1388335" y="330812"/>
            <a:ext cx="4955267" cy="369332"/>
          </a:xfrm>
          <a:prstGeom prst="rect">
            <a:avLst/>
          </a:prstGeom>
          <a:noFill/>
        </p:spPr>
        <p:txBody>
          <a:bodyPr wrap="none" rtlCol="0">
            <a:spAutoFit/>
          </a:bodyPr>
          <a:lstStyle/>
          <a:p>
            <a:r>
              <a:rPr lang="fr-FR" dirty="0">
                <a:solidFill>
                  <a:schemeClr val="accent1">
                    <a:lumMod val="50000"/>
                  </a:schemeClr>
                </a:solidFill>
                <a:latin typeface="Calibri" panose="020F0502020204030204" pitchFamily="34" charset="0"/>
                <a:cs typeface="Calibri" panose="020F0502020204030204" pitchFamily="34" charset="0"/>
              </a:rPr>
              <a:t>2. Fonctionnement du nouveau programme NEEDS</a:t>
            </a:r>
          </a:p>
        </p:txBody>
      </p:sp>
      <p:cxnSp>
        <p:nvCxnSpPr>
          <p:cNvPr id="21" name="Connecteur droit avec flèche 20">
            <a:extLst>
              <a:ext uri="{FF2B5EF4-FFF2-40B4-BE49-F238E27FC236}">
                <a16:creationId xmlns:a16="http://schemas.microsoft.com/office/drawing/2014/main" id="{0EE9CB54-3184-4C54-97D1-C3C9137E320F}"/>
              </a:ext>
            </a:extLst>
          </p:cNvPr>
          <p:cNvCxnSpPr/>
          <p:nvPr/>
        </p:nvCxnSpPr>
        <p:spPr>
          <a:xfrm>
            <a:off x="1230970" y="3399715"/>
            <a:ext cx="527449" cy="0"/>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4" name="ZoneTexte 23">
            <a:extLst>
              <a:ext uri="{FF2B5EF4-FFF2-40B4-BE49-F238E27FC236}">
                <a16:creationId xmlns:a16="http://schemas.microsoft.com/office/drawing/2014/main" id="{A66C1145-F3B4-4057-AD4A-F96D2BDFDBF9}"/>
              </a:ext>
            </a:extLst>
          </p:cNvPr>
          <p:cNvSpPr txBox="1"/>
          <p:nvPr/>
        </p:nvSpPr>
        <p:spPr>
          <a:xfrm>
            <a:off x="1720907" y="3219279"/>
            <a:ext cx="7340812" cy="369332"/>
          </a:xfrm>
          <a:prstGeom prst="rect">
            <a:avLst/>
          </a:prstGeom>
          <a:noFill/>
        </p:spPr>
        <p:txBody>
          <a:bodyPr wrap="square" rtlCol="0">
            <a:spAutoFit/>
          </a:bodyPr>
          <a:lstStyle/>
          <a:p>
            <a:r>
              <a:rPr lang="fr-FR" dirty="0">
                <a:solidFill>
                  <a:schemeClr val="accent1">
                    <a:lumMod val="50000"/>
                  </a:schemeClr>
                </a:solidFill>
                <a:latin typeface="Calibri" panose="020F0502020204030204" pitchFamily="34" charset="0"/>
                <a:cs typeface="Calibri" panose="020F0502020204030204" pitchFamily="34" charset="0"/>
              </a:rPr>
              <a:t>Evaluation par le CS</a:t>
            </a:r>
          </a:p>
        </p:txBody>
      </p:sp>
    </p:spTree>
    <p:extLst>
      <p:ext uri="{BB962C8B-B14F-4D97-AF65-F5344CB8AC3E}">
        <p14:creationId xmlns:p14="http://schemas.microsoft.com/office/powerpoint/2010/main" val="2135470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en-US"/>
              <a:t>NEEDS  S. David, Clermont-Ferrand 23 Mai 2022</a:t>
            </a:r>
            <a:endParaRPr lang="fr-FR"/>
          </a:p>
        </p:txBody>
      </p:sp>
      <p:sp>
        <p:nvSpPr>
          <p:cNvPr id="5" name="Espace réservé du numéro de diapositive 4"/>
          <p:cNvSpPr>
            <a:spLocks noGrp="1"/>
          </p:cNvSpPr>
          <p:nvPr>
            <p:ph type="sldNum" sz="quarter" idx="12"/>
          </p:nvPr>
        </p:nvSpPr>
        <p:spPr/>
        <p:txBody>
          <a:bodyPr/>
          <a:lstStyle/>
          <a:p>
            <a:fld id="{184788A6-B82F-4160-A6AF-F4050C2E9781}" type="slidenum">
              <a:rPr lang="fr-FR" smtClean="0"/>
              <a:t>9</a:t>
            </a:fld>
            <a:endParaRPr lang="fr-FR"/>
          </a:p>
        </p:txBody>
      </p:sp>
      <p:sp>
        <p:nvSpPr>
          <p:cNvPr id="8" name="ZoneTexte 7"/>
          <p:cNvSpPr txBox="1"/>
          <p:nvPr/>
        </p:nvSpPr>
        <p:spPr>
          <a:xfrm>
            <a:off x="1737247" y="373402"/>
            <a:ext cx="4419351" cy="369332"/>
          </a:xfrm>
          <a:prstGeom prst="rect">
            <a:avLst/>
          </a:prstGeom>
          <a:noFill/>
        </p:spPr>
        <p:txBody>
          <a:bodyPr wrap="none" rtlCol="0">
            <a:spAutoFit/>
          </a:bodyPr>
          <a:lstStyle/>
          <a:p>
            <a:r>
              <a:rPr lang="fr-FR" dirty="0">
                <a:solidFill>
                  <a:schemeClr val="accent1">
                    <a:lumMod val="50000"/>
                  </a:schemeClr>
                </a:solidFill>
                <a:latin typeface="Calibri" panose="020F0502020204030204" pitchFamily="34" charset="0"/>
                <a:cs typeface="Calibri" panose="020F0502020204030204" pitchFamily="34" charset="0"/>
              </a:rPr>
              <a:t>Thématiques de NEEDS (exemple 2020-2021)</a:t>
            </a:r>
          </a:p>
        </p:txBody>
      </p:sp>
      <p:graphicFrame>
        <p:nvGraphicFramePr>
          <p:cNvPr id="11" name="Graphique 10">
            <a:extLst>
              <a:ext uri="{FF2B5EF4-FFF2-40B4-BE49-F238E27FC236}">
                <a16:creationId xmlns:a16="http://schemas.microsoft.com/office/drawing/2014/main" id="{6BBB8FB8-F3BF-4E51-A259-3267898C9801}"/>
              </a:ext>
            </a:extLst>
          </p:cNvPr>
          <p:cNvGraphicFramePr>
            <a:graphicFrameLocks/>
          </p:cNvGraphicFramePr>
          <p:nvPr>
            <p:extLst>
              <p:ext uri="{D42A27DB-BD31-4B8C-83A1-F6EECF244321}">
                <p14:modId xmlns:p14="http://schemas.microsoft.com/office/powerpoint/2010/main" val="2189789311"/>
              </p:ext>
            </p:extLst>
          </p:nvPr>
        </p:nvGraphicFramePr>
        <p:xfrm>
          <a:off x="1272444" y="1528641"/>
          <a:ext cx="7134001" cy="43565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73433886"/>
      </p:ext>
    </p:extLst>
  </p:cSld>
  <p:clrMapOvr>
    <a:masterClrMapping/>
  </p:clrMapOvr>
</p:sld>
</file>

<file path=ppt/theme/theme1.xml><?xml version="1.0" encoding="utf-8"?>
<a:theme xmlns:a="http://schemas.openxmlformats.org/drawingml/2006/main" name="Bri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txDef>
      <a:spPr>
        <a:solidFill>
          <a:srgbClr val="E7E6E6"/>
        </a:solidFill>
      </a:spPr>
      <a:bodyPr wrap="square" rtlCol="0">
        <a:spAutoFit/>
      </a:bodyPr>
      <a:lstStyle>
        <a:defPPr>
          <a:defRPr sz="1600" dirty="0">
            <a:solidFill>
              <a:schemeClr val="accent1">
                <a:lumMod val="50000"/>
              </a:schemeClr>
            </a:solidFill>
            <a:latin typeface="Calibri" panose="020F0502020204030204" pitchFamily="34" charset="0"/>
            <a:cs typeface="Calibri" panose="020F0502020204030204" pitchFamily="34" charset="0"/>
          </a:defRPr>
        </a:defPPr>
      </a:lstStyle>
    </a:txDef>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4829</TotalTime>
  <Words>1697</Words>
  <Application>Microsoft Office PowerPoint</Application>
  <PresentationFormat>Affichage à l'écran (4:3)</PresentationFormat>
  <Paragraphs>212</Paragraphs>
  <Slides>14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Calibri</vt:lpstr>
      <vt:lpstr>Century Gothic</vt:lpstr>
      <vt:lpstr>Wingdings 3</vt:lpstr>
      <vt:lpstr>Brin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DAVID Sylvain</dc:creator>
  <cp:lastModifiedBy>DAVID Sylvain</cp:lastModifiedBy>
  <cp:revision>85</cp:revision>
  <cp:lastPrinted>2019-12-09T14:30:26Z</cp:lastPrinted>
  <dcterms:created xsi:type="dcterms:W3CDTF">2019-12-03T10:53:19Z</dcterms:created>
  <dcterms:modified xsi:type="dcterms:W3CDTF">2022-05-23T07:26:55Z</dcterms:modified>
</cp:coreProperties>
</file>