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61" r:id="rId4"/>
    <p:sldId id="268" r:id="rId5"/>
    <p:sldId id="269" r:id="rId6"/>
    <p:sldId id="270" r:id="rId7"/>
    <p:sldId id="272" r:id="rId8"/>
    <p:sldId id="273" r:id="rId9"/>
    <p:sldId id="282" r:id="rId10"/>
    <p:sldId id="274" r:id="rId11"/>
    <p:sldId id="275" r:id="rId12"/>
    <p:sldId id="276" r:id="rId13"/>
    <p:sldId id="277" r:id="rId14"/>
    <p:sldId id="278" r:id="rId15"/>
    <p:sldId id="280" r:id="rId16"/>
    <p:sldId id="271" r:id="rId17"/>
    <p:sldId id="279" r:id="rId18"/>
    <p:sldId id="281" r:id="rId19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884"/>
  </p:normalViewPr>
  <p:slideViewPr>
    <p:cSldViewPr snapToGrid="0" snapToObjects="1">
      <p:cViewPr>
        <p:scale>
          <a:sx n="112" d="100"/>
          <a:sy n="112" d="100"/>
        </p:scale>
        <p:origin x="57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38A75B-1F20-0C47-9355-81ACBC6ADA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981EED-04F7-EB46-80AA-4B7D3F7EA6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AE318-87A5-FF41-8315-B8E2C760361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436EB-81E2-554E-8346-F549F5A13A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6093B-D0B4-2347-8E3F-BB7F44DEEF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988FE-4BFA-2A4A-B7CB-164A1E9A2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11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C7193-96A6-8C4C-8DC8-7C6627D2C09F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711EA-40F8-874A-83C3-B0CB6C746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4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cluster is managed via Rancher and counts 12 schedulable nodes, for a total of 48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cores, 92 GiB of memory and about 2 TiB of gross storage. These resources are shared among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Wavefier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other test deployments of LVK low-latency services: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GraceDB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LValert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GWCelery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All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Wavefier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components are installed as Kubernetes 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deployments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via Helm charts. A helper script is provided in order to create the 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required to pull the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Wavefier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Docker images from the GitLab repository.</a:t>
            </a:r>
          </a:p>
          <a:p>
            <a:br>
              <a:rPr lang="en-GB" dirty="0"/>
            </a:br>
            <a:br>
              <a:rPr lang="en-GB" dirty="0"/>
            </a:b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711EA-40F8-874A-83C3-B0CB6C7462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E2EC-21F1-DF43-9156-E59B13CFD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C8EF5-E0F0-414A-807A-4F590F9A9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2D124-4254-5345-8D42-EC26C331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61E1-B19A-DC49-9FF9-6E34DD3F81CA}" type="datetime1">
              <a:rPr lang="it-IT" smtClean="0"/>
              <a:t>22/03/22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EB286-6829-9E4B-A7AB-20B167DA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Alberto Iess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8E03F-9897-6945-A01B-4C9810E3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530C-4EC0-8344-83CA-7707B68AE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6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05A6B-EB42-B54A-9E96-D2CEAD76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C525A-389B-B24C-BDC1-506B407C5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A53AD-9EBB-5147-8F7A-3E05B274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581B-5FEF-7D46-A265-5E30C6D7AE25}" type="datetime1">
              <a:rPr lang="it-IT" smtClean="0"/>
              <a:t>22/03/22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CD0C6-796C-6147-B9C9-6211D16A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Alberto Iess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83088-9FC1-2C4B-8481-3E7DACBF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530C-4EC0-8344-83CA-7707B68AE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3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E8950-DA07-1E48-8C1D-879CFE717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316EC-0707-FE43-95D6-4980DDE51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1E725-703D-6341-B64C-AADF04E4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9439-C2C6-4645-A607-0A505F86E0AB}" type="datetime1">
              <a:rPr lang="it-IT" smtClean="0"/>
              <a:t>22/03/22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8FF10-9A0A-9F47-952B-EF2818FE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Alberto Iess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0A04-E44A-384C-8EDB-FF16C408D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530C-4EC0-8344-83CA-7707B68AE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8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D67D-C96B-4142-8AF8-6201F004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5CBFC-0AC9-EC47-9514-2428CD93D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2F9A9-38A9-3649-BF3F-D88016D2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2304-E078-A547-B3CD-951603B0591E}" type="datetime1">
              <a:rPr lang="it-IT" smtClean="0"/>
              <a:t>22/03/22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BE94E-F73C-F340-AFCC-C834A34E2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Alberto Iess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65A38-47B7-D94A-9C40-F8B31443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530C-4EC0-8344-83CA-7707B68AE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7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AD4F-4D73-9444-ADD1-81D55FCB1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B108E-5EF6-0743-A9E7-039129DE8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32911-BC6D-3141-9B7D-750B08FF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94D5-717F-2D49-94DF-D3628F957BA5}" type="datetime1">
              <a:rPr lang="it-IT" smtClean="0"/>
              <a:t>22/03/22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BB6B7-1B0A-9646-B9A9-4EE186B6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Alberto Iess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9222B-A5EA-214F-82AB-13571821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530C-4EC0-8344-83CA-7707B68AE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6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9B1E-2A20-2C49-8C62-446917E4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1542C-A6A5-0240-86C6-162509CBD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FD24C-E33D-D647-8571-8F8872FA4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5DD9B-927A-A24B-A4BC-91CE7095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F78E-8A83-6342-A580-98CC43BFD0D5}" type="datetime1">
              <a:rPr lang="it-IT" smtClean="0"/>
              <a:t>22/03/22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0917A-77E6-9244-9AC3-8798F417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Alberto Iess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2D4E1-A451-F747-B15F-5A8B5BFD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530C-4EC0-8344-83CA-7707B68AE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4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79BB-E756-F542-8284-05153C38F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C69C-9AED-2047-87BB-79A5D10EC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5149F-1626-9846-95D9-5650C1677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723D8-A67B-2F47-98F8-776094651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F9B872-A71D-6746-84EB-A94D9B964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2826F9-5118-0645-A453-AD7C9183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E1E7-9318-4843-8DD8-153B1115A285}" type="datetime1">
              <a:rPr lang="it-IT" smtClean="0"/>
              <a:t>22/03/22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5E7AF9-F188-0448-B031-47A827B4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Alberto Iess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EE79A-EEA1-2B4A-BE47-5357711A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530C-4EC0-8344-83CA-7707B68AE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6230-116B-CF41-BB54-4C205AF3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303AE6-3216-514E-9254-2243182F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1457-3A84-A44D-A020-FC0699B4E0B2}" type="datetime1">
              <a:rPr lang="it-IT" smtClean="0"/>
              <a:t>22/03/22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E7EA9-DA4A-E14E-8722-40FB5D45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Alberto Iess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D10AA-092B-4E4D-8E96-77EDB4C0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530C-4EC0-8344-83CA-7707B68AE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4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FDE5B9-3454-634F-A297-30C411E7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0B77-72F0-9A4D-BE73-D329B335FCC1}" type="datetime1">
              <a:rPr lang="it-IT" smtClean="0"/>
              <a:t>22/03/22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6CEC1-A555-8945-B972-7506D4F5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Alberto Iess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C7920-62F7-EF4B-A6AE-0EDC3638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530C-4EC0-8344-83CA-7707B68AE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3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950F-8DBC-5342-9F04-009691E3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A032D-A70F-DA4E-B113-414F294FA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AA091-F8C6-174E-8B5D-1261AB0B4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40A66-1C85-4F49-9FB7-B71841D2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CB8-4A1E-CF42-8EA4-A8017D403EAB}" type="datetime1">
              <a:rPr lang="it-IT" smtClean="0"/>
              <a:t>22/03/22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D5BCA-BC47-7049-9A13-F5C870B40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Alberto Iess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7E2E3-C628-E143-90FF-348A096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530C-4EC0-8344-83CA-7707B68AE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7C27-014D-E24B-BC5A-AE285629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D9905-9A95-E046-8134-6EA49FFF2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A465C-CBCA-C64B-8F81-2F60ADB7E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D9C98-2261-C242-B274-AD07B420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4E00-1B95-DA4F-B548-84A7C53DE676}" type="datetime1">
              <a:rPr lang="it-IT" smtClean="0"/>
              <a:t>22/03/22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5EDB0-2AD9-9948-BBE0-7AA97D31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Alberto Iess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354D1-B64A-4F43-A438-21F53307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530C-4EC0-8344-83CA-7707B68AE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6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8C2DA-70BF-684A-81CA-0F379D6B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8CA75-9328-8047-BC66-B8560BB1B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B61D5-8418-604A-82C2-EEBCE8E7B0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D1FBD-2C55-3745-9917-007CD61F1D48}" type="datetime1">
              <a:rPr lang="it-IT" smtClean="0"/>
              <a:t>22/03/22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06610-6798-514C-A354-D093707EB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Alberto Iess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42B0D-475C-F140-AEE2-3EE6DACE3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2530C-4EC0-8344-83CA-7707B68AE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8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wavefier.gitlab.io/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D3FDF-3668-5447-911F-273FB687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9" y="5472113"/>
            <a:ext cx="1249362" cy="124936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CADA-3827-FD48-9598-B3A4AAF0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Alberto Iess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94FEAC-D38C-334B-92D4-D85023A2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6062214"/>
            <a:ext cx="1715096" cy="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340A13-49B3-114B-8750-446E3320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" y="136526"/>
            <a:ext cx="170312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CBB2AC-655D-F249-B78D-3C0832D6E63A}"/>
              </a:ext>
            </a:extLst>
          </p:cNvPr>
          <p:cNvSpPr txBox="1"/>
          <p:nvPr/>
        </p:nvSpPr>
        <p:spPr>
          <a:xfrm>
            <a:off x="2200656" y="2389923"/>
            <a:ext cx="7790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WAVEFIER</a:t>
            </a:r>
          </a:p>
          <a:p>
            <a:pPr algn="ctr"/>
            <a:r>
              <a:rPr lang="en-US" sz="2400" dirty="0"/>
              <a:t>A framework for </a:t>
            </a:r>
            <a:r>
              <a:rPr lang="en-US" sz="2400" dirty="0" err="1"/>
              <a:t>multimessenger</a:t>
            </a:r>
            <a:r>
              <a:rPr lang="en-US" sz="2400" dirty="0"/>
              <a:t> astronomy in real time</a:t>
            </a:r>
          </a:p>
        </p:txBody>
      </p:sp>
    </p:spTree>
    <p:extLst>
      <p:ext uri="{BB962C8B-B14F-4D97-AF65-F5344CB8AC3E}">
        <p14:creationId xmlns:p14="http://schemas.microsoft.com/office/powerpoint/2010/main" val="305222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D3FDF-3668-5447-911F-273FB687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9" y="5472113"/>
            <a:ext cx="1249362" cy="12493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94FEAC-D38C-334B-92D4-D85023A2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6062214"/>
            <a:ext cx="1715096" cy="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340A13-49B3-114B-8750-446E3320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" y="136526"/>
            <a:ext cx="170312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7BF8B9A-67FE-5742-9833-26F943891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679" y="560321"/>
            <a:ext cx="7338530" cy="60120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CADA-3827-FD48-9598-B3A4AAF0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2045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Alberto Iess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F826B-1DA7-404D-BEA9-77D7C7B333BE}"/>
              </a:ext>
            </a:extLst>
          </p:cNvPr>
          <p:cNvSpPr txBox="1"/>
          <p:nvPr/>
        </p:nvSpPr>
        <p:spPr>
          <a:xfrm>
            <a:off x="218479" y="1260766"/>
            <a:ext cx="28379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WAVEFIER-WDF (</a:t>
            </a:r>
            <a:r>
              <a:rPr lang="en-GB" i="1" u="sng" dirty="0"/>
              <a:t>GW specific!)</a:t>
            </a:r>
          </a:p>
          <a:p>
            <a:endParaRPr lang="en-GB" dirty="0"/>
          </a:p>
          <a:p>
            <a:r>
              <a:rPr lang="en-GB" dirty="0"/>
              <a:t>Grabs updated whitening parameters and raw data, whitens GW data, searches for transient signals with a wavelet-based method and estimates relevant parameters of the detected signals.</a:t>
            </a:r>
            <a:endParaRPr lang="en-US" dirty="0"/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82D39D87-D7D2-F34A-97A2-1AD022F6D638}"/>
              </a:ext>
            </a:extLst>
          </p:cNvPr>
          <p:cNvSpPr/>
          <p:nvPr/>
        </p:nvSpPr>
        <p:spPr>
          <a:xfrm>
            <a:off x="4091940" y="5460793"/>
            <a:ext cx="731520" cy="585677"/>
          </a:xfrm>
          <a:prstGeom prst="donut">
            <a:avLst>
              <a:gd name="adj" fmla="val 246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ughnut 12">
            <a:extLst>
              <a:ext uri="{FF2B5EF4-FFF2-40B4-BE49-F238E27FC236}">
                <a16:creationId xmlns:a16="http://schemas.microsoft.com/office/drawing/2014/main" id="{70ECFA71-C68B-824B-BCBA-BD8CBC91A2A7}"/>
              </a:ext>
            </a:extLst>
          </p:cNvPr>
          <p:cNvSpPr/>
          <p:nvPr/>
        </p:nvSpPr>
        <p:spPr>
          <a:xfrm>
            <a:off x="3931920" y="4707599"/>
            <a:ext cx="1040130" cy="670001"/>
          </a:xfrm>
          <a:prstGeom prst="donut">
            <a:avLst>
              <a:gd name="adj" fmla="val 253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52454F-63BB-1542-92D3-7C7DE7B3882A}"/>
              </a:ext>
            </a:extLst>
          </p:cNvPr>
          <p:cNvSpPr txBox="1"/>
          <p:nvPr/>
        </p:nvSpPr>
        <p:spPr>
          <a:xfrm>
            <a:off x="2340864" y="132148"/>
            <a:ext cx="88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WAVEFIER: CURRENT ARCHITECTURE (tuned for GW data analysis)</a:t>
            </a:r>
          </a:p>
        </p:txBody>
      </p:sp>
    </p:spTree>
    <p:extLst>
      <p:ext uri="{BB962C8B-B14F-4D97-AF65-F5344CB8AC3E}">
        <p14:creationId xmlns:p14="http://schemas.microsoft.com/office/powerpoint/2010/main" val="3049826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D3FDF-3668-5447-911F-273FB687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9" y="5472113"/>
            <a:ext cx="1249362" cy="12493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94FEAC-D38C-334B-92D4-D85023A2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6062214"/>
            <a:ext cx="1715096" cy="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340A13-49B3-114B-8750-446E3320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" y="136526"/>
            <a:ext cx="170312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7BF8B9A-67FE-5742-9833-26F943891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679" y="560321"/>
            <a:ext cx="7338530" cy="60120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CADA-3827-FD48-9598-B3A4AAF0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2045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Alberto Iess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F826B-1DA7-404D-BEA9-77D7C7B333BE}"/>
              </a:ext>
            </a:extLst>
          </p:cNvPr>
          <p:cNvSpPr txBox="1"/>
          <p:nvPr/>
        </p:nvSpPr>
        <p:spPr>
          <a:xfrm>
            <a:off x="148591" y="1260766"/>
            <a:ext cx="27089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WAVEFIER</a:t>
            </a:r>
          </a:p>
          <a:p>
            <a:r>
              <a:rPr lang="en-GB" dirty="0"/>
              <a:t>TRIGGER-HANDLERS</a:t>
            </a:r>
            <a:br>
              <a:rPr lang="en-GB" dirty="0"/>
            </a:br>
            <a:endParaRPr lang="en-GB" dirty="0"/>
          </a:p>
          <a:p>
            <a:r>
              <a:rPr lang="en-GB" dirty="0"/>
              <a:t>Contains all the code used to send and </a:t>
            </a:r>
            <a:r>
              <a:rPr lang="en-GB" dirty="0" err="1"/>
              <a:t>retreive</a:t>
            </a:r>
            <a:r>
              <a:rPr lang="en-GB" dirty="0"/>
              <a:t> the triggers and related information in the WAVEFIER framework. </a:t>
            </a:r>
            <a:endParaRPr lang="en-US" dirty="0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E5E0AB24-88DA-B441-A440-FF61EC4DD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679" y="560321"/>
            <a:ext cx="7338530" cy="6012060"/>
          </a:xfrm>
          <a:prstGeom prst="rect">
            <a:avLst/>
          </a:prstGeom>
          <a:ln>
            <a:noFill/>
          </a:ln>
        </p:spPr>
      </p:pic>
      <p:sp>
        <p:nvSpPr>
          <p:cNvPr id="13" name="Doughnut 12">
            <a:extLst>
              <a:ext uri="{FF2B5EF4-FFF2-40B4-BE49-F238E27FC236}">
                <a16:creationId xmlns:a16="http://schemas.microsoft.com/office/drawing/2014/main" id="{6E83EE7D-80EA-784C-9EE7-697B56A5ED0C}"/>
              </a:ext>
            </a:extLst>
          </p:cNvPr>
          <p:cNvSpPr/>
          <p:nvPr/>
        </p:nvSpPr>
        <p:spPr>
          <a:xfrm>
            <a:off x="5770668" y="4696169"/>
            <a:ext cx="2104602" cy="1037940"/>
          </a:xfrm>
          <a:prstGeom prst="donut">
            <a:avLst>
              <a:gd name="adj" fmla="val 12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2AEC9D-C60A-894D-82F0-5B1C7CE0678B}"/>
              </a:ext>
            </a:extLst>
          </p:cNvPr>
          <p:cNvSpPr txBox="1"/>
          <p:nvPr/>
        </p:nvSpPr>
        <p:spPr>
          <a:xfrm>
            <a:off x="2340864" y="132148"/>
            <a:ext cx="88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WAVEFIER: CURRENT ARCHITECTURE (tuned for GW data analysis)</a:t>
            </a:r>
          </a:p>
        </p:txBody>
      </p:sp>
    </p:spTree>
    <p:extLst>
      <p:ext uri="{BB962C8B-B14F-4D97-AF65-F5344CB8AC3E}">
        <p14:creationId xmlns:p14="http://schemas.microsoft.com/office/powerpoint/2010/main" val="392424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D3FDF-3668-5447-911F-273FB687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9" y="5472113"/>
            <a:ext cx="1249362" cy="12493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94FEAC-D38C-334B-92D4-D85023A2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6062214"/>
            <a:ext cx="1715096" cy="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340A13-49B3-114B-8750-446E3320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" y="136526"/>
            <a:ext cx="170312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7BF8B9A-67FE-5742-9833-26F943891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679" y="560321"/>
            <a:ext cx="7338530" cy="60120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CADA-3827-FD48-9598-B3A4AAF0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2045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Alberto Iess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F826B-1DA7-404D-BEA9-77D7C7B333BE}"/>
              </a:ext>
            </a:extLst>
          </p:cNvPr>
          <p:cNvSpPr txBox="1"/>
          <p:nvPr/>
        </p:nvSpPr>
        <p:spPr>
          <a:xfrm>
            <a:off x="218479" y="1260766"/>
            <a:ext cx="2837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WAVEFIER COMMON</a:t>
            </a:r>
            <a:br>
              <a:rPr lang="en-GB" dirty="0"/>
            </a:br>
            <a:endParaRPr lang="en-GB" dirty="0"/>
          </a:p>
          <a:p>
            <a:r>
              <a:rPr lang="en-GB" dirty="0"/>
              <a:t>Contain all the common code used by different modules of the WAVEFIER project. </a:t>
            </a:r>
            <a:endParaRPr lang="en-US" dirty="0"/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CC274D9E-F158-BE4E-A273-384276452867}"/>
              </a:ext>
            </a:extLst>
          </p:cNvPr>
          <p:cNvSpPr/>
          <p:nvPr/>
        </p:nvSpPr>
        <p:spPr>
          <a:xfrm>
            <a:off x="5905489" y="5784654"/>
            <a:ext cx="1770670" cy="585678"/>
          </a:xfrm>
          <a:prstGeom prst="donut">
            <a:avLst>
              <a:gd name="adj" fmla="val 253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9945B9-0622-6E43-93A8-7BE2C972B027}"/>
              </a:ext>
            </a:extLst>
          </p:cNvPr>
          <p:cNvSpPr txBox="1"/>
          <p:nvPr/>
        </p:nvSpPr>
        <p:spPr>
          <a:xfrm>
            <a:off x="2340864" y="132148"/>
            <a:ext cx="88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WAVEFIER: CURRENT ARCHITECTURE (tuned for GW data analysis)</a:t>
            </a:r>
          </a:p>
        </p:txBody>
      </p:sp>
    </p:spTree>
    <p:extLst>
      <p:ext uri="{BB962C8B-B14F-4D97-AF65-F5344CB8AC3E}">
        <p14:creationId xmlns:p14="http://schemas.microsoft.com/office/powerpoint/2010/main" val="1488632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D3FDF-3668-5447-911F-273FB687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9" y="5472113"/>
            <a:ext cx="1249362" cy="12493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94FEAC-D38C-334B-92D4-D85023A2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6062214"/>
            <a:ext cx="1715096" cy="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340A13-49B3-114B-8750-446E3320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" y="136526"/>
            <a:ext cx="170312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7BF8B9A-67FE-5742-9833-26F943891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679" y="560321"/>
            <a:ext cx="7338530" cy="60120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CADA-3827-FD48-9598-B3A4AAF0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2045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Alberto Iess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F826B-1DA7-404D-BEA9-77D7C7B333BE}"/>
              </a:ext>
            </a:extLst>
          </p:cNvPr>
          <p:cNvSpPr txBox="1"/>
          <p:nvPr/>
        </p:nvSpPr>
        <p:spPr>
          <a:xfrm>
            <a:off x="218479" y="1260766"/>
            <a:ext cx="2837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WAVEFIER ML</a:t>
            </a:r>
            <a:br>
              <a:rPr lang="en-GB" dirty="0"/>
            </a:br>
            <a:endParaRPr lang="en-GB" dirty="0"/>
          </a:p>
          <a:p>
            <a:r>
              <a:rPr lang="en-GB" dirty="0"/>
              <a:t>Responsible for the application of Machine Learning algorithms on the list of triggers generated by WAVEFIER WDF or similar consumers.</a:t>
            </a:r>
            <a:endParaRPr lang="en-US" dirty="0"/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B5B97148-72E2-FD4C-A624-20DEADEB1DAD}"/>
              </a:ext>
            </a:extLst>
          </p:cNvPr>
          <p:cNvSpPr/>
          <p:nvPr/>
        </p:nvSpPr>
        <p:spPr>
          <a:xfrm>
            <a:off x="8505814" y="4719029"/>
            <a:ext cx="1335416" cy="847381"/>
          </a:xfrm>
          <a:prstGeom prst="donut">
            <a:avLst>
              <a:gd name="adj" fmla="val 253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9BEBE-268C-3D45-9B61-70913FB657BB}"/>
              </a:ext>
            </a:extLst>
          </p:cNvPr>
          <p:cNvSpPr txBox="1"/>
          <p:nvPr/>
        </p:nvSpPr>
        <p:spPr>
          <a:xfrm>
            <a:off x="2340864" y="132148"/>
            <a:ext cx="88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WAVEFIER: CURRENT ARCHITECTURE (tuned for GW data analysis)</a:t>
            </a:r>
          </a:p>
        </p:txBody>
      </p:sp>
    </p:spTree>
    <p:extLst>
      <p:ext uri="{BB962C8B-B14F-4D97-AF65-F5344CB8AC3E}">
        <p14:creationId xmlns:p14="http://schemas.microsoft.com/office/powerpoint/2010/main" val="174418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D3FDF-3668-5447-911F-273FB687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9" y="5472113"/>
            <a:ext cx="1249362" cy="12493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94FEAC-D38C-334B-92D4-D85023A2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6062214"/>
            <a:ext cx="1715096" cy="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340A13-49B3-114B-8750-446E3320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" y="136526"/>
            <a:ext cx="170312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7BF8B9A-67FE-5742-9833-26F943891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679" y="560321"/>
            <a:ext cx="7338530" cy="60120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CADA-3827-FD48-9598-B3A4AAF0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2045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Alberto Iess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F826B-1DA7-404D-BEA9-77D7C7B333BE}"/>
              </a:ext>
            </a:extLst>
          </p:cNvPr>
          <p:cNvSpPr txBox="1"/>
          <p:nvPr/>
        </p:nvSpPr>
        <p:spPr>
          <a:xfrm>
            <a:off x="172759" y="1786546"/>
            <a:ext cx="28379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INFLUXDB</a:t>
            </a:r>
            <a:br>
              <a:rPr lang="en-GB" dirty="0"/>
            </a:br>
            <a:endParaRPr lang="en-GB" dirty="0"/>
          </a:p>
          <a:p>
            <a:r>
              <a:rPr lang="en-GB" dirty="0"/>
              <a:t>Database for storage of the triggers produced by WDF.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Open-source, suited for timeseries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has SQL-like query language for interacting with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B5B97148-72E2-FD4C-A624-20DEADEB1DAD}"/>
              </a:ext>
            </a:extLst>
          </p:cNvPr>
          <p:cNvSpPr/>
          <p:nvPr/>
        </p:nvSpPr>
        <p:spPr>
          <a:xfrm>
            <a:off x="8629650" y="3136546"/>
            <a:ext cx="1085850" cy="1195424"/>
          </a:xfrm>
          <a:prstGeom prst="donut">
            <a:avLst>
              <a:gd name="adj" fmla="val 253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9BEBE-268C-3D45-9B61-70913FB657BB}"/>
              </a:ext>
            </a:extLst>
          </p:cNvPr>
          <p:cNvSpPr txBox="1"/>
          <p:nvPr/>
        </p:nvSpPr>
        <p:spPr>
          <a:xfrm>
            <a:off x="2340864" y="132148"/>
            <a:ext cx="88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WAVEFIER: CURRENT ARCHITECTURE (tuned for GW data analysis)</a:t>
            </a:r>
          </a:p>
        </p:txBody>
      </p:sp>
    </p:spTree>
    <p:extLst>
      <p:ext uri="{BB962C8B-B14F-4D97-AF65-F5344CB8AC3E}">
        <p14:creationId xmlns:p14="http://schemas.microsoft.com/office/powerpoint/2010/main" val="4222382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D3FDF-3668-5447-911F-273FB687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9" y="5472113"/>
            <a:ext cx="1249362" cy="12493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94FEAC-D38C-334B-92D4-D85023A2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6062214"/>
            <a:ext cx="1715096" cy="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340A13-49B3-114B-8750-446E3320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" y="136526"/>
            <a:ext cx="170312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7BF8B9A-67FE-5742-9833-26F943891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679" y="560321"/>
            <a:ext cx="7338530" cy="60120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CADA-3827-FD48-9598-B3A4AAF0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2045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Alberto Iess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F826B-1DA7-404D-BEA9-77D7C7B333BE}"/>
              </a:ext>
            </a:extLst>
          </p:cNvPr>
          <p:cNvSpPr txBox="1"/>
          <p:nvPr/>
        </p:nvSpPr>
        <p:spPr>
          <a:xfrm>
            <a:off x="172759" y="1786546"/>
            <a:ext cx="28379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GRAFANA DASHBOARD</a:t>
            </a:r>
            <a:br>
              <a:rPr lang="en-GB" dirty="0"/>
            </a:br>
            <a:endParaRPr lang="en-GB" dirty="0"/>
          </a:p>
          <a:p>
            <a:r>
              <a:rPr lang="en-GB" dirty="0"/>
              <a:t>Provides interactive web visualization of trigger data.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Native support for </a:t>
            </a:r>
            <a:r>
              <a:rPr lang="en-GB" i="1" dirty="0" err="1"/>
              <a:t>influxDB</a:t>
            </a:r>
            <a:r>
              <a:rPr lang="en-GB" i="1" dirty="0"/>
              <a:t>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B5B97148-72E2-FD4C-A624-20DEADEB1DAD}"/>
              </a:ext>
            </a:extLst>
          </p:cNvPr>
          <p:cNvSpPr/>
          <p:nvPr/>
        </p:nvSpPr>
        <p:spPr>
          <a:xfrm>
            <a:off x="8611542" y="1729793"/>
            <a:ext cx="1085850" cy="1195424"/>
          </a:xfrm>
          <a:prstGeom prst="donut">
            <a:avLst>
              <a:gd name="adj" fmla="val 253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9BEBE-268C-3D45-9B61-70913FB657BB}"/>
              </a:ext>
            </a:extLst>
          </p:cNvPr>
          <p:cNvSpPr txBox="1"/>
          <p:nvPr/>
        </p:nvSpPr>
        <p:spPr>
          <a:xfrm>
            <a:off x="2340864" y="132148"/>
            <a:ext cx="88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WAVEFIER: CURRENT ARCHITECTURE (tuned for GW data analysis)</a:t>
            </a:r>
          </a:p>
        </p:txBody>
      </p:sp>
    </p:spTree>
    <p:extLst>
      <p:ext uri="{BB962C8B-B14F-4D97-AF65-F5344CB8AC3E}">
        <p14:creationId xmlns:p14="http://schemas.microsoft.com/office/powerpoint/2010/main" val="1515433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D3FDF-3668-5447-911F-273FB687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79" y="5472113"/>
            <a:ext cx="1249362" cy="12493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94FEAC-D38C-334B-92D4-D85023A2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6062214"/>
            <a:ext cx="1715096" cy="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340A13-49B3-114B-8750-446E3320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" y="136526"/>
            <a:ext cx="170312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CADA-3827-FD48-9598-B3A4AAF0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2045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Alberto Iess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16290-91A8-4449-BBB9-9E1C7F079221}"/>
              </a:ext>
            </a:extLst>
          </p:cNvPr>
          <p:cNvSpPr txBox="1"/>
          <p:nvPr/>
        </p:nvSpPr>
        <p:spPr>
          <a:xfrm>
            <a:off x="2077974" y="366068"/>
            <a:ext cx="88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WAVEFIER SCIENCE CASE: ESCAPE DATA LAKE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1D6638EA-987A-7F48-B954-2DF6EDEC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9" y="1419879"/>
            <a:ext cx="6219190" cy="235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63883CB7-9EE9-BE48-922D-3D805970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01" y="1419879"/>
            <a:ext cx="5081720" cy="37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3A8B71-1F9E-2140-ACC2-DC47BD8EF41F}"/>
              </a:ext>
            </a:extLst>
          </p:cNvPr>
          <p:cNvSpPr txBox="1"/>
          <p:nvPr/>
        </p:nvSpPr>
        <p:spPr>
          <a:xfrm>
            <a:off x="298488" y="4014937"/>
            <a:ext cx="64795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Successfully tested attaching to ESCAPE data lake with Gravitational Wave Open Science Center (GWOSC)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GW specific implementation at CNAF cloud </a:t>
            </a:r>
            <a:r>
              <a:rPr lang="en-GB" dirty="0"/>
              <a:t>(region Tier1) on shared Virgo Kubernetes cluster.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Currently testing on O3 science data replay.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38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D3FDF-3668-5447-911F-273FB687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9" y="5472113"/>
            <a:ext cx="1249362" cy="12493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94FEAC-D38C-334B-92D4-D85023A2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6062214"/>
            <a:ext cx="1715096" cy="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340A13-49B3-114B-8750-446E3320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" y="136526"/>
            <a:ext cx="170312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CADA-3827-FD48-9598-B3A4AAF0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2045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Alberto Iess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9BEBE-268C-3D45-9B61-70913FB657BB}"/>
              </a:ext>
            </a:extLst>
          </p:cNvPr>
          <p:cNvSpPr txBox="1"/>
          <p:nvPr/>
        </p:nvSpPr>
        <p:spPr>
          <a:xfrm>
            <a:off x="2340864" y="132148"/>
            <a:ext cx="88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WAVEFIER: UPDATES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6CD7E8-E694-9F45-BFB5-E9A3E9F92D12}"/>
              </a:ext>
            </a:extLst>
          </p:cNvPr>
          <p:cNvSpPr txBox="1"/>
          <p:nvPr/>
        </p:nvSpPr>
        <p:spPr>
          <a:xfrm>
            <a:off x="593218" y="1615559"/>
            <a:ext cx="38732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DOCUMENTATION </a:t>
            </a:r>
          </a:p>
          <a:p>
            <a:endParaRPr lang="en-US" dirty="0"/>
          </a:p>
          <a:p>
            <a:r>
              <a:rPr lang="en-US" dirty="0"/>
              <a:t>Currently being updated, available at: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https://wavefier.gitlab.io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Sphinx </a:t>
            </a:r>
            <a:r>
              <a:rPr lang="en-US" dirty="0" err="1"/>
              <a:t>ReadTheDocs</a:t>
            </a:r>
            <a:r>
              <a:rPr lang="en-US" dirty="0"/>
              <a:t> API documentation automatically generated at pipeline continuous integration for each component module.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DE91458-572C-BA49-8478-EDEEE4DAE0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6462" y="1217215"/>
            <a:ext cx="7075170" cy="383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20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D3FDF-3668-5447-911F-273FB687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9" y="5472113"/>
            <a:ext cx="1249362" cy="12493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94FEAC-D38C-334B-92D4-D85023A2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6062214"/>
            <a:ext cx="1715096" cy="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340A13-49B3-114B-8750-446E3320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" y="136526"/>
            <a:ext cx="170312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CADA-3827-FD48-9598-B3A4AAF0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2045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Alberto Iess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9BEBE-268C-3D45-9B61-70913FB657BB}"/>
              </a:ext>
            </a:extLst>
          </p:cNvPr>
          <p:cNvSpPr txBox="1"/>
          <p:nvPr/>
        </p:nvSpPr>
        <p:spPr>
          <a:xfrm>
            <a:off x="2340864" y="132148"/>
            <a:ext cx="88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WAVEFIER: ACTION ITEMS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330788-DAF4-4D4A-8EE4-F4922295BCD4}"/>
              </a:ext>
            </a:extLst>
          </p:cNvPr>
          <p:cNvSpPr txBox="1"/>
          <p:nvPr/>
        </p:nvSpPr>
        <p:spPr>
          <a:xfrm>
            <a:off x="1633728" y="2103668"/>
            <a:ext cx="1856232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Gravitational Wave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E1136D-8AA6-AC42-8EA0-0FF7FA284A5C}"/>
              </a:ext>
            </a:extLst>
          </p:cNvPr>
          <p:cNvSpPr txBox="1"/>
          <p:nvPr/>
        </p:nvSpPr>
        <p:spPr>
          <a:xfrm>
            <a:off x="8702042" y="2103668"/>
            <a:ext cx="1856232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Neutrino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AE25D2-07BD-5343-B1CD-EF14B58AD653}"/>
              </a:ext>
            </a:extLst>
          </p:cNvPr>
          <p:cNvSpPr txBox="1"/>
          <p:nvPr/>
        </p:nvSpPr>
        <p:spPr>
          <a:xfrm>
            <a:off x="5167884" y="2103668"/>
            <a:ext cx="1856232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GRB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93C2332B-CC85-0D4E-9115-756309DC9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04" y="2648364"/>
            <a:ext cx="2080260" cy="3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ome - Cherenkov Telescope Array">
            <a:extLst>
              <a:ext uri="{FF2B5EF4-FFF2-40B4-BE49-F238E27FC236}">
                <a16:creationId xmlns:a16="http://schemas.microsoft.com/office/drawing/2014/main" id="{FBB73811-9804-D144-8830-844E412CE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84" y="2609716"/>
            <a:ext cx="1856232" cy="72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E334D447-B1FF-B548-9FC5-08807D853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141" y="2561773"/>
            <a:ext cx="2249295" cy="69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37B91CD9-96F0-914E-9225-115663E7E388}"/>
              </a:ext>
            </a:extLst>
          </p:cNvPr>
          <p:cNvSpPr/>
          <p:nvPr/>
        </p:nvSpPr>
        <p:spPr>
          <a:xfrm>
            <a:off x="4621530" y="1563256"/>
            <a:ext cx="2948940" cy="2331720"/>
          </a:xfrm>
          <a:prstGeom prst="frame">
            <a:avLst>
              <a:gd name="adj1" fmla="val 269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99DC5AD0-9C14-8545-ACCB-C7EF73F03939}"/>
              </a:ext>
            </a:extLst>
          </p:cNvPr>
          <p:cNvSpPr/>
          <p:nvPr/>
        </p:nvSpPr>
        <p:spPr>
          <a:xfrm>
            <a:off x="8149590" y="1563256"/>
            <a:ext cx="2948940" cy="2331720"/>
          </a:xfrm>
          <a:prstGeom prst="frame">
            <a:avLst>
              <a:gd name="adj1" fmla="val 269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ughnut 2">
            <a:extLst>
              <a:ext uri="{FF2B5EF4-FFF2-40B4-BE49-F238E27FC236}">
                <a16:creationId xmlns:a16="http://schemas.microsoft.com/office/drawing/2014/main" id="{D8F1B6D6-9954-3D48-AC9A-6E3481DE57ED}"/>
              </a:ext>
            </a:extLst>
          </p:cNvPr>
          <p:cNvSpPr/>
          <p:nvPr/>
        </p:nvSpPr>
        <p:spPr>
          <a:xfrm>
            <a:off x="1115885" y="1380376"/>
            <a:ext cx="3040380" cy="2628900"/>
          </a:xfrm>
          <a:prstGeom prst="donut">
            <a:avLst>
              <a:gd name="adj" fmla="val 279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0671F-47B3-BD44-8354-9B56CFF17AAA}"/>
              </a:ext>
            </a:extLst>
          </p:cNvPr>
          <p:cNvSpPr txBox="1"/>
          <p:nvPr/>
        </p:nvSpPr>
        <p:spPr>
          <a:xfrm>
            <a:off x="1115885" y="4263390"/>
            <a:ext cx="304038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on O3 replay, finalize WDF continuous whitening and machine learning output.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323248-3B0F-624A-97F3-6E34F7B82084}"/>
              </a:ext>
            </a:extLst>
          </p:cNvPr>
          <p:cNvSpPr txBox="1"/>
          <p:nvPr/>
        </p:nvSpPr>
        <p:spPr>
          <a:xfrm>
            <a:off x="4621530" y="4263390"/>
            <a:ext cx="6477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on simulations/real data (??), attach dedicated docker containers for data analysis.</a:t>
            </a:r>
          </a:p>
        </p:txBody>
      </p:sp>
    </p:spTree>
    <p:extLst>
      <p:ext uri="{BB962C8B-B14F-4D97-AF65-F5344CB8AC3E}">
        <p14:creationId xmlns:p14="http://schemas.microsoft.com/office/powerpoint/2010/main" val="227490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D3FDF-3668-5447-911F-273FB687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9" y="5472113"/>
            <a:ext cx="1249362" cy="124936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CADA-3827-FD48-9598-B3A4AAF0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Alberto Iess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94FEAC-D38C-334B-92D4-D85023A2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6062214"/>
            <a:ext cx="1715096" cy="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340A13-49B3-114B-8750-446E3320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" y="136526"/>
            <a:ext cx="170312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9EB3ED-51EF-C14D-B9E6-1DE9884D59E4}"/>
              </a:ext>
            </a:extLst>
          </p:cNvPr>
          <p:cNvSpPr txBox="1"/>
          <p:nvPr/>
        </p:nvSpPr>
        <p:spPr>
          <a:xfrm>
            <a:off x="1133856" y="1487424"/>
            <a:ext cx="9680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WAVEFIER</a:t>
            </a:r>
            <a:r>
              <a:rPr lang="en-GB" dirty="0"/>
              <a:t> aims to set up a </a:t>
            </a:r>
            <a:r>
              <a:rPr lang="en-GB" u="sng" dirty="0"/>
              <a:t>framework</a:t>
            </a:r>
            <a:r>
              <a:rPr lang="en-GB" dirty="0"/>
              <a:t> for analysis of different types of astrophysical data, paving the way to real time </a:t>
            </a:r>
            <a:r>
              <a:rPr lang="en-GB" u="sng" dirty="0"/>
              <a:t>Multi-Messenger</a:t>
            </a:r>
            <a:r>
              <a:rPr lang="en-GB" dirty="0"/>
              <a:t> astronomy studies. This is done leveraging the newest available software technologies.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KEY POINTS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Setup a prototype for a </a:t>
            </a:r>
            <a:r>
              <a:rPr lang="en-GB" b="1" dirty="0"/>
              <a:t>real time</a:t>
            </a:r>
            <a:r>
              <a:rPr lang="en-GB" dirty="0"/>
              <a:t> pipeline for the detection of transient signals and their </a:t>
            </a:r>
            <a:r>
              <a:rPr lang="en-GB" b="1" dirty="0"/>
              <a:t>automatic</a:t>
            </a:r>
            <a:r>
              <a:rPr lang="en-GB" dirty="0"/>
              <a:t> classification.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Best practice for </a:t>
            </a:r>
            <a:r>
              <a:rPr lang="en-GB" b="1" dirty="0"/>
              <a:t>software management. </a:t>
            </a:r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Software architecture solutions to prototype a </a:t>
            </a:r>
            <a:r>
              <a:rPr lang="en-GB" b="1" dirty="0"/>
              <a:t>scalable</a:t>
            </a:r>
            <a:r>
              <a:rPr lang="en-GB" dirty="0"/>
              <a:t> pipeline for </a:t>
            </a:r>
            <a:r>
              <a:rPr lang="en-GB" b="1" dirty="0"/>
              <a:t>big data</a:t>
            </a:r>
            <a:r>
              <a:rPr lang="en-GB" dirty="0"/>
              <a:t> analysis in GW context.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b="1" dirty="0"/>
              <a:t>Interoperability</a:t>
            </a:r>
            <a:r>
              <a:rPr lang="en-GB" dirty="0"/>
              <a:t> and access to data and services.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b="1" dirty="0"/>
              <a:t>ICT services</a:t>
            </a:r>
            <a:r>
              <a:rPr lang="en-GB" dirty="0"/>
              <a:t> supporting research infrastructures.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of </a:t>
            </a:r>
            <a:r>
              <a:rPr lang="en-GB" b="1" dirty="0"/>
              <a:t>data in network</a:t>
            </a:r>
            <a:r>
              <a:rPr lang="en-GB" dirty="0"/>
              <a:t> infrastructures and service.</a:t>
            </a:r>
            <a:br>
              <a:rPr lang="en-GB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44F00-4C24-4240-8054-9CD5B263B040}"/>
              </a:ext>
            </a:extLst>
          </p:cNvPr>
          <p:cNvSpPr txBox="1"/>
          <p:nvPr/>
        </p:nvSpPr>
        <p:spPr>
          <a:xfrm>
            <a:off x="2340864" y="132148"/>
            <a:ext cx="88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WAVEFIER: PHILOSOPHY</a:t>
            </a: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8F1E0CFE-C509-1D48-96A1-82AA57936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616" y="5008962"/>
            <a:ext cx="3044698" cy="723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DFA517-08E0-B744-91A0-0493684FFF02}"/>
              </a:ext>
            </a:extLst>
          </p:cNvPr>
          <p:cNvSpPr txBox="1"/>
          <p:nvPr/>
        </p:nvSpPr>
        <p:spPr>
          <a:xfrm>
            <a:off x="7849616" y="463963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COLLABORATION WITH:</a:t>
            </a:r>
          </a:p>
        </p:txBody>
      </p:sp>
    </p:spTree>
    <p:extLst>
      <p:ext uri="{BB962C8B-B14F-4D97-AF65-F5344CB8AC3E}">
        <p14:creationId xmlns:p14="http://schemas.microsoft.com/office/powerpoint/2010/main" val="338380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D3FDF-3668-5447-911F-273FB687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9" y="5472113"/>
            <a:ext cx="1249362" cy="124936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CADA-3827-FD48-9598-B3A4AAF0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Alberto Iess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94FEAC-D38C-334B-92D4-D85023A2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6062214"/>
            <a:ext cx="1715096" cy="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340A13-49B3-114B-8750-446E3320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" y="136526"/>
            <a:ext cx="170312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E9210C-924A-A345-93B1-D09C57FA7D05}"/>
              </a:ext>
            </a:extLst>
          </p:cNvPr>
          <p:cNvSpPr/>
          <p:nvPr/>
        </p:nvSpPr>
        <p:spPr>
          <a:xfrm>
            <a:off x="5346192" y="2188212"/>
            <a:ext cx="1664208" cy="1426464"/>
          </a:xfrm>
          <a:prstGeom prst="rect">
            <a:avLst/>
          </a:prstGeom>
          <a:solidFill>
            <a:srgbClr val="00B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WAVEFIER</a:t>
            </a:r>
          </a:p>
        </p:txBody>
      </p:sp>
      <p:sp>
        <p:nvSpPr>
          <p:cNvPr id="9" name="Right Arrow Callout 8">
            <a:extLst>
              <a:ext uri="{FF2B5EF4-FFF2-40B4-BE49-F238E27FC236}">
                <a16:creationId xmlns:a16="http://schemas.microsoft.com/office/drawing/2014/main" id="{C0F44122-996D-7149-B8C1-9C07A789F3E8}"/>
              </a:ext>
            </a:extLst>
          </p:cNvPr>
          <p:cNvSpPr/>
          <p:nvPr/>
        </p:nvSpPr>
        <p:spPr>
          <a:xfrm>
            <a:off x="1536193" y="1861145"/>
            <a:ext cx="3706368" cy="2050512"/>
          </a:xfrm>
          <a:prstGeom prst="rightArrowCallout">
            <a:avLst>
              <a:gd name="adj1" fmla="val 15236"/>
              <a:gd name="adj2" fmla="val 12467"/>
              <a:gd name="adj3" fmla="val 22787"/>
              <a:gd name="adj4" fmla="val 6220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C8768-7107-0444-9E8C-86AAEFB2B83C}"/>
              </a:ext>
            </a:extLst>
          </p:cNvPr>
          <p:cNvSpPr txBox="1"/>
          <p:nvPr/>
        </p:nvSpPr>
        <p:spPr>
          <a:xfrm>
            <a:off x="1633728" y="1930908"/>
            <a:ext cx="185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222DEC-C43C-3A49-BD1A-7924E9E964ED}"/>
              </a:ext>
            </a:extLst>
          </p:cNvPr>
          <p:cNvSpPr txBox="1"/>
          <p:nvPr/>
        </p:nvSpPr>
        <p:spPr>
          <a:xfrm>
            <a:off x="1633728" y="2457998"/>
            <a:ext cx="1856232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Gravitational Wave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E4AF53-7DFD-6E4B-9A79-0BD4F79EB9E0}"/>
              </a:ext>
            </a:extLst>
          </p:cNvPr>
          <p:cNvSpPr txBox="1"/>
          <p:nvPr/>
        </p:nvSpPr>
        <p:spPr>
          <a:xfrm>
            <a:off x="1633728" y="2928003"/>
            <a:ext cx="1856232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Neutrino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2C6875-7A1A-E447-A077-F1C404D5C433}"/>
              </a:ext>
            </a:extLst>
          </p:cNvPr>
          <p:cNvSpPr txBox="1"/>
          <p:nvPr/>
        </p:nvSpPr>
        <p:spPr>
          <a:xfrm>
            <a:off x="1639824" y="3397395"/>
            <a:ext cx="1856232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GRB</a:t>
            </a:r>
          </a:p>
        </p:txBody>
      </p:sp>
      <p:sp>
        <p:nvSpPr>
          <p:cNvPr id="11" name="Up Arrow Callout 10">
            <a:extLst>
              <a:ext uri="{FF2B5EF4-FFF2-40B4-BE49-F238E27FC236}">
                <a16:creationId xmlns:a16="http://schemas.microsoft.com/office/drawing/2014/main" id="{FB9374A4-A528-1A4A-AF28-F87C7F4BD488}"/>
              </a:ext>
            </a:extLst>
          </p:cNvPr>
          <p:cNvSpPr/>
          <p:nvPr/>
        </p:nvSpPr>
        <p:spPr>
          <a:xfrm>
            <a:off x="4559808" y="3718561"/>
            <a:ext cx="3267456" cy="2043994"/>
          </a:xfrm>
          <a:prstGeom prst="upArrowCallout">
            <a:avLst>
              <a:gd name="adj1" fmla="val 11625"/>
              <a:gd name="adj2" fmla="val 13614"/>
              <a:gd name="adj3" fmla="val 22813"/>
              <a:gd name="adj4" fmla="val 5603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A95C5-B618-1F4B-9328-770A17F02EDA}"/>
              </a:ext>
            </a:extLst>
          </p:cNvPr>
          <p:cNvSpPr txBox="1"/>
          <p:nvPr/>
        </p:nvSpPr>
        <p:spPr>
          <a:xfrm>
            <a:off x="4663440" y="4688047"/>
            <a:ext cx="185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PIPELINES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224667-4BF8-5842-B315-3EB91C374C95}"/>
              </a:ext>
            </a:extLst>
          </p:cNvPr>
          <p:cNvSpPr txBox="1"/>
          <p:nvPr/>
        </p:nvSpPr>
        <p:spPr>
          <a:xfrm>
            <a:off x="4663440" y="5140226"/>
            <a:ext cx="2346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(e.g. WDF for GW data)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F5D8F2-A2D9-C648-AB65-7607D5DD67E1}"/>
              </a:ext>
            </a:extLst>
          </p:cNvPr>
          <p:cNvSpPr txBox="1"/>
          <p:nvPr/>
        </p:nvSpPr>
        <p:spPr>
          <a:xfrm>
            <a:off x="3884676" y="2188212"/>
            <a:ext cx="96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F75587-FE83-5F4C-9D0D-48202AD010F7}"/>
              </a:ext>
            </a:extLst>
          </p:cNvPr>
          <p:cNvSpPr txBox="1"/>
          <p:nvPr/>
        </p:nvSpPr>
        <p:spPr>
          <a:xfrm>
            <a:off x="6626352" y="4060062"/>
            <a:ext cx="96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attach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A293D8-C50D-424C-94BB-39B142B07AA8}"/>
              </a:ext>
            </a:extLst>
          </p:cNvPr>
          <p:cNvSpPr/>
          <p:nvPr/>
        </p:nvSpPr>
        <p:spPr>
          <a:xfrm>
            <a:off x="7114032" y="2554171"/>
            <a:ext cx="1426464" cy="694545"/>
          </a:xfrm>
          <a:prstGeom prst="rightArrow">
            <a:avLst>
              <a:gd name="adj1" fmla="val 39468"/>
              <a:gd name="adj2" fmla="val 7106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B854EE-EE89-5C45-B2D6-75566A12A955}"/>
              </a:ext>
            </a:extLst>
          </p:cNvPr>
          <p:cNvSpPr/>
          <p:nvPr/>
        </p:nvSpPr>
        <p:spPr>
          <a:xfrm>
            <a:off x="8689847" y="2098436"/>
            <a:ext cx="2087879" cy="1607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ML ANALYSIS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55409E-75BD-A743-BDBB-8676736846C8}"/>
              </a:ext>
            </a:extLst>
          </p:cNvPr>
          <p:cNvSpPr txBox="1"/>
          <p:nvPr/>
        </p:nvSpPr>
        <p:spPr>
          <a:xfrm>
            <a:off x="2340864" y="132148"/>
            <a:ext cx="88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WAVEFIER: GOAL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F9B648-FE66-2C48-B903-381D3D91DCF0}"/>
              </a:ext>
            </a:extLst>
          </p:cNvPr>
          <p:cNvSpPr txBox="1"/>
          <p:nvPr/>
        </p:nvSpPr>
        <p:spPr>
          <a:xfrm>
            <a:off x="3048953" y="-967621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Multi-Messenger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14658D-3435-C548-8079-6FF2C8BDFEFD}"/>
              </a:ext>
            </a:extLst>
          </p:cNvPr>
          <p:cNvSpPr txBox="1"/>
          <p:nvPr/>
        </p:nvSpPr>
        <p:spPr>
          <a:xfrm>
            <a:off x="6334508" y="665802"/>
            <a:ext cx="31866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Multi-Messenger Astronomy!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880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D3FDF-3668-5447-911F-273FB687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9" y="5472113"/>
            <a:ext cx="1249362" cy="12493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94FEAC-D38C-334B-92D4-D85023A2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6062214"/>
            <a:ext cx="1715096" cy="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340A13-49B3-114B-8750-446E3320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" y="136526"/>
            <a:ext cx="170312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7605BB-3A80-C541-ABB9-A051CE18D398}"/>
              </a:ext>
            </a:extLst>
          </p:cNvPr>
          <p:cNvSpPr txBox="1"/>
          <p:nvPr/>
        </p:nvSpPr>
        <p:spPr>
          <a:xfrm>
            <a:off x="2340864" y="132148"/>
            <a:ext cx="88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WAVEFIER: CURRENT ARCHITECTURE (tuned for GW data analysis)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7BF8B9A-67FE-5742-9833-26F943891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319" y="560321"/>
            <a:ext cx="7338530" cy="60120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CADA-3827-FD48-9598-B3A4AAF0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2045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Alberto Iess</a:t>
            </a:r>
          </a:p>
        </p:txBody>
      </p:sp>
    </p:spTree>
    <p:extLst>
      <p:ext uri="{BB962C8B-B14F-4D97-AF65-F5344CB8AC3E}">
        <p14:creationId xmlns:p14="http://schemas.microsoft.com/office/powerpoint/2010/main" val="401330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D3FDF-3668-5447-911F-273FB687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9" y="5472113"/>
            <a:ext cx="1249362" cy="12493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94FEAC-D38C-334B-92D4-D85023A2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6062214"/>
            <a:ext cx="1715096" cy="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340A13-49B3-114B-8750-446E3320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" y="136526"/>
            <a:ext cx="170312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7BF8B9A-67FE-5742-9833-26F943891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679" y="560321"/>
            <a:ext cx="7338530" cy="60120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CADA-3827-FD48-9598-B3A4AAF0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2045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Alberto Iess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A4918E-7A66-9D47-8325-4103114FA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769" y="621225"/>
            <a:ext cx="4616350" cy="392416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" name="Doughnut 1">
            <a:extLst>
              <a:ext uri="{FF2B5EF4-FFF2-40B4-BE49-F238E27FC236}">
                <a16:creationId xmlns:a16="http://schemas.microsoft.com/office/drawing/2014/main" id="{1EFE42DC-18E0-D84F-8372-182B02B27700}"/>
              </a:ext>
            </a:extLst>
          </p:cNvPr>
          <p:cNvSpPr/>
          <p:nvPr/>
        </p:nvSpPr>
        <p:spPr>
          <a:xfrm>
            <a:off x="4080510" y="1805940"/>
            <a:ext cx="731520" cy="670001"/>
          </a:xfrm>
          <a:prstGeom prst="donut">
            <a:avLst>
              <a:gd name="adj" fmla="val 24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B8DA9AE6-F21B-8748-86D4-E83DC98FA0D6}"/>
              </a:ext>
            </a:extLst>
          </p:cNvPr>
          <p:cNvSpPr/>
          <p:nvPr/>
        </p:nvSpPr>
        <p:spPr>
          <a:xfrm>
            <a:off x="3977640" y="2576119"/>
            <a:ext cx="937260" cy="670001"/>
          </a:xfrm>
          <a:prstGeom prst="donut">
            <a:avLst>
              <a:gd name="adj" fmla="val 25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ED49997A-D0C6-3049-8B7F-94876A45D922}"/>
              </a:ext>
            </a:extLst>
          </p:cNvPr>
          <p:cNvSpPr/>
          <p:nvPr/>
        </p:nvSpPr>
        <p:spPr>
          <a:xfrm>
            <a:off x="3657600" y="3455670"/>
            <a:ext cx="1588770" cy="899185"/>
          </a:xfrm>
          <a:prstGeom prst="donut">
            <a:avLst>
              <a:gd name="adj" fmla="val 24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ughnut 12">
            <a:extLst>
              <a:ext uri="{FF2B5EF4-FFF2-40B4-BE49-F238E27FC236}">
                <a16:creationId xmlns:a16="http://schemas.microsoft.com/office/drawing/2014/main" id="{7FB02194-8DB9-6F46-8E8C-5F804E12858B}"/>
              </a:ext>
            </a:extLst>
          </p:cNvPr>
          <p:cNvSpPr/>
          <p:nvPr/>
        </p:nvSpPr>
        <p:spPr>
          <a:xfrm>
            <a:off x="4091940" y="5460793"/>
            <a:ext cx="731520" cy="585677"/>
          </a:xfrm>
          <a:prstGeom prst="donut">
            <a:avLst>
              <a:gd name="adj" fmla="val 24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ughnut 13">
            <a:extLst>
              <a:ext uri="{FF2B5EF4-FFF2-40B4-BE49-F238E27FC236}">
                <a16:creationId xmlns:a16="http://schemas.microsoft.com/office/drawing/2014/main" id="{7C2B0264-733E-1040-A2FA-7A3BB82A211C}"/>
              </a:ext>
            </a:extLst>
          </p:cNvPr>
          <p:cNvSpPr/>
          <p:nvPr/>
        </p:nvSpPr>
        <p:spPr>
          <a:xfrm>
            <a:off x="3931920" y="4707599"/>
            <a:ext cx="1040130" cy="670001"/>
          </a:xfrm>
          <a:prstGeom prst="donut">
            <a:avLst>
              <a:gd name="adj" fmla="val 25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ughnut 14">
            <a:extLst>
              <a:ext uri="{FF2B5EF4-FFF2-40B4-BE49-F238E27FC236}">
                <a16:creationId xmlns:a16="http://schemas.microsoft.com/office/drawing/2014/main" id="{AA77C6C0-88F9-E944-89B2-3E1B55EFAC47}"/>
              </a:ext>
            </a:extLst>
          </p:cNvPr>
          <p:cNvSpPr/>
          <p:nvPr/>
        </p:nvSpPr>
        <p:spPr>
          <a:xfrm>
            <a:off x="5770668" y="4696169"/>
            <a:ext cx="2104602" cy="1037940"/>
          </a:xfrm>
          <a:prstGeom prst="donut">
            <a:avLst>
              <a:gd name="adj" fmla="val 12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ughnut 15">
            <a:extLst>
              <a:ext uri="{FF2B5EF4-FFF2-40B4-BE49-F238E27FC236}">
                <a16:creationId xmlns:a16="http://schemas.microsoft.com/office/drawing/2014/main" id="{4CAE0711-6DF5-8846-A0DE-E1123A6E3E2F}"/>
              </a:ext>
            </a:extLst>
          </p:cNvPr>
          <p:cNvSpPr/>
          <p:nvPr/>
        </p:nvSpPr>
        <p:spPr>
          <a:xfrm>
            <a:off x="5905489" y="5784654"/>
            <a:ext cx="1770670" cy="585678"/>
          </a:xfrm>
          <a:prstGeom prst="donut">
            <a:avLst>
              <a:gd name="adj" fmla="val 25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ughnut 16">
            <a:extLst>
              <a:ext uri="{FF2B5EF4-FFF2-40B4-BE49-F238E27FC236}">
                <a16:creationId xmlns:a16="http://schemas.microsoft.com/office/drawing/2014/main" id="{47FD3AA4-6578-1F47-8377-D898EF3714BB}"/>
              </a:ext>
            </a:extLst>
          </p:cNvPr>
          <p:cNvSpPr/>
          <p:nvPr/>
        </p:nvSpPr>
        <p:spPr>
          <a:xfrm>
            <a:off x="8505814" y="4719029"/>
            <a:ext cx="1335416" cy="847381"/>
          </a:xfrm>
          <a:prstGeom prst="donut">
            <a:avLst>
              <a:gd name="adj" fmla="val 25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617DF-9FC3-634E-B204-AE941A26E67C}"/>
              </a:ext>
            </a:extLst>
          </p:cNvPr>
          <p:cNvSpPr txBox="1"/>
          <p:nvPr/>
        </p:nvSpPr>
        <p:spPr>
          <a:xfrm>
            <a:off x="91439" y="1314351"/>
            <a:ext cx="2837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WAVEFIER’s structure is composed of modules: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Dedicated </a:t>
            </a:r>
            <a:r>
              <a:rPr lang="en-US" dirty="0" err="1"/>
              <a:t>gitlab</a:t>
            </a:r>
            <a:r>
              <a:rPr lang="en-US" dirty="0"/>
              <a:t> repository for each module.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Continuous integration to build docker images</a:t>
            </a:r>
          </a:p>
        </p:txBody>
      </p:sp>
      <p:pic>
        <p:nvPicPr>
          <p:cNvPr id="14338" name="Picture 2" descr="Docker Compose">
            <a:extLst>
              <a:ext uri="{FF2B5EF4-FFF2-40B4-BE49-F238E27FC236}">
                <a16:creationId xmlns:a16="http://schemas.microsoft.com/office/drawing/2014/main" id="{0214A627-E821-2040-B175-A97E55D18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1" y="4353209"/>
            <a:ext cx="810729" cy="88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own Arrow 17">
            <a:extLst>
              <a:ext uri="{FF2B5EF4-FFF2-40B4-BE49-F238E27FC236}">
                <a16:creationId xmlns:a16="http://schemas.microsoft.com/office/drawing/2014/main" id="{74B716A7-4E6C-3C45-BAAE-C3BCF69C69D3}"/>
              </a:ext>
            </a:extLst>
          </p:cNvPr>
          <p:cNvSpPr/>
          <p:nvPr/>
        </p:nvSpPr>
        <p:spPr>
          <a:xfrm>
            <a:off x="1177290" y="3679825"/>
            <a:ext cx="301981" cy="640740"/>
          </a:xfrm>
          <a:prstGeom prst="downArrow">
            <a:avLst>
              <a:gd name="adj1" fmla="val 2000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44A65F-6D3B-1A4A-ABB3-FAE089AFEB91}"/>
              </a:ext>
            </a:extLst>
          </p:cNvPr>
          <p:cNvSpPr txBox="1"/>
          <p:nvPr/>
        </p:nvSpPr>
        <p:spPr>
          <a:xfrm>
            <a:off x="1197672" y="4496388"/>
            <a:ext cx="1153098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Docker Compose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ED9BB9-88BE-D94E-A4EB-1E099D5BEA7C}"/>
              </a:ext>
            </a:extLst>
          </p:cNvPr>
          <p:cNvSpPr txBox="1"/>
          <p:nvPr/>
        </p:nvSpPr>
        <p:spPr>
          <a:xfrm>
            <a:off x="896945" y="5189209"/>
            <a:ext cx="1755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 u="none" strike="noStrike" dirty="0">
                <a:solidFill>
                  <a:srgbClr val="202124"/>
                </a:solidFill>
                <a:effectLst/>
              </a:rPr>
              <a:t>portability!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667C1D-1355-9541-AE47-90BEE4616D68}"/>
              </a:ext>
            </a:extLst>
          </p:cNvPr>
          <p:cNvSpPr txBox="1"/>
          <p:nvPr/>
        </p:nvSpPr>
        <p:spPr>
          <a:xfrm>
            <a:off x="2340864" y="132148"/>
            <a:ext cx="88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WAVEFIER: CURRENT ARCHITECTURE (tuned for GW data analysis)</a:t>
            </a:r>
          </a:p>
        </p:txBody>
      </p:sp>
    </p:spTree>
    <p:extLst>
      <p:ext uri="{BB962C8B-B14F-4D97-AF65-F5344CB8AC3E}">
        <p14:creationId xmlns:p14="http://schemas.microsoft.com/office/powerpoint/2010/main" val="290172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D3FDF-3668-5447-911F-273FB687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9" y="5472113"/>
            <a:ext cx="1249362" cy="12493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94FEAC-D38C-334B-92D4-D85023A2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6062214"/>
            <a:ext cx="1715096" cy="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340A13-49B3-114B-8750-446E3320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" y="136526"/>
            <a:ext cx="170312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7BF8B9A-67FE-5742-9833-26F943891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679" y="560321"/>
            <a:ext cx="7338530" cy="60120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CADA-3827-FD48-9598-B3A4AAF0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2045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Alberto Iess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F826B-1DA7-404D-BEA9-77D7C7B333BE}"/>
              </a:ext>
            </a:extLst>
          </p:cNvPr>
          <p:cNvSpPr txBox="1"/>
          <p:nvPr/>
        </p:nvSpPr>
        <p:spPr>
          <a:xfrm>
            <a:off x="218479" y="1260766"/>
            <a:ext cx="2837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ONLINE IMPORTER</a:t>
            </a:r>
            <a:br>
              <a:rPr lang="en-GB" dirty="0"/>
            </a:br>
            <a:endParaRPr lang="en-GB" dirty="0"/>
          </a:p>
          <a:p>
            <a:r>
              <a:rPr lang="en-GB" dirty="0"/>
              <a:t>Imports data within the WAVEFIER pipeline from external KAFKA cluster. </a:t>
            </a:r>
            <a:endParaRPr lang="en-US" dirty="0"/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C78D3E54-35D2-134E-8212-FA023D14ADD3}"/>
              </a:ext>
            </a:extLst>
          </p:cNvPr>
          <p:cNvSpPr/>
          <p:nvPr/>
        </p:nvSpPr>
        <p:spPr>
          <a:xfrm>
            <a:off x="4080510" y="1805940"/>
            <a:ext cx="731520" cy="670001"/>
          </a:xfrm>
          <a:prstGeom prst="donut">
            <a:avLst>
              <a:gd name="adj" fmla="val 246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4EB22E-1A0E-6B41-B4FD-25C1C63EB779}"/>
              </a:ext>
            </a:extLst>
          </p:cNvPr>
          <p:cNvSpPr txBox="1"/>
          <p:nvPr/>
        </p:nvSpPr>
        <p:spPr>
          <a:xfrm>
            <a:off x="2340864" y="132148"/>
            <a:ext cx="88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WAVEFIER: CURRENT ARCHITECTURE (tuned for GW data analysis)</a:t>
            </a:r>
          </a:p>
        </p:txBody>
      </p:sp>
    </p:spTree>
    <p:extLst>
      <p:ext uri="{BB962C8B-B14F-4D97-AF65-F5344CB8AC3E}">
        <p14:creationId xmlns:p14="http://schemas.microsoft.com/office/powerpoint/2010/main" val="279010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D3FDF-3668-5447-911F-273FB687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9" y="5472113"/>
            <a:ext cx="1249362" cy="12493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94FEAC-D38C-334B-92D4-D85023A2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6062214"/>
            <a:ext cx="1715096" cy="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340A13-49B3-114B-8750-446E3320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" y="136526"/>
            <a:ext cx="170312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7BF8B9A-67FE-5742-9833-26F943891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679" y="560321"/>
            <a:ext cx="7338530" cy="60120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CADA-3827-FD48-9598-B3A4AAF0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2045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Alberto Iess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F826B-1DA7-404D-BEA9-77D7C7B333BE}"/>
              </a:ext>
            </a:extLst>
          </p:cNvPr>
          <p:cNvSpPr txBox="1"/>
          <p:nvPr/>
        </p:nvSpPr>
        <p:spPr>
          <a:xfrm>
            <a:off x="218479" y="1260766"/>
            <a:ext cx="2837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DISK-TO-KAFKA IMPORTER</a:t>
            </a:r>
          </a:p>
          <a:p>
            <a:endParaRPr lang="en-GB" dirty="0"/>
          </a:p>
          <a:p>
            <a:r>
              <a:rPr lang="en-GB" dirty="0"/>
              <a:t>Imports files within the WAVEFIER pipeline reading from filesystem files.</a:t>
            </a:r>
            <a:endParaRPr lang="en-US" dirty="0"/>
          </a:p>
        </p:txBody>
      </p:sp>
      <p:sp>
        <p:nvSpPr>
          <p:cNvPr id="12" name="Doughnut 11">
            <a:extLst>
              <a:ext uri="{FF2B5EF4-FFF2-40B4-BE49-F238E27FC236}">
                <a16:creationId xmlns:a16="http://schemas.microsoft.com/office/drawing/2014/main" id="{EFF84ACF-FAA8-B940-841B-AA3D3DB72F3A}"/>
              </a:ext>
            </a:extLst>
          </p:cNvPr>
          <p:cNvSpPr/>
          <p:nvPr/>
        </p:nvSpPr>
        <p:spPr>
          <a:xfrm>
            <a:off x="3977640" y="2576119"/>
            <a:ext cx="937260" cy="670001"/>
          </a:xfrm>
          <a:prstGeom prst="donut">
            <a:avLst>
              <a:gd name="adj" fmla="val 253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6A8C62-E307-DA46-B97E-B7AE4D61874C}"/>
              </a:ext>
            </a:extLst>
          </p:cNvPr>
          <p:cNvSpPr txBox="1"/>
          <p:nvPr/>
        </p:nvSpPr>
        <p:spPr>
          <a:xfrm>
            <a:off x="2340864" y="132148"/>
            <a:ext cx="88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WAVEFIER: CURRENT ARCHITECTURE (tuned for GW data analysis)</a:t>
            </a:r>
          </a:p>
        </p:txBody>
      </p:sp>
    </p:spTree>
    <p:extLst>
      <p:ext uri="{BB962C8B-B14F-4D97-AF65-F5344CB8AC3E}">
        <p14:creationId xmlns:p14="http://schemas.microsoft.com/office/powerpoint/2010/main" val="225035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D3FDF-3668-5447-911F-273FB687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9" y="5472113"/>
            <a:ext cx="1249362" cy="12493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94FEAC-D38C-334B-92D4-D85023A2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6062214"/>
            <a:ext cx="1715096" cy="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340A13-49B3-114B-8750-446E3320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" y="136526"/>
            <a:ext cx="170312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7BF8B9A-67FE-5742-9833-26F943891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679" y="560321"/>
            <a:ext cx="7338530" cy="60120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CADA-3827-FD48-9598-B3A4AAF0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2045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Alberto Iess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F826B-1DA7-404D-BEA9-77D7C7B333BE}"/>
              </a:ext>
            </a:extLst>
          </p:cNvPr>
          <p:cNvSpPr txBox="1"/>
          <p:nvPr/>
        </p:nvSpPr>
        <p:spPr>
          <a:xfrm>
            <a:off x="68581" y="1260766"/>
            <a:ext cx="3056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WAVEFIER-IMPORT-HANDLERS</a:t>
            </a:r>
          </a:p>
          <a:p>
            <a:br>
              <a:rPr lang="en-GB" dirty="0"/>
            </a:br>
            <a:r>
              <a:rPr lang="en-GB" dirty="0"/>
              <a:t>Library to retrieve the files from topics in internal KAFKA cluster. </a:t>
            </a:r>
            <a:endParaRPr lang="en-US" dirty="0"/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09C68C70-092A-CF46-8C2F-1EB516E07910}"/>
              </a:ext>
            </a:extLst>
          </p:cNvPr>
          <p:cNvSpPr/>
          <p:nvPr/>
        </p:nvSpPr>
        <p:spPr>
          <a:xfrm>
            <a:off x="3657600" y="3455670"/>
            <a:ext cx="1588770" cy="899185"/>
          </a:xfrm>
          <a:prstGeom prst="donut">
            <a:avLst>
              <a:gd name="adj" fmla="val 246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E81E10-DEAB-A841-AB14-DF82B4F94668}"/>
              </a:ext>
            </a:extLst>
          </p:cNvPr>
          <p:cNvSpPr txBox="1"/>
          <p:nvPr/>
        </p:nvSpPr>
        <p:spPr>
          <a:xfrm>
            <a:off x="2340864" y="132148"/>
            <a:ext cx="88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WAVEFIER: CURRENT ARCHITECTURE (tuned for GW data analysis)</a:t>
            </a:r>
          </a:p>
        </p:txBody>
      </p:sp>
    </p:spTree>
    <p:extLst>
      <p:ext uri="{BB962C8B-B14F-4D97-AF65-F5344CB8AC3E}">
        <p14:creationId xmlns:p14="http://schemas.microsoft.com/office/powerpoint/2010/main" val="107798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D3FDF-3668-5447-911F-273FB687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9" y="5472113"/>
            <a:ext cx="1249362" cy="12493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94FEAC-D38C-334B-92D4-D85023A2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6062214"/>
            <a:ext cx="1715096" cy="5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340A13-49B3-114B-8750-446E3320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" y="136526"/>
            <a:ext cx="1703121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7BF8B9A-67FE-5742-9833-26F943891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679" y="560321"/>
            <a:ext cx="7338530" cy="60120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4CADA-3827-FD48-9598-B3A4AAF0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2045"/>
            <a:ext cx="4114800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Alberto Iess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F826B-1DA7-404D-BEA9-77D7C7B333BE}"/>
              </a:ext>
            </a:extLst>
          </p:cNvPr>
          <p:cNvSpPr txBox="1"/>
          <p:nvPr/>
        </p:nvSpPr>
        <p:spPr>
          <a:xfrm>
            <a:off x="218479" y="1260766"/>
            <a:ext cx="2837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WAVEFIER PREPROCESSING</a:t>
            </a:r>
          </a:p>
          <a:p>
            <a:r>
              <a:rPr lang="en-GB" dirty="0"/>
              <a:t>WHITENING (</a:t>
            </a:r>
            <a:r>
              <a:rPr lang="en-GB" i="1" u="sng" dirty="0"/>
              <a:t>GW specific!)</a:t>
            </a:r>
          </a:p>
          <a:p>
            <a:endParaRPr lang="en-GB" dirty="0"/>
          </a:p>
          <a:p>
            <a:r>
              <a:rPr lang="en-GB" dirty="0"/>
              <a:t>Continuously computes the whitening parameters for GW data and sends them to internal KAFKA cluster.</a:t>
            </a:r>
            <a:endParaRPr lang="en-US" dirty="0"/>
          </a:p>
        </p:txBody>
      </p:sp>
      <p:sp>
        <p:nvSpPr>
          <p:cNvPr id="11" name="Doughnut 10">
            <a:extLst>
              <a:ext uri="{FF2B5EF4-FFF2-40B4-BE49-F238E27FC236}">
                <a16:creationId xmlns:a16="http://schemas.microsoft.com/office/drawing/2014/main" id="{82D39D87-D7D2-F34A-97A2-1AD022F6D638}"/>
              </a:ext>
            </a:extLst>
          </p:cNvPr>
          <p:cNvSpPr/>
          <p:nvPr/>
        </p:nvSpPr>
        <p:spPr>
          <a:xfrm>
            <a:off x="4091940" y="5460793"/>
            <a:ext cx="731520" cy="585677"/>
          </a:xfrm>
          <a:prstGeom prst="donut">
            <a:avLst>
              <a:gd name="adj" fmla="val 246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ughnut 12">
            <a:extLst>
              <a:ext uri="{FF2B5EF4-FFF2-40B4-BE49-F238E27FC236}">
                <a16:creationId xmlns:a16="http://schemas.microsoft.com/office/drawing/2014/main" id="{70ECFA71-C68B-824B-BCBA-BD8CBC91A2A7}"/>
              </a:ext>
            </a:extLst>
          </p:cNvPr>
          <p:cNvSpPr/>
          <p:nvPr/>
        </p:nvSpPr>
        <p:spPr>
          <a:xfrm>
            <a:off x="3931920" y="4707599"/>
            <a:ext cx="1040130" cy="670001"/>
          </a:xfrm>
          <a:prstGeom prst="donut">
            <a:avLst>
              <a:gd name="adj" fmla="val 253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52454F-63BB-1542-92D3-7C7DE7B3882A}"/>
              </a:ext>
            </a:extLst>
          </p:cNvPr>
          <p:cNvSpPr txBox="1"/>
          <p:nvPr/>
        </p:nvSpPr>
        <p:spPr>
          <a:xfrm>
            <a:off x="2340864" y="132148"/>
            <a:ext cx="881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WAVEFIER: CURRENT ARCHITECTURE (tuned for GW data analysis)</a:t>
            </a:r>
          </a:p>
        </p:txBody>
      </p:sp>
    </p:spTree>
    <p:extLst>
      <p:ext uri="{BB962C8B-B14F-4D97-AF65-F5344CB8AC3E}">
        <p14:creationId xmlns:p14="http://schemas.microsoft.com/office/powerpoint/2010/main" val="68228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757</Words>
  <Application>Microsoft Macintosh PowerPoint</Application>
  <PresentationFormat>Widescreen</PresentationFormat>
  <Paragraphs>114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iess</dc:creator>
  <cp:lastModifiedBy>alberto iess</cp:lastModifiedBy>
  <cp:revision>84</cp:revision>
  <dcterms:created xsi:type="dcterms:W3CDTF">2022-03-22T17:55:43Z</dcterms:created>
  <dcterms:modified xsi:type="dcterms:W3CDTF">2022-03-23T13:14:54Z</dcterms:modified>
</cp:coreProperties>
</file>