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930" r:id="rId4"/>
    <p:sldId id="931" r:id="rId5"/>
    <p:sldId id="932" r:id="rId6"/>
    <p:sldId id="93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5" autoAdjust="0"/>
    <p:restoredTop sz="94662"/>
  </p:normalViewPr>
  <p:slideViewPr>
    <p:cSldViewPr snapToGrid="0" snapToObjects="1">
      <p:cViewPr varScale="1">
        <p:scale>
          <a:sx n="118" d="100"/>
          <a:sy n="118" d="100"/>
        </p:scale>
        <p:origin x="21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22/03/22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22/03/22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77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34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</a:t>
            </a:r>
            <a:r>
              <a:rPr lang="en-GB" noProof="0" dirty="0" err="1"/>
              <a:t>clic</a:t>
            </a:r>
            <a:r>
              <a:rPr lang="it-IT" dirty="0"/>
              <a:t>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TSP : ESCAPE GA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156" y="4408713"/>
            <a:ext cx="7827264" cy="1595705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21EB00"/>
                </a:solidFill>
              </a:rPr>
              <a:t>TSP Preparation:</a:t>
            </a:r>
            <a:br>
              <a:rPr lang="en-GB" sz="4400" b="1" dirty="0">
                <a:solidFill>
                  <a:srgbClr val="21EB00"/>
                </a:solidFill>
              </a:rPr>
            </a:br>
            <a:r>
              <a:rPr lang="en-GB" sz="4400" b="1" dirty="0">
                <a:solidFill>
                  <a:srgbClr val="21EB00"/>
                </a:solidFill>
              </a:rPr>
              <a:t>ESCAPE &amp; EOSC-Future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200" y="3430817"/>
            <a:ext cx="4530800" cy="1775749"/>
          </a:xfrm>
        </p:spPr>
        <p:txBody>
          <a:bodyPr>
            <a:normAutofit/>
          </a:bodyPr>
          <a:lstStyle/>
          <a:p>
            <a:pPr algn="r"/>
            <a:r>
              <a:rPr lang="en-GB" b="1" dirty="0"/>
              <a:t>Ian Bird; LAPP</a:t>
            </a:r>
          </a:p>
          <a:p>
            <a:pPr algn="r"/>
            <a:r>
              <a:rPr lang="en-GB" b="1" dirty="0"/>
              <a:t>23</a:t>
            </a:r>
            <a:r>
              <a:rPr lang="en-GB" b="1" baseline="30000" dirty="0"/>
              <a:t>rd</a:t>
            </a:r>
            <a:r>
              <a:rPr lang="en-GB" b="1" dirty="0"/>
              <a:t> March 2022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23" y="0"/>
            <a:ext cx="9414933" cy="351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1" y="0"/>
            <a:ext cx="9414933" cy="6859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D39-49EC-E344-8B38-1A9B6F11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Next steps for ESCAPE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C45D-5087-AD4A-BDF1-7B931397B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 Firm up timelines - see spreadsheet; </a:t>
            </a:r>
          </a:p>
          <a:p>
            <a:pPr lvl="1"/>
            <a:r>
              <a:rPr lang="en-GB" dirty="0"/>
              <a:t> add clear and realistic milestones (that we need for ourselves)</a:t>
            </a:r>
          </a:p>
          <a:p>
            <a:r>
              <a:rPr lang="en-GB" dirty="0"/>
              <a:t> Produce a good estimate of the resource needs for each </a:t>
            </a:r>
            <a:br>
              <a:rPr lang="en-GB" dirty="0"/>
            </a:br>
            <a:r>
              <a:rPr lang="en-GB" dirty="0"/>
              <a:t>project and sub-project:</a:t>
            </a:r>
          </a:p>
          <a:p>
            <a:pPr lvl="1"/>
            <a:r>
              <a:rPr lang="en-GB" dirty="0"/>
              <a:t> compute - cluster, HPC, specific needs?</a:t>
            </a:r>
          </a:p>
          <a:p>
            <a:pPr lvl="1"/>
            <a:r>
              <a:rPr lang="en-GB" dirty="0"/>
              <a:t> storage - with specific QoS if necessary</a:t>
            </a:r>
          </a:p>
          <a:p>
            <a:pPr lvl="1"/>
            <a:r>
              <a:rPr lang="en-GB" dirty="0"/>
              <a:t> other needs?</a:t>
            </a:r>
          </a:p>
          <a:p>
            <a:r>
              <a:rPr lang="en-GB" dirty="0"/>
              <a:t> Then we need within ESCAPE to address what resources we can provide  from our ESCAPE partners;</a:t>
            </a:r>
          </a:p>
          <a:p>
            <a:pPr lvl="1"/>
            <a:r>
              <a:rPr lang="en-GB" dirty="0"/>
              <a:t> intention is to add other resources from </a:t>
            </a:r>
          </a:p>
          <a:p>
            <a:pPr lvl="2"/>
            <a:r>
              <a:rPr lang="en-GB" dirty="0"/>
              <a:t>a) ESCAPE </a:t>
            </a:r>
            <a:r>
              <a:rPr lang="en-GB" dirty="0" err="1"/>
              <a:t>procurment</a:t>
            </a:r>
            <a:r>
              <a:rPr lang="en-GB" dirty="0"/>
              <a:t> funds, </a:t>
            </a:r>
          </a:p>
          <a:p>
            <a:pPr lvl="2"/>
            <a:r>
              <a:rPr lang="en-GB" dirty="0"/>
              <a:t>b) EOSC-Future brokered resources through INFRAEOSC-07 projects</a:t>
            </a:r>
          </a:p>
          <a:p>
            <a:r>
              <a:rPr lang="en-GB" dirty="0"/>
              <a:t> ESCAPE will organise a meeting on the TSP’s very soon; </a:t>
            </a:r>
          </a:p>
          <a:p>
            <a:pPr lvl="1"/>
            <a:r>
              <a:rPr lang="en-GB" dirty="0"/>
              <a:t>we should try and have the above planning complete by then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F55C3-707D-5E4D-9BB4-A4B78F1B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93A09-5F89-894D-B1BD-7487B546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702AA-556E-9844-ACA8-2FA956EA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B76CF-8F32-4D41-8506-956DD19D4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897" y="160028"/>
            <a:ext cx="2368732" cy="333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9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D8FC-6DF5-6E46-85E6-2D0996A4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CDF86-F3D2-984A-B27A-933D1140C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Potential sources:</a:t>
            </a:r>
          </a:p>
          <a:p>
            <a:pPr lvl="1"/>
            <a:r>
              <a:rPr lang="en-GB" dirty="0"/>
              <a:t>Our ESCAPE partners</a:t>
            </a:r>
          </a:p>
          <a:p>
            <a:pPr lvl="1"/>
            <a:r>
              <a:rPr lang="en-GB" dirty="0"/>
              <a:t> ‘07 projects: procurement, they are mandated to provide EOSC resources to EOSC-Future</a:t>
            </a:r>
          </a:p>
          <a:p>
            <a:pPr lvl="1"/>
            <a:r>
              <a:rPr lang="en-GB" dirty="0"/>
              <a:t> Funding in EOSC-Future (and ESCAPE) for procurement</a:t>
            </a:r>
          </a:p>
          <a:p>
            <a:r>
              <a:rPr lang="en-GB" dirty="0"/>
              <a:t> Discussion in DM TSP + similar from ASTRON for EU-TSP, we have asked EOSC-Future for a pool of resources:</a:t>
            </a:r>
          </a:p>
          <a:p>
            <a:pPr lvl="1"/>
            <a:r>
              <a:rPr lang="en-GB" dirty="0"/>
              <a:t> 500 cores with 4 GB RAM/core, 50 GB/core local disk</a:t>
            </a:r>
          </a:p>
          <a:p>
            <a:pPr lvl="1"/>
            <a:r>
              <a:rPr lang="en-GB" dirty="0"/>
              <a:t> 500 TB storage that should accept incoming data transfers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5F6BD-CB59-DE44-B263-E4D54398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CFA59-FE7F-5642-A606-A27F17D7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C33CC-F05B-4649-8C66-32A2605B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868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EEDA-FBE3-A545-9F9B-28AA6ECD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 case discussion in EOSC-Future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14D8-082A-694A-AAB0-A63DF280C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Science clusters trying to get infrastructure and resources to implement use cases and not keep discussing requirements</a:t>
            </a:r>
          </a:p>
          <a:p>
            <a:r>
              <a:rPr lang="en-GB" dirty="0"/>
              <a:t> ESCAPE proposes the following generic use case:</a:t>
            </a:r>
          </a:p>
          <a:p>
            <a:pPr lvl="1"/>
            <a:r>
              <a:rPr lang="en-GB" dirty="0"/>
              <a:t>A) user workflow on provisioned resources; pull data from Data Lake using DL tools; create output data set; store back in DL</a:t>
            </a:r>
          </a:p>
          <a:p>
            <a:pPr lvl="1"/>
            <a:r>
              <a:rPr lang="en-GB" dirty="0"/>
              <a:t> B) simulation or AI training job submitted to HPC using ESCAPE AAI; create output/simulated data; store in Data Lake</a:t>
            </a:r>
          </a:p>
          <a:p>
            <a:pPr lvl="1"/>
            <a:r>
              <a:rPr lang="en-GB" dirty="0"/>
              <a:t> C) Analysis: ESCAPE user uses </a:t>
            </a:r>
            <a:r>
              <a:rPr lang="en-GB" dirty="0" err="1"/>
              <a:t>Jupyter</a:t>
            </a:r>
            <a:r>
              <a:rPr lang="en-GB" dirty="0"/>
              <a:t> notebook environment, access data sets &amp; simulated data in Data Lake (or stream/cache locally); make plots; store state of notebook (analysis, algorithms, plots); publish results to ESCAPE </a:t>
            </a:r>
            <a:r>
              <a:rPr lang="en-GB" dirty="0" err="1"/>
              <a:t>Zenodo</a:t>
            </a:r>
            <a:r>
              <a:rPr lang="en-GB" dirty="0"/>
              <a:t>; make accessible from EOSC portal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6AFD-6071-3A44-9481-F44B0442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BFB96-7B27-3447-83BD-B658F9B9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1EA7F-C565-A74C-954E-D22D28F0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516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81C9-D8CE-1246-A077-3A8DF4E2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96AC-E2A4-4B47-8773-ACDC3DDF7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Make ESCAPE resources available via EOSC portal</a:t>
            </a:r>
          </a:p>
          <a:p>
            <a:pPr lvl="1"/>
            <a:r>
              <a:rPr lang="en-GB" dirty="0"/>
              <a:t> publish OSSR (</a:t>
            </a:r>
            <a:r>
              <a:rPr lang="en-GB" dirty="0" err="1"/>
              <a:t>sw</a:t>
            </a:r>
            <a:r>
              <a:rPr lang="en-GB" dirty="0"/>
              <a:t>, services) – connect to EOSC-Future</a:t>
            </a:r>
          </a:p>
          <a:p>
            <a:pPr lvl="1"/>
            <a:r>
              <a:rPr lang="en-GB" dirty="0"/>
              <a:t> make HEP Open Data portal visible and searchable</a:t>
            </a:r>
          </a:p>
          <a:p>
            <a:pPr lvl="1"/>
            <a:r>
              <a:rPr lang="en-GB" dirty="0"/>
              <a:t> same for the Virtual Observatory resources</a:t>
            </a:r>
          </a:p>
          <a:p>
            <a:pPr lvl="1"/>
            <a:r>
              <a:rPr lang="en-GB" dirty="0"/>
              <a:t> Eventually will want the same for the TSP outputs</a:t>
            </a:r>
          </a:p>
          <a:p>
            <a:pPr lvl="2"/>
            <a:r>
              <a:rPr lang="en-GB" dirty="0"/>
              <a:t> once we understand how to achieve it</a:t>
            </a:r>
          </a:p>
          <a:p>
            <a:r>
              <a:rPr lang="en-GB" dirty="0"/>
              <a:t> Pre-conditions – for all of the </a:t>
            </a:r>
            <a:r>
              <a:rPr lang="en-GB"/>
              <a:t>previous items</a:t>
            </a:r>
            <a:endParaRPr lang="en-GB" dirty="0"/>
          </a:p>
          <a:p>
            <a:pPr lvl="1"/>
            <a:r>
              <a:rPr lang="en-GB" dirty="0"/>
              <a:t> ESCAPE AAI federated with EOSC AAI (1</a:t>
            </a:r>
            <a:r>
              <a:rPr lang="en-GB" baseline="30000" dirty="0"/>
              <a:t>st</a:t>
            </a:r>
            <a:r>
              <a:rPr lang="en-GB" dirty="0"/>
              <a:t> version in April)</a:t>
            </a:r>
          </a:p>
          <a:p>
            <a:pPr lvl="1"/>
            <a:r>
              <a:rPr lang="en-GB" dirty="0"/>
              <a:t> Resource pool made available – science clusters pushing this as urgent within EOSC-Future</a:t>
            </a:r>
          </a:p>
          <a:p>
            <a:pPr lvl="2"/>
            <a:r>
              <a:rPr lang="en-GB" dirty="0"/>
              <a:t> In principle the ‘07 projects should be able to make resources available quickly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853E-E53E-6E4E-B67F-31625424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28/09/21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0ABF-5A31-EC49-9D24-8A6E78C5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TSP : ESCAPE GA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1BD34-B922-794F-9BB9-837B0D67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1342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3CED01-B4E9-1440-B6BC-F5B5F72F0FB7}" vid="{DFDA9E33-CF96-054A-81CF-3EA211A2332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3069</TotalTime>
  <Words>490</Words>
  <Application>Microsoft Macintosh PowerPoint</Application>
  <PresentationFormat>Widescreen</PresentationFormat>
  <Paragraphs>53</Paragraphs>
  <Slides>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di Office</vt:lpstr>
      <vt:lpstr>TSP Preparation: ESCAPE &amp; EOSC-Future</vt:lpstr>
      <vt:lpstr>PowerPoint Presentation</vt:lpstr>
      <vt:lpstr>Next steps for ESCAPE</vt:lpstr>
      <vt:lpstr>Resources</vt:lpstr>
      <vt:lpstr>Use case discussion in EOSC-Future</vt:lpstr>
      <vt:lpstr>Other activities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TSP Introduction: Relationship to EOSC-Future</dc:title>
  <dc:creator>Ian Bird</dc:creator>
  <cp:lastModifiedBy>Ian Bird</cp:lastModifiedBy>
  <cp:revision>28</cp:revision>
  <dcterms:created xsi:type="dcterms:W3CDTF">2021-09-21T12:18:22Z</dcterms:created>
  <dcterms:modified xsi:type="dcterms:W3CDTF">2022-03-22T12:47:31Z</dcterms:modified>
</cp:coreProperties>
</file>