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588" r:id="rId3"/>
    <p:sldId id="590" r:id="rId4"/>
    <p:sldId id="589" r:id="rId5"/>
    <p:sldId id="464" r:id="rId6"/>
    <p:sldId id="407" r:id="rId7"/>
    <p:sldId id="604" r:id="rId8"/>
    <p:sldId id="605" r:id="rId9"/>
    <p:sldId id="606" r:id="rId10"/>
    <p:sldId id="607" r:id="rId11"/>
    <p:sldId id="608" r:id="rId12"/>
    <p:sldId id="609" r:id="rId13"/>
    <p:sldId id="611" r:id="rId14"/>
    <p:sldId id="593" r:id="rId15"/>
    <p:sldId id="594" r:id="rId16"/>
    <p:sldId id="425" r:id="rId17"/>
    <p:sldId id="571" r:id="rId18"/>
    <p:sldId id="610" r:id="rId19"/>
    <p:sldId id="379" r:id="rId20"/>
    <p:sldId id="595" r:id="rId21"/>
    <p:sldId id="596" r:id="rId22"/>
    <p:sldId id="597" r:id="rId23"/>
    <p:sldId id="442" r:id="rId24"/>
    <p:sldId id="492" r:id="rId25"/>
    <p:sldId id="552" r:id="rId26"/>
    <p:sldId id="599" r:id="rId27"/>
    <p:sldId id="544" r:id="rId28"/>
    <p:sldId id="458" r:id="rId29"/>
    <p:sldId id="602" r:id="rId30"/>
    <p:sldId id="600" r:id="rId31"/>
    <p:sldId id="601" r:id="rId32"/>
    <p:sldId id="603" r:id="rId3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7F00"/>
    <a:srgbClr val="FF00F6"/>
    <a:srgbClr val="2118CE"/>
    <a:srgbClr val="D1B800"/>
    <a:srgbClr val="2B21FF"/>
    <a:srgbClr val="FB7C6A"/>
    <a:srgbClr val="00DDDD"/>
    <a:srgbClr val="A19435"/>
    <a:srgbClr val="FBA6EF"/>
    <a:srgbClr val="D996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97"/>
    <p:restoredTop sz="87941"/>
  </p:normalViewPr>
  <p:slideViewPr>
    <p:cSldViewPr snapToGrid="0" snapToObjects="1">
      <p:cViewPr>
        <p:scale>
          <a:sx n="104" d="100"/>
          <a:sy n="104" d="100"/>
        </p:scale>
        <p:origin x="424" y="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0" d="100"/>
          <a:sy n="80" d="100"/>
        </p:scale>
        <p:origin x="-276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6CA63-EF1F-1742-BEF3-92A162B30B6C}" type="datetimeFigureOut">
              <a:rPr lang="en-US" smtClean="0"/>
              <a:t>5/9/22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257544-0D3E-C14E-B9EA-052D0EEBE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43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AF89-2F9E-DD42-8B25-3119F7572969}" type="datetimeFigureOut">
              <a:rPr lang="en-US" smtClean="0"/>
              <a:t>5/9/22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71DC-829A-B349-96BA-EC330B6AE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07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AF89-2F9E-DD42-8B25-3119F7572969}" type="datetimeFigureOut">
              <a:rPr lang="en-US" smtClean="0"/>
              <a:t>5/9/22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71DC-829A-B349-96BA-EC330B6AE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40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AF89-2F9E-DD42-8B25-3119F7572969}" type="datetimeFigureOut">
              <a:rPr lang="en-US" smtClean="0"/>
              <a:t>5/9/22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71DC-829A-B349-96BA-EC330B6AE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87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AF89-2F9E-DD42-8B25-3119F7572969}" type="datetimeFigureOut">
              <a:rPr lang="en-US" smtClean="0"/>
              <a:t>5/9/22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71DC-829A-B349-96BA-EC330B6AE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020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AF89-2F9E-DD42-8B25-3119F7572969}" type="datetimeFigureOut">
              <a:rPr lang="en-US" smtClean="0"/>
              <a:t>5/9/22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71DC-829A-B349-96BA-EC330B6AE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04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AF89-2F9E-DD42-8B25-3119F7572969}" type="datetimeFigureOut">
              <a:rPr lang="en-US" smtClean="0"/>
              <a:t>5/9/22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71DC-829A-B349-96BA-EC330B6AE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3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AF89-2F9E-DD42-8B25-3119F7572969}" type="datetimeFigureOut">
              <a:rPr lang="en-US" smtClean="0"/>
              <a:t>5/9/22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71DC-829A-B349-96BA-EC330B6AE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3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AF89-2F9E-DD42-8B25-3119F7572969}" type="datetimeFigureOut">
              <a:rPr lang="en-US" smtClean="0"/>
              <a:t>5/9/22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71DC-829A-B349-96BA-EC330B6AE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95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AF89-2F9E-DD42-8B25-3119F7572969}" type="datetimeFigureOut">
              <a:rPr lang="en-US" smtClean="0"/>
              <a:t>5/9/22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71DC-829A-B349-96BA-EC330B6AE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53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AF89-2F9E-DD42-8B25-3119F7572969}" type="datetimeFigureOut">
              <a:rPr lang="en-US" smtClean="0"/>
              <a:t>5/9/22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71DC-829A-B349-96BA-EC330B6AE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3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AF89-2F9E-DD42-8B25-3119F7572969}" type="datetimeFigureOut">
              <a:rPr lang="en-US" smtClean="0"/>
              <a:t>5/9/22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71DC-829A-B349-96BA-EC330B6AE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09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83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0AF89-2F9E-DD42-8B25-3119F7572969}" type="datetimeFigureOut">
              <a:rPr lang="en-US" smtClean="0"/>
              <a:t>5/9/22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E71DC-829A-B349-96BA-EC330B6AE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11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rgbClr val="000090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sites.astro.caltech.edu/ztf/rcf/status.php" TargetMode="External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sites.astro.caltech.edu/ztf/rcf/explorer.php" TargetMode="External"/><Relationship Id="rId2" Type="http://schemas.openxmlformats.org/officeDocument/2006/relationships/hyperlink" Target="http://zwicky.tf/mwa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413" y="84017"/>
            <a:ext cx="8623623" cy="2499928"/>
          </a:xfrm>
        </p:spPr>
        <p:txBody>
          <a:bodyPr>
            <a:noAutofit/>
          </a:bodyPr>
          <a:lstStyle/>
          <a:p>
            <a:r>
              <a:rPr lang="en-US" sz="4500" dirty="0"/>
              <a:t>The Zwicky Transient Facility</a:t>
            </a:r>
            <a:br>
              <a:rPr lang="en-US" sz="4500" dirty="0"/>
            </a:br>
            <a:r>
              <a:rPr lang="en-US" sz="4500" dirty="0"/>
              <a:t>Bright Transient Survey</a:t>
            </a:r>
            <a:br>
              <a:rPr lang="en-US" sz="2200" dirty="0"/>
            </a:br>
            <a:endParaRPr lang="en-US" sz="3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701" y="2037673"/>
            <a:ext cx="3195820" cy="792771"/>
          </a:xfrm>
          <a:solidFill>
            <a:srgbClr val="FFFFFF">
              <a:alpha val="50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Daniel Perley</a:t>
            </a:r>
            <a:br>
              <a:rPr lang="en-US" sz="2800" b="1" dirty="0">
                <a:solidFill>
                  <a:srgbClr val="000000"/>
                </a:solidFill>
              </a:rPr>
            </a:br>
            <a:r>
              <a:rPr lang="en-US" sz="1400" b="1" dirty="0">
                <a:solidFill>
                  <a:srgbClr val="000000"/>
                </a:solidFill>
              </a:rPr>
              <a:t>(Liverpool John </a:t>
            </a:r>
            <a:r>
              <a:rPr lang="en-US" sz="1400" b="1" dirty="0" err="1">
                <a:solidFill>
                  <a:srgbClr val="000000"/>
                </a:solidFill>
              </a:rPr>
              <a:t>Moores</a:t>
            </a:r>
            <a:r>
              <a:rPr lang="en-US" sz="1400" b="1" dirty="0">
                <a:solidFill>
                  <a:srgbClr val="000000"/>
                </a:solidFill>
              </a:rPr>
              <a:t> University)</a:t>
            </a:r>
            <a:endParaRPr lang="en-US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A7768C-ADB1-ED4D-87B1-3BF6FB218647}"/>
              </a:ext>
            </a:extLst>
          </p:cNvPr>
          <p:cNvSpPr/>
          <p:nvPr/>
        </p:nvSpPr>
        <p:spPr>
          <a:xfrm>
            <a:off x="344702" y="2801713"/>
            <a:ext cx="3553830" cy="198515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13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Christoffer</a:t>
            </a:r>
            <a:r>
              <a:rPr lang="en-US" sz="1300" b="1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 </a:t>
            </a:r>
            <a:r>
              <a:rPr lang="en-US" sz="13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Fremling</a:t>
            </a:r>
            <a:r>
              <a:rPr lang="en-US" sz="1300" b="1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 (Caltech)</a:t>
            </a:r>
            <a:r>
              <a:rPr lang="en-US" sz="13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, </a:t>
            </a:r>
            <a:br>
              <a:rPr lang="en-US" sz="13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</a:br>
            <a:r>
              <a:rPr 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Shri Kulkarni (Caltech), </a:t>
            </a:r>
            <a:br>
              <a:rPr 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</a:br>
            <a:r>
              <a:rPr 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Adam Miller (Northwestern)</a:t>
            </a:r>
            <a:r>
              <a:rPr lang="en-US" sz="1100" dirty="0">
                <a:solidFill>
                  <a:srgbClr val="404040"/>
                </a:solidFill>
                <a:latin typeface="Helvetica"/>
                <a:cs typeface="Helvetica"/>
              </a:rPr>
              <a:t>,</a:t>
            </a:r>
            <a:br>
              <a:rPr lang="en-US" sz="1100" dirty="0">
                <a:solidFill>
                  <a:srgbClr val="404040"/>
                </a:solidFill>
                <a:latin typeface="Helvetica"/>
                <a:cs typeface="Helvetica"/>
              </a:rPr>
            </a:br>
            <a:r>
              <a:rPr 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Jesper </a:t>
            </a:r>
            <a:r>
              <a:rPr lang="en-US" sz="11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Sollerman</a:t>
            </a:r>
            <a:r>
              <a:rPr 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 (Stockholm), </a:t>
            </a:r>
            <a:r>
              <a:rPr lang="en-US" sz="1100" dirty="0">
                <a:solidFill>
                  <a:prstClr val="black">
                    <a:tint val="75000"/>
                  </a:prstClr>
                </a:solidFill>
                <a:latin typeface="Helvetica"/>
                <a:cs typeface="Helvetica"/>
              </a:rPr>
              <a:t>  </a:t>
            </a:r>
            <a:br>
              <a:rPr lang="en-US" sz="1100" dirty="0">
                <a:solidFill>
                  <a:prstClr val="black">
                    <a:tint val="75000"/>
                  </a:prstClr>
                </a:solidFill>
                <a:latin typeface="Helvetica"/>
                <a:cs typeface="Helvetica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Aishwarya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Dahiwale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Yashvi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 Sharma, Don Neill,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Xander Hall (Caltech), K-Ryan Hinds (LJMU),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Mat Smith, Melissa Graham (Washington), 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Jakob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Nordin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 (Humboldt), Steve Schulze (Stockholm), 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Ido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 Irani,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Erez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 Zimmerman (Weizmann), 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Kishore Patra,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Shaunak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Modak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, Andrew Hoffman,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Alex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Filippenko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 (UCB)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bts_sne_sky_black.mp4" descr="bts_sne_sky_black.mp4">
            <a:hlinkClick r:id="" action="ppaction://media"/>
            <a:extLst>
              <a:ext uri="{FF2B5EF4-FFF2-40B4-BE49-F238E27FC236}">
                <a16:creationId xmlns:a16="http://schemas.microsoft.com/office/drawing/2014/main" id="{6E724617-A2F3-578A-3029-09DCDADFE2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8531" y="1912201"/>
            <a:ext cx="5245469" cy="314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3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Arrow Connector 42"/>
          <p:cNvCxnSpPr>
            <a:cxnSpLocks/>
          </p:cNvCxnSpPr>
          <p:nvPr/>
        </p:nvCxnSpPr>
        <p:spPr>
          <a:xfrm flipV="1">
            <a:off x="6880477" y="1836637"/>
            <a:ext cx="0" cy="49282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 rot="2700000">
            <a:off x="8455910" y="3929401"/>
            <a:ext cx="609060" cy="603231"/>
          </a:xfrm>
          <a:custGeom>
            <a:avLst/>
            <a:gdLst>
              <a:gd name="connsiteX0" fmla="*/ 404318 w 1703150"/>
              <a:gd name="connsiteY0" fmla="*/ 1444631 h 1470551"/>
              <a:gd name="connsiteX1" fmla="*/ 41473 w 1703150"/>
              <a:gd name="connsiteY1" fmla="*/ 1003991 h 1470551"/>
              <a:gd name="connsiteX2" fmla="*/ 54432 w 1703150"/>
              <a:gd name="connsiteY2" fmla="*/ 498551 h 1470551"/>
              <a:gd name="connsiteX3" fmla="*/ 456153 w 1703150"/>
              <a:gd name="connsiteY3" fmla="*/ 122711 h 1470551"/>
              <a:gd name="connsiteX4" fmla="*/ 1052254 w 1703150"/>
              <a:gd name="connsiteY4" fmla="*/ 6071 h 1470551"/>
              <a:gd name="connsiteX5" fmla="*/ 1531727 w 1703150"/>
              <a:gd name="connsiteY5" fmla="*/ 278231 h 1470551"/>
              <a:gd name="connsiteX6" fmla="*/ 1700190 w 1703150"/>
              <a:gd name="connsiteY6" fmla="*/ 770711 h 1470551"/>
              <a:gd name="connsiteX7" fmla="*/ 1622438 w 1703150"/>
              <a:gd name="connsiteY7" fmla="*/ 1211351 h 1470551"/>
              <a:gd name="connsiteX8" fmla="*/ 1415098 w 1703150"/>
              <a:gd name="connsiteY8" fmla="*/ 1470551 h 147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3150" h="1470551">
                <a:moveTo>
                  <a:pt x="404318" y="1444631"/>
                </a:moveTo>
                <a:cubicBezTo>
                  <a:pt x="252052" y="1303151"/>
                  <a:pt x="99787" y="1161671"/>
                  <a:pt x="41473" y="1003991"/>
                </a:cubicBezTo>
                <a:cubicBezTo>
                  <a:pt x="-16841" y="846311"/>
                  <a:pt x="-14681" y="645431"/>
                  <a:pt x="54432" y="498551"/>
                </a:cubicBezTo>
                <a:cubicBezTo>
                  <a:pt x="123545" y="351671"/>
                  <a:pt x="289849" y="204791"/>
                  <a:pt x="456153" y="122711"/>
                </a:cubicBezTo>
                <a:cubicBezTo>
                  <a:pt x="622457" y="40631"/>
                  <a:pt x="872992" y="-19849"/>
                  <a:pt x="1052254" y="6071"/>
                </a:cubicBezTo>
                <a:cubicBezTo>
                  <a:pt x="1231516" y="31991"/>
                  <a:pt x="1423738" y="150791"/>
                  <a:pt x="1531727" y="278231"/>
                </a:cubicBezTo>
                <a:cubicBezTo>
                  <a:pt x="1639716" y="405671"/>
                  <a:pt x="1685072" y="615191"/>
                  <a:pt x="1700190" y="770711"/>
                </a:cubicBezTo>
                <a:cubicBezTo>
                  <a:pt x="1715308" y="926231"/>
                  <a:pt x="1669953" y="1094711"/>
                  <a:pt x="1622438" y="1211351"/>
                </a:cubicBezTo>
                <a:cubicBezTo>
                  <a:pt x="1574923" y="1327991"/>
                  <a:pt x="1415098" y="1470551"/>
                  <a:pt x="1415098" y="1470551"/>
                </a:cubicBezTo>
              </a:path>
            </a:pathLst>
          </a:custGeom>
          <a:ln w="28575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in Practice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199" y="1005640"/>
            <a:ext cx="3456335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ZTF public alert stream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(10</a:t>
            </a:r>
            <a:r>
              <a:rPr lang="en-US" sz="2400" baseline="30000" dirty="0">
                <a:latin typeface="Arial"/>
                <a:cs typeface="Arial"/>
              </a:rPr>
              <a:t>5</a:t>
            </a:r>
            <a:r>
              <a:rPr lang="en-US" sz="2400" dirty="0">
                <a:latin typeface="Arial"/>
                <a:cs typeface="Arial"/>
              </a:rPr>
              <a:t> alerts/night)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2396" y="261792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Candidates list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(~100 alerts/night)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03427" y="1836637"/>
            <a:ext cx="0" cy="78128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45977" y="1915902"/>
            <a:ext cx="4133879" cy="608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600" dirty="0">
                <a:latin typeface="Arial"/>
                <a:cs typeface="Arial"/>
              </a:rPr>
              <a:t>Real, not moving, no long-term history,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not by a bright star, &lt;19 mag, |b|&gt;7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03427" y="3448917"/>
            <a:ext cx="0" cy="75996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33013" y="3579404"/>
            <a:ext cx="33210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Not obviously stellar/AGN/bogus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230465" y="420888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SEDM queue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(~5 requests/night)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602572" y="3314348"/>
            <a:ext cx="1676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Ambiguous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and m&lt;18.5?</a:t>
            </a:r>
            <a:endParaRPr lang="en-US" sz="1600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582105" y="1836637"/>
            <a:ext cx="0" cy="237224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</p:cNvCxnSpPr>
          <p:nvPr/>
        </p:nvCxnSpPr>
        <p:spPr>
          <a:xfrm flipV="1">
            <a:off x="6071432" y="2980174"/>
            <a:ext cx="0" cy="12287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898403" y="3312096"/>
            <a:ext cx="16760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Ambiguous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 err="1">
                <a:latin typeface="Arial"/>
                <a:cs typeface="Arial"/>
              </a:rPr>
              <a:t>m</a:t>
            </a:r>
            <a:r>
              <a:rPr lang="en-US" sz="1600" baseline="-25000" dirty="0" err="1">
                <a:latin typeface="Arial"/>
                <a:cs typeface="Arial"/>
              </a:rPr>
              <a:t>peak</a:t>
            </a:r>
            <a:r>
              <a:rPr lang="en-US" sz="1600" dirty="0">
                <a:latin typeface="Arial"/>
                <a:cs typeface="Arial"/>
              </a:rPr>
              <a:t> &lt; 18.5, and fading?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5815665" y="2329458"/>
            <a:ext cx="2541125" cy="646331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Other spectrographs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(LT, P200, etc.)</a:t>
            </a:r>
          </a:p>
        </p:txBody>
      </p:sp>
      <p:sp>
        <p:nvSpPr>
          <p:cNvPr id="51" name="Rectangle 50"/>
          <p:cNvSpPr/>
          <p:nvPr/>
        </p:nvSpPr>
        <p:spPr>
          <a:xfrm rot="16200000">
            <a:off x="4444006" y="2700483"/>
            <a:ext cx="1676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Unambiguous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classification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7861C6-D0A9-145A-D76F-E79C7ACB619B}"/>
              </a:ext>
            </a:extLst>
          </p:cNvPr>
          <p:cNvSpPr txBox="1"/>
          <p:nvPr/>
        </p:nvSpPr>
        <p:spPr>
          <a:xfrm>
            <a:off x="0" y="2035593"/>
            <a:ext cx="803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3BCFFB-3847-6F88-FEAD-CE265608198B}"/>
              </a:ext>
            </a:extLst>
          </p:cNvPr>
          <p:cNvSpPr txBox="1"/>
          <p:nvPr/>
        </p:nvSpPr>
        <p:spPr>
          <a:xfrm>
            <a:off x="0" y="3600244"/>
            <a:ext cx="796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AB5C98-300C-0826-3FB9-7426FEC8D7E2}"/>
              </a:ext>
            </a:extLst>
          </p:cNvPr>
          <p:cNvSpPr txBox="1"/>
          <p:nvPr/>
        </p:nvSpPr>
        <p:spPr>
          <a:xfrm>
            <a:off x="6811041" y="2990264"/>
            <a:ext cx="1399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reassign</a:t>
            </a:r>
          </a:p>
        </p:txBody>
      </p:sp>
      <p:pic>
        <p:nvPicPr>
          <p:cNvPr id="3074" name="Picture 2" descr="Image result for factory icon">
            <a:extLst>
              <a:ext uri="{FF2B5EF4-FFF2-40B4-BE49-F238E27FC236}">
                <a16:creationId xmlns:a16="http://schemas.microsoft.com/office/drawing/2014/main" id="{52D95036-F9C6-9538-DE33-60E385597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341" y="8028"/>
            <a:ext cx="905001" cy="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0DE089-1CC3-DCA9-4E3A-5CF9D4B67ADB}"/>
              </a:ext>
            </a:extLst>
          </p:cNvPr>
          <p:cNvSpPr/>
          <p:nvPr/>
        </p:nvSpPr>
        <p:spPr>
          <a:xfrm>
            <a:off x="5675307" y="1836636"/>
            <a:ext cx="3456335" cy="2361072"/>
          </a:xfrm>
          <a:prstGeom prst="rect">
            <a:avLst/>
          </a:prstGeom>
          <a:solidFill>
            <a:schemeClr val="bg1">
              <a:alpha val="91765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462396" y="420888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Saved event list 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(~10/night sent to TNS)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918731" y="4287419"/>
            <a:ext cx="131173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004583" y="4284076"/>
            <a:ext cx="1225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 &lt; 18.5,</a:t>
            </a:r>
          </a:p>
          <a:p>
            <a:r>
              <a:rPr lang="en-US" sz="1600" dirty="0">
                <a:latin typeface="Arial"/>
                <a:cs typeface="Arial"/>
              </a:rPr>
              <a:t>not CV</a:t>
            </a:r>
            <a:endParaRPr 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1CF29-58F5-0A7B-64D4-757CABA20255}"/>
              </a:ext>
            </a:extLst>
          </p:cNvPr>
          <p:cNvSpPr txBox="1"/>
          <p:nvPr/>
        </p:nvSpPr>
        <p:spPr>
          <a:xfrm>
            <a:off x="4004582" y="3863779"/>
            <a:ext cx="108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643785-B78D-57EE-8E6D-87717412EF7C}"/>
              </a:ext>
            </a:extLst>
          </p:cNvPr>
          <p:cNvSpPr/>
          <p:nvPr/>
        </p:nvSpPr>
        <p:spPr>
          <a:xfrm>
            <a:off x="8693605" y="4197708"/>
            <a:ext cx="450395" cy="916902"/>
          </a:xfrm>
          <a:prstGeom prst="rect">
            <a:avLst/>
          </a:prstGeom>
          <a:solidFill>
            <a:schemeClr val="bg1">
              <a:alpha val="91765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5217507" y="100564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Classified SN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(~3/day sent to TNS)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EE7317-D947-1148-904C-BD0AB04DF362}"/>
              </a:ext>
            </a:extLst>
          </p:cNvPr>
          <p:cNvSpPr txBox="1"/>
          <p:nvPr/>
        </p:nvSpPr>
        <p:spPr>
          <a:xfrm>
            <a:off x="5480531" y="1880912"/>
            <a:ext cx="1399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classify</a:t>
            </a:r>
          </a:p>
        </p:txBody>
      </p:sp>
    </p:spTree>
    <p:extLst>
      <p:ext uri="{BB962C8B-B14F-4D97-AF65-F5344CB8AC3E}">
        <p14:creationId xmlns:p14="http://schemas.microsoft.com/office/powerpoint/2010/main" val="1987645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Arrow Connector 42"/>
          <p:cNvCxnSpPr>
            <a:cxnSpLocks/>
          </p:cNvCxnSpPr>
          <p:nvPr/>
        </p:nvCxnSpPr>
        <p:spPr>
          <a:xfrm flipV="1">
            <a:off x="6880477" y="1836637"/>
            <a:ext cx="0" cy="49282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in Practice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199" y="1005640"/>
            <a:ext cx="3456335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ZTF public alert stream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(10</a:t>
            </a:r>
            <a:r>
              <a:rPr lang="en-US" sz="2400" baseline="30000" dirty="0">
                <a:latin typeface="Arial"/>
                <a:cs typeface="Arial"/>
              </a:rPr>
              <a:t>5</a:t>
            </a:r>
            <a:r>
              <a:rPr lang="en-US" sz="2400" dirty="0">
                <a:latin typeface="Arial"/>
                <a:cs typeface="Arial"/>
              </a:rPr>
              <a:t> alerts/night)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2396" y="261792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Candidates list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(~100 alerts/night)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03427" y="1836637"/>
            <a:ext cx="0" cy="78128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45977" y="1915902"/>
            <a:ext cx="4133879" cy="608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600" dirty="0">
                <a:latin typeface="Arial"/>
                <a:cs typeface="Arial"/>
              </a:rPr>
              <a:t>Real, not moving, no long-term history,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not by a bright star, &lt;19 mag, |b|&gt;7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03427" y="3448917"/>
            <a:ext cx="0" cy="75996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33013" y="3579404"/>
            <a:ext cx="33210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Not obviously stellar/AGN/bogus</a:t>
            </a:r>
            <a:endParaRPr lang="en-US" sz="1600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582105" y="1836637"/>
            <a:ext cx="0" cy="237224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</p:cNvCxnSpPr>
          <p:nvPr/>
        </p:nvCxnSpPr>
        <p:spPr>
          <a:xfrm flipV="1">
            <a:off x="6071432" y="2980174"/>
            <a:ext cx="0" cy="12287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898403" y="3312096"/>
            <a:ext cx="16760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Ambiguous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 err="1">
                <a:latin typeface="Arial"/>
                <a:cs typeface="Arial"/>
              </a:rPr>
              <a:t>m</a:t>
            </a:r>
            <a:r>
              <a:rPr lang="en-US" sz="1600" baseline="-25000" dirty="0" err="1">
                <a:latin typeface="Arial"/>
                <a:cs typeface="Arial"/>
              </a:rPr>
              <a:t>peak</a:t>
            </a:r>
            <a:r>
              <a:rPr lang="en-US" sz="1600" dirty="0">
                <a:latin typeface="Arial"/>
                <a:cs typeface="Arial"/>
              </a:rPr>
              <a:t> &lt; 18.5, and fading?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5815665" y="2329458"/>
            <a:ext cx="2541125" cy="646331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Other spectrographs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(LT, P200, etc.)</a:t>
            </a:r>
          </a:p>
        </p:txBody>
      </p:sp>
      <p:sp>
        <p:nvSpPr>
          <p:cNvPr id="51" name="Rectangle 50"/>
          <p:cNvSpPr/>
          <p:nvPr/>
        </p:nvSpPr>
        <p:spPr>
          <a:xfrm rot="16200000">
            <a:off x="4444006" y="2700483"/>
            <a:ext cx="1676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Unambiguous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classification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7861C6-D0A9-145A-D76F-E79C7ACB619B}"/>
              </a:ext>
            </a:extLst>
          </p:cNvPr>
          <p:cNvSpPr txBox="1"/>
          <p:nvPr/>
        </p:nvSpPr>
        <p:spPr>
          <a:xfrm>
            <a:off x="0" y="2035593"/>
            <a:ext cx="803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3BCFFB-3847-6F88-FEAD-CE265608198B}"/>
              </a:ext>
            </a:extLst>
          </p:cNvPr>
          <p:cNvSpPr txBox="1"/>
          <p:nvPr/>
        </p:nvSpPr>
        <p:spPr>
          <a:xfrm>
            <a:off x="0" y="3600244"/>
            <a:ext cx="796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</a:p>
        </p:txBody>
      </p:sp>
      <p:pic>
        <p:nvPicPr>
          <p:cNvPr id="3074" name="Picture 2" descr="Image result for factory icon">
            <a:extLst>
              <a:ext uri="{FF2B5EF4-FFF2-40B4-BE49-F238E27FC236}">
                <a16:creationId xmlns:a16="http://schemas.microsoft.com/office/drawing/2014/main" id="{52D95036-F9C6-9538-DE33-60E385597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341" y="8028"/>
            <a:ext cx="905001" cy="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0DE089-1CC3-DCA9-4E3A-5CF9D4B67ADB}"/>
              </a:ext>
            </a:extLst>
          </p:cNvPr>
          <p:cNvSpPr/>
          <p:nvPr/>
        </p:nvSpPr>
        <p:spPr>
          <a:xfrm>
            <a:off x="5675307" y="1836636"/>
            <a:ext cx="3456335" cy="2361072"/>
          </a:xfrm>
          <a:prstGeom prst="rect">
            <a:avLst/>
          </a:prstGeom>
          <a:solidFill>
            <a:schemeClr val="bg1">
              <a:alpha val="91765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462396" y="420888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Saved event list 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(~10/night sent to TNS)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918731" y="4287419"/>
            <a:ext cx="131173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004583" y="4284076"/>
            <a:ext cx="1225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 &lt; 18.5,</a:t>
            </a:r>
          </a:p>
          <a:p>
            <a:r>
              <a:rPr lang="en-US" sz="1600" dirty="0">
                <a:latin typeface="Arial"/>
                <a:cs typeface="Arial"/>
              </a:rPr>
              <a:t>not CV</a:t>
            </a:r>
            <a:endParaRPr 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1CF29-58F5-0A7B-64D4-757CABA20255}"/>
              </a:ext>
            </a:extLst>
          </p:cNvPr>
          <p:cNvSpPr txBox="1"/>
          <p:nvPr/>
        </p:nvSpPr>
        <p:spPr>
          <a:xfrm>
            <a:off x="4004582" y="3863779"/>
            <a:ext cx="108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17507" y="100564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Classified SN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(~3/day sent to TNS)</a:t>
            </a:r>
          </a:p>
        </p:txBody>
      </p:sp>
      <p:sp>
        <p:nvSpPr>
          <p:cNvPr id="26" name="Freeform 25"/>
          <p:cNvSpPr/>
          <p:nvPr/>
        </p:nvSpPr>
        <p:spPr>
          <a:xfrm rot="2700000">
            <a:off x="8455910" y="3929401"/>
            <a:ext cx="609060" cy="603231"/>
          </a:xfrm>
          <a:custGeom>
            <a:avLst/>
            <a:gdLst>
              <a:gd name="connsiteX0" fmla="*/ 404318 w 1703150"/>
              <a:gd name="connsiteY0" fmla="*/ 1444631 h 1470551"/>
              <a:gd name="connsiteX1" fmla="*/ 41473 w 1703150"/>
              <a:gd name="connsiteY1" fmla="*/ 1003991 h 1470551"/>
              <a:gd name="connsiteX2" fmla="*/ 54432 w 1703150"/>
              <a:gd name="connsiteY2" fmla="*/ 498551 h 1470551"/>
              <a:gd name="connsiteX3" fmla="*/ 456153 w 1703150"/>
              <a:gd name="connsiteY3" fmla="*/ 122711 h 1470551"/>
              <a:gd name="connsiteX4" fmla="*/ 1052254 w 1703150"/>
              <a:gd name="connsiteY4" fmla="*/ 6071 h 1470551"/>
              <a:gd name="connsiteX5" fmla="*/ 1531727 w 1703150"/>
              <a:gd name="connsiteY5" fmla="*/ 278231 h 1470551"/>
              <a:gd name="connsiteX6" fmla="*/ 1700190 w 1703150"/>
              <a:gd name="connsiteY6" fmla="*/ 770711 h 1470551"/>
              <a:gd name="connsiteX7" fmla="*/ 1622438 w 1703150"/>
              <a:gd name="connsiteY7" fmla="*/ 1211351 h 1470551"/>
              <a:gd name="connsiteX8" fmla="*/ 1415098 w 1703150"/>
              <a:gd name="connsiteY8" fmla="*/ 1470551 h 147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3150" h="1470551">
                <a:moveTo>
                  <a:pt x="404318" y="1444631"/>
                </a:moveTo>
                <a:cubicBezTo>
                  <a:pt x="252052" y="1303151"/>
                  <a:pt x="99787" y="1161671"/>
                  <a:pt x="41473" y="1003991"/>
                </a:cubicBezTo>
                <a:cubicBezTo>
                  <a:pt x="-16841" y="846311"/>
                  <a:pt x="-14681" y="645431"/>
                  <a:pt x="54432" y="498551"/>
                </a:cubicBezTo>
                <a:cubicBezTo>
                  <a:pt x="123545" y="351671"/>
                  <a:pt x="289849" y="204791"/>
                  <a:pt x="456153" y="122711"/>
                </a:cubicBezTo>
                <a:cubicBezTo>
                  <a:pt x="622457" y="40631"/>
                  <a:pt x="872992" y="-19849"/>
                  <a:pt x="1052254" y="6071"/>
                </a:cubicBezTo>
                <a:cubicBezTo>
                  <a:pt x="1231516" y="31991"/>
                  <a:pt x="1423738" y="150791"/>
                  <a:pt x="1531727" y="278231"/>
                </a:cubicBezTo>
                <a:cubicBezTo>
                  <a:pt x="1639716" y="405671"/>
                  <a:pt x="1685072" y="615191"/>
                  <a:pt x="1700190" y="770711"/>
                </a:cubicBezTo>
                <a:cubicBezTo>
                  <a:pt x="1715308" y="926231"/>
                  <a:pt x="1669953" y="1094711"/>
                  <a:pt x="1622438" y="1211351"/>
                </a:cubicBezTo>
                <a:cubicBezTo>
                  <a:pt x="1574923" y="1327991"/>
                  <a:pt x="1415098" y="1470551"/>
                  <a:pt x="1415098" y="1470551"/>
                </a:cubicBezTo>
              </a:path>
            </a:pathLst>
          </a:custGeom>
          <a:ln w="28575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602572" y="3314348"/>
            <a:ext cx="1676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Ambiguous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and m&lt;18.5?</a:t>
            </a:r>
            <a:endParaRPr lang="en-US" sz="1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AB5C98-300C-0826-3FB9-7426FEC8D7E2}"/>
              </a:ext>
            </a:extLst>
          </p:cNvPr>
          <p:cNvSpPr txBox="1"/>
          <p:nvPr/>
        </p:nvSpPr>
        <p:spPr>
          <a:xfrm>
            <a:off x="6811041" y="2990264"/>
            <a:ext cx="1399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reassign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30465" y="420888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SEDM queue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(~5 requests/night)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EE7317-D947-1148-904C-BD0AB04DF362}"/>
              </a:ext>
            </a:extLst>
          </p:cNvPr>
          <p:cNvSpPr txBox="1"/>
          <p:nvPr/>
        </p:nvSpPr>
        <p:spPr>
          <a:xfrm>
            <a:off x="5480531" y="1880912"/>
            <a:ext cx="1399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classify</a:t>
            </a:r>
          </a:p>
        </p:txBody>
      </p:sp>
    </p:spTree>
    <p:extLst>
      <p:ext uri="{BB962C8B-B14F-4D97-AF65-F5344CB8AC3E}">
        <p14:creationId xmlns:p14="http://schemas.microsoft.com/office/powerpoint/2010/main" val="1709119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in Practice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199" y="1005640"/>
            <a:ext cx="3456335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ZTF public alert stream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(10</a:t>
            </a:r>
            <a:r>
              <a:rPr lang="en-US" sz="2400" baseline="30000" dirty="0">
                <a:latin typeface="Arial"/>
                <a:cs typeface="Arial"/>
              </a:rPr>
              <a:t>5</a:t>
            </a:r>
            <a:r>
              <a:rPr lang="en-US" sz="2400" dirty="0">
                <a:latin typeface="Arial"/>
                <a:cs typeface="Arial"/>
              </a:rPr>
              <a:t> alerts/night)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2396" y="261792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Candidates list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(~100 alerts/night)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03427" y="1836637"/>
            <a:ext cx="0" cy="78128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45977" y="1915902"/>
            <a:ext cx="4133879" cy="608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600" dirty="0">
                <a:latin typeface="Arial"/>
                <a:cs typeface="Arial"/>
              </a:rPr>
              <a:t>Real, not moving, no long-term history,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not by a bright star, &lt;19 mag, |b|&gt;7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03427" y="3448917"/>
            <a:ext cx="0" cy="75996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33013" y="3579404"/>
            <a:ext cx="33210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Not obviously stellar/AGN/bogus</a:t>
            </a:r>
            <a:endParaRPr lang="en-US" sz="1600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582105" y="1836637"/>
            <a:ext cx="0" cy="237224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</p:cNvCxnSpPr>
          <p:nvPr/>
        </p:nvCxnSpPr>
        <p:spPr>
          <a:xfrm flipV="1">
            <a:off x="6071432" y="2980174"/>
            <a:ext cx="0" cy="12287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898403" y="3312096"/>
            <a:ext cx="16760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Ambiguous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 err="1">
                <a:latin typeface="Arial"/>
                <a:cs typeface="Arial"/>
              </a:rPr>
              <a:t>m</a:t>
            </a:r>
            <a:r>
              <a:rPr lang="en-US" sz="1600" baseline="-25000" dirty="0" err="1">
                <a:latin typeface="Arial"/>
                <a:cs typeface="Arial"/>
              </a:rPr>
              <a:t>peak</a:t>
            </a:r>
            <a:r>
              <a:rPr lang="en-US" sz="1600" dirty="0">
                <a:latin typeface="Arial"/>
                <a:cs typeface="Arial"/>
              </a:rPr>
              <a:t> &lt; 18.5, and fading?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5815665" y="2329458"/>
            <a:ext cx="2541125" cy="646331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Other spectrographs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(LT, P200, etc.)</a:t>
            </a:r>
          </a:p>
        </p:txBody>
      </p:sp>
      <p:cxnSp>
        <p:nvCxnSpPr>
          <p:cNvPr id="43" name="Straight Arrow Connector 42"/>
          <p:cNvCxnSpPr>
            <a:cxnSpLocks/>
          </p:cNvCxnSpPr>
          <p:nvPr/>
        </p:nvCxnSpPr>
        <p:spPr>
          <a:xfrm flipV="1">
            <a:off x="6880477" y="1836637"/>
            <a:ext cx="0" cy="49282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 rot="16200000">
            <a:off x="4444006" y="2700483"/>
            <a:ext cx="1676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Unambiguous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classification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7861C6-D0A9-145A-D76F-E79C7ACB619B}"/>
              </a:ext>
            </a:extLst>
          </p:cNvPr>
          <p:cNvSpPr txBox="1"/>
          <p:nvPr/>
        </p:nvSpPr>
        <p:spPr>
          <a:xfrm>
            <a:off x="0" y="2035593"/>
            <a:ext cx="803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3BCFFB-3847-6F88-FEAD-CE265608198B}"/>
              </a:ext>
            </a:extLst>
          </p:cNvPr>
          <p:cNvSpPr txBox="1"/>
          <p:nvPr/>
        </p:nvSpPr>
        <p:spPr>
          <a:xfrm>
            <a:off x="0" y="3600244"/>
            <a:ext cx="796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EE7317-D947-1148-904C-BD0AB04DF362}"/>
              </a:ext>
            </a:extLst>
          </p:cNvPr>
          <p:cNvSpPr txBox="1"/>
          <p:nvPr/>
        </p:nvSpPr>
        <p:spPr>
          <a:xfrm>
            <a:off x="5480531" y="1880912"/>
            <a:ext cx="1399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classify</a:t>
            </a:r>
          </a:p>
        </p:txBody>
      </p:sp>
      <p:pic>
        <p:nvPicPr>
          <p:cNvPr id="3074" name="Picture 2" descr="Image result for factory icon">
            <a:extLst>
              <a:ext uri="{FF2B5EF4-FFF2-40B4-BE49-F238E27FC236}">
                <a16:creationId xmlns:a16="http://schemas.microsoft.com/office/drawing/2014/main" id="{52D95036-F9C6-9538-DE33-60E385597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341" y="8028"/>
            <a:ext cx="905001" cy="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2396" y="420888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Saved event list 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(~10/night sent to TNS)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918731" y="4287419"/>
            <a:ext cx="131173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004583" y="4284076"/>
            <a:ext cx="1225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 &lt; 18.5,</a:t>
            </a:r>
          </a:p>
          <a:p>
            <a:r>
              <a:rPr lang="en-US" sz="1600" dirty="0">
                <a:latin typeface="Arial"/>
                <a:cs typeface="Arial"/>
              </a:rPr>
              <a:t>not CV</a:t>
            </a:r>
            <a:endParaRPr 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1CF29-58F5-0A7B-64D4-757CABA20255}"/>
              </a:ext>
            </a:extLst>
          </p:cNvPr>
          <p:cNvSpPr txBox="1"/>
          <p:nvPr/>
        </p:nvSpPr>
        <p:spPr>
          <a:xfrm>
            <a:off x="4004582" y="3863779"/>
            <a:ext cx="108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17507" y="100564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Classified SN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(~3/day sent to TNS)</a:t>
            </a:r>
          </a:p>
        </p:txBody>
      </p:sp>
      <p:sp>
        <p:nvSpPr>
          <p:cNvPr id="26" name="Freeform 25"/>
          <p:cNvSpPr/>
          <p:nvPr/>
        </p:nvSpPr>
        <p:spPr>
          <a:xfrm rot="2700000">
            <a:off x="8455910" y="3929401"/>
            <a:ext cx="609060" cy="603231"/>
          </a:xfrm>
          <a:custGeom>
            <a:avLst/>
            <a:gdLst>
              <a:gd name="connsiteX0" fmla="*/ 404318 w 1703150"/>
              <a:gd name="connsiteY0" fmla="*/ 1444631 h 1470551"/>
              <a:gd name="connsiteX1" fmla="*/ 41473 w 1703150"/>
              <a:gd name="connsiteY1" fmla="*/ 1003991 h 1470551"/>
              <a:gd name="connsiteX2" fmla="*/ 54432 w 1703150"/>
              <a:gd name="connsiteY2" fmla="*/ 498551 h 1470551"/>
              <a:gd name="connsiteX3" fmla="*/ 456153 w 1703150"/>
              <a:gd name="connsiteY3" fmla="*/ 122711 h 1470551"/>
              <a:gd name="connsiteX4" fmla="*/ 1052254 w 1703150"/>
              <a:gd name="connsiteY4" fmla="*/ 6071 h 1470551"/>
              <a:gd name="connsiteX5" fmla="*/ 1531727 w 1703150"/>
              <a:gd name="connsiteY5" fmla="*/ 278231 h 1470551"/>
              <a:gd name="connsiteX6" fmla="*/ 1700190 w 1703150"/>
              <a:gd name="connsiteY6" fmla="*/ 770711 h 1470551"/>
              <a:gd name="connsiteX7" fmla="*/ 1622438 w 1703150"/>
              <a:gd name="connsiteY7" fmla="*/ 1211351 h 1470551"/>
              <a:gd name="connsiteX8" fmla="*/ 1415098 w 1703150"/>
              <a:gd name="connsiteY8" fmla="*/ 1470551 h 147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3150" h="1470551">
                <a:moveTo>
                  <a:pt x="404318" y="1444631"/>
                </a:moveTo>
                <a:cubicBezTo>
                  <a:pt x="252052" y="1303151"/>
                  <a:pt x="99787" y="1161671"/>
                  <a:pt x="41473" y="1003991"/>
                </a:cubicBezTo>
                <a:cubicBezTo>
                  <a:pt x="-16841" y="846311"/>
                  <a:pt x="-14681" y="645431"/>
                  <a:pt x="54432" y="498551"/>
                </a:cubicBezTo>
                <a:cubicBezTo>
                  <a:pt x="123545" y="351671"/>
                  <a:pt x="289849" y="204791"/>
                  <a:pt x="456153" y="122711"/>
                </a:cubicBezTo>
                <a:cubicBezTo>
                  <a:pt x="622457" y="40631"/>
                  <a:pt x="872992" y="-19849"/>
                  <a:pt x="1052254" y="6071"/>
                </a:cubicBezTo>
                <a:cubicBezTo>
                  <a:pt x="1231516" y="31991"/>
                  <a:pt x="1423738" y="150791"/>
                  <a:pt x="1531727" y="278231"/>
                </a:cubicBezTo>
                <a:cubicBezTo>
                  <a:pt x="1639716" y="405671"/>
                  <a:pt x="1685072" y="615191"/>
                  <a:pt x="1700190" y="770711"/>
                </a:cubicBezTo>
                <a:cubicBezTo>
                  <a:pt x="1715308" y="926231"/>
                  <a:pt x="1669953" y="1094711"/>
                  <a:pt x="1622438" y="1211351"/>
                </a:cubicBezTo>
                <a:cubicBezTo>
                  <a:pt x="1574923" y="1327991"/>
                  <a:pt x="1415098" y="1470551"/>
                  <a:pt x="1415098" y="1470551"/>
                </a:cubicBezTo>
              </a:path>
            </a:pathLst>
          </a:custGeom>
          <a:ln w="28575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602572" y="3314348"/>
            <a:ext cx="1676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Ambiguous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and m&lt;18.5?</a:t>
            </a:r>
            <a:endParaRPr lang="en-US" sz="1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AB5C98-300C-0826-3FB9-7426FEC8D7E2}"/>
              </a:ext>
            </a:extLst>
          </p:cNvPr>
          <p:cNvSpPr txBox="1"/>
          <p:nvPr/>
        </p:nvSpPr>
        <p:spPr>
          <a:xfrm>
            <a:off x="6811041" y="2990264"/>
            <a:ext cx="1399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reassign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30465" y="420888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SEDM queue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(~5 requests/night)</a:t>
            </a:r>
          </a:p>
        </p:txBody>
      </p:sp>
    </p:spTree>
    <p:extLst>
      <p:ext uri="{BB962C8B-B14F-4D97-AF65-F5344CB8AC3E}">
        <p14:creationId xmlns:p14="http://schemas.microsoft.com/office/powerpoint/2010/main" val="3400655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C3122-A34C-9134-9541-0CF9588E4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Variables, Setting Transients, Bad Weather...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7926D7-05E9-D35B-E137-D39661A09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66" y="1112235"/>
            <a:ext cx="1553425" cy="1553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B6B197-DE60-D8D9-6F60-0754C650E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697" y="912030"/>
            <a:ext cx="2636453" cy="1977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32CC7E-AE53-A312-9282-9BFA15EC4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087" y="3037650"/>
            <a:ext cx="2627530" cy="2021177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5F81A6AD-5EDE-EDC3-D61E-67BBB8BA3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97" y="3069805"/>
            <a:ext cx="2627530" cy="197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outdoor, night, light, outdoor object&#10;&#10;Description automatically generated">
            <a:extLst>
              <a:ext uri="{FF2B5EF4-FFF2-40B4-BE49-F238E27FC236}">
                <a16:creationId xmlns:a16="http://schemas.microsoft.com/office/drawing/2014/main" id="{F341FD71-D90E-F0CB-D547-307B856062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448" y="3285241"/>
            <a:ext cx="1564933" cy="155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05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28B24-40C5-69A2-A140-3126F475F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Statistical Sample: Quality Cut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48106-1473-7C40-DFB5-9BF8E9530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Ensure transient was </a:t>
            </a:r>
            <a:r>
              <a:rPr lang="en-US" sz="2800" b="1" dirty="0"/>
              <a:t>observable to P60</a:t>
            </a:r>
            <a:r>
              <a:rPr lang="en-US" sz="2800" dirty="0"/>
              <a:t> and has a </a:t>
            </a:r>
            <a:r>
              <a:rPr lang="en-US" sz="2800" b="1" dirty="0"/>
              <a:t>useable light curve </a:t>
            </a:r>
            <a:r>
              <a:rPr lang="en-US" sz="2800" dirty="0"/>
              <a:t>by requiring </a:t>
            </a:r>
            <a:r>
              <a:rPr lang="en-US" sz="2800" b="1" dirty="0"/>
              <a:t>both:</a:t>
            </a:r>
            <a:endParaRPr lang="en-US" sz="1300" dirty="0"/>
          </a:p>
          <a:p>
            <a:endParaRPr lang="en-US" sz="1300" dirty="0"/>
          </a:p>
          <a:p>
            <a:r>
              <a:rPr lang="en-US" sz="2800" dirty="0"/>
              <a:t>Pre-peak and post-peak P48 coverage of field</a:t>
            </a:r>
            <a:br>
              <a:rPr lang="en-US" sz="2800" dirty="0"/>
            </a:br>
            <a:r>
              <a:rPr lang="en-US" sz="2800" dirty="0"/>
              <a:t>(1 week before, 1 week after)</a:t>
            </a:r>
            <a:br>
              <a:rPr lang="en-US" sz="2800" dirty="0"/>
            </a:br>
            <a:br>
              <a:rPr lang="en-US" sz="600" dirty="0"/>
            </a:br>
            <a:r>
              <a:rPr lang="en-US" sz="1200" dirty="0"/>
              <a:t>								</a:t>
            </a:r>
            <a:r>
              <a:rPr lang="en-US" sz="1800" b="1" i="1" dirty="0"/>
              <a:t>- and -</a:t>
            </a:r>
            <a:br>
              <a:rPr lang="en-US" sz="1400" b="1" i="1" dirty="0"/>
            </a:br>
            <a:endParaRPr lang="en-US" sz="600" b="1" i="1" dirty="0"/>
          </a:p>
          <a:p>
            <a:r>
              <a:rPr lang="en-US" sz="2800" dirty="0"/>
              <a:t>Field is not setting (remains above 30 degrees &gt;1 hour per night, 30 days post-peak)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B4841E-B519-9BCD-6109-5B42623C75D2}"/>
              </a:ext>
            </a:extLst>
          </p:cNvPr>
          <p:cNvSpPr txBox="1"/>
          <p:nvPr/>
        </p:nvSpPr>
        <p:spPr>
          <a:xfrm>
            <a:off x="2222339" y="4594623"/>
            <a:ext cx="6169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+ Not taken immediately after the end of reference building</a:t>
            </a:r>
          </a:p>
        </p:txBody>
      </p:sp>
    </p:spTree>
    <p:extLst>
      <p:ext uri="{BB962C8B-B14F-4D97-AF65-F5344CB8AC3E}">
        <p14:creationId xmlns:p14="http://schemas.microsoft.com/office/powerpoint/2010/main" val="1547432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97252-0E03-62E9-3FD0-AD351256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Statistical Sample: Purity Cut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0D46E50-727C-F4F7-9833-E118B0943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Remove AGNs and CVs (even without spectroscopy) by requiring </a:t>
            </a:r>
            <a:r>
              <a:rPr lang="en-US" sz="2800" b="1" dirty="0"/>
              <a:t>either:</a:t>
            </a:r>
            <a:endParaRPr lang="en-US" sz="1300" dirty="0"/>
          </a:p>
          <a:p>
            <a:endParaRPr lang="en-US" sz="1300" dirty="0"/>
          </a:p>
          <a:p>
            <a:r>
              <a:rPr lang="en-US" sz="2800" dirty="0"/>
              <a:t>Coincidence with a galaxy (and not nucleus)</a:t>
            </a:r>
            <a:br>
              <a:rPr lang="en-US" sz="2800" dirty="0"/>
            </a:br>
            <a:br>
              <a:rPr lang="en-US" sz="600" dirty="0"/>
            </a:br>
            <a:r>
              <a:rPr lang="en-US" sz="1200" dirty="0"/>
              <a:t>								</a:t>
            </a:r>
            <a:r>
              <a:rPr lang="en-US" sz="1800" b="1" i="1" dirty="0"/>
              <a:t>- or -</a:t>
            </a:r>
            <a:br>
              <a:rPr lang="en-US" sz="1400" b="1" i="1" dirty="0"/>
            </a:br>
            <a:endParaRPr lang="en-US" sz="600" b="1" i="1" dirty="0"/>
          </a:p>
          <a:p>
            <a:r>
              <a:rPr lang="en-US" sz="2800" dirty="0"/>
              <a:t>A light curve "similar to" a supernova (per half-to-peak rise and fade times)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6176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Statistical Sample: Purity Cut</a:t>
            </a:r>
          </a:p>
        </p:txBody>
      </p:sp>
      <p:pic>
        <p:nvPicPr>
          <p:cNvPr id="4" name="Picture 3" descr="Screen Shot 2020-10-16 at 01.02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50" y="888999"/>
            <a:ext cx="4132144" cy="4140045"/>
          </a:xfrm>
          <a:prstGeom prst="rect">
            <a:avLst/>
          </a:prstGeom>
        </p:spPr>
      </p:pic>
      <p:pic>
        <p:nvPicPr>
          <p:cNvPr id="5" name="Picture 4" descr="Screen Shot 2020-10-16 at 01.03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922" y="972786"/>
            <a:ext cx="3833084" cy="405625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47102" y="1280539"/>
            <a:ext cx="3137831" cy="0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874260" y="1280539"/>
            <a:ext cx="0" cy="1739400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47102" y="3019939"/>
            <a:ext cx="1184691" cy="0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1931794" y="3019939"/>
            <a:ext cx="288167" cy="128054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2219962" y="3147993"/>
            <a:ext cx="160093" cy="213423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2380057" y="3361417"/>
            <a:ext cx="245474" cy="213422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564746" y="3030610"/>
            <a:ext cx="320187" cy="0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276578" y="3019939"/>
            <a:ext cx="288168" cy="128054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095139" y="3147993"/>
            <a:ext cx="181439" cy="213424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009755" y="3361415"/>
            <a:ext cx="85385" cy="128055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838989" y="3481802"/>
            <a:ext cx="173746" cy="93037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620192" y="3574839"/>
            <a:ext cx="216000" cy="0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13925" y="1483291"/>
            <a:ext cx="1035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</a:rPr>
              <a:t>pass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025743" y="2044199"/>
            <a:ext cx="1035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</a:rPr>
              <a:t>pass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35272" y="4029288"/>
            <a:ext cx="134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suspect CV</a:t>
            </a:r>
          </a:p>
        </p:txBody>
      </p:sp>
      <p:sp>
        <p:nvSpPr>
          <p:cNvPr id="36" name="TextBox 35"/>
          <p:cNvSpPr txBox="1"/>
          <p:nvPr/>
        </p:nvSpPr>
        <p:spPr>
          <a:xfrm rot="16200000">
            <a:off x="3178415" y="1912074"/>
            <a:ext cx="1782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suspect AGN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77015" y="4309994"/>
            <a:ext cx="134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suspect CV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257023" y="2317491"/>
            <a:ext cx="1584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suspect AGN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DAA497-9798-D6AB-36F2-F65AA3028301}"/>
              </a:ext>
            </a:extLst>
          </p:cNvPr>
          <p:cNvSpPr txBox="1"/>
          <p:nvPr/>
        </p:nvSpPr>
        <p:spPr>
          <a:xfrm>
            <a:off x="1723445" y="4791920"/>
            <a:ext cx="1942468" cy="334071"/>
          </a:xfrm>
          <a:prstGeom prst="rect">
            <a:avLst/>
          </a:prstGeom>
          <a:solidFill>
            <a:schemeClr val="bg1"/>
          </a:solidFill>
        </p:spPr>
        <p:txBody>
          <a:bodyPr wrap="square" tIns="10800" rtlCol="0">
            <a:spAutoFit/>
          </a:bodyPr>
          <a:lstStyle/>
          <a:p>
            <a:r>
              <a:rPr lang="en-GB" dirty="0"/>
              <a:t>Rise time (days)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6992AC-615E-2C7D-82CD-D219CCFF1183}"/>
              </a:ext>
            </a:extLst>
          </p:cNvPr>
          <p:cNvSpPr txBox="1"/>
          <p:nvPr/>
        </p:nvSpPr>
        <p:spPr>
          <a:xfrm rot="16200000">
            <a:off x="-503337" y="2534560"/>
            <a:ext cx="1756000" cy="334071"/>
          </a:xfrm>
          <a:prstGeom prst="rect">
            <a:avLst/>
          </a:prstGeom>
          <a:solidFill>
            <a:schemeClr val="bg1"/>
          </a:solidFill>
        </p:spPr>
        <p:txBody>
          <a:bodyPr wrap="square" tIns="10800" rtlCol="0">
            <a:spAutoFit/>
          </a:bodyPr>
          <a:lstStyle/>
          <a:p>
            <a:r>
              <a:rPr lang="en-GB" dirty="0"/>
              <a:t>Rise time (days)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8592B5-066A-71FF-2879-1F64CD2DC409}"/>
              </a:ext>
            </a:extLst>
          </p:cNvPr>
          <p:cNvSpPr txBox="1"/>
          <p:nvPr/>
        </p:nvSpPr>
        <p:spPr>
          <a:xfrm>
            <a:off x="6118545" y="4791920"/>
            <a:ext cx="1942468" cy="334071"/>
          </a:xfrm>
          <a:prstGeom prst="rect">
            <a:avLst/>
          </a:prstGeom>
          <a:solidFill>
            <a:schemeClr val="bg1"/>
          </a:solidFill>
        </p:spPr>
        <p:txBody>
          <a:bodyPr wrap="square" tIns="10800" rtlCol="0">
            <a:spAutoFit/>
          </a:bodyPr>
          <a:lstStyle/>
          <a:p>
            <a:r>
              <a:rPr lang="en-GB" dirty="0"/>
              <a:t>Offset (arcsec)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C3E307-0AD9-2F51-6B6F-FB48E030C335}"/>
              </a:ext>
            </a:extLst>
          </p:cNvPr>
          <p:cNvSpPr txBox="1"/>
          <p:nvPr/>
        </p:nvSpPr>
        <p:spPr>
          <a:xfrm rot="16200000">
            <a:off x="3977053" y="2483285"/>
            <a:ext cx="1756000" cy="334071"/>
          </a:xfrm>
          <a:prstGeom prst="rect">
            <a:avLst/>
          </a:prstGeom>
          <a:solidFill>
            <a:schemeClr val="bg1"/>
          </a:solidFill>
        </p:spPr>
        <p:txBody>
          <a:bodyPr wrap="square" tIns="10800" rtlCol="0">
            <a:spAutoFit/>
          </a:bodyPr>
          <a:lstStyle/>
          <a:p>
            <a:r>
              <a:rPr lang="en-GB" dirty="0"/>
              <a:t>Host magnitude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2AE8452-A1F0-9716-49B7-F1490DC5D512}"/>
              </a:ext>
            </a:extLst>
          </p:cNvPr>
          <p:cNvCxnSpPr>
            <a:cxnSpLocks/>
          </p:cNvCxnSpPr>
          <p:nvPr/>
        </p:nvCxnSpPr>
        <p:spPr>
          <a:xfrm flipV="1">
            <a:off x="6933533" y="1013048"/>
            <a:ext cx="8579" cy="926173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A1B8760-CE6D-E7FC-BE38-C29E87A0237D}"/>
              </a:ext>
            </a:extLst>
          </p:cNvPr>
          <p:cNvCxnSpPr>
            <a:cxnSpLocks/>
          </p:cNvCxnSpPr>
          <p:nvPr/>
        </p:nvCxnSpPr>
        <p:spPr>
          <a:xfrm flipV="1">
            <a:off x="6868716" y="1932377"/>
            <a:ext cx="61821" cy="416689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E080B9B-5E01-3374-FE73-11DF7EFE8F93}"/>
              </a:ext>
            </a:extLst>
          </p:cNvPr>
          <p:cNvCxnSpPr>
            <a:cxnSpLocks/>
          </p:cNvCxnSpPr>
          <p:nvPr/>
        </p:nvCxnSpPr>
        <p:spPr>
          <a:xfrm flipV="1">
            <a:off x="6450004" y="2916440"/>
            <a:ext cx="106712" cy="97857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F44825D-85F9-5028-3BA6-B8D3A945E6AF}"/>
              </a:ext>
            </a:extLst>
          </p:cNvPr>
          <p:cNvCxnSpPr/>
          <p:nvPr/>
        </p:nvCxnSpPr>
        <p:spPr>
          <a:xfrm rot="5400000" flipH="1" flipV="1">
            <a:off x="6220556" y="3030325"/>
            <a:ext cx="245474" cy="213422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5C2F9E8-E558-8C5A-5625-706969DA8E4C}"/>
              </a:ext>
            </a:extLst>
          </p:cNvPr>
          <p:cNvCxnSpPr>
            <a:cxnSpLocks/>
          </p:cNvCxnSpPr>
          <p:nvPr/>
        </p:nvCxnSpPr>
        <p:spPr>
          <a:xfrm>
            <a:off x="6663427" y="4108007"/>
            <a:ext cx="458371" cy="16012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20EC149-F881-41DE-72A1-E88D78494C45}"/>
              </a:ext>
            </a:extLst>
          </p:cNvPr>
          <p:cNvCxnSpPr>
            <a:cxnSpLocks/>
          </p:cNvCxnSpPr>
          <p:nvPr/>
        </p:nvCxnSpPr>
        <p:spPr>
          <a:xfrm flipH="1" flipV="1">
            <a:off x="6559253" y="3887670"/>
            <a:ext cx="104174" cy="236347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FB74B8D-D1C5-5C20-020D-94137C4ACC54}"/>
              </a:ext>
            </a:extLst>
          </p:cNvPr>
          <p:cNvCxnSpPr>
            <a:cxnSpLocks/>
          </p:cNvCxnSpPr>
          <p:nvPr/>
        </p:nvCxnSpPr>
        <p:spPr>
          <a:xfrm flipH="1" flipV="1">
            <a:off x="6450003" y="3729381"/>
            <a:ext cx="106713" cy="170768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1C50E3D-11EE-295E-DD08-24D4D3C9254B}"/>
              </a:ext>
            </a:extLst>
          </p:cNvPr>
          <p:cNvCxnSpPr/>
          <p:nvPr/>
        </p:nvCxnSpPr>
        <p:spPr>
          <a:xfrm rot="5400000" flipH="1">
            <a:off x="6343286" y="3622662"/>
            <a:ext cx="85385" cy="128055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CD068A3-8AE0-48A0-1B6F-D70C2F19C2FD}"/>
              </a:ext>
            </a:extLst>
          </p:cNvPr>
          <p:cNvCxnSpPr/>
          <p:nvPr/>
        </p:nvCxnSpPr>
        <p:spPr>
          <a:xfrm rot="5400000" flipH="1">
            <a:off x="6196227" y="3513585"/>
            <a:ext cx="173746" cy="93037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5520DCE-00C1-D6D7-32D2-2AC7380EC470}"/>
              </a:ext>
            </a:extLst>
          </p:cNvPr>
          <p:cNvCxnSpPr/>
          <p:nvPr/>
        </p:nvCxnSpPr>
        <p:spPr>
          <a:xfrm rot="5400000" flipH="1">
            <a:off x="6128582" y="3362434"/>
            <a:ext cx="216000" cy="0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B3E7E82-FCDB-BA8C-8796-676FC5B2B45E}"/>
              </a:ext>
            </a:extLst>
          </p:cNvPr>
          <p:cNvCxnSpPr>
            <a:cxnSpLocks/>
          </p:cNvCxnSpPr>
          <p:nvPr/>
        </p:nvCxnSpPr>
        <p:spPr>
          <a:xfrm flipV="1">
            <a:off x="7110133" y="3189738"/>
            <a:ext cx="749077" cy="929844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CC86483-316F-1714-35EE-05ACE85E07FD}"/>
              </a:ext>
            </a:extLst>
          </p:cNvPr>
          <p:cNvCxnSpPr>
            <a:cxnSpLocks/>
          </p:cNvCxnSpPr>
          <p:nvPr/>
        </p:nvCxnSpPr>
        <p:spPr>
          <a:xfrm flipV="1">
            <a:off x="7831929" y="2854203"/>
            <a:ext cx="237903" cy="379599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002DCF0-DA09-5B17-1061-E91CF463F6F3}"/>
              </a:ext>
            </a:extLst>
          </p:cNvPr>
          <p:cNvCxnSpPr>
            <a:cxnSpLocks/>
          </p:cNvCxnSpPr>
          <p:nvPr/>
        </p:nvCxnSpPr>
        <p:spPr>
          <a:xfrm flipV="1">
            <a:off x="8061013" y="2502157"/>
            <a:ext cx="145454" cy="352046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9BFAE03-CDBA-A07E-F36D-541EC7BA04F5}"/>
              </a:ext>
            </a:extLst>
          </p:cNvPr>
          <p:cNvCxnSpPr>
            <a:cxnSpLocks/>
          </p:cNvCxnSpPr>
          <p:nvPr/>
        </p:nvCxnSpPr>
        <p:spPr>
          <a:xfrm flipV="1">
            <a:off x="8182645" y="2284241"/>
            <a:ext cx="107452" cy="252144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B0167D6-D31A-1AEB-4F84-C42E9685224A}"/>
              </a:ext>
            </a:extLst>
          </p:cNvPr>
          <p:cNvCxnSpPr>
            <a:cxnSpLocks/>
          </p:cNvCxnSpPr>
          <p:nvPr/>
        </p:nvCxnSpPr>
        <p:spPr>
          <a:xfrm flipV="1">
            <a:off x="8277275" y="1947731"/>
            <a:ext cx="255925" cy="366956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B4F83CD-A49F-D9FE-9956-E27646D84E63}"/>
              </a:ext>
            </a:extLst>
          </p:cNvPr>
          <p:cNvCxnSpPr>
            <a:cxnSpLocks/>
          </p:cNvCxnSpPr>
          <p:nvPr/>
        </p:nvCxnSpPr>
        <p:spPr>
          <a:xfrm flipV="1">
            <a:off x="6773510" y="2325580"/>
            <a:ext cx="102062" cy="316637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CA13390-BA2F-6288-41F9-8AD1F8B5856E}"/>
              </a:ext>
            </a:extLst>
          </p:cNvPr>
          <p:cNvCxnSpPr>
            <a:cxnSpLocks/>
          </p:cNvCxnSpPr>
          <p:nvPr/>
        </p:nvCxnSpPr>
        <p:spPr>
          <a:xfrm flipV="1">
            <a:off x="6556716" y="2626959"/>
            <a:ext cx="216794" cy="296748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015698EC-D6DE-857A-9856-888A387FCE83}"/>
              </a:ext>
            </a:extLst>
          </p:cNvPr>
          <p:cNvSpPr txBox="1"/>
          <p:nvPr/>
        </p:nvSpPr>
        <p:spPr>
          <a:xfrm>
            <a:off x="4405741" y="806980"/>
            <a:ext cx="8281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/>
              <a:t>- or -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810401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F85B1-E715-7A4F-B7B1-D800BEE41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1079"/>
            <a:ext cx="8229600" cy="683021"/>
          </a:xfrm>
        </p:spPr>
        <p:txBody>
          <a:bodyPr/>
          <a:lstStyle/>
          <a:p>
            <a:r>
              <a:rPr lang="en-GB" dirty="0"/>
              <a:t>Classifications to Date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5EA2E2-AAFF-3942-BF2C-98C4044E079A}"/>
              </a:ext>
            </a:extLst>
          </p:cNvPr>
          <p:cNvSpPr txBox="1"/>
          <p:nvPr/>
        </p:nvSpPr>
        <p:spPr>
          <a:xfrm>
            <a:off x="7455874" y="889000"/>
            <a:ext cx="1688126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6218 classified transients</a:t>
            </a:r>
            <a:br>
              <a:rPr lang="en-GB" dirty="0"/>
            </a:br>
            <a:endParaRPr lang="en-GB" dirty="0"/>
          </a:p>
          <a:p>
            <a:r>
              <a:rPr lang="en-GB" sz="2000" b="1" dirty="0"/>
              <a:t>2416 in </a:t>
            </a:r>
            <a:br>
              <a:rPr lang="en-GB" sz="2000" b="1" dirty="0"/>
            </a:br>
            <a:r>
              <a:rPr lang="en-GB" sz="2000" b="1" dirty="0"/>
              <a:t>m&lt;18.5 statistical sample</a:t>
            </a:r>
            <a:br>
              <a:rPr lang="en-GB" b="1" dirty="0"/>
            </a:br>
            <a:br>
              <a:rPr lang="en-GB" b="1" dirty="0"/>
            </a:br>
            <a:r>
              <a:rPr lang="en-GB" b="1" dirty="0">
                <a:solidFill>
                  <a:srgbClr val="007F00"/>
                </a:solidFill>
              </a:rPr>
              <a:t>&gt;95% complete </a:t>
            </a:r>
          </a:p>
          <a:p>
            <a:br>
              <a:rPr lang="en-GB" b="1" dirty="0">
                <a:solidFill>
                  <a:srgbClr val="007F00"/>
                </a:solidFill>
              </a:rPr>
            </a:b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FAE243-3FE1-11C3-5D7D-FDB055E3E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89000"/>
            <a:ext cx="7249968" cy="4197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B82A91-5C24-3DC0-7AC7-ADA0D6D57BAF}"/>
              </a:ext>
            </a:extLst>
          </p:cNvPr>
          <p:cNvSpPr txBox="1"/>
          <p:nvPr/>
        </p:nvSpPr>
        <p:spPr>
          <a:xfrm>
            <a:off x="4419298" y="4875339"/>
            <a:ext cx="478648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500" dirty="0">
                <a:hlinkClick r:id="rId3"/>
              </a:rPr>
              <a:t>http://sites.astro.caltech.edu/ztf/rcf/status.php</a:t>
            </a:r>
            <a:r>
              <a:rPr lang="en-GB" sz="15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0844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C083C-53F0-D299-9943-96A22D582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Completeness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B09681-908D-6ADE-0758-1C8176AAA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22" y="889000"/>
            <a:ext cx="4407539" cy="4254500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AA4EE129-B46C-0BBC-FC0B-81FBF5B23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3" r="4760"/>
          <a:stretch/>
        </p:blipFill>
        <p:spPr bwMode="auto">
          <a:xfrm>
            <a:off x="4634761" y="827903"/>
            <a:ext cx="4509239" cy="373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90DD85-7D82-EF2D-DAC6-7056EABAA759}"/>
              </a:ext>
            </a:extLst>
          </p:cNvPr>
          <p:cNvSpPr txBox="1"/>
          <p:nvPr/>
        </p:nvSpPr>
        <p:spPr>
          <a:xfrm>
            <a:off x="4761177" y="4767306"/>
            <a:ext cx="440753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TNS/Marshal crossmatch exercises, etc...</a:t>
            </a:r>
          </a:p>
        </p:txBody>
      </p:sp>
    </p:spTree>
    <p:extLst>
      <p:ext uri="{BB962C8B-B14F-4D97-AF65-F5344CB8AC3E}">
        <p14:creationId xmlns:p14="http://schemas.microsoft.com/office/powerpoint/2010/main" val="34722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Classified</a:t>
            </a:r>
            <a:r>
              <a:rPr lang="en-US" dirty="0"/>
              <a:t> SN Count (2018-2021)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035051"/>
            <a:ext cx="4117005" cy="3833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u="sng" dirty="0"/>
              <a:t>m &lt; 19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(incomplete)</a:t>
            </a:r>
          </a:p>
          <a:p>
            <a:pPr marL="0" indent="0">
              <a:buFont typeface="Arial"/>
              <a:buNone/>
            </a:pPr>
            <a:r>
              <a:rPr lang="en-US" b="1" dirty="0"/>
              <a:t>6129 supernovae</a:t>
            </a:r>
            <a:br>
              <a:rPr lang="en-US" dirty="0"/>
            </a:br>
            <a:r>
              <a:rPr lang="en-US" dirty="0"/>
              <a:t>	4413 </a:t>
            </a:r>
            <a:r>
              <a:rPr lang="en-US" dirty="0" err="1"/>
              <a:t>Ia</a:t>
            </a:r>
            <a:br>
              <a:rPr lang="en-US" sz="1600" dirty="0"/>
            </a:br>
            <a:r>
              <a:rPr lang="en-US" sz="1600" dirty="0"/>
              <a:t>	     incl. 16 </a:t>
            </a:r>
            <a:r>
              <a:rPr lang="en-US" sz="1600" dirty="0" err="1"/>
              <a:t>Iax</a:t>
            </a:r>
            <a:r>
              <a:rPr lang="en-US" sz="1600" dirty="0"/>
              <a:t>, 11 </a:t>
            </a:r>
            <a:r>
              <a:rPr lang="en-US" sz="1600" dirty="0" err="1"/>
              <a:t>Ia</a:t>
            </a:r>
            <a:r>
              <a:rPr lang="en-US" sz="1600" dirty="0"/>
              <a:t>-CSM</a:t>
            </a:r>
            <a:br>
              <a:rPr lang="en-US" sz="1600" dirty="0"/>
            </a:br>
            <a:r>
              <a:rPr lang="en-US" dirty="0"/>
              <a:t>	325 </a:t>
            </a:r>
            <a:r>
              <a:rPr lang="en-US" dirty="0" err="1"/>
              <a:t>Ib</a:t>
            </a:r>
            <a:r>
              <a:rPr lang="en-US" dirty="0"/>
              <a:t>/c</a:t>
            </a:r>
            <a:br>
              <a:rPr lang="en-US" dirty="0"/>
            </a:br>
            <a:r>
              <a:rPr lang="en-US" sz="1600" dirty="0">
                <a:solidFill>
                  <a:prstClr val="black"/>
                </a:solidFill>
              </a:rPr>
              <a:t>	     incl. 23 Ibn, 47 </a:t>
            </a:r>
            <a:r>
              <a:rPr lang="en-US" sz="1600" dirty="0" err="1">
                <a:solidFill>
                  <a:prstClr val="black"/>
                </a:solidFill>
              </a:rPr>
              <a:t>Ic</a:t>
            </a:r>
            <a:r>
              <a:rPr lang="en-US" sz="1600" dirty="0">
                <a:solidFill>
                  <a:prstClr val="black"/>
                </a:solidFill>
              </a:rPr>
              <a:t>-BL, 56 SLSN-I</a:t>
            </a:r>
            <a:br>
              <a:rPr lang="en-US" sz="1600" dirty="0"/>
            </a:br>
            <a:r>
              <a:rPr lang="en-US" sz="1600" dirty="0"/>
              <a:t>	</a:t>
            </a:r>
            <a:r>
              <a:rPr lang="en-US" dirty="0"/>
              <a:t>1155 II</a:t>
            </a:r>
            <a:br>
              <a:rPr lang="en-US" sz="1600" dirty="0"/>
            </a:br>
            <a:r>
              <a:rPr lang="en-US" sz="1600" dirty="0">
                <a:solidFill>
                  <a:prstClr val="black"/>
                </a:solidFill>
              </a:rPr>
              <a:t>	     incl. 81 IIb, 153 </a:t>
            </a:r>
            <a:r>
              <a:rPr lang="en-US" sz="1600" dirty="0" err="1">
                <a:solidFill>
                  <a:prstClr val="black"/>
                </a:solidFill>
              </a:rPr>
              <a:t>IIn</a:t>
            </a:r>
            <a:r>
              <a:rPr lang="en-US" sz="1600" dirty="0">
                <a:solidFill>
                  <a:prstClr val="black"/>
                </a:solidFill>
              </a:rPr>
              <a:t>, 34 SLSN-II</a:t>
            </a:r>
            <a:br>
              <a:rPr lang="en-US" sz="1800" dirty="0"/>
            </a:br>
            <a:r>
              <a:rPr lang="en-US" dirty="0"/>
              <a:t>+ 38 TDEs,  + 31 novae</a:t>
            </a:r>
            <a:br>
              <a:rPr lang="en-US" dirty="0"/>
            </a:br>
            <a:r>
              <a:rPr lang="en-US" dirty="0"/>
              <a:t>+ 19 "other" </a:t>
            </a:r>
            <a:r>
              <a:rPr lang="en-US" sz="1500" dirty="0"/>
              <a:t>(ILRTs, FBOTs, GRBs)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433090" y="1035210"/>
            <a:ext cx="4117005" cy="3833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u="sng" dirty="0"/>
              <a:t>m &lt; 18.5 passing cuts</a:t>
            </a:r>
            <a:r>
              <a:rPr lang="en-US" dirty="0"/>
              <a:t>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Font typeface="Arial"/>
              <a:buNone/>
            </a:pPr>
            <a:r>
              <a:rPr lang="en-US" b="1" dirty="0"/>
              <a:t>2385 supernovae</a:t>
            </a:r>
            <a:br>
              <a:rPr lang="en-US" dirty="0"/>
            </a:br>
            <a:r>
              <a:rPr lang="en-US" dirty="0"/>
              <a:t>	1768 </a:t>
            </a:r>
            <a:r>
              <a:rPr lang="en-US" dirty="0" err="1"/>
              <a:t>Ia</a:t>
            </a:r>
            <a:br>
              <a:rPr lang="en-US" sz="1600" dirty="0"/>
            </a:br>
            <a:r>
              <a:rPr lang="en-US" sz="1600" dirty="0"/>
              <a:t>	     incl. 6 </a:t>
            </a:r>
            <a:r>
              <a:rPr lang="en-US" sz="1600" dirty="0" err="1"/>
              <a:t>Iax</a:t>
            </a:r>
            <a:r>
              <a:rPr lang="en-US" sz="1600" dirty="0"/>
              <a:t>,  3 </a:t>
            </a:r>
            <a:r>
              <a:rPr lang="en-US" sz="1600" dirty="0" err="1"/>
              <a:t>Ia</a:t>
            </a:r>
            <a:r>
              <a:rPr lang="en-US" sz="1600" dirty="0"/>
              <a:t>-CSM</a:t>
            </a:r>
            <a:br>
              <a:rPr lang="en-US" sz="1600" dirty="0"/>
            </a:br>
            <a:r>
              <a:rPr lang="en-US" dirty="0"/>
              <a:t>	135 </a:t>
            </a:r>
            <a:r>
              <a:rPr lang="en-US" dirty="0" err="1"/>
              <a:t>Ib</a:t>
            </a:r>
            <a:r>
              <a:rPr lang="en-US" dirty="0"/>
              <a:t>/c</a:t>
            </a:r>
            <a:br>
              <a:rPr lang="en-US" dirty="0"/>
            </a:br>
            <a:r>
              <a:rPr lang="en-US" sz="1600" dirty="0">
                <a:solidFill>
                  <a:prstClr val="black"/>
                </a:solidFill>
              </a:rPr>
              <a:t>	     incl. 12 Ibn, 26 </a:t>
            </a:r>
            <a:r>
              <a:rPr lang="en-US" sz="1600" dirty="0" err="1">
                <a:solidFill>
                  <a:prstClr val="black"/>
                </a:solidFill>
              </a:rPr>
              <a:t>Ic</a:t>
            </a:r>
            <a:r>
              <a:rPr lang="en-US" sz="1600" dirty="0">
                <a:solidFill>
                  <a:prstClr val="black"/>
                </a:solidFill>
              </a:rPr>
              <a:t>-BL, 16 SLSN-I</a:t>
            </a:r>
            <a:br>
              <a:rPr lang="en-US" sz="1600" dirty="0"/>
            </a:br>
            <a:r>
              <a:rPr lang="en-US" sz="1600" dirty="0"/>
              <a:t>	</a:t>
            </a:r>
            <a:r>
              <a:rPr lang="en-US" dirty="0"/>
              <a:t>413 II</a:t>
            </a:r>
            <a:br>
              <a:rPr lang="en-US" sz="1600" dirty="0"/>
            </a:br>
            <a:r>
              <a:rPr lang="en-US" sz="1600" dirty="0">
                <a:solidFill>
                  <a:prstClr val="black"/>
                </a:solidFill>
              </a:rPr>
              <a:t>	     incl. 31 IIb, 63 </a:t>
            </a:r>
            <a:r>
              <a:rPr lang="en-US" sz="1600" dirty="0" err="1">
                <a:solidFill>
                  <a:prstClr val="black"/>
                </a:solidFill>
              </a:rPr>
              <a:t>IIn</a:t>
            </a:r>
            <a:r>
              <a:rPr lang="en-US" sz="1600" dirty="0">
                <a:solidFill>
                  <a:prstClr val="black"/>
                </a:solidFill>
              </a:rPr>
              <a:t>, 10 SLSN-II</a:t>
            </a:r>
            <a:br>
              <a:rPr lang="en-US" sz="1800" dirty="0"/>
            </a:br>
            <a:r>
              <a:rPr lang="en-US" dirty="0"/>
              <a:t>+ 7 TDEs,  + 18 novae</a:t>
            </a:r>
            <a:br>
              <a:rPr lang="en-US" dirty="0"/>
            </a:br>
            <a:r>
              <a:rPr lang="en-US" dirty="0"/>
              <a:t>+ 6 "other"</a:t>
            </a:r>
            <a:endParaRPr lang="en-US" sz="1500" dirty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58490" y="4683644"/>
            <a:ext cx="261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/>
                <a:cs typeface="Arial"/>
              </a:rPr>
              <a:t>+ 114 unclassified </a:t>
            </a:r>
            <a:r>
              <a:rPr lang="en-US" b="1" i="1" dirty="0">
                <a:latin typeface="Arial"/>
                <a:cs typeface="Arial"/>
              </a:rPr>
              <a:t>(5%)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4683644"/>
            <a:ext cx="332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/>
                <a:cs typeface="Arial"/>
              </a:rPr>
              <a:t>+ 2962 unclassified (34%)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185E51-6689-1947-B107-5DAF67FCFB85}"/>
              </a:ext>
            </a:extLst>
          </p:cNvPr>
          <p:cNvSpPr/>
          <p:nvPr/>
        </p:nvSpPr>
        <p:spPr>
          <a:xfrm rot="21032165">
            <a:off x="435935" y="64021"/>
            <a:ext cx="19399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90"/>
                </a:solidFill>
                <a:latin typeface="Helvetica"/>
                <a:ea typeface="+mj-ea"/>
              </a:rPr>
              <a:t>Spectroscopically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40235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9B1D6-EA04-DB9D-B357-4BABDE28B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Two Types of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F9BEE-A48A-D7F5-4BEB-8B16AEA62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200151"/>
            <a:ext cx="5816278" cy="3394472"/>
          </a:xfrm>
        </p:spPr>
        <p:txBody>
          <a:bodyPr>
            <a:normAutofit/>
          </a:bodyPr>
          <a:lstStyle/>
          <a:p>
            <a:r>
              <a:rPr lang="en-GB" b="1" dirty="0"/>
              <a:t>Case studies:  </a:t>
            </a:r>
            <a:r>
              <a:rPr lang="en-GB" dirty="0"/>
              <a:t>lots of data/time/attention on one (or a few) objects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b="1" dirty="0"/>
              <a:t>Population surveys: </a:t>
            </a:r>
            <a:r>
              <a:rPr lang="en-GB" dirty="0"/>
              <a:t>a small(er) amount of data, gathered uniformly for a huge number of objects</a:t>
            </a:r>
            <a:endParaRPr lang="en-GB" b="1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30" name="Picture 6" descr=" ">
            <a:extLst>
              <a:ext uri="{FF2B5EF4-FFF2-40B4-BE49-F238E27FC236}">
                <a16:creationId xmlns:a16="http://schemas.microsoft.com/office/drawing/2014/main" id="{525911FD-55F1-F65F-E044-EB240276B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70"/>
          <a:stretch/>
        </p:blipFill>
        <p:spPr bwMode="auto">
          <a:xfrm>
            <a:off x="6569677" y="3120296"/>
            <a:ext cx="2222500" cy="181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mazon.fr - Alexander Hamilton - Chernow, Ron - Livres">
            <a:extLst>
              <a:ext uri="{FF2B5EF4-FFF2-40B4-BE49-F238E27FC236}">
                <a16:creationId xmlns:a16="http://schemas.microsoft.com/office/drawing/2014/main" id="{F0F105B4-3001-D5DB-01A4-42333DB22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8" b="15595"/>
          <a:stretch/>
        </p:blipFill>
        <p:spPr bwMode="auto">
          <a:xfrm>
            <a:off x="6696999" y="763929"/>
            <a:ext cx="1798819" cy="207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182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75C10-F17E-BAE0-FCFE-6319B8A60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06193-207E-885F-A818-97EBC7FB4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815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724CF-3BB7-74F8-9FDB-AB74A8A2F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Redshift Completeness Factor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AE9620-9AD4-7F1E-A501-C1D85C0A4244}"/>
              </a:ext>
            </a:extLst>
          </p:cNvPr>
          <p:cNvSpPr txBox="1"/>
          <p:nvPr/>
        </p:nvSpPr>
        <p:spPr>
          <a:xfrm>
            <a:off x="6205737" y="2614857"/>
            <a:ext cx="2369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63 %</a:t>
            </a:r>
            <a:br>
              <a:rPr lang="en-US" sz="3000" b="1" dirty="0"/>
            </a:br>
            <a:r>
              <a:rPr lang="en-US" sz="1800" dirty="0"/>
              <a:t>(to z=0.05 / 200 </a:t>
            </a:r>
            <a:r>
              <a:rPr lang="en-US" sz="1800" dirty="0" err="1"/>
              <a:t>Mpc</a:t>
            </a:r>
            <a:r>
              <a:rPr lang="en-US" sz="1800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BA161D-712D-F096-E1FC-70957A9584DD}"/>
              </a:ext>
            </a:extLst>
          </p:cNvPr>
          <p:cNvSpPr txBox="1"/>
          <p:nvPr/>
        </p:nvSpPr>
        <p:spPr>
          <a:xfrm>
            <a:off x="6019800" y="4752855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Fremling+2020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DB0F4C-490F-D825-ADD9-7868A180799E}"/>
              </a:ext>
            </a:extLst>
          </p:cNvPr>
          <p:cNvSpPr txBox="1"/>
          <p:nvPr/>
        </p:nvSpPr>
        <p:spPr>
          <a:xfrm>
            <a:off x="5562600" y="1237044"/>
            <a:ext cx="312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What proportion of transients are in galaxies of known redshift?</a:t>
            </a:r>
          </a:p>
        </p:txBody>
      </p:sp>
      <p:pic>
        <p:nvPicPr>
          <p:cNvPr id="16" name="Picture 15" descr="Chart, scatter chart&#10;&#10;Description automatically generated">
            <a:extLst>
              <a:ext uri="{FF2B5EF4-FFF2-40B4-BE49-F238E27FC236}">
                <a16:creationId xmlns:a16="http://schemas.microsoft.com/office/drawing/2014/main" id="{C9599B8B-A961-5018-6651-CB8FF5006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53" y="728356"/>
            <a:ext cx="4553421" cy="442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92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E02F-10B2-488E-782D-CA4AEF081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Redshift Completeness Factor (3D)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CCED5A-5F03-89C6-53A2-602B73D74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169" y="889000"/>
            <a:ext cx="6927661" cy="40140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2B9DEF-B45B-72BD-878F-FC2BB3C6A7AA}"/>
              </a:ext>
            </a:extLst>
          </p:cNvPr>
          <p:cNvSpPr txBox="1"/>
          <p:nvPr/>
        </p:nvSpPr>
        <p:spPr>
          <a:xfrm>
            <a:off x="6079525" y="4794422"/>
            <a:ext cx="29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Chu, </a:t>
            </a:r>
            <a:r>
              <a:rPr lang="en-GB" dirty="0" err="1"/>
              <a:t>Fremling</a:t>
            </a:r>
            <a:r>
              <a:rPr lang="en-GB" dirty="0"/>
              <a:t> in prep.</a:t>
            </a:r>
          </a:p>
        </p:txBody>
      </p:sp>
    </p:spTree>
    <p:extLst>
      <p:ext uri="{BB962C8B-B14F-4D97-AF65-F5344CB8AC3E}">
        <p14:creationId xmlns:p14="http://schemas.microsoft.com/office/powerpoint/2010/main" val="3247859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BDE2C380-B446-104D-9185-FC3B87CFFD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6" r="446"/>
          <a:stretch/>
        </p:blipFill>
        <p:spPr>
          <a:xfrm>
            <a:off x="1849609" y="512215"/>
            <a:ext cx="5732910" cy="4423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243"/>
            <a:ext cx="8229600" cy="683021"/>
          </a:xfrm>
        </p:spPr>
        <p:txBody>
          <a:bodyPr/>
          <a:lstStyle/>
          <a:p>
            <a:r>
              <a:rPr lang="en-US" dirty="0"/>
              <a:t>Transient Parameter Space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4700" y="4786868"/>
            <a:ext cx="1993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Arial"/>
                <a:cs typeface="Arial"/>
              </a:rPr>
              <a:t>Perley+2020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2135BF-60CC-E848-878B-609BF46CC991}"/>
              </a:ext>
            </a:extLst>
          </p:cNvPr>
          <p:cNvSpPr txBox="1"/>
          <p:nvPr/>
        </p:nvSpPr>
        <p:spPr>
          <a:xfrm rot="19094673">
            <a:off x="8508264" y="1997020"/>
            <a:ext cx="7035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Radius /</a:t>
            </a:r>
            <a:b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CSM /</a:t>
            </a:r>
            <a:b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Engine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374A53C-ACE1-B84D-B396-661C5575F053}"/>
              </a:ext>
            </a:extLst>
          </p:cNvPr>
          <p:cNvCxnSpPr/>
          <p:nvPr/>
        </p:nvCxnSpPr>
        <p:spPr>
          <a:xfrm flipH="1" flipV="1">
            <a:off x="7878856" y="2460796"/>
            <a:ext cx="403623" cy="34988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E3F0DA4-8A73-A74A-9491-779A62681FDA}"/>
              </a:ext>
            </a:extLst>
          </p:cNvPr>
          <p:cNvCxnSpPr>
            <a:cxnSpLocks/>
          </p:cNvCxnSpPr>
          <p:nvPr/>
        </p:nvCxnSpPr>
        <p:spPr>
          <a:xfrm>
            <a:off x="8282479" y="2802267"/>
            <a:ext cx="562745" cy="18071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21AE0F9-E557-214A-AEA7-B58766B4E4C6}"/>
              </a:ext>
            </a:extLst>
          </p:cNvPr>
          <p:cNvCxnSpPr>
            <a:cxnSpLocks/>
          </p:cNvCxnSpPr>
          <p:nvPr/>
        </p:nvCxnSpPr>
        <p:spPr>
          <a:xfrm flipV="1">
            <a:off x="8282479" y="2097157"/>
            <a:ext cx="17584" cy="713886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2B8B263-6FC4-DF49-86B5-A1138D7CCEA4}"/>
              </a:ext>
            </a:extLst>
          </p:cNvPr>
          <p:cNvCxnSpPr>
            <a:cxnSpLocks/>
          </p:cNvCxnSpPr>
          <p:nvPr/>
        </p:nvCxnSpPr>
        <p:spPr>
          <a:xfrm>
            <a:off x="8282479" y="2811042"/>
            <a:ext cx="248186" cy="43412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C2DC12A-ECB6-3F41-B73E-3615ADFCDC3F}"/>
              </a:ext>
            </a:extLst>
          </p:cNvPr>
          <p:cNvCxnSpPr>
            <a:cxnSpLocks/>
          </p:cNvCxnSpPr>
          <p:nvPr/>
        </p:nvCxnSpPr>
        <p:spPr>
          <a:xfrm flipV="1">
            <a:off x="8282479" y="2487274"/>
            <a:ext cx="365601" cy="319197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E803FD2-DAEB-3640-9618-EFCE174F65CC}"/>
              </a:ext>
            </a:extLst>
          </p:cNvPr>
          <p:cNvSpPr txBox="1"/>
          <p:nvPr/>
        </p:nvSpPr>
        <p:spPr>
          <a:xfrm rot="16200000">
            <a:off x="7614129" y="1345160"/>
            <a:ext cx="13367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Nucleosynthesis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8132FB-1949-DF4D-978F-55A624EA39C4}"/>
              </a:ext>
            </a:extLst>
          </p:cNvPr>
          <p:cNvSpPr txBox="1"/>
          <p:nvPr/>
        </p:nvSpPr>
        <p:spPr>
          <a:xfrm rot="3662935">
            <a:off x="7961716" y="2991669"/>
            <a:ext cx="7698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Opacity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3DAAE0-46A6-F342-93CD-3A26E097D154}"/>
              </a:ext>
            </a:extLst>
          </p:cNvPr>
          <p:cNvSpPr txBox="1"/>
          <p:nvPr/>
        </p:nvSpPr>
        <p:spPr>
          <a:xfrm rot="1016565">
            <a:off x="8457544" y="2913726"/>
            <a:ext cx="5181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0DD533-F6C2-404F-BD3F-99FF438331DB}"/>
              </a:ext>
            </a:extLst>
          </p:cNvPr>
          <p:cNvSpPr txBox="1"/>
          <p:nvPr/>
        </p:nvSpPr>
        <p:spPr>
          <a:xfrm rot="2469448">
            <a:off x="7350054" y="2172598"/>
            <a:ext cx="7006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Velocity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8AA3FE7-39E5-0C4C-997B-0F65B17A0800}"/>
              </a:ext>
            </a:extLst>
          </p:cNvPr>
          <p:cNvSpPr txBox="1"/>
          <p:nvPr/>
        </p:nvSpPr>
        <p:spPr>
          <a:xfrm rot="16200000">
            <a:off x="-221454" y="501308"/>
            <a:ext cx="10085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 &lt; 18.5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849145F-A436-E54A-BA6C-22FB1571BD04}"/>
              </a:ext>
            </a:extLst>
          </p:cNvPr>
          <p:cNvSpPr txBox="1"/>
          <p:nvPr/>
        </p:nvSpPr>
        <p:spPr>
          <a:xfrm rot="16200000">
            <a:off x="-31698" y="501308"/>
            <a:ext cx="10085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 &gt; 18.5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C0E4993-D0E7-214E-957B-5581AD84538D}"/>
              </a:ext>
            </a:extLst>
          </p:cNvPr>
          <p:cNvGrpSpPr/>
          <p:nvPr/>
        </p:nvGrpSpPr>
        <p:grpSpPr>
          <a:xfrm>
            <a:off x="8037162" y="3270909"/>
            <a:ext cx="430887" cy="1460575"/>
            <a:chOff x="8037162" y="3270909"/>
            <a:chExt cx="430887" cy="1460575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A5D1726-A587-764B-B035-73144B0D26E4}"/>
                </a:ext>
              </a:extLst>
            </p:cNvPr>
            <p:cNvCxnSpPr>
              <a:cxnSpLocks/>
            </p:cNvCxnSpPr>
            <p:nvPr/>
          </p:nvCxnSpPr>
          <p:spPr>
            <a:xfrm>
              <a:off x="8264858" y="3908504"/>
              <a:ext cx="0" cy="427589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43BF3D8F-4A0A-AE4C-9EFD-FB66CE4967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64888" y="3750161"/>
              <a:ext cx="0" cy="334807"/>
            </a:xfrm>
            <a:prstGeom prst="straightConnector1">
              <a:avLst/>
            </a:prstGeom>
            <a:ln>
              <a:solidFill>
                <a:schemeClr val="accent3">
                  <a:lumMod val="50000"/>
                </a:schemeClr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6C24523-E21A-B149-B65F-7F9D052F0855}"/>
                </a:ext>
              </a:extLst>
            </p:cNvPr>
            <p:cNvSpPr txBox="1"/>
            <p:nvPr/>
          </p:nvSpPr>
          <p:spPr>
            <a:xfrm rot="16200000">
              <a:off x="7852469" y="3455602"/>
              <a:ext cx="80027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Distance errors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13F24A1-3B28-FA45-8880-77B15A1946E2}"/>
                </a:ext>
              </a:extLst>
            </p:cNvPr>
            <p:cNvSpPr txBox="1"/>
            <p:nvPr/>
          </p:nvSpPr>
          <p:spPr>
            <a:xfrm rot="16200000">
              <a:off x="7975576" y="4318098"/>
              <a:ext cx="56516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Dust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35F802D-B28B-B444-B5FF-4FC92A8DF614}"/>
              </a:ext>
            </a:extLst>
          </p:cNvPr>
          <p:cNvSpPr txBox="1"/>
          <p:nvPr/>
        </p:nvSpPr>
        <p:spPr>
          <a:xfrm>
            <a:off x="3400977" y="4840838"/>
            <a:ext cx="2854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Rest-frame duration (days)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EB95E7-6E90-924E-BC21-6A79F8F6996D}"/>
              </a:ext>
            </a:extLst>
          </p:cNvPr>
          <p:cNvSpPr txBox="1"/>
          <p:nvPr/>
        </p:nvSpPr>
        <p:spPr>
          <a:xfrm rot="16200000">
            <a:off x="324078" y="2502947"/>
            <a:ext cx="2854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Peak absolute magnitude (AB)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4273F123-FF1D-2E45-A850-3FBF97AF3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27" y="1136398"/>
            <a:ext cx="336481" cy="39096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C6AD554-7AD0-9044-9D31-42C0D066EA79}"/>
              </a:ext>
            </a:extLst>
          </p:cNvPr>
          <p:cNvSpPr txBox="1"/>
          <p:nvPr/>
        </p:nvSpPr>
        <p:spPr>
          <a:xfrm>
            <a:off x="613335" y="1063268"/>
            <a:ext cx="100857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br>
              <a:rPr lang="en-US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6338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500" dirty="0" err="1">
                <a:solidFill>
                  <a:srgbClr val="6338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Iax</a:t>
            </a:r>
            <a:endParaRPr lang="en-US" sz="1500" dirty="0">
              <a:solidFill>
                <a:srgbClr val="6338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II</a:t>
            </a:r>
          </a:p>
          <a:p>
            <a:endParaRPr lang="en-US" sz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dirty="0">
                <a:solidFill>
                  <a:srgbClr val="FFA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IIb</a:t>
            </a:r>
          </a:p>
          <a:p>
            <a:endParaRPr lang="en-US" sz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dirty="0">
                <a:solidFill>
                  <a:srgbClr val="D1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500" dirty="0" err="1">
                <a:solidFill>
                  <a:srgbClr val="D1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IIn</a:t>
            </a:r>
            <a:endParaRPr lang="en-US" sz="1500" dirty="0">
              <a:solidFill>
                <a:srgbClr val="D1B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dirty="0">
              <a:solidFill>
                <a:srgbClr val="D1B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Ibn</a:t>
            </a:r>
            <a:br>
              <a:rPr lang="en-US" sz="15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00DD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500" dirty="0" err="1">
                <a:solidFill>
                  <a:srgbClr val="00DD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Icn</a:t>
            </a:r>
            <a:endParaRPr lang="en-US" sz="1500" dirty="0">
              <a:solidFill>
                <a:srgbClr val="00DD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500" dirty="0">
                <a:solidFill>
                  <a:srgbClr val="2B2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500" dirty="0" err="1">
                <a:solidFill>
                  <a:srgbClr val="2B2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Ibc</a:t>
            </a:r>
            <a:endParaRPr lang="en-US" sz="1500" dirty="0">
              <a:solidFill>
                <a:srgbClr val="2B2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br>
              <a:rPr lang="en-US" sz="100" dirty="0">
                <a:solidFill>
                  <a:srgbClr val="2B21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C100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500" dirty="0" err="1">
                <a:solidFill>
                  <a:srgbClr val="C100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r>
              <a:rPr lang="en-US" sz="1500" dirty="0">
                <a:solidFill>
                  <a:srgbClr val="C100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-BL</a:t>
            </a:r>
            <a:endParaRPr lang="en-US" sz="100" dirty="0">
              <a:solidFill>
                <a:srgbClr val="2B2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100" dirty="0">
                <a:solidFill>
                  <a:srgbClr val="2B21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00DD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SLSN-I</a:t>
            </a:r>
            <a:endParaRPr lang="en-US" sz="100" dirty="0">
              <a:solidFill>
                <a:srgbClr val="2B2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100" dirty="0">
                <a:solidFill>
                  <a:srgbClr val="2B21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D1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SLSN-II</a:t>
            </a:r>
            <a:endParaRPr lang="en-US" sz="100" dirty="0">
              <a:solidFill>
                <a:srgbClr val="2B2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200" dirty="0">
                <a:solidFill>
                  <a:srgbClr val="2B21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TDE</a:t>
            </a:r>
          </a:p>
          <a:p>
            <a:br>
              <a:rPr lang="en-US" sz="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63D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LBV</a:t>
            </a:r>
          </a:p>
          <a:p>
            <a:br>
              <a:rPr lang="en-US" sz="100" dirty="0">
                <a:solidFill>
                  <a:srgbClr val="63D8E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Ca-rich</a:t>
            </a:r>
          </a:p>
          <a:p>
            <a:br>
              <a:rPr lang="en-US" sz="1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A194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ILRT</a:t>
            </a:r>
          </a:p>
          <a:p>
            <a:br>
              <a:rPr lang="en-US" sz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FF00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1018211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F7B1B61D-70DF-6640-80AE-711758E382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6" r="446"/>
          <a:stretch/>
        </p:blipFill>
        <p:spPr>
          <a:xfrm>
            <a:off x="1849609" y="512215"/>
            <a:ext cx="5732910" cy="4423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243"/>
            <a:ext cx="8229600" cy="683021"/>
          </a:xfrm>
        </p:spPr>
        <p:txBody>
          <a:bodyPr/>
          <a:lstStyle/>
          <a:p>
            <a:r>
              <a:rPr lang="en-US" dirty="0"/>
              <a:t>Transient Parameter Space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67F87F-5C97-6142-8649-F1E14021E953}"/>
              </a:ext>
            </a:extLst>
          </p:cNvPr>
          <p:cNvSpPr txBox="1"/>
          <p:nvPr/>
        </p:nvSpPr>
        <p:spPr>
          <a:xfrm>
            <a:off x="4458256" y="2025393"/>
            <a:ext cx="7112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</a:t>
            </a:r>
            <a:r>
              <a:rPr lang="en-US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00600" y="1587500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64878" y="2041961"/>
            <a:ext cx="7112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Ib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/c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11800" y="2041961"/>
            <a:ext cx="3937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05500" y="1587500"/>
            <a:ext cx="56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IIn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0600" y="1202779"/>
            <a:ext cx="850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SLSN-I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03900" y="1228179"/>
            <a:ext cx="1231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SLSN-II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0800" y="1676181"/>
            <a:ext cx="58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Ibn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29000" y="4165381"/>
            <a:ext cx="86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nova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81650" y="2878504"/>
            <a:ext cx="647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ILRT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19350" y="1337627"/>
            <a:ext cx="6477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FBOT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24700" y="4786868"/>
            <a:ext cx="1993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Arial"/>
                <a:cs typeface="Arial"/>
              </a:rPr>
              <a:t>Perley+2020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9C86B7-B020-8044-AECD-0B1C790898FF}"/>
              </a:ext>
            </a:extLst>
          </p:cNvPr>
          <p:cNvSpPr txBox="1"/>
          <p:nvPr/>
        </p:nvSpPr>
        <p:spPr>
          <a:xfrm>
            <a:off x="3404354" y="2041961"/>
            <a:ext cx="68504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w/SBO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2F9059-C1CF-4F45-AFD6-71C213D18C57}"/>
              </a:ext>
            </a:extLst>
          </p:cNvPr>
          <p:cNvSpPr txBox="1"/>
          <p:nvPr/>
        </p:nvSpPr>
        <p:spPr>
          <a:xfrm rot="16200000">
            <a:off x="-221454" y="501308"/>
            <a:ext cx="10085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 &lt; 18.5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E5B7C0-4FF4-0E43-9711-456919ABCC86}"/>
              </a:ext>
            </a:extLst>
          </p:cNvPr>
          <p:cNvSpPr txBox="1"/>
          <p:nvPr/>
        </p:nvSpPr>
        <p:spPr>
          <a:xfrm rot="16200000">
            <a:off x="-31698" y="501308"/>
            <a:ext cx="10085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 &gt; 18.5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0A26749-4A31-384D-8678-5440E36FD20B}"/>
              </a:ext>
            </a:extLst>
          </p:cNvPr>
          <p:cNvCxnSpPr/>
          <p:nvPr/>
        </p:nvCxnSpPr>
        <p:spPr>
          <a:xfrm flipH="1" flipV="1">
            <a:off x="7878856" y="2460796"/>
            <a:ext cx="403623" cy="34988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CE753B1-5ACE-6149-BF7B-9568A5C31974}"/>
              </a:ext>
            </a:extLst>
          </p:cNvPr>
          <p:cNvCxnSpPr>
            <a:cxnSpLocks/>
          </p:cNvCxnSpPr>
          <p:nvPr/>
        </p:nvCxnSpPr>
        <p:spPr>
          <a:xfrm>
            <a:off x="8282479" y="2802267"/>
            <a:ext cx="562745" cy="18071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6535003-A909-5B49-A169-83581349AA44}"/>
              </a:ext>
            </a:extLst>
          </p:cNvPr>
          <p:cNvCxnSpPr>
            <a:cxnSpLocks/>
          </p:cNvCxnSpPr>
          <p:nvPr/>
        </p:nvCxnSpPr>
        <p:spPr>
          <a:xfrm flipV="1">
            <a:off x="8282479" y="2097157"/>
            <a:ext cx="17584" cy="713886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B04F74A-4632-EE47-9933-6E3112144CD1}"/>
              </a:ext>
            </a:extLst>
          </p:cNvPr>
          <p:cNvCxnSpPr>
            <a:cxnSpLocks/>
          </p:cNvCxnSpPr>
          <p:nvPr/>
        </p:nvCxnSpPr>
        <p:spPr>
          <a:xfrm>
            <a:off x="8282479" y="2811042"/>
            <a:ext cx="248186" cy="43412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226E2F5-5724-1A45-9373-6E77D87E4532}"/>
              </a:ext>
            </a:extLst>
          </p:cNvPr>
          <p:cNvCxnSpPr>
            <a:cxnSpLocks/>
          </p:cNvCxnSpPr>
          <p:nvPr/>
        </p:nvCxnSpPr>
        <p:spPr>
          <a:xfrm flipV="1">
            <a:off x="8282479" y="2487274"/>
            <a:ext cx="365601" cy="319197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82F75D5-9378-A441-AC34-5763D60B81F0}"/>
              </a:ext>
            </a:extLst>
          </p:cNvPr>
          <p:cNvSpPr txBox="1"/>
          <p:nvPr/>
        </p:nvSpPr>
        <p:spPr>
          <a:xfrm rot="16200000">
            <a:off x="7614129" y="1345160"/>
            <a:ext cx="13367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Nucleosynthesis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553137B-1653-C94F-9B65-5E8229A7A48B}"/>
              </a:ext>
            </a:extLst>
          </p:cNvPr>
          <p:cNvSpPr txBox="1"/>
          <p:nvPr/>
        </p:nvSpPr>
        <p:spPr>
          <a:xfrm rot="3662935">
            <a:off x="7961716" y="2991669"/>
            <a:ext cx="7698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Opacity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110B93-B349-EF43-B703-72D7479FAB58}"/>
              </a:ext>
            </a:extLst>
          </p:cNvPr>
          <p:cNvSpPr txBox="1"/>
          <p:nvPr/>
        </p:nvSpPr>
        <p:spPr>
          <a:xfrm rot="1016565">
            <a:off x="8457544" y="2913726"/>
            <a:ext cx="5181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C2160B-32C7-A444-9A69-AC9B19FB5861}"/>
              </a:ext>
            </a:extLst>
          </p:cNvPr>
          <p:cNvSpPr txBox="1"/>
          <p:nvPr/>
        </p:nvSpPr>
        <p:spPr>
          <a:xfrm rot="2469448">
            <a:off x="7350054" y="2172598"/>
            <a:ext cx="7006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Velocity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163BB56-C6D0-E84F-8FD2-28D15EE8A4E5}"/>
              </a:ext>
            </a:extLst>
          </p:cNvPr>
          <p:cNvSpPr txBox="1"/>
          <p:nvPr/>
        </p:nvSpPr>
        <p:spPr>
          <a:xfrm rot="19094673">
            <a:off x="8508264" y="1997020"/>
            <a:ext cx="7035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Radius /</a:t>
            </a:r>
            <a:b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CSM /</a:t>
            </a:r>
            <a:b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Engine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4A533B2-D12F-0744-89FB-01064D460CEF}"/>
              </a:ext>
            </a:extLst>
          </p:cNvPr>
          <p:cNvGrpSpPr/>
          <p:nvPr/>
        </p:nvGrpSpPr>
        <p:grpSpPr>
          <a:xfrm>
            <a:off x="8037162" y="3270909"/>
            <a:ext cx="430887" cy="1460575"/>
            <a:chOff x="8037162" y="3270909"/>
            <a:chExt cx="430887" cy="1460575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B0F32B9-564F-8F48-BB16-73C56A17121C}"/>
                </a:ext>
              </a:extLst>
            </p:cNvPr>
            <p:cNvCxnSpPr>
              <a:cxnSpLocks/>
            </p:cNvCxnSpPr>
            <p:nvPr/>
          </p:nvCxnSpPr>
          <p:spPr>
            <a:xfrm>
              <a:off x="8264858" y="3908504"/>
              <a:ext cx="0" cy="427589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5207DAD-045E-2149-B74C-B841FABAD6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64888" y="3750161"/>
              <a:ext cx="0" cy="334807"/>
            </a:xfrm>
            <a:prstGeom prst="straightConnector1">
              <a:avLst/>
            </a:prstGeom>
            <a:ln>
              <a:solidFill>
                <a:schemeClr val="accent3">
                  <a:lumMod val="50000"/>
                </a:schemeClr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43A813F-E0C3-EF42-A5BE-F497847673A4}"/>
                </a:ext>
              </a:extLst>
            </p:cNvPr>
            <p:cNvSpPr txBox="1"/>
            <p:nvPr/>
          </p:nvSpPr>
          <p:spPr>
            <a:xfrm rot="16200000">
              <a:off x="7852469" y="3455602"/>
              <a:ext cx="80027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Distance errors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F7D8D2C-9BA9-8744-A036-3492289AF7FE}"/>
                </a:ext>
              </a:extLst>
            </p:cNvPr>
            <p:cNvSpPr txBox="1"/>
            <p:nvPr/>
          </p:nvSpPr>
          <p:spPr>
            <a:xfrm rot="16200000">
              <a:off x="7975576" y="4318098"/>
              <a:ext cx="56516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Dust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2F259DD-6AE7-8F4A-8E98-B1E65DCFEE3E}"/>
              </a:ext>
            </a:extLst>
          </p:cNvPr>
          <p:cNvSpPr txBox="1"/>
          <p:nvPr/>
        </p:nvSpPr>
        <p:spPr>
          <a:xfrm>
            <a:off x="3400977" y="4840838"/>
            <a:ext cx="2854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Rest-frame duration (days)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3373B28-5D73-AF40-9AE0-499EDCC05A3E}"/>
              </a:ext>
            </a:extLst>
          </p:cNvPr>
          <p:cNvSpPr txBox="1"/>
          <p:nvPr/>
        </p:nvSpPr>
        <p:spPr>
          <a:xfrm rot="16200000">
            <a:off x="324078" y="2502947"/>
            <a:ext cx="2854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Peak absolute magnitude (AB)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DAD1A17-E302-B24A-9968-96A2C19CE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27" y="1136398"/>
            <a:ext cx="336481" cy="39096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AA6AB054-45B7-B844-9AA9-3311F62BEB2D}"/>
              </a:ext>
            </a:extLst>
          </p:cNvPr>
          <p:cNvSpPr txBox="1"/>
          <p:nvPr/>
        </p:nvSpPr>
        <p:spPr>
          <a:xfrm>
            <a:off x="613335" y="1063268"/>
            <a:ext cx="100857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br>
              <a:rPr lang="en-US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6338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500" dirty="0" err="1">
                <a:solidFill>
                  <a:srgbClr val="6338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Iax</a:t>
            </a:r>
            <a:endParaRPr lang="en-US" sz="1500" dirty="0">
              <a:solidFill>
                <a:srgbClr val="6338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II</a:t>
            </a:r>
          </a:p>
          <a:p>
            <a:endParaRPr lang="en-US" sz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dirty="0">
                <a:solidFill>
                  <a:srgbClr val="FFA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IIb</a:t>
            </a:r>
          </a:p>
          <a:p>
            <a:endParaRPr lang="en-US" sz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dirty="0">
                <a:solidFill>
                  <a:srgbClr val="D1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500" dirty="0" err="1">
                <a:solidFill>
                  <a:srgbClr val="D1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IIn</a:t>
            </a:r>
            <a:endParaRPr lang="en-US" sz="1500" dirty="0">
              <a:solidFill>
                <a:srgbClr val="D1B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dirty="0">
              <a:solidFill>
                <a:srgbClr val="D1B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Ibn</a:t>
            </a:r>
            <a:br>
              <a:rPr lang="en-US" sz="15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00DD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500" dirty="0" err="1">
                <a:solidFill>
                  <a:srgbClr val="00DD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Icn</a:t>
            </a:r>
            <a:endParaRPr lang="en-US" sz="1500" dirty="0">
              <a:solidFill>
                <a:srgbClr val="00DD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500" dirty="0">
                <a:solidFill>
                  <a:srgbClr val="2B2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500" dirty="0" err="1">
                <a:solidFill>
                  <a:srgbClr val="2B2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Ibc</a:t>
            </a:r>
            <a:endParaRPr lang="en-US" sz="1500" dirty="0">
              <a:solidFill>
                <a:srgbClr val="2B2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br>
              <a:rPr lang="en-US" sz="100" dirty="0">
                <a:solidFill>
                  <a:srgbClr val="2B21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C100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500" dirty="0" err="1">
                <a:solidFill>
                  <a:srgbClr val="C100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r>
              <a:rPr lang="en-US" sz="1500" dirty="0">
                <a:solidFill>
                  <a:srgbClr val="C100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-BL</a:t>
            </a:r>
            <a:endParaRPr lang="en-US" sz="100" dirty="0">
              <a:solidFill>
                <a:srgbClr val="2B2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100" dirty="0">
                <a:solidFill>
                  <a:srgbClr val="2B21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00DD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SLSN-I</a:t>
            </a:r>
            <a:endParaRPr lang="en-US" sz="100" dirty="0">
              <a:solidFill>
                <a:srgbClr val="2B2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100" dirty="0">
                <a:solidFill>
                  <a:srgbClr val="2B21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D1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SLSN-II</a:t>
            </a:r>
            <a:endParaRPr lang="en-US" sz="100" dirty="0">
              <a:solidFill>
                <a:srgbClr val="2B2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200" dirty="0">
                <a:solidFill>
                  <a:srgbClr val="2B21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TDE</a:t>
            </a:r>
          </a:p>
          <a:p>
            <a:br>
              <a:rPr lang="en-US" sz="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63D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LBV</a:t>
            </a:r>
          </a:p>
          <a:p>
            <a:br>
              <a:rPr lang="en-US" sz="100" dirty="0">
                <a:solidFill>
                  <a:srgbClr val="63D8E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Ca-rich</a:t>
            </a:r>
          </a:p>
          <a:p>
            <a:br>
              <a:rPr lang="en-US" sz="1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A194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ILRT</a:t>
            </a:r>
          </a:p>
          <a:p>
            <a:br>
              <a:rPr lang="en-US" sz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FF00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E702E3C-E747-8DFB-7A64-4EDC6A828208}"/>
              </a:ext>
            </a:extLst>
          </p:cNvPr>
          <p:cNvSpPr txBox="1"/>
          <p:nvPr/>
        </p:nvSpPr>
        <p:spPr>
          <a:xfrm>
            <a:off x="4901020" y="604763"/>
            <a:ext cx="188644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"Featureless TDE"</a:t>
            </a:r>
          </a:p>
        </p:txBody>
      </p:sp>
    </p:spTree>
    <p:extLst>
      <p:ext uri="{BB962C8B-B14F-4D97-AF65-F5344CB8AC3E}">
        <p14:creationId xmlns:p14="http://schemas.microsoft.com/office/powerpoint/2010/main" val="2369549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Supernova Luminosity Functions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9588"/>
          <a:stretch/>
        </p:blipFill>
        <p:spPr>
          <a:xfrm>
            <a:off x="1028220" y="798831"/>
            <a:ext cx="3543780" cy="42855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82798" y="1485250"/>
            <a:ext cx="146218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core collapse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67147" y="1949915"/>
            <a:ext cx="53066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97812" y="4804946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Arial"/>
                <a:cs typeface="Arial"/>
              </a:rPr>
              <a:t>Perley+2020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498CB8-070C-BC4A-90CD-5F39C6FD659B}"/>
              </a:ext>
            </a:extLst>
          </p:cNvPr>
          <p:cNvSpPr txBox="1"/>
          <p:nvPr/>
        </p:nvSpPr>
        <p:spPr>
          <a:xfrm>
            <a:off x="2182798" y="1485250"/>
            <a:ext cx="172751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collapse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78FF9C-239A-D5F4-A5C7-FF5EE44342B1}"/>
              </a:ext>
            </a:extLst>
          </p:cNvPr>
          <p:cNvSpPr txBox="1"/>
          <p:nvPr/>
        </p:nvSpPr>
        <p:spPr>
          <a:xfrm>
            <a:off x="4858815" y="798831"/>
            <a:ext cx="4399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002060"/>
                </a:solidFill>
              </a:rPr>
              <a:t>uncorrected for host extinction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CC17AF-6071-AF4F-B56C-E7A15AB7435E}"/>
              </a:ext>
            </a:extLst>
          </p:cNvPr>
          <p:cNvSpPr txBox="1"/>
          <p:nvPr/>
        </p:nvSpPr>
        <p:spPr>
          <a:xfrm>
            <a:off x="5229517" y="2451369"/>
            <a:ext cx="37044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LF is unimodal – constrains progenitor models 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(Sharon &amp;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Kushnir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2022)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"Normal" SN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LF extends to -19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Sollerman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et al. 2022)</a:t>
            </a:r>
          </a:p>
        </p:txBody>
      </p:sp>
    </p:spTree>
    <p:extLst>
      <p:ext uri="{BB962C8B-B14F-4D97-AF65-F5344CB8AC3E}">
        <p14:creationId xmlns:p14="http://schemas.microsoft.com/office/powerpoint/2010/main" val="3565237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614A1-8ED4-D8D9-C954-F81E7000D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Supernova Rates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B0AB9B-B2EB-C859-377E-E9F6E3CFD5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8"/>
          <a:stretch/>
        </p:blipFill>
        <p:spPr>
          <a:xfrm>
            <a:off x="1033087" y="784531"/>
            <a:ext cx="3514201" cy="42855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E6DFAA-CD46-B156-33D9-65A18F5DA21D}"/>
              </a:ext>
            </a:extLst>
          </p:cNvPr>
          <p:cNvSpPr/>
          <p:nvPr/>
        </p:nvSpPr>
        <p:spPr>
          <a:xfrm>
            <a:off x="2844322" y="1561465"/>
            <a:ext cx="1225152" cy="1147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E9169A-8657-FF1C-30AF-F2E926C53D32}"/>
              </a:ext>
            </a:extLst>
          </p:cNvPr>
          <p:cNvSpPr/>
          <p:nvPr/>
        </p:nvSpPr>
        <p:spPr>
          <a:xfrm>
            <a:off x="2881647" y="1892456"/>
            <a:ext cx="1225152" cy="1147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FCFC9B-C48C-15C3-7628-CC7A74080070}"/>
              </a:ext>
            </a:extLst>
          </p:cNvPr>
          <p:cNvSpPr txBox="1"/>
          <p:nvPr/>
        </p:nvSpPr>
        <p:spPr>
          <a:xfrm>
            <a:off x="1691715" y="1442838"/>
            <a:ext cx="3006000" cy="237255"/>
          </a:xfrm>
          <a:prstGeom prst="rect">
            <a:avLst/>
          </a:prstGeom>
          <a:noFill/>
        </p:spPr>
        <p:txBody>
          <a:bodyPr wrap="square" lIns="18000" tIns="10800" rIns="18000" bIns="10800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collapse total rate</a:t>
            </a:r>
            <a:endParaRPr lang="en-US" sz="11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A0A77C-B92F-162A-CB1C-BD7E4190CA62}"/>
              </a:ext>
            </a:extLst>
          </p:cNvPr>
          <p:cNvSpPr txBox="1"/>
          <p:nvPr/>
        </p:nvSpPr>
        <p:spPr>
          <a:xfrm>
            <a:off x="3171709" y="1815044"/>
            <a:ext cx="1727518" cy="421920"/>
          </a:xfrm>
          <a:prstGeom prst="rect">
            <a:avLst/>
          </a:prstGeom>
          <a:noFill/>
        </p:spPr>
        <p:txBody>
          <a:bodyPr wrap="square" lIns="18000" tIns="10800" rIns="18000" bIns="10800" rtlCol="0">
            <a:spAutoFit/>
          </a:bodyPr>
          <a:lstStyle/>
          <a:p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total rate </a:t>
            </a:r>
            <a:br>
              <a:rPr lang="en-US" sz="1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1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60C4667-96DB-CF3A-410B-DEA75FB2E87A}"/>
              </a:ext>
            </a:extLst>
          </p:cNvPr>
          <p:cNvCxnSpPr>
            <a:cxnSpLocks/>
          </p:cNvCxnSpPr>
          <p:nvPr/>
        </p:nvCxnSpPr>
        <p:spPr>
          <a:xfrm flipH="1">
            <a:off x="1443021" y="1686929"/>
            <a:ext cx="3006000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45276E0-EBB2-0BB9-C2CF-BCB407A8FE14}"/>
              </a:ext>
            </a:extLst>
          </p:cNvPr>
          <p:cNvCxnSpPr>
            <a:cxnSpLocks/>
          </p:cNvCxnSpPr>
          <p:nvPr/>
        </p:nvCxnSpPr>
        <p:spPr>
          <a:xfrm flipH="1">
            <a:off x="1443021" y="2026004"/>
            <a:ext cx="300600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56A56C6-1FE9-9873-86BF-9EA850DDB548}"/>
              </a:ext>
            </a:extLst>
          </p:cNvPr>
          <p:cNvSpPr txBox="1"/>
          <p:nvPr/>
        </p:nvSpPr>
        <p:spPr>
          <a:xfrm>
            <a:off x="4634442" y="1690025"/>
            <a:ext cx="44143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	  2.4 × 10</a:t>
            </a:r>
            <a:r>
              <a:rPr lang="en-US" sz="2200" b="1" baseline="30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Gpc</a:t>
            </a:r>
            <a:r>
              <a:rPr lang="en-US" sz="2200" b="1" baseline="30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yr</a:t>
            </a:r>
            <a:r>
              <a:rPr lang="en-US" sz="2200" b="1" baseline="30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70E3EC-3F8B-14B2-24CA-8DDA3985E5EA}"/>
              </a:ext>
            </a:extLst>
          </p:cNvPr>
          <p:cNvSpPr txBox="1"/>
          <p:nvPr/>
        </p:nvSpPr>
        <p:spPr>
          <a:xfrm>
            <a:off x="4624503" y="1361410"/>
            <a:ext cx="44143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CCSN:	  7.8 × 10</a:t>
            </a:r>
            <a:r>
              <a:rPr lang="en-US" sz="2200" b="1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Gpc</a:t>
            </a:r>
            <a:r>
              <a:rPr lang="en-US" sz="2200" b="1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yr</a:t>
            </a:r>
            <a:r>
              <a:rPr lang="en-US" sz="2200" b="1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311079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9EF54-6245-AF44-ACEE-9DA2D7634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CCSN Rates by Subtype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FDA3A1-5794-CF45-B0BC-D9C6D674C8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2418" y="815238"/>
            <a:ext cx="7029579" cy="428557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607BB41-05F7-5D4F-957D-ED14C97FB623}"/>
              </a:ext>
            </a:extLst>
          </p:cNvPr>
          <p:cNvSpPr/>
          <p:nvPr/>
        </p:nvSpPr>
        <p:spPr>
          <a:xfrm>
            <a:off x="4507207" y="815238"/>
            <a:ext cx="3672697" cy="42855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9B472E-A1F4-FC48-92DB-B35A8645A045}"/>
              </a:ext>
            </a:extLst>
          </p:cNvPr>
          <p:cNvSpPr txBox="1"/>
          <p:nvPr/>
        </p:nvSpPr>
        <p:spPr>
          <a:xfrm>
            <a:off x="4847743" y="2295753"/>
            <a:ext cx="429625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D1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IIn</a:t>
            </a:r>
            <a:r>
              <a:rPr lang="en-US" sz="2200" b="1" dirty="0">
                <a:solidFill>
                  <a:srgbClr val="D1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	2-5%</a:t>
            </a:r>
            <a:br>
              <a:rPr lang="en-US" sz="2200" b="1" dirty="0">
                <a:solidFill>
                  <a:srgbClr val="FF00F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 err="1">
                <a:solidFill>
                  <a:srgbClr val="FF00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r>
              <a:rPr lang="en-US" sz="2200" b="1" dirty="0">
                <a:solidFill>
                  <a:srgbClr val="FF00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-BL: 	1-4%  </a:t>
            </a:r>
            <a:r>
              <a:rPr lang="en-US" sz="2200" b="1" dirty="0">
                <a:solidFill>
                  <a:srgbClr val="FBA6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(5-20% of </a:t>
            </a:r>
            <a:r>
              <a:rPr lang="en-US" sz="2200" b="1" dirty="0" err="1">
                <a:solidFill>
                  <a:srgbClr val="FBA6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</a:t>
            </a:r>
            <a:r>
              <a:rPr lang="en-US" sz="2200" b="1" dirty="0">
                <a:solidFill>
                  <a:srgbClr val="FBA6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/c)</a:t>
            </a:r>
            <a:br>
              <a:rPr lang="en-US" sz="2200" b="1" dirty="0">
                <a:solidFill>
                  <a:srgbClr val="FBA6E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Ibn: 		0.05-0.5%</a:t>
            </a:r>
          </a:p>
          <a:p>
            <a:r>
              <a:rPr lang="en-US" sz="2200" b="1" dirty="0">
                <a:solidFill>
                  <a:srgbClr val="00DD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SLSN I:  	0.01-0.05%</a:t>
            </a:r>
          </a:p>
          <a:p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SLSN II: 	0.01-0.03%</a:t>
            </a:r>
            <a:endParaRPr lang="en-US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DE2B36-0D82-5B9A-F6C3-948B2C9832D6}"/>
              </a:ext>
            </a:extLst>
          </p:cNvPr>
          <p:cNvSpPr txBox="1"/>
          <p:nvPr/>
        </p:nvSpPr>
        <p:spPr>
          <a:xfrm>
            <a:off x="4581939" y="1614999"/>
            <a:ext cx="46856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2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</a:t>
            </a:r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/c: 22% (±6%) of CCSN rate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4F893B-C0AC-02FF-79CF-371A200C511B}"/>
              </a:ext>
            </a:extLst>
          </p:cNvPr>
          <p:cNvSpPr txBox="1"/>
          <p:nvPr/>
        </p:nvSpPr>
        <p:spPr>
          <a:xfrm>
            <a:off x="4572000" y="1286384"/>
            <a:ext cx="38435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II: ~75% of CCSN rate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7A0CA5-F44D-32A3-C54C-A0B3F29BC57A}"/>
              </a:ext>
            </a:extLst>
          </p:cNvPr>
          <p:cNvSpPr txBox="1"/>
          <p:nvPr/>
        </p:nvSpPr>
        <p:spPr>
          <a:xfrm>
            <a:off x="4847743" y="4324865"/>
            <a:ext cx="3839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Also: </a:t>
            </a:r>
            <a:r>
              <a:rPr lang="en-GB" dirty="0" err="1"/>
              <a:t>Ia</a:t>
            </a:r>
            <a:r>
              <a:rPr lang="en-GB" dirty="0"/>
              <a:t>-CSM, afterglows, FBOTs, </a:t>
            </a:r>
            <a:br>
              <a:rPr lang="en-GB" dirty="0"/>
            </a:br>
            <a:r>
              <a:rPr lang="en-GB" dirty="0"/>
              <a:t>	  </a:t>
            </a:r>
            <a:r>
              <a:rPr lang="en-GB" dirty="0" err="1"/>
              <a:t>Icn</a:t>
            </a:r>
            <a:r>
              <a:rPr lang="en-GB" dirty="0"/>
              <a:t>, </a:t>
            </a:r>
            <a:r>
              <a:rPr lang="en-GB" dirty="0" err="1"/>
              <a:t>kilonovae</a:t>
            </a:r>
            <a:r>
              <a:rPr lang="en-GB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3384252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Host Galaxies</a:t>
            </a:r>
          </a:p>
        </p:txBody>
      </p:sp>
      <p:pic>
        <p:nvPicPr>
          <p:cNvPr id="4" name="Picture 3" descr="sn_hosts_C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446" y="889000"/>
            <a:ext cx="4407540" cy="4254500"/>
          </a:xfrm>
          <a:prstGeom prst="rect">
            <a:avLst/>
          </a:prstGeom>
        </p:spPr>
      </p:pic>
      <p:pic>
        <p:nvPicPr>
          <p:cNvPr id="5" name="Picture 4" descr="sn_hosts_Ia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2" y="889000"/>
            <a:ext cx="4407540" cy="4254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F35813-1F45-71F1-F3D0-CDC7E2402479}"/>
              </a:ext>
            </a:extLst>
          </p:cNvPr>
          <p:cNvSpPr txBox="1"/>
          <p:nvPr/>
        </p:nvSpPr>
        <p:spPr>
          <a:xfrm>
            <a:off x="7124700" y="4873367"/>
            <a:ext cx="1993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Arial"/>
                <a:cs typeface="Arial"/>
              </a:rPr>
              <a:t>Perley+2020</a:t>
            </a:r>
          </a:p>
        </p:txBody>
      </p:sp>
    </p:spTree>
    <p:extLst>
      <p:ext uri="{BB962C8B-B14F-4D97-AF65-F5344CB8AC3E}">
        <p14:creationId xmlns:p14="http://schemas.microsoft.com/office/powerpoint/2010/main" val="1969325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1AD52-D1DE-9EBC-C9E9-6D53559A8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Public Resource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A9132-B9D2-14C5-A41B-B46D291EB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Public sample explorer (uses TNS classifications):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>
                <a:hlinkClick r:id="rId2"/>
              </a:rPr>
              <a:t>http://zwicky.tf/mwa</a:t>
            </a:r>
            <a:r>
              <a:rPr lang="en-GB" dirty="0"/>
              <a:t>  </a:t>
            </a:r>
          </a:p>
          <a:p>
            <a:endParaRPr lang="en-GB" dirty="0"/>
          </a:p>
          <a:p>
            <a:r>
              <a:rPr lang="en-GB" dirty="0"/>
              <a:t>"Internal" version (more classifications &amp; features):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>
                <a:hlinkClick r:id="rId3"/>
              </a:rPr>
              <a:t>http://sites.astro.caltech.edu/ztf/rcf/explorer.php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17F2B5-92AD-2D2C-1707-B0E40D78024F}"/>
              </a:ext>
            </a:extLst>
          </p:cNvPr>
          <p:cNvSpPr txBox="1"/>
          <p:nvPr/>
        </p:nvSpPr>
        <p:spPr>
          <a:xfrm>
            <a:off x="6635578" y="3669957"/>
            <a:ext cx="17423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user: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bts</a:t>
            </a:r>
            <a:b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pass: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rcf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379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168B0-EB19-D809-3F48-9F23CC30D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Population studies for optical transients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2FC71-1E58-44B1-7B1D-839D44DEE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4054755"/>
          </a:xfrm>
        </p:spPr>
        <p:txBody>
          <a:bodyPr/>
          <a:lstStyle/>
          <a:p>
            <a:pPr marL="0" indent="0">
              <a:buNone/>
            </a:pPr>
            <a:r>
              <a:rPr lang="en-US" sz="2800" u="sng" dirty="0"/>
              <a:t>Needed to address:</a:t>
            </a:r>
          </a:p>
          <a:p>
            <a:r>
              <a:rPr lang="en-US" sz="2800" dirty="0"/>
              <a:t>How common things are (</a:t>
            </a:r>
            <a:r>
              <a:rPr lang="en-US" sz="2800" b="1" dirty="0"/>
              <a:t>rates</a:t>
            </a:r>
            <a:r>
              <a:rPr lang="en-US" sz="2800" dirty="0"/>
              <a:t>)</a:t>
            </a:r>
          </a:p>
          <a:p>
            <a:r>
              <a:rPr lang="en-US" sz="2800" dirty="0"/>
              <a:t>How events group into </a:t>
            </a:r>
            <a:r>
              <a:rPr lang="en-US" sz="2800" b="1" dirty="0"/>
              <a:t>classes</a:t>
            </a:r>
            <a:r>
              <a:rPr lang="en-US" sz="2800" dirty="0"/>
              <a:t> ("phase space")</a:t>
            </a:r>
          </a:p>
          <a:p>
            <a:r>
              <a:rPr lang="en-US" sz="2800" dirty="0"/>
              <a:t>What does </a:t>
            </a:r>
            <a:r>
              <a:rPr lang="en-US" sz="2800" i="1" dirty="0"/>
              <a:t>not </a:t>
            </a:r>
            <a:r>
              <a:rPr lang="en-US" sz="2800" dirty="0"/>
              <a:t>exist (</a:t>
            </a:r>
            <a:r>
              <a:rPr lang="en-US" sz="2800" b="1" dirty="0"/>
              <a:t>rate limits</a:t>
            </a:r>
            <a:r>
              <a:rPr lang="en-US" sz="2800" dirty="0"/>
              <a:t>)</a:t>
            </a:r>
          </a:p>
          <a:p>
            <a:r>
              <a:rPr lang="en-US" sz="2800" dirty="0"/>
              <a:t>Where things happen (host galaxies)</a:t>
            </a:r>
            <a:endParaRPr lang="en-GB" sz="2800" dirty="0"/>
          </a:p>
          <a:p>
            <a:r>
              <a:rPr lang="en-GB" sz="2800" dirty="0"/>
              <a:t>Anything systematics-limited (e.g. cosmology)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945119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4EB8F-D3E7-29C4-F49B-6862C23FA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9B874-AB65-5C7E-55D2-837C83539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8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1CC15-6D9C-DA36-53EC-516597112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Ongoing Efforts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486A8-6A55-C9B6-126D-776F6938A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853763"/>
          </a:xfrm>
        </p:spPr>
        <p:txBody>
          <a:bodyPr>
            <a:normAutofit fontScale="92500"/>
          </a:bodyPr>
          <a:lstStyle/>
          <a:p>
            <a:r>
              <a:rPr lang="en-GB" dirty="0"/>
              <a:t>Forced photometry light curves</a:t>
            </a:r>
          </a:p>
          <a:p>
            <a:r>
              <a:rPr lang="en-GB" dirty="0"/>
              <a:t>Final spectra, classifications, and redshifts</a:t>
            </a:r>
          </a:p>
          <a:p>
            <a:r>
              <a:rPr lang="en-GB" dirty="0"/>
              <a:t>Detailed light curve processing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(explosion times, plateau times, phot types, clustering, double peaks...)</a:t>
            </a:r>
          </a:p>
          <a:p>
            <a:r>
              <a:rPr lang="en-GB" dirty="0"/>
              <a:t>Improved automation</a:t>
            </a:r>
          </a:p>
          <a:p>
            <a:r>
              <a:rPr lang="en-GB" dirty="0"/>
              <a:t>"Deep Transient Survey":  </a:t>
            </a:r>
            <a:br>
              <a:rPr lang="en-GB" dirty="0"/>
            </a:br>
            <a:r>
              <a:rPr lang="en-GB" dirty="0"/>
              <a:t>Scanning/saving all transients to 19.8 mag</a:t>
            </a:r>
          </a:p>
          <a:p>
            <a:r>
              <a:rPr lang="en-GB" dirty="0"/>
              <a:t>Host galaxy populations in detail</a:t>
            </a:r>
          </a:p>
          <a:p>
            <a:r>
              <a:rPr lang="en-GB" dirty="0"/>
              <a:t>(Even) more completeness checks</a:t>
            </a:r>
          </a:p>
        </p:txBody>
      </p:sp>
    </p:spTree>
    <p:extLst>
      <p:ext uri="{BB962C8B-B14F-4D97-AF65-F5344CB8AC3E}">
        <p14:creationId xmlns:p14="http://schemas.microsoft.com/office/powerpoint/2010/main" val="30706596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2D42E-6210-F219-21DE-EA3C3A2A3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Upcoming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E7FBC-AEF0-4489-70E4-93A1F3C15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Synergy with ATLAS (+others)</a:t>
            </a:r>
          </a:p>
          <a:p>
            <a:r>
              <a:rPr lang="en-GB" dirty="0"/>
              <a:t>Stacking, rebuilt references</a:t>
            </a:r>
          </a:p>
          <a:p>
            <a:r>
              <a:rPr lang="en-GB" dirty="0"/>
              <a:t>SEDM2 : Twice the classification capability </a:t>
            </a:r>
            <a:br>
              <a:rPr lang="en-GB" dirty="0"/>
            </a:br>
            <a:r>
              <a:rPr lang="en-GB" dirty="0"/>
              <a:t>(Go deeper?  Multi-phase?)</a:t>
            </a:r>
          </a:p>
          <a:p>
            <a:r>
              <a:rPr lang="en-GB" dirty="0"/>
              <a:t>DESI : Host galaxy redshifts </a:t>
            </a:r>
            <a:r>
              <a:rPr lang="en-GB" dirty="0" err="1"/>
              <a:t>en</a:t>
            </a:r>
            <a:r>
              <a:rPr lang="en-GB" dirty="0"/>
              <a:t> masse</a:t>
            </a:r>
          </a:p>
          <a:p>
            <a:r>
              <a:rPr lang="en-GB"/>
              <a:t>ZTF-III </a:t>
            </a:r>
            <a:r>
              <a:rPr lang="en-GB" dirty="0"/>
              <a:t>:  More of the same (consistency)? </a:t>
            </a:r>
            <a:br>
              <a:rPr lang="en-GB" dirty="0"/>
            </a:br>
            <a:r>
              <a:rPr lang="en-GB" dirty="0"/>
              <a:t>More </a:t>
            </a:r>
            <a:r>
              <a:rPr lang="en-GB" dirty="0" err="1"/>
              <a:t>colors</a:t>
            </a:r>
            <a:r>
              <a:rPr lang="en-GB" dirty="0"/>
              <a:t>?  1-day cadence?</a:t>
            </a:r>
          </a:p>
        </p:txBody>
      </p:sp>
    </p:spTree>
    <p:extLst>
      <p:ext uri="{BB962C8B-B14F-4D97-AF65-F5344CB8AC3E}">
        <p14:creationId xmlns:p14="http://schemas.microsoft.com/office/powerpoint/2010/main" val="837891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1FAF9-8774-95D6-AF24-CFD2C41A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ZTF: The ideal transient population survey</a:t>
            </a:r>
          </a:p>
        </p:txBody>
      </p:sp>
      <p:pic>
        <p:nvPicPr>
          <p:cNvPr id="4" name="Picture 3" descr="A picture containing wall, indoor, telescope&#10;&#10;Description automatically generated">
            <a:extLst>
              <a:ext uri="{FF2B5EF4-FFF2-40B4-BE49-F238E27FC236}">
                <a16:creationId xmlns:a16="http://schemas.microsoft.com/office/drawing/2014/main" id="{BB490C07-5C4E-811F-0A27-8E7DA2413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929"/>
          <a:stretch/>
        </p:blipFill>
        <p:spPr>
          <a:xfrm>
            <a:off x="5959387" y="3472596"/>
            <a:ext cx="2830355" cy="1549803"/>
          </a:xfrm>
          <a:prstGeom prst="rect">
            <a:avLst/>
          </a:prstGeom>
        </p:spPr>
      </p:pic>
      <p:grpSp>
        <p:nvGrpSpPr>
          <p:cNvPr id="191" name="Group 190">
            <a:extLst>
              <a:ext uri="{FF2B5EF4-FFF2-40B4-BE49-F238E27FC236}">
                <a16:creationId xmlns:a16="http://schemas.microsoft.com/office/drawing/2014/main" id="{FFF6B3D7-7B56-A46D-145E-552271FF1EBC}"/>
              </a:ext>
            </a:extLst>
          </p:cNvPr>
          <p:cNvGrpSpPr/>
          <p:nvPr/>
        </p:nvGrpSpPr>
        <p:grpSpPr>
          <a:xfrm>
            <a:off x="143746" y="1051566"/>
            <a:ext cx="3527659" cy="1772605"/>
            <a:chOff x="1729041" y="1592153"/>
            <a:chExt cx="3276409" cy="1646355"/>
          </a:xfrm>
        </p:grpSpPr>
        <p:sp>
          <p:nvSpPr>
            <p:cNvPr id="11" name="object 2">
              <a:extLst>
                <a:ext uri="{FF2B5EF4-FFF2-40B4-BE49-F238E27FC236}">
                  <a16:creationId xmlns:a16="http://schemas.microsoft.com/office/drawing/2014/main" id="{5B4CE049-A8B7-D9C0-4C4A-760E91140392}"/>
                </a:ext>
              </a:extLst>
            </p:cNvPr>
            <p:cNvSpPr/>
            <p:nvPr/>
          </p:nvSpPr>
          <p:spPr>
            <a:xfrm>
              <a:off x="1729041" y="1592153"/>
              <a:ext cx="3276409" cy="1646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object 5">
              <a:extLst>
                <a:ext uri="{FF2B5EF4-FFF2-40B4-BE49-F238E27FC236}">
                  <a16:creationId xmlns:a16="http://schemas.microsoft.com/office/drawing/2014/main" id="{C3A083BD-5F67-9396-19FE-D5664C4DF2A3}"/>
                </a:ext>
              </a:extLst>
            </p:cNvPr>
            <p:cNvSpPr/>
            <p:nvPr/>
          </p:nvSpPr>
          <p:spPr>
            <a:xfrm>
              <a:off x="2130815" y="1884619"/>
              <a:ext cx="2473970" cy="0"/>
            </a:xfrm>
            <a:custGeom>
              <a:avLst/>
              <a:gdLst/>
              <a:ahLst/>
              <a:cxnLst/>
              <a:rect l="l" t="t" r="r" b="b"/>
              <a:pathLst>
                <a:path w="3518534">
                  <a:moveTo>
                    <a:pt x="3517936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48E9D286-4533-E145-6393-5D9DCA26CB8F}"/>
                </a:ext>
              </a:extLst>
            </p:cNvPr>
            <p:cNvSpPr/>
            <p:nvPr/>
          </p:nvSpPr>
          <p:spPr>
            <a:xfrm>
              <a:off x="1876948" y="2086081"/>
              <a:ext cx="2981623" cy="0"/>
            </a:xfrm>
            <a:custGeom>
              <a:avLst/>
              <a:gdLst/>
              <a:ahLst/>
              <a:cxnLst/>
              <a:rect l="l" t="t" r="r" b="b"/>
              <a:pathLst>
                <a:path w="4240530">
                  <a:moveTo>
                    <a:pt x="4240248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object 7">
              <a:extLst>
                <a:ext uri="{FF2B5EF4-FFF2-40B4-BE49-F238E27FC236}">
                  <a16:creationId xmlns:a16="http://schemas.microsoft.com/office/drawing/2014/main" id="{8C61712D-FFB4-43ED-E65E-82C295031D2B}"/>
                </a:ext>
              </a:extLst>
            </p:cNvPr>
            <p:cNvSpPr/>
            <p:nvPr/>
          </p:nvSpPr>
          <p:spPr>
            <a:xfrm>
              <a:off x="1753415" y="2303826"/>
              <a:ext cx="3228975" cy="0"/>
            </a:xfrm>
            <a:custGeom>
              <a:avLst/>
              <a:gdLst/>
              <a:ahLst/>
              <a:cxnLst/>
              <a:rect l="l" t="t" r="r" b="b"/>
              <a:pathLst>
                <a:path w="4592320">
                  <a:moveTo>
                    <a:pt x="4591726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object 8">
              <a:extLst>
                <a:ext uri="{FF2B5EF4-FFF2-40B4-BE49-F238E27FC236}">
                  <a16:creationId xmlns:a16="http://schemas.microsoft.com/office/drawing/2014/main" id="{CD096E91-8654-0962-29BF-7A9176C6133C}"/>
                </a:ext>
              </a:extLst>
            </p:cNvPr>
            <p:cNvSpPr/>
            <p:nvPr/>
          </p:nvSpPr>
          <p:spPr>
            <a:xfrm>
              <a:off x="1753415" y="2526835"/>
              <a:ext cx="3228975" cy="0"/>
            </a:xfrm>
            <a:custGeom>
              <a:avLst/>
              <a:gdLst/>
              <a:ahLst/>
              <a:cxnLst/>
              <a:rect l="l" t="t" r="r" b="b"/>
              <a:pathLst>
                <a:path w="4592320">
                  <a:moveTo>
                    <a:pt x="4591726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object 9">
              <a:extLst>
                <a:ext uri="{FF2B5EF4-FFF2-40B4-BE49-F238E27FC236}">
                  <a16:creationId xmlns:a16="http://schemas.microsoft.com/office/drawing/2014/main" id="{FA758B16-F889-AA96-F6C1-C68C9AB3B497}"/>
                </a:ext>
              </a:extLst>
            </p:cNvPr>
            <p:cNvSpPr/>
            <p:nvPr/>
          </p:nvSpPr>
          <p:spPr>
            <a:xfrm>
              <a:off x="1876948" y="2744579"/>
              <a:ext cx="2981623" cy="0"/>
            </a:xfrm>
            <a:custGeom>
              <a:avLst/>
              <a:gdLst/>
              <a:ahLst/>
              <a:cxnLst/>
              <a:rect l="l" t="t" r="r" b="b"/>
              <a:pathLst>
                <a:path w="4240530">
                  <a:moveTo>
                    <a:pt x="4240248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bject 10">
              <a:extLst>
                <a:ext uri="{FF2B5EF4-FFF2-40B4-BE49-F238E27FC236}">
                  <a16:creationId xmlns:a16="http://schemas.microsoft.com/office/drawing/2014/main" id="{C129336D-F81D-3C6E-92ED-12FD25344BA6}"/>
                </a:ext>
              </a:extLst>
            </p:cNvPr>
            <p:cNvSpPr/>
            <p:nvPr/>
          </p:nvSpPr>
          <p:spPr>
            <a:xfrm>
              <a:off x="2130815" y="2946042"/>
              <a:ext cx="2473970" cy="0"/>
            </a:xfrm>
            <a:custGeom>
              <a:avLst/>
              <a:gdLst/>
              <a:ahLst/>
              <a:cxnLst/>
              <a:rect l="l" t="t" r="r" b="b"/>
              <a:pathLst>
                <a:path w="3518534">
                  <a:moveTo>
                    <a:pt x="3517936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bject 11">
              <a:extLst>
                <a:ext uri="{FF2B5EF4-FFF2-40B4-BE49-F238E27FC236}">
                  <a16:creationId xmlns:a16="http://schemas.microsoft.com/office/drawing/2014/main" id="{52A9FC25-B399-0178-C2B6-8BF3663AB744}"/>
                </a:ext>
              </a:extLst>
            </p:cNvPr>
            <p:cNvSpPr/>
            <p:nvPr/>
          </p:nvSpPr>
          <p:spPr>
            <a:xfrm>
              <a:off x="2541167" y="3117811"/>
              <a:ext cx="1652885" cy="0"/>
            </a:xfrm>
            <a:custGeom>
              <a:avLst/>
              <a:gdLst/>
              <a:ahLst/>
              <a:cxnLst/>
              <a:rect l="l" t="t" r="r" b="b"/>
              <a:pathLst>
                <a:path w="2350770">
                  <a:moveTo>
                    <a:pt x="2350387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object 12">
              <a:extLst>
                <a:ext uri="{FF2B5EF4-FFF2-40B4-BE49-F238E27FC236}">
                  <a16:creationId xmlns:a16="http://schemas.microsoft.com/office/drawing/2014/main" id="{828D52A1-BBF8-3ADF-188F-782A851654ED}"/>
                </a:ext>
              </a:extLst>
            </p:cNvPr>
            <p:cNvSpPr/>
            <p:nvPr/>
          </p:nvSpPr>
          <p:spPr>
            <a:xfrm>
              <a:off x="3367246" y="323035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60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bject 13">
              <a:extLst>
                <a:ext uri="{FF2B5EF4-FFF2-40B4-BE49-F238E27FC236}">
                  <a16:creationId xmlns:a16="http://schemas.microsoft.com/office/drawing/2014/main" id="{395D9D7F-78A8-F078-9D85-A291EC947568}"/>
                </a:ext>
              </a:extLst>
            </p:cNvPr>
            <p:cNvSpPr/>
            <p:nvPr/>
          </p:nvSpPr>
          <p:spPr>
            <a:xfrm>
              <a:off x="1738097" y="2415330"/>
              <a:ext cx="3259336" cy="0"/>
            </a:xfrm>
            <a:custGeom>
              <a:avLst/>
              <a:gdLst/>
              <a:ahLst/>
              <a:cxnLst/>
              <a:rect l="l" t="t" r="r" b="b"/>
              <a:pathLst>
                <a:path w="4635500">
                  <a:moveTo>
                    <a:pt x="4635312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60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bject 14">
              <a:extLst>
                <a:ext uri="{FF2B5EF4-FFF2-40B4-BE49-F238E27FC236}">
                  <a16:creationId xmlns:a16="http://schemas.microsoft.com/office/drawing/2014/main" id="{10DE3535-242C-8F7F-3452-221416ECFFC8}"/>
                </a:ext>
              </a:extLst>
            </p:cNvPr>
            <p:cNvSpPr/>
            <p:nvPr/>
          </p:nvSpPr>
          <p:spPr>
            <a:xfrm>
              <a:off x="3367247" y="1600304"/>
              <a:ext cx="1630114" cy="1630114"/>
            </a:xfrm>
            <a:custGeom>
              <a:avLst/>
              <a:gdLst/>
              <a:ahLst/>
              <a:cxnLst/>
              <a:rect l="l" t="t" r="r" b="b"/>
              <a:pathLst>
                <a:path w="2318384" h="2318384">
                  <a:moveTo>
                    <a:pt x="0" y="0"/>
                  </a:moveTo>
                  <a:lnTo>
                    <a:pt x="131769" y="1873"/>
                  </a:lnTo>
                  <a:lnTo>
                    <a:pt x="261175" y="7378"/>
                  </a:lnTo>
                  <a:lnTo>
                    <a:pt x="392231" y="16711"/>
                  </a:lnTo>
                  <a:lnTo>
                    <a:pt x="516334" y="29115"/>
                  </a:lnTo>
                  <a:lnTo>
                    <a:pt x="642331" y="45380"/>
                  </a:lnTo>
                  <a:lnTo>
                    <a:pt x="765282" y="64976"/>
                  </a:lnTo>
                  <a:lnTo>
                    <a:pt x="881795" y="87125"/>
                  </a:lnTo>
                  <a:lnTo>
                    <a:pt x="997467" y="112778"/>
                  </a:lnTo>
                  <a:lnTo>
                    <a:pt x="1108382" y="141062"/>
                  </a:lnTo>
                  <a:lnTo>
                    <a:pt x="1215042" y="171958"/>
                  </a:lnTo>
                  <a:lnTo>
                    <a:pt x="1317742" y="205462"/>
                  </a:lnTo>
                  <a:lnTo>
                    <a:pt x="1413551" y="240401"/>
                  </a:lnTo>
                  <a:lnTo>
                    <a:pt x="1505978" y="277880"/>
                  </a:lnTo>
                  <a:lnTo>
                    <a:pt x="1592249" y="316644"/>
                  </a:lnTo>
                  <a:lnTo>
                    <a:pt x="1675265" y="357901"/>
                  </a:lnTo>
                  <a:lnTo>
                    <a:pt x="1752490" y="400320"/>
                  </a:lnTo>
                  <a:lnTo>
                    <a:pt x="1824187" y="443808"/>
                  </a:lnTo>
                  <a:lnTo>
                    <a:pt x="1890556" y="488272"/>
                  </a:lnTo>
                  <a:lnTo>
                    <a:pt x="1951773" y="533631"/>
                  </a:lnTo>
                  <a:lnTo>
                    <a:pt x="2006304" y="578362"/>
                  </a:lnTo>
                  <a:lnTo>
                    <a:pt x="2056237" y="623798"/>
                  </a:lnTo>
                  <a:lnTo>
                    <a:pt x="2101658" y="669877"/>
                  </a:lnTo>
                  <a:lnTo>
                    <a:pt x="2142634" y="716534"/>
                  </a:lnTo>
                  <a:lnTo>
                    <a:pt x="2178112" y="762179"/>
                  </a:lnTo>
                  <a:lnTo>
                    <a:pt x="2209526" y="808256"/>
                  </a:lnTo>
                  <a:lnTo>
                    <a:pt x="2236913" y="854712"/>
                  </a:lnTo>
                  <a:lnTo>
                    <a:pt x="2260302" y="901492"/>
                  </a:lnTo>
                  <a:lnTo>
                    <a:pt x="2279132" y="946974"/>
                  </a:lnTo>
                  <a:lnTo>
                    <a:pt x="2294263" y="992667"/>
                  </a:lnTo>
                  <a:lnTo>
                    <a:pt x="2305713" y="1038524"/>
                  </a:lnTo>
                  <a:lnTo>
                    <a:pt x="2313486" y="1084500"/>
                  </a:lnTo>
                  <a:lnTo>
                    <a:pt x="2317594" y="1130550"/>
                  </a:lnTo>
                  <a:lnTo>
                    <a:pt x="2318035" y="1176627"/>
                  </a:lnTo>
                  <a:lnTo>
                    <a:pt x="2314814" y="1222687"/>
                  </a:lnTo>
                  <a:lnTo>
                    <a:pt x="2307926" y="1268684"/>
                  </a:lnTo>
                  <a:lnTo>
                    <a:pt x="2297364" y="1314575"/>
                  </a:lnTo>
                  <a:lnTo>
                    <a:pt x="2283122" y="1360311"/>
                  </a:lnTo>
                  <a:lnTo>
                    <a:pt x="2265186" y="1405849"/>
                  </a:lnTo>
                  <a:lnTo>
                    <a:pt x="2243541" y="1451141"/>
                  </a:lnTo>
                  <a:lnTo>
                    <a:pt x="2218164" y="1496143"/>
                  </a:lnTo>
                  <a:lnTo>
                    <a:pt x="2187961" y="1542339"/>
                  </a:lnTo>
                  <a:lnTo>
                    <a:pt x="2153706" y="1588119"/>
                  </a:lnTo>
                  <a:lnTo>
                    <a:pt x="2115358" y="1633431"/>
                  </a:lnTo>
                  <a:lnTo>
                    <a:pt x="2072866" y="1678219"/>
                  </a:lnTo>
                  <a:lnTo>
                    <a:pt x="2024544" y="1723891"/>
                  </a:lnTo>
                  <a:lnTo>
                    <a:pt x="1971654" y="1768880"/>
                  </a:lnTo>
                  <a:lnTo>
                    <a:pt x="1914105" y="1813121"/>
                  </a:lnTo>
                  <a:lnTo>
                    <a:pt x="1851776" y="1856543"/>
                  </a:lnTo>
                  <a:lnTo>
                    <a:pt x="1784529" y="1899076"/>
                  </a:lnTo>
                  <a:lnTo>
                    <a:pt x="1712185" y="1940643"/>
                  </a:lnTo>
                  <a:lnTo>
                    <a:pt x="1634513" y="1981171"/>
                  </a:lnTo>
                  <a:lnTo>
                    <a:pt x="1551248" y="2020564"/>
                  </a:lnTo>
                  <a:lnTo>
                    <a:pt x="1462040" y="2058725"/>
                  </a:lnTo>
                  <a:lnTo>
                    <a:pt x="1369632" y="2094378"/>
                  </a:lnTo>
                  <a:lnTo>
                    <a:pt x="1270693" y="2128666"/>
                  </a:lnTo>
                  <a:lnTo>
                    <a:pt x="1168171" y="2160383"/>
                  </a:lnTo>
                  <a:lnTo>
                    <a:pt x="1061940" y="2189537"/>
                  </a:lnTo>
                  <a:lnTo>
                    <a:pt x="951484" y="2216172"/>
                  </a:lnTo>
                  <a:lnTo>
                    <a:pt x="836388" y="2240233"/>
                  </a:lnTo>
                  <a:lnTo>
                    <a:pt x="720582" y="2260883"/>
                  </a:lnTo>
                  <a:lnTo>
                    <a:pt x="598496" y="2279006"/>
                  </a:lnTo>
                  <a:lnTo>
                    <a:pt x="472965" y="2293920"/>
                  </a:lnTo>
                  <a:lnTo>
                    <a:pt x="349108" y="2305080"/>
                  </a:lnTo>
                  <a:lnTo>
                    <a:pt x="222615" y="2312942"/>
                  </a:lnTo>
                  <a:lnTo>
                    <a:pt x="98850" y="2317244"/>
                  </a:lnTo>
                  <a:lnTo>
                    <a:pt x="16479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object 15">
              <a:extLst>
                <a:ext uri="{FF2B5EF4-FFF2-40B4-BE49-F238E27FC236}">
                  <a16:creationId xmlns:a16="http://schemas.microsoft.com/office/drawing/2014/main" id="{40923E89-7175-8427-D10B-3DBD355B68AD}"/>
                </a:ext>
              </a:extLst>
            </p:cNvPr>
            <p:cNvSpPr/>
            <p:nvPr/>
          </p:nvSpPr>
          <p:spPr>
            <a:xfrm>
              <a:off x="3367246" y="1600304"/>
              <a:ext cx="1449288" cy="1630114"/>
            </a:xfrm>
            <a:custGeom>
              <a:avLst/>
              <a:gdLst/>
              <a:ahLst/>
              <a:cxnLst/>
              <a:rect l="l" t="t" r="r" b="b"/>
              <a:pathLst>
                <a:path w="2061209" h="2318384">
                  <a:moveTo>
                    <a:pt x="0" y="0"/>
                  </a:moveTo>
                  <a:lnTo>
                    <a:pt x="117128" y="1873"/>
                  </a:lnTo>
                  <a:lnTo>
                    <a:pt x="232156" y="7378"/>
                  </a:lnTo>
                  <a:lnTo>
                    <a:pt x="348650" y="16711"/>
                  </a:lnTo>
                  <a:lnTo>
                    <a:pt x="458965" y="29115"/>
                  </a:lnTo>
                  <a:lnTo>
                    <a:pt x="570960" y="45380"/>
                  </a:lnTo>
                  <a:lnTo>
                    <a:pt x="680249" y="64976"/>
                  </a:lnTo>
                  <a:lnTo>
                    <a:pt x="783818" y="87125"/>
                  </a:lnTo>
                  <a:lnTo>
                    <a:pt x="886638" y="112778"/>
                  </a:lnTo>
                  <a:lnTo>
                    <a:pt x="985229" y="141062"/>
                  </a:lnTo>
                  <a:lnTo>
                    <a:pt x="1080037" y="171958"/>
                  </a:lnTo>
                  <a:lnTo>
                    <a:pt x="1171326" y="205462"/>
                  </a:lnTo>
                  <a:lnTo>
                    <a:pt x="1259221" y="241586"/>
                  </a:lnTo>
                  <a:lnTo>
                    <a:pt x="1341197" y="279107"/>
                  </a:lnTo>
                  <a:lnTo>
                    <a:pt x="1420096" y="319185"/>
                  </a:lnTo>
                  <a:lnTo>
                    <a:pt x="1493567" y="360520"/>
                  </a:lnTo>
                  <a:lnTo>
                    <a:pt x="1561901" y="403011"/>
                  </a:lnTo>
                  <a:lnTo>
                    <a:pt x="1625323" y="446559"/>
                  </a:lnTo>
                  <a:lnTo>
                    <a:pt x="1684023" y="491077"/>
                  </a:lnTo>
                  <a:lnTo>
                    <a:pt x="1738161" y="536493"/>
                  </a:lnTo>
                  <a:lnTo>
                    <a:pt x="1787855" y="582729"/>
                  </a:lnTo>
                  <a:lnTo>
                    <a:pt x="1833203" y="629713"/>
                  </a:lnTo>
                  <a:lnTo>
                    <a:pt x="1874282" y="677368"/>
                  </a:lnTo>
                  <a:lnTo>
                    <a:pt x="1911161" y="725627"/>
                  </a:lnTo>
                  <a:lnTo>
                    <a:pt x="1943898" y="774426"/>
                  </a:lnTo>
                  <a:lnTo>
                    <a:pt x="1971701" y="822155"/>
                  </a:lnTo>
                  <a:lnTo>
                    <a:pt x="1995691" y="870271"/>
                  </a:lnTo>
                  <a:lnTo>
                    <a:pt x="2015894" y="918717"/>
                  </a:lnTo>
                  <a:lnTo>
                    <a:pt x="2032330" y="967434"/>
                  </a:lnTo>
                  <a:lnTo>
                    <a:pt x="2045017" y="1016370"/>
                  </a:lnTo>
                  <a:lnTo>
                    <a:pt x="2053969" y="1065465"/>
                  </a:lnTo>
                  <a:lnTo>
                    <a:pt x="2059081" y="1113077"/>
                  </a:lnTo>
                  <a:lnTo>
                    <a:pt x="2060709" y="1160738"/>
                  </a:lnTo>
                  <a:lnTo>
                    <a:pt x="2058850" y="1208396"/>
                  </a:lnTo>
                  <a:lnTo>
                    <a:pt x="2053504" y="1256005"/>
                  </a:lnTo>
                  <a:lnTo>
                    <a:pt x="2044667" y="1303510"/>
                  </a:lnTo>
                  <a:lnTo>
                    <a:pt x="2032330" y="1350864"/>
                  </a:lnTo>
                  <a:lnTo>
                    <a:pt x="2015894" y="1399581"/>
                  </a:lnTo>
                  <a:lnTo>
                    <a:pt x="1995691" y="1448027"/>
                  </a:lnTo>
                  <a:lnTo>
                    <a:pt x="1971701" y="1496143"/>
                  </a:lnTo>
                  <a:lnTo>
                    <a:pt x="1943898" y="1543872"/>
                  </a:lnTo>
                  <a:lnTo>
                    <a:pt x="1912247" y="1591155"/>
                  </a:lnTo>
                  <a:lnTo>
                    <a:pt x="1876709" y="1637933"/>
                  </a:lnTo>
                  <a:lnTo>
                    <a:pt x="1835895" y="1685627"/>
                  </a:lnTo>
                  <a:lnTo>
                    <a:pt x="1790818" y="1732651"/>
                  </a:lnTo>
                  <a:lnTo>
                    <a:pt x="1741397" y="1778937"/>
                  </a:lnTo>
                  <a:lnTo>
                    <a:pt x="1687538" y="1824408"/>
                  </a:lnTo>
                  <a:lnTo>
                    <a:pt x="1629122" y="1868988"/>
                  </a:lnTo>
                  <a:lnTo>
                    <a:pt x="1566007" y="1912595"/>
                  </a:lnTo>
                  <a:lnTo>
                    <a:pt x="1497992" y="1955150"/>
                  </a:lnTo>
                  <a:lnTo>
                    <a:pt x="1424848" y="1996563"/>
                  </a:lnTo>
                  <a:lnTo>
                    <a:pt x="1348833" y="2035491"/>
                  </a:lnTo>
                  <a:lnTo>
                    <a:pt x="1267393" y="2073146"/>
                  </a:lnTo>
                  <a:lnTo>
                    <a:pt x="1182995" y="2108268"/>
                  </a:lnTo>
                  <a:lnTo>
                    <a:pt x="1092555" y="2141972"/>
                  </a:lnTo>
                  <a:lnTo>
                    <a:pt x="998698" y="2173075"/>
                  </a:lnTo>
                  <a:lnTo>
                    <a:pt x="901211" y="2201573"/>
                  </a:lnTo>
                  <a:lnTo>
                    <a:pt x="799652" y="2227467"/>
                  </a:lnTo>
                  <a:lnTo>
                    <a:pt x="697399" y="2249900"/>
                  </a:lnTo>
                  <a:lnTo>
                    <a:pt x="589986" y="2269777"/>
                  </a:lnTo>
                  <a:lnTo>
                    <a:pt x="480710" y="2286319"/>
                  </a:lnTo>
                  <a:lnTo>
                    <a:pt x="367769" y="2299690"/>
                  </a:lnTo>
                  <a:lnTo>
                    <a:pt x="253719" y="2309480"/>
                  </a:lnTo>
                  <a:lnTo>
                    <a:pt x="146366" y="2315371"/>
                  </a:lnTo>
                  <a:lnTo>
                    <a:pt x="29296" y="2318181"/>
                  </a:lnTo>
                  <a:lnTo>
                    <a:pt x="14648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bject 16">
              <a:extLst>
                <a:ext uri="{FF2B5EF4-FFF2-40B4-BE49-F238E27FC236}">
                  <a16:creationId xmlns:a16="http://schemas.microsoft.com/office/drawing/2014/main" id="{6808190E-AB4D-2D59-2559-B0B8B5436C33}"/>
                </a:ext>
              </a:extLst>
            </p:cNvPr>
            <p:cNvSpPr/>
            <p:nvPr/>
          </p:nvSpPr>
          <p:spPr>
            <a:xfrm>
              <a:off x="3367246" y="1600304"/>
              <a:ext cx="1268016" cy="1630114"/>
            </a:xfrm>
            <a:custGeom>
              <a:avLst/>
              <a:gdLst/>
              <a:ahLst/>
              <a:cxnLst/>
              <a:rect l="l" t="t" r="r" b="b"/>
              <a:pathLst>
                <a:path w="1803400" h="2318384">
                  <a:moveTo>
                    <a:pt x="0" y="0"/>
                  </a:moveTo>
                  <a:lnTo>
                    <a:pt x="102486" y="1873"/>
                  </a:lnTo>
                  <a:lnTo>
                    <a:pt x="203136" y="7378"/>
                  </a:lnTo>
                  <a:lnTo>
                    <a:pt x="305067" y="16711"/>
                  </a:lnTo>
                  <a:lnTo>
                    <a:pt x="401594" y="29115"/>
                  </a:lnTo>
                  <a:lnTo>
                    <a:pt x="499591" y="45380"/>
                  </a:lnTo>
                  <a:lnTo>
                    <a:pt x="595219" y="64976"/>
                  </a:lnTo>
                  <a:lnTo>
                    <a:pt x="685840" y="87125"/>
                  </a:lnTo>
                  <a:lnTo>
                    <a:pt x="775808" y="112778"/>
                  </a:lnTo>
                  <a:lnTo>
                    <a:pt x="862075" y="141062"/>
                  </a:lnTo>
                  <a:lnTo>
                    <a:pt x="945031" y="171958"/>
                  </a:lnTo>
                  <a:lnTo>
                    <a:pt x="1024910" y="205462"/>
                  </a:lnTo>
                  <a:lnTo>
                    <a:pt x="1101818" y="241586"/>
                  </a:lnTo>
                  <a:lnTo>
                    <a:pt x="1175778" y="280339"/>
                  </a:lnTo>
                  <a:lnTo>
                    <a:pt x="1244664" y="320459"/>
                  </a:lnTo>
                  <a:lnTo>
                    <a:pt x="1308809" y="361833"/>
                  </a:lnTo>
                  <a:lnTo>
                    <a:pt x="1370255" y="405703"/>
                  </a:lnTo>
                  <a:lnTo>
                    <a:pt x="1427140" y="450687"/>
                  </a:lnTo>
                  <a:lnTo>
                    <a:pt x="1479658" y="496707"/>
                  </a:lnTo>
                  <a:lnTo>
                    <a:pt x="1527946" y="543671"/>
                  </a:lnTo>
                  <a:lnTo>
                    <a:pt x="1572100" y="591484"/>
                  </a:lnTo>
                  <a:lnTo>
                    <a:pt x="1612230" y="640079"/>
                  </a:lnTo>
                  <a:lnTo>
                    <a:pt x="1648407" y="689378"/>
                  </a:lnTo>
                  <a:lnTo>
                    <a:pt x="1680688" y="739301"/>
                  </a:lnTo>
                  <a:lnTo>
                    <a:pt x="1709124" y="789776"/>
                  </a:lnTo>
                  <a:lnTo>
                    <a:pt x="1733760" y="840739"/>
                  </a:lnTo>
                  <a:lnTo>
                    <a:pt x="1754622" y="892113"/>
                  </a:lnTo>
                  <a:lnTo>
                    <a:pt x="1771741" y="943831"/>
                  </a:lnTo>
                  <a:lnTo>
                    <a:pt x="1785134" y="995825"/>
                  </a:lnTo>
                  <a:lnTo>
                    <a:pt x="1794818" y="1048030"/>
                  </a:lnTo>
                  <a:lnTo>
                    <a:pt x="1800802" y="1100374"/>
                  </a:lnTo>
                  <a:lnTo>
                    <a:pt x="1803079" y="1151204"/>
                  </a:lnTo>
                  <a:lnTo>
                    <a:pt x="1801887" y="1202045"/>
                  </a:lnTo>
                  <a:lnTo>
                    <a:pt x="1797222" y="1252833"/>
                  </a:lnTo>
                  <a:lnTo>
                    <a:pt x="1789084" y="1303510"/>
                  </a:lnTo>
                  <a:lnTo>
                    <a:pt x="1777460" y="1354014"/>
                  </a:lnTo>
                  <a:lnTo>
                    <a:pt x="1761811" y="1405849"/>
                  </a:lnTo>
                  <a:lnTo>
                    <a:pt x="1742426" y="1457366"/>
                  </a:lnTo>
                  <a:lnTo>
                    <a:pt x="1719282" y="1508498"/>
                  </a:lnTo>
                  <a:lnTo>
                    <a:pt x="1692346" y="1559175"/>
                  </a:lnTo>
                  <a:lnTo>
                    <a:pt x="1661585" y="1609325"/>
                  </a:lnTo>
                  <a:lnTo>
                    <a:pt x="1626951" y="1658875"/>
                  </a:lnTo>
                  <a:lnTo>
                    <a:pt x="1588384" y="1707760"/>
                  </a:lnTo>
                  <a:lnTo>
                    <a:pt x="1545822" y="1755892"/>
                  </a:lnTo>
                  <a:lnTo>
                    <a:pt x="1499183" y="1803193"/>
                  </a:lnTo>
                  <a:lnTo>
                    <a:pt x="1448344" y="1849600"/>
                  </a:lnTo>
                  <a:lnTo>
                    <a:pt x="1393193" y="1895006"/>
                  </a:lnTo>
                  <a:lnTo>
                    <a:pt x="1333575" y="1939322"/>
                  </a:lnTo>
                  <a:lnTo>
                    <a:pt x="1271287" y="1981171"/>
                  </a:lnTo>
                  <a:lnTo>
                    <a:pt x="1204358" y="2021816"/>
                  </a:lnTo>
                  <a:lnTo>
                    <a:pt x="1134822" y="2059935"/>
                  </a:lnTo>
                  <a:lnTo>
                    <a:pt x="1060298" y="2096711"/>
                  </a:lnTo>
                  <a:lnTo>
                    <a:pt x="982987" y="2130903"/>
                  </a:lnTo>
                  <a:lnTo>
                    <a:pt x="902852" y="2162523"/>
                  </a:lnTo>
                  <a:lnTo>
                    <a:pt x="819770" y="2191576"/>
                  </a:lnTo>
                  <a:lnTo>
                    <a:pt x="733455" y="2218067"/>
                  </a:lnTo>
                  <a:lnTo>
                    <a:pt x="643297" y="2242019"/>
                  </a:lnTo>
                  <a:lnTo>
                    <a:pt x="552642" y="2262514"/>
                  </a:lnTo>
                  <a:lnTo>
                    <a:pt x="456546" y="2280528"/>
                  </a:lnTo>
                  <a:lnTo>
                    <a:pt x="362756" y="2294599"/>
                  </a:lnTo>
                  <a:lnTo>
                    <a:pt x="265928" y="2305623"/>
                  </a:lnTo>
                  <a:lnTo>
                    <a:pt x="165639" y="2313398"/>
                  </a:lnTo>
                  <a:lnTo>
                    <a:pt x="64075" y="2317567"/>
                  </a:lnTo>
                  <a:lnTo>
                    <a:pt x="12817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bject 17">
              <a:extLst>
                <a:ext uri="{FF2B5EF4-FFF2-40B4-BE49-F238E27FC236}">
                  <a16:creationId xmlns:a16="http://schemas.microsoft.com/office/drawing/2014/main" id="{598D6C75-C808-B298-621F-26D109EB796D}"/>
                </a:ext>
              </a:extLst>
            </p:cNvPr>
            <p:cNvSpPr/>
            <p:nvPr/>
          </p:nvSpPr>
          <p:spPr>
            <a:xfrm>
              <a:off x="3367246" y="1600304"/>
              <a:ext cx="1086743" cy="1630114"/>
            </a:xfrm>
            <a:custGeom>
              <a:avLst/>
              <a:gdLst/>
              <a:ahLst/>
              <a:cxnLst/>
              <a:rect l="l" t="t" r="r" b="b"/>
              <a:pathLst>
                <a:path w="1545590" h="2318384">
                  <a:moveTo>
                    <a:pt x="0" y="0"/>
                  </a:moveTo>
                  <a:lnTo>
                    <a:pt x="87846" y="1873"/>
                  </a:lnTo>
                  <a:lnTo>
                    <a:pt x="174117" y="7378"/>
                  </a:lnTo>
                  <a:lnTo>
                    <a:pt x="261486" y="16711"/>
                  </a:lnTo>
                  <a:lnTo>
                    <a:pt x="344223" y="29115"/>
                  </a:lnTo>
                  <a:lnTo>
                    <a:pt x="428220" y="45380"/>
                  </a:lnTo>
                  <a:lnTo>
                    <a:pt x="510187" y="64976"/>
                  </a:lnTo>
                  <a:lnTo>
                    <a:pt x="590853" y="88049"/>
                  </a:lnTo>
                  <a:lnTo>
                    <a:pt x="667715" y="113759"/>
                  </a:lnTo>
                  <a:lnTo>
                    <a:pt x="741450" y="142098"/>
                  </a:lnTo>
                  <a:lnTo>
                    <a:pt x="814728" y="174136"/>
                  </a:lnTo>
                  <a:lnTo>
                    <a:pt x="885062" y="208884"/>
                  </a:lnTo>
                  <a:lnTo>
                    <a:pt x="950545" y="245152"/>
                  </a:lnTo>
                  <a:lnTo>
                    <a:pt x="1013528" y="284045"/>
                  </a:lnTo>
                  <a:lnTo>
                    <a:pt x="1073959" y="325575"/>
                  </a:lnTo>
                  <a:lnTo>
                    <a:pt x="1130070" y="368401"/>
                  </a:lnTo>
                  <a:lnTo>
                    <a:pt x="1183651" y="413798"/>
                  </a:lnTo>
                  <a:lnTo>
                    <a:pt x="1233125" y="460371"/>
                  </a:lnTo>
                  <a:lnTo>
                    <a:pt x="1278639" y="508007"/>
                  </a:lnTo>
                  <a:lnTo>
                    <a:pt x="1321506" y="558076"/>
                  </a:lnTo>
                  <a:lnTo>
                    <a:pt x="1360417" y="609068"/>
                  </a:lnTo>
                  <a:lnTo>
                    <a:pt x="1395480" y="660915"/>
                  </a:lnTo>
                  <a:lnTo>
                    <a:pt x="1426748" y="713506"/>
                  </a:lnTo>
                  <a:lnTo>
                    <a:pt x="1454292" y="766771"/>
                  </a:lnTo>
                  <a:lnTo>
                    <a:pt x="1478148" y="820609"/>
                  </a:lnTo>
                  <a:lnTo>
                    <a:pt x="1498360" y="874948"/>
                  </a:lnTo>
                  <a:lnTo>
                    <a:pt x="1514951" y="929694"/>
                  </a:lnTo>
                  <a:lnTo>
                    <a:pt x="1527946" y="984778"/>
                  </a:lnTo>
                  <a:lnTo>
                    <a:pt x="1537361" y="1040109"/>
                  </a:lnTo>
                  <a:lnTo>
                    <a:pt x="1543209" y="1095611"/>
                  </a:lnTo>
                  <a:lnTo>
                    <a:pt x="1545496" y="1151204"/>
                  </a:lnTo>
                  <a:lnTo>
                    <a:pt x="1544225" y="1206809"/>
                  </a:lnTo>
                  <a:lnTo>
                    <a:pt x="1539395" y="1262347"/>
                  </a:lnTo>
                  <a:lnTo>
                    <a:pt x="1531000" y="1317734"/>
                  </a:lnTo>
                  <a:lnTo>
                    <a:pt x="1519029" y="1372896"/>
                  </a:lnTo>
                  <a:lnTo>
                    <a:pt x="1503467" y="1427747"/>
                  </a:lnTo>
                  <a:lnTo>
                    <a:pt x="1484292" y="1482211"/>
                  </a:lnTo>
                  <a:lnTo>
                    <a:pt x="1461483" y="1536198"/>
                  </a:lnTo>
                  <a:lnTo>
                    <a:pt x="1434995" y="1589638"/>
                  </a:lnTo>
                  <a:lnTo>
                    <a:pt x="1404798" y="1642427"/>
                  </a:lnTo>
                  <a:lnTo>
                    <a:pt x="1370825" y="1694500"/>
                  </a:lnTo>
                  <a:lnTo>
                    <a:pt x="1333022" y="1745744"/>
                  </a:lnTo>
                  <a:lnTo>
                    <a:pt x="1292541" y="1794664"/>
                  </a:lnTo>
                  <a:lnTo>
                    <a:pt x="1248276" y="1842628"/>
                  </a:lnTo>
                  <a:lnTo>
                    <a:pt x="1200099" y="1889556"/>
                  </a:lnTo>
                  <a:lnTo>
                    <a:pt x="1147865" y="1935346"/>
                  </a:lnTo>
                  <a:lnTo>
                    <a:pt x="1093126" y="1978590"/>
                  </a:lnTo>
                  <a:lnTo>
                    <a:pt x="1034165" y="2020564"/>
                  </a:lnTo>
                  <a:lnTo>
                    <a:pt x="972704" y="2059935"/>
                  </a:lnTo>
                  <a:lnTo>
                    <a:pt x="908826" y="2096711"/>
                  </a:lnTo>
                  <a:lnTo>
                    <a:pt x="840272" y="2132016"/>
                  </a:lnTo>
                  <a:lnTo>
                    <a:pt x="768953" y="2164648"/>
                  </a:lnTo>
                  <a:lnTo>
                    <a:pt x="694691" y="2194605"/>
                  </a:lnTo>
                  <a:lnTo>
                    <a:pt x="620065" y="2220920"/>
                  </a:lnTo>
                  <a:lnTo>
                    <a:pt x="542089" y="2244660"/>
                  </a:lnTo>
                  <a:lnTo>
                    <a:pt x="463393" y="2264971"/>
                  </a:lnTo>
                  <a:lnTo>
                    <a:pt x="383641" y="2282019"/>
                  </a:lnTo>
                  <a:lnTo>
                    <a:pt x="302172" y="2295929"/>
                  </a:lnTo>
                  <a:lnTo>
                    <a:pt x="217194" y="2306796"/>
                  </a:lnTo>
                  <a:lnTo>
                    <a:pt x="135541" y="2313833"/>
                  </a:lnTo>
                  <a:lnTo>
                    <a:pt x="54921" y="2317567"/>
                  </a:lnTo>
                  <a:lnTo>
                    <a:pt x="10987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C9118C96-5968-9500-575E-C3848925702F}"/>
                </a:ext>
              </a:extLst>
            </p:cNvPr>
            <p:cNvSpPr/>
            <p:nvPr/>
          </p:nvSpPr>
          <p:spPr>
            <a:xfrm>
              <a:off x="3367246" y="1600304"/>
              <a:ext cx="905917" cy="1630114"/>
            </a:xfrm>
            <a:custGeom>
              <a:avLst/>
              <a:gdLst/>
              <a:ahLst/>
              <a:cxnLst/>
              <a:rect l="l" t="t" r="r" b="b"/>
              <a:pathLst>
                <a:path w="1288415" h="2318384">
                  <a:moveTo>
                    <a:pt x="0" y="0"/>
                  </a:moveTo>
                  <a:lnTo>
                    <a:pt x="73205" y="1873"/>
                  </a:lnTo>
                  <a:lnTo>
                    <a:pt x="145098" y="7378"/>
                  </a:lnTo>
                  <a:lnTo>
                    <a:pt x="217905" y="16711"/>
                  </a:lnTo>
                  <a:lnTo>
                    <a:pt x="286852" y="29115"/>
                  </a:lnTo>
                  <a:lnTo>
                    <a:pt x="356851" y="45380"/>
                  </a:lnTo>
                  <a:lnTo>
                    <a:pt x="425156" y="64976"/>
                  </a:lnTo>
                  <a:lnTo>
                    <a:pt x="492377" y="88049"/>
                  </a:lnTo>
                  <a:lnTo>
                    <a:pt x="556429" y="113759"/>
                  </a:lnTo>
                  <a:lnTo>
                    <a:pt x="619981" y="143136"/>
                  </a:lnTo>
                  <a:lnTo>
                    <a:pt x="680895" y="175229"/>
                  </a:lnTo>
                  <a:lnTo>
                    <a:pt x="739371" y="210030"/>
                  </a:lnTo>
                  <a:lnTo>
                    <a:pt x="795514" y="247544"/>
                  </a:lnTo>
                  <a:lnTo>
                    <a:pt x="849351" y="287772"/>
                  </a:lnTo>
                  <a:lnTo>
                    <a:pt x="900810" y="330689"/>
                  </a:lnTo>
                  <a:lnTo>
                    <a:pt x="949866" y="376328"/>
                  </a:lnTo>
                  <a:lnTo>
                    <a:pt x="995138" y="423292"/>
                  </a:lnTo>
                  <a:lnTo>
                    <a:pt x="1037963" y="472883"/>
                  </a:lnTo>
                  <a:lnTo>
                    <a:pt x="1077118" y="523634"/>
                  </a:lnTo>
                  <a:lnTo>
                    <a:pt x="1113677" y="576907"/>
                  </a:lnTo>
                  <a:lnTo>
                    <a:pt x="1146595" y="631195"/>
                  </a:lnTo>
                  <a:lnTo>
                    <a:pt x="1175945" y="686370"/>
                  </a:lnTo>
                  <a:lnTo>
                    <a:pt x="1202449" y="743866"/>
                  </a:lnTo>
                  <a:lnTo>
                    <a:pt x="1225318" y="802089"/>
                  </a:lnTo>
                  <a:lnTo>
                    <a:pt x="1244591" y="860932"/>
                  </a:lnTo>
                  <a:lnTo>
                    <a:pt x="1260302" y="920285"/>
                  </a:lnTo>
                  <a:lnTo>
                    <a:pt x="1272477" y="980044"/>
                  </a:lnTo>
                  <a:lnTo>
                    <a:pt x="1281135" y="1040109"/>
                  </a:lnTo>
                  <a:lnTo>
                    <a:pt x="1286287" y="1100374"/>
                  </a:lnTo>
                  <a:lnTo>
                    <a:pt x="1287942" y="1160738"/>
                  </a:lnTo>
                  <a:lnTo>
                    <a:pt x="1286103" y="1221099"/>
                  </a:lnTo>
                  <a:lnTo>
                    <a:pt x="1280766" y="1281356"/>
                  </a:lnTo>
                  <a:lnTo>
                    <a:pt x="1271923" y="1341408"/>
                  </a:lnTo>
                  <a:lnTo>
                    <a:pt x="1259563" y="1401149"/>
                  </a:lnTo>
                  <a:lnTo>
                    <a:pt x="1243664" y="1460477"/>
                  </a:lnTo>
                  <a:lnTo>
                    <a:pt x="1224204" y="1519288"/>
                  </a:lnTo>
                  <a:lnTo>
                    <a:pt x="1201146" y="1577477"/>
                  </a:lnTo>
                  <a:lnTo>
                    <a:pt x="1174449" y="1634933"/>
                  </a:lnTo>
                  <a:lnTo>
                    <a:pt x="1144905" y="1690065"/>
                  </a:lnTo>
                  <a:lnTo>
                    <a:pt x="1111796" y="1744293"/>
                  </a:lnTo>
                  <a:lnTo>
                    <a:pt x="1075037" y="1797513"/>
                  </a:lnTo>
                  <a:lnTo>
                    <a:pt x="1035677" y="1848206"/>
                  </a:lnTo>
                  <a:lnTo>
                    <a:pt x="992651" y="1897722"/>
                  </a:lnTo>
                  <a:lnTo>
                    <a:pt x="947162" y="1944621"/>
                  </a:lnTo>
                  <a:lnTo>
                    <a:pt x="899352" y="1988892"/>
                  </a:lnTo>
                  <a:lnTo>
                    <a:pt x="847771" y="2031770"/>
                  </a:lnTo>
                  <a:lnTo>
                    <a:pt x="793819" y="2071951"/>
                  </a:lnTo>
                  <a:lnTo>
                    <a:pt x="737551" y="2109414"/>
                  </a:lnTo>
                  <a:lnTo>
                    <a:pt x="678940" y="2144162"/>
                  </a:lnTo>
                  <a:lnTo>
                    <a:pt x="617875" y="2176200"/>
                  </a:lnTo>
                  <a:lnTo>
                    <a:pt x="554148" y="2205520"/>
                  </a:lnTo>
                  <a:lnTo>
                    <a:pt x="489886" y="2231173"/>
                  </a:lnTo>
                  <a:lnTo>
                    <a:pt x="422470" y="2254164"/>
                  </a:lnTo>
                  <a:lnTo>
                    <a:pt x="353814" y="2273703"/>
                  </a:lnTo>
                  <a:lnTo>
                    <a:pt x="283449" y="2289880"/>
                  </a:lnTo>
                  <a:lnTo>
                    <a:pt x="213918" y="2302199"/>
                  </a:lnTo>
                  <a:lnTo>
                    <a:pt x="145098" y="2310920"/>
                  </a:lnTo>
                  <a:lnTo>
                    <a:pt x="73205" y="2316425"/>
                  </a:lnTo>
                  <a:lnTo>
                    <a:pt x="9155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462A8E73-2C9A-B6B4-BF8C-59123F4A9BC9}"/>
                </a:ext>
              </a:extLst>
            </p:cNvPr>
            <p:cNvSpPr/>
            <p:nvPr/>
          </p:nvSpPr>
          <p:spPr>
            <a:xfrm>
              <a:off x="3367247" y="1600304"/>
              <a:ext cx="724644" cy="1630114"/>
            </a:xfrm>
            <a:custGeom>
              <a:avLst/>
              <a:gdLst/>
              <a:ahLst/>
              <a:cxnLst/>
              <a:rect l="l" t="t" r="r" b="b"/>
              <a:pathLst>
                <a:path w="1030604" h="2318384">
                  <a:moveTo>
                    <a:pt x="0" y="0"/>
                  </a:moveTo>
                  <a:lnTo>
                    <a:pt x="58563" y="1873"/>
                  </a:lnTo>
                  <a:lnTo>
                    <a:pt x="116078" y="7378"/>
                  </a:lnTo>
                  <a:lnTo>
                    <a:pt x="174324" y="16711"/>
                  </a:lnTo>
                  <a:lnTo>
                    <a:pt x="229481" y="29115"/>
                  </a:lnTo>
                  <a:lnTo>
                    <a:pt x="285480" y="45380"/>
                  </a:lnTo>
                  <a:lnTo>
                    <a:pt x="340125" y="64976"/>
                  </a:lnTo>
                  <a:lnTo>
                    <a:pt x="393902" y="88049"/>
                  </a:lnTo>
                  <a:lnTo>
                    <a:pt x="446965" y="114743"/>
                  </a:lnTo>
                  <a:lnTo>
                    <a:pt x="497668" y="144178"/>
                  </a:lnTo>
                  <a:lnTo>
                    <a:pt x="547838" y="177425"/>
                  </a:lnTo>
                  <a:lnTo>
                    <a:pt x="595854" y="213488"/>
                  </a:lnTo>
                  <a:lnTo>
                    <a:pt x="643145" y="253544"/>
                  </a:lnTo>
                  <a:lnTo>
                    <a:pt x="688204" y="296482"/>
                  </a:lnTo>
                  <a:lnTo>
                    <a:pt x="731036" y="342289"/>
                  </a:lnTo>
                  <a:lnTo>
                    <a:pt x="771596" y="390955"/>
                  </a:lnTo>
                  <a:lnTo>
                    <a:pt x="809789" y="442430"/>
                  </a:lnTo>
                  <a:lnTo>
                    <a:pt x="845519" y="496707"/>
                  </a:lnTo>
                  <a:lnTo>
                    <a:pt x="877869" y="552299"/>
                  </a:lnTo>
                  <a:lnTo>
                    <a:pt x="907648" y="610538"/>
                  </a:lnTo>
                  <a:lnTo>
                    <a:pt x="934688" y="671373"/>
                  </a:lnTo>
                  <a:lnTo>
                    <a:pt x="958274" y="733219"/>
                  </a:lnTo>
                  <a:lnTo>
                    <a:pt x="978916" y="797473"/>
                  </a:lnTo>
                  <a:lnTo>
                    <a:pt x="996040" y="862487"/>
                  </a:lnTo>
                  <a:lnTo>
                    <a:pt x="1009683" y="928126"/>
                  </a:lnTo>
                  <a:lnTo>
                    <a:pt x="1020077" y="995825"/>
                  </a:lnTo>
                  <a:lnTo>
                    <a:pt x="1026870" y="1063879"/>
                  </a:lnTo>
                  <a:lnTo>
                    <a:pt x="1030075" y="1132138"/>
                  </a:lnTo>
                  <a:lnTo>
                    <a:pt x="1029701" y="1200456"/>
                  </a:lnTo>
                  <a:lnTo>
                    <a:pt x="1025744" y="1268684"/>
                  </a:lnTo>
                  <a:lnTo>
                    <a:pt x="1018200" y="1336676"/>
                  </a:lnTo>
                  <a:lnTo>
                    <a:pt x="1007051" y="1404283"/>
                  </a:lnTo>
                  <a:lnTo>
                    <a:pt x="992664" y="1469801"/>
                  </a:lnTo>
                  <a:lnTo>
                    <a:pt x="974789" y="1534665"/>
                  </a:lnTo>
                  <a:lnTo>
                    <a:pt x="953389" y="1598734"/>
                  </a:lnTo>
                  <a:lnTo>
                    <a:pt x="929051" y="1660368"/>
                  </a:lnTo>
                  <a:lnTo>
                    <a:pt x="901243" y="1720964"/>
                  </a:lnTo>
                  <a:lnTo>
                    <a:pt x="870698" y="1778937"/>
                  </a:lnTo>
                  <a:lnTo>
                    <a:pt x="837579" y="1834237"/>
                  </a:lnTo>
                  <a:lnTo>
                    <a:pt x="801051" y="1888189"/>
                  </a:lnTo>
                  <a:lnTo>
                    <a:pt x="762042" y="1939322"/>
                  </a:lnTo>
                  <a:lnTo>
                    <a:pt x="720648" y="1987609"/>
                  </a:lnTo>
                  <a:lnTo>
                    <a:pt x="676952" y="2033012"/>
                  </a:lnTo>
                  <a:lnTo>
                    <a:pt x="630973" y="2075526"/>
                  </a:lnTo>
                  <a:lnTo>
                    <a:pt x="584199" y="2113971"/>
                  </a:lnTo>
                  <a:lnTo>
                    <a:pt x="535264" y="2149611"/>
                  </a:lnTo>
                  <a:lnTo>
                    <a:pt x="484076" y="2182406"/>
                  </a:lnTo>
                  <a:lnTo>
                    <a:pt x="432263" y="2211358"/>
                  </a:lnTo>
                  <a:lnTo>
                    <a:pt x="379913" y="2236626"/>
                  </a:lnTo>
                  <a:lnTo>
                    <a:pt x="324716" y="2259231"/>
                  </a:lnTo>
                  <a:lnTo>
                    <a:pt x="270878" y="2277525"/>
                  </a:lnTo>
                  <a:lnTo>
                    <a:pt x="215854" y="2292578"/>
                  </a:lnTo>
                  <a:lnTo>
                    <a:pt x="158358" y="2304526"/>
                  </a:lnTo>
                  <a:lnTo>
                    <a:pt x="103228" y="2312467"/>
                  </a:lnTo>
                  <a:lnTo>
                    <a:pt x="51250" y="2316864"/>
                  </a:lnTo>
                  <a:lnTo>
                    <a:pt x="7324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3A11A3AF-DC9A-DC3D-34B0-F56D07ECC6C7}"/>
                </a:ext>
              </a:extLst>
            </p:cNvPr>
            <p:cNvSpPr/>
            <p:nvPr/>
          </p:nvSpPr>
          <p:spPr>
            <a:xfrm>
              <a:off x="3367247" y="1600304"/>
              <a:ext cx="543371" cy="1630114"/>
            </a:xfrm>
            <a:custGeom>
              <a:avLst/>
              <a:gdLst/>
              <a:ahLst/>
              <a:cxnLst/>
              <a:rect l="l" t="t" r="r" b="b"/>
              <a:pathLst>
                <a:path w="772795" h="2318384">
                  <a:moveTo>
                    <a:pt x="0" y="0"/>
                  </a:moveTo>
                  <a:lnTo>
                    <a:pt x="43923" y="1873"/>
                  </a:lnTo>
                  <a:lnTo>
                    <a:pt x="87057" y="7378"/>
                  </a:lnTo>
                  <a:lnTo>
                    <a:pt x="130743" y="16711"/>
                  </a:lnTo>
                  <a:lnTo>
                    <a:pt x="174152" y="29818"/>
                  </a:lnTo>
                  <a:lnTo>
                    <a:pt x="215931" y="46171"/>
                  </a:lnTo>
                  <a:lnTo>
                    <a:pt x="258311" y="66675"/>
                  </a:lnTo>
                  <a:lnTo>
                    <a:pt x="299870" y="90831"/>
                  </a:lnTo>
                  <a:lnTo>
                    <a:pt x="340679" y="118722"/>
                  </a:lnTo>
                  <a:lnTo>
                    <a:pt x="380777" y="150488"/>
                  </a:lnTo>
                  <a:lnTo>
                    <a:pt x="420135" y="186282"/>
                  </a:lnTo>
                  <a:lnTo>
                    <a:pt x="458670" y="226261"/>
                  </a:lnTo>
                  <a:lnTo>
                    <a:pt x="495215" y="269295"/>
                  </a:lnTo>
                  <a:lnTo>
                    <a:pt x="530750" y="316644"/>
                  </a:lnTo>
                  <a:lnTo>
                    <a:pt x="565036" y="368401"/>
                  </a:lnTo>
                  <a:lnTo>
                    <a:pt x="597082" y="423292"/>
                  </a:lnTo>
                  <a:lnTo>
                    <a:pt x="626840" y="481257"/>
                  </a:lnTo>
                  <a:lnTo>
                    <a:pt x="654834" y="543671"/>
                  </a:lnTo>
                  <a:lnTo>
                    <a:pt x="680209" y="609068"/>
                  </a:lnTo>
                  <a:lnTo>
                    <a:pt x="702856" y="677368"/>
                  </a:lnTo>
                  <a:lnTo>
                    <a:pt x="722633" y="748439"/>
                  </a:lnTo>
                  <a:lnTo>
                    <a:pt x="739388" y="822155"/>
                  </a:lnTo>
                  <a:lnTo>
                    <a:pt x="752713" y="896800"/>
                  </a:lnTo>
                  <a:lnTo>
                    <a:pt x="762816" y="973738"/>
                  </a:lnTo>
                  <a:lnTo>
                    <a:pt x="769408" y="1051199"/>
                  </a:lnTo>
                  <a:lnTo>
                    <a:pt x="772505" y="1128961"/>
                  </a:lnTo>
                  <a:lnTo>
                    <a:pt x="772068" y="1208396"/>
                  </a:lnTo>
                  <a:lnTo>
                    <a:pt x="768001" y="1287689"/>
                  </a:lnTo>
                  <a:lnTo>
                    <a:pt x="760479" y="1365031"/>
                  </a:lnTo>
                  <a:lnTo>
                    <a:pt x="749440" y="1441792"/>
                  </a:lnTo>
                  <a:lnTo>
                    <a:pt x="735190" y="1516209"/>
                  </a:lnTo>
                  <a:lnTo>
                    <a:pt x="717498" y="1589638"/>
                  </a:lnTo>
                  <a:lnTo>
                    <a:pt x="696789" y="1660368"/>
                  </a:lnTo>
                  <a:lnTo>
                    <a:pt x="673209" y="1728273"/>
                  </a:lnTo>
                  <a:lnTo>
                    <a:pt x="646893" y="1793238"/>
                  </a:lnTo>
                  <a:lnTo>
                    <a:pt x="617954" y="1855158"/>
                  </a:lnTo>
                  <a:lnTo>
                    <a:pt x="587252" y="1912595"/>
                  </a:lnTo>
                  <a:lnTo>
                    <a:pt x="554235" y="1966913"/>
                  </a:lnTo>
                  <a:lnTo>
                    <a:pt x="518938" y="2018051"/>
                  </a:lnTo>
                  <a:lnTo>
                    <a:pt x="482358" y="2064754"/>
                  </a:lnTo>
                  <a:lnTo>
                    <a:pt x="444713" y="2107118"/>
                  </a:lnTo>
                  <a:lnTo>
                    <a:pt x="406190" y="2145253"/>
                  </a:lnTo>
                  <a:lnTo>
                    <a:pt x="365639" y="2180335"/>
                  </a:lnTo>
                  <a:lnTo>
                    <a:pt x="324197" y="2211358"/>
                  </a:lnTo>
                  <a:lnTo>
                    <a:pt x="283430" y="2237517"/>
                  </a:lnTo>
                  <a:lnTo>
                    <a:pt x="241865" y="2260061"/>
                  </a:lnTo>
                  <a:lnTo>
                    <a:pt x="199499" y="2279006"/>
                  </a:lnTo>
                  <a:lnTo>
                    <a:pt x="157655" y="2293920"/>
                  </a:lnTo>
                  <a:lnTo>
                    <a:pt x="113969" y="2305623"/>
                  </a:lnTo>
                  <a:lnTo>
                    <a:pt x="70988" y="2313398"/>
                  </a:lnTo>
                  <a:lnTo>
                    <a:pt x="27460" y="2317567"/>
                  </a:lnTo>
                  <a:lnTo>
                    <a:pt x="5492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bject 21">
              <a:extLst>
                <a:ext uri="{FF2B5EF4-FFF2-40B4-BE49-F238E27FC236}">
                  <a16:creationId xmlns:a16="http://schemas.microsoft.com/office/drawing/2014/main" id="{050E6782-38AD-24BC-74AD-4D7858015CEA}"/>
                </a:ext>
              </a:extLst>
            </p:cNvPr>
            <p:cNvSpPr/>
            <p:nvPr/>
          </p:nvSpPr>
          <p:spPr>
            <a:xfrm>
              <a:off x="3367246" y="1600304"/>
              <a:ext cx="362098" cy="1630114"/>
            </a:xfrm>
            <a:custGeom>
              <a:avLst/>
              <a:gdLst/>
              <a:ahLst/>
              <a:cxnLst/>
              <a:rect l="l" t="t" r="r" b="b"/>
              <a:pathLst>
                <a:path w="514984" h="2318384">
                  <a:moveTo>
                    <a:pt x="0" y="0"/>
                  </a:moveTo>
                  <a:lnTo>
                    <a:pt x="58038" y="7378"/>
                  </a:lnTo>
                  <a:lnTo>
                    <a:pt x="116101" y="29818"/>
                  </a:lnTo>
                  <a:lnTo>
                    <a:pt x="174350" y="68398"/>
                  </a:lnTo>
                  <a:lnTo>
                    <a:pt x="203790" y="94545"/>
                  </a:lnTo>
                  <a:lnTo>
                    <a:pt x="233335" y="125709"/>
                  </a:lnTo>
                  <a:lnTo>
                    <a:pt x="262833" y="162202"/>
                  </a:lnTo>
                  <a:lnTo>
                    <a:pt x="291360" y="203183"/>
                  </a:lnTo>
                  <a:lnTo>
                    <a:pt x="319560" y="249945"/>
                  </a:lnTo>
                  <a:lnTo>
                    <a:pt x="347181" y="302750"/>
                  </a:lnTo>
                  <a:lnTo>
                    <a:pt x="373946" y="361833"/>
                  </a:lnTo>
                  <a:lnTo>
                    <a:pt x="399045" y="426015"/>
                  </a:lnTo>
                  <a:lnTo>
                    <a:pt x="422323" y="495297"/>
                  </a:lnTo>
                  <a:lnTo>
                    <a:pt x="443962" y="571102"/>
                  </a:lnTo>
                  <a:lnTo>
                    <a:pt x="463246" y="651968"/>
                  </a:lnTo>
                  <a:lnTo>
                    <a:pt x="479670" y="736261"/>
                  </a:lnTo>
                  <a:lnTo>
                    <a:pt x="493341" y="825250"/>
                  </a:lnTo>
                  <a:lnTo>
                    <a:pt x="503825" y="917149"/>
                  </a:lnTo>
                  <a:lnTo>
                    <a:pt x="510987" y="1011625"/>
                  </a:lnTo>
                  <a:lnTo>
                    <a:pt x="514650" y="1106725"/>
                  </a:lnTo>
                  <a:lnTo>
                    <a:pt x="514798" y="1203632"/>
                  </a:lnTo>
                  <a:lnTo>
                    <a:pt x="511341" y="1300347"/>
                  </a:lnTo>
                  <a:lnTo>
                    <a:pt x="504411" y="1394877"/>
                  </a:lnTo>
                  <a:lnTo>
                    <a:pt x="494161" y="1486857"/>
                  </a:lnTo>
                  <a:lnTo>
                    <a:pt x="480719" y="1575954"/>
                  </a:lnTo>
                  <a:lnTo>
                    <a:pt x="464207" y="1661861"/>
                  </a:lnTo>
                  <a:lnTo>
                    <a:pt x="444718" y="1744293"/>
                  </a:lnTo>
                  <a:lnTo>
                    <a:pt x="422759" y="1821591"/>
                  </a:lnTo>
                  <a:lnTo>
                    <a:pt x="399045" y="1892283"/>
                  </a:lnTo>
                  <a:lnTo>
                    <a:pt x="373392" y="1957778"/>
                  </a:lnTo>
                  <a:lnTo>
                    <a:pt x="345958" y="2018051"/>
                  </a:lnTo>
                  <a:lnTo>
                    <a:pt x="317526" y="2071951"/>
                  </a:lnTo>
                  <a:lnTo>
                    <a:pt x="288387" y="2119666"/>
                  </a:lnTo>
                  <a:lnTo>
                    <a:pt x="258775" y="2161456"/>
                  </a:lnTo>
                  <a:lnTo>
                    <a:pt x="228899" y="2197598"/>
                  </a:lnTo>
                  <a:lnTo>
                    <a:pt x="198942" y="2228385"/>
                  </a:lnTo>
                  <a:lnTo>
                    <a:pt x="168989" y="2254164"/>
                  </a:lnTo>
                  <a:lnTo>
                    <a:pt x="109290" y="2291915"/>
                  </a:lnTo>
                  <a:lnTo>
                    <a:pt x="51613" y="2312467"/>
                  </a:lnTo>
                  <a:lnTo>
                    <a:pt x="3662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object 22">
              <a:extLst>
                <a:ext uri="{FF2B5EF4-FFF2-40B4-BE49-F238E27FC236}">
                  <a16:creationId xmlns:a16="http://schemas.microsoft.com/office/drawing/2014/main" id="{1551A459-6685-F233-1820-A8ACD52D5638}"/>
                </a:ext>
              </a:extLst>
            </p:cNvPr>
            <p:cNvSpPr/>
            <p:nvPr/>
          </p:nvSpPr>
          <p:spPr>
            <a:xfrm>
              <a:off x="3367246" y="1600304"/>
              <a:ext cx="181273" cy="1630114"/>
            </a:xfrm>
            <a:custGeom>
              <a:avLst/>
              <a:gdLst/>
              <a:ahLst/>
              <a:cxnLst/>
              <a:rect l="l" t="t" r="r" b="b"/>
              <a:pathLst>
                <a:path w="257809" h="2318384">
                  <a:moveTo>
                    <a:pt x="0" y="0"/>
                  </a:moveTo>
                  <a:lnTo>
                    <a:pt x="45175" y="17964"/>
                  </a:lnTo>
                  <a:lnTo>
                    <a:pt x="77232" y="53327"/>
                  </a:lnTo>
                  <a:lnTo>
                    <a:pt x="112651" y="116725"/>
                  </a:lnTo>
                  <a:lnTo>
                    <a:pt x="131014" y="161131"/>
                  </a:lnTo>
                  <a:lnTo>
                    <a:pt x="149687" y="215806"/>
                  </a:lnTo>
                  <a:lnTo>
                    <a:pt x="168285" y="281571"/>
                  </a:lnTo>
                  <a:lnTo>
                    <a:pt x="186419" y="359209"/>
                  </a:lnTo>
                  <a:lnTo>
                    <a:pt x="203403" y="447933"/>
                  </a:lnTo>
                  <a:lnTo>
                    <a:pt x="218875" y="547979"/>
                  </a:lnTo>
                  <a:lnTo>
                    <a:pt x="232420" y="659423"/>
                  </a:lnTo>
                  <a:lnTo>
                    <a:pt x="243343" y="779028"/>
                  </a:lnTo>
                  <a:lnTo>
                    <a:pt x="251380" y="906187"/>
                  </a:lnTo>
                  <a:lnTo>
                    <a:pt x="256189" y="1038524"/>
                  </a:lnTo>
                  <a:lnTo>
                    <a:pt x="257565" y="1175038"/>
                  </a:lnTo>
                  <a:lnTo>
                    <a:pt x="255356" y="1311414"/>
                  </a:lnTo>
                  <a:lnTo>
                    <a:pt x="249639" y="1444909"/>
                  </a:lnTo>
                  <a:lnTo>
                    <a:pt x="240619" y="1572909"/>
                  </a:lnTo>
                  <a:lnTo>
                    <a:pt x="228640" y="1693023"/>
                  </a:lnTo>
                  <a:lnTo>
                    <a:pt x="213956" y="1804616"/>
                  </a:lnTo>
                  <a:lnTo>
                    <a:pt x="197274" y="1904500"/>
                  </a:lnTo>
                  <a:lnTo>
                    <a:pt x="178993" y="1992723"/>
                  </a:lnTo>
                  <a:lnTo>
                    <a:pt x="159780" y="2068353"/>
                  </a:lnTo>
                  <a:lnTo>
                    <a:pt x="140045" y="2132016"/>
                  </a:lnTo>
                  <a:lnTo>
                    <a:pt x="120155" y="2184462"/>
                  </a:lnTo>
                  <a:lnTo>
                    <a:pt x="100926" y="2225619"/>
                  </a:lnTo>
                  <a:lnTo>
                    <a:pt x="64581" y="2281278"/>
                  </a:lnTo>
                  <a:lnTo>
                    <a:pt x="31714" y="2309480"/>
                  </a:lnTo>
                  <a:lnTo>
                    <a:pt x="1831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bject 23">
              <a:extLst>
                <a:ext uri="{FF2B5EF4-FFF2-40B4-BE49-F238E27FC236}">
                  <a16:creationId xmlns:a16="http://schemas.microsoft.com/office/drawing/2014/main" id="{C128A141-2877-91AD-4229-99D881FC5A44}"/>
                </a:ext>
              </a:extLst>
            </p:cNvPr>
            <p:cNvSpPr/>
            <p:nvPr/>
          </p:nvSpPr>
          <p:spPr>
            <a:xfrm>
              <a:off x="3367246" y="1600304"/>
              <a:ext cx="0" cy="1630114"/>
            </a:xfrm>
            <a:custGeom>
              <a:avLst/>
              <a:gdLst/>
              <a:ahLst/>
              <a:cxnLst/>
              <a:rect l="l" t="t" r="r" b="b"/>
              <a:pathLst>
                <a:path h="2318384">
                  <a:moveTo>
                    <a:pt x="0" y="0"/>
                  </a:moveTo>
                  <a:lnTo>
                    <a:pt x="0" y="2318270"/>
                  </a:lnTo>
                  <a:lnTo>
                    <a:pt x="0" y="2318270"/>
                  </a:lnTo>
                </a:path>
              </a:pathLst>
            </a:custGeom>
            <a:ln w="160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object 24">
              <a:extLst>
                <a:ext uri="{FF2B5EF4-FFF2-40B4-BE49-F238E27FC236}">
                  <a16:creationId xmlns:a16="http://schemas.microsoft.com/office/drawing/2014/main" id="{BAB5CB1C-8CA2-5AE0-3918-E240FA6E00B9}"/>
                </a:ext>
              </a:extLst>
            </p:cNvPr>
            <p:cNvSpPr/>
            <p:nvPr/>
          </p:nvSpPr>
          <p:spPr>
            <a:xfrm>
              <a:off x="3186146" y="1600304"/>
              <a:ext cx="181273" cy="1630114"/>
            </a:xfrm>
            <a:custGeom>
              <a:avLst/>
              <a:gdLst/>
              <a:ahLst/>
              <a:cxnLst/>
              <a:rect l="l" t="t" r="r" b="b"/>
              <a:pathLst>
                <a:path w="257809" h="2318384">
                  <a:moveTo>
                    <a:pt x="257565" y="0"/>
                  </a:moveTo>
                  <a:lnTo>
                    <a:pt x="212390" y="17964"/>
                  </a:lnTo>
                  <a:lnTo>
                    <a:pt x="180332" y="53327"/>
                  </a:lnTo>
                  <a:lnTo>
                    <a:pt x="144913" y="116725"/>
                  </a:lnTo>
                  <a:lnTo>
                    <a:pt x="126550" y="161131"/>
                  </a:lnTo>
                  <a:lnTo>
                    <a:pt x="107878" y="215806"/>
                  </a:lnTo>
                  <a:lnTo>
                    <a:pt x="89279" y="281571"/>
                  </a:lnTo>
                  <a:lnTo>
                    <a:pt x="71146" y="359209"/>
                  </a:lnTo>
                  <a:lnTo>
                    <a:pt x="54162" y="447933"/>
                  </a:lnTo>
                  <a:lnTo>
                    <a:pt x="38690" y="547979"/>
                  </a:lnTo>
                  <a:lnTo>
                    <a:pt x="25144" y="659423"/>
                  </a:lnTo>
                  <a:lnTo>
                    <a:pt x="14221" y="779028"/>
                  </a:lnTo>
                  <a:lnTo>
                    <a:pt x="6184" y="906187"/>
                  </a:lnTo>
                  <a:lnTo>
                    <a:pt x="1375" y="1038524"/>
                  </a:lnTo>
                  <a:lnTo>
                    <a:pt x="0" y="1175038"/>
                  </a:lnTo>
                  <a:lnTo>
                    <a:pt x="2208" y="1311414"/>
                  </a:lnTo>
                  <a:lnTo>
                    <a:pt x="7926" y="1444909"/>
                  </a:lnTo>
                  <a:lnTo>
                    <a:pt x="16945" y="1572909"/>
                  </a:lnTo>
                  <a:lnTo>
                    <a:pt x="28924" y="1693023"/>
                  </a:lnTo>
                  <a:lnTo>
                    <a:pt x="43608" y="1804616"/>
                  </a:lnTo>
                  <a:lnTo>
                    <a:pt x="60290" y="1904500"/>
                  </a:lnTo>
                  <a:lnTo>
                    <a:pt x="78571" y="1992723"/>
                  </a:lnTo>
                  <a:lnTo>
                    <a:pt x="97785" y="2068353"/>
                  </a:lnTo>
                  <a:lnTo>
                    <a:pt x="117520" y="2132016"/>
                  </a:lnTo>
                  <a:lnTo>
                    <a:pt x="137409" y="2184462"/>
                  </a:lnTo>
                  <a:lnTo>
                    <a:pt x="156639" y="2225619"/>
                  </a:lnTo>
                  <a:lnTo>
                    <a:pt x="192984" y="2281278"/>
                  </a:lnTo>
                  <a:lnTo>
                    <a:pt x="225851" y="2309480"/>
                  </a:lnTo>
                  <a:lnTo>
                    <a:pt x="255733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bject 25">
              <a:extLst>
                <a:ext uri="{FF2B5EF4-FFF2-40B4-BE49-F238E27FC236}">
                  <a16:creationId xmlns:a16="http://schemas.microsoft.com/office/drawing/2014/main" id="{A3C9CCBC-7FB0-5DA0-8F32-78B281FD0DAA}"/>
                </a:ext>
              </a:extLst>
            </p:cNvPr>
            <p:cNvSpPr/>
            <p:nvPr/>
          </p:nvSpPr>
          <p:spPr>
            <a:xfrm>
              <a:off x="3005278" y="1600304"/>
              <a:ext cx="362098" cy="1630114"/>
            </a:xfrm>
            <a:custGeom>
              <a:avLst/>
              <a:gdLst/>
              <a:ahLst/>
              <a:cxnLst/>
              <a:rect l="l" t="t" r="r" b="b"/>
              <a:pathLst>
                <a:path w="514984" h="2318384">
                  <a:moveTo>
                    <a:pt x="514798" y="0"/>
                  </a:moveTo>
                  <a:lnTo>
                    <a:pt x="456759" y="7378"/>
                  </a:lnTo>
                  <a:lnTo>
                    <a:pt x="398697" y="29818"/>
                  </a:lnTo>
                  <a:lnTo>
                    <a:pt x="340448" y="68398"/>
                  </a:lnTo>
                  <a:lnTo>
                    <a:pt x="311008" y="94545"/>
                  </a:lnTo>
                  <a:lnTo>
                    <a:pt x="281462" y="125709"/>
                  </a:lnTo>
                  <a:lnTo>
                    <a:pt x="251965" y="162202"/>
                  </a:lnTo>
                  <a:lnTo>
                    <a:pt x="223438" y="203183"/>
                  </a:lnTo>
                  <a:lnTo>
                    <a:pt x="195237" y="249945"/>
                  </a:lnTo>
                  <a:lnTo>
                    <a:pt x="167616" y="302750"/>
                  </a:lnTo>
                  <a:lnTo>
                    <a:pt x="140852" y="361833"/>
                  </a:lnTo>
                  <a:lnTo>
                    <a:pt x="115752" y="426015"/>
                  </a:lnTo>
                  <a:lnTo>
                    <a:pt x="92475" y="495297"/>
                  </a:lnTo>
                  <a:lnTo>
                    <a:pt x="70836" y="571102"/>
                  </a:lnTo>
                  <a:lnTo>
                    <a:pt x="51552" y="651968"/>
                  </a:lnTo>
                  <a:lnTo>
                    <a:pt x="35128" y="736261"/>
                  </a:lnTo>
                  <a:lnTo>
                    <a:pt x="21457" y="825250"/>
                  </a:lnTo>
                  <a:lnTo>
                    <a:pt x="10972" y="917149"/>
                  </a:lnTo>
                  <a:lnTo>
                    <a:pt x="3810" y="1011625"/>
                  </a:lnTo>
                  <a:lnTo>
                    <a:pt x="147" y="1106725"/>
                  </a:lnTo>
                  <a:lnTo>
                    <a:pt x="0" y="1203632"/>
                  </a:lnTo>
                  <a:lnTo>
                    <a:pt x="3457" y="1300347"/>
                  </a:lnTo>
                  <a:lnTo>
                    <a:pt x="10386" y="1394877"/>
                  </a:lnTo>
                  <a:lnTo>
                    <a:pt x="20637" y="1486857"/>
                  </a:lnTo>
                  <a:lnTo>
                    <a:pt x="34078" y="1575954"/>
                  </a:lnTo>
                  <a:lnTo>
                    <a:pt x="50590" y="1661861"/>
                  </a:lnTo>
                  <a:lnTo>
                    <a:pt x="70080" y="1744293"/>
                  </a:lnTo>
                  <a:lnTo>
                    <a:pt x="92038" y="1821591"/>
                  </a:lnTo>
                  <a:lnTo>
                    <a:pt x="115752" y="1892283"/>
                  </a:lnTo>
                  <a:lnTo>
                    <a:pt x="141406" y="1957778"/>
                  </a:lnTo>
                  <a:lnTo>
                    <a:pt x="168839" y="2018051"/>
                  </a:lnTo>
                  <a:lnTo>
                    <a:pt x="197271" y="2071951"/>
                  </a:lnTo>
                  <a:lnTo>
                    <a:pt x="226411" y="2119666"/>
                  </a:lnTo>
                  <a:lnTo>
                    <a:pt x="256022" y="2161456"/>
                  </a:lnTo>
                  <a:lnTo>
                    <a:pt x="285899" y="2197598"/>
                  </a:lnTo>
                  <a:lnTo>
                    <a:pt x="315856" y="2228385"/>
                  </a:lnTo>
                  <a:lnTo>
                    <a:pt x="345809" y="2254164"/>
                  </a:lnTo>
                  <a:lnTo>
                    <a:pt x="405507" y="2291915"/>
                  </a:lnTo>
                  <a:lnTo>
                    <a:pt x="463185" y="2312467"/>
                  </a:lnTo>
                  <a:lnTo>
                    <a:pt x="511135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bject 26">
              <a:extLst>
                <a:ext uri="{FF2B5EF4-FFF2-40B4-BE49-F238E27FC236}">
                  <a16:creationId xmlns:a16="http://schemas.microsoft.com/office/drawing/2014/main" id="{F7124EAC-BF37-E904-BBFE-B36B46A549BC}"/>
                </a:ext>
              </a:extLst>
            </p:cNvPr>
            <p:cNvSpPr/>
            <p:nvPr/>
          </p:nvSpPr>
          <p:spPr>
            <a:xfrm>
              <a:off x="2824079" y="1600304"/>
              <a:ext cx="543371" cy="1630114"/>
            </a:xfrm>
            <a:custGeom>
              <a:avLst/>
              <a:gdLst/>
              <a:ahLst/>
              <a:cxnLst/>
              <a:rect l="l" t="t" r="r" b="b"/>
              <a:pathLst>
                <a:path w="772795" h="2318384">
                  <a:moveTo>
                    <a:pt x="772505" y="0"/>
                  </a:moveTo>
                  <a:lnTo>
                    <a:pt x="728582" y="1873"/>
                  </a:lnTo>
                  <a:lnTo>
                    <a:pt x="685447" y="7378"/>
                  </a:lnTo>
                  <a:lnTo>
                    <a:pt x="641761" y="16711"/>
                  </a:lnTo>
                  <a:lnTo>
                    <a:pt x="598352" y="29818"/>
                  </a:lnTo>
                  <a:lnTo>
                    <a:pt x="556573" y="46171"/>
                  </a:lnTo>
                  <a:lnTo>
                    <a:pt x="514193" y="66675"/>
                  </a:lnTo>
                  <a:lnTo>
                    <a:pt x="472634" y="90831"/>
                  </a:lnTo>
                  <a:lnTo>
                    <a:pt x="431825" y="118722"/>
                  </a:lnTo>
                  <a:lnTo>
                    <a:pt x="391727" y="150488"/>
                  </a:lnTo>
                  <a:lnTo>
                    <a:pt x="352369" y="186282"/>
                  </a:lnTo>
                  <a:lnTo>
                    <a:pt x="313835" y="226261"/>
                  </a:lnTo>
                  <a:lnTo>
                    <a:pt x="277289" y="269295"/>
                  </a:lnTo>
                  <a:lnTo>
                    <a:pt x="241754" y="316644"/>
                  </a:lnTo>
                  <a:lnTo>
                    <a:pt x="207469" y="368401"/>
                  </a:lnTo>
                  <a:lnTo>
                    <a:pt x="175422" y="423292"/>
                  </a:lnTo>
                  <a:lnTo>
                    <a:pt x="145664" y="481257"/>
                  </a:lnTo>
                  <a:lnTo>
                    <a:pt x="117671" y="543671"/>
                  </a:lnTo>
                  <a:lnTo>
                    <a:pt x="92295" y="609068"/>
                  </a:lnTo>
                  <a:lnTo>
                    <a:pt x="69648" y="677368"/>
                  </a:lnTo>
                  <a:lnTo>
                    <a:pt x="49871" y="748439"/>
                  </a:lnTo>
                  <a:lnTo>
                    <a:pt x="33117" y="822155"/>
                  </a:lnTo>
                  <a:lnTo>
                    <a:pt x="19791" y="896800"/>
                  </a:lnTo>
                  <a:lnTo>
                    <a:pt x="9688" y="973738"/>
                  </a:lnTo>
                  <a:lnTo>
                    <a:pt x="3096" y="1051199"/>
                  </a:lnTo>
                  <a:lnTo>
                    <a:pt x="0" y="1128961"/>
                  </a:lnTo>
                  <a:lnTo>
                    <a:pt x="436" y="1208396"/>
                  </a:lnTo>
                  <a:lnTo>
                    <a:pt x="4504" y="1287689"/>
                  </a:lnTo>
                  <a:lnTo>
                    <a:pt x="12025" y="1365031"/>
                  </a:lnTo>
                  <a:lnTo>
                    <a:pt x="23064" y="1441792"/>
                  </a:lnTo>
                  <a:lnTo>
                    <a:pt x="37314" y="1516209"/>
                  </a:lnTo>
                  <a:lnTo>
                    <a:pt x="55006" y="1589638"/>
                  </a:lnTo>
                  <a:lnTo>
                    <a:pt x="75716" y="1660368"/>
                  </a:lnTo>
                  <a:lnTo>
                    <a:pt x="99295" y="1728273"/>
                  </a:lnTo>
                  <a:lnTo>
                    <a:pt x="125611" y="1793238"/>
                  </a:lnTo>
                  <a:lnTo>
                    <a:pt x="154550" y="1855158"/>
                  </a:lnTo>
                  <a:lnTo>
                    <a:pt x="185252" y="1912595"/>
                  </a:lnTo>
                  <a:lnTo>
                    <a:pt x="218270" y="1966913"/>
                  </a:lnTo>
                  <a:lnTo>
                    <a:pt x="253567" y="2018051"/>
                  </a:lnTo>
                  <a:lnTo>
                    <a:pt x="290146" y="2064754"/>
                  </a:lnTo>
                  <a:lnTo>
                    <a:pt x="327791" y="2107118"/>
                  </a:lnTo>
                  <a:lnTo>
                    <a:pt x="366315" y="2145253"/>
                  </a:lnTo>
                  <a:lnTo>
                    <a:pt x="406865" y="2180335"/>
                  </a:lnTo>
                  <a:lnTo>
                    <a:pt x="448307" y="2211358"/>
                  </a:lnTo>
                  <a:lnTo>
                    <a:pt x="489074" y="2237517"/>
                  </a:lnTo>
                  <a:lnTo>
                    <a:pt x="530639" y="2260061"/>
                  </a:lnTo>
                  <a:lnTo>
                    <a:pt x="573005" y="2279006"/>
                  </a:lnTo>
                  <a:lnTo>
                    <a:pt x="614850" y="2293920"/>
                  </a:lnTo>
                  <a:lnTo>
                    <a:pt x="658535" y="2305623"/>
                  </a:lnTo>
                  <a:lnTo>
                    <a:pt x="701516" y="2313398"/>
                  </a:lnTo>
                  <a:lnTo>
                    <a:pt x="745044" y="2317567"/>
                  </a:lnTo>
                  <a:lnTo>
                    <a:pt x="767012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bject 27">
              <a:extLst>
                <a:ext uri="{FF2B5EF4-FFF2-40B4-BE49-F238E27FC236}">
                  <a16:creationId xmlns:a16="http://schemas.microsoft.com/office/drawing/2014/main" id="{14DDB10D-CDC5-9328-CAA2-04402002B457}"/>
                </a:ext>
              </a:extLst>
            </p:cNvPr>
            <p:cNvSpPr/>
            <p:nvPr/>
          </p:nvSpPr>
          <p:spPr>
            <a:xfrm>
              <a:off x="2642974" y="1600304"/>
              <a:ext cx="724644" cy="1630114"/>
            </a:xfrm>
            <a:custGeom>
              <a:avLst/>
              <a:gdLst/>
              <a:ahLst/>
              <a:cxnLst/>
              <a:rect l="l" t="t" r="r" b="b"/>
              <a:pathLst>
                <a:path w="1030604" h="2318384">
                  <a:moveTo>
                    <a:pt x="1030075" y="0"/>
                  </a:moveTo>
                  <a:lnTo>
                    <a:pt x="971511" y="1873"/>
                  </a:lnTo>
                  <a:lnTo>
                    <a:pt x="913996" y="7378"/>
                  </a:lnTo>
                  <a:lnTo>
                    <a:pt x="855750" y="16711"/>
                  </a:lnTo>
                  <a:lnTo>
                    <a:pt x="800593" y="29115"/>
                  </a:lnTo>
                  <a:lnTo>
                    <a:pt x="744595" y="45380"/>
                  </a:lnTo>
                  <a:lnTo>
                    <a:pt x="689949" y="64976"/>
                  </a:lnTo>
                  <a:lnTo>
                    <a:pt x="636172" y="88049"/>
                  </a:lnTo>
                  <a:lnTo>
                    <a:pt x="583110" y="114743"/>
                  </a:lnTo>
                  <a:lnTo>
                    <a:pt x="532406" y="144178"/>
                  </a:lnTo>
                  <a:lnTo>
                    <a:pt x="482236" y="177425"/>
                  </a:lnTo>
                  <a:lnTo>
                    <a:pt x="434220" y="213488"/>
                  </a:lnTo>
                  <a:lnTo>
                    <a:pt x="386929" y="253544"/>
                  </a:lnTo>
                  <a:lnTo>
                    <a:pt x="341870" y="296482"/>
                  </a:lnTo>
                  <a:lnTo>
                    <a:pt x="299038" y="342289"/>
                  </a:lnTo>
                  <a:lnTo>
                    <a:pt x="258478" y="390955"/>
                  </a:lnTo>
                  <a:lnTo>
                    <a:pt x="220286" y="442430"/>
                  </a:lnTo>
                  <a:lnTo>
                    <a:pt x="184555" y="496707"/>
                  </a:lnTo>
                  <a:lnTo>
                    <a:pt x="152205" y="552299"/>
                  </a:lnTo>
                  <a:lnTo>
                    <a:pt x="122427" y="610538"/>
                  </a:lnTo>
                  <a:lnTo>
                    <a:pt x="95386" y="671373"/>
                  </a:lnTo>
                  <a:lnTo>
                    <a:pt x="71801" y="733219"/>
                  </a:lnTo>
                  <a:lnTo>
                    <a:pt x="51158" y="797473"/>
                  </a:lnTo>
                  <a:lnTo>
                    <a:pt x="34035" y="862487"/>
                  </a:lnTo>
                  <a:lnTo>
                    <a:pt x="20391" y="928126"/>
                  </a:lnTo>
                  <a:lnTo>
                    <a:pt x="9998" y="995825"/>
                  </a:lnTo>
                  <a:lnTo>
                    <a:pt x="3205" y="1063879"/>
                  </a:lnTo>
                  <a:lnTo>
                    <a:pt x="0" y="1132138"/>
                  </a:lnTo>
                  <a:lnTo>
                    <a:pt x="373" y="1200456"/>
                  </a:lnTo>
                  <a:lnTo>
                    <a:pt x="4330" y="1268684"/>
                  </a:lnTo>
                  <a:lnTo>
                    <a:pt x="11876" y="1336676"/>
                  </a:lnTo>
                  <a:lnTo>
                    <a:pt x="23024" y="1404283"/>
                  </a:lnTo>
                  <a:lnTo>
                    <a:pt x="37410" y="1469801"/>
                  </a:lnTo>
                  <a:lnTo>
                    <a:pt x="55285" y="1534665"/>
                  </a:lnTo>
                  <a:lnTo>
                    <a:pt x="76685" y="1598734"/>
                  </a:lnTo>
                  <a:lnTo>
                    <a:pt x="101024" y="1660368"/>
                  </a:lnTo>
                  <a:lnTo>
                    <a:pt x="128831" y="1720964"/>
                  </a:lnTo>
                  <a:lnTo>
                    <a:pt x="159377" y="1778937"/>
                  </a:lnTo>
                  <a:lnTo>
                    <a:pt x="192496" y="1834237"/>
                  </a:lnTo>
                  <a:lnTo>
                    <a:pt x="229024" y="1888189"/>
                  </a:lnTo>
                  <a:lnTo>
                    <a:pt x="268032" y="1939322"/>
                  </a:lnTo>
                  <a:lnTo>
                    <a:pt x="309427" y="1987609"/>
                  </a:lnTo>
                  <a:lnTo>
                    <a:pt x="353122" y="2033012"/>
                  </a:lnTo>
                  <a:lnTo>
                    <a:pt x="399101" y="2075526"/>
                  </a:lnTo>
                  <a:lnTo>
                    <a:pt x="445875" y="2113971"/>
                  </a:lnTo>
                  <a:lnTo>
                    <a:pt x="494811" y="2149611"/>
                  </a:lnTo>
                  <a:lnTo>
                    <a:pt x="545999" y="2182406"/>
                  </a:lnTo>
                  <a:lnTo>
                    <a:pt x="597811" y="2211358"/>
                  </a:lnTo>
                  <a:lnTo>
                    <a:pt x="650161" y="2236626"/>
                  </a:lnTo>
                  <a:lnTo>
                    <a:pt x="705359" y="2259231"/>
                  </a:lnTo>
                  <a:lnTo>
                    <a:pt x="759197" y="2277525"/>
                  </a:lnTo>
                  <a:lnTo>
                    <a:pt x="814221" y="2292578"/>
                  </a:lnTo>
                  <a:lnTo>
                    <a:pt x="871717" y="2304526"/>
                  </a:lnTo>
                  <a:lnTo>
                    <a:pt x="926847" y="2312467"/>
                  </a:lnTo>
                  <a:lnTo>
                    <a:pt x="978824" y="2316864"/>
                  </a:lnTo>
                  <a:lnTo>
                    <a:pt x="1022751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object 28">
              <a:extLst>
                <a:ext uri="{FF2B5EF4-FFF2-40B4-BE49-F238E27FC236}">
                  <a16:creationId xmlns:a16="http://schemas.microsoft.com/office/drawing/2014/main" id="{205A46F9-E8D1-533E-F8AE-1467836B2BB8}"/>
                </a:ext>
              </a:extLst>
            </p:cNvPr>
            <p:cNvSpPr/>
            <p:nvPr/>
          </p:nvSpPr>
          <p:spPr>
            <a:xfrm>
              <a:off x="2461661" y="1600304"/>
              <a:ext cx="905917" cy="1630114"/>
            </a:xfrm>
            <a:custGeom>
              <a:avLst/>
              <a:gdLst/>
              <a:ahLst/>
              <a:cxnLst/>
              <a:rect l="l" t="t" r="r" b="b"/>
              <a:pathLst>
                <a:path w="1288415" h="2318384">
                  <a:moveTo>
                    <a:pt x="1287942" y="0"/>
                  </a:moveTo>
                  <a:lnTo>
                    <a:pt x="1214737" y="1873"/>
                  </a:lnTo>
                  <a:lnTo>
                    <a:pt x="1142844" y="7378"/>
                  </a:lnTo>
                  <a:lnTo>
                    <a:pt x="1070037" y="16711"/>
                  </a:lnTo>
                  <a:lnTo>
                    <a:pt x="1001089" y="29115"/>
                  </a:lnTo>
                  <a:lnTo>
                    <a:pt x="931091" y="45380"/>
                  </a:lnTo>
                  <a:lnTo>
                    <a:pt x="862786" y="64976"/>
                  </a:lnTo>
                  <a:lnTo>
                    <a:pt x="795564" y="88049"/>
                  </a:lnTo>
                  <a:lnTo>
                    <a:pt x="731513" y="113759"/>
                  </a:lnTo>
                  <a:lnTo>
                    <a:pt x="667960" y="143136"/>
                  </a:lnTo>
                  <a:lnTo>
                    <a:pt x="607047" y="175229"/>
                  </a:lnTo>
                  <a:lnTo>
                    <a:pt x="548570" y="210030"/>
                  </a:lnTo>
                  <a:lnTo>
                    <a:pt x="492427" y="247544"/>
                  </a:lnTo>
                  <a:lnTo>
                    <a:pt x="438591" y="287772"/>
                  </a:lnTo>
                  <a:lnTo>
                    <a:pt x="387132" y="330689"/>
                  </a:lnTo>
                  <a:lnTo>
                    <a:pt x="338075" y="376328"/>
                  </a:lnTo>
                  <a:lnTo>
                    <a:pt x="292804" y="423292"/>
                  </a:lnTo>
                  <a:lnTo>
                    <a:pt x="249979" y="472883"/>
                  </a:lnTo>
                  <a:lnTo>
                    <a:pt x="210823" y="523634"/>
                  </a:lnTo>
                  <a:lnTo>
                    <a:pt x="174265" y="576907"/>
                  </a:lnTo>
                  <a:lnTo>
                    <a:pt x="141346" y="631195"/>
                  </a:lnTo>
                  <a:lnTo>
                    <a:pt x="111996" y="686370"/>
                  </a:lnTo>
                  <a:lnTo>
                    <a:pt x="85492" y="743866"/>
                  </a:lnTo>
                  <a:lnTo>
                    <a:pt x="62624" y="802089"/>
                  </a:lnTo>
                  <a:lnTo>
                    <a:pt x="43351" y="860932"/>
                  </a:lnTo>
                  <a:lnTo>
                    <a:pt x="27640" y="920285"/>
                  </a:lnTo>
                  <a:lnTo>
                    <a:pt x="15465" y="980044"/>
                  </a:lnTo>
                  <a:lnTo>
                    <a:pt x="6807" y="1040109"/>
                  </a:lnTo>
                  <a:lnTo>
                    <a:pt x="1654" y="1100374"/>
                  </a:lnTo>
                  <a:lnTo>
                    <a:pt x="0" y="1160738"/>
                  </a:lnTo>
                  <a:lnTo>
                    <a:pt x="1839" y="1221099"/>
                  </a:lnTo>
                  <a:lnTo>
                    <a:pt x="7176" y="1281356"/>
                  </a:lnTo>
                  <a:lnTo>
                    <a:pt x="16019" y="1341408"/>
                  </a:lnTo>
                  <a:lnTo>
                    <a:pt x="28378" y="1401149"/>
                  </a:lnTo>
                  <a:lnTo>
                    <a:pt x="44277" y="1460477"/>
                  </a:lnTo>
                  <a:lnTo>
                    <a:pt x="63738" y="1519288"/>
                  </a:lnTo>
                  <a:lnTo>
                    <a:pt x="86796" y="1577477"/>
                  </a:lnTo>
                  <a:lnTo>
                    <a:pt x="113492" y="1634933"/>
                  </a:lnTo>
                  <a:lnTo>
                    <a:pt x="143037" y="1690065"/>
                  </a:lnTo>
                  <a:lnTo>
                    <a:pt x="176146" y="1744293"/>
                  </a:lnTo>
                  <a:lnTo>
                    <a:pt x="212905" y="1797513"/>
                  </a:lnTo>
                  <a:lnTo>
                    <a:pt x="252265" y="1848206"/>
                  </a:lnTo>
                  <a:lnTo>
                    <a:pt x="295290" y="1897722"/>
                  </a:lnTo>
                  <a:lnTo>
                    <a:pt x="340780" y="1944621"/>
                  </a:lnTo>
                  <a:lnTo>
                    <a:pt x="388589" y="1988892"/>
                  </a:lnTo>
                  <a:lnTo>
                    <a:pt x="440170" y="2031770"/>
                  </a:lnTo>
                  <a:lnTo>
                    <a:pt x="494122" y="2071951"/>
                  </a:lnTo>
                  <a:lnTo>
                    <a:pt x="550390" y="2109414"/>
                  </a:lnTo>
                  <a:lnTo>
                    <a:pt x="609002" y="2144162"/>
                  </a:lnTo>
                  <a:lnTo>
                    <a:pt x="670066" y="2176200"/>
                  </a:lnTo>
                  <a:lnTo>
                    <a:pt x="733794" y="2205520"/>
                  </a:lnTo>
                  <a:lnTo>
                    <a:pt x="798055" y="2231173"/>
                  </a:lnTo>
                  <a:lnTo>
                    <a:pt x="865471" y="2254164"/>
                  </a:lnTo>
                  <a:lnTo>
                    <a:pt x="934128" y="2273703"/>
                  </a:lnTo>
                  <a:lnTo>
                    <a:pt x="1004492" y="2289880"/>
                  </a:lnTo>
                  <a:lnTo>
                    <a:pt x="1074024" y="2302199"/>
                  </a:lnTo>
                  <a:lnTo>
                    <a:pt x="1142844" y="2310920"/>
                  </a:lnTo>
                  <a:lnTo>
                    <a:pt x="1214737" y="2316425"/>
                  </a:lnTo>
                  <a:lnTo>
                    <a:pt x="1278786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bject 29">
              <a:extLst>
                <a:ext uri="{FF2B5EF4-FFF2-40B4-BE49-F238E27FC236}">
                  <a16:creationId xmlns:a16="http://schemas.microsoft.com/office/drawing/2014/main" id="{91D3A2EF-9C2E-93C8-B5E6-79BC8B4F9307}"/>
                </a:ext>
              </a:extLst>
            </p:cNvPr>
            <p:cNvSpPr/>
            <p:nvPr/>
          </p:nvSpPr>
          <p:spPr>
            <a:xfrm>
              <a:off x="2280569" y="1600304"/>
              <a:ext cx="1086743" cy="1630114"/>
            </a:xfrm>
            <a:custGeom>
              <a:avLst/>
              <a:gdLst/>
              <a:ahLst/>
              <a:cxnLst/>
              <a:rect l="l" t="t" r="r" b="b"/>
              <a:pathLst>
                <a:path w="1545590" h="2318384">
                  <a:moveTo>
                    <a:pt x="1545496" y="0"/>
                  </a:moveTo>
                  <a:lnTo>
                    <a:pt x="1457650" y="1873"/>
                  </a:lnTo>
                  <a:lnTo>
                    <a:pt x="1371379" y="7378"/>
                  </a:lnTo>
                  <a:lnTo>
                    <a:pt x="1284010" y="16711"/>
                  </a:lnTo>
                  <a:lnTo>
                    <a:pt x="1201273" y="29115"/>
                  </a:lnTo>
                  <a:lnTo>
                    <a:pt x="1117276" y="45380"/>
                  </a:lnTo>
                  <a:lnTo>
                    <a:pt x="1035309" y="64976"/>
                  </a:lnTo>
                  <a:lnTo>
                    <a:pt x="954643" y="88049"/>
                  </a:lnTo>
                  <a:lnTo>
                    <a:pt x="877781" y="113759"/>
                  </a:lnTo>
                  <a:lnTo>
                    <a:pt x="804046" y="142098"/>
                  </a:lnTo>
                  <a:lnTo>
                    <a:pt x="730768" y="174136"/>
                  </a:lnTo>
                  <a:lnTo>
                    <a:pt x="660434" y="208884"/>
                  </a:lnTo>
                  <a:lnTo>
                    <a:pt x="594951" y="245152"/>
                  </a:lnTo>
                  <a:lnTo>
                    <a:pt x="531968" y="284045"/>
                  </a:lnTo>
                  <a:lnTo>
                    <a:pt x="471536" y="325575"/>
                  </a:lnTo>
                  <a:lnTo>
                    <a:pt x="415426" y="368401"/>
                  </a:lnTo>
                  <a:lnTo>
                    <a:pt x="361844" y="413798"/>
                  </a:lnTo>
                  <a:lnTo>
                    <a:pt x="312371" y="460371"/>
                  </a:lnTo>
                  <a:lnTo>
                    <a:pt x="266857" y="508007"/>
                  </a:lnTo>
                  <a:lnTo>
                    <a:pt x="223990" y="558076"/>
                  </a:lnTo>
                  <a:lnTo>
                    <a:pt x="185078" y="609068"/>
                  </a:lnTo>
                  <a:lnTo>
                    <a:pt x="150016" y="660915"/>
                  </a:lnTo>
                  <a:lnTo>
                    <a:pt x="118748" y="713506"/>
                  </a:lnTo>
                  <a:lnTo>
                    <a:pt x="91203" y="766771"/>
                  </a:lnTo>
                  <a:lnTo>
                    <a:pt x="67348" y="820609"/>
                  </a:lnTo>
                  <a:lnTo>
                    <a:pt x="47136" y="874948"/>
                  </a:lnTo>
                  <a:lnTo>
                    <a:pt x="30545" y="929694"/>
                  </a:lnTo>
                  <a:lnTo>
                    <a:pt x="17550" y="984778"/>
                  </a:lnTo>
                  <a:lnTo>
                    <a:pt x="8134" y="1040109"/>
                  </a:lnTo>
                  <a:lnTo>
                    <a:pt x="2287" y="1095611"/>
                  </a:lnTo>
                  <a:lnTo>
                    <a:pt x="0" y="1151204"/>
                  </a:lnTo>
                  <a:lnTo>
                    <a:pt x="1271" y="1206809"/>
                  </a:lnTo>
                  <a:lnTo>
                    <a:pt x="6101" y="1262347"/>
                  </a:lnTo>
                  <a:lnTo>
                    <a:pt x="14496" y="1317734"/>
                  </a:lnTo>
                  <a:lnTo>
                    <a:pt x="26467" y="1372896"/>
                  </a:lnTo>
                  <a:lnTo>
                    <a:pt x="42028" y="1427747"/>
                  </a:lnTo>
                  <a:lnTo>
                    <a:pt x="61203" y="1482211"/>
                  </a:lnTo>
                  <a:lnTo>
                    <a:pt x="84014" y="1536198"/>
                  </a:lnTo>
                  <a:lnTo>
                    <a:pt x="110500" y="1589638"/>
                  </a:lnTo>
                  <a:lnTo>
                    <a:pt x="140698" y="1642427"/>
                  </a:lnTo>
                  <a:lnTo>
                    <a:pt x="174671" y="1694500"/>
                  </a:lnTo>
                  <a:lnTo>
                    <a:pt x="212473" y="1745744"/>
                  </a:lnTo>
                  <a:lnTo>
                    <a:pt x="252955" y="1794664"/>
                  </a:lnTo>
                  <a:lnTo>
                    <a:pt x="297220" y="1842628"/>
                  </a:lnTo>
                  <a:lnTo>
                    <a:pt x="345397" y="1889556"/>
                  </a:lnTo>
                  <a:lnTo>
                    <a:pt x="397631" y="1935346"/>
                  </a:lnTo>
                  <a:lnTo>
                    <a:pt x="452369" y="1978590"/>
                  </a:lnTo>
                  <a:lnTo>
                    <a:pt x="511331" y="2020564"/>
                  </a:lnTo>
                  <a:lnTo>
                    <a:pt x="572792" y="2059935"/>
                  </a:lnTo>
                  <a:lnTo>
                    <a:pt x="636670" y="2096711"/>
                  </a:lnTo>
                  <a:lnTo>
                    <a:pt x="705224" y="2132016"/>
                  </a:lnTo>
                  <a:lnTo>
                    <a:pt x="776543" y="2164648"/>
                  </a:lnTo>
                  <a:lnTo>
                    <a:pt x="850805" y="2194605"/>
                  </a:lnTo>
                  <a:lnTo>
                    <a:pt x="925431" y="2220920"/>
                  </a:lnTo>
                  <a:lnTo>
                    <a:pt x="1003407" y="2244660"/>
                  </a:lnTo>
                  <a:lnTo>
                    <a:pt x="1082102" y="2264971"/>
                  </a:lnTo>
                  <a:lnTo>
                    <a:pt x="1161855" y="2282019"/>
                  </a:lnTo>
                  <a:lnTo>
                    <a:pt x="1243324" y="2295929"/>
                  </a:lnTo>
                  <a:lnTo>
                    <a:pt x="1328302" y="2306796"/>
                  </a:lnTo>
                  <a:lnTo>
                    <a:pt x="1409955" y="2313833"/>
                  </a:lnTo>
                  <a:lnTo>
                    <a:pt x="1490575" y="2317567"/>
                  </a:lnTo>
                  <a:lnTo>
                    <a:pt x="1534509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object 30">
              <a:extLst>
                <a:ext uri="{FF2B5EF4-FFF2-40B4-BE49-F238E27FC236}">
                  <a16:creationId xmlns:a16="http://schemas.microsoft.com/office/drawing/2014/main" id="{4FC51A48-33DC-CF78-931D-9E062F86AD3F}"/>
                </a:ext>
              </a:extLst>
            </p:cNvPr>
            <p:cNvSpPr/>
            <p:nvPr/>
          </p:nvSpPr>
          <p:spPr>
            <a:xfrm>
              <a:off x="2099455" y="1600304"/>
              <a:ext cx="1268016" cy="1630114"/>
            </a:xfrm>
            <a:custGeom>
              <a:avLst/>
              <a:gdLst/>
              <a:ahLst/>
              <a:cxnLst/>
              <a:rect l="l" t="t" r="r" b="b"/>
              <a:pathLst>
                <a:path w="1803400" h="2318384">
                  <a:moveTo>
                    <a:pt x="1803079" y="0"/>
                  </a:moveTo>
                  <a:lnTo>
                    <a:pt x="1700593" y="1873"/>
                  </a:lnTo>
                  <a:lnTo>
                    <a:pt x="1599943" y="7378"/>
                  </a:lnTo>
                  <a:lnTo>
                    <a:pt x="1498011" y="16711"/>
                  </a:lnTo>
                  <a:lnTo>
                    <a:pt x="1401485" y="29115"/>
                  </a:lnTo>
                  <a:lnTo>
                    <a:pt x="1303488" y="45380"/>
                  </a:lnTo>
                  <a:lnTo>
                    <a:pt x="1207860" y="64976"/>
                  </a:lnTo>
                  <a:lnTo>
                    <a:pt x="1117239" y="87125"/>
                  </a:lnTo>
                  <a:lnTo>
                    <a:pt x="1027271" y="112778"/>
                  </a:lnTo>
                  <a:lnTo>
                    <a:pt x="941004" y="141062"/>
                  </a:lnTo>
                  <a:lnTo>
                    <a:pt x="858047" y="171958"/>
                  </a:lnTo>
                  <a:lnTo>
                    <a:pt x="778169" y="205462"/>
                  </a:lnTo>
                  <a:lnTo>
                    <a:pt x="701261" y="241586"/>
                  </a:lnTo>
                  <a:lnTo>
                    <a:pt x="627301" y="280339"/>
                  </a:lnTo>
                  <a:lnTo>
                    <a:pt x="558415" y="320459"/>
                  </a:lnTo>
                  <a:lnTo>
                    <a:pt x="494270" y="361833"/>
                  </a:lnTo>
                  <a:lnTo>
                    <a:pt x="432824" y="405703"/>
                  </a:lnTo>
                  <a:lnTo>
                    <a:pt x="375939" y="450687"/>
                  </a:lnTo>
                  <a:lnTo>
                    <a:pt x="323421" y="496707"/>
                  </a:lnTo>
                  <a:lnTo>
                    <a:pt x="275133" y="543671"/>
                  </a:lnTo>
                  <a:lnTo>
                    <a:pt x="230979" y="591484"/>
                  </a:lnTo>
                  <a:lnTo>
                    <a:pt x="190849" y="640079"/>
                  </a:lnTo>
                  <a:lnTo>
                    <a:pt x="154672" y="689378"/>
                  </a:lnTo>
                  <a:lnTo>
                    <a:pt x="122391" y="739301"/>
                  </a:lnTo>
                  <a:lnTo>
                    <a:pt x="93955" y="789776"/>
                  </a:lnTo>
                  <a:lnTo>
                    <a:pt x="69319" y="840739"/>
                  </a:lnTo>
                  <a:lnTo>
                    <a:pt x="48457" y="892113"/>
                  </a:lnTo>
                  <a:lnTo>
                    <a:pt x="31338" y="943831"/>
                  </a:lnTo>
                  <a:lnTo>
                    <a:pt x="17945" y="995825"/>
                  </a:lnTo>
                  <a:lnTo>
                    <a:pt x="8261" y="1048030"/>
                  </a:lnTo>
                  <a:lnTo>
                    <a:pt x="2277" y="1100374"/>
                  </a:lnTo>
                  <a:lnTo>
                    <a:pt x="0" y="1151204"/>
                  </a:lnTo>
                  <a:lnTo>
                    <a:pt x="1192" y="1202045"/>
                  </a:lnTo>
                  <a:lnTo>
                    <a:pt x="5857" y="1252833"/>
                  </a:lnTo>
                  <a:lnTo>
                    <a:pt x="13995" y="1303510"/>
                  </a:lnTo>
                  <a:lnTo>
                    <a:pt x="25619" y="1354014"/>
                  </a:lnTo>
                  <a:lnTo>
                    <a:pt x="41268" y="1405849"/>
                  </a:lnTo>
                  <a:lnTo>
                    <a:pt x="60653" y="1457366"/>
                  </a:lnTo>
                  <a:lnTo>
                    <a:pt x="83797" y="1508498"/>
                  </a:lnTo>
                  <a:lnTo>
                    <a:pt x="110733" y="1559175"/>
                  </a:lnTo>
                  <a:lnTo>
                    <a:pt x="141494" y="1609325"/>
                  </a:lnTo>
                  <a:lnTo>
                    <a:pt x="176128" y="1658875"/>
                  </a:lnTo>
                  <a:lnTo>
                    <a:pt x="214695" y="1707760"/>
                  </a:lnTo>
                  <a:lnTo>
                    <a:pt x="257257" y="1755892"/>
                  </a:lnTo>
                  <a:lnTo>
                    <a:pt x="303896" y="1803193"/>
                  </a:lnTo>
                  <a:lnTo>
                    <a:pt x="354735" y="1849600"/>
                  </a:lnTo>
                  <a:lnTo>
                    <a:pt x="409886" y="1895006"/>
                  </a:lnTo>
                  <a:lnTo>
                    <a:pt x="469504" y="1939322"/>
                  </a:lnTo>
                  <a:lnTo>
                    <a:pt x="531792" y="1981171"/>
                  </a:lnTo>
                  <a:lnTo>
                    <a:pt x="598721" y="2021816"/>
                  </a:lnTo>
                  <a:lnTo>
                    <a:pt x="668257" y="2059935"/>
                  </a:lnTo>
                  <a:lnTo>
                    <a:pt x="742781" y="2096711"/>
                  </a:lnTo>
                  <a:lnTo>
                    <a:pt x="820092" y="2130903"/>
                  </a:lnTo>
                  <a:lnTo>
                    <a:pt x="900227" y="2162523"/>
                  </a:lnTo>
                  <a:lnTo>
                    <a:pt x="983309" y="2191576"/>
                  </a:lnTo>
                  <a:lnTo>
                    <a:pt x="1069624" y="2218067"/>
                  </a:lnTo>
                  <a:lnTo>
                    <a:pt x="1159781" y="2242019"/>
                  </a:lnTo>
                  <a:lnTo>
                    <a:pt x="1250436" y="2262514"/>
                  </a:lnTo>
                  <a:lnTo>
                    <a:pt x="1346533" y="2280528"/>
                  </a:lnTo>
                  <a:lnTo>
                    <a:pt x="1440323" y="2294599"/>
                  </a:lnTo>
                  <a:lnTo>
                    <a:pt x="1537151" y="2305623"/>
                  </a:lnTo>
                  <a:lnTo>
                    <a:pt x="1637440" y="2313398"/>
                  </a:lnTo>
                  <a:lnTo>
                    <a:pt x="1739004" y="2317567"/>
                  </a:lnTo>
                  <a:lnTo>
                    <a:pt x="1790262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bject 31">
              <a:extLst>
                <a:ext uri="{FF2B5EF4-FFF2-40B4-BE49-F238E27FC236}">
                  <a16:creationId xmlns:a16="http://schemas.microsoft.com/office/drawing/2014/main" id="{7C03A97B-878C-B61B-8CEE-2690262766AC}"/>
                </a:ext>
              </a:extLst>
            </p:cNvPr>
            <p:cNvSpPr/>
            <p:nvPr/>
          </p:nvSpPr>
          <p:spPr>
            <a:xfrm>
              <a:off x="1918310" y="1600304"/>
              <a:ext cx="1449288" cy="1630114"/>
            </a:xfrm>
            <a:custGeom>
              <a:avLst/>
              <a:gdLst/>
              <a:ahLst/>
              <a:cxnLst/>
              <a:rect l="l" t="t" r="r" b="b"/>
              <a:pathLst>
                <a:path w="2061209" h="2318384">
                  <a:moveTo>
                    <a:pt x="2060709" y="0"/>
                  </a:moveTo>
                  <a:lnTo>
                    <a:pt x="1943580" y="1873"/>
                  </a:lnTo>
                  <a:lnTo>
                    <a:pt x="1828552" y="7378"/>
                  </a:lnTo>
                  <a:lnTo>
                    <a:pt x="1712058" y="16711"/>
                  </a:lnTo>
                  <a:lnTo>
                    <a:pt x="1601743" y="29115"/>
                  </a:lnTo>
                  <a:lnTo>
                    <a:pt x="1489748" y="45380"/>
                  </a:lnTo>
                  <a:lnTo>
                    <a:pt x="1380459" y="64976"/>
                  </a:lnTo>
                  <a:lnTo>
                    <a:pt x="1276890" y="87125"/>
                  </a:lnTo>
                  <a:lnTo>
                    <a:pt x="1174070" y="112778"/>
                  </a:lnTo>
                  <a:lnTo>
                    <a:pt x="1075479" y="141062"/>
                  </a:lnTo>
                  <a:lnTo>
                    <a:pt x="980672" y="171958"/>
                  </a:lnTo>
                  <a:lnTo>
                    <a:pt x="889382" y="205462"/>
                  </a:lnTo>
                  <a:lnTo>
                    <a:pt x="801487" y="241586"/>
                  </a:lnTo>
                  <a:lnTo>
                    <a:pt x="719511" y="279107"/>
                  </a:lnTo>
                  <a:lnTo>
                    <a:pt x="640612" y="319185"/>
                  </a:lnTo>
                  <a:lnTo>
                    <a:pt x="567141" y="360520"/>
                  </a:lnTo>
                  <a:lnTo>
                    <a:pt x="498807" y="403011"/>
                  </a:lnTo>
                  <a:lnTo>
                    <a:pt x="435385" y="446559"/>
                  </a:lnTo>
                  <a:lnTo>
                    <a:pt x="376685" y="491077"/>
                  </a:lnTo>
                  <a:lnTo>
                    <a:pt x="322547" y="536493"/>
                  </a:lnTo>
                  <a:lnTo>
                    <a:pt x="272853" y="582729"/>
                  </a:lnTo>
                  <a:lnTo>
                    <a:pt x="227505" y="629713"/>
                  </a:lnTo>
                  <a:lnTo>
                    <a:pt x="186426" y="677368"/>
                  </a:lnTo>
                  <a:lnTo>
                    <a:pt x="149547" y="725627"/>
                  </a:lnTo>
                  <a:lnTo>
                    <a:pt x="116810" y="774426"/>
                  </a:lnTo>
                  <a:lnTo>
                    <a:pt x="89007" y="822155"/>
                  </a:lnTo>
                  <a:lnTo>
                    <a:pt x="65017" y="870271"/>
                  </a:lnTo>
                  <a:lnTo>
                    <a:pt x="44814" y="918717"/>
                  </a:lnTo>
                  <a:lnTo>
                    <a:pt x="28378" y="967434"/>
                  </a:lnTo>
                  <a:lnTo>
                    <a:pt x="15690" y="1016370"/>
                  </a:lnTo>
                  <a:lnTo>
                    <a:pt x="6739" y="1065465"/>
                  </a:lnTo>
                  <a:lnTo>
                    <a:pt x="1626" y="1113077"/>
                  </a:lnTo>
                  <a:lnTo>
                    <a:pt x="0" y="1160738"/>
                  </a:lnTo>
                  <a:lnTo>
                    <a:pt x="1858" y="1208396"/>
                  </a:lnTo>
                  <a:lnTo>
                    <a:pt x="7204" y="1256005"/>
                  </a:lnTo>
                  <a:lnTo>
                    <a:pt x="16041" y="1303510"/>
                  </a:lnTo>
                  <a:lnTo>
                    <a:pt x="28378" y="1350864"/>
                  </a:lnTo>
                  <a:lnTo>
                    <a:pt x="44814" y="1399581"/>
                  </a:lnTo>
                  <a:lnTo>
                    <a:pt x="65017" y="1448027"/>
                  </a:lnTo>
                  <a:lnTo>
                    <a:pt x="89007" y="1496143"/>
                  </a:lnTo>
                  <a:lnTo>
                    <a:pt x="116810" y="1543872"/>
                  </a:lnTo>
                  <a:lnTo>
                    <a:pt x="148461" y="1591155"/>
                  </a:lnTo>
                  <a:lnTo>
                    <a:pt x="184000" y="1637933"/>
                  </a:lnTo>
                  <a:lnTo>
                    <a:pt x="224813" y="1685627"/>
                  </a:lnTo>
                  <a:lnTo>
                    <a:pt x="269890" y="1732651"/>
                  </a:lnTo>
                  <a:lnTo>
                    <a:pt x="319311" y="1778937"/>
                  </a:lnTo>
                  <a:lnTo>
                    <a:pt x="373170" y="1824408"/>
                  </a:lnTo>
                  <a:lnTo>
                    <a:pt x="431586" y="1868988"/>
                  </a:lnTo>
                  <a:lnTo>
                    <a:pt x="494701" y="1912595"/>
                  </a:lnTo>
                  <a:lnTo>
                    <a:pt x="562716" y="1955150"/>
                  </a:lnTo>
                  <a:lnTo>
                    <a:pt x="635860" y="1996563"/>
                  </a:lnTo>
                  <a:lnTo>
                    <a:pt x="711875" y="2035491"/>
                  </a:lnTo>
                  <a:lnTo>
                    <a:pt x="793315" y="2073146"/>
                  </a:lnTo>
                  <a:lnTo>
                    <a:pt x="877713" y="2108268"/>
                  </a:lnTo>
                  <a:lnTo>
                    <a:pt x="968153" y="2141972"/>
                  </a:lnTo>
                  <a:lnTo>
                    <a:pt x="1062010" y="2173075"/>
                  </a:lnTo>
                  <a:lnTo>
                    <a:pt x="1159497" y="2201573"/>
                  </a:lnTo>
                  <a:lnTo>
                    <a:pt x="1261056" y="2227467"/>
                  </a:lnTo>
                  <a:lnTo>
                    <a:pt x="1363309" y="2249900"/>
                  </a:lnTo>
                  <a:lnTo>
                    <a:pt x="1470722" y="2269777"/>
                  </a:lnTo>
                  <a:lnTo>
                    <a:pt x="1579998" y="2286319"/>
                  </a:lnTo>
                  <a:lnTo>
                    <a:pt x="1692939" y="2299690"/>
                  </a:lnTo>
                  <a:lnTo>
                    <a:pt x="1806989" y="2309480"/>
                  </a:lnTo>
                  <a:lnTo>
                    <a:pt x="1914342" y="2315371"/>
                  </a:lnTo>
                  <a:lnTo>
                    <a:pt x="2031412" y="2318181"/>
                  </a:lnTo>
                  <a:lnTo>
                    <a:pt x="2046060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object 32">
              <a:extLst>
                <a:ext uri="{FF2B5EF4-FFF2-40B4-BE49-F238E27FC236}">
                  <a16:creationId xmlns:a16="http://schemas.microsoft.com/office/drawing/2014/main" id="{7AE48DA9-ABD6-5312-C9AE-3C669FBDA81F}"/>
                </a:ext>
              </a:extLst>
            </p:cNvPr>
            <p:cNvSpPr/>
            <p:nvPr/>
          </p:nvSpPr>
          <p:spPr>
            <a:xfrm>
              <a:off x="3367247" y="1600304"/>
              <a:ext cx="1630114" cy="1630114"/>
            </a:xfrm>
            <a:custGeom>
              <a:avLst/>
              <a:gdLst/>
              <a:ahLst/>
              <a:cxnLst/>
              <a:rect l="l" t="t" r="r" b="b"/>
              <a:pathLst>
                <a:path w="2318384" h="2318384">
                  <a:moveTo>
                    <a:pt x="0" y="0"/>
                  </a:moveTo>
                  <a:lnTo>
                    <a:pt x="131769" y="1873"/>
                  </a:lnTo>
                  <a:lnTo>
                    <a:pt x="261175" y="7378"/>
                  </a:lnTo>
                  <a:lnTo>
                    <a:pt x="392231" y="16711"/>
                  </a:lnTo>
                  <a:lnTo>
                    <a:pt x="516334" y="29115"/>
                  </a:lnTo>
                  <a:lnTo>
                    <a:pt x="642331" y="45380"/>
                  </a:lnTo>
                  <a:lnTo>
                    <a:pt x="765282" y="64976"/>
                  </a:lnTo>
                  <a:lnTo>
                    <a:pt x="881795" y="87125"/>
                  </a:lnTo>
                  <a:lnTo>
                    <a:pt x="997467" y="112778"/>
                  </a:lnTo>
                  <a:lnTo>
                    <a:pt x="1108382" y="141062"/>
                  </a:lnTo>
                  <a:lnTo>
                    <a:pt x="1215042" y="171958"/>
                  </a:lnTo>
                  <a:lnTo>
                    <a:pt x="1317742" y="205462"/>
                  </a:lnTo>
                  <a:lnTo>
                    <a:pt x="1413551" y="240401"/>
                  </a:lnTo>
                  <a:lnTo>
                    <a:pt x="1505978" y="277880"/>
                  </a:lnTo>
                  <a:lnTo>
                    <a:pt x="1592249" y="316644"/>
                  </a:lnTo>
                  <a:lnTo>
                    <a:pt x="1675265" y="357901"/>
                  </a:lnTo>
                  <a:lnTo>
                    <a:pt x="1752490" y="400320"/>
                  </a:lnTo>
                  <a:lnTo>
                    <a:pt x="1824187" y="443808"/>
                  </a:lnTo>
                  <a:lnTo>
                    <a:pt x="1890556" y="488272"/>
                  </a:lnTo>
                  <a:lnTo>
                    <a:pt x="1951773" y="533631"/>
                  </a:lnTo>
                  <a:lnTo>
                    <a:pt x="2006304" y="578362"/>
                  </a:lnTo>
                  <a:lnTo>
                    <a:pt x="2056237" y="623798"/>
                  </a:lnTo>
                  <a:lnTo>
                    <a:pt x="2101658" y="669877"/>
                  </a:lnTo>
                  <a:lnTo>
                    <a:pt x="2142634" y="716534"/>
                  </a:lnTo>
                  <a:lnTo>
                    <a:pt x="2178112" y="762179"/>
                  </a:lnTo>
                  <a:lnTo>
                    <a:pt x="2209526" y="808256"/>
                  </a:lnTo>
                  <a:lnTo>
                    <a:pt x="2236913" y="854712"/>
                  </a:lnTo>
                  <a:lnTo>
                    <a:pt x="2260302" y="901492"/>
                  </a:lnTo>
                  <a:lnTo>
                    <a:pt x="2279132" y="946974"/>
                  </a:lnTo>
                  <a:lnTo>
                    <a:pt x="2294263" y="992667"/>
                  </a:lnTo>
                  <a:lnTo>
                    <a:pt x="2305713" y="1038524"/>
                  </a:lnTo>
                  <a:lnTo>
                    <a:pt x="2313486" y="1084500"/>
                  </a:lnTo>
                  <a:lnTo>
                    <a:pt x="2317594" y="1130550"/>
                  </a:lnTo>
                  <a:lnTo>
                    <a:pt x="2318035" y="1176627"/>
                  </a:lnTo>
                  <a:lnTo>
                    <a:pt x="2314814" y="1222687"/>
                  </a:lnTo>
                  <a:lnTo>
                    <a:pt x="2307926" y="1268684"/>
                  </a:lnTo>
                  <a:lnTo>
                    <a:pt x="2297364" y="1314575"/>
                  </a:lnTo>
                  <a:lnTo>
                    <a:pt x="2283122" y="1360311"/>
                  </a:lnTo>
                  <a:lnTo>
                    <a:pt x="2265186" y="1405849"/>
                  </a:lnTo>
                  <a:lnTo>
                    <a:pt x="2243541" y="1451141"/>
                  </a:lnTo>
                  <a:lnTo>
                    <a:pt x="2218164" y="1496143"/>
                  </a:lnTo>
                  <a:lnTo>
                    <a:pt x="2187961" y="1542339"/>
                  </a:lnTo>
                  <a:lnTo>
                    <a:pt x="2153706" y="1588119"/>
                  </a:lnTo>
                  <a:lnTo>
                    <a:pt x="2115358" y="1633431"/>
                  </a:lnTo>
                  <a:lnTo>
                    <a:pt x="2072866" y="1678219"/>
                  </a:lnTo>
                  <a:lnTo>
                    <a:pt x="2024544" y="1723891"/>
                  </a:lnTo>
                  <a:lnTo>
                    <a:pt x="1971654" y="1768880"/>
                  </a:lnTo>
                  <a:lnTo>
                    <a:pt x="1914105" y="1813121"/>
                  </a:lnTo>
                  <a:lnTo>
                    <a:pt x="1851776" y="1856543"/>
                  </a:lnTo>
                  <a:lnTo>
                    <a:pt x="1784529" y="1899076"/>
                  </a:lnTo>
                  <a:lnTo>
                    <a:pt x="1712185" y="1940643"/>
                  </a:lnTo>
                  <a:lnTo>
                    <a:pt x="1634513" y="1981171"/>
                  </a:lnTo>
                  <a:lnTo>
                    <a:pt x="1551248" y="2020564"/>
                  </a:lnTo>
                  <a:lnTo>
                    <a:pt x="1462040" y="2058725"/>
                  </a:lnTo>
                  <a:lnTo>
                    <a:pt x="1369632" y="2094378"/>
                  </a:lnTo>
                  <a:lnTo>
                    <a:pt x="1270693" y="2128666"/>
                  </a:lnTo>
                  <a:lnTo>
                    <a:pt x="1168171" y="2160383"/>
                  </a:lnTo>
                  <a:lnTo>
                    <a:pt x="1061940" y="2189537"/>
                  </a:lnTo>
                  <a:lnTo>
                    <a:pt x="951484" y="2216172"/>
                  </a:lnTo>
                  <a:lnTo>
                    <a:pt x="836388" y="2240233"/>
                  </a:lnTo>
                  <a:lnTo>
                    <a:pt x="720582" y="2260883"/>
                  </a:lnTo>
                  <a:lnTo>
                    <a:pt x="598496" y="2279006"/>
                  </a:lnTo>
                  <a:lnTo>
                    <a:pt x="472965" y="2293920"/>
                  </a:lnTo>
                  <a:lnTo>
                    <a:pt x="349108" y="2305080"/>
                  </a:lnTo>
                  <a:lnTo>
                    <a:pt x="222615" y="2312942"/>
                  </a:lnTo>
                  <a:lnTo>
                    <a:pt x="98850" y="2317244"/>
                  </a:lnTo>
                  <a:lnTo>
                    <a:pt x="16479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object 33">
              <a:extLst>
                <a:ext uri="{FF2B5EF4-FFF2-40B4-BE49-F238E27FC236}">
                  <a16:creationId xmlns:a16="http://schemas.microsoft.com/office/drawing/2014/main" id="{243F41AC-2C2E-5666-0536-65AADFF9A2FB}"/>
                </a:ext>
              </a:extLst>
            </p:cNvPr>
            <p:cNvSpPr/>
            <p:nvPr/>
          </p:nvSpPr>
          <p:spPr>
            <a:xfrm>
              <a:off x="3367247" y="1600304"/>
              <a:ext cx="1630114" cy="1630114"/>
            </a:xfrm>
            <a:custGeom>
              <a:avLst/>
              <a:gdLst/>
              <a:ahLst/>
              <a:cxnLst/>
              <a:rect l="l" t="t" r="r" b="b"/>
              <a:pathLst>
                <a:path w="2318384" h="2318384">
                  <a:moveTo>
                    <a:pt x="0" y="0"/>
                  </a:moveTo>
                  <a:lnTo>
                    <a:pt x="164661" y="2927"/>
                  </a:lnTo>
                  <a:lnTo>
                    <a:pt x="341909" y="12675"/>
                  </a:lnTo>
                  <a:lnTo>
                    <a:pt x="479527" y="25067"/>
                  </a:lnTo>
                  <a:lnTo>
                    <a:pt x="598496" y="39292"/>
                  </a:lnTo>
                  <a:lnTo>
                    <a:pt x="705513" y="54979"/>
                  </a:lnTo>
                  <a:lnTo>
                    <a:pt x="850293" y="80781"/>
                  </a:lnTo>
                  <a:lnTo>
                    <a:pt x="981009" y="108895"/>
                  </a:lnTo>
                  <a:lnTo>
                    <a:pt x="1100783" y="139003"/>
                  </a:lnTo>
                  <a:lnTo>
                    <a:pt x="1211512" y="170873"/>
                  </a:lnTo>
                  <a:lnTo>
                    <a:pt x="1314449" y="204327"/>
                  </a:lnTo>
                  <a:lnTo>
                    <a:pt x="1410474" y="239220"/>
                  </a:lnTo>
                  <a:lnTo>
                    <a:pt x="1500223" y="275429"/>
                  </a:lnTo>
                  <a:lnTo>
                    <a:pt x="1584177" y="312849"/>
                  </a:lnTo>
                  <a:lnTo>
                    <a:pt x="1662704" y="351385"/>
                  </a:lnTo>
                  <a:lnTo>
                    <a:pt x="1736094" y="390955"/>
                  </a:lnTo>
                  <a:lnTo>
                    <a:pt x="1804575" y="431479"/>
                  </a:lnTo>
                  <a:lnTo>
                    <a:pt x="1868335" y="472883"/>
                  </a:lnTo>
                  <a:lnTo>
                    <a:pt x="1927521" y="515105"/>
                  </a:lnTo>
                  <a:lnTo>
                    <a:pt x="1982259" y="558076"/>
                  </a:lnTo>
                  <a:lnTo>
                    <a:pt x="2032651" y="601734"/>
                  </a:lnTo>
                  <a:lnTo>
                    <a:pt x="2078778" y="646023"/>
                  </a:lnTo>
                  <a:lnTo>
                    <a:pt x="2120712" y="690883"/>
                  </a:lnTo>
                  <a:lnTo>
                    <a:pt x="2158512" y="736261"/>
                  </a:lnTo>
                  <a:lnTo>
                    <a:pt x="2192224" y="782099"/>
                  </a:lnTo>
                  <a:lnTo>
                    <a:pt x="2221889" y="828346"/>
                  </a:lnTo>
                  <a:lnTo>
                    <a:pt x="2247539" y="874948"/>
                  </a:lnTo>
                  <a:lnTo>
                    <a:pt x="2269202" y="921853"/>
                  </a:lnTo>
                  <a:lnTo>
                    <a:pt x="2286899" y="969011"/>
                  </a:lnTo>
                  <a:lnTo>
                    <a:pt x="2300645" y="1016370"/>
                  </a:lnTo>
                  <a:lnTo>
                    <a:pt x="2310456" y="1063879"/>
                  </a:lnTo>
                  <a:lnTo>
                    <a:pt x="2316339" y="1111489"/>
                  </a:lnTo>
                  <a:lnTo>
                    <a:pt x="2318300" y="1159149"/>
                  </a:lnTo>
                  <a:lnTo>
                    <a:pt x="2316339" y="1206809"/>
                  </a:lnTo>
                  <a:lnTo>
                    <a:pt x="2310456" y="1254419"/>
                  </a:lnTo>
                  <a:lnTo>
                    <a:pt x="2300645" y="1301928"/>
                  </a:lnTo>
                  <a:lnTo>
                    <a:pt x="2286899" y="1349287"/>
                  </a:lnTo>
                  <a:lnTo>
                    <a:pt x="2269202" y="1396445"/>
                  </a:lnTo>
                  <a:lnTo>
                    <a:pt x="2247539" y="1443350"/>
                  </a:lnTo>
                  <a:lnTo>
                    <a:pt x="2221889" y="1489952"/>
                  </a:lnTo>
                  <a:lnTo>
                    <a:pt x="2192224" y="1536198"/>
                  </a:lnTo>
                  <a:lnTo>
                    <a:pt x="2158512" y="1582037"/>
                  </a:lnTo>
                  <a:lnTo>
                    <a:pt x="2120712" y="1627415"/>
                  </a:lnTo>
                  <a:lnTo>
                    <a:pt x="2078778" y="1672275"/>
                  </a:lnTo>
                  <a:lnTo>
                    <a:pt x="2032651" y="1716564"/>
                  </a:lnTo>
                  <a:lnTo>
                    <a:pt x="1982259" y="1760222"/>
                  </a:lnTo>
                  <a:lnTo>
                    <a:pt x="1927521" y="1803193"/>
                  </a:lnTo>
                  <a:lnTo>
                    <a:pt x="1868335" y="1845415"/>
                  </a:lnTo>
                  <a:lnTo>
                    <a:pt x="1804575" y="1886819"/>
                  </a:lnTo>
                  <a:lnTo>
                    <a:pt x="1736094" y="1927343"/>
                  </a:lnTo>
                  <a:lnTo>
                    <a:pt x="1662704" y="1966913"/>
                  </a:lnTo>
                  <a:lnTo>
                    <a:pt x="1584177" y="2005449"/>
                  </a:lnTo>
                  <a:lnTo>
                    <a:pt x="1500223" y="2042870"/>
                  </a:lnTo>
                  <a:lnTo>
                    <a:pt x="1410474" y="2079078"/>
                  </a:lnTo>
                  <a:lnTo>
                    <a:pt x="1314449" y="2113971"/>
                  </a:lnTo>
                  <a:lnTo>
                    <a:pt x="1211512" y="2147425"/>
                  </a:lnTo>
                  <a:lnTo>
                    <a:pt x="1100783" y="2179295"/>
                  </a:lnTo>
                  <a:lnTo>
                    <a:pt x="981009" y="2209403"/>
                  </a:lnTo>
                  <a:lnTo>
                    <a:pt x="850293" y="2237517"/>
                  </a:lnTo>
                  <a:lnTo>
                    <a:pt x="755612" y="2255001"/>
                  </a:lnTo>
                  <a:lnTo>
                    <a:pt x="653251" y="2271329"/>
                  </a:lnTo>
                  <a:lnTo>
                    <a:pt x="540798" y="2286319"/>
                  </a:lnTo>
                  <a:lnTo>
                    <a:pt x="413740" y="2299690"/>
                  </a:lnTo>
                  <a:lnTo>
                    <a:pt x="261175" y="2310920"/>
                  </a:lnTo>
                  <a:lnTo>
                    <a:pt x="164661" y="2315371"/>
                  </a:lnTo>
                  <a:lnTo>
                    <a:pt x="0" y="2318299"/>
                  </a:lnTo>
                </a:path>
              </a:pathLst>
            </a:custGeom>
            <a:ln w="160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:a16="http://schemas.microsoft.com/office/drawing/2014/main" id="{6AC56A94-EB56-9420-2FFB-0ECF9489A731}"/>
                </a:ext>
              </a:extLst>
            </p:cNvPr>
            <p:cNvSpPr/>
            <p:nvPr/>
          </p:nvSpPr>
          <p:spPr>
            <a:xfrm>
              <a:off x="1737355" y="1600304"/>
              <a:ext cx="1630114" cy="1630114"/>
            </a:xfrm>
            <a:custGeom>
              <a:avLst/>
              <a:gdLst/>
              <a:ahLst/>
              <a:cxnLst/>
              <a:rect l="l" t="t" r="r" b="b"/>
              <a:pathLst>
                <a:path w="2318384" h="2318384">
                  <a:moveTo>
                    <a:pt x="2318068" y="0"/>
                  </a:moveTo>
                  <a:lnTo>
                    <a:pt x="2153422" y="2927"/>
                  </a:lnTo>
                  <a:lnTo>
                    <a:pt x="1976194" y="12675"/>
                  </a:lnTo>
                  <a:lnTo>
                    <a:pt x="1838588" y="25067"/>
                  </a:lnTo>
                  <a:lnTo>
                    <a:pt x="1719630" y="39292"/>
                  </a:lnTo>
                  <a:lnTo>
                    <a:pt x="1612625" y="54979"/>
                  </a:lnTo>
                  <a:lnTo>
                    <a:pt x="1467859" y="80781"/>
                  </a:lnTo>
                  <a:lnTo>
                    <a:pt x="1337156" y="108895"/>
                  </a:lnTo>
                  <a:lnTo>
                    <a:pt x="1217395" y="139003"/>
                  </a:lnTo>
                  <a:lnTo>
                    <a:pt x="1106677" y="170873"/>
                  </a:lnTo>
                  <a:lnTo>
                    <a:pt x="1003749" y="204327"/>
                  </a:lnTo>
                  <a:lnTo>
                    <a:pt x="907735" y="239220"/>
                  </a:lnTo>
                  <a:lnTo>
                    <a:pt x="817993" y="275429"/>
                  </a:lnTo>
                  <a:lnTo>
                    <a:pt x="734049" y="312849"/>
                  </a:lnTo>
                  <a:lnTo>
                    <a:pt x="655529" y="351385"/>
                  </a:lnTo>
                  <a:lnTo>
                    <a:pt x="582147" y="390955"/>
                  </a:lnTo>
                  <a:lnTo>
                    <a:pt x="513673" y="431479"/>
                  </a:lnTo>
                  <a:lnTo>
                    <a:pt x="449920" y="472883"/>
                  </a:lnTo>
                  <a:lnTo>
                    <a:pt x="390738" y="515105"/>
                  </a:lnTo>
                  <a:lnTo>
                    <a:pt x="336006" y="558076"/>
                  </a:lnTo>
                  <a:lnTo>
                    <a:pt x="285620" y="601734"/>
                  </a:lnTo>
                  <a:lnTo>
                    <a:pt x="239497" y="646023"/>
                  </a:lnTo>
                  <a:lnTo>
                    <a:pt x="197566" y="690883"/>
                  </a:lnTo>
                  <a:lnTo>
                    <a:pt x="159771" y="736261"/>
                  </a:lnTo>
                  <a:lnTo>
                    <a:pt x="126062" y="782099"/>
                  </a:lnTo>
                  <a:lnTo>
                    <a:pt x="96400" y="828346"/>
                  </a:lnTo>
                  <a:lnTo>
                    <a:pt x="70753" y="874948"/>
                  </a:lnTo>
                  <a:lnTo>
                    <a:pt x="49093" y="921853"/>
                  </a:lnTo>
                  <a:lnTo>
                    <a:pt x="31398" y="969011"/>
                  </a:lnTo>
                  <a:lnTo>
                    <a:pt x="17652" y="1016370"/>
                  </a:lnTo>
                  <a:lnTo>
                    <a:pt x="7842" y="1063879"/>
                  </a:lnTo>
                  <a:lnTo>
                    <a:pt x="1960" y="1111489"/>
                  </a:lnTo>
                  <a:lnTo>
                    <a:pt x="0" y="1159149"/>
                  </a:lnTo>
                  <a:lnTo>
                    <a:pt x="1960" y="1206809"/>
                  </a:lnTo>
                  <a:lnTo>
                    <a:pt x="7842" y="1254419"/>
                  </a:lnTo>
                  <a:lnTo>
                    <a:pt x="17652" y="1301928"/>
                  </a:lnTo>
                  <a:lnTo>
                    <a:pt x="31398" y="1349287"/>
                  </a:lnTo>
                  <a:lnTo>
                    <a:pt x="49093" y="1396445"/>
                  </a:lnTo>
                  <a:lnTo>
                    <a:pt x="70753" y="1443350"/>
                  </a:lnTo>
                  <a:lnTo>
                    <a:pt x="96400" y="1489952"/>
                  </a:lnTo>
                  <a:lnTo>
                    <a:pt x="126062" y="1536198"/>
                  </a:lnTo>
                  <a:lnTo>
                    <a:pt x="159771" y="1582037"/>
                  </a:lnTo>
                  <a:lnTo>
                    <a:pt x="197566" y="1627415"/>
                  </a:lnTo>
                  <a:lnTo>
                    <a:pt x="239497" y="1672275"/>
                  </a:lnTo>
                  <a:lnTo>
                    <a:pt x="285620" y="1716564"/>
                  </a:lnTo>
                  <a:lnTo>
                    <a:pt x="336006" y="1760222"/>
                  </a:lnTo>
                  <a:lnTo>
                    <a:pt x="390738" y="1803193"/>
                  </a:lnTo>
                  <a:lnTo>
                    <a:pt x="449920" y="1845415"/>
                  </a:lnTo>
                  <a:lnTo>
                    <a:pt x="513673" y="1886819"/>
                  </a:lnTo>
                  <a:lnTo>
                    <a:pt x="582147" y="1927343"/>
                  </a:lnTo>
                  <a:lnTo>
                    <a:pt x="655529" y="1966913"/>
                  </a:lnTo>
                  <a:lnTo>
                    <a:pt x="734049" y="2005449"/>
                  </a:lnTo>
                  <a:lnTo>
                    <a:pt x="817993" y="2042870"/>
                  </a:lnTo>
                  <a:lnTo>
                    <a:pt x="907735" y="2079078"/>
                  </a:lnTo>
                  <a:lnTo>
                    <a:pt x="1003749" y="2113971"/>
                  </a:lnTo>
                  <a:lnTo>
                    <a:pt x="1106677" y="2147425"/>
                  </a:lnTo>
                  <a:lnTo>
                    <a:pt x="1217395" y="2179295"/>
                  </a:lnTo>
                  <a:lnTo>
                    <a:pt x="1337156" y="2209403"/>
                  </a:lnTo>
                  <a:lnTo>
                    <a:pt x="1467859" y="2237517"/>
                  </a:lnTo>
                  <a:lnTo>
                    <a:pt x="1562530" y="2255001"/>
                  </a:lnTo>
                  <a:lnTo>
                    <a:pt x="1664880" y="2271329"/>
                  </a:lnTo>
                  <a:lnTo>
                    <a:pt x="1777323" y="2286319"/>
                  </a:lnTo>
                  <a:lnTo>
                    <a:pt x="1904367" y="2299690"/>
                  </a:lnTo>
                  <a:lnTo>
                    <a:pt x="2056918" y="2310920"/>
                  </a:lnTo>
                  <a:lnTo>
                    <a:pt x="2153422" y="2315371"/>
                  </a:lnTo>
                  <a:lnTo>
                    <a:pt x="2318068" y="2318299"/>
                  </a:lnTo>
                </a:path>
              </a:pathLst>
            </a:custGeom>
            <a:ln w="160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object 36">
              <a:extLst>
                <a:ext uri="{FF2B5EF4-FFF2-40B4-BE49-F238E27FC236}">
                  <a16:creationId xmlns:a16="http://schemas.microsoft.com/office/drawing/2014/main" id="{D36DFCC4-B6B2-1A89-BE73-E3086E14CC0A}"/>
                </a:ext>
              </a:extLst>
            </p:cNvPr>
            <p:cNvSpPr/>
            <p:nvPr/>
          </p:nvSpPr>
          <p:spPr>
            <a:xfrm>
              <a:off x="3367246" y="323035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60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2" name="TextBox 191">
            <a:extLst>
              <a:ext uri="{FF2B5EF4-FFF2-40B4-BE49-F238E27FC236}">
                <a16:creationId xmlns:a16="http://schemas.microsoft.com/office/drawing/2014/main" id="{477FC49F-2DC7-2848-65AB-24E5736F84FF}"/>
              </a:ext>
            </a:extLst>
          </p:cNvPr>
          <p:cNvSpPr txBox="1"/>
          <p:nvPr/>
        </p:nvSpPr>
        <p:spPr>
          <a:xfrm>
            <a:off x="2058580" y="902790"/>
            <a:ext cx="3476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Wide footprint 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(~40% of sky)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@ high cadence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(2-3 days)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EDF6A85A-1BBD-29F9-2A6A-2D39B0F9FC30}"/>
              </a:ext>
            </a:extLst>
          </p:cNvPr>
          <p:cNvSpPr txBox="1"/>
          <p:nvPr/>
        </p:nvSpPr>
        <p:spPr>
          <a:xfrm>
            <a:off x="4079392" y="4291190"/>
            <a:ext cx="1789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Dedicated 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spectroscopy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2871C474-3942-3415-A350-98A34D6BE83E}"/>
              </a:ext>
            </a:extLst>
          </p:cNvPr>
          <p:cNvSpPr txBox="1"/>
          <p:nvPr/>
        </p:nvSpPr>
        <p:spPr>
          <a:xfrm>
            <a:off x="4079392" y="2208957"/>
            <a:ext cx="2076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Significant 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depth 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(20 mag)</a:t>
            </a:r>
          </a:p>
        </p:txBody>
      </p:sp>
      <p:pic>
        <p:nvPicPr>
          <p:cNvPr id="196" name="Picture 195" descr="A picture containing outdoor object, star, night&#10;&#10;Description automatically generated">
            <a:extLst>
              <a:ext uri="{FF2B5EF4-FFF2-40B4-BE49-F238E27FC236}">
                <a16:creationId xmlns:a16="http://schemas.microsoft.com/office/drawing/2014/main" id="{95FE7E43-CFCA-9EB3-0660-0FFB9FEBA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822" y="757520"/>
            <a:ext cx="2541265" cy="2541265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id="{E44C1F38-8B22-1F08-6AF7-164F3BB6A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872" y="2985276"/>
            <a:ext cx="2648359" cy="2110125"/>
          </a:xfrm>
          <a:prstGeom prst="rect">
            <a:avLst/>
          </a:prstGeom>
        </p:spPr>
      </p:pic>
      <p:sp>
        <p:nvSpPr>
          <p:cNvPr id="199" name="TextBox 198">
            <a:extLst>
              <a:ext uri="{FF2B5EF4-FFF2-40B4-BE49-F238E27FC236}">
                <a16:creationId xmlns:a16="http://schemas.microsoft.com/office/drawing/2014/main" id="{9657FEAB-DAE4-C0B1-3DA5-778A8E1E55F5}"/>
              </a:ext>
            </a:extLst>
          </p:cNvPr>
          <p:cNvSpPr txBox="1"/>
          <p:nvPr/>
        </p:nvSpPr>
        <p:spPr>
          <a:xfrm>
            <a:off x="3077655" y="2985276"/>
            <a:ext cx="111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Multiple filters</a:t>
            </a:r>
          </a:p>
        </p:txBody>
      </p:sp>
    </p:spTree>
    <p:extLst>
      <p:ext uri="{BB962C8B-B14F-4D97-AF65-F5344CB8AC3E}">
        <p14:creationId xmlns:p14="http://schemas.microsoft.com/office/powerpoint/2010/main" val="2313023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BTS: ZTF's mag-limited transient survey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00151"/>
            <a:ext cx="4100765" cy="3737370"/>
          </a:xfrm>
        </p:spPr>
        <p:txBody>
          <a:bodyPr>
            <a:normAutofit/>
          </a:bodyPr>
          <a:lstStyle/>
          <a:p>
            <a:r>
              <a:rPr lang="en-US" b="1" dirty="0"/>
              <a:t>Catalog</a:t>
            </a:r>
            <a:r>
              <a:rPr lang="en-US" dirty="0"/>
              <a:t> all (public, extragalactic) ZTF transients to m &lt; 19*</a:t>
            </a:r>
            <a:br>
              <a:rPr lang="en-US" dirty="0"/>
            </a:br>
            <a:endParaRPr lang="en-US" sz="1300" b="1" dirty="0"/>
          </a:p>
          <a:p>
            <a:r>
              <a:rPr lang="en-US" b="1" dirty="0"/>
              <a:t>Classify</a:t>
            </a:r>
            <a:r>
              <a:rPr lang="en-US" dirty="0"/>
              <a:t> all ZTF transients to </a:t>
            </a:r>
            <a:r>
              <a:rPr lang="en-US" b="1" dirty="0"/>
              <a:t>m &lt; 18.5</a:t>
            </a:r>
            <a:r>
              <a:rPr lang="en-US" dirty="0"/>
              <a:t>,</a:t>
            </a:r>
            <a:r>
              <a:rPr lang="en-US" b="1" dirty="0"/>
              <a:t> </a:t>
            </a:r>
            <a:r>
              <a:rPr lang="en-US" i="1" dirty="0"/>
              <a:t>unless</a:t>
            </a:r>
            <a:r>
              <a:rPr lang="en-US" dirty="0"/>
              <a:t> setting or peak missed ("statistical sample") 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F562F89-6B6D-97CF-9C58-1DF643044B0B}"/>
              </a:ext>
            </a:extLst>
          </p:cNvPr>
          <p:cNvCxnSpPr>
            <a:cxnSpLocks/>
          </p:cNvCxnSpPr>
          <p:nvPr/>
        </p:nvCxnSpPr>
        <p:spPr>
          <a:xfrm>
            <a:off x="5645168" y="1035683"/>
            <a:ext cx="0" cy="2705271"/>
          </a:xfrm>
          <a:prstGeom prst="straightConnector1">
            <a:avLst/>
          </a:prstGeom>
          <a:ln w="57150">
            <a:solidFill>
              <a:srgbClr val="2B21FF">
                <a:alpha val="30195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D73A2100-9106-4C6F-2128-83DE917273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568470"/>
              </p:ext>
            </p:extLst>
          </p:nvPr>
        </p:nvGraphicFramePr>
        <p:xfrm>
          <a:off x="6470678" y="1035683"/>
          <a:ext cx="2285918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29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573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Mag limit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Predicted </a:t>
                      </a:r>
                      <a:r>
                        <a:rPr lang="en-US" dirty="0" err="1"/>
                        <a:t>SNe</a:t>
                      </a:r>
                      <a:r>
                        <a:rPr lang="en-US" dirty="0"/>
                        <a:t>/year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33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33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338"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/>
                        <a:t>585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338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18.5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1130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338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tx1"/>
                          </a:solidFill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tx1"/>
                          </a:solidFill>
                        </a:rPr>
                        <a:t>2220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33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4370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33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338"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16500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7500A0E-DA4C-3103-BAE5-5C9FDCB2C9DC}"/>
              </a:ext>
            </a:extLst>
          </p:cNvPr>
          <p:cNvCxnSpPr/>
          <p:nvPr/>
        </p:nvCxnSpPr>
        <p:spPr>
          <a:xfrm>
            <a:off x="5645168" y="1035683"/>
            <a:ext cx="0" cy="2181869"/>
          </a:xfrm>
          <a:prstGeom prst="straightConnector1">
            <a:avLst/>
          </a:prstGeom>
          <a:ln w="57150">
            <a:solidFill>
              <a:srgbClr val="2B21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1823077-C0FC-F98B-9F3D-53D1DE4A30E3}"/>
              </a:ext>
            </a:extLst>
          </p:cNvPr>
          <p:cNvCxnSpPr>
            <a:cxnSpLocks/>
          </p:cNvCxnSpPr>
          <p:nvPr/>
        </p:nvCxnSpPr>
        <p:spPr>
          <a:xfrm>
            <a:off x="6286670" y="1035683"/>
            <a:ext cx="0" cy="18537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8450EA0-A30A-9144-914A-C380D8C69460}"/>
              </a:ext>
            </a:extLst>
          </p:cNvPr>
          <p:cNvSpPr txBox="1"/>
          <p:nvPr/>
        </p:nvSpPr>
        <p:spPr>
          <a:xfrm rot="16200000">
            <a:off x="4409105" y="1734197"/>
            <a:ext cx="204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B21FF"/>
                </a:solidFill>
              </a:rPr>
              <a:t>Catalogue to m=19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CA5DB6-3EB0-2EE3-06A7-6273898BBBAB}"/>
              </a:ext>
            </a:extLst>
          </p:cNvPr>
          <p:cNvSpPr txBox="1"/>
          <p:nvPr/>
        </p:nvSpPr>
        <p:spPr>
          <a:xfrm rot="16200000">
            <a:off x="5018736" y="1802085"/>
            <a:ext cx="204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</a:rPr>
              <a:t>Classify to m=18.5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D552608-AF38-1CF9-255F-AF09802F6308}"/>
              </a:ext>
            </a:extLst>
          </p:cNvPr>
          <p:cNvCxnSpPr>
            <a:cxnSpLocks/>
          </p:cNvCxnSpPr>
          <p:nvPr/>
        </p:nvCxnSpPr>
        <p:spPr>
          <a:xfrm>
            <a:off x="6286670" y="1025050"/>
            <a:ext cx="0" cy="2192502"/>
          </a:xfrm>
          <a:prstGeom prst="straightConnector1">
            <a:avLst/>
          </a:prstGeom>
          <a:ln w="57150">
            <a:solidFill>
              <a:srgbClr val="FF0000">
                <a:alpha val="23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B476F8F-B552-4134-EB2B-BBB96C8805EE}"/>
              </a:ext>
            </a:extLst>
          </p:cNvPr>
          <p:cNvSpPr txBox="1"/>
          <p:nvPr/>
        </p:nvSpPr>
        <p:spPr>
          <a:xfrm rot="16200000">
            <a:off x="5410493" y="3145010"/>
            <a:ext cx="1229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FF0000"/>
                </a:solidFill>
              </a:rPr>
              <a:t>(deeper when possible!)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4BF5E9-BE8C-1B06-9E28-51EB10F38B2E}"/>
              </a:ext>
            </a:extLst>
          </p:cNvPr>
          <p:cNvSpPr txBox="1"/>
          <p:nvPr/>
        </p:nvSpPr>
        <p:spPr>
          <a:xfrm rot="16200000">
            <a:off x="4743756" y="3495007"/>
            <a:ext cx="1229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2118CE"/>
                </a:solidFill>
              </a:rPr>
              <a:t>(deeper since 2021)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D9001C-E4F7-5B8F-288F-040E0E590BAC}"/>
              </a:ext>
            </a:extLst>
          </p:cNvPr>
          <p:cNvSpPr txBox="1"/>
          <p:nvPr/>
        </p:nvSpPr>
        <p:spPr>
          <a:xfrm>
            <a:off x="2317879" y="471534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* Now being extended to m &lt; 19.8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297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/>
        </p:nvSpPr>
        <p:spPr>
          <a:xfrm rot="2700000">
            <a:off x="8455910" y="3929401"/>
            <a:ext cx="609060" cy="603231"/>
          </a:xfrm>
          <a:custGeom>
            <a:avLst/>
            <a:gdLst>
              <a:gd name="connsiteX0" fmla="*/ 404318 w 1703150"/>
              <a:gd name="connsiteY0" fmla="*/ 1444631 h 1470551"/>
              <a:gd name="connsiteX1" fmla="*/ 41473 w 1703150"/>
              <a:gd name="connsiteY1" fmla="*/ 1003991 h 1470551"/>
              <a:gd name="connsiteX2" fmla="*/ 54432 w 1703150"/>
              <a:gd name="connsiteY2" fmla="*/ 498551 h 1470551"/>
              <a:gd name="connsiteX3" fmla="*/ 456153 w 1703150"/>
              <a:gd name="connsiteY3" fmla="*/ 122711 h 1470551"/>
              <a:gd name="connsiteX4" fmla="*/ 1052254 w 1703150"/>
              <a:gd name="connsiteY4" fmla="*/ 6071 h 1470551"/>
              <a:gd name="connsiteX5" fmla="*/ 1531727 w 1703150"/>
              <a:gd name="connsiteY5" fmla="*/ 278231 h 1470551"/>
              <a:gd name="connsiteX6" fmla="*/ 1700190 w 1703150"/>
              <a:gd name="connsiteY6" fmla="*/ 770711 h 1470551"/>
              <a:gd name="connsiteX7" fmla="*/ 1622438 w 1703150"/>
              <a:gd name="connsiteY7" fmla="*/ 1211351 h 1470551"/>
              <a:gd name="connsiteX8" fmla="*/ 1415098 w 1703150"/>
              <a:gd name="connsiteY8" fmla="*/ 1470551 h 147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3150" h="1470551">
                <a:moveTo>
                  <a:pt x="404318" y="1444631"/>
                </a:moveTo>
                <a:cubicBezTo>
                  <a:pt x="252052" y="1303151"/>
                  <a:pt x="99787" y="1161671"/>
                  <a:pt x="41473" y="1003991"/>
                </a:cubicBezTo>
                <a:cubicBezTo>
                  <a:pt x="-16841" y="846311"/>
                  <a:pt x="-14681" y="645431"/>
                  <a:pt x="54432" y="498551"/>
                </a:cubicBezTo>
                <a:cubicBezTo>
                  <a:pt x="123545" y="351671"/>
                  <a:pt x="289849" y="204791"/>
                  <a:pt x="456153" y="122711"/>
                </a:cubicBezTo>
                <a:cubicBezTo>
                  <a:pt x="622457" y="40631"/>
                  <a:pt x="872992" y="-19849"/>
                  <a:pt x="1052254" y="6071"/>
                </a:cubicBezTo>
                <a:cubicBezTo>
                  <a:pt x="1231516" y="31991"/>
                  <a:pt x="1423738" y="150791"/>
                  <a:pt x="1531727" y="278231"/>
                </a:cubicBezTo>
                <a:cubicBezTo>
                  <a:pt x="1639716" y="405671"/>
                  <a:pt x="1685072" y="615191"/>
                  <a:pt x="1700190" y="770711"/>
                </a:cubicBezTo>
                <a:cubicBezTo>
                  <a:pt x="1715308" y="926231"/>
                  <a:pt x="1669953" y="1094711"/>
                  <a:pt x="1622438" y="1211351"/>
                </a:cubicBezTo>
                <a:cubicBezTo>
                  <a:pt x="1574923" y="1327991"/>
                  <a:pt x="1415098" y="1470551"/>
                  <a:pt x="1415098" y="1470551"/>
                </a:cubicBezTo>
              </a:path>
            </a:pathLst>
          </a:custGeom>
          <a:ln w="28575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in Practice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199" y="1005640"/>
            <a:ext cx="3456335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ZTF public alert stream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(10</a:t>
            </a:r>
            <a:r>
              <a:rPr lang="en-US" sz="2400" baseline="30000" dirty="0">
                <a:latin typeface="Arial"/>
                <a:cs typeface="Arial"/>
              </a:rPr>
              <a:t>5</a:t>
            </a:r>
            <a:r>
              <a:rPr lang="en-US" sz="2400" dirty="0">
                <a:latin typeface="Arial"/>
                <a:cs typeface="Arial"/>
              </a:rPr>
              <a:t> alerts/night)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2396" y="261792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Candidates list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(~100 alerts/night)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03427" y="1836637"/>
            <a:ext cx="0" cy="78128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45977" y="1915902"/>
            <a:ext cx="4133879" cy="608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600" dirty="0">
                <a:latin typeface="Arial"/>
                <a:cs typeface="Arial"/>
              </a:rPr>
              <a:t>Real, not moving, no long-term history,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not by a bright star, &lt;19 mag, |b|&gt;7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03427" y="3448917"/>
            <a:ext cx="0" cy="75996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33013" y="3579404"/>
            <a:ext cx="33210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Not obviously stellar/AGN/bogus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62396" y="420888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Saved event list 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(~10/night sent to TNS)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918731" y="4287419"/>
            <a:ext cx="131173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230465" y="420888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SEDM queue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(~5 requests/night)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004583" y="4284076"/>
            <a:ext cx="1225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 &lt; 18.5,</a:t>
            </a:r>
          </a:p>
          <a:p>
            <a:r>
              <a:rPr lang="en-US" sz="1600" dirty="0">
                <a:latin typeface="Arial"/>
                <a:cs typeface="Arial"/>
              </a:rPr>
              <a:t>not CV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7602572" y="3314348"/>
            <a:ext cx="1676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Ambiguous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and m&lt;18.5?</a:t>
            </a:r>
            <a:endParaRPr lang="en-US" sz="1600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582105" y="1836637"/>
            <a:ext cx="0" cy="237224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217507" y="100564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Classified SN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(~3/day sent to TNS)</a:t>
            </a:r>
          </a:p>
        </p:txBody>
      </p:sp>
      <p:cxnSp>
        <p:nvCxnSpPr>
          <p:cNvPr id="34" name="Straight Arrow Connector 33"/>
          <p:cNvCxnSpPr>
            <a:cxnSpLocks/>
          </p:cNvCxnSpPr>
          <p:nvPr/>
        </p:nvCxnSpPr>
        <p:spPr>
          <a:xfrm flipV="1">
            <a:off x="6071432" y="2980174"/>
            <a:ext cx="0" cy="12287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898403" y="3312096"/>
            <a:ext cx="16760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Ambiguous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 err="1">
                <a:latin typeface="Arial"/>
                <a:cs typeface="Arial"/>
              </a:rPr>
              <a:t>m</a:t>
            </a:r>
            <a:r>
              <a:rPr lang="en-US" sz="1600" baseline="-25000" dirty="0" err="1">
                <a:latin typeface="Arial"/>
                <a:cs typeface="Arial"/>
              </a:rPr>
              <a:t>peak</a:t>
            </a:r>
            <a:r>
              <a:rPr lang="en-US" sz="1600" dirty="0">
                <a:latin typeface="Arial"/>
                <a:cs typeface="Arial"/>
              </a:rPr>
              <a:t> &lt; 18.5, and fading?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5815665" y="2329458"/>
            <a:ext cx="2541125" cy="646331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Other spectrographs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(LT, P200, etc.)</a:t>
            </a:r>
          </a:p>
        </p:txBody>
      </p:sp>
      <p:cxnSp>
        <p:nvCxnSpPr>
          <p:cNvPr id="43" name="Straight Arrow Connector 42"/>
          <p:cNvCxnSpPr>
            <a:cxnSpLocks/>
          </p:cNvCxnSpPr>
          <p:nvPr/>
        </p:nvCxnSpPr>
        <p:spPr>
          <a:xfrm flipV="1">
            <a:off x="6880477" y="1836637"/>
            <a:ext cx="0" cy="49282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 rot="16200000">
            <a:off x="4444006" y="2700483"/>
            <a:ext cx="1676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Unambiguous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classification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7861C6-D0A9-145A-D76F-E79C7ACB619B}"/>
              </a:ext>
            </a:extLst>
          </p:cNvPr>
          <p:cNvSpPr txBox="1"/>
          <p:nvPr/>
        </p:nvSpPr>
        <p:spPr>
          <a:xfrm>
            <a:off x="0" y="2035593"/>
            <a:ext cx="803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3BCFFB-3847-6F88-FEAD-CE265608198B}"/>
              </a:ext>
            </a:extLst>
          </p:cNvPr>
          <p:cNvSpPr txBox="1"/>
          <p:nvPr/>
        </p:nvSpPr>
        <p:spPr>
          <a:xfrm>
            <a:off x="0" y="3600244"/>
            <a:ext cx="796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1CF29-58F5-0A7B-64D4-757CABA20255}"/>
              </a:ext>
            </a:extLst>
          </p:cNvPr>
          <p:cNvSpPr txBox="1"/>
          <p:nvPr/>
        </p:nvSpPr>
        <p:spPr>
          <a:xfrm>
            <a:off x="4004582" y="3863779"/>
            <a:ext cx="108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AB5C98-300C-0826-3FB9-7426FEC8D7E2}"/>
              </a:ext>
            </a:extLst>
          </p:cNvPr>
          <p:cNvSpPr txBox="1"/>
          <p:nvPr/>
        </p:nvSpPr>
        <p:spPr>
          <a:xfrm>
            <a:off x="6811041" y="2990264"/>
            <a:ext cx="1399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reassign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EE7317-D947-1148-904C-BD0AB04DF362}"/>
              </a:ext>
            </a:extLst>
          </p:cNvPr>
          <p:cNvSpPr txBox="1"/>
          <p:nvPr/>
        </p:nvSpPr>
        <p:spPr>
          <a:xfrm>
            <a:off x="5480531" y="1880912"/>
            <a:ext cx="1399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classify</a:t>
            </a:r>
          </a:p>
        </p:txBody>
      </p:sp>
      <p:pic>
        <p:nvPicPr>
          <p:cNvPr id="3074" name="Picture 2" descr="Image result for factory icon">
            <a:extLst>
              <a:ext uri="{FF2B5EF4-FFF2-40B4-BE49-F238E27FC236}">
                <a16:creationId xmlns:a16="http://schemas.microsoft.com/office/drawing/2014/main" id="{52D95036-F9C6-9538-DE33-60E385597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341" y="8028"/>
            <a:ext cx="905001" cy="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599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/>
        </p:nvSpPr>
        <p:spPr>
          <a:xfrm rot="2700000">
            <a:off x="8455910" y="3929401"/>
            <a:ext cx="609060" cy="603231"/>
          </a:xfrm>
          <a:custGeom>
            <a:avLst/>
            <a:gdLst>
              <a:gd name="connsiteX0" fmla="*/ 404318 w 1703150"/>
              <a:gd name="connsiteY0" fmla="*/ 1444631 h 1470551"/>
              <a:gd name="connsiteX1" fmla="*/ 41473 w 1703150"/>
              <a:gd name="connsiteY1" fmla="*/ 1003991 h 1470551"/>
              <a:gd name="connsiteX2" fmla="*/ 54432 w 1703150"/>
              <a:gd name="connsiteY2" fmla="*/ 498551 h 1470551"/>
              <a:gd name="connsiteX3" fmla="*/ 456153 w 1703150"/>
              <a:gd name="connsiteY3" fmla="*/ 122711 h 1470551"/>
              <a:gd name="connsiteX4" fmla="*/ 1052254 w 1703150"/>
              <a:gd name="connsiteY4" fmla="*/ 6071 h 1470551"/>
              <a:gd name="connsiteX5" fmla="*/ 1531727 w 1703150"/>
              <a:gd name="connsiteY5" fmla="*/ 278231 h 1470551"/>
              <a:gd name="connsiteX6" fmla="*/ 1700190 w 1703150"/>
              <a:gd name="connsiteY6" fmla="*/ 770711 h 1470551"/>
              <a:gd name="connsiteX7" fmla="*/ 1622438 w 1703150"/>
              <a:gd name="connsiteY7" fmla="*/ 1211351 h 1470551"/>
              <a:gd name="connsiteX8" fmla="*/ 1415098 w 1703150"/>
              <a:gd name="connsiteY8" fmla="*/ 1470551 h 147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3150" h="1470551">
                <a:moveTo>
                  <a:pt x="404318" y="1444631"/>
                </a:moveTo>
                <a:cubicBezTo>
                  <a:pt x="252052" y="1303151"/>
                  <a:pt x="99787" y="1161671"/>
                  <a:pt x="41473" y="1003991"/>
                </a:cubicBezTo>
                <a:cubicBezTo>
                  <a:pt x="-16841" y="846311"/>
                  <a:pt x="-14681" y="645431"/>
                  <a:pt x="54432" y="498551"/>
                </a:cubicBezTo>
                <a:cubicBezTo>
                  <a:pt x="123545" y="351671"/>
                  <a:pt x="289849" y="204791"/>
                  <a:pt x="456153" y="122711"/>
                </a:cubicBezTo>
                <a:cubicBezTo>
                  <a:pt x="622457" y="40631"/>
                  <a:pt x="872992" y="-19849"/>
                  <a:pt x="1052254" y="6071"/>
                </a:cubicBezTo>
                <a:cubicBezTo>
                  <a:pt x="1231516" y="31991"/>
                  <a:pt x="1423738" y="150791"/>
                  <a:pt x="1531727" y="278231"/>
                </a:cubicBezTo>
                <a:cubicBezTo>
                  <a:pt x="1639716" y="405671"/>
                  <a:pt x="1685072" y="615191"/>
                  <a:pt x="1700190" y="770711"/>
                </a:cubicBezTo>
                <a:cubicBezTo>
                  <a:pt x="1715308" y="926231"/>
                  <a:pt x="1669953" y="1094711"/>
                  <a:pt x="1622438" y="1211351"/>
                </a:cubicBezTo>
                <a:cubicBezTo>
                  <a:pt x="1574923" y="1327991"/>
                  <a:pt x="1415098" y="1470551"/>
                  <a:pt x="1415098" y="1470551"/>
                </a:cubicBezTo>
              </a:path>
            </a:pathLst>
          </a:custGeom>
          <a:ln w="28575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in Practice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199" y="1005640"/>
            <a:ext cx="3456335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ZTF public alert stream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(10</a:t>
            </a:r>
            <a:r>
              <a:rPr lang="en-US" sz="2400" baseline="30000" dirty="0">
                <a:latin typeface="Arial"/>
                <a:cs typeface="Arial"/>
              </a:rPr>
              <a:t>5</a:t>
            </a:r>
            <a:r>
              <a:rPr lang="en-US" sz="2400" dirty="0">
                <a:latin typeface="Arial"/>
                <a:cs typeface="Arial"/>
              </a:rPr>
              <a:t> alerts/night)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2396" y="261792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Candidates list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(~100 alerts/night)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03427" y="1836637"/>
            <a:ext cx="0" cy="78128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45977" y="1915902"/>
            <a:ext cx="4133879" cy="608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600" dirty="0">
                <a:latin typeface="Arial"/>
                <a:cs typeface="Arial"/>
              </a:rPr>
              <a:t>Real, not moving, no long-term history,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not by a bright star, &lt;19 mag, |b|&gt;7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03427" y="3448917"/>
            <a:ext cx="0" cy="75996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33013" y="3579404"/>
            <a:ext cx="33210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Not obviously stellar/AGN/bogus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62396" y="420888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Saved event list 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(~10/night sent to TNS)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918731" y="4287419"/>
            <a:ext cx="131173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230465" y="420888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SEDM queue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(~5 requests/night)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004583" y="4284076"/>
            <a:ext cx="12258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 &lt; 18.5,</a:t>
            </a:r>
          </a:p>
          <a:p>
            <a:r>
              <a:rPr lang="en-US" sz="1600" dirty="0">
                <a:latin typeface="Arial"/>
                <a:cs typeface="Arial"/>
              </a:rPr>
              <a:t>not CV, not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setting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7602572" y="3314348"/>
            <a:ext cx="1676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Ambiguous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and m&lt;18.5?</a:t>
            </a:r>
            <a:endParaRPr lang="en-US" sz="1600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582105" y="1836637"/>
            <a:ext cx="0" cy="237224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217507" y="100564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Classified SN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(~3/day sent to TNS)</a:t>
            </a:r>
          </a:p>
        </p:txBody>
      </p:sp>
      <p:cxnSp>
        <p:nvCxnSpPr>
          <p:cNvPr id="34" name="Straight Arrow Connector 33"/>
          <p:cNvCxnSpPr>
            <a:cxnSpLocks/>
          </p:cNvCxnSpPr>
          <p:nvPr/>
        </p:nvCxnSpPr>
        <p:spPr>
          <a:xfrm flipV="1">
            <a:off x="6071432" y="2980174"/>
            <a:ext cx="0" cy="12287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898403" y="3312096"/>
            <a:ext cx="16760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Ambiguous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 err="1">
                <a:latin typeface="Arial"/>
                <a:cs typeface="Arial"/>
              </a:rPr>
              <a:t>m</a:t>
            </a:r>
            <a:r>
              <a:rPr lang="en-US" sz="1600" baseline="-25000" dirty="0" err="1">
                <a:latin typeface="Arial"/>
                <a:cs typeface="Arial"/>
              </a:rPr>
              <a:t>peak</a:t>
            </a:r>
            <a:r>
              <a:rPr lang="en-US" sz="1600" dirty="0">
                <a:latin typeface="Arial"/>
                <a:cs typeface="Arial"/>
              </a:rPr>
              <a:t> &lt; 18.5, and fading?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5815665" y="2329458"/>
            <a:ext cx="2541125" cy="646331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Other spectrographs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(LT, P200, etc.)</a:t>
            </a:r>
          </a:p>
        </p:txBody>
      </p:sp>
      <p:cxnSp>
        <p:nvCxnSpPr>
          <p:cNvPr id="43" name="Straight Arrow Connector 42"/>
          <p:cNvCxnSpPr>
            <a:cxnSpLocks/>
          </p:cNvCxnSpPr>
          <p:nvPr/>
        </p:nvCxnSpPr>
        <p:spPr>
          <a:xfrm flipV="1">
            <a:off x="6880477" y="1836637"/>
            <a:ext cx="0" cy="49282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 rot="16200000">
            <a:off x="4444006" y="2700483"/>
            <a:ext cx="1676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Unambiguous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classification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7861C6-D0A9-145A-D76F-E79C7ACB619B}"/>
              </a:ext>
            </a:extLst>
          </p:cNvPr>
          <p:cNvSpPr txBox="1"/>
          <p:nvPr/>
        </p:nvSpPr>
        <p:spPr>
          <a:xfrm>
            <a:off x="0" y="2035593"/>
            <a:ext cx="803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3BCFFB-3847-6F88-FEAD-CE265608198B}"/>
              </a:ext>
            </a:extLst>
          </p:cNvPr>
          <p:cNvSpPr txBox="1"/>
          <p:nvPr/>
        </p:nvSpPr>
        <p:spPr>
          <a:xfrm>
            <a:off x="0" y="3600244"/>
            <a:ext cx="796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1CF29-58F5-0A7B-64D4-757CABA20255}"/>
              </a:ext>
            </a:extLst>
          </p:cNvPr>
          <p:cNvSpPr txBox="1"/>
          <p:nvPr/>
        </p:nvSpPr>
        <p:spPr>
          <a:xfrm>
            <a:off x="4004582" y="3863779"/>
            <a:ext cx="108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AB5C98-300C-0826-3FB9-7426FEC8D7E2}"/>
              </a:ext>
            </a:extLst>
          </p:cNvPr>
          <p:cNvSpPr txBox="1"/>
          <p:nvPr/>
        </p:nvSpPr>
        <p:spPr>
          <a:xfrm>
            <a:off x="6811041" y="2990264"/>
            <a:ext cx="1399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reassign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EE7317-D947-1148-904C-BD0AB04DF362}"/>
              </a:ext>
            </a:extLst>
          </p:cNvPr>
          <p:cNvSpPr txBox="1"/>
          <p:nvPr/>
        </p:nvSpPr>
        <p:spPr>
          <a:xfrm>
            <a:off x="5480531" y="1880912"/>
            <a:ext cx="1399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classify</a:t>
            </a:r>
          </a:p>
        </p:txBody>
      </p:sp>
      <p:pic>
        <p:nvPicPr>
          <p:cNvPr id="3074" name="Picture 2" descr="Image result for factory icon">
            <a:extLst>
              <a:ext uri="{FF2B5EF4-FFF2-40B4-BE49-F238E27FC236}">
                <a16:creationId xmlns:a16="http://schemas.microsoft.com/office/drawing/2014/main" id="{52D95036-F9C6-9538-DE33-60E385597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341" y="8028"/>
            <a:ext cx="905001" cy="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0DE089-1CC3-DCA9-4E3A-5CF9D4B67ADB}"/>
              </a:ext>
            </a:extLst>
          </p:cNvPr>
          <p:cNvSpPr/>
          <p:nvPr/>
        </p:nvSpPr>
        <p:spPr>
          <a:xfrm>
            <a:off x="4683211" y="988050"/>
            <a:ext cx="4448432" cy="4114666"/>
          </a:xfrm>
          <a:prstGeom prst="rect">
            <a:avLst/>
          </a:prstGeom>
          <a:solidFill>
            <a:schemeClr val="bg1">
              <a:alpha val="91765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DB29B29-8DC0-E17D-068D-58A6B15446B5}"/>
              </a:ext>
            </a:extLst>
          </p:cNvPr>
          <p:cNvSpPr/>
          <p:nvPr/>
        </p:nvSpPr>
        <p:spPr>
          <a:xfrm>
            <a:off x="31958" y="3469104"/>
            <a:ext cx="4651247" cy="1610988"/>
          </a:xfrm>
          <a:prstGeom prst="rect">
            <a:avLst/>
          </a:prstGeom>
          <a:solidFill>
            <a:schemeClr val="bg1">
              <a:alpha val="91765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385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/>
        </p:nvSpPr>
        <p:spPr>
          <a:xfrm rot="2700000">
            <a:off x="8455910" y="3929401"/>
            <a:ext cx="609060" cy="603231"/>
          </a:xfrm>
          <a:custGeom>
            <a:avLst/>
            <a:gdLst>
              <a:gd name="connsiteX0" fmla="*/ 404318 w 1703150"/>
              <a:gd name="connsiteY0" fmla="*/ 1444631 h 1470551"/>
              <a:gd name="connsiteX1" fmla="*/ 41473 w 1703150"/>
              <a:gd name="connsiteY1" fmla="*/ 1003991 h 1470551"/>
              <a:gd name="connsiteX2" fmla="*/ 54432 w 1703150"/>
              <a:gd name="connsiteY2" fmla="*/ 498551 h 1470551"/>
              <a:gd name="connsiteX3" fmla="*/ 456153 w 1703150"/>
              <a:gd name="connsiteY3" fmla="*/ 122711 h 1470551"/>
              <a:gd name="connsiteX4" fmla="*/ 1052254 w 1703150"/>
              <a:gd name="connsiteY4" fmla="*/ 6071 h 1470551"/>
              <a:gd name="connsiteX5" fmla="*/ 1531727 w 1703150"/>
              <a:gd name="connsiteY5" fmla="*/ 278231 h 1470551"/>
              <a:gd name="connsiteX6" fmla="*/ 1700190 w 1703150"/>
              <a:gd name="connsiteY6" fmla="*/ 770711 h 1470551"/>
              <a:gd name="connsiteX7" fmla="*/ 1622438 w 1703150"/>
              <a:gd name="connsiteY7" fmla="*/ 1211351 h 1470551"/>
              <a:gd name="connsiteX8" fmla="*/ 1415098 w 1703150"/>
              <a:gd name="connsiteY8" fmla="*/ 1470551 h 147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3150" h="1470551">
                <a:moveTo>
                  <a:pt x="404318" y="1444631"/>
                </a:moveTo>
                <a:cubicBezTo>
                  <a:pt x="252052" y="1303151"/>
                  <a:pt x="99787" y="1161671"/>
                  <a:pt x="41473" y="1003991"/>
                </a:cubicBezTo>
                <a:cubicBezTo>
                  <a:pt x="-16841" y="846311"/>
                  <a:pt x="-14681" y="645431"/>
                  <a:pt x="54432" y="498551"/>
                </a:cubicBezTo>
                <a:cubicBezTo>
                  <a:pt x="123545" y="351671"/>
                  <a:pt x="289849" y="204791"/>
                  <a:pt x="456153" y="122711"/>
                </a:cubicBezTo>
                <a:cubicBezTo>
                  <a:pt x="622457" y="40631"/>
                  <a:pt x="872992" y="-19849"/>
                  <a:pt x="1052254" y="6071"/>
                </a:cubicBezTo>
                <a:cubicBezTo>
                  <a:pt x="1231516" y="31991"/>
                  <a:pt x="1423738" y="150791"/>
                  <a:pt x="1531727" y="278231"/>
                </a:cubicBezTo>
                <a:cubicBezTo>
                  <a:pt x="1639716" y="405671"/>
                  <a:pt x="1685072" y="615191"/>
                  <a:pt x="1700190" y="770711"/>
                </a:cubicBezTo>
                <a:cubicBezTo>
                  <a:pt x="1715308" y="926231"/>
                  <a:pt x="1669953" y="1094711"/>
                  <a:pt x="1622438" y="1211351"/>
                </a:cubicBezTo>
                <a:cubicBezTo>
                  <a:pt x="1574923" y="1327991"/>
                  <a:pt x="1415098" y="1470551"/>
                  <a:pt x="1415098" y="1470551"/>
                </a:cubicBezTo>
              </a:path>
            </a:pathLst>
          </a:custGeom>
          <a:ln w="28575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in Practice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199" y="1005640"/>
            <a:ext cx="3456335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ZTF public alert stream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(10</a:t>
            </a:r>
            <a:r>
              <a:rPr lang="en-US" sz="2400" baseline="30000" dirty="0">
                <a:latin typeface="Arial"/>
                <a:cs typeface="Arial"/>
              </a:rPr>
              <a:t>5</a:t>
            </a:r>
            <a:r>
              <a:rPr lang="en-US" sz="2400" dirty="0">
                <a:latin typeface="Arial"/>
                <a:cs typeface="Arial"/>
              </a:rPr>
              <a:t> alerts/night)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2396" y="261792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Candidates list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(~100 alerts/night)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03427" y="1836637"/>
            <a:ext cx="0" cy="78128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45977" y="1915902"/>
            <a:ext cx="4133879" cy="608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600" dirty="0">
                <a:latin typeface="Arial"/>
                <a:cs typeface="Arial"/>
              </a:rPr>
              <a:t>Real, not moving, no long-term history,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not by a bright star, &lt;19 mag, |b|&gt;7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03427" y="3448917"/>
            <a:ext cx="0" cy="75996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33013" y="3579404"/>
            <a:ext cx="33210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Not obviously stellar/AGN/bogus</a:t>
            </a:r>
            <a:endParaRPr lang="en-US" sz="16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918731" y="4287419"/>
            <a:ext cx="131173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230465" y="420888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SEDM queue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(~5 requests/night)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004583" y="4284076"/>
            <a:ext cx="12258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 &lt; 18.5,</a:t>
            </a:r>
          </a:p>
          <a:p>
            <a:r>
              <a:rPr lang="en-US" sz="1600" dirty="0">
                <a:latin typeface="Arial"/>
                <a:cs typeface="Arial"/>
              </a:rPr>
              <a:t>not CV, not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setting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7602572" y="3314348"/>
            <a:ext cx="1676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Ambiguous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and m&lt;18.5?</a:t>
            </a:r>
            <a:endParaRPr lang="en-US" sz="1600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582105" y="1836637"/>
            <a:ext cx="0" cy="237224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217507" y="100564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Classified SN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(~3/day sent to TNS)</a:t>
            </a:r>
          </a:p>
        </p:txBody>
      </p:sp>
      <p:cxnSp>
        <p:nvCxnSpPr>
          <p:cNvPr id="34" name="Straight Arrow Connector 33"/>
          <p:cNvCxnSpPr>
            <a:cxnSpLocks/>
          </p:cNvCxnSpPr>
          <p:nvPr/>
        </p:nvCxnSpPr>
        <p:spPr>
          <a:xfrm flipV="1">
            <a:off x="6071432" y="2980174"/>
            <a:ext cx="0" cy="12287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898403" y="3312096"/>
            <a:ext cx="16760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Ambiguous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 err="1">
                <a:latin typeface="Arial"/>
                <a:cs typeface="Arial"/>
              </a:rPr>
              <a:t>m</a:t>
            </a:r>
            <a:r>
              <a:rPr lang="en-US" sz="1600" baseline="-25000" dirty="0" err="1">
                <a:latin typeface="Arial"/>
                <a:cs typeface="Arial"/>
              </a:rPr>
              <a:t>peak</a:t>
            </a:r>
            <a:r>
              <a:rPr lang="en-US" sz="1600" dirty="0">
                <a:latin typeface="Arial"/>
                <a:cs typeface="Arial"/>
              </a:rPr>
              <a:t> &lt; 18.5, and fading?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5815665" y="2329458"/>
            <a:ext cx="2541125" cy="646331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Other spectrographs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(LT, P200, etc.)</a:t>
            </a:r>
          </a:p>
        </p:txBody>
      </p:sp>
      <p:cxnSp>
        <p:nvCxnSpPr>
          <p:cNvPr id="43" name="Straight Arrow Connector 42"/>
          <p:cNvCxnSpPr>
            <a:cxnSpLocks/>
          </p:cNvCxnSpPr>
          <p:nvPr/>
        </p:nvCxnSpPr>
        <p:spPr>
          <a:xfrm flipV="1">
            <a:off x="6880477" y="1836637"/>
            <a:ext cx="0" cy="49282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 rot="16200000">
            <a:off x="4444006" y="2700483"/>
            <a:ext cx="1676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Unambiguous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classification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7861C6-D0A9-145A-D76F-E79C7ACB619B}"/>
              </a:ext>
            </a:extLst>
          </p:cNvPr>
          <p:cNvSpPr txBox="1"/>
          <p:nvPr/>
        </p:nvSpPr>
        <p:spPr>
          <a:xfrm>
            <a:off x="0" y="2035593"/>
            <a:ext cx="803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3BCFFB-3847-6F88-FEAD-CE265608198B}"/>
              </a:ext>
            </a:extLst>
          </p:cNvPr>
          <p:cNvSpPr txBox="1"/>
          <p:nvPr/>
        </p:nvSpPr>
        <p:spPr>
          <a:xfrm>
            <a:off x="0" y="3600244"/>
            <a:ext cx="796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1CF29-58F5-0A7B-64D4-757CABA20255}"/>
              </a:ext>
            </a:extLst>
          </p:cNvPr>
          <p:cNvSpPr txBox="1"/>
          <p:nvPr/>
        </p:nvSpPr>
        <p:spPr>
          <a:xfrm>
            <a:off x="4004582" y="3863779"/>
            <a:ext cx="108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AB5C98-300C-0826-3FB9-7426FEC8D7E2}"/>
              </a:ext>
            </a:extLst>
          </p:cNvPr>
          <p:cNvSpPr txBox="1"/>
          <p:nvPr/>
        </p:nvSpPr>
        <p:spPr>
          <a:xfrm>
            <a:off x="6811041" y="2990264"/>
            <a:ext cx="1399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reassign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EE7317-D947-1148-904C-BD0AB04DF362}"/>
              </a:ext>
            </a:extLst>
          </p:cNvPr>
          <p:cNvSpPr txBox="1"/>
          <p:nvPr/>
        </p:nvSpPr>
        <p:spPr>
          <a:xfrm>
            <a:off x="5480531" y="1880912"/>
            <a:ext cx="1399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classify</a:t>
            </a:r>
          </a:p>
        </p:txBody>
      </p:sp>
      <p:pic>
        <p:nvPicPr>
          <p:cNvPr id="3074" name="Picture 2" descr="Image result for factory icon">
            <a:extLst>
              <a:ext uri="{FF2B5EF4-FFF2-40B4-BE49-F238E27FC236}">
                <a16:creationId xmlns:a16="http://schemas.microsoft.com/office/drawing/2014/main" id="{52D95036-F9C6-9538-DE33-60E385597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341" y="8028"/>
            <a:ext cx="905001" cy="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0DE089-1CC3-DCA9-4E3A-5CF9D4B67ADB}"/>
              </a:ext>
            </a:extLst>
          </p:cNvPr>
          <p:cNvSpPr/>
          <p:nvPr/>
        </p:nvSpPr>
        <p:spPr>
          <a:xfrm>
            <a:off x="4683211" y="988050"/>
            <a:ext cx="4448432" cy="4114666"/>
          </a:xfrm>
          <a:prstGeom prst="rect">
            <a:avLst/>
          </a:prstGeom>
          <a:solidFill>
            <a:schemeClr val="bg1">
              <a:alpha val="91765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DB29B29-8DC0-E17D-068D-58A6B15446B5}"/>
              </a:ext>
            </a:extLst>
          </p:cNvPr>
          <p:cNvSpPr/>
          <p:nvPr/>
        </p:nvSpPr>
        <p:spPr>
          <a:xfrm>
            <a:off x="3913534" y="3469104"/>
            <a:ext cx="769671" cy="1610988"/>
          </a:xfrm>
          <a:prstGeom prst="rect">
            <a:avLst/>
          </a:prstGeom>
          <a:solidFill>
            <a:schemeClr val="bg1">
              <a:alpha val="91765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462396" y="420888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Saved event list 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(~10/night sent to TNS)</a:t>
            </a:r>
          </a:p>
        </p:txBody>
      </p:sp>
    </p:spTree>
    <p:extLst>
      <p:ext uri="{BB962C8B-B14F-4D97-AF65-F5344CB8AC3E}">
        <p14:creationId xmlns:p14="http://schemas.microsoft.com/office/powerpoint/2010/main" val="3408242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/>
        </p:nvSpPr>
        <p:spPr>
          <a:xfrm rot="2700000">
            <a:off x="8455910" y="3929401"/>
            <a:ext cx="609060" cy="603231"/>
          </a:xfrm>
          <a:custGeom>
            <a:avLst/>
            <a:gdLst>
              <a:gd name="connsiteX0" fmla="*/ 404318 w 1703150"/>
              <a:gd name="connsiteY0" fmla="*/ 1444631 h 1470551"/>
              <a:gd name="connsiteX1" fmla="*/ 41473 w 1703150"/>
              <a:gd name="connsiteY1" fmla="*/ 1003991 h 1470551"/>
              <a:gd name="connsiteX2" fmla="*/ 54432 w 1703150"/>
              <a:gd name="connsiteY2" fmla="*/ 498551 h 1470551"/>
              <a:gd name="connsiteX3" fmla="*/ 456153 w 1703150"/>
              <a:gd name="connsiteY3" fmla="*/ 122711 h 1470551"/>
              <a:gd name="connsiteX4" fmla="*/ 1052254 w 1703150"/>
              <a:gd name="connsiteY4" fmla="*/ 6071 h 1470551"/>
              <a:gd name="connsiteX5" fmla="*/ 1531727 w 1703150"/>
              <a:gd name="connsiteY5" fmla="*/ 278231 h 1470551"/>
              <a:gd name="connsiteX6" fmla="*/ 1700190 w 1703150"/>
              <a:gd name="connsiteY6" fmla="*/ 770711 h 1470551"/>
              <a:gd name="connsiteX7" fmla="*/ 1622438 w 1703150"/>
              <a:gd name="connsiteY7" fmla="*/ 1211351 h 1470551"/>
              <a:gd name="connsiteX8" fmla="*/ 1415098 w 1703150"/>
              <a:gd name="connsiteY8" fmla="*/ 1470551 h 147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3150" h="1470551">
                <a:moveTo>
                  <a:pt x="404318" y="1444631"/>
                </a:moveTo>
                <a:cubicBezTo>
                  <a:pt x="252052" y="1303151"/>
                  <a:pt x="99787" y="1161671"/>
                  <a:pt x="41473" y="1003991"/>
                </a:cubicBezTo>
                <a:cubicBezTo>
                  <a:pt x="-16841" y="846311"/>
                  <a:pt x="-14681" y="645431"/>
                  <a:pt x="54432" y="498551"/>
                </a:cubicBezTo>
                <a:cubicBezTo>
                  <a:pt x="123545" y="351671"/>
                  <a:pt x="289849" y="204791"/>
                  <a:pt x="456153" y="122711"/>
                </a:cubicBezTo>
                <a:cubicBezTo>
                  <a:pt x="622457" y="40631"/>
                  <a:pt x="872992" y="-19849"/>
                  <a:pt x="1052254" y="6071"/>
                </a:cubicBezTo>
                <a:cubicBezTo>
                  <a:pt x="1231516" y="31991"/>
                  <a:pt x="1423738" y="150791"/>
                  <a:pt x="1531727" y="278231"/>
                </a:cubicBezTo>
                <a:cubicBezTo>
                  <a:pt x="1639716" y="405671"/>
                  <a:pt x="1685072" y="615191"/>
                  <a:pt x="1700190" y="770711"/>
                </a:cubicBezTo>
                <a:cubicBezTo>
                  <a:pt x="1715308" y="926231"/>
                  <a:pt x="1669953" y="1094711"/>
                  <a:pt x="1622438" y="1211351"/>
                </a:cubicBezTo>
                <a:cubicBezTo>
                  <a:pt x="1574923" y="1327991"/>
                  <a:pt x="1415098" y="1470551"/>
                  <a:pt x="1415098" y="1470551"/>
                </a:cubicBezTo>
              </a:path>
            </a:pathLst>
          </a:custGeom>
          <a:ln w="28575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in Practice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199" y="1005640"/>
            <a:ext cx="3456335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ZTF public alert stream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(10</a:t>
            </a:r>
            <a:r>
              <a:rPr lang="en-US" sz="2400" baseline="30000" dirty="0">
                <a:latin typeface="Arial"/>
                <a:cs typeface="Arial"/>
              </a:rPr>
              <a:t>5</a:t>
            </a:r>
            <a:r>
              <a:rPr lang="en-US" sz="2400" dirty="0">
                <a:latin typeface="Arial"/>
                <a:cs typeface="Arial"/>
              </a:rPr>
              <a:t> alerts/night)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2396" y="261792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Candidates list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(~100 alerts/night)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03427" y="1836637"/>
            <a:ext cx="0" cy="78128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45977" y="1915902"/>
            <a:ext cx="4133879" cy="608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600" dirty="0">
                <a:latin typeface="Arial"/>
                <a:cs typeface="Arial"/>
              </a:rPr>
              <a:t>Real, not moving, no long-term history,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not by a bright star, &lt;19 mag, |b|&gt;7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03427" y="3448917"/>
            <a:ext cx="0" cy="75996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33013" y="3579404"/>
            <a:ext cx="33210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Not obviously stellar/AGN/bogus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230465" y="420888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SEDM queue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(~5 requests/night)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602572" y="3314348"/>
            <a:ext cx="1676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Ambiguous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and m&lt;18.5?</a:t>
            </a:r>
            <a:endParaRPr lang="en-US" sz="1600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582105" y="1836637"/>
            <a:ext cx="0" cy="237224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217507" y="100564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Classified SN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(~3/day sent to TNS)</a:t>
            </a:r>
          </a:p>
        </p:txBody>
      </p:sp>
      <p:cxnSp>
        <p:nvCxnSpPr>
          <p:cNvPr id="34" name="Straight Arrow Connector 33"/>
          <p:cNvCxnSpPr>
            <a:cxnSpLocks/>
          </p:cNvCxnSpPr>
          <p:nvPr/>
        </p:nvCxnSpPr>
        <p:spPr>
          <a:xfrm flipV="1">
            <a:off x="6071432" y="2980174"/>
            <a:ext cx="0" cy="12287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898403" y="3312096"/>
            <a:ext cx="16760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Ambiguous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 err="1">
                <a:latin typeface="Arial"/>
                <a:cs typeface="Arial"/>
              </a:rPr>
              <a:t>m</a:t>
            </a:r>
            <a:r>
              <a:rPr lang="en-US" sz="1600" baseline="-25000" dirty="0" err="1">
                <a:latin typeface="Arial"/>
                <a:cs typeface="Arial"/>
              </a:rPr>
              <a:t>peak</a:t>
            </a:r>
            <a:r>
              <a:rPr lang="en-US" sz="1600" dirty="0">
                <a:latin typeface="Arial"/>
                <a:cs typeface="Arial"/>
              </a:rPr>
              <a:t> &lt; 18.5, and fading?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5815665" y="2329458"/>
            <a:ext cx="2541125" cy="646331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Other spectrographs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(LT, P200, etc.)</a:t>
            </a:r>
          </a:p>
        </p:txBody>
      </p:sp>
      <p:cxnSp>
        <p:nvCxnSpPr>
          <p:cNvPr id="43" name="Straight Arrow Connector 42"/>
          <p:cNvCxnSpPr>
            <a:cxnSpLocks/>
          </p:cNvCxnSpPr>
          <p:nvPr/>
        </p:nvCxnSpPr>
        <p:spPr>
          <a:xfrm flipV="1">
            <a:off x="6880477" y="1836637"/>
            <a:ext cx="0" cy="49282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 rot="16200000">
            <a:off x="4444006" y="2700483"/>
            <a:ext cx="1676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Unambiguous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classification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7861C6-D0A9-145A-D76F-E79C7ACB619B}"/>
              </a:ext>
            </a:extLst>
          </p:cNvPr>
          <p:cNvSpPr txBox="1"/>
          <p:nvPr/>
        </p:nvSpPr>
        <p:spPr>
          <a:xfrm>
            <a:off x="0" y="2035593"/>
            <a:ext cx="803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3BCFFB-3847-6F88-FEAD-CE265608198B}"/>
              </a:ext>
            </a:extLst>
          </p:cNvPr>
          <p:cNvSpPr txBox="1"/>
          <p:nvPr/>
        </p:nvSpPr>
        <p:spPr>
          <a:xfrm>
            <a:off x="0" y="3600244"/>
            <a:ext cx="796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AB5C98-300C-0826-3FB9-7426FEC8D7E2}"/>
              </a:ext>
            </a:extLst>
          </p:cNvPr>
          <p:cNvSpPr txBox="1"/>
          <p:nvPr/>
        </p:nvSpPr>
        <p:spPr>
          <a:xfrm>
            <a:off x="6811041" y="2990264"/>
            <a:ext cx="1399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reassign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EE7317-D947-1148-904C-BD0AB04DF362}"/>
              </a:ext>
            </a:extLst>
          </p:cNvPr>
          <p:cNvSpPr txBox="1"/>
          <p:nvPr/>
        </p:nvSpPr>
        <p:spPr>
          <a:xfrm>
            <a:off x="5480531" y="1880912"/>
            <a:ext cx="1399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classify</a:t>
            </a:r>
          </a:p>
        </p:txBody>
      </p:sp>
      <p:pic>
        <p:nvPicPr>
          <p:cNvPr id="3074" name="Picture 2" descr="Image result for factory icon">
            <a:extLst>
              <a:ext uri="{FF2B5EF4-FFF2-40B4-BE49-F238E27FC236}">
                <a16:creationId xmlns:a16="http://schemas.microsoft.com/office/drawing/2014/main" id="{52D95036-F9C6-9538-DE33-60E385597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341" y="8028"/>
            <a:ext cx="905001" cy="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0DE089-1CC3-DCA9-4E3A-5CF9D4B67ADB}"/>
              </a:ext>
            </a:extLst>
          </p:cNvPr>
          <p:cNvSpPr/>
          <p:nvPr/>
        </p:nvSpPr>
        <p:spPr>
          <a:xfrm>
            <a:off x="4983361" y="1000408"/>
            <a:ext cx="4148281" cy="3197300"/>
          </a:xfrm>
          <a:prstGeom prst="rect">
            <a:avLst/>
          </a:prstGeom>
          <a:solidFill>
            <a:schemeClr val="bg1">
              <a:alpha val="91765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462396" y="420888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Saved event list 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(~10/night sent to TNS)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918731" y="4287419"/>
            <a:ext cx="131173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004583" y="4284076"/>
            <a:ext cx="1225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 &lt; 18.5,</a:t>
            </a:r>
          </a:p>
          <a:p>
            <a:r>
              <a:rPr lang="en-US" sz="1600" dirty="0">
                <a:latin typeface="Arial"/>
                <a:cs typeface="Arial"/>
              </a:rPr>
              <a:t>not CV</a:t>
            </a:r>
            <a:endParaRPr 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1CF29-58F5-0A7B-64D4-757CABA20255}"/>
              </a:ext>
            </a:extLst>
          </p:cNvPr>
          <p:cNvSpPr txBox="1"/>
          <p:nvPr/>
        </p:nvSpPr>
        <p:spPr>
          <a:xfrm>
            <a:off x="4004582" y="3863779"/>
            <a:ext cx="108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643785-B78D-57EE-8E6D-87717412EF7C}"/>
              </a:ext>
            </a:extLst>
          </p:cNvPr>
          <p:cNvSpPr/>
          <p:nvPr/>
        </p:nvSpPr>
        <p:spPr>
          <a:xfrm>
            <a:off x="8693605" y="4197708"/>
            <a:ext cx="450395" cy="916902"/>
          </a:xfrm>
          <a:prstGeom prst="rect">
            <a:avLst/>
          </a:prstGeom>
          <a:solidFill>
            <a:schemeClr val="bg1">
              <a:alpha val="91765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283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40524</TotalTime>
  <Words>2156</Words>
  <Application>Microsoft Macintosh PowerPoint</Application>
  <PresentationFormat>On-screen Show (16:9)</PresentationFormat>
  <Paragraphs>340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Helvetica</vt:lpstr>
      <vt:lpstr>Office Theme</vt:lpstr>
      <vt:lpstr>The Zwicky Transient Facility Bright Transient Survey </vt:lpstr>
      <vt:lpstr>Two Types of Study</vt:lpstr>
      <vt:lpstr>Population studies for optical transients</vt:lpstr>
      <vt:lpstr>ZTF: The ideal transient population survey</vt:lpstr>
      <vt:lpstr>BTS: ZTF's mag-limited transient survey</vt:lpstr>
      <vt:lpstr>Selection in Practice</vt:lpstr>
      <vt:lpstr>Selection in Practice</vt:lpstr>
      <vt:lpstr>Selection in Practice</vt:lpstr>
      <vt:lpstr>Selection in Practice</vt:lpstr>
      <vt:lpstr>Selection in Practice</vt:lpstr>
      <vt:lpstr>Selection in Practice</vt:lpstr>
      <vt:lpstr>Selection in Practice</vt:lpstr>
      <vt:lpstr>Variables, Setting Transients, Bad Weather...</vt:lpstr>
      <vt:lpstr>The Statistical Sample: Quality Cut</vt:lpstr>
      <vt:lpstr>The Statistical Sample: Purity Cut</vt:lpstr>
      <vt:lpstr>The Statistical Sample: Purity Cut</vt:lpstr>
      <vt:lpstr>Classifications to Date</vt:lpstr>
      <vt:lpstr>Completeness</vt:lpstr>
      <vt:lpstr>Classified SN Count (2018-2021)</vt:lpstr>
      <vt:lpstr>PowerPoint Presentation</vt:lpstr>
      <vt:lpstr>Redshift Completeness Factor</vt:lpstr>
      <vt:lpstr>Redshift Completeness Factor (3D)</vt:lpstr>
      <vt:lpstr>Transient Parameter Space</vt:lpstr>
      <vt:lpstr>Transient Parameter Space</vt:lpstr>
      <vt:lpstr>Supernova Luminosity Functions</vt:lpstr>
      <vt:lpstr>Supernova Rates</vt:lpstr>
      <vt:lpstr>CCSN Rates by Subtype</vt:lpstr>
      <vt:lpstr>Host Galaxies</vt:lpstr>
      <vt:lpstr>A Public Resource</vt:lpstr>
      <vt:lpstr>PowerPoint Presentation</vt:lpstr>
      <vt:lpstr>Ongoing Efforts</vt:lpstr>
      <vt:lpstr>Upcoming Opportunities</vt:lpstr>
    </vt:vector>
  </TitlesOfParts>
  <Company>Dark Cosmology Centre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Zwicky Transient Facility: Supernova Surveys</dc:title>
  <dc:creator>Daniel Perley</dc:creator>
  <cp:lastModifiedBy>Perley, Daniel</cp:lastModifiedBy>
  <cp:revision>811</cp:revision>
  <cp:lastPrinted>2021-02-10T01:57:10Z</cp:lastPrinted>
  <dcterms:created xsi:type="dcterms:W3CDTF">2018-04-02T21:48:25Z</dcterms:created>
  <dcterms:modified xsi:type="dcterms:W3CDTF">2022-05-12T13:28:22Z</dcterms:modified>
</cp:coreProperties>
</file>