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5" r:id="rId3"/>
    <p:sldId id="257" r:id="rId4"/>
    <p:sldId id="266" r:id="rId5"/>
    <p:sldId id="262" r:id="rId6"/>
    <p:sldId id="267" r:id="rId7"/>
    <p:sldId id="261" r:id="rId8"/>
    <p:sldId id="269" r:id="rId9"/>
    <p:sldId id="268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uerry" initials="G" lastIdx="1" clrIdx="0">
    <p:extLst>
      <p:ext uri="{19B8F6BF-5375-455C-9EA6-DF929625EA0E}">
        <p15:presenceInfo xmlns:p15="http://schemas.microsoft.com/office/powerpoint/2012/main" userId="Guerr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A248A5-895E-4491-84B6-2418E8EC2A23}" type="datetimeFigureOut">
              <a:rPr lang="fr-FR" smtClean="0"/>
              <a:t>16/03/2022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5C6F9C-B51F-4F46-943B-0EBA203A90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3853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C2E1F2-F285-4FF3-86B5-425B2029A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6C43837-4B7C-4529-959A-93F537BD97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14FE31-FD6A-4C47-ABDD-4CE4443E5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C96B-7A23-4513-9CFE-A227DF194415}" type="datetime1">
              <a:rPr lang="fr-FR" smtClean="0"/>
              <a:t>16/03/2022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9155D3D-5C1B-447F-94D8-9890574C8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C083CD1-D7B0-4D98-8C32-D47827B6B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A045D-3462-4C54-9563-85D909D0F1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540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A9F2D8-254A-41D0-9B93-0C5534B6E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67E7D10-3EAA-4891-AF9C-4D3353936D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20BC4C8-712F-457D-8334-E57296EDF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F80E-BC3F-4115-8632-E821A8742C5E}" type="datetime1">
              <a:rPr lang="fr-FR" smtClean="0"/>
              <a:t>16/03/2022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9C03A8A-67D8-4571-B1D1-B3BFF215D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05209F-D620-486D-9A88-007CA436F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A045D-3462-4C54-9563-85D909D0F1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6681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4FC7A40-9418-42FC-B880-5A645229DF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1E1F561-B3A4-4A35-B748-C6C4BF3279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F6EC0B3-84EC-4E0C-BF06-0326D571F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BE6D7-AA9A-4330-9760-3DBF6CE0FC8E}" type="datetime1">
              <a:rPr lang="fr-FR" smtClean="0"/>
              <a:t>16/03/2022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635EAC5-5763-4E3C-AD71-AD78E9535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45C98E3-4439-4104-BCC6-B376E209B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A045D-3462-4C54-9563-85D909D0F1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7144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8A09B8-CDE2-4BB9-8BDB-40BD60E18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65A454B-85D4-4918-B998-B872D99963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161ADA-26CE-4B28-941B-2EF42D010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42F23-E912-48C2-B1AD-403BB959B73F}" type="datetime1">
              <a:rPr lang="fr-FR" smtClean="0"/>
              <a:t>16/03/2022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471103A-0549-4730-B324-2CBC27EEC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85CD240-60E5-4A63-8CF9-B4CEA7BC4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A045D-3462-4C54-9563-85D909D0F1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8463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D4E0D0-5CFE-4614-AB83-B88049DCA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EAA30B8-BB48-4F09-929B-A0C24CB0C1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2706784-E034-46D1-859E-693066970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ADADD-0741-4918-AB11-037898B416BA}" type="datetime1">
              <a:rPr lang="fr-FR" smtClean="0"/>
              <a:t>16/03/2022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A8A772-62E7-4080-ABE1-6FF92EF11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E510662-BE97-4EE1-B99B-95C5F13D9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A045D-3462-4C54-9563-85D909D0F1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9903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F00E7A-6A7B-4D65-A5DA-D190E0B3D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02D263E-21FF-41B1-B310-A87B47674C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ED59777-F879-4031-8DBD-8366A93A0C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38AF438-AD25-4F00-AFB3-BF0140A92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88F73-6D3E-400B-9FF3-840B960EBD35}" type="datetime1">
              <a:rPr lang="fr-FR" smtClean="0"/>
              <a:t>16/03/2022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C3E6B90-855D-435A-8CE5-3F8C0710B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17FFB5D-1FE0-43AC-87D6-F0BE68A89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A045D-3462-4C54-9563-85D909D0F1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3615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565C7A-67B0-493D-8D16-8082586A1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20E6F24-874F-4F5E-96C6-ABEE005BCD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F7704C0-1DB0-4FE9-8329-AEBBBB8734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69BA050-0B3C-4916-A5F6-3CBB29C108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D4787B7-AE48-4C29-949F-C4A529AEFF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D55C7CD-6483-496E-9C46-EAEC3E56B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B985-F187-4A05-8986-1A47C2699E74}" type="datetime1">
              <a:rPr lang="fr-FR" smtClean="0"/>
              <a:t>16/03/2022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1330B96-9967-435B-A7A6-C3118F67C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6D1605A-400A-44E3-B7F0-03B7558C4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A045D-3462-4C54-9563-85D909D0F1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9388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FBF63D-F075-4FB2-83FB-4392E1F9E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7F7DA81-9C92-417B-8EC9-63BD649F6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77907-05FC-4D68-BE24-80097A61128F}" type="datetime1">
              <a:rPr lang="fr-FR" smtClean="0"/>
              <a:t>16/03/2022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B796A71-9546-4496-9E89-13FD2F7A1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39A2784-D3A8-4186-A855-76EAB6447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A045D-3462-4C54-9563-85D909D0F1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8301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82CD059-C3AD-42D9-AD15-F394BBC98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A6E59-1262-41AB-86BD-300E42E92320}" type="datetime1">
              <a:rPr lang="fr-FR" smtClean="0"/>
              <a:t>16/03/2022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E5BC37D-ACA7-4684-B311-F58938C31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BBF1767-B5A6-4D3A-84F3-6C39F4046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A045D-3462-4C54-9563-85D909D0F1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9412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D44D22-6939-44FA-BAE9-C3626CCA1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5E75EA-4023-472A-A321-14A8FFB12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0EC5F3F-C61B-4019-B460-28F18F1F96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EFF4E7C-A365-458B-AB58-6F60A0428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B37CD-EC20-408D-AF51-BACA4D610E27}" type="datetime1">
              <a:rPr lang="fr-FR" smtClean="0"/>
              <a:t>16/03/2022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86EB602-50B9-4711-8D07-1512A8295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CD75A32-F6AE-4D4B-BF69-A78F3B172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A045D-3462-4C54-9563-85D909D0F1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3977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7FD0FC-04BC-489E-84E6-1B0A29CBF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DECE54A-844C-4268-8603-A4803C0086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4C5752D-190B-4428-8DC0-092C536D0A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EE95D45-6477-4004-A093-A417173EB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8A3BE-C7CB-4CAD-A875-04E4844E7340}" type="datetime1">
              <a:rPr lang="fr-FR" smtClean="0"/>
              <a:t>16/03/2022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0CE4984-E319-4C00-AC31-F611183EF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2268488-4930-4B07-96B3-71AA73C40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A045D-3462-4C54-9563-85D909D0F1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7047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D6973F6-8A33-48DE-A207-ED1318DB0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044D070-358D-4DB6-BFD4-40568F72F2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481920-8C67-4A16-847B-EBBC32AC5B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C5A75-FD58-4D2C-8365-B2B70368FB79}" type="datetime1">
              <a:rPr lang="fr-FR" smtClean="0"/>
              <a:t>16/03/2022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932155C-A7E1-40EC-AED8-043125EA9C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35512E7-06A6-4B89-8643-74B6193619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A045D-3462-4C54-9563-85D909D0F1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955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1.jpeg"/><Relationship Id="rId4" Type="http://schemas.openxmlformats.org/officeDocument/2006/relationships/image" Target="../media/image6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BE55DF-0699-482E-960D-DB130F1C0E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5548" y="1758467"/>
            <a:ext cx="9144000" cy="2387600"/>
          </a:xfrm>
        </p:spPr>
        <p:txBody>
          <a:bodyPr/>
          <a:lstStyle/>
          <a:p>
            <a:r>
              <a:rPr lang="fr-FR" b="1" dirty="0"/>
              <a:t>Top quark production at FCCee</a:t>
            </a:r>
          </a:p>
        </p:txBody>
      </p:sp>
      <p:pic>
        <p:nvPicPr>
          <p:cNvPr id="6" name="Picture 4" descr="Physique Quantique Banque d&amp;amp;#39;images et photos libres de droit - iStock">
            <a:extLst>
              <a:ext uri="{FF2B5EF4-FFF2-40B4-BE49-F238E27FC236}">
                <a16:creationId xmlns:a16="http://schemas.microsoft.com/office/drawing/2014/main" id="{9FCC62E0-A45F-4B44-8B51-15B7216A965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14" r="28631" b="22396"/>
          <a:stretch/>
        </p:blipFill>
        <p:spPr bwMode="auto">
          <a:xfrm rot="16200000">
            <a:off x="-2915478" y="2915477"/>
            <a:ext cx="6858001" cy="1027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0B7AFE1-ED64-4EB6-BA58-38D9B8447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A045D-3462-4C54-9563-85D909D0F12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8261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614BF5F4-020E-497B-A647-7CD0548EA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A045D-3462-4C54-9563-85D909D0F125}" type="slidenum">
              <a:rPr lang="fr-FR" smtClean="0"/>
              <a:t>2</a:t>
            </a:fld>
            <a:endParaRPr lang="fr-FR"/>
          </a:p>
        </p:txBody>
      </p:sp>
      <p:pic>
        <p:nvPicPr>
          <p:cNvPr id="3" name="Picture 4" descr="Physique Quantique Banque d&amp;amp;#39;images et photos libres de droit - iStock">
            <a:extLst>
              <a:ext uri="{FF2B5EF4-FFF2-40B4-BE49-F238E27FC236}">
                <a16:creationId xmlns:a16="http://schemas.microsoft.com/office/drawing/2014/main" id="{9EAC137C-0816-4652-B9FC-5341DDEF0EE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14" r="28631" b="22396"/>
          <a:stretch/>
        </p:blipFill>
        <p:spPr bwMode="auto">
          <a:xfrm rot="16200000">
            <a:off x="-2915478" y="2915477"/>
            <a:ext cx="6858001" cy="1027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0E98B1FC-40E7-46CD-9472-EF512F7200E5}"/>
              </a:ext>
            </a:extLst>
          </p:cNvPr>
          <p:cNvSpPr txBox="1">
            <a:spLocks/>
          </p:cNvSpPr>
          <p:nvPr/>
        </p:nvSpPr>
        <p:spPr>
          <a:xfrm>
            <a:off x="1402897" y="1220656"/>
            <a:ext cx="5689931" cy="558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u="sng" dirty="0"/>
              <a:t>Step 1</a:t>
            </a:r>
            <a:r>
              <a:rPr lang="fr-FR" dirty="0"/>
              <a:t>:  Event generation with Whizard</a:t>
            </a: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11EE6BD-1248-4B0B-AF78-16F6ED5A630D}"/>
              </a:ext>
            </a:extLst>
          </p:cNvPr>
          <p:cNvSpPr txBox="1">
            <a:spLocks/>
          </p:cNvSpPr>
          <p:nvPr/>
        </p:nvSpPr>
        <p:spPr>
          <a:xfrm>
            <a:off x="1703147" y="2360402"/>
            <a:ext cx="5689931" cy="558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u="sng" dirty="0"/>
              <a:t>Step 2</a:t>
            </a:r>
            <a:r>
              <a:rPr lang="fr-FR" dirty="0"/>
              <a:t>: </a:t>
            </a:r>
            <a:r>
              <a:rPr lang="en-US" dirty="0"/>
              <a:t>Pass the particles through a detector</a:t>
            </a:r>
            <a:r>
              <a:rPr lang="fr-FR" dirty="0"/>
              <a:t> </a:t>
            </a: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1282043-59EC-480A-AE56-B0F8B8F773B5}"/>
              </a:ext>
            </a:extLst>
          </p:cNvPr>
          <p:cNvSpPr txBox="1">
            <a:spLocks/>
          </p:cNvSpPr>
          <p:nvPr/>
        </p:nvSpPr>
        <p:spPr>
          <a:xfrm>
            <a:off x="1402897" y="3438937"/>
            <a:ext cx="7834363" cy="558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u="sng" dirty="0"/>
              <a:t>Step 3</a:t>
            </a:r>
            <a:r>
              <a:rPr lang="fr-FR" dirty="0"/>
              <a:t>: Using other model and seeing new vertex impact  </a:t>
            </a:r>
          </a:p>
        </p:txBody>
      </p:sp>
    </p:spTree>
    <p:extLst>
      <p:ext uri="{BB962C8B-B14F-4D97-AF65-F5344CB8AC3E}">
        <p14:creationId xmlns:p14="http://schemas.microsoft.com/office/powerpoint/2010/main" val="2855852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A4685EE4-5C5B-4A97-9D53-45DF145FA0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4222" y="4358701"/>
            <a:ext cx="7562296" cy="660898"/>
          </a:xfrm>
        </p:spPr>
        <p:txBody>
          <a:bodyPr>
            <a:normAutofit/>
          </a:bodyPr>
          <a:lstStyle/>
          <a:p>
            <a:r>
              <a:rPr lang="fr-FR" dirty="0"/>
              <a:t>Study the beam energy spread (BES) and no-beam effects</a:t>
            </a:r>
          </a:p>
        </p:txBody>
      </p:sp>
      <p:pic>
        <p:nvPicPr>
          <p:cNvPr id="4" name="Picture 4" descr="Physique Quantique Banque d&amp;amp;#39;images et photos libres de droit - iStock">
            <a:extLst>
              <a:ext uri="{FF2B5EF4-FFF2-40B4-BE49-F238E27FC236}">
                <a16:creationId xmlns:a16="http://schemas.microsoft.com/office/drawing/2014/main" id="{439FF9AE-A075-413F-8296-7A4F57BB31A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14" r="28631" b="22396"/>
          <a:stretch/>
        </p:blipFill>
        <p:spPr bwMode="auto">
          <a:xfrm rot="16200000">
            <a:off x="-2915478" y="2915477"/>
            <a:ext cx="6858001" cy="1027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9051982-7ED0-4BD1-8DEE-268DAF2FA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A045D-3462-4C54-9563-85D909D0F125}" type="slidenum">
              <a:rPr lang="fr-FR" smtClean="0"/>
              <a:t>3</a:t>
            </a:fld>
            <a:endParaRPr lang="fr-FR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27D75750-5180-44E8-9D93-55767B94010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0000" b="18057"/>
          <a:stretch/>
        </p:blipFill>
        <p:spPr>
          <a:xfrm>
            <a:off x="1842659" y="1955575"/>
            <a:ext cx="1671636" cy="421476"/>
          </a:xfrm>
          <a:prstGeom prst="rect">
            <a:avLst/>
          </a:prstGeom>
        </p:spPr>
      </p:pic>
      <p:sp>
        <p:nvSpPr>
          <p:cNvPr id="13" name="Sous-titre 2">
            <a:extLst>
              <a:ext uri="{FF2B5EF4-FFF2-40B4-BE49-F238E27FC236}">
                <a16:creationId xmlns:a16="http://schemas.microsoft.com/office/drawing/2014/main" id="{7FF17985-5475-4691-B140-74FE1D18967D}"/>
              </a:ext>
            </a:extLst>
          </p:cNvPr>
          <p:cNvSpPr txBox="1">
            <a:spLocks/>
          </p:cNvSpPr>
          <p:nvPr/>
        </p:nvSpPr>
        <p:spPr>
          <a:xfrm>
            <a:off x="870635" y="852167"/>
            <a:ext cx="5689931" cy="558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Whizard =collision simulation</a:t>
            </a:r>
          </a:p>
        </p:txBody>
      </p:sp>
      <p:cxnSp>
        <p:nvCxnSpPr>
          <p:cNvPr id="18" name="Connecteur : en angle 17">
            <a:extLst>
              <a:ext uri="{FF2B5EF4-FFF2-40B4-BE49-F238E27FC236}">
                <a16:creationId xmlns:a16="http://schemas.microsoft.com/office/drawing/2014/main" id="{B6C6742F-6731-4C00-A13E-94EFFBD1F49E}"/>
              </a:ext>
            </a:extLst>
          </p:cNvPr>
          <p:cNvCxnSpPr>
            <a:cxnSpLocks/>
          </p:cNvCxnSpPr>
          <p:nvPr/>
        </p:nvCxnSpPr>
        <p:spPr>
          <a:xfrm rot="16200000" flipH="1">
            <a:off x="3570606" y="2344062"/>
            <a:ext cx="289991" cy="402610"/>
          </a:xfrm>
          <a:prstGeom prst="bentConnector2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ous-titre 2">
            <a:extLst>
              <a:ext uri="{FF2B5EF4-FFF2-40B4-BE49-F238E27FC236}">
                <a16:creationId xmlns:a16="http://schemas.microsoft.com/office/drawing/2014/main" id="{AC5ABAF4-7631-4498-A0C8-D610E621833B}"/>
              </a:ext>
            </a:extLst>
          </p:cNvPr>
          <p:cNvSpPr txBox="1">
            <a:spLocks/>
          </p:cNvSpPr>
          <p:nvPr/>
        </p:nvSpPr>
        <p:spPr>
          <a:xfrm>
            <a:off x="3612338" y="2832492"/>
            <a:ext cx="5559940" cy="411743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200" dirty="0"/>
              <a:t>SM_tt_threshold (non-relativistic physics) </a:t>
            </a:r>
          </a:p>
        </p:txBody>
      </p: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F9CEB704-9CF5-4348-BE13-CBD7757822CE}"/>
              </a:ext>
            </a:extLst>
          </p:cNvPr>
          <p:cNvCxnSpPr/>
          <p:nvPr/>
        </p:nvCxnSpPr>
        <p:spPr>
          <a:xfrm>
            <a:off x="3234519" y="2400371"/>
            <a:ext cx="0" cy="66089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>
            <a:extLst>
              <a:ext uri="{FF2B5EF4-FFF2-40B4-BE49-F238E27FC236}">
                <a16:creationId xmlns:a16="http://schemas.microsoft.com/office/drawing/2014/main" id="{1B4C2983-79FF-4A55-A552-B17F78EED8A2}"/>
              </a:ext>
            </a:extLst>
          </p:cNvPr>
          <p:cNvCxnSpPr/>
          <p:nvPr/>
        </p:nvCxnSpPr>
        <p:spPr>
          <a:xfrm>
            <a:off x="3234519" y="3061269"/>
            <a:ext cx="682388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Sous-titre 2">
            <a:extLst>
              <a:ext uri="{FF2B5EF4-FFF2-40B4-BE49-F238E27FC236}">
                <a16:creationId xmlns:a16="http://schemas.microsoft.com/office/drawing/2014/main" id="{3C084ACE-7393-46C2-A224-3E985EB4AFBD}"/>
              </a:ext>
            </a:extLst>
          </p:cNvPr>
          <p:cNvSpPr txBox="1">
            <a:spLocks/>
          </p:cNvSpPr>
          <p:nvPr/>
        </p:nvSpPr>
        <p:spPr>
          <a:xfrm>
            <a:off x="3821559" y="2427586"/>
            <a:ext cx="4843815" cy="520185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SM (relativistic perturbative calculation)</a:t>
            </a:r>
          </a:p>
        </p:txBody>
      </p:sp>
      <p:sp>
        <p:nvSpPr>
          <p:cNvPr id="14" name="Sous-titre 2">
            <a:extLst>
              <a:ext uri="{FF2B5EF4-FFF2-40B4-BE49-F238E27FC236}">
                <a16:creationId xmlns:a16="http://schemas.microsoft.com/office/drawing/2014/main" id="{2E98F88D-20BD-4919-B737-5E7696C9F6A1}"/>
              </a:ext>
            </a:extLst>
          </p:cNvPr>
          <p:cNvSpPr txBox="1">
            <a:spLocks/>
          </p:cNvSpPr>
          <p:nvPr/>
        </p:nvSpPr>
        <p:spPr>
          <a:xfrm>
            <a:off x="1549689" y="1568817"/>
            <a:ext cx="2257576" cy="660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Process e⁺e⁻      </a:t>
            </a:r>
          </a:p>
        </p:txBody>
      </p:sp>
      <p:sp>
        <p:nvSpPr>
          <p:cNvPr id="2" name="Flèche : droite 1">
            <a:extLst>
              <a:ext uri="{FF2B5EF4-FFF2-40B4-BE49-F238E27FC236}">
                <a16:creationId xmlns:a16="http://schemas.microsoft.com/office/drawing/2014/main" id="{16F59BF0-4588-4D34-B438-551BD1C22706}"/>
              </a:ext>
            </a:extLst>
          </p:cNvPr>
          <p:cNvSpPr/>
          <p:nvPr/>
        </p:nvSpPr>
        <p:spPr>
          <a:xfrm>
            <a:off x="3514295" y="1705970"/>
            <a:ext cx="252487" cy="10748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 : droite 14">
            <a:extLst>
              <a:ext uri="{FF2B5EF4-FFF2-40B4-BE49-F238E27FC236}">
                <a16:creationId xmlns:a16="http://schemas.microsoft.com/office/drawing/2014/main" id="{BBAF5517-C393-4A7C-B128-0D9FD0568CE0}"/>
              </a:ext>
            </a:extLst>
          </p:cNvPr>
          <p:cNvSpPr/>
          <p:nvPr/>
        </p:nvSpPr>
        <p:spPr>
          <a:xfrm>
            <a:off x="3503850" y="2080655"/>
            <a:ext cx="252487" cy="10748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38CB4C93-493D-4B6D-B798-A78326FBEF7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9001" t="-1135"/>
          <a:stretch/>
        </p:blipFill>
        <p:spPr>
          <a:xfrm>
            <a:off x="3804758" y="1938883"/>
            <a:ext cx="1370728" cy="520185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84E969FA-55FF-471E-92F4-ECE0ED085E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31402" y="1553895"/>
            <a:ext cx="351019" cy="384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529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0121D3E2-D4DE-4203-8E8C-30B27AF43F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6800" y="3848670"/>
            <a:ext cx="2090115" cy="1512994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ACDD3141-4C96-4A24-B09C-00DD4ADED1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6669" y="906649"/>
            <a:ext cx="4659607" cy="3106405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9C217CF5-DC5B-4511-9685-D5BDF51D824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12525"/>
          <a:stretch/>
        </p:blipFill>
        <p:spPr>
          <a:xfrm>
            <a:off x="1027045" y="4477141"/>
            <a:ext cx="4950674" cy="1777885"/>
          </a:xfrm>
          <a:prstGeom prst="rect">
            <a:avLst/>
          </a:prstGeom>
        </p:spPr>
      </p:pic>
      <p:pic>
        <p:nvPicPr>
          <p:cNvPr id="4" name="Picture 4" descr="Physique Quantique Banque d&amp;amp;#39;images et photos libres de droit - iStock">
            <a:extLst>
              <a:ext uri="{FF2B5EF4-FFF2-40B4-BE49-F238E27FC236}">
                <a16:creationId xmlns:a16="http://schemas.microsoft.com/office/drawing/2014/main" id="{7066BAA4-9CB9-4B5E-A16F-969ECE1487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14" r="28631" b="22396"/>
          <a:stretch/>
        </p:blipFill>
        <p:spPr bwMode="auto">
          <a:xfrm rot="16200000">
            <a:off x="-2915478" y="2915477"/>
            <a:ext cx="6858001" cy="1027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809073E-C42D-46E0-A5C3-61B37E778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81915" y="6356350"/>
            <a:ext cx="208722" cy="365125"/>
          </a:xfrm>
        </p:spPr>
        <p:txBody>
          <a:bodyPr/>
          <a:lstStyle/>
          <a:p>
            <a:fld id="{449A045D-3462-4C54-9563-85D909D0F125}" type="slidenum">
              <a:rPr lang="fr-FR" smtClean="0"/>
              <a:t>4</a:t>
            </a:fld>
            <a:endParaRPr lang="fr-FR" dirty="0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E4E1195-CFAB-4D0E-A405-AD49F262B931}"/>
              </a:ext>
            </a:extLst>
          </p:cNvPr>
          <p:cNvSpPr txBox="1">
            <a:spLocks/>
          </p:cNvSpPr>
          <p:nvPr/>
        </p:nvSpPr>
        <p:spPr>
          <a:xfrm>
            <a:off x="513522" y="0"/>
            <a:ext cx="1630017" cy="532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/>
              <a:t>SM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AC548A56-9768-42B1-A4F9-157D81E1167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045" y="900069"/>
            <a:ext cx="4659607" cy="3106404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E1031969-2BFC-46A1-9921-2A6D10CDC731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1974" t="3157"/>
          <a:stretch/>
        </p:blipFill>
        <p:spPr>
          <a:xfrm>
            <a:off x="9905855" y="3814674"/>
            <a:ext cx="2030675" cy="1546989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1B0F49AB-5790-4F81-898F-6BDD071EE2C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774436" y="5361664"/>
            <a:ext cx="1841078" cy="1432524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250D9BF6-4E46-4C38-B44F-FED7C340261B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2" t="2867" r="51276" b="13970"/>
          <a:stretch/>
        </p:blipFill>
        <p:spPr bwMode="auto">
          <a:xfrm>
            <a:off x="7428791" y="5255704"/>
            <a:ext cx="2019543" cy="160229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775632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hysique Quantique Banque d&amp;amp;#39;images et photos libres de droit - iStock">
            <a:extLst>
              <a:ext uri="{FF2B5EF4-FFF2-40B4-BE49-F238E27FC236}">
                <a16:creationId xmlns:a16="http://schemas.microsoft.com/office/drawing/2014/main" id="{7066BAA4-9CB9-4B5E-A16F-969ECE1487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14" r="28631" b="22396"/>
          <a:stretch/>
        </p:blipFill>
        <p:spPr bwMode="auto">
          <a:xfrm rot="16200000">
            <a:off x="-2915478" y="2915477"/>
            <a:ext cx="6858001" cy="1027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809073E-C42D-46E0-A5C3-61B37E778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A045D-3462-4C54-9563-85D909D0F125}" type="slidenum">
              <a:rPr lang="fr-FR" smtClean="0"/>
              <a:t>5</a:t>
            </a:fld>
            <a:endParaRPr lang="fr-FR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E4E1195-CFAB-4D0E-A405-AD49F262B931}"/>
              </a:ext>
            </a:extLst>
          </p:cNvPr>
          <p:cNvSpPr txBox="1">
            <a:spLocks/>
          </p:cNvSpPr>
          <p:nvPr/>
        </p:nvSpPr>
        <p:spPr>
          <a:xfrm>
            <a:off x="2940983" y="914960"/>
            <a:ext cx="1630017" cy="532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/>
              <a:t>SM</a:t>
            </a: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F184D17E-BF68-4DB4-A1EF-0B2B850AB740}"/>
              </a:ext>
            </a:extLst>
          </p:cNvPr>
          <p:cNvSpPr txBox="1">
            <a:spLocks/>
          </p:cNvSpPr>
          <p:nvPr/>
        </p:nvSpPr>
        <p:spPr>
          <a:xfrm>
            <a:off x="7971480" y="968167"/>
            <a:ext cx="2935353" cy="532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/>
              <a:t>SM_tt_threshold</a:t>
            </a: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49B7D725-4950-4A90-A18C-388AF0DC09DE}"/>
              </a:ext>
            </a:extLst>
          </p:cNvPr>
          <p:cNvSpPr txBox="1">
            <a:spLocks/>
          </p:cNvSpPr>
          <p:nvPr/>
        </p:nvSpPr>
        <p:spPr>
          <a:xfrm>
            <a:off x="1700966" y="5820950"/>
            <a:ext cx="4110052" cy="666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800" b="1" dirty="0"/>
              <a:t>Including low perturbative effects</a:t>
            </a: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10259470-5439-46DD-A1E0-E9F57BC5CCBE}"/>
              </a:ext>
            </a:extLst>
          </p:cNvPr>
          <p:cNvSpPr txBox="1">
            <a:spLocks/>
          </p:cNvSpPr>
          <p:nvPr/>
        </p:nvSpPr>
        <p:spPr>
          <a:xfrm>
            <a:off x="7394117" y="5769230"/>
            <a:ext cx="4110052" cy="666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800" b="1" dirty="0"/>
              <a:t>Including non-perturbative effects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AA3A53B4-96EC-41AB-B7B8-3EF2FED8AB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808" y="1740425"/>
            <a:ext cx="5485714" cy="3657143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02324B37-5EDB-41CA-9E8E-4BB3012E58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6286" y="1727027"/>
            <a:ext cx="5485714" cy="36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795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22216A1-5AA0-4C90-8C0B-203DF90C0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9548" y="6356350"/>
            <a:ext cx="394252" cy="365125"/>
          </a:xfrm>
        </p:spPr>
        <p:txBody>
          <a:bodyPr/>
          <a:lstStyle/>
          <a:p>
            <a:fld id="{449A045D-3462-4C54-9563-85D909D0F125}" type="slidenum">
              <a:rPr lang="fr-FR" smtClean="0"/>
              <a:t>6</a:t>
            </a:fld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6F510462-BD71-4A47-970B-E1ED536AC2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0522" y="1489599"/>
            <a:ext cx="5430078" cy="4384379"/>
          </a:xfrm>
          <a:prstGeom prst="rect">
            <a:avLst/>
          </a:prstGeom>
        </p:spPr>
      </p:pic>
      <p:pic>
        <p:nvPicPr>
          <p:cNvPr id="8" name="Picture 4" descr="Physique Quantique Banque d&amp;amp;#39;images et photos libres de droit - iStock">
            <a:extLst>
              <a:ext uri="{FF2B5EF4-FFF2-40B4-BE49-F238E27FC236}">
                <a16:creationId xmlns:a16="http://schemas.microsoft.com/office/drawing/2014/main" id="{FC4DD6DD-0974-4274-AE1E-872AA83D31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14" r="28631" b="22396"/>
          <a:stretch/>
        </p:blipFill>
        <p:spPr bwMode="auto">
          <a:xfrm rot="16200000">
            <a:off x="-2915478" y="2915477"/>
            <a:ext cx="6858001" cy="1027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54BF4D95-DE94-4552-9E60-B79749E15E0A}"/>
              </a:ext>
            </a:extLst>
          </p:cNvPr>
          <p:cNvSpPr/>
          <p:nvPr/>
        </p:nvSpPr>
        <p:spPr>
          <a:xfrm>
            <a:off x="3286539" y="1643270"/>
            <a:ext cx="5791199" cy="4081287"/>
          </a:xfrm>
          <a:prstGeom prst="rect">
            <a:avLst/>
          </a:prstGeom>
          <a:blipFill dpi="0" rotWithShape="1">
            <a:blip r:embed="rId4">
              <a:alphaModFix amt="5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Sous-titre 2">
            <a:extLst>
              <a:ext uri="{FF2B5EF4-FFF2-40B4-BE49-F238E27FC236}">
                <a16:creationId xmlns:a16="http://schemas.microsoft.com/office/drawing/2014/main" id="{D2B1F85F-B15F-4720-9D57-2B286319E5AC}"/>
              </a:ext>
            </a:extLst>
          </p:cNvPr>
          <p:cNvSpPr txBox="1">
            <a:spLocks/>
          </p:cNvSpPr>
          <p:nvPr/>
        </p:nvSpPr>
        <p:spPr>
          <a:xfrm>
            <a:off x="4499942" y="474587"/>
            <a:ext cx="3192116" cy="5326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/>
              <a:t>Comparison with a study</a:t>
            </a: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07E31A53-C4E8-4F7B-8501-A700E7BE2246}"/>
              </a:ext>
            </a:extLst>
          </p:cNvPr>
          <p:cNvSpPr txBox="1">
            <a:spLocks/>
          </p:cNvSpPr>
          <p:nvPr/>
        </p:nvSpPr>
        <p:spPr>
          <a:xfrm>
            <a:off x="3446393" y="6188835"/>
            <a:ext cx="5631345" cy="532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/>
              <a:t>Not exactly the same, higher order development ?</a:t>
            </a:r>
          </a:p>
        </p:txBody>
      </p:sp>
      <p:sp>
        <p:nvSpPr>
          <p:cNvPr id="9" name="Flèche : droite 8">
            <a:extLst>
              <a:ext uri="{FF2B5EF4-FFF2-40B4-BE49-F238E27FC236}">
                <a16:creationId xmlns:a16="http://schemas.microsoft.com/office/drawing/2014/main" id="{50280401-FE87-499B-9791-64CE2DFA1A22}"/>
              </a:ext>
            </a:extLst>
          </p:cNvPr>
          <p:cNvSpPr/>
          <p:nvPr/>
        </p:nvSpPr>
        <p:spPr>
          <a:xfrm>
            <a:off x="2908855" y="6296129"/>
            <a:ext cx="649357" cy="15902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1547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hysique Quantique Banque d&amp;amp;#39;images et photos libres de droit - iStock">
            <a:extLst>
              <a:ext uri="{FF2B5EF4-FFF2-40B4-BE49-F238E27FC236}">
                <a16:creationId xmlns:a16="http://schemas.microsoft.com/office/drawing/2014/main" id="{B1AF6600-ACA6-4EF1-9823-E7A73F3EC2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14" r="28631" b="22396"/>
          <a:stretch/>
        </p:blipFill>
        <p:spPr bwMode="auto">
          <a:xfrm rot="16200000">
            <a:off x="-2915478" y="2915477"/>
            <a:ext cx="6858001" cy="1027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EA392A1-4BC2-455D-9177-214D444D3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A045D-3462-4C54-9563-85D909D0F125}" type="slidenum">
              <a:rPr lang="fr-FR" smtClean="0"/>
              <a:t>7</a:t>
            </a:fld>
            <a:endParaRPr lang="fr-FR" dirty="0"/>
          </a:p>
        </p:txBody>
      </p:sp>
      <p:sp>
        <p:nvSpPr>
          <p:cNvPr id="16" name="Titre 1">
            <a:extLst>
              <a:ext uri="{FF2B5EF4-FFF2-40B4-BE49-F238E27FC236}">
                <a16:creationId xmlns:a16="http://schemas.microsoft.com/office/drawing/2014/main" id="{3DC85B10-DA43-4F57-9721-A867B6F56301}"/>
              </a:ext>
            </a:extLst>
          </p:cNvPr>
          <p:cNvSpPr txBox="1">
            <a:spLocks/>
          </p:cNvSpPr>
          <p:nvPr/>
        </p:nvSpPr>
        <p:spPr>
          <a:xfrm>
            <a:off x="1524000" y="538391"/>
            <a:ext cx="9144000" cy="6717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400" b="1" dirty="0"/>
              <a:t>Discontinuity problem at 340 GeV</a:t>
            </a:r>
          </a:p>
        </p:txBody>
      </p:sp>
      <p:sp>
        <p:nvSpPr>
          <p:cNvPr id="20" name="Flèche : droite 19">
            <a:extLst>
              <a:ext uri="{FF2B5EF4-FFF2-40B4-BE49-F238E27FC236}">
                <a16:creationId xmlns:a16="http://schemas.microsoft.com/office/drawing/2014/main" id="{C6766A26-E18F-4E66-9813-B71C32AE4360}"/>
              </a:ext>
            </a:extLst>
          </p:cNvPr>
          <p:cNvSpPr/>
          <p:nvPr/>
        </p:nvSpPr>
        <p:spPr>
          <a:xfrm>
            <a:off x="5923378" y="3542863"/>
            <a:ext cx="927995" cy="446041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BD4AFDDD-C7A1-4511-ADF6-914A5C2A1D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661" y="1577117"/>
            <a:ext cx="5485714" cy="3657143"/>
          </a:xfrm>
          <a:prstGeom prst="rect">
            <a:avLst/>
          </a:prstGeom>
        </p:spPr>
      </p:pic>
      <p:sp>
        <p:nvSpPr>
          <p:cNvPr id="19" name="Ellipse 18">
            <a:extLst>
              <a:ext uri="{FF2B5EF4-FFF2-40B4-BE49-F238E27FC236}">
                <a16:creationId xmlns:a16="http://schemas.microsoft.com/office/drawing/2014/main" id="{6DEB0AF8-F300-44DF-9F3E-5A4839E05978}"/>
              </a:ext>
            </a:extLst>
          </p:cNvPr>
          <p:cNvSpPr/>
          <p:nvPr/>
        </p:nvSpPr>
        <p:spPr>
          <a:xfrm>
            <a:off x="1699512" y="4318466"/>
            <a:ext cx="304800" cy="49033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574D2E22-8067-470C-87DF-B4663148F4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0645" y="1600426"/>
            <a:ext cx="5485714" cy="3657143"/>
          </a:xfrm>
          <a:prstGeom prst="rect">
            <a:avLst/>
          </a:prstGeom>
        </p:spPr>
      </p:pic>
      <p:sp>
        <p:nvSpPr>
          <p:cNvPr id="13" name="Titre 1">
            <a:extLst>
              <a:ext uri="{FF2B5EF4-FFF2-40B4-BE49-F238E27FC236}">
                <a16:creationId xmlns:a16="http://schemas.microsoft.com/office/drawing/2014/main" id="{285156E2-984B-452A-AC2D-486A83557C05}"/>
              </a:ext>
            </a:extLst>
          </p:cNvPr>
          <p:cNvSpPr txBox="1">
            <a:spLocks/>
          </p:cNvSpPr>
          <p:nvPr/>
        </p:nvSpPr>
        <p:spPr>
          <a:xfrm>
            <a:off x="1828641" y="4137010"/>
            <a:ext cx="609600" cy="6717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6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4" name="Titre 1">
            <a:extLst>
              <a:ext uri="{FF2B5EF4-FFF2-40B4-BE49-F238E27FC236}">
                <a16:creationId xmlns:a16="http://schemas.microsoft.com/office/drawing/2014/main" id="{272B7AAF-72B5-436A-8430-0A13DED79248}"/>
              </a:ext>
            </a:extLst>
          </p:cNvPr>
          <p:cNvSpPr txBox="1">
            <a:spLocks/>
          </p:cNvSpPr>
          <p:nvPr/>
        </p:nvSpPr>
        <p:spPr>
          <a:xfrm>
            <a:off x="4565457" y="5617966"/>
            <a:ext cx="3643836" cy="524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b="1" dirty="0"/>
              <a:t>Origin of the discontinuity ?</a:t>
            </a:r>
          </a:p>
        </p:txBody>
      </p:sp>
    </p:spTree>
    <p:extLst>
      <p:ext uri="{BB962C8B-B14F-4D97-AF65-F5344CB8AC3E}">
        <p14:creationId xmlns:p14="http://schemas.microsoft.com/office/powerpoint/2010/main" val="2602688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2">
            <a:extLst>
              <a:ext uri="{FF2B5EF4-FFF2-40B4-BE49-F238E27FC236}">
                <a16:creationId xmlns:a16="http://schemas.microsoft.com/office/drawing/2014/main" id="{DE87F64F-DF95-443C-B1A2-E472EEB89850}"/>
              </a:ext>
            </a:extLst>
          </p:cNvPr>
          <p:cNvSpPr txBox="1">
            <a:spLocks/>
          </p:cNvSpPr>
          <p:nvPr/>
        </p:nvSpPr>
        <p:spPr>
          <a:xfrm>
            <a:off x="4857268" y="666421"/>
            <a:ext cx="2477463" cy="8506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600" dirty="0"/>
              <a:t>LHE file</a:t>
            </a:r>
          </a:p>
        </p:txBody>
      </p:sp>
      <p:pic>
        <p:nvPicPr>
          <p:cNvPr id="7" name="Picture 4" descr="Physique Quantique Banque d&amp;amp;#39;images et photos libres de droit - iStock">
            <a:extLst>
              <a:ext uri="{FF2B5EF4-FFF2-40B4-BE49-F238E27FC236}">
                <a16:creationId xmlns:a16="http://schemas.microsoft.com/office/drawing/2014/main" id="{E3D88829-D6D0-4055-B821-C650FC34DC8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14" r="28631" b="22396"/>
          <a:stretch/>
        </p:blipFill>
        <p:spPr bwMode="auto">
          <a:xfrm rot="16200000">
            <a:off x="-2947805" y="2947804"/>
            <a:ext cx="6858001" cy="962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68F74BA5-1EE7-445F-B262-E1B3318D2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A045D-3462-4C54-9563-85D909D0F125}" type="slidenum">
              <a:rPr lang="fr-FR" smtClean="0"/>
              <a:t>8</a:t>
            </a:fld>
            <a:endParaRPr lang="fr-FR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2F164D86-22E7-4099-B1D8-456BBDB0C96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" r="1090" b="33612"/>
          <a:stretch/>
        </p:blipFill>
        <p:spPr>
          <a:xfrm>
            <a:off x="2099350" y="1784481"/>
            <a:ext cx="9954978" cy="3174302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609364E7-6A7A-4C53-899B-339981A7FD9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20746"/>
          <a:stretch/>
        </p:blipFill>
        <p:spPr>
          <a:xfrm>
            <a:off x="1617021" y="3252819"/>
            <a:ext cx="407642" cy="1661268"/>
          </a:xfrm>
          <a:prstGeom prst="rect">
            <a:avLst/>
          </a:prstGeom>
        </p:spPr>
      </p:pic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30CF214A-96ED-4B51-A9A9-5115D2D1E0D2}"/>
              </a:ext>
            </a:extLst>
          </p:cNvPr>
          <p:cNvCxnSpPr>
            <a:cxnSpLocks/>
          </p:cNvCxnSpPr>
          <p:nvPr/>
        </p:nvCxnSpPr>
        <p:spPr>
          <a:xfrm flipV="1">
            <a:off x="1700986" y="4572356"/>
            <a:ext cx="562785" cy="9272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oneTexte 18">
            <a:extLst>
              <a:ext uri="{FF2B5EF4-FFF2-40B4-BE49-F238E27FC236}">
                <a16:creationId xmlns:a16="http://schemas.microsoft.com/office/drawing/2014/main" id="{D14A36B2-EE64-4D65-B086-CF61B1878051}"/>
              </a:ext>
            </a:extLst>
          </p:cNvPr>
          <p:cNvSpPr txBox="1"/>
          <p:nvPr/>
        </p:nvSpPr>
        <p:spPr>
          <a:xfrm>
            <a:off x="1197871" y="3704976"/>
            <a:ext cx="8209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sz="1400" dirty="0">
                <a:solidFill>
                  <a:srgbClr val="FF0000"/>
                </a:solidFill>
              </a:rPr>
              <a:t>One </a:t>
            </a:r>
          </a:p>
          <a:p>
            <a:r>
              <a:rPr lang="fr-FR" sz="1400" dirty="0">
                <a:solidFill>
                  <a:srgbClr val="FF0000"/>
                </a:solidFill>
              </a:rPr>
              <a:t>event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2815BBBE-4CB9-42A7-9FBB-C99E36B7CF6F}"/>
              </a:ext>
            </a:extLst>
          </p:cNvPr>
          <p:cNvSpPr txBox="1"/>
          <p:nvPr/>
        </p:nvSpPr>
        <p:spPr>
          <a:xfrm>
            <a:off x="1238469" y="5520444"/>
            <a:ext cx="8209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accent2"/>
                </a:solidFill>
              </a:rPr>
              <a:t>PDGID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596F8E0-7AC4-4D13-B93B-88751DCE168C}"/>
              </a:ext>
            </a:extLst>
          </p:cNvPr>
          <p:cNvSpPr txBox="1"/>
          <p:nvPr/>
        </p:nvSpPr>
        <p:spPr>
          <a:xfrm>
            <a:off x="2580369" y="2182954"/>
            <a:ext cx="8209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accent2"/>
                </a:solidFill>
              </a:rPr>
              <a:t>PDGID</a:t>
            </a: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36D338D3-D64E-4940-B816-CA9AB127E745}"/>
              </a:ext>
            </a:extLst>
          </p:cNvPr>
          <p:cNvSpPr/>
          <p:nvPr/>
        </p:nvSpPr>
        <p:spPr>
          <a:xfrm>
            <a:off x="2116024" y="2466480"/>
            <a:ext cx="591490" cy="153889"/>
          </a:xfrm>
          <a:prstGeom prst="ellipse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759CCBF8-CEA6-43BD-AC24-6B33AC37A2AD}"/>
              </a:ext>
            </a:extLst>
          </p:cNvPr>
          <p:cNvCxnSpPr>
            <a:cxnSpLocks/>
          </p:cNvCxnSpPr>
          <p:nvPr/>
        </p:nvCxnSpPr>
        <p:spPr>
          <a:xfrm flipH="1" flipV="1">
            <a:off x="8825948" y="4572356"/>
            <a:ext cx="251791" cy="9272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Ellipse 20">
            <a:extLst>
              <a:ext uri="{FF2B5EF4-FFF2-40B4-BE49-F238E27FC236}">
                <a16:creationId xmlns:a16="http://schemas.microsoft.com/office/drawing/2014/main" id="{B4FF9EE6-1D1B-4776-90EF-2A6D3896772A}"/>
              </a:ext>
            </a:extLst>
          </p:cNvPr>
          <p:cNvSpPr/>
          <p:nvPr/>
        </p:nvSpPr>
        <p:spPr>
          <a:xfrm>
            <a:off x="2777094" y="2931222"/>
            <a:ext cx="860448" cy="230112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7030A0"/>
              </a:solidFill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26A0549F-F4D0-47B5-AABB-927622F6A030}"/>
              </a:ext>
            </a:extLst>
          </p:cNvPr>
          <p:cNvSpPr txBox="1"/>
          <p:nvPr/>
        </p:nvSpPr>
        <p:spPr>
          <a:xfrm>
            <a:off x="2580078" y="3098931"/>
            <a:ext cx="15050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rgbClr val="7030A0"/>
                </a:solidFill>
              </a:rPr>
              <a:t>Number of events</a:t>
            </a:r>
          </a:p>
        </p:txBody>
      </p:sp>
      <p:pic>
        <p:nvPicPr>
          <p:cNvPr id="23" name="Image 22">
            <a:extLst>
              <a:ext uri="{FF2B5EF4-FFF2-40B4-BE49-F238E27FC236}">
                <a16:creationId xmlns:a16="http://schemas.microsoft.com/office/drawing/2014/main" id="{1970360A-5CD1-42A1-AEEE-24281F55E20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20746"/>
          <a:stretch/>
        </p:blipFill>
        <p:spPr>
          <a:xfrm>
            <a:off x="1644972" y="2268314"/>
            <a:ext cx="407642" cy="1058498"/>
          </a:xfrm>
          <a:prstGeom prst="rect">
            <a:avLst/>
          </a:prstGeom>
        </p:spPr>
      </p:pic>
      <p:sp>
        <p:nvSpPr>
          <p:cNvPr id="24" name="ZoneTexte 23">
            <a:extLst>
              <a:ext uri="{FF2B5EF4-FFF2-40B4-BE49-F238E27FC236}">
                <a16:creationId xmlns:a16="http://schemas.microsoft.com/office/drawing/2014/main" id="{6E43DEB3-6F86-4E7A-9984-8EFF725B80B4}"/>
              </a:ext>
            </a:extLst>
          </p:cNvPr>
          <p:cNvSpPr txBox="1"/>
          <p:nvPr/>
        </p:nvSpPr>
        <p:spPr>
          <a:xfrm>
            <a:off x="906070" y="2489261"/>
            <a:ext cx="12016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rgbClr val="FF0000"/>
                </a:solidFill>
              </a:rPr>
              <a:t>Initialization    section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EABC5B33-9A3D-4D1C-A465-0B6BE5751CA8}"/>
              </a:ext>
            </a:extLst>
          </p:cNvPr>
          <p:cNvSpPr txBox="1"/>
          <p:nvPr/>
        </p:nvSpPr>
        <p:spPr>
          <a:xfrm>
            <a:off x="7465766" y="5475816"/>
            <a:ext cx="7918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Energy</a:t>
            </a: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131F7F64-7848-4D06-8347-AA3A0E0BA140}"/>
              </a:ext>
            </a:extLst>
          </p:cNvPr>
          <p:cNvSpPr/>
          <p:nvPr/>
        </p:nvSpPr>
        <p:spPr>
          <a:xfrm>
            <a:off x="3652168" y="2927139"/>
            <a:ext cx="1837693" cy="224195"/>
          </a:xfrm>
          <a:prstGeom prst="ellipse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7030A0"/>
              </a:solidFill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423A0926-EFC2-49C5-B098-04ED8C07A7A4}"/>
              </a:ext>
            </a:extLst>
          </p:cNvPr>
          <p:cNvSpPr txBox="1"/>
          <p:nvPr/>
        </p:nvSpPr>
        <p:spPr>
          <a:xfrm>
            <a:off x="4186060" y="3092995"/>
            <a:ext cx="15050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rgbClr val="00B050"/>
                </a:solidFill>
              </a:rPr>
              <a:t>Cross section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B2887B75-00EF-4FDC-A8A0-09CF7DED6539}"/>
              </a:ext>
            </a:extLst>
          </p:cNvPr>
          <p:cNvSpPr txBox="1"/>
          <p:nvPr/>
        </p:nvSpPr>
        <p:spPr>
          <a:xfrm>
            <a:off x="8996177" y="5475815"/>
            <a:ext cx="4997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m</a:t>
            </a:r>
          </a:p>
        </p:txBody>
      </p:sp>
      <p:cxnSp>
        <p:nvCxnSpPr>
          <p:cNvPr id="31" name="Connecteur droit avec flèche 30">
            <a:extLst>
              <a:ext uri="{FF2B5EF4-FFF2-40B4-BE49-F238E27FC236}">
                <a16:creationId xmlns:a16="http://schemas.microsoft.com/office/drawing/2014/main" id="{1DB7A7F4-6D28-4BE9-983B-7E0EDBFF2C5C}"/>
              </a:ext>
            </a:extLst>
          </p:cNvPr>
          <p:cNvCxnSpPr>
            <a:cxnSpLocks/>
          </p:cNvCxnSpPr>
          <p:nvPr/>
        </p:nvCxnSpPr>
        <p:spPr>
          <a:xfrm flipH="1" flipV="1">
            <a:off x="7463326" y="4572356"/>
            <a:ext cx="251791" cy="9272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Connecteur droit avec flèche 31">
            <a:extLst>
              <a:ext uri="{FF2B5EF4-FFF2-40B4-BE49-F238E27FC236}">
                <a16:creationId xmlns:a16="http://schemas.microsoft.com/office/drawing/2014/main" id="{D30E12F4-1A13-4AA8-8D98-F1F5DC6390F4}"/>
              </a:ext>
            </a:extLst>
          </p:cNvPr>
          <p:cNvCxnSpPr>
            <a:cxnSpLocks/>
          </p:cNvCxnSpPr>
          <p:nvPr/>
        </p:nvCxnSpPr>
        <p:spPr>
          <a:xfrm flipH="1" flipV="1">
            <a:off x="5228136" y="4572356"/>
            <a:ext cx="251791" cy="9272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" name="Connecteur droit avec flèche 32">
            <a:extLst>
              <a:ext uri="{FF2B5EF4-FFF2-40B4-BE49-F238E27FC236}">
                <a16:creationId xmlns:a16="http://schemas.microsoft.com/office/drawing/2014/main" id="{FFA7007D-272F-4F33-9B8E-FA431479C810}"/>
              </a:ext>
            </a:extLst>
          </p:cNvPr>
          <p:cNvCxnSpPr>
            <a:cxnSpLocks/>
          </p:cNvCxnSpPr>
          <p:nvPr/>
        </p:nvCxnSpPr>
        <p:spPr>
          <a:xfrm flipH="1" flipV="1">
            <a:off x="6323792" y="4572356"/>
            <a:ext cx="251791" cy="9272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4" name="ZoneTexte 33">
            <a:extLst>
              <a:ext uri="{FF2B5EF4-FFF2-40B4-BE49-F238E27FC236}">
                <a16:creationId xmlns:a16="http://schemas.microsoft.com/office/drawing/2014/main" id="{A993AB61-1CA3-4339-8481-C77754C8D494}"/>
              </a:ext>
            </a:extLst>
          </p:cNvPr>
          <p:cNvSpPr txBox="1"/>
          <p:nvPr/>
        </p:nvSpPr>
        <p:spPr>
          <a:xfrm>
            <a:off x="6439636" y="5499651"/>
            <a:ext cx="4997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pz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0C0E32C5-DE0A-479F-BB81-33F04AE47B2E}"/>
              </a:ext>
            </a:extLst>
          </p:cNvPr>
          <p:cNvSpPr txBox="1"/>
          <p:nvPr/>
        </p:nvSpPr>
        <p:spPr>
          <a:xfrm>
            <a:off x="5349560" y="5499651"/>
            <a:ext cx="4997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py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DB37C593-9434-41B5-A151-38204DFC42EE}"/>
              </a:ext>
            </a:extLst>
          </p:cNvPr>
          <p:cNvSpPr txBox="1"/>
          <p:nvPr/>
        </p:nvSpPr>
        <p:spPr>
          <a:xfrm>
            <a:off x="3936161" y="5468803"/>
            <a:ext cx="4997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px</a:t>
            </a:r>
          </a:p>
        </p:txBody>
      </p:sp>
      <p:cxnSp>
        <p:nvCxnSpPr>
          <p:cNvPr id="37" name="Connecteur droit avec flèche 36">
            <a:extLst>
              <a:ext uri="{FF2B5EF4-FFF2-40B4-BE49-F238E27FC236}">
                <a16:creationId xmlns:a16="http://schemas.microsoft.com/office/drawing/2014/main" id="{25883A2D-9A96-4AC9-B7B7-6A7943ACFC26}"/>
              </a:ext>
            </a:extLst>
          </p:cNvPr>
          <p:cNvCxnSpPr>
            <a:cxnSpLocks/>
          </p:cNvCxnSpPr>
          <p:nvPr/>
        </p:nvCxnSpPr>
        <p:spPr>
          <a:xfrm flipH="1" flipV="1">
            <a:off x="3867768" y="4558958"/>
            <a:ext cx="251791" cy="9272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Connecteur droit avec flèche 38">
            <a:extLst>
              <a:ext uri="{FF2B5EF4-FFF2-40B4-BE49-F238E27FC236}">
                <a16:creationId xmlns:a16="http://schemas.microsoft.com/office/drawing/2014/main" id="{2D84027D-A80B-447B-B86F-5944813477E9}"/>
              </a:ext>
            </a:extLst>
          </p:cNvPr>
          <p:cNvCxnSpPr>
            <a:cxnSpLocks/>
          </p:cNvCxnSpPr>
          <p:nvPr/>
        </p:nvCxnSpPr>
        <p:spPr>
          <a:xfrm>
            <a:off x="4345296" y="2268314"/>
            <a:ext cx="225718" cy="20558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2" name="Connecteur droit avec flèche 41">
            <a:extLst>
              <a:ext uri="{FF2B5EF4-FFF2-40B4-BE49-F238E27FC236}">
                <a16:creationId xmlns:a16="http://schemas.microsoft.com/office/drawing/2014/main" id="{F76C528E-AC16-4201-8914-AD49EA98271C}"/>
              </a:ext>
            </a:extLst>
          </p:cNvPr>
          <p:cNvCxnSpPr>
            <a:cxnSpLocks/>
          </p:cNvCxnSpPr>
          <p:nvPr/>
        </p:nvCxnSpPr>
        <p:spPr>
          <a:xfrm flipH="1">
            <a:off x="3661426" y="2268314"/>
            <a:ext cx="423730" cy="19582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5" name="ZoneTexte 44">
            <a:extLst>
              <a:ext uri="{FF2B5EF4-FFF2-40B4-BE49-F238E27FC236}">
                <a16:creationId xmlns:a16="http://schemas.microsoft.com/office/drawing/2014/main" id="{2D3A59E4-C076-44A4-8410-8008E2E58749}"/>
              </a:ext>
            </a:extLst>
          </p:cNvPr>
          <p:cNvSpPr txBox="1"/>
          <p:nvPr/>
        </p:nvSpPr>
        <p:spPr>
          <a:xfrm>
            <a:off x="3993663" y="2012940"/>
            <a:ext cx="7918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Energy</a:t>
            </a:r>
          </a:p>
        </p:txBody>
      </p:sp>
    </p:spTree>
    <p:extLst>
      <p:ext uri="{BB962C8B-B14F-4D97-AF65-F5344CB8AC3E}">
        <p14:creationId xmlns:p14="http://schemas.microsoft.com/office/powerpoint/2010/main" val="2416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A408D988-58AE-4AD3-8D99-1E8434342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A045D-3462-4C54-9563-85D909D0F125}" type="slidenum">
              <a:rPr lang="fr-FR" smtClean="0"/>
              <a:t>9</a:t>
            </a:fld>
            <a:endParaRPr lang="fr-FR"/>
          </a:p>
        </p:txBody>
      </p:sp>
      <p:pic>
        <p:nvPicPr>
          <p:cNvPr id="3" name="Picture 4" descr="Physique Quantique Banque d&amp;amp;#39;images et photos libres de droit - iStock">
            <a:extLst>
              <a:ext uri="{FF2B5EF4-FFF2-40B4-BE49-F238E27FC236}">
                <a16:creationId xmlns:a16="http://schemas.microsoft.com/office/drawing/2014/main" id="{D2B4755D-CFDD-429A-8304-1C9F187543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14" r="28631" b="22396"/>
          <a:stretch/>
        </p:blipFill>
        <p:spPr bwMode="auto">
          <a:xfrm rot="16200000">
            <a:off x="-2915478" y="2915477"/>
            <a:ext cx="6858001" cy="1027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1B7D8066-6DE5-4235-97FE-BE379D1B08B4}"/>
              </a:ext>
            </a:extLst>
          </p:cNvPr>
          <p:cNvSpPr txBox="1">
            <a:spLocks/>
          </p:cNvSpPr>
          <p:nvPr/>
        </p:nvSpPr>
        <p:spPr>
          <a:xfrm>
            <a:off x="4857268" y="1164568"/>
            <a:ext cx="2477463" cy="8506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600" b="1" dirty="0"/>
              <a:t>Conclusion</a:t>
            </a:r>
          </a:p>
        </p:txBody>
      </p:sp>
      <p:sp>
        <p:nvSpPr>
          <p:cNvPr id="5" name="Flèche : droite 4">
            <a:extLst>
              <a:ext uri="{FF2B5EF4-FFF2-40B4-BE49-F238E27FC236}">
                <a16:creationId xmlns:a16="http://schemas.microsoft.com/office/drawing/2014/main" id="{1C63B733-25C5-40CF-8C98-7D2C0F4763D4}"/>
              </a:ext>
            </a:extLst>
          </p:cNvPr>
          <p:cNvSpPr/>
          <p:nvPr/>
        </p:nvSpPr>
        <p:spPr>
          <a:xfrm>
            <a:off x="1709530" y="2451652"/>
            <a:ext cx="649357" cy="15902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 : droite 5">
            <a:extLst>
              <a:ext uri="{FF2B5EF4-FFF2-40B4-BE49-F238E27FC236}">
                <a16:creationId xmlns:a16="http://schemas.microsoft.com/office/drawing/2014/main" id="{30C78ECB-4A7E-4DDF-A140-C2C6AC9B8B74}"/>
              </a:ext>
            </a:extLst>
          </p:cNvPr>
          <p:cNvSpPr/>
          <p:nvPr/>
        </p:nvSpPr>
        <p:spPr>
          <a:xfrm>
            <a:off x="1736034" y="3269972"/>
            <a:ext cx="649357" cy="15902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E0EC5419-D137-4173-8442-0CD1DB180B00}"/>
              </a:ext>
            </a:extLst>
          </p:cNvPr>
          <p:cNvSpPr txBox="1">
            <a:spLocks/>
          </p:cNvSpPr>
          <p:nvPr/>
        </p:nvSpPr>
        <p:spPr>
          <a:xfrm>
            <a:off x="2177016" y="2349237"/>
            <a:ext cx="3736767" cy="6506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/>
              <a:t>Influence of the study process 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756710E7-B51B-47D6-B935-AEC296D8BE3C}"/>
              </a:ext>
            </a:extLst>
          </p:cNvPr>
          <p:cNvSpPr txBox="1">
            <a:spLocks/>
          </p:cNvSpPr>
          <p:nvPr/>
        </p:nvSpPr>
        <p:spPr>
          <a:xfrm>
            <a:off x="2194892" y="3176217"/>
            <a:ext cx="5247861" cy="6506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/>
              <a:t>SM_tt_threshold allows to see the resonance </a:t>
            </a:r>
          </a:p>
        </p:txBody>
      </p:sp>
      <p:sp>
        <p:nvSpPr>
          <p:cNvPr id="9" name="Flèche : droite 8">
            <a:extLst>
              <a:ext uri="{FF2B5EF4-FFF2-40B4-BE49-F238E27FC236}">
                <a16:creationId xmlns:a16="http://schemas.microsoft.com/office/drawing/2014/main" id="{66204395-406A-4470-BCC6-4D98B311EB1C}"/>
              </a:ext>
            </a:extLst>
          </p:cNvPr>
          <p:cNvSpPr/>
          <p:nvPr/>
        </p:nvSpPr>
        <p:spPr>
          <a:xfrm>
            <a:off x="1736034" y="4192108"/>
            <a:ext cx="649357" cy="15902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98CD03E7-1301-4550-8ECC-DE6E6C57A85E}"/>
              </a:ext>
            </a:extLst>
          </p:cNvPr>
          <p:cNvSpPr txBox="1">
            <a:spLocks/>
          </p:cNvSpPr>
          <p:nvPr/>
        </p:nvSpPr>
        <p:spPr>
          <a:xfrm>
            <a:off x="2233338" y="4065759"/>
            <a:ext cx="3624124" cy="6506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/>
              <a:t>Unknown discontinuity origin</a:t>
            </a:r>
          </a:p>
        </p:txBody>
      </p:sp>
    </p:spTree>
    <p:extLst>
      <p:ext uri="{BB962C8B-B14F-4D97-AF65-F5344CB8AC3E}">
        <p14:creationId xmlns:p14="http://schemas.microsoft.com/office/powerpoint/2010/main" val="381905134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Céleste</Template>
  <TotalTime>2735</TotalTime>
  <Words>153</Words>
  <Application>Microsoft Office PowerPoint</Application>
  <PresentationFormat>Grand écran</PresentationFormat>
  <Paragraphs>46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Thème Office</vt:lpstr>
      <vt:lpstr>Top quark production at FCCee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 quark production at FCCee</dc:title>
  <dc:creator>Guerry</dc:creator>
  <cp:lastModifiedBy>Guerry</cp:lastModifiedBy>
  <cp:revision>130</cp:revision>
  <dcterms:created xsi:type="dcterms:W3CDTF">2022-03-09T13:08:52Z</dcterms:created>
  <dcterms:modified xsi:type="dcterms:W3CDTF">2022-03-16T11:33:51Z</dcterms:modified>
</cp:coreProperties>
</file>