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3" r:id="rId2"/>
    <p:sldId id="273" r:id="rId3"/>
    <p:sldId id="312" r:id="rId4"/>
    <p:sldId id="262" r:id="rId5"/>
    <p:sldId id="319" r:id="rId6"/>
    <p:sldId id="370" r:id="rId7"/>
    <p:sldId id="340" r:id="rId8"/>
    <p:sldId id="381" r:id="rId9"/>
    <p:sldId id="371" r:id="rId10"/>
    <p:sldId id="372" r:id="rId11"/>
    <p:sldId id="373" r:id="rId12"/>
    <p:sldId id="351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65" r:id="rId23"/>
    <p:sldId id="366" r:id="rId24"/>
    <p:sldId id="367" r:id="rId25"/>
    <p:sldId id="368" r:id="rId26"/>
    <p:sldId id="374" r:id="rId27"/>
    <p:sldId id="376" r:id="rId28"/>
    <p:sldId id="377" r:id="rId29"/>
    <p:sldId id="375" r:id="rId30"/>
    <p:sldId id="378" r:id="rId31"/>
    <p:sldId id="379" r:id="rId32"/>
    <p:sldId id="380" r:id="rId33"/>
    <p:sldId id="3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Kouril" initials="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9574" autoAdjust="0"/>
    <p:restoredTop sz="94630" autoAdjust="0"/>
  </p:normalViewPr>
  <p:slideViewPr>
    <p:cSldViewPr>
      <p:cViewPr>
        <p:scale>
          <a:sx n="80" d="100"/>
          <a:sy n="80" d="100"/>
        </p:scale>
        <p:origin x="-5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E5F8-464B-4178-B630-3BA4E5BE717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8A2F-843D-4E21-8324-0C6E79FD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Pridat</a:t>
            </a:r>
            <a:r>
              <a:rPr lang="en-US" dirty="0" smtClean="0"/>
              <a:t> </a:t>
            </a:r>
            <a:r>
              <a:rPr lang="en-US" dirty="0" err="1" smtClean="0"/>
              <a:t>cp</a:t>
            </a:r>
            <a:r>
              <a:rPr lang="en-US" dirty="0" smtClean="0"/>
              <a:t> suspicious /</a:t>
            </a:r>
            <a:r>
              <a:rPr lang="en-US" dirty="0" err="1" smtClean="0"/>
              <a:t>tmp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9F208-E559-4502-BE41-20E7197359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3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53B5-9BA7-4D2E-A3FD-6F6655CD01B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C0D4-5D0E-49F1-9478-123F46B95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Essentials of Digital Forensics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Kou</a:t>
            </a:r>
            <a:r>
              <a:rPr lang="cs-CZ" dirty="0" err="1" smtClean="0"/>
              <a:t>řil</a:t>
            </a:r>
            <a:endParaRPr lang="en-US" dirty="0" smtClean="0"/>
          </a:p>
          <a:p>
            <a:r>
              <a:rPr lang="en-US" sz="2400" dirty="0" smtClean="0"/>
              <a:t>kouril@ics.muni.cz</a:t>
            </a:r>
            <a:endParaRPr 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" y="5602010"/>
            <a:ext cx="1190030" cy="11567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88" y="5786833"/>
            <a:ext cx="1439615" cy="7871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22" y="5774771"/>
            <a:ext cx="1498813" cy="8112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24" y="5826276"/>
            <a:ext cx="1501232" cy="7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remember during live capture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Minimize all activities on the system</a:t>
            </a:r>
          </a:p>
          <a:p>
            <a:pPr lvl="1"/>
            <a:r>
              <a:rPr lang="en-US" dirty="0" smtClean="0"/>
              <a:t>(every action leaves/modifies traces)</a:t>
            </a:r>
          </a:p>
          <a:p>
            <a:r>
              <a:rPr lang="en-US" dirty="0" smtClean="0"/>
              <a:t>A running system persistently modifies itself even without investigation activities</a:t>
            </a:r>
          </a:p>
          <a:p>
            <a:pPr lvl="1"/>
            <a:r>
              <a:rPr lang="en-US" dirty="0" smtClean="0"/>
              <a:t>keeps producing logs, performing SW updates, …</a:t>
            </a:r>
          </a:p>
          <a:p>
            <a:r>
              <a:rPr lang="en-US" dirty="0" smtClean="0"/>
              <a:t>Remember the capturing is always mediated by the system that is being investigated</a:t>
            </a:r>
          </a:p>
          <a:p>
            <a:pPr lvl="1"/>
            <a:r>
              <a:rPr lang="en-US" dirty="0" smtClean="0"/>
              <a:t>Don’t trust the programs on the system</a:t>
            </a:r>
          </a:p>
          <a:p>
            <a:pPr lvl="1"/>
            <a:r>
              <a:rPr lang="en-US" dirty="0" smtClean="0"/>
              <a:t>Be prepared the collected information might be distorted/hidden</a:t>
            </a:r>
          </a:p>
          <a:p>
            <a:pPr lvl="2"/>
            <a:r>
              <a:rPr lang="en-US" dirty="0" smtClean="0"/>
              <a:t>Imagine a kernel rootkit hiding certain processes or connections</a:t>
            </a:r>
          </a:p>
        </p:txBody>
      </p:sp>
    </p:spTree>
    <p:extLst>
      <p:ext uri="{BB962C8B-B14F-4D97-AF65-F5344CB8AC3E}">
        <p14:creationId xmlns:p14="http://schemas.microsoft.com/office/powerpoint/2010/main" val="37646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Perils of live acquisition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Inherently a thin line between investigation and acquisition</a:t>
            </a:r>
          </a:p>
          <a:p>
            <a:pPr lvl="1"/>
            <a:r>
              <a:rPr lang="en-US" dirty="0" smtClean="0"/>
              <a:t>The system needs to be investigated to establish potential sources of evidence</a:t>
            </a:r>
          </a:p>
          <a:p>
            <a:r>
              <a:rPr lang="en-US" dirty="0" smtClean="0"/>
              <a:t>It’s important to document the process</a:t>
            </a:r>
          </a:p>
          <a:p>
            <a:pPr lvl="1"/>
            <a:r>
              <a:rPr lang="en-US" dirty="0" smtClean="0"/>
              <a:t>E.g., using video/image records, a log of performed actions, etc.</a:t>
            </a:r>
          </a:p>
          <a:p>
            <a:pPr lvl="1"/>
            <a:r>
              <a:rPr lang="en-US" dirty="0" smtClean="0"/>
              <a:t>In serious investigations work in a pair (investigating + documenting steps)</a:t>
            </a:r>
          </a:p>
        </p:txBody>
      </p:sp>
    </p:spTree>
    <p:extLst>
      <p:ext uri="{BB962C8B-B14F-4D97-AF65-F5344CB8AC3E}">
        <p14:creationId xmlns:p14="http://schemas.microsoft.com/office/powerpoint/2010/main" val="115332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Live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Obtaining volatile information available from kernel and applications</a:t>
            </a:r>
          </a:p>
          <a:p>
            <a:r>
              <a:rPr lang="en-US" dirty="0" smtClean="0"/>
              <a:t>Obtaining content of memory</a:t>
            </a:r>
          </a:p>
          <a:p>
            <a:pPr lvl="1"/>
            <a:r>
              <a:rPr lang="en-US" dirty="0" smtClean="0"/>
              <a:t>A complete host memory or memory of selected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/>
              <a:t>contains pristine information, including sensitive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Recovering data that would be lost</a:t>
            </a:r>
          </a:p>
          <a:p>
            <a:pPr lvl="1"/>
            <a:r>
              <a:rPr lang="en-US" dirty="0" smtClean="0"/>
              <a:t>Deleted, still open files on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Linux 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process information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may have multiple file-descriptors opened</a:t>
            </a:r>
          </a:p>
          <a:p>
            <a:pPr lvl="1"/>
            <a:r>
              <a:rPr lang="en-US" dirty="0" smtClean="0"/>
              <a:t>Used executable, libraries</a:t>
            </a:r>
          </a:p>
          <a:p>
            <a:pPr lvl="1"/>
            <a:r>
              <a:rPr lang="en-US" dirty="0" smtClean="0"/>
              <a:t>Particular files on file system</a:t>
            </a:r>
          </a:p>
          <a:p>
            <a:pPr lvl="1"/>
            <a:r>
              <a:rPr lang="en-US" dirty="0" smtClean="0"/>
              <a:t>Network sockets</a:t>
            </a:r>
          </a:p>
          <a:p>
            <a:r>
              <a:rPr lang="en-US" dirty="0" smtClean="0"/>
              <a:t>Information on processes can be accessed using standard system commands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l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–p PID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7086600" cy="6292574"/>
          </a:xfrm>
        </p:spPr>
      </p:pic>
    </p:spTree>
    <p:extLst>
      <p:ext uri="{BB962C8B-B14F-4D97-AF65-F5344CB8AC3E}">
        <p14:creationId xmlns:p14="http://schemas.microsoft.com/office/powerpoint/2010/main" val="4099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/>
              <a:t>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kernel exposes some internal structures in the /</a:t>
            </a:r>
            <a:r>
              <a:rPr lang="en-US" dirty="0" err="1" smtClean="0"/>
              <a:t>proc</a:t>
            </a:r>
            <a:r>
              <a:rPr lang="en-US" dirty="0" smtClean="0"/>
              <a:t> virtual file</a:t>
            </a:r>
          </a:p>
          <a:p>
            <a:r>
              <a:rPr lang="en-US" dirty="0" smtClean="0"/>
              <a:t>System commands mostly use data from /</a:t>
            </a:r>
            <a:r>
              <a:rPr lang="en-US" dirty="0" err="1" smtClean="0"/>
              <a:t>proc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 can be useful to access data that is not available through commands (or spot anomalies)</a:t>
            </a:r>
          </a:p>
        </p:txBody>
      </p:sp>
    </p:spTree>
    <p:extLst>
      <p:ext uri="{BB962C8B-B14F-4D97-AF65-F5344CB8AC3E}">
        <p14:creationId xmlns:p14="http://schemas.microsoft.com/office/powerpoint/2010/main" val="3809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eleted files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Deleted files are available until they are closed</a:t>
            </a:r>
            <a:endParaRPr lang="en-US" sz="23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a</a:t>
            </a:r>
            <a:r>
              <a:rPr lang="en-US" dirty="0" smtClean="0"/>
              <a:t> file is open by a process, it’s removed from the </a:t>
            </a:r>
            <a:r>
              <a:rPr lang="en-US" dirty="0" err="1" smtClean="0"/>
              <a:t>filesystem</a:t>
            </a:r>
            <a:r>
              <a:rPr lang="en-US" dirty="0" smtClean="0"/>
              <a:t> but its content can still be </a:t>
            </a:r>
            <a:r>
              <a:rPr lang="en-US" dirty="0" smtClean="0"/>
              <a:t>accessed</a:t>
            </a:r>
            <a:endParaRPr lang="en-US" dirty="0" smtClean="0"/>
          </a:p>
          <a:p>
            <a:r>
              <a:rPr lang="en-US" dirty="0" smtClean="0"/>
              <a:t>“symbolic links”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can be used to recover the data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/$PID/exe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/exe</a:t>
            </a:r>
          </a:p>
          <a:p>
            <a:pPr lvl="1"/>
            <a:r>
              <a:rPr lang="en-US" dirty="0" smtClean="0"/>
              <a:t>The process must be alive (even stopped)</a:t>
            </a:r>
          </a:p>
          <a:p>
            <a:r>
              <a:rPr lang="en-US" dirty="0" smtClean="0"/>
              <a:t>Holds for both executable and open files (see the </a:t>
            </a:r>
            <a:r>
              <a:rPr lang="en-US" dirty="0" err="1" smtClean="0"/>
              <a:t>fd</a:t>
            </a:r>
            <a:r>
              <a:rPr lang="en-US" dirty="0" smtClean="0"/>
              <a:t> directory)</a:t>
            </a:r>
          </a:p>
        </p:txBody>
      </p:sp>
    </p:spTree>
    <p:extLst>
      <p:ext uri="{BB962C8B-B14F-4D97-AF65-F5344CB8AC3E}">
        <p14:creationId xmlns:p14="http://schemas.microsoft.com/office/powerpoint/2010/main" val="24811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418505" cy="5821363"/>
          </a:xfrm>
        </p:spPr>
      </p:pic>
    </p:spTree>
    <p:extLst>
      <p:ext uri="{BB962C8B-B14F-4D97-AF65-F5344CB8AC3E}">
        <p14:creationId xmlns:p14="http://schemas.microsoft.com/office/powerpoint/2010/main" val="29565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information on network status</a:t>
            </a:r>
          </a:p>
          <a:p>
            <a:pPr lvl="2"/>
            <a:r>
              <a:rPr lang="en-US" dirty="0" err="1" smtClean="0"/>
              <a:t>netstat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tnp</a:t>
            </a:r>
            <a:endParaRPr lang="en-US" dirty="0" smtClean="0"/>
          </a:p>
          <a:p>
            <a:pPr lvl="2"/>
            <a:r>
              <a:rPr lang="en-US" dirty="0" err="1" smtClean="0"/>
              <a:t>ss</a:t>
            </a:r>
            <a:r>
              <a:rPr lang="en-US" dirty="0" smtClean="0"/>
              <a:t> -</a:t>
            </a:r>
            <a:r>
              <a:rPr lang="en-US" dirty="0" err="1" smtClean="0"/>
              <a:t>tnp</a:t>
            </a:r>
            <a:endParaRPr lang="en-US" dirty="0" smtClean="0"/>
          </a:p>
          <a:p>
            <a:pPr lvl="2"/>
            <a:r>
              <a:rPr lang="en-US" dirty="0" smtClean="0"/>
              <a:t>Check the /</a:t>
            </a:r>
            <a:r>
              <a:rPr lang="en-US" dirty="0" err="1" smtClean="0"/>
              <a:t>proc</a:t>
            </a:r>
            <a:r>
              <a:rPr lang="en-US" dirty="0" smtClean="0"/>
              <a:t> virtual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smtClean="0"/>
              <a:t>All should yield the same information (in different formats though)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tcpdump</a:t>
            </a:r>
            <a:r>
              <a:rPr lang="en-US" dirty="0" smtClean="0"/>
              <a:t> </a:t>
            </a:r>
            <a:r>
              <a:rPr lang="en-US" dirty="0" smtClean="0"/>
              <a:t>might be handy to check live traffic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Forensics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Methods to collect, preserve and analyze </a:t>
            </a:r>
            <a:r>
              <a:rPr lang="en-US" i="1" dirty="0" smtClean="0"/>
              <a:t>digital</a:t>
            </a:r>
            <a:r>
              <a:rPr lang="en-US" dirty="0" smtClean="0"/>
              <a:t> </a:t>
            </a:r>
            <a:r>
              <a:rPr lang="en-US" i="1" dirty="0" smtClean="0"/>
              <a:t>evidence</a:t>
            </a:r>
          </a:p>
          <a:p>
            <a:r>
              <a:rPr lang="en-US" dirty="0" smtClean="0"/>
              <a:t>Three main phases</a:t>
            </a:r>
          </a:p>
          <a:p>
            <a:pPr lvl="1"/>
            <a:r>
              <a:rPr lang="en-US" dirty="0" smtClean="0"/>
              <a:t>Acquiring the primary data</a:t>
            </a:r>
          </a:p>
          <a:p>
            <a:pPr lvl="1"/>
            <a:r>
              <a:rPr lang="en-US" dirty="0" smtClean="0"/>
              <a:t>Analysis and evaluation (establishing the evidence)</a:t>
            </a:r>
          </a:p>
          <a:p>
            <a:pPr lvl="1"/>
            <a:r>
              <a:rPr lang="en-US" dirty="0" smtClean="0"/>
              <a:t>Reporting</a:t>
            </a:r>
          </a:p>
          <a:p>
            <a:r>
              <a:rPr lang="en-US" dirty="0" smtClean="0"/>
              <a:t>The first phase is most crucial</a:t>
            </a:r>
          </a:p>
          <a:p>
            <a:pPr lvl="1"/>
            <a:r>
              <a:rPr lang="en-US" dirty="0" smtClean="0"/>
              <a:t>Must make sure the data is complete, authentic and its integrity can be checked</a:t>
            </a:r>
          </a:p>
          <a:p>
            <a:pPr lvl="1"/>
            <a:r>
              <a:rPr lang="en-US" dirty="0" smtClean="0"/>
              <a:t>The other phases can be repeated/corrected/scrutinized any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Dumping process memory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gcore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dump PID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Part of the GDB package</a:t>
            </a:r>
          </a:p>
          <a:p>
            <a:pPr lvl="1"/>
            <a:r>
              <a:rPr lang="en-US" dirty="0" smtClean="0"/>
              <a:t>Some (soft) errors might be triggered</a:t>
            </a:r>
          </a:p>
          <a:p>
            <a:r>
              <a:rPr lang="en-US" dirty="0" smtClean="0"/>
              <a:t>Outputs an ELF file containing the process memory</a:t>
            </a: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Analysis of executable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Executable files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List of commands, script constructs</a:t>
            </a:r>
          </a:p>
          <a:p>
            <a:pPr lvl="1"/>
            <a:r>
              <a:rPr lang="en-US" dirty="0" smtClean="0"/>
              <a:t>Easily readable by human (if not obfuscated)</a:t>
            </a:r>
          </a:p>
          <a:p>
            <a:r>
              <a:rPr lang="en-US" dirty="0" smtClean="0"/>
              <a:t>Binary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pPr lvl="1"/>
            <a:r>
              <a:rPr lang="en-US" dirty="0" smtClean="0"/>
              <a:t>Machine code (produced by compiler)</a:t>
            </a:r>
          </a:p>
          <a:p>
            <a:pPr lvl="1"/>
            <a:r>
              <a:rPr lang="en-US" dirty="0" smtClean="0"/>
              <a:t>byte code (Java)</a:t>
            </a:r>
          </a:p>
          <a:p>
            <a:pPr lvl="1"/>
            <a:r>
              <a:rPr lang="en-US" dirty="0" smtClean="0"/>
              <a:t>ELF, PE formats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Static / dynamic</a:t>
            </a:r>
          </a:p>
          <a:p>
            <a:pPr lvl="1"/>
            <a:r>
              <a:rPr lang="en-US" dirty="0" smtClean="0"/>
              <a:t>Library functions, variables (internal / exported)</a:t>
            </a:r>
          </a:p>
          <a:p>
            <a:pPr lvl="1"/>
            <a:r>
              <a:rPr lang="en-US" dirty="0" smtClean="0"/>
              <a:t>Export interface (ABI/API)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executable files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specific formats</a:t>
            </a:r>
          </a:p>
          <a:p>
            <a:r>
              <a:rPr lang="en-US" dirty="0" smtClean="0"/>
              <a:t>Dynamic vs. static analysis</a:t>
            </a:r>
          </a:p>
          <a:p>
            <a:endParaRPr lang="en-US" dirty="0" smtClean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5247110" cy="30048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889678"/>
            <a:ext cx="4495800" cy="29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ELF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1219200"/>
            <a:ext cx="9257643" cy="4896604"/>
          </a:xfrm>
        </p:spPr>
      </p:pic>
    </p:spTree>
    <p:extLst>
      <p:ext uri="{BB962C8B-B14F-4D97-AF65-F5344CB8AC3E}">
        <p14:creationId xmlns:p14="http://schemas.microsoft.com/office/powerpoint/2010/main" val="1951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look inside an ELF executable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951" y="-963634"/>
            <a:ext cx="1714499" cy="685800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733800"/>
            <a:ext cx="8229600" cy="255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1600200"/>
            <a:ext cx="781050" cy="12954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403090" y="3131212"/>
            <a:ext cx="18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https://binvis.io/</a:t>
            </a:r>
          </a:p>
          <a:p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922" y="3863181"/>
            <a:ext cx="9078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file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exe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exe: ELF 64-bit LSB  executable, x86-64, version 1 (GNU/Linux), for GNU/Linux 2.6.32, statically linked,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stripped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strings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–a exe</a:t>
            </a:r>
          </a:p>
          <a:p>
            <a:pPr lvl="1"/>
            <a:r>
              <a:rPr lang="en-US" dirty="0"/>
              <a:t>Reveals human-readable strings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021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metadata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Metadata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Owner identifier</a:t>
            </a:r>
          </a:p>
          <a:p>
            <a:pPr lvl="1"/>
            <a:r>
              <a:rPr lang="en-US" dirty="0"/>
              <a:t>Group identifier</a:t>
            </a:r>
          </a:p>
          <a:p>
            <a:pPr lvl="1"/>
            <a:r>
              <a:rPr lang="en-US" dirty="0"/>
              <a:t>Permissions / ACL</a:t>
            </a:r>
          </a:p>
          <a:p>
            <a:pPr lvl="1"/>
            <a:r>
              <a:rPr lang="en-US" dirty="0"/>
              <a:t>Addresses of data blocks (</a:t>
            </a:r>
            <a:r>
              <a:rPr lang="en-US" dirty="0" smtClean="0"/>
              <a:t>content)</a:t>
            </a:r>
            <a:endParaRPr lang="en-US" dirty="0"/>
          </a:p>
          <a:p>
            <a:pPr lvl="1"/>
            <a:r>
              <a:rPr lang="en-US" dirty="0"/>
              <a:t>Important timestamps</a:t>
            </a:r>
          </a:p>
          <a:p>
            <a:r>
              <a:rPr lang="en-US" dirty="0" smtClean="0"/>
              <a:t>No need to access content</a:t>
            </a:r>
          </a:p>
          <a:p>
            <a:pPr lvl="1"/>
            <a:r>
              <a:rPr lang="en-US" dirty="0" smtClean="0"/>
              <a:t>Smaller space needed</a:t>
            </a:r>
          </a:p>
          <a:p>
            <a:pPr lvl="1"/>
            <a:r>
              <a:rPr lang="en-US" dirty="0" smtClean="0"/>
              <a:t>Less privacy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2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timestamps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types of timestamps (POSIX)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-time </a:t>
            </a:r>
            <a:r>
              <a:rPr lang="en-US" dirty="0"/>
              <a:t>(modification time) – the last time the </a:t>
            </a:r>
            <a:r>
              <a:rPr lang="en-US" dirty="0" smtClean="0"/>
              <a:t>content </a:t>
            </a:r>
            <a:r>
              <a:rPr lang="en-US" dirty="0"/>
              <a:t>was changed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-</a:t>
            </a:r>
            <a:r>
              <a:rPr lang="en-US" dirty="0" smtClean="0"/>
              <a:t>time </a:t>
            </a:r>
            <a:r>
              <a:rPr lang="en-US" dirty="0"/>
              <a:t>(access time) – the time of last </a:t>
            </a:r>
            <a:r>
              <a:rPr lang="en-US" dirty="0" smtClean="0"/>
              <a:t>access (content)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-time </a:t>
            </a:r>
            <a:r>
              <a:rPr lang="en-US" dirty="0"/>
              <a:t>(change time) – the last time metadata was changed</a:t>
            </a:r>
          </a:p>
          <a:p>
            <a:r>
              <a:rPr lang="en-US" dirty="0"/>
              <a:t>Additional </a:t>
            </a:r>
            <a:r>
              <a:rPr lang="en-US" dirty="0" smtClean="0"/>
              <a:t>timestamps on some file systems</a:t>
            </a:r>
            <a:endParaRPr lang="en-US" dirty="0"/>
          </a:p>
          <a:p>
            <a:pPr lvl="1"/>
            <a:r>
              <a:rPr lang="en-US" dirty="0" smtClean="0"/>
              <a:t>d-time </a:t>
            </a:r>
            <a:r>
              <a:rPr lang="en-US" dirty="0"/>
              <a:t>(deletion time)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-time </a:t>
            </a:r>
            <a:r>
              <a:rPr lang="en-US" dirty="0"/>
              <a:t>(creation time</a:t>
            </a:r>
            <a:r>
              <a:rPr lang="en-US" dirty="0" smtClean="0"/>
              <a:t>) (sometimes </a:t>
            </a:r>
            <a:r>
              <a:rPr lang="en-US" dirty="0" err="1" smtClean="0"/>
              <a:t>cr</a:t>
            </a:r>
            <a:r>
              <a:rPr lang="en-US" dirty="0" smtClean="0"/>
              <a:t>-time)</a:t>
            </a:r>
            <a:endParaRPr lang="en-US" dirty="0"/>
          </a:p>
          <a:p>
            <a:r>
              <a:rPr lang="en-US" dirty="0"/>
              <a:t>Timestamps only refer to the very last action performed</a:t>
            </a:r>
          </a:p>
        </p:txBody>
      </p:sp>
    </p:spTree>
    <p:extLst>
      <p:ext uri="{BB962C8B-B14F-4D97-AF65-F5344CB8AC3E}">
        <p14:creationId xmlns:p14="http://schemas.microsoft.com/office/powerpoint/2010/main" val="399132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71566" cy="2362200"/>
          </a:xfrm>
        </p:spPr>
      </p:pic>
      <p:sp>
        <p:nvSpPr>
          <p:cNvPr id="5" name="TextovéPole 4"/>
          <p:cNvSpPr txBox="1"/>
          <p:nvPr/>
        </p:nvSpPr>
        <p:spPr>
          <a:xfrm>
            <a:off x="479502" y="4874798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malicious PHP </a:t>
            </a:r>
            <a:r>
              <a:rPr lang="en-US" dirty="0" smtClean="0"/>
              <a:t>file (backdoor) </a:t>
            </a:r>
            <a:r>
              <a:rPr lang="en-US" b="1" dirty="0" err="1" smtClean="0"/>
              <a:t>shell.php</a:t>
            </a:r>
            <a:r>
              <a:rPr lang="en-US" dirty="0" smtClean="0"/>
              <a:t> </a:t>
            </a:r>
            <a:r>
              <a:rPr lang="en-US" dirty="0"/>
              <a:t>was found </a:t>
            </a:r>
            <a:r>
              <a:rPr lang="en-US" dirty="0" smtClean="0"/>
              <a:t>on </a:t>
            </a:r>
            <a:r>
              <a:rPr lang="en-US" dirty="0"/>
              <a:t>a web server.  </a:t>
            </a:r>
            <a:r>
              <a:rPr lang="en-US" dirty="0" smtClean="0"/>
              <a:t>Examine the </a:t>
            </a:r>
            <a:r>
              <a:rPr lang="en-US" dirty="0"/>
              <a:t>time stamps of </a:t>
            </a:r>
            <a:r>
              <a:rPr lang="en-US" b="1" dirty="0" err="1"/>
              <a:t>archive.php</a:t>
            </a:r>
            <a:r>
              <a:rPr lang="en-US" b="1" dirty="0"/>
              <a:t>, </a:t>
            </a:r>
            <a:r>
              <a:rPr lang="en-US" b="1" dirty="0" err="1"/>
              <a:t>upload.php</a:t>
            </a:r>
            <a:r>
              <a:rPr lang="en-US" b="1" dirty="0"/>
              <a:t>, </a:t>
            </a:r>
            <a:r>
              <a:rPr lang="en-US" b="1" dirty="0" err="1"/>
              <a:t>gallery.php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and determine which </a:t>
            </a:r>
            <a:r>
              <a:rPr lang="en-US" dirty="0"/>
              <a:t>file was likely used to store the malicious </a:t>
            </a:r>
            <a:r>
              <a:rPr lang="en-US" dirty="0" smtClean="0"/>
              <a:t>payload and </a:t>
            </a:r>
            <a:r>
              <a:rPr lang="en-US" dirty="0"/>
              <a:t>select timestamp when the backdoor was used for the last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41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analysis technique important for many objectives</a:t>
            </a:r>
          </a:p>
          <a:p>
            <a:r>
              <a:rPr lang="en-US" dirty="0" smtClean="0"/>
              <a:t>Timeline provides a simple overview of events that happened on the system</a:t>
            </a:r>
          </a:p>
          <a:p>
            <a:r>
              <a:rPr lang="en-US" dirty="0" smtClean="0"/>
              <a:t>Can be constructed from any data where timestamps is recorded</a:t>
            </a:r>
          </a:p>
          <a:p>
            <a:pPr lvl="1"/>
            <a:r>
              <a:rPr lang="en-US" dirty="0" smtClean="0"/>
              <a:t>Logs, events (</a:t>
            </a:r>
            <a:r>
              <a:rPr lang="en-US" i="1" dirty="0" smtClean="0"/>
              <a:t>users logins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 data (</a:t>
            </a:r>
            <a:r>
              <a:rPr lang="en-US" i="1" dirty="0" smtClean="0"/>
              <a:t>mail/document manipulations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File metadata (</a:t>
            </a:r>
            <a:r>
              <a:rPr lang="en-US" i="1" dirty="0" smtClean="0"/>
              <a:t>file utilizations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" y="381000"/>
            <a:ext cx="8965276" cy="5486400"/>
          </a:xfrm>
        </p:spPr>
      </p:pic>
      <p:sp>
        <p:nvSpPr>
          <p:cNvPr id="3" name="TextovéPole 2"/>
          <p:cNvSpPr txBox="1"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Fimetis</a:t>
            </a:r>
            <a:r>
              <a:rPr lang="en-US" sz="1400" dirty="0"/>
              <a:t> by CSIRT-MU (https://</a:t>
            </a:r>
            <a:r>
              <a:rPr lang="en-US" sz="1400" dirty="0" smtClean="0"/>
              <a:t>github.com/CSIRT-MU/fimetis)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9824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file timestamps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Executing a file changes </a:t>
            </a:r>
            <a:r>
              <a:rPr lang="en-US" dirty="0" smtClean="0"/>
              <a:t>its </a:t>
            </a:r>
            <a:r>
              <a:rPr lang="en-US" dirty="0" smtClean="0"/>
              <a:t>a-</a:t>
            </a:r>
            <a:r>
              <a:rPr lang="en-US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The precision of a-time </a:t>
            </a:r>
            <a:r>
              <a:rPr lang="en-US" dirty="0"/>
              <a:t>depends on </a:t>
            </a:r>
            <a:r>
              <a:rPr lang="en-US" dirty="0" smtClean="0"/>
              <a:t>configuration</a:t>
            </a:r>
          </a:p>
          <a:p>
            <a:r>
              <a:rPr lang="en-US" dirty="0" smtClean="0"/>
              <a:t>m-time </a:t>
            </a:r>
            <a:r>
              <a:rPr lang="en-US" dirty="0"/>
              <a:t>and </a:t>
            </a:r>
            <a:r>
              <a:rPr lang="en-US" dirty="0" smtClean="0"/>
              <a:t>a-time </a:t>
            </a:r>
            <a:r>
              <a:rPr lang="en-US" dirty="0"/>
              <a:t>can be easily changed by file owner</a:t>
            </a:r>
          </a:p>
          <a:p>
            <a:pPr lvl="1"/>
            <a:r>
              <a:rPr lang="en-US" dirty="0"/>
              <a:t>happens when copying/moving files, or deploying software </a:t>
            </a:r>
            <a:r>
              <a:rPr lang="en-US" dirty="0" smtClean="0"/>
              <a:t>from packages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-time </a:t>
            </a:r>
            <a:r>
              <a:rPr lang="en-US" dirty="0"/>
              <a:t>can’t be changed easily</a:t>
            </a:r>
          </a:p>
          <a:p>
            <a:r>
              <a:rPr lang="en-US" dirty="0"/>
              <a:t>Pay attention to time zones and granularity</a:t>
            </a:r>
          </a:p>
          <a:p>
            <a:pPr lvl="1"/>
            <a:r>
              <a:rPr lang="en-US" dirty="0"/>
              <a:t>FAT uses system time, NTFS uses UTC</a:t>
            </a:r>
          </a:p>
          <a:p>
            <a:pPr lvl="1"/>
            <a:r>
              <a:rPr lang="en-US" dirty="0"/>
              <a:t>Precision is among days (FAT), </a:t>
            </a:r>
            <a:r>
              <a:rPr lang="en-US" dirty="0" err="1"/>
              <a:t>secs</a:t>
            </a:r>
            <a:r>
              <a:rPr lang="en-US" dirty="0"/>
              <a:t> (ext3), and </a:t>
            </a:r>
            <a:r>
              <a:rPr lang="en-US" dirty="0" err="1"/>
              <a:t>nanosecs</a:t>
            </a:r>
            <a:r>
              <a:rPr lang="en-US" dirty="0"/>
              <a:t> (ext4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metadata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fls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mactime</a:t>
            </a:r>
            <a:r>
              <a:rPr lang="en-US" dirty="0" smtClean="0"/>
              <a:t> commands (only for supported FS)</a:t>
            </a:r>
          </a:p>
          <a:p>
            <a:r>
              <a:rPr lang="en-US" dirty="0" smtClean="0"/>
              <a:t>Simple ’find’ command (recursive walk through the </a:t>
            </a:r>
            <a:r>
              <a:rPr lang="en-US" dirty="0" err="1" smtClean="0"/>
              <a:t>filesystem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find /  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xdev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-print0 |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xargs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-0 stat -c "%Y %X %Z %A %U %G %n"</a:t>
            </a:r>
          </a:p>
          <a:p>
            <a:pPr lvl="1"/>
            <a:r>
              <a:rPr lang="en-US" dirty="0" smtClean="0"/>
              <a:t>Leif Nixon’s timeline-decorator.py to format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Be prepared for a lot of data (hundreds thousands of records)</a:t>
            </a:r>
          </a:p>
        </p:txBody>
      </p:sp>
    </p:spTree>
    <p:extLst>
      <p:ext uri="{BB962C8B-B14F-4D97-AF65-F5344CB8AC3E}">
        <p14:creationId xmlns:p14="http://schemas.microsoft.com/office/powerpoint/2010/main" val="4035357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collected data </a:t>
            </a:r>
            <a:r>
              <a:rPr lang="en-US" dirty="0" smtClean="0"/>
              <a:t>must be complete and accurate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We want to get the most evidence we can with the least amount of alteration”</a:t>
            </a:r>
          </a:p>
          <a:p>
            <a:r>
              <a:rPr lang="en-US" dirty="0" smtClean="0"/>
              <a:t>The quality of the data and the soundness of the acquisition process determines the utility of the evidence</a:t>
            </a:r>
          </a:p>
          <a:p>
            <a:r>
              <a:rPr lang="en-US" dirty="0" smtClean="0"/>
              <a:t>Every investigation should be scoped (questions formulated, at least internally)</a:t>
            </a:r>
          </a:p>
          <a:p>
            <a:r>
              <a:rPr lang="en-US" dirty="0"/>
              <a:t>Only start the acquisition process if you’re </a:t>
            </a:r>
            <a:r>
              <a:rPr lang="en-US" dirty="0" smtClean="0"/>
              <a:t>authorized!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low quality of evidence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evidence is incomplete, it cannot yield relevant outcome</a:t>
            </a:r>
          </a:p>
          <a:p>
            <a:r>
              <a:rPr lang="en-US" dirty="0" smtClean="0"/>
              <a:t>If the acquisition process doesn’t guarantee the integrity and authenticity of the data, results can be disputed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don’t know what to do, do not interact with the system at all</a:t>
            </a:r>
          </a:p>
          <a:p>
            <a:pPr lvl="1"/>
            <a:r>
              <a:rPr lang="en-US" dirty="0" smtClean="0"/>
              <a:t>No commands typed, no programs started, no new logins, …</a:t>
            </a:r>
          </a:p>
        </p:txBody>
      </p:sp>
    </p:spTree>
    <p:extLst>
      <p:ext uri="{BB962C8B-B14F-4D97-AF65-F5344CB8AC3E}">
        <p14:creationId xmlns:p14="http://schemas.microsoft.com/office/powerpoint/2010/main" val="36001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environment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analysis does not depend on </a:t>
            </a:r>
            <a:r>
              <a:rPr lang="en-US" dirty="0" smtClean="0"/>
              <a:t>the system</a:t>
            </a:r>
            <a:r>
              <a:rPr lang="en-US" dirty="0"/>
              <a:t> </a:t>
            </a:r>
            <a:r>
              <a:rPr lang="en-US" dirty="0" smtClean="0"/>
              <a:t>where we got data from </a:t>
            </a:r>
          </a:p>
          <a:p>
            <a:pPr lvl="1"/>
            <a:r>
              <a:rPr lang="en-US" dirty="0" smtClean="0"/>
              <a:t>Artifacts </a:t>
            </a:r>
            <a:r>
              <a:rPr lang="en-US" dirty="0"/>
              <a:t>related to MS Windows architecture can be analyzed on Linux-based environment and vice versa</a:t>
            </a:r>
          </a:p>
          <a:p>
            <a:r>
              <a:rPr lang="en-US" dirty="0"/>
              <a:t>A </a:t>
            </a:r>
            <a:r>
              <a:rPr lang="en-US" dirty="0" smtClean="0"/>
              <a:t>Linux </a:t>
            </a:r>
            <a:r>
              <a:rPr lang="en-US" dirty="0"/>
              <a:t>environment </a:t>
            </a:r>
            <a:r>
              <a:rPr lang="en-US" dirty="0" smtClean="0"/>
              <a:t>based on CLI will be </a:t>
            </a:r>
            <a:r>
              <a:rPr lang="en-US" dirty="0"/>
              <a:t>used </a:t>
            </a:r>
            <a:r>
              <a:rPr lang="en-US" dirty="0" smtClean="0"/>
              <a:t>thorough the course</a:t>
            </a:r>
          </a:p>
          <a:p>
            <a:pPr lvl="1"/>
            <a:r>
              <a:rPr lang="en-US" dirty="0" smtClean="0"/>
              <a:t>Many tools are common commands or are available from distribution packages</a:t>
            </a:r>
          </a:p>
          <a:p>
            <a:r>
              <a:rPr lang="en-US" dirty="0" smtClean="0"/>
              <a:t>Always keep the primary data intact and work only with its copies</a:t>
            </a:r>
          </a:p>
        </p:txBody>
      </p:sp>
    </p:spTree>
    <p:extLst>
      <p:ext uri="{BB962C8B-B14F-4D97-AF65-F5344CB8AC3E}">
        <p14:creationId xmlns:p14="http://schemas.microsoft.com/office/powerpoint/2010/main" val="203199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Live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capture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Accessing a live, running system and collecting volatile </a:t>
            </a:r>
            <a:r>
              <a:rPr lang="en-US" dirty="0" smtClean="0"/>
              <a:t>information</a:t>
            </a:r>
          </a:p>
          <a:p>
            <a:r>
              <a:rPr lang="en-US" dirty="0"/>
              <a:t>The goal is to capture information for off-line analysis, not doing analysis on the </a:t>
            </a:r>
            <a:r>
              <a:rPr lang="en-US" dirty="0" smtClean="0"/>
              <a:t>host</a:t>
            </a:r>
            <a:endParaRPr lang="en-US" dirty="0" smtClean="0"/>
          </a:p>
          <a:p>
            <a:r>
              <a:rPr lang="en-US" dirty="0" smtClean="0"/>
              <a:t>Data capture should follow the order of volatility</a:t>
            </a:r>
          </a:p>
          <a:p>
            <a:pPr lvl="1"/>
            <a:r>
              <a:rPr lang="en-US" dirty="0" smtClean="0"/>
              <a:t>Data is volatile (either frequently changing and/or available only for a limited time)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volatile data needs to be captured first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list of open connections is more volatile than disk contents</a:t>
            </a:r>
          </a:p>
        </p:txBody>
      </p:sp>
    </p:spTree>
    <p:extLst>
      <p:ext uri="{BB962C8B-B14F-4D97-AF65-F5344CB8AC3E}">
        <p14:creationId xmlns:p14="http://schemas.microsoft.com/office/powerpoint/2010/main" val="3616129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26639</TotalTime>
  <Words>1209</Words>
  <Application>Microsoft Office PowerPoint</Application>
  <PresentationFormat>Předvádění na obrazovce (4:3)</PresentationFormat>
  <Paragraphs>163</Paragraphs>
  <Slides>33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Essentials of Digital Forensics</vt:lpstr>
      <vt:lpstr>Digital Forensics</vt:lpstr>
      <vt:lpstr>Data Acquisition</vt:lpstr>
      <vt:lpstr>Basic principles</vt:lpstr>
      <vt:lpstr>Risks of low quality of evidence</vt:lpstr>
      <vt:lpstr>Data analysis</vt:lpstr>
      <vt:lpstr>Analysis environment</vt:lpstr>
      <vt:lpstr>Live Analysis</vt:lpstr>
      <vt:lpstr>Live capture</vt:lpstr>
      <vt:lpstr>Things to remember during live capture</vt:lpstr>
      <vt:lpstr>Perils of live acquisition</vt:lpstr>
      <vt:lpstr>Areas of Live Analysis</vt:lpstr>
      <vt:lpstr>Linux specifics</vt:lpstr>
      <vt:lpstr>Getting process information</vt:lpstr>
      <vt:lpstr>Prezentace aplikace PowerPoint</vt:lpstr>
      <vt:lpstr>/proc filesystem</vt:lpstr>
      <vt:lpstr>Deleted files</vt:lpstr>
      <vt:lpstr>Prezentace aplikace PowerPoint</vt:lpstr>
      <vt:lpstr>Network</vt:lpstr>
      <vt:lpstr>Dumping process memory</vt:lpstr>
      <vt:lpstr>Analysis of executable files</vt:lpstr>
      <vt:lpstr>Executable files</vt:lpstr>
      <vt:lpstr>Binary executable files</vt:lpstr>
      <vt:lpstr>ELF</vt:lpstr>
      <vt:lpstr>A quick look inside an ELF executable</vt:lpstr>
      <vt:lpstr>File metadata</vt:lpstr>
      <vt:lpstr>File timestamps</vt:lpstr>
      <vt:lpstr>Prezentace aplikace PowerPoint</vt:lpstr>
      <vt:lpstr>Timelines</vt:lpstr>
      <vt:lpstr>Prezentace aplikace PowerPoint</vt:lpstr>
      <vt:lpstr>Working with file timestamps</vt:lpstr>
      <vt:lpstr>Obtaining metadata</vt:lpstr>
      <vt:lpstr>Hands-on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Host-based Forensics</dc:title>
  <dc:creator>Daniel Kouril</dc:creator>
  <cp:lastModifiedBy>Daniel Kouril</cp:lastModifiedBy>
  <cp:revision>134</cp:revision>
  <dcterms:created xsi:type="dcterms:W3CDTF">2020-10-24T18:35:00Z</dcterms:created>
  <dcterms:modified xsi:type="dcterms:W3CDTF">2022-09-08T11:27:49Z</dcterms:modified>
</cp:coreProperties>
</file>