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3004800" cy="97536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0988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56960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5016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10988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56960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2520" cy="754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10988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56960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5016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110988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56960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2520" cy="754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10988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56960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5016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110988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156960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2520" cy="754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110988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569600" y="228204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5016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110988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1569600" y="5236200"/>
            <a:ext cx="437400" cy="269748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2520" cy="754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565524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46760" y="523620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46760" y="2282040"/>
            <a:ext cx="663120" cy="269748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50160" y="5236200"/>
            <a:ext cx="135936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660240" y="1295280"/>
            <a:ext cx="11823840" cy="360"/>
          </a:xfrm>
          <a:prstGeom prst="line">
            <a:avLst/>
          </a:prstGeom>
          <a:ln w="38160">
            <a:solidFill>
              <a:srgbClr val="6696B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2"/>
          <p:cNvSpPr/>
          <p:nvPr/>
        </p:nvSpPr>
        <p:spPr>
          <a:xfrm>
            <a:off x="660240" y="8534160"/>
            <a:ext cx="11823840" cy="360"/>
          </a:xfrm>
          <a:prstGeom prst="line">
            <a:avLst/>
          </a:prstGeom>
          <a:ln w="38160">
            <a:solidFill>
              <a:srgbClr val="4349A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662400" y="8645400"/>
            <a:ext cx="11816280" cy="82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540">
                <a:solidFill>
                  <a:srgbClr val="4349AA"/>
                </a:solidFill>
                <a:latin typeface="Gill Sans"/>
                <a:ea typeface="Gill Sans"/>
              </a:rPr>
              <a:t>T-REFIMEVE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540">
                <a:solidFill>
                  <a:srgbClr val="275D90"/>
                </a:solidFill>
                <a:latin typeface="Gill Sans"/>
                <a:ea typeface="Gill Sans"/>
              </a:rPr>
              <a:t>February, 3 2021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" name="Image 2"/>
          <p:cNvPicPr/>
          <p:nvPr/>
        </p:nvPicPr>
        <p:blipFill>
          <a:blip r:embed="rId14"/>
          <a:stretch/>
        </p:blipFill>
        <p:spPr>
          <a:xfrm>
            <a:off x="51840" y="0"/>
            <a:ext cx="2209680" cy="2131920"/>
          </a:xfrm>
          <a:prstGeom prst="rect">
            <a:avLst/>
          </a:prstGeom>
          <a:ln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556560" y="695880"/>
            <a:ext cx="12075480" cy="360"/>
          </a:xfrm>
          <a:prstGeom prst="line">
            <a:avLst/>
          </a:prstGeom>
          <a:ln w="18000">
            <a:solidFill>
              <a:srgbClr val="0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2520" cy="162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359360" cy="56552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078280" y="2282040"/>
            <a:ext cx="1359360" cy="56552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1"/>
          <p:cNvSpPr/>
          <p:nvPr/>
        </p:nvSpPr>
        <p:spPr>
          <a:xfrm>
            <a:off x="556560" y="695880"/>
            <a:ext cx="12075480" cy="360"/>
          </a:xfrm>
          <a:prstGeom prst="line">
            <a:avLst/>
          </a:prstGeom>
          <a:ln w="18000">
            <a:solidFill>
              <a:srgbClr val="0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240" cy="1627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0680" cy="565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0680" cy="565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1"/>
          <p:cNvSpPr/>
          <p:nvPr/>
        </p:nvSpPr>
        <p:spPr>
          <a:xfrm>
            <a:off x="556560" y="695880"/>
            <a:ext cx="12075480" cy="360"/>
          </a:xfrm>
          <a:prstGeom prst="line">
            <a:avLst/>
          </a:prstGeom>
          <a:ln w="18000">
            <a:solidFill>
              <a:srgbClr val="0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10.png"/>
          <p:cNvPicPr/>
          <p:nvPr/>
        </p:nvPicPr>
        <p:blipFill>
          <a:blip r:embed="rId2"/>
          <a:stretch/>
        </p:blipFill>
        <p:spPr>
          <a:xfrm>
            <a:off x="203040" y="8218440"/>
            <a:ext cx="1341720" cy="13402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1008000" y="4601520"/>
            <a:ext cx="11729520" cy="17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WR - PCIE400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4" name="Picture 37_0">
            <a:extLst>
              <a:ext uri="{FF2B5EF4-FFF2-40B4-BE49-F238E27FC236}">
                <a16:creationId xmlns:a16="http://schemas.microsoft.com/office/drawing/2014/main" id="{F0676FA2-3714-4631-BAD9-BCEC3E0F346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028131" y="3797951"/>
            <a:ext cx="2968669" cy="27907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56200" y="219600"/>
            <a:ext cx="1169640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6" name="Image 84_0"/>
          <p:cNvPicPr/>
          <p:nvPr/>
        </p:nvPicPr>
        <p:blipFill>
          <a:blip r:embed="rId2"/>
          <a:stretch/>
        </p:blipFill>
        <p:spPr>
          <a:xfrm>
            <a:off x="11556000" y="0"/>
            <a:ext cx="1433160" cy="103500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555120" y="219600"/>
            <a:ext cx="1169640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spc="-1" dirty="0">
                <a:solidFill>
                  <a:srgbClr val="000080"/>
                </a:solidFill>
                <a:latin typeface="Bitstream Vera Serif"/>
                <a:ea typeface="DejaVu Sans"/>
              </a:rPr>
              <a:t>Implémentation</a:t>
            </a: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: Option 2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218" name="Image 87_0"/>
          <p:cNvPicPr/>
          <p:nvPr/>
        </p:nvPicPr>
        <p:blipFill>
          <a:blip r:embed="rId3"/>
          <a:stretch/>
        </p:blipFill>
        <p:spPr>
          <a:xfrm>
            <a:off x="234721" y="6187858"/>
            <a:ext cx="5452096" cy="3092221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5423770" y="1395000"/>
            <a:ext cx="7565391" cy="66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15200">
              <a:lnSpc>
                <a:spcPct val="100000"/>
              </a:lnSpc>
              <a:spcAft>
                <a:spcPts val="802"/>
              </a:spcAft>
              <a:buSzPct val="108072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Implémentation du nœud WR dans un FPGA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Altera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MAX10:</a:t>
            </a:r>
          </a:p>
          <a:p>
            <a:pPr marL="889200" lvl="1" indent="-316800">
              <a:spcAft>
                <a:spcPts val="802"/>
              </a:spcAft>
              <a:buSzPct val="108072"/>
              <a:buBlip>
                <a:blip r:embed="rId4"/>
              </a:buBlip>
            </a:pPr>
            <a:r>
              <a:rPr lang="fr-FR" sz="2200" spc="-1" dirty="0">
                <a:solidFill>
                  <a:srgbClr val="000000"/>
                </a:solidFill>
              </a:rPr>
              <a:t>Validation de l’ architecture </a:t>
            </a:r>
          </a:p>
          <a:p>
            <a:pPr marL="889200" lvl="1" indent="-316800">
              <a:spcAft>
                <a:spcPts val="802"/>
              </a:spcAft>
              <a:buSzPct val="108072"/>
              <a:buBlip>
                <a:blip r:embed="rId4"/>
              </a:buBlip>
            </a:pPr>
            <a:r>
              <a:rPr lang="fr-FR" sz="2200" spc="-1" dirty="0">
                <a:solidFill>
                  <a:srgbClr val="000000"/>
                </a:solidFill>
              </a:rPr>
              <a:t>Choix de la carte d’évaluation</a:t>
            </a:r>
          </a:p>
          <a:p>
            <a:pPr marL="889200" lvl="1" indent="-316800">
              <a:spcAft>
                <a:spcPts val="802"/>
              </a:spcAft>
              <a:buSzPct val="108072"/>
              <a:buBlip>
                <a:blip r:embed="rId4"/>
              </a:buBlip>
            </a:pPr>
            <a:r>
              <a:rPr lang="fr-FR" sz="2200" spc="-1" dirty="0">
                <a:solidFill>
                  <a:srgbClr val="000000"/>
                </a:solidFill>
              </a:rPr>
              <a:t>Développement d’une carte complémentaire </a:t>
            </a: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 marL="115200">
              <a:spcAft>
                <a:spcPts val="802"/>
              </a:spcAft>
              <a:buSzPct val="108072"/>
            </a:pPr>
            <a:r>
              <a:rPr lang="fr-FR" sz="2200" i="1" spc="-1" dirty="0">
                <a:solidFill>
                  <a:srgbClr val="000000"/>
                </a:solidFill>
              </a:rPr>
              <a:t>Remarques:</a:t>
            </a:r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Ressources humaines à définir </a:t>
            </a:r>
            <a:endParaRPr lang="fr-FR" sz="2200" spc="-1" dirty="0"/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Nécessite 3 alimentations (=&gt; plus complexe)</a:t>
            </a:r>
            <a:endParaRPr lang="fr-FR" sz="2200" spc="-1" dirty="0"/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Intérêt pour d’autres projets</a:t>
            </a:r>
            <a:endParaRPr lang="fr-FR" sz="2200" spc="-1" dirty="0"/>
          </a:p>
          <a:p>
            <a:pPr marL="115200">
              <a:lnSpc>
                <a:spcPct val="100000"/>
              </a:lnSpc>
              <a:spcAft>
                <a:spcPts val="802"/>
              </a:spcAft>
              <a:buSzPct val="108072"/>
            </a:pPr>
            <a:endParaRPr lang="fr-FR" sz="2400" b="0" strike="noStrike" spc="-1" dirty="0">
              <a:latin typeface="Arial"/>
            </a:endParaRPr>
          </a:p>
          <a:p>
            <a:pPr marL="559440" lvl="1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endParaRPr lang="fr-FR" sz="2400" b="0" strike="noStrike" spc="-1" dirty="0">
              <a:latin typeface="Arial"/>
            </a:endParaRPr>
          </a:p>
          <a:p>
            <a:pPr marL="216360"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</p:txBody>
      </p:sp>
      <p:pic>
        <p:nvPicPr>
          <p:cNvPr id="220" name="Image 219"/>
          <p:cNvPicPr/>
          <p:nvPr/>
        </p:nvPicPr>
        <p:blipFill>
          <a:blip r:embed="rId5"/>
          <a:stretch/>
        </p:blipFill>
        <p:spPr>
          <a:xfrm>
            <a:off x="555120" y="1567770"/>
            <a:ext cx="4633776" cy="37683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56200" y="219600"/>
            <a:ext cx="11696760" cy="48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300" b="0" strike="noStrike" spc="-1">
                <a:solidFill>
                  <a:srgbClr val="000080"/>
                </a:solidFill>
                <a:latin typeface="Bitstream Vera Serif"/>
                <a:ea typeface="DejaVu Sans"/>
              </a:rPr>
              <a:t>Conclusion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327320" y="1728000"/>
            <a:ext cx="11248812" cy="77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1800" b="0" strike="noStrike" spc="-1" dirty="0">
              <a:latin typeface="Arial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Peu de développement à faire pour valider le concept (mezzanine FMC) 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200" b="0" strike="noStrike" spc="-1" dirty="0">
              <a:latin typeface="Arial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Approvisionnements de composants à valider rapidement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200" b="0" strike="noStrike" spc="-1" dirty="0">
              <a:latin typeface="Arial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Firmware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pour la suppression du </a:t>
            </a:r>
            <a:r>
              <a:rPr lang="fr-FR" sz="2200" spc="-1" dirty="0">
                <a:solidFill>
                  <a:srgbClr val="000000"/>
                </a:solidFill>
                <a:latin typeface="Arial"/>
                <a:ea typeface="DejaVu Sans"/>
              </a:rPr>
              <a:t>PHY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cours de développement</a:t>
            </a: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endParaRPr lang="fr-FR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2200" spc="-1" dirty="0">
                <a:solidFill>
                  <a:srgbClr val="000000"/>
                </a:solidFill>
                <a:latin typeface="Arial"/>
                <a:ea typeface="DejaVu Sans"/>
              </a:rPr>
              <a:t>Ressources humaines pour l’option 2 d’implémentation à définir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3200" b="0" strike="noStrike" spc="-1" dirty="0">
              <a:latin typeface="Arial"/>
            </a:endParaRPr>
          </a:p>
        </p:txBody>
      </p:sp>
      <p:pic>
        <p:nvPicPr>
          <p:cNvPr id="223" name="Image 124_0"/>
          <p:cNvPicPr/>
          <p:nvPr/>
        </p:nvPicPr>
        <p:blipFill>
          <a:blip r:embed="rId3"/>
          <a:stretch/>
        </p:blipFill>
        <p:spPr>
          <a:xfrm>
            <a:off x="11556000" y="0"/>
            <a:ext cx="1433520" cy="103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56200" y="219600"/>
            <a:ext cx="11696760" cy="48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PCIe400 : </a:t>
            </a:r>
            <a:r>
              <a:rPr lang="fr-FR" sz="2800" b="0" strike="noStrike" spc="-1" dirty="0" err="1">
                <a:solidFill>
                  <a:srgbClr val="000080"/>
                </a:solidFill>
                <a:latin typeface="Bitstream Vera Serif"/>
                <a:ea typeface="DejaVu Sans"/>
              </a:rPr>
              <a:t>WhiteRabbit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577840" y="2209320"/>
            <a:ext cx="9169491" cy="2994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1800" b="0" strike="noStrike" spc="-1" dirty="0">
              <a:latin typeface="Arial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Concept du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WhiteRabbit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3200" b="0" strike="noStrike" spc="-1" dirty="0">
              <a:latin typeface="Arial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Nouvelle architecture pour PCIe400</a:t>
            </a: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endParaRPr lang="fr-FR" sz="3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Options d’implémentation </a:t>
            </a: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endParaRPr lang="fr-FR" sz="3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indent="-317160">
              <a:lnSpc>
                <a:spcPct val="100000"/>
              </a:lnSpc>
              <a:spcAft>
                <a:spcPts val="802"/>
              </a:spcAft>
              <a:buSzPct val="100051"/>
              <a:buBlip>
                <a:blip r:embed="rId2"/>
              </a:buBlip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3200" b="0" strike="noStrike" spc="-1" dirty="0">
              <a:latin typeface="Arial"/>
            </a:endParaRPr>
          </a:p>
        </p:txBody>
      </p:sp>
      <p:pic>
        <p:nvPicPr>
          <p:cNvPr id="165" name="Image 124_1"/>
          <p:cNvPicPr/>
          <p:nvPr/>
        </p:nvPicPr>
        <p:blipFill>
          <a:blip r:embed="rId3"/>
          <a:stretch/>
        </p:blipFill>
        <p:spPr>
          <a:xfrm>
            <a:off x="11556000" y="0"/>
            <a:ext cx="1433520" cy="103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56200" y="219600"/>
            <a:ext cx="11698920" cy="4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White Rabbit  - </a:t>
            </a:r>
            <a:r>
              <a:rPr lang="fr-FR" sz="2800" b="0" strike="noStrike" spc="-1" dirty="0" err="1">
                <a:solidFill>
                  <a:srgbClr val="000080"/>
                </a:solidFill>
                <a:latin typeface="Bitstream Vera Serif"/>
                <a:ea typeface="DejaVu Sans"/>
              </a:rPr>
              <a:t>enhanced</a:t>
            </a: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 Ethernet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313118" y="1257120"/>
            <a:ext cx="6678562" cy="87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2"/>
              </a:buBlip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Two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separate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services (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enhancements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to Ethernet)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provided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WR :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High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accuracy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precision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synchronisation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Deterministic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reliable and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low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latency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control data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delivery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0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2"/>
              </a:buBlip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Sub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-ns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accuracy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sub-ps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precision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combination of :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spc="-1" dirty="0" err="1">
                <a:solidFill>
                  <a:srgbClr val="000000"/>
                </a:solidFill>
              </a:rPr>
              <a:t>Synchronous</a:t>
            </a:r>
            <a:r>
              <a:rPr lang="fr-FR" sz="2000" spc="-1" dirty="0">
                <a:solidFill>
                  <a:srgbClr val="000000"/>
                </a:solidFill>
              </a:rPr>
              <a:t> Ethernet</a:t>
            </a:r>
            <a:endParaRPr lang="fr-FR" sz="2000" spc="-1" dirty="0"/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Precision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Time Protocol (IEEE1588)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DDMTD phase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tracking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0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2"/>
              </a:buBlip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Low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latency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fr-FR" sz="2000" b="0" strike="noStrike" spc="-1" baseline="101000" dirty="0">
                <a:solidFill>
                  <a:srgbClr val="000000"/>
                </a:solidFill>
                <a:latin typeface="Arial"/>
                <a:ea typeface="DejaVu Sans"/>
              </a:rPr>
              <a:t>th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class of service (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priority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marL="580680" lvl="1">
              <a:lnSpc>
                <a:spcPct val="100000"/>
              </a:lnSpc>
              <a:spcAft>
                <a:spcPts val="802"/>
              </a:spcAft>
              <a:buSzPct val="100101"/>
            </a:pPr>
            <a:endParaRPr lang="fr-FR" sz="20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2"/>
              </a:buBlip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Control data sent in control message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High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Priority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(HP)</a:t>
            </a:r>
          </a:p>
          <a:p>
            <a:pPr marL="580680" lvl="1">
              <a:lnSpc>
                <a:spcPct val="100000"/>
              </a:lnSpc>
              <a:spcAft>
                <a:spcPts val="802"/>
              </a:spcAft>
              <a:buSzPct val="100101"/>
            </a:pPr>
            <a:endParaRPr lang="fr-FR" sz="20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2"/>
              </a:buBlip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Reliability</a:t>
            </a:r>
            <a:endParaRPr lang="fr-FR" sz="2000" b="0" strike="noStrike" spc="-1" dirty="0">
              <a:latin typeface="Arial"/>
            </a:endParaRPr>
          </a:p>
          <a:p>
            <a:pPr marL="864000" lvl="1" indent="-283320">
              <a:lnSpc>
                <a:spcPct val="100000"/>
              </a:lnSpc>
              <a:spcAft>
                <a:spcPts val="802"/>
              </a:spcAft>
              <a:buSzPct val="100101"/>
              <a:buBlip>
                <a:blip r:embed="rId3"/>
              </a:buBlip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Forward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Error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correction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172" name="Image 171"/>
          <p:cNvPicPr/>
          <p:nvPr/>
        </p:nvPicPr>
        <p:blipFill>
          <a:blip r:embed="rId4"/>
          <a:stretch/>
        </p:blipFill>
        <p:spPr>
          <a:xfrm>
            <a:off x="13120" y="1550640"/>
            <a:ext cx="6207456" cy="6466017"/>
          </a:xfrm>
          <a:prstGeom prst="rect">
            <a:avLst/>
          </a:prstGeom>
          <a:ln>
            <a:noFill/>
          </a:ln>
        </p:spPr>
      </p:pic>
      <p:pic>
        <p:nvPicPr>
          <p:cNvPr id="174" name="Image 173"/>
          <p:cNvPicPr/>
          <p:nvPr/>
        </p:nvPicPr>
        <p:blipFill>
          <a:blip r:embed="rId5"/>
          <a:stretch/>
        </p:blipFill>
        <p:spPr>
          <a:xfrm>
            <a:off x="11556000" y="0"/>
            <a:ext cx="1435680" cy="103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56200" y="219600"/>
            <a:ext cx="11698920" cy="4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80"/>
                </a:solidFill>
                <a:latin typeface="Bitstream Vera Serif"/>
                <a:ea typeface="DejaVu Sans"/>
              </a:rPr>
              <a:t>Synchronous</a:t>
            </a: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 Ethernet (Sync-E)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6502400" y="1440000"/>
            <a:ext cx="6489280" cy="77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2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All network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nodes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use the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same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physical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layer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2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encoded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 the Ethernet carrier and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recovered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the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receiver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chip (PHY)</a:t>
            </a: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2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master and unique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for the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whole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network</a:t>
            </a: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2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Synchronous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digital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hierarchy</a:t>
            </a: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2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High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precision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definition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20 times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better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than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standard Ethernet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</p:txBody>
      </p:sp>
      <p:pic>
        <p:nvPicPr>
          <p:cNvPr id="177" name="Image 176"/>
          <p:cNvPicPr/>
          <p:nvPr/>
        </p:nvPicPr>
        <p:blipFill>
          <a:blip r:embed="rId3"/>
          <a:stretch/>
        </p:blipFill>
        <p:spPr>
          <a:xfrm>
            <a:off x="11556000" y="0"/>
            <a:ext cx="1435680" cy="1037520"/>
          </a:xfrm>
          <a:prstGeom prst="rect">
            <a:avLst/>
          </a:prstGeom>
          <a:ln>
            <a:noFill/>
          </a:ln>
        </p:spPr>
      </p:pic>
      <p:pic>
        <p:nvPicPr>
          <p:cNvPr id="178" name="Image 177"/>
          <p:cNvPicPr/>
          <p:nvPr/>
        </p:nvPicPr>
        <p:blipFill>
          <a:blip r:embed="rId4"/>
          <a:stretch/>
        </p:blipFill>
        <p:spPr>
          <a:xfrm>
            <a:off x="864000" y="5760000"/>
            <a:ext cx="11223360" cy="3956040"/>
          </a:xfrm>
          <a:prstGeom prst="rect">
            <a:avLst/>
          </a:prstGeom>
          <a:ln>
            <a:noFill/>
          </a:ln>
        </p:spPr>
      </p:pic>
      <p:pic>
        <p:nvPicPr>
          <p:cNvPr id="179" name="Image 178"/>
          <p:cNvPicPr/>
          <p:nvPr/>
        </p:nvPicPr>
        <p:blipFill>
          <a:blip r:embed="rId5"/>
          <a:srcRect t="-2564" r="56883"/>
          <a:stretch/>
        </p:blipFill>
        <p:spPr>
          <a:xfrm>
            <a:off x="360000" y="1496880"/>
            <a:ext cx="5519520" cy="418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 179"/>
          <p:cNvPicPr/>
          <p:nvPr/>
        </p:nvPicPr>
        <p:blipFill>
          <a:blip r:embed="rId2"/>
          <a:srcRect r="50425"/>
          <a:stretch/>
        </p:blipFill>
        <p:spPr>
          <a:xfrm>
            <a:off x="425382" y="1348925"/>
            <a:ext cx="4973336" cy="7516795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556200" y="219600"/>
            <a:ext cx="11698920" cy="4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80"/>
                </a:solidFill>
                <a:latin typeface="Bitstream Vera Serif"/>
                <a:ea typeface="DejaVu Sans"/>
              </a:rPr>
              <a:t>PrecisionTime</a:t>
            </a: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 Protocol (IEEE1588)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661360" y="1080000"/>
            <a:ext cx="7343440" cy="77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18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3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Packet-based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synchronization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protocol</a:t>
            </a:r>
            <a:endParaRPr lang="fr-FR" sz="22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12680">
              <a:lnSpc>
                <a:spcPct val="100000"/>
              </a:lnSpc>
              <a:spcAft>
                <a:spcPts val="802"/>
              </a:spcAft>
              <a:buSzPct val="100000"/>
            </a:pP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3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Synchronizes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local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master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measuring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compensating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delay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introduced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the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link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3"/>
              </a:buBlip>
            </a:pP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3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Link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delay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evaluated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measuring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exchanging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packets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tx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rx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timestamps</a:t>
            </a: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3"/>
              </a:buBlip>
            </a:pP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00"/>
              <a:buBlip>
                <a:blip r:embed="rId3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PTP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used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only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for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offset compensation</a:t>
            </a:r>
          </a:p>
          <a:p>
            <a:pPr marL="432000" indent="-319320">
              <a:spcAft>
                <a:spcPts val="802"/>
              </a:spcAft>
              <a:buSzPct val="100000"/>
              <a:buBlip>
                <a:blip r:embed="rId3"/>
              </a:buBlip>
            </a:pPr>
            <a:r>
              <a:rPr lang="fr-FR" sz="2200" spc="-1" dirty="0">
                <a:solidFill>
                  <a:srgbClr val="000000"/>
                </a:solidFill>
              </a:rPr>
              <a:t>Method: </a:t>
            </a:r>
            <a:r>
              <a:rPr lang="fr-FR" sz="2200" spc="-1" dirty="0" err="1">
                <a:solidFill>
                  <a:srgbClr val="000000"/>
                </a:solidFill>
              </a:rPr>
              <a:t>Having</a:t>
            </a:r>
            <a:r>
              <a:rPr lang="fr-FR" sz="2200" spc="-1" dirty="0">
                <a:solidFill>
                  <a:srgbClr val="000000"/>
                </a:solidFill>
              </a:rPr>
              <a:t> values of t1 ...t4 , slave can:</a:t>
            </a:r>
          </a:p>
          <a:p>
            <a:pPr marL="80442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spc="-1" dirty="0">
                <a:solidFill>
                  <a:srgbClr val="000000"/>
                </a:solidFill>
              </a:rPr>
              <a:t>	</a:t>
            </a:r>
            <a:r>
              <a:rPr lang="fr-FR" sz="2200" spc="-1" dirty="0" err="1">
                <a:solidFill>
                  <a:srgbClr val="000000"/>
                </a:solidFill>
              </a:rPr>
              <a:t>calculate</a:t>
            </a:r>
            <a:r>
              <a:rPr lang="fr-FR" sz="2200" spc="-1" dirty="0">
                <a:solidFill>
                  <a:srgbClr val="000000"/>
                </a:solidFill>
              </a:rPr>
              <a:t> the one-</a:t>
            </a:r>
            <a:r>
              <a:rPr lang="fr-FR" sz="2200" spc="-1" dirty="0" err="1">
                <a:solidFill>
                  <a:srgbClr val="000000"/>
                </a:solidFill>
              </a:rPr>
              <a:t>way</a:t>
            </a:r>
            <a:r>
              <a:rPr lang="fr-FR" sz="2200" spc="-1" dirty="0">
                <a:solidFill>
                  <a:srgbClr val="000000"/>
                </a:solidFill>
              </a:rPr>
              <a:t> </a:t>
            </a:r>
            <a:r>
              <a:rPr lang="fr-FR" sz="2200" spc="-1" dirty="0" err="1">
                <a:solidFill>
                  <a:srgbClr val="000000"/>
                </a:solidFill>
              </a:rPr>
              <a:t>link</a:t>
            </a:r>
            <a:r>
              <a:rPr lang="fr-FR" sz="2200" spc="-1" dirty="0">
                <a:solidFill>
                  <a:srgbClr val="000000"/>
                </a:solidFill>
              </a:rPr>
              <a:t> </a:t>
            </a:r>
            <a:r>
              <a:rPr lang="fr-FR" sz="2200" spc="-1" dirty="0" err="1">
                <a:solidFill>
                  <a:srgbClr val="000000"/>
                </a:solidFill>
              </a:rPr>
              <a:t>delay</a:t>
            </a:r>
            <a:r>
              <a:rPr lang="fr-FR" sz="2200" spc="-1" dirty="0">
                <a:solidFill>
                  <a:srgbClr val="000000"/>
                </a:solidFill>
              </a:rPr>
              <a:t>:</a:t>
            </a:r>
            <a:endParaRPr lang="fr-FR" sz="2200" spc="-1" dirty="0"/>
          </a:p>
          <a:p>
            <a:pPr lvl="1"/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	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δms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= ((t4 - t1) - (t3 - t2)) / 2</a:t>
            </a:r>
            <a:endParaRPr lang="fr-FR" sz="2200" spc="-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fr-FR" sz="2200" spc="-1" dirty="0"/>
          </a:p>
          <a:p>
            <a:pPr marL="80442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syntonize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its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clock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rate 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with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the master</a:t>
            </a:r>
            <a:r>
              <a:rPr lang="fr-FR" sz="2200" spc="-1" dirty="0"/>
              <a:t> 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by 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tracking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the value of</a:t>
            </a:r>
            <a:r>
              <a:rPr lang="fr-FR" sz="2200" spc="-1" dirty="0"/>
              <a:t> (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t2 - t1)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fr-FR" sz="2200" spc="-1" dirty="0"/>
          </a:p>
          <a:p>
            <a:pPr marL="80442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compute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the 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clock</a:t>
            </a: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 offset:</a:t>
            </a:r>
            <a:endParaRPr lang="fr-FR" sz="2200" spc="-1" dirty="0"/>
          </a:p>
          <a:p>
            <a:pPr>
              <a:lnSpc>
                <a:spcPct val="100000"/>
              </a:lnSpc>
            </a:pPr>
            <a:r>
              <a:rPr lang="fr-FR" sz="2200" spc="-1" dirty="0">
                <a:solidFill>
                  <a:srgbClr val="000000"/>
                </a:solidFill>
                <a:ea typeface="Arial Unicode MS"/>
              </a:rPr>
              <a:t>	offset = (t2 - t1) + </a:t>
            </a:r>
            <a:r>
              <a:rPr lang="fr-FR" sz="2200" spc="-1" dirty="0" err="1">
                <a:solidFill>
                  <a:srgbClr val="000000"/>
                </a:solidFill>
                <a:ea typeface="Arial Unicode MS"/>
              </a:rPr>
              <a:t>δms</a:t>
            </a:r>
            <a:endParaRPr lang="fr-FR" sz="2200" spc="-1" dirty="0"/>
          </a:p>
          <a:p>
            <a:pPr marL="432000" indent="-319320">
              <a:spcAft>
                <a:spcPts val="802"/>
              </a:spcAft>
              <a:buSzPct val="100000"/>
              <a:buBlip>
                <a:blip r:embed="rId3"/>
              </a:buBlip>
            </a:pPr>
            <a:endParaRPr lang="fr-FR" sz="2200" spc="-1" dirty="0"/>
          </a:p>
          <a:p>
            <a:pPr marL="112680">
              <a:lnSpc>
                <a:spcPct val="100000"/>
              </a:lnSpc>
              <a:spcAft>
                <a:spcPts val="802"/>
              </a:spcAft>
              <a:buSzPct val="100000"/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799551" y="6100175"/>
            <a:ext cx="7205249" cy="4245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80442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endParaRPr lang="fr-FR" sz="2200" b="0" strike="noStrike" spc="-1" dirty="0">
              <a:latin typeface="Arial"/>
            </a:endParaRPr>
          </a:p>
        </p:txBody>
      </p:sp>
      <p:pic>
        <p:nvPicPr>
          <p:cNvPr id="184" name="Image 183"/>
          <p:cNvPicPr/>
          <p:nvPr/>
        </p:nvPicPr>
        <p:blipFill>
          <a:blip r:embed="rId4"/>
          <a:stretch/>
        </p:blipFill>
        <p:spPr>
          <a:xfrm>
            <a:off x="11556000" y="0"/>
            <a:ext cx="1435680" cy="103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184"/>
          <p:cNvPicPr/>
          <p:nvPr/>
        </p:nvPicPr>
        <p:blipFill>
          <a:blip r:embed="rId2"/>
          <a:stretch/>
        </p:blipFill>
        <p:spPr>
          <a:xfrm>
            <a:off x="413161" y="2035980"/>
            <a:ext cx="5436493" cy="2260447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582332" y="248452"/>
            <a:ext cx="9801745" cy="465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Digital Dual Mixer Time Domaine  phase detector</a:t>
            </a:r>
            <a:endParaRPr lang="fr-FR" sz="2800" b="0" strike="noStrike" spc="-1" dirty="0">
              <a:latin typeface="Arial"/>
            </a:endParaRPr>
          </a:p>
        </p:txBody>
      </p:sp>
      <p:grpSp>
        <p:nvGrpSpPr>
          <p:cNvPr id="187" name="Group 2"/>
          <p:cNvGrpSpPr/>
          <p:nvPr/>
        </p:nvGrpSpPr>
        <p:grpSpPr>
          <a:xfrm>
            <a:off x="413161" y="5685342"/>
            <a:ext cx="7241760" cy="2985120"/>
            <a:chOff x="834840" y="5722920"/>
            <a:chExt cx="7241760" cy="2985120"/>
          </a:xfrm>
        </p:grpSpPr>
        <p:pic>
          <p:nvPicPr>
            <p:cNvPr id="188" name="Picture 6_1"/>
            <p:cNvPicPr/>
            <p:nvPr/>
          </p:nvPicPr>
          <p:blipFill>
            <a:blip r:embed="rId3"/>
            <a:stretch/>
          </p:blipFill>
          <p:spPr>
            <a:xfrm>
              <a:off x="834840" y="5846760"/>
              <a:ext cx="7241760" cy="2861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9" name="CustomShape 3"/>
            <p:cNvSpPr/>
            <p:nvPr/>
          </p:nvSpPr>
          <p:spPr>
            <a:xfrm>
              <a:off x="1113120" y="5828760"/>
              <a:ext cx="273600" cy="383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4"/>
            <p:cNvSpPr/>
            <p:nvPr/>
          </p:nvSpPr>
          <p:spPr>
            <a:xfrm>
              <a:off x="2284920" y="5722920"/>
              <a:ext cx="1054080" cy="383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1" name="Group 5"/>
          <p:cNvGrpSpPr/>
          <p:nvPr/>
        </p:nvGrpSpPr>
        <p:grpSpPr>
          <a:xfrm>
            <a:off x="8313840" y="6174222"/>
            <a:ext cx="4453920" cy="2100960"/>
            <a:chOff x="8359920" y="6192360"/>
            <a:chExt cx="4453920" cy="2100960"/>
          </a:xfrm>
        </p:grpSpPr>
        <p:pic>
          <p:nvPicPr>
            <p:cNvPr id="192" name="Picture 7_1"/>
            <p:cNvPicPr/>
            <p:nvPr/>
          </p:nvPicPr>
          <p:blipFill>
            <a:blip r:embed="rId4"/>
            <a:stretch/>
          </p:blipFill>
          <p:spPr>
            <a:xfrm>
              <a:off x="8458920" y="6275520"/>
              <a:ext cx="4354920" cy="1887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3" name="CustomShape 6"/>
            <p:cNvSpPr/>
            <p:nvPr/>
          </p:nvSpPr>
          <p:spPr>
            <a:xfrm>
              <a:off x="8359920" y="6192360"/>
              <a:ext cx="194040" cy="254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7"/>
            <p:cNvSpPr/>
            <p:nvPr/>
          </p:nvSpPr>
          <p:spPr>
            <a:xfrm>
              <a:off x="8436240" y="8039160"/>
              <a:ext cx="194040" cy="254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95" name="Image 194"/>
          <p:cNvPicPr/>
          <p:nvPr/>
        </p:nvPicPr>
        <p:blipFill>
          <a:blip r:embed="rId5"/>
          <a:stretch/>
        </p:blipFill>
        <p:spPr>
          <a:xfrm>
            <a:off x="11556000" y="0"/>
            <a:ext cx="1435680" cy="1037520"/>
          </a:xfrm>
          <a:prstGeom prst="rect">
            <a:avLst/>
          </a:prstGeom>
          <a:ln>
            <a:noFill/>
          </a:ln>
        </p:spPr>
      </p:pic>
      <p:sp>
        <p:nvSpPr>
          <p:cNvPr id="196" name="CustomShape 8"/>
          <p:cNvSpPr/>
          <p:nvPr/>
        </p:nvSpPr>
        <p:spPr>
          <a:xfrm>
            <a:off x="6064619" y="1641770"/>
            <a:ext cx="6927061" cy="356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19320">
              <a:lnSpc>
                <a:spcPct val="93000"/>
              </a:lnSpc>
              <a:buSzPct val="100057"/>
              <a:buBlip>
                <a:blip r:embed="rId6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Measure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phase shift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between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transmit and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receive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on</a:t>
            </a:r>
            <a:r>
              <a:rPr lang="fr-FR" sz="2200" spc="-1" dirty="0">
                <a:latin typeface="Arial"/>
              </a:rPr>
              <a:t> 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master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side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taking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advantage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of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Synchronous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Ethernet</a:t>
            </a:r>
          </a:p>
          <a:p>
            <a:pPr marL="112680">
              <a:lnSpc>
                <a:spcPct val="93000"/>
              </a:lnSpc>
              <a:buSzPct val="100057"/>
            </a:pP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93000"/>
              </a:lnSpc>
              <a:buSzPct val="100057"/>
              <a:buBlip>
                <a:blip r:embed="rId6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Monitor phase of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bounced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-back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continuously</a:t>
            </a:r>
            <a:endParaRPr lang="fr-FR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12680">
              <a:lnSpc>
                <a:spcPct val="93000"/>
              </a:lnSpc>
              <a:buSzPct val="100057"/>
            </a:pP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6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Phase-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locked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loop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 the slave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follows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phase changes </a:t>
            </a:r>
            <a:r>
              <a:rPr lang="fr-FR" sz="2200" spc="-1" dirty="0" err="1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easured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the master.</a:t>
            </a:r>
            <a:endParaRPr lang="fr-FR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19702" y="195136"/>
            <a:ext cx="9983520" cy="53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IDROGEN main </a:t>
            </a:r>
            <a:r>
              <a:rPr lang="fr-FR" sz="2800" b="0" strike="noStrike" spc="-1" dirty="0" err="1">
                <a:solidFill>
                  <a:srgbClr val="000080"/>
                </a:solidFill>
                <a:latin typeface="Bitstream Vera Serif"/>
                <a:ea typeface="DejaVu Sans"/>
              </a:rPr>
              <a:t>features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98" name="Image 197"/>
          <p:cNvPicPr/>
          <p:nvPr/>
        </p:nvPicPr>
        <p:blipFill>
          <a:blip r:embed="rId2"/>
          <a:stretch/>
        </p:blipFill>
        <p:spPr>
          <a:xfrm>
            <a:off x="11556000" y="0"/>
            <a:ext cx="1435680" cy="103752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6650640" y="1316387"/>
            <a:ext cx="6462720" cy="77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</a:pP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3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ΜTCA 4.0 standard, double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width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full size AMC</a:t>
            </a: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3"/>
              </a:buBlip>
            </a:pPr>
            <a:r>
              <a:rPr lang="fr-FR" sz="2200" spc="-1" dirty="0" err="1">
                <a:solidFill>
                  <a:srgbClr val="000000"/>
                </a:solidFill>
                <a:latin typeface="Arial"/>
                <a:ea typeface="DejaVu Sans"/>
              </a:rPr>
              <a:t>Stand-alone</a:t>
            </a:r>
            <a:r>
              <a:rPr lang="fr-FR" sz="2200" spc="-1" dirty="0">
                <a:solidFill>
                  <a:srgbClr val="000000"/>
                </a:solidFill>
                <a:latin typeface="Arial"/>
                <a:ea typeface="DejaVu Sans"/>
              </a:rPr>
              <a:t> mode</a:t>
            </a: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3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VITA57.1 (FMC slot) : </a:t>
            </a:r>
            <a:endParaRPr lang="fr-FR" sz="2200" b="0" strike="noStrike" spc="-1" dirty="0">
              <a:latin typeface="Arial"/>
            </a:endParaRPr>
          </a:p>
          <a:p>
            <a:pPr marL="219600" lvl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160 single-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ended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I/Os (80 LVDS) and/or up to 10 serial transceivers </a:t>
            </a: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3"/>
              </a:buBlip>
            </a:pPr>
            <a:r>
              <a:rPr lang="fr-FR" sz="2200" spc="-1" dirty="0">
                <a:solidFill>
                  <a:srgbClr val="000000"/>
                </a:solidFill>
              </a:rPr>
              <a:t>Full </a:t>
            </a:r>
            <a:r>
              <a:rPr lang="fr-FR" sz="2200" spc="-1" dirty="0" err="1">
                <a:solidFill>
                  <a:srgbClr val="000000"/>
                </a:solidFill>
              </a:rPr>
              <a:t>WhiteRabbit</a:t>
            </a:r>
            <a:r>
              <a:rPr lang="fr-FR" sz="2200" spc="-1" dirty="0">
                <a:solidFill>
                  <a:srgbClr val="000000"/>
                </a:solidFill>
              </a:rPr>
              <a:t> compliant</a:t>
            </a:r>
            <a:endParaRPr lang="fr-FR" sz="22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3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Front panel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connectivity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fr-FR" sz="2200" b="0" strike="noStrike" spc="-1" dirty="0">
              <a:latin typeface="Arial"/>
            </a:endParaRPr>
          </a:p>
          <a:p>
            <a:pPr marL="1019700" lvl="2" indent="-342900">
              <a:spcAft>
                <a:spcPts val="46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SFP+ WR</a:t>
            </a:r>
            <a:endParaRPr lang="fr-FR" sz="2200" b="0" strike="noStrike" spc="-1" dirty="0">
              <a:latin typeface="Arial"/>
            </a:endParaRPr>
          </a:p>
          <a:p>
            <a:pPr marL="1019700" lvl="2" indent="-342900">
              <a:spcAft>
                <a:spcPts val="80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QSFP+ 40GbE</a:t>
            </a:r>
          </a:p>
          <a:p>
            <a:pPr marL="1019700" lvl="2" indent="-342900">
              <a:spcAft>
                <a:spcPts val="80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USB (serial configuration)</a:t>
            </a:r>
            <a:endParaRPr lang="fr-FR" sz="2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Aft>
                <a:spcPts val="802"/>
              </a:spcAft>
              <a:buSzPct val="100057"/>
              <a:buBlip>
                <a:blip r:embed="rId3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Backplane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connectivity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fr-FR" sz="2200" b="0" strike="noStrike" spc="-1" dirty="0">
              <a:latin typeface="Arial"/>
            </a:endParaRPr>
          </a:p>
          <a:p>
            <a:pPr marL="1019700" lvl="2" indent="-342900">
              <a:spcAft>
                <a:spcPts val="46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1GbE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IPbus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PCIe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4x Gen3</a:t>
            </a:r>
            <a:endParaRPr lang="fr-FR" sz="2200" b="0" strike="noStrike" spc="-1" dirty="0">
              <a:latin typeface="Arial"/>
            </a:endParaRPr>
          </a:p>
          <a:p>
            <a:pPr marL="1019700" lvl="2" indent="-342900">
              <a:spcAft>
                <a:spcPts val="46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IPMI,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clock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&amp; trigger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lanes</a:t>
            </a:r>
            <a:endParaRPr lang="fr-FR" sz="2200" b="0" strike="noStrike" spc="-1" dirty="0">
              <a:latin typeface="Arial"/>
            </a:endParaRPr>
          </a:p>
          <a:p>
            <a:pPr marL="1019700" lvl="2" indent="-342900">
              <a:spcAft>
                <a:spcPts val="80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RTM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connector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J30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200" name="Image 199"/>
          <p:cNvPicPr/>
          <p:nvPr/>
        </p:nvPicPr>
        <p:blipFill>
          <a:blip r:embed="rId4"/>
          <a:stretch/>
        </p:blipFill>
        <p:spPr>
          <a:xfrm>
            <a:off x="39680" y="1994005"/>
            <a:ext cx="6462720" cy="532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56200" y="219600"/>
            <a:ext cx="1169640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Image 84"/>
          <p:cNvPicPr/>
          <p:nvPr/>
        </p:nvPicPr>
        <p:blipFill>
          <a:blip r:embed="rId2"/>
          <a:stretch/>
        </p:blipFill>
        <p:spPr>
          <a:xfrm>
            <a:off x="11556000" y="0"/>
            <a:ext cx="1433160" cy="103500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555120" y="219600"/>
            <a:ext cx="1169640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Architecture </a:t>
            </a:r>
            <a:r>
              <a:rPr lang="fr-FR" sz="2800" spc="-1" dirty="0">
                <a:solidFill>
                  <a:srgbClr val="000080"/>
                </a:solidFill>
                <a:latin typeface="Bitstream Vera Serif"/>
                <a:ea typeface="DejaVu Sans"/>
              </a:rPr>
              <a:t>pour PCIe400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204" name="Image 86"/>
          <p:cNvPicPr/>
          <p:nvPr/>
        </p:nvPicPr>
        <p:blipFill>
          <a:blip r:embed="rId3"/>
          <a:stretch/>
        </p:blipFill>
        <p:spPr>
          <a:xfrm>
            <a:off x="144000" y="1368000"/>
            <a:ext cx="6124320" cy="3678480"/>
          </a:xfrm>
          <a:prstGeom prst="rect">
            <a:avLst/>
          </a:prstGeom>
          <a:ln>
            <a:noFill/>
          </a:ln>
        </p:spPr>
      </p:pic>
      <p:pic>
        <p:nvPicPr>
          <p:cNvPr id="205" name="Image 87"/>
          <p:cNvPicPr/>
          <p:nvPr/>
        </p:nvPicPr>
        <p:blipFill>
          <a:blip r:embed="rId4"/>
          <a:stretch/>
        </p:blipFill>
        <p:spPr>
          <a:xfrm>
            <a:off x="234720" y="5616000"/>
            <a:ext cx="6100560" cy="366408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6583320" y="1440000"/>
            <a:ext cx="6420600" cy="78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14840">
              <a:lnSpc>
                <a:spcPct val="100000"/>
              </a:lnSpc>
              <a:spcAft>
                <a:spcPts val="802"/>
              </a:spcAft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Objectifs:</a:t>
            </a:r>
            <a:endParaRPr lang="fr-FR" sz="2800" b="0" strike="noStrike" spc="-1" dirty="0">
              <a:latin typeface="Arial"/>
            </a:endParaRPr>
          </a:p>
          <a:p>
            <a:pPr marL="432000" indent="-316800">
              <a:lnSpc>
                <a:spcPct val="100000"/>
              </a:lnSpc>
              <a:spcAft>
                <a:spcPts val="802"/>
              </a:spcAft>
              <a:buSzPct val="108072"/>
              <a:buBlip>
                <a:blip r:embed="rId5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Remplacement du PHY par un DDR IO:</a:t>
            </a:r>
            <a:endParaRPr lang="fr-FR" sz="2200" b="0" strike="noStrike" spc="-1" dirty="0">
              <a:latin typeface="Arial"/>
            </a:endParaRPr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IP Native-PHY remplacé par l’IP TSE (PCS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only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fr-FR" sz="2200" b="0" strike="noStrike" spc="-1" dirty="0">
              <a:latin typeface="Arial"/>
            </a:endParaRPr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Horloge dédiée sur ARRIA 10 (à valider sur AGILEX)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200" b="0" strike="noStrike" spc="-1" dirty="0">
              <a:latin typeface="Arial"/>
            </a:endParaRPr>
          </a:p>
          <a:p>
            <a:pPr marL="432000" indent="-316800">
              <a:lnSpc>
                <a:spcPct val="100000"/>
              </a:lnSpc>
              <a:spcAft>
                <a:spcPts val="802"/>
              </a:spcAft>
              <a:buSzPct val="108072"/>
              <a:buBlip>
                <a:blip r:embed="rId5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Intégration de la PLL externe dans le FPGA</a:t>
            </a:r>
            <a:endParaRPr lang="fr-FR" sz="2200" b="0" strike="noStrike" spc="-1" dirty="0">
              <a:latin typeface="Arial"/>
            </a:endParaRPr>
          </a:p>
          <a:p>
            <a:pPr marL="559440" lvl="1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Diminution probable des performances en terme de </a:t>
            </a: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jitter</a:t>
            </a:r>
            <a:endParaRPr lang="fr-FR" sz="2200" b="0" strike="noStrike" spc="-1" dirty="0">
              <a:latin typeface="Arial"/>
            </a:endParaRPr>
          </a:p>
          <a:p>
            <a:pPr marL="559440" lvl="1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mesurer sur AGILEX</a:t>
            </a:r>
            <a:endParaRPr lang="fr-FR" sz="2200" b="0" strike="noStrike" spc="-1" dirty="0">
              <a:latin typeface="Arial"/>
            </a:endParaRPr>
          </a:p>
          <a:p>
            <a:pPr marL="216360"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 marL="216360">
              <a:lnSpc>
                <a:spcPct val="100000"/>
              </a:lnSpc>
              <a:spcAft>
                <a:spcPts val="802"/>
              </a:spcAft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Architecture résultante:</a:t>
            </a:r>
            <a:endParaRPr lang="fr-FR" sz="2800" b="0" strike="noStrike" spc="-1" dirty="0">
              <a:latin typeface="Arial"/>
            </a:endParaRPr>
          </a:p>
          <a:p>
            <a:pPr marL="432000" indent="-316800">
              <a:lnSpc>
                <a:spcPct val="100000"/>
              </a:lnSpc>
              <a:spcAft>
                <a:spcPts val="802"/>
              </a:spcAft>
              <a:buSzPct val="108072"/>
              <a:buBlip>
                <a:blip r:embed="rId5"/>
              </a:buBlip>
            </a:pPr>
            <a:r>
              <a:rPr lang="fr-FR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Firmware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WR intégré dans le FPGA</a:t>
            </a:r>
            <a:endParaRPr lang="fr-FR" sz="2200" b="0" strike="noStrike" spc="-1" dirty="0">
              <a:latin typeface="Arial"/>
            </a:endParaRPr>
          </a:p>
          <a:p>
            <a:pPr marL="432000" indent="-316800">
              <a:lnSpc>
                <a:spcPct val="100000"/>
              </a:lnSpc>
              <a:spcAft>
                <a:spcPts val="802"/>
              </a:spcAft>
              <a:buSzPct val="108072"/>
              <a:buBlip>
                <a:blip r:embed="rId5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Composants externes:</a:t>
            </a:r>
            <a:endParaRPr lang="fr-FR" sz="2200" b="0" strike="noStrike" spc="-1" dirty="0">
              <a:latin typeface="Arial"/>
            </a:endParaRPr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 DAC 16bits : boitier 8 pins sot23</a:t>
            </a:r>
            <a:endParaRPr lang="fr-FR" sz="2200" b="0" strike="noStrike" spc="-1" dirty="0">
              <a:latin typeface="Arial"/>
            </a:endParaRPr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 VCXO: boitier 7mm x 5 mm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504000" y="2376000"/>
            <a:ext cx="3023280" cy="1727280"/>
          </a:xfrm>
          <a:prstGeom prst="ellipse">
            <a:avLst/>
          </a:prstGeom>
          <a:noFill/>
          <a:ln w="36000">
            <a:solidFill>
              <a:srgbClr val="FF0000"/>
            </a:solidFill>
            <a:custDash>
              <a:ds d="1100000" sp="500000"/>
              <a:ds d="1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84000" y="1152000"/>
            <a:ext cx="1295280" cy="647280"/>
          </a:xfrm>
          <a:prstGeom prst="ellipse">
            <a:avLst/>
          </a:prstGeom>
          <a:noFill/>
          <a:ln w="36000">
            <a:solidFill>
              <a:srgbClr val="FF0000"/>
            </a:solidFill>
            <a:custDash>
              <a:ds d="1100000" sp="500000"/>
              <a:ds d="1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56200" y="219600"/>
            <a:ext cx="1169640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80"/>
                </a:solidFill>
                <a:latin typeface="Bitstream Vera Serif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10" name="Image 92"/>
          <p:cNvPicPr/>
          <p:nvPr/>
        </p:nvPicPr>
        <p:blipFill>
          <a:blip r:embed="rId2"/>
          <a:stretch/>
        </p:blipFill>
        <p:spPr>
          <a:xfrm>
            <a:off x="11556000" y="0"/>
            <a:ext cx="1433160" cy="103500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554040" y="219600"/>
            <a:ext cx="1169640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80"/>
                </a:solidFill>
                <a:latin typeface="Bitstream Vera Serif"/>
                <a:ea typeface="DejaVu Sans"/>
              </a:rPr>
              <a:t>Implémentation: option 1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212" name="Image 94"/>
          <p:cNvPicPr/>
          <p:nvPr/>
        </p:nvPicPr>
        <p:blipFill>
          <a:blip r:embed="rId3"/>
          <a:stretch/>
        </p:blipFill>
        <p:spPr>
          <a:xfrm>
            <a:off x="432000" y="1107360"/>
            <a:ext cx="5254920" cy="414792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6024960" y="1190520"/>
            <a:ext cx="6979840" cy="80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15200">
              <a:lnSpc>
                <a:spcPct val="100000"/>
              </a:lnSpc>
              <a:spcAft>
                <a:spcPts val="802"/>
              </a:spcAft>
              <a:buSzPct val="108072"/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Développement et tests sur carte IDROGEN (nœud WR dans FPGA Intel Arria10):</a:t>
            </a:r>
          </a:p>
          <a:p>
            <a:pPr marL="432000" indent="-316800">
              <a:spcAft>
                <a:spcPts val="802"/>
              </a:spcAft>
              <a:buSzPct val="108072"/>
              <a:buBlip>
                <a:blip r:embed="rId4"/>
              </a:buBlip>
            </a:pPr>
            <a:r>
              <a:rPr lang="fr-FR" sz="2200" b="0" strike="noStrike" spc="-1" dirty="0">
                <a:latin typeface="Arial"/>
              </a:rPr>
              <a:t>C</a:t>
            </a:r>
            <a:r>
              <a:rPr lang="fr-FR" sz="2200" spc="-1" dirty="0">
                <a:solidFill>
                  <a:srgbClr val="000000"/>
                </a:solidFill>
              </a:rPr>
              <a:t>âblage partiel d’une carte IDROGEN-V2</a:t>
            </a:r>
          </a:p>
          <a:p>
            <a:pPr marL="1232280" lvl="3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PCB IDROGEN-V2 déjà disponible</a:t>
            </a:r>
            <a:endParaRPr lang="fr-FR" sz="2200" spc="-1" dirty="0"/>
          </a:p>
          <a:p>
            <a:pPr marL="1232280" lvl="3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Approvisionnements des composants à vérifier</a:t>
            </a:r>
            <a:endParaRPr lang="fr-FR" sz="2200" spc="-1" dirty="0"/>
          </a:p>
          <a:p>
            <a:pPr marL="1232280" lvl="3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endParaRPr lang="fr-FR" sz="2200" spc="-1" dirty="0">
              <a:solidFill>
                <a:srgbClr val="000000"/>
              </a:solidFill>
            </a:endParaRPr>
          </a:p>
          <a:p>
            <a:pPr marL="432000" indent="-316800">
              <a:spcAft>
                <a:spcPts val="802"/>
              </a:spcAft>
              <a:buSzPct val="108072"/>
              <a:buBlip>
                <a:blip r:embed="rId4"/>
              </a:buBlip>
            </a:pPr>
            <a:r>
              <a:rPr lang="fr-FR" sz="2200" spc="-1" dirty="0">
                <a:solidFill>
                  <a:srgbClr val="000000"/>
                </a:solidFill>
              </a:rPr>
              <a:t>S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uppression de la PLL LMK04828 et intégration dans le FPGA:</a:t>
            </a:r>
          </a:p>
          <a:p>
            <a:pPr marL="1232280" lvl="3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Modification du </a:t>
            </a:r>
            <a:r>
              <a:rPr lang="fr-FR" sz="2200" spc="-1" dirty="0" err="1">
                <a:solidFill>
                  <a:srgbClr val="000000"/>
                </a:solidFill>
              </a:rPr>
              <a:t>firmware</a:t>
            </a:r>
            <a:endParaRPr lang="fr-FR" sz="2200" spc="-1" dirty="0"/>
          </a:p>
          <a:p>
            <a:pPr marL="1232640" lvl="3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Vérification de l’horloge dédiée pour DDR IO sur ARRIA 10</a:t>
            </a:r>
          </a:p>
          <a:p>
            <a:pPr marL="1232640" lvl="3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endParaRPr lang="fr-FR" sz="2200" spc="-1" dirty="0"/>
          </a:p>
          <a:p>
            <a:pPr marL="432000" indent="-316800">
              <a:spcAft>
                <a:spcPts val="802"/>
              </a:spcAft>
              <a:buSzPct val="108072"/>
              <a:buBlip>
                <a:blip r:embed="rId4"/>
              </a:buBlip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Développement </a:t>
            </a:r>
            <a:r>
              <a:rPr lang="fr-FR" sz="2200" spc="-1" dirty="0">
                <a:solidFill>
                  <a:srgbClr val="000000"/>
                </a:solidFill>
              </a:rPr>
              <a:t>d’une carte mezzanine FMC:</a:t>
            </a:r>
            <a:endParaRPr lang="fr-FR" sz="2200" spc="-1" dirty="0"/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Intégration d’une cage SFP</a:t>
            </a:r>
            <a:endParaRPr lang="fr-FR" sz="2200" spc="-1" dirty="0"/>
          </a:p>
          <a:p>
            <a:pPr marL="1016640" lvl="2" indent="-34272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 charset="2"/>
              <a:buChar char=""/>
            </a:pPr>
            <a:r>
              <a:rPr lang="fr-FR" sz="2200" spc="-1" dirty="0">
                <a:solidFill>
                  <a:srgbClr val="000000"/>
                </a:solidFill>
              </a:rPr>
              <a:t>Test de driver CML (type SN65CML100 1.5-Gbps LVDS/LVPECL/CML-to-CML translator/</a:t>
            </a:r>
            <a:r>
              <a:rPr lang="fr-FR" sz="2200" spc="-1" dirty="0" err="1">
                <a:solidFill>
                  <a:srgbClr val="000000"/>
                </a:solidFill>
              </a:rPr>
              <a:t>repeater</a:t>
            </a:r>
            <a:r>
              <a:rPr lang="fr-FR" sz="2200" spc="-1" dirty="0">
                <a:solidFill>
                  <a:srgbClr val="000000"/>
                </a:solidFill>
              </a:rPr>
              <a:t>) ou adaptation passive</a:t>
            </a:r>
            <a:endParaRPr lang="fr-FR" sz="2200" spc="-1" dirty="0"/>
          </a:p>
          <a:p>
            <a:pPr marL="114840">
              <a:lnSpc>
                <a:spcPct val="100000"/>
              </a:lnSpc>
              <a:spcAft>
                <a:spcPts val="802"/>
              </a:spcAft>
            </a:pPr>
            <a:r>
              <a:rPr lang="fr-FR" sz="2200" i="1" spc="-1" dirty="0">
                <a:solidFill>
                  <a:srgbClr val="000000"/>
                </a:solidFill>
              </a:rPr>
              <a:t>Design carte mezzanine prévu courant mars</a:t>
            </a:r>
            <a:endParaRPr lang="fr-FR" sz="2200" spc="-1" dirty="0"/>
          </a:p>
          <a:p>
            <a:pPr marL="432000" indent="-316800">
              <a:spcAft>
                <a:spcPts val="802"/>
              </a:spcAft>
              <a:buSzPct val="108072"/>
              <a:buBlip>
                <a:blip r:embed="rId4"/>
              </a:buBlip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</a:pPr>
            <a:endParaRPr lang="fr-FR" sz="2400" b="0" strike="noStrike" spc="-1" dirty="0">
              <a:latin typeface="Arial"/>
            </a:endParaRPr>
          </a:p>
        </p:txBody>
      </p:sp>
      <p:pic>
        <p:nvPicPr>
          <p:cNvPr id="214" name="Image 96"/>
          <p:cNvPicPr/>
          <p:nvPr/>
        </p:nvPicPr>
        <p:blipFill>
          <a:blip r:embed="rId5"/>
          <a:stretch/>
        </p:blipFill>
        <p:spPr>
          <a:xfrm>
            <a:off x="864000" y="5237640"/>
            <a:ext cx="3671280" cy="44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647</Words>
  <Application>Microsoft Office PowerPoint</Application>
  <PresentationFormat>Personnalisé</PresentationFormat>
  <Paragraphs>131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Arial Unicode MS</vt:lpstr>
      <vt:lpstr>Bitstream Vera Serif</vt:lpstr>
      <vt:lpstr>DejaVu Sans</vt:lpstr>
      <vt:lpstr>Gill Sans</vt:lpstr>
      <vt:lpstr>Symbol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Christelle SOULET</dc:creator>
  <dc:description/>
  <cp:lastModifiedBy>christelle soulet</cp:lastModifiedBy>
  <cp:revision>208</cp:revision>
  <dcterms:modified xsi:type="dcterms:W3CDTF">2022-03-02T14:48:26Z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