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diagrams/layout4.xml" ContentType="application/vnd.openxmlformats-officedocument.drawingml.diagram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diagrams/quickStyle4.xml" ContentType="application/vnd.openxmlformats-officedocument.drawingml.diagramStyl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ata4.xml" ContentType="application/vnd.openxmlformats-officedocument.drawingml.diagramData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4" r:id="rId4"/>
    <p:sldId id="265" r:id="rId5"/>
    <p:sldId id="266" r:id="rId6"/>
    <p:sldId id="267" r:id="rId7"/>
    <p:sldId id="328" r:id="rId8"/>
    <p:sldId id="327" r:id="rId9"/>
    <p:sldId id="329" r:id="rId10"/>
    <p:sldId id="330" r:id="rId11"/>
    <p:sldId id="259" r:id="rId12"/>
    <p:sldId id="331" r:id="rId13"/>
    <p:sldId id="332" r:id="rId14"/>
    <p:sldId id="333" r:id="rId15"/>
    <p:sldId id="334" r:id="rId16"/>
    <p:sldId id="335" r:id="rId17"/>
    <p:sldId id="336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9" d="100"/>
          <a:sy n="89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754D6-EA82-0342-A0DF-440F81C8B4C3}" type="doc">
      <dgm:prSet loTypeId="urn:microsoft.com/office/officeart/2005/8/layout/cycle7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483299-DA24-144D-9223-6F325342D965}">
      <dgm:prSet phldrT="[Text]"/>
      <dgm:spPr/>
      <dgm:t>
        <a:bodyPr/>
        <a:lstStyle/>
        <a:p>
          <a:r>
            <a:rPr lang="en-US" dirty="0" smtClean="0"/>
            <a:t>Project	</a:t>
          </a:r>
          <a:endParaRPr lang="en-US" dirty="0"/>
        </a:p>
      </dgm:t>
    </dgm:pt>
    <dgm:pt modelId="{A53AD27D-A595-0E45-B161-F609D4AC665B}" type="parTrans" cxnId="{75843D0A-5989-0343-9810-96F83DEE40CE}">
      <dgm:prSet/>
      <dgm:spPr/>
      <dgm:t>
        <a:bodyPr/>
        <a:lstStyle/>
        <a:p>
          <a:endParaRPr lang="en-US"/>
        </a:p>
      </dgm:t>
    </dgm:pt>
    <dgm:pt modelId="{C8361F7D-9A0E-1441-9ADA-0DA18529DC03}" type="sibTrans" cxnId="{75843D0A-5989-0343-9810-96F83DEE40CE}">
      <dgm:prSet/>
      <dgm:spPr/>
      <dgm:t>
        <a:bodyPr/>
        <a:lstStyle/>
        <a:p>
          <a:endParaRPr lang="en-US"/>
        </a:p>
      </dgm:t>
    </dgm:pt>
    <dgm:pt modelId="{E42392EF-A48D-B84B-AC03-982AE609D144}">
      <dgm:prSet phldrT="[Text]"/>
      <dgm:spPr/>
      <dgm:t>
        <a:bodyPr/>
        <a:lstStyle/>
        <a:p>
          <a:r>
            <a:rPr lang="en-US" dirty="0" smtClean="0"/>
            <a:t>Performance</a:t>
          </a:r>
        </a:p>
      </dgm:t>
    </dgm:pt>
    <dgm:pt modelId="{38B28196-5F35-9544-B694-A629E831AFDD}" type="parTrans" cxnId="{AFCE742E-D3DB-6441-B7DE-E5E2803F3F0A}">
      <dgm:prSet/>
      <dgm:spPr/>
      <dgm:t>
        <a:bodyPr/>
        <a:lstStyle/>
        <a:p>
          <a:endParaRPr lang="en-US"/>
        </a:p>
      </dgm:t>
    </dgm:pt>
    <dgm:pt modelId="{9C774C68-6CB3-E74C-ADA9-43F72ED83D8A}" type="sibTrans" cxnId="{AFCE742E-D3DB-6441-B7DE-E5E2803F3F0A}">
      <dgm:prSet/>
      <dgm:spPr/>
      <dgm:t>
        <a:bodyPr/>
        <a:lstStyle/>
        <a:p>
          <a:endParaRPr lang="en-US"/>
        </a:p>
      </dgm:t>
    </dgm:pt>
    <dgm:pt modelId="{5E8F0DC5-C148-434F-8E82-09DAAEF685B5}">
      <dgm:prSet phldrT="[Text]"/>
      <dgm:spPr/>
      <dgm:t>
        <a:bodyPr/>
        <a:lstStyle/>
        <a:p>
          <a:r>
            <a:rPr lang="en-US" dirty="0" smtClean="0"/>
            <a:t>Resources/cost</a:t>
          </a:r>
          <a:endParaRPr lang="en-US" dirty="0"/>
        </a:p>
      </dgm:t>
    </dgm:pt>
    <dgm:pt modelId="{98A82E77-F0AA-BA45-B170-A2B0BDBAA7C1}" type="parTrans" cxnId="{584A6E59-1E4D-7C4A-8D78-16ACCB052129}">
      <dgm:prSet/>
      <dgm:spPr/>
      <dgm:t>
        <a:bodyPr/>
        <a:lstStyle/>
        <a:p>
          <a:endParaRPr lang="en-US"/>
        </a:p>
      </dgm:t>
    </dgm:pt>
    <dgm:pt modelId="{71556E18-1600-F448-8001-FC4EBD6C048C}" type="sibTrans" cxnId="{584A6E59-1E4D-7C4A-8D78-16ACCB052129}">
      <dgm:prSet/>
      <dgm:spPr/>
      <dgm:t>
        <a:bodyPr/>
        <a:lstStyle/>
        <a:p>
          <a:endParaRPr lang="en-US"/>
        </a:p>
      </dgm:t>
    </dgm:pt>
    <dgm:pt modelId="{4A5E29DC-7983-1249-AFD5-FA67C95811B4}" type="pres">
      <dgm:prSet presAssocID="{B1C754D6-EA82-0342-A0DF-440F81C8B4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908E6D-4B13-6C42-A981-B71E83A3A885}" type="pres">
      <dgm:prSet presAssocID="{9D483299-DA24-144D-9223-6F325342D96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81166-F651-434E-810B-FE5BC314B71C}" type="pres">
      <dgm:prSet presAssocID="{C8361F7D-9A0E-1441-9ADA-0DA18529DC0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C2050AC-D477-9F4F-BAF6-0C068946CFCA}" type="pres">
      <dgm:prSet presAssocID="{C8361F7D-9A0E-1441-9ADA-0DA18529DC0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18BD2F0-C6DE-6546-925B-8D31D6160065}" type="pres">
      <dgm:prSet presAssocID="{E42392EF-A48D-B84B-AC03-982AE609D144}" presName="node" presStyleLbl="node1" presStyleIdx="1" presStyleCnt="3" custRadScaleRad="95165" custRadScaleInc="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E46E9-EF5A-7140-9F66-811940EFB824}" type="pres">
      <dgm:prSet presAssocID="{9C774C68-6CB3-E74C-ADA9-43F72ED83D8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4C832D6-065E-C044-AD48-99C4C662388D}" type="pres">
      <dgm:prSet presAssocID="{9C774C68-6CB3-E74C-ADA9-43F72ED83D8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37377BF-E666-CB49-954F-484CD651FB33}" type="pres">
      <dgm:prSet presAssocID="{5E8F0DC5-C148-434F-8E82-09DAAEF685B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CCF59-6426-8042-BEE0-F12A7165BF79}" type="pres">
      <dgm:prSet presAssocID="{71556E18-1600-F448-8001-FC4EBD6C048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0BA7DE5-833C-8B4C-AD0C-6D3AB975FCE3}" type="pres">
      <dgm:prSet presAssocID="{71556E18-1600-F448-8001-FC4EBD6C048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5272E19-1D17-4442-AF36-79E8448384BE}" type="presOf" srcId="{B1C754D6-EA82-0342-A0DF-440F81C8B4C3}" destId="{4A5E29DC-7983-1249-AFD5-FA67C95811B4}" srcOrd="0" destOrd="0" presId="urn:microsoft.com/office/officeart/2005/8/layout/cycle7"/>
    <dgm:cxn modelId="{ED7EF651-C74B-834E-BAF1-487F35369511}" type="presOf" srcId="{5E8F0DC5-C148-434F-8E82-09DAAEF685B5}" destId="{337377BF-E666-CB49-954F-484CD651FB33}" srcOrd="0" destOrd="0" presId="urn:microsoft.com/office/officeart/2005/8/layout/cycle7"/>
    <dgm:cxn modelId="{AFCE742E-D3DB-6441-B7DE-E5E2803F3F0A}" srcId="{B1C754D6-EA82-0342-A0DF-440F81C8B4C3}" destId="{E42392EF-A48D-B84B-AC03-982AE609D144}" srcOrd="1" destOrd="0" parTransId="{38B28196-5F35-9544-B694-A629E831AFDD}" sibTransId="{9C774C68-6CB3-E74C-ADA9-43F72ED83D8A}"/>
    <dgm:cxn modelId="{7E6706A7-3A1C-2149-B0BF-A61458F5A4D0}" type="presOf" srcId="{9C774C68-6CB3-E74C-ADA9-43F72ED83D8A}" destId="{F4C832D6-065E-C044-AD48-99C4C662388D}" srcOrd="1" destOrd="0" presId="urn:microsoft.com/office/officeart/2005/8/layout/cycle7"/>
    <dgm:cxn modelId="{373960B8-7338-3742-A064-91DDD2AA6C66}" type="presOf" srcId="{71556E18-1600-F448-8001-FC4EBD6C048C}" destId="{20BA7DE5-833C-8B4C-AD0C-6D3AB975FCE3}" srcOrd="1" destOrd="0" presId="urn:microsoft.com/office/officeart/2005/8/layout/cycle7"/>
    <dgm:cxn modelId="{75843D0A-5989-0343-9810-96F83DEE40CE}" srcId="{B1C754D6-EA82-0342-A0DF-440F81C8B4C3}" destId="{9D483299-DA24-144D-9223-6F325342D965}" srcOrd="0" destOrd="0" parTransId="{A53AD27D-A595-0E45-B161-F609D4AC665B}" sibTransId="{C8361F7D-9A0E-1441-9ADA-0DA18529DC03}"/>
    <dgm:cxn modelId="{584A6E59-1E4D-7C4A-8D78-16ACCB052129}" srcId="{B1C754D6-EA82-0342-A0DF-440F81C8B4C3}" destId="{5E8F0DC5-C148-434F-8E82-09DAAEF685B5}" srcOrd="2" destOrd="0" parTransId="{98A82E77-F0AA-BA45-B170-A2B0BDBAA7C1}" sibTransId="{71556E18-1600-F448-8001-FC4EBD6C048C}"/>
    <dgm:cxn modelId="{E2BBB2B5-1011-1049-9B4A-EC488811F65B}" type="presOf" srcId="{9D483299-DA24-144D-9223-6F325342D965}" destId="{13908E6D-4B13-6C42-A981-B71E83A3A885}" srcOrd="0" destOrd="0" presId="urn:microsoft.com/office/officeart/2005/8/layout/cycle7"/>
    <dgm:cxn modelId="{80A6A6B1-C7D7-534B-879F-44FFFC3A89E0}" type="presOf" srcId="{E42392EF-A48D-B84B-AC03-982AE609D144}" destId="{318BD2F0-C6DE-6546-925B-8D31D6160065}" srcOrd="0" destOrd="0" presId="urn:microsoft.com/office/officeart/2005/8/layout/cycle7"/>
    <dgm:cxn modelId="{80640C83-3780-4D4B-B633-78B849C8035D}" type="presOf" srcId="{C8361F7D-9A0E-1441-9ADA-0DA18529DC03}" destId="{69981166-F651-434E-810B-FE5BC314B71C}" srcOrd="0" destOrd="0" presId="urn:microsoft.com/office/officeart/2005/8/layout/cycle7"/>
    <dgm:cxn modelId="{9995AD78-F480-9F4E-93D0-C6DCE9AFF197}" type="presOf" srcId="{9C774C68-6CB3-E74C-ADA9-43F72ED83D8A}" destId="{48AE46E9-EF5A-7140-9F66-811940EFB824}" srcOrd="0" destOrd="0" presId="urn:microsoft.com/office/officeart/2005/8/layout/cycle7"/>
    <dgm:cxn modelId="{3F88522E-1CC0-3F4E-8FA9-4D79CDBD0014}" type="presOf" srcId="{C8361F7D-9A0E-1441-9ADA-0DA18529DC03}" destId="{9C2050AC-D477-9F4F-BAF6-0C068946CFCA}" srcOrd="1" destOrd="0" presId="urn:microsoft.com/office/officeart/2005/8/layout/cycle7"/>
    <dgm:cxn modelId="{E26931A4-688C-9647-8D2E-1964556E6CAC}" type="presOf" srcId="{71556E18-1600-F448-8001-FC4EBD6C048C}" destId="{EFCCCF59-6426-8042-BEE0-F12A7165BF79}" srcOrd="0" destOrd="0" presId="urn:microsoft.com/office/officeart/2005/8/layout/cycle7"/>
    <dgm:cxn modelId="{F4C3B2FE-C8AF-E646-8EA8-1AD8844BE4A1}" type="presParOf" srcId="{4A5E29DC-7983-1249-AFD5-FA67C95811B4}" destId="{13908E6D-4B13-6C42-A981-B71E83A3A885}" srcOrd="0" destOrd="0" presId="urn:microsoft.com/office/officeart/2005/8/layout/cycle7"/>
    <dgm:cxn modelId="{0849AFBA-E44C-0844-8677-6CC368CB8389}" type="presParOf" srcId="{4A5E29DC-7983-1249-AFD5-FA67C95811B4}" destId="{69981166-F651-434E-810B-FE5BC314B71C}" srcOrd="1" destOrd="0" presId="urn:microsoft.com/office/officeart/2005/8/layout/cycle7"/>
    <dgm:cxn modelId="{E84272FC-2675-494E-A654-3E7D11490D5A}" type="presParOf" srcId="{69981166-F651-434E-810B-FE5BC314B71C}" destId="{9C2050AC-D477-9F4F-BAF6-0C068946CFCA}" srcOrd="0" destOrd="0" presId="urn:microsoft.com/office/officeart/2005/8/layout/cycle7"/>
    <dgm:cxn modelId="{F30E29D7-D002-5A4E-B0E3-AA3C572570F5}" type="presParOf" srcId="{4A5E29DC-7983-1249-AFD5-FA67C95811B4}" destId="{318BD2F0-C6DE-6546-925B-8D31D6160065}" srcOrd="2" destOrd="0" presId="urn:microsoft.com/office/officeart/2005/8/layout/cycle7"/>
    <dgm:cxn modelId="{15AE073F-77A5-9D49-9FE0-99C5C9D58805}" type="presParOf" srcId="{4A5E29DC-7983-1249-AFD5-FA67C95811B4}" destId="{48AE46E9-EF5A-7140-9F66-811940EFB824}" srcOrd="3" destOrd="0" presId="urn:microsoft.com/office/officeart/2005/8/layout/cycle7"/>
    <dgm:cxn modelId="{2CF0D197-F6EB-AF44-92BF-069B741B1720}" type="presParOf" srcId="{48AE46E9-EF5A-7140-9F66-811940EFB824}" destId="{F4C832D6-065E-C044-AD48-99C4C662388D}" srcOrd="0" destOrd="0" presId="urn:microsoft.com/office/officeart/2005/8/layout/cycle7"/>
    <dgm:cxn modelId="{CA6A177D-9571-A244-8C9B-8C6F5C65CB62}" type="presParOf" srcId="{4A5E29DC-7983-1249-AFD5-FA67C95811B4}" destId="{337377BF-E666-CB49-954F-484CD651FB33}" srcOrd="4" destOrd="0" presId="urn:microsoft.com/office/officeart/2005/8/layout/cycle7"/>
    <dgm:cxn modelId="{CB67917E-FFCB-AE41-B7BC-6115F537A8C1}" type="presParOf" srcId="{4A5E29DC-7983-1249-AFD5-FA67C95811B4}" destId="{EFCCCF59-6426-8042-BEE0-F12A7165BF79}" srcOrd="5" destOrd="0" presId="urn:microsoft.com/office/officeart/2005/8/layout/cycle7"/>
    <dgm:cxn modelId="{833C335D-25A1-174C-93C2-0B8C3FD21944}" type="presParOf" srcId="{EFCCCF59-6426-8042-BEE0-F12A7165BF79}" destId="{20BA7DE5-833C-8B4C-AD0C-6D3AB975FCE3}" srcOrd="0" destOrd="0" presId="urn:microsoft.com/office/officeart/2005/8/layout/cycle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A8CFD1-24DF-FE4B-8C98-5EDC258CE5BB}" type="doc">
      <dgm:prSet loTypeId="urn:microsoft.com/office/officeart/2005/8/layout/arrow2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6E999AF-30A5-D548-909C-B585CC527751}">
      <dgm:prSet phldrT="[Text]"/>
      <dgm:spPr/>
      <dgm:t>
        <a:bodyPr/>
        <a:lstStyle/>
        <a:p>
          <a:r>
            <a:rPr lang="en-US" b="1" dirty="0" smtClean="0">
              <a:solidFill>
                <a:srgbClr val="0000FF"/>
              </a:solidFill>
            </a:rPr>
            <a:t>Costing workshop</a:t>
          </a:r>
        </a:p>
        <a:p>
          <a:r>
            <a:rPr lang="en-US" dirty="0" smtClean="0"/>
            <a:t>- Training</a:t>
          </a:r>
        </a:p>
        <a:p>
          <a:r>
            <a:rPr lang="en-US" dirty="0" smtClean="0"/>
            <a:t>- Decide on costing strategy</a:t>
          </a:r>
          <a:endParaRPr lang="en-US" dirty="0"/>
        </a:p>
      </dgm:t>
    </dgm:pt>
    <dgm:pt modelId="{D6741D5D-D77A-5D46-8CFE-AC43E607E4AA}" type="parTrans" cxnId="{E2A94D54-ED0C-8D4A-B849-F5D8C8CA9F45}">
      <dgm:prSet/>
      <dgm:spPr/>
      <dgm:t>
        <a:bodyPr/>
        <a:lstStyle/>
        <a:p>
          <a:endParaRPr lang="en-US"/>
        </a:p>
      </dgm:t>
    </dgm:pt>
    <dgm:pt modelId="{18EF91BF-8C53-4343-B23D-17E9DA9390ED}" type="sibTrans" cxnId="{E2A94D54-ED0C-8D4A-B849-F5D8C8CA9F45}">
      <dgm:prSet/>
      <dgm:spPr/>
      <dgm:t>
        <a:bodyPr/>
        <a:lstStyle/>
        <a:p>
          <a:endParaRPr lang="en-US"/>
        </a:p>
      </dgm:t>
    </dgm:pt>
    <dgm:pt modelId="{8FADD336-C3C8-A04B-A5FF-927A96403992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June’10: EURONU annual meeting</a:t>
          </a:r>
        </a:p>
        <a:p>
          <a:r>
            <a:rPr lang="en-US" dirty="0" smtClean="0"/>
            <a:t>- Costing session</a:t>
          </a:r>
        </a:p>
        <a:p>
          <a:r>
            <a:rPr lang="en-US" dirty="0" smtClean="0"/>
            <a:t>- Review WBS</a:t>
          </a:r>
          <a:endParaRPr lang="en-US" dirty="0"/>
        </a:p>
      </dgm:t>
    </dgm:pt>
    <dgm:pt modelId="{5D055866-E62B-C347-9B45-23296098B962}" type="parTrans" cxnId="{A9FF0718-FF68-7549-A15D-797F693AA85E}">
      <dgm:prSet/>
      <dgm:spPr/>
      <dgm:t>
        <a:bodyPr/>
        <a:lstStyle/>
        <a:p>
          <a:endParaRPr lang="en-US"/>
        </a:p>
      </dgm:t>
    </dgm:pt>
    <dgm:pt modelId="{B1980636-A06C-0248-B165-25586B500467}" type="sibTrans" cxnId="{A9FF0718-FF68-7549-A15D-797F693AA85E}">
      <dgm:prSet/>
      <dgm:spPr/>
      <dgm:t>
        <a:bodyPr/>
        <a:lstStyle/>
        <a:p>
          <a:endParaRPr lang="en-US"/>
        </a:p>
      </dgm:t>
    </dgm:pt>
    <dgm:pt modelId="{A8BB4156-9917-AA4B-A747-FFA79E1E90DB}">
      <dgm:prSet phldrT="[Text]" custT="1"/>
      <dgm:spPr/>
      <dgm:t>
        <a:bodyPr lIns="36000"/>
        <a:lstStyle/>
        <a:p>
          <a:r>
            <a:rPr lang="en-US" sz="1200" b="1" dirty="0" smtClean="0"/>
            <a:t> </a:t>
          </a:r>
          <a:r>
            <a:rPr lang="en-US" sz="1400" b="1" dirty="0" smtClean="0"/>
            <a:t>                                         </a:t>
          </a:r>
          <a:r>
            <a:rPr lang="en-US" sz="1400" b="1" dirty="0" smtClean="0">
              <a:solidFill>
                <a:srgbClr val="FF0000"/>
              </a:solidFill>
            </a:rPr>
            <a:t>Nov/Dec 2010</a:t>
          </a:r>
        </a:p>
        <a:p>
          <a:r>
            <a:rPr lang="en-US" sz="1400" b="1" dirty="0" smtClean="0">
              <a:solidFill>
                <a:srgbClr val="FF0000"/>
              </a:solidFill>
            </a:rPr>
            <a:t>2</a:t>
          </a:r>
          <a:r>
            <a:rPr lang="en-US" sz="1400" b="1" baseline="30000" dirty="0" smtClean="0">
              <a:solidFill>
                <a:srgbClr val="FF0000"/>
              </a:solidFill>
            </a:rPr>
            <a:t>nd</a:t>
          </a:r>
          <a:r>
            <a:rPr lang="en-US" sz="1400" b="1" dirty="0" smtClean="0">
              <a:solidFill>
                <a:srgbClr val="FF0000"/>
              </a:solidFill>
            </a:rPr>
            <a:t> Costing workshop</a:t>
          </a:r>
        </a:p>
        <a:p>
          <a:r>
            <a:rPr lang="en-US" sz="1400" dirty="0" smtClean="0"/>
            <a:t>- Complete WBS </a:t>
          </a:r>
        </a:p>
        <a:p>
          <a:r>
            <a:rPr lang="en-US" sz="1400" dirty="0" smtClean="0"/>
            <a:t>- First global cost evaluation</a:t>
          </a:r>
          <a:endParaRPr lang="en-US" sz="1400" dirty="0"/>
        </a:p>
      </dgm:t>
    </dgm:pt>
    <dgm:pt modelId="{BAD72CE3-5D94-3C41-89D2-AD8E55BF8E52}" type="parTrans" cxnId="{E9A6FD05-7B61-EE4F-B3B3-2A85C57C49E4}">
      <dgm:prSet/>
      <dgm:spPr/>
      <dgm:t>
        <a:bodyPr/>
        <a:lstStyle/>
        <a:p>
          <a:endParaRPr lang="en-US"/>
        </a:p>
      </dgm:t>
    </dgm:pt>
    <dgm:pt modelId="{765332A4-4152-CB44-AB26-562FF69279CC}" type="sibTrans" cxnId="{E9A6FD05-7B61-EE4F-B3B3-2A85C57C49E4}">
      <dgm:prSet/>
      <dgm:spPr/>
      <dgm:t>
        <a:bodyPr/>
        <a:lstStyle/>
        <a:p>
          <a:endParaRPr lang="en-US"/>
        </a:p>
      </dgm:t>
    </dgm:pt>
    <dgm:pt modelId="{FCAFD6FC-7A9B-6A4C-85C9-B79544EE4CAF}">
      <dgm:prSet custT="1"/>
      <dgm:spPr/>
      <dgm:t>
        <a:bodyPr lIns="36000"/>
        <a:lstStyle/>
        <a:p>
          <a:r>
            <a:rPr lang="en-US" sz="1400" b="1" dirty="0" smtClean="0"/>
            <a:t>March 2011</a:t>
          </a:r>
        </a:p>
        <a:p>
          <a:r>
            <a:rPr lang="en-US" sz="1400" b="1" dirty="0" smtClean="0"/>
            <a:t>IDS/NF Interim Design Report</a:t>
          </a:r>
        </a:p>
        <a:p>
          <a:endParaRPr lang="en-US" sz="1100" dirty="0"/>
        </a:p>
      </dgm:t>
    </dgm:pt>
    <dgm:pt modelId="{A89B7D31-9165-C04C-B0B4-1EE5AC36947E}" type="parTrans" cxnId="{E34338CF-8F81-9649-8B86-1222D8E52B46}">
      <dgm:prSet/>
      <dgm:spPr/>
      <dgm:t>
        <a:bodyPr/>
        <a:lstStyle/>
        <a:p>
          <a:endParaRPr lang="en-US"/>
        </a:p>
      </dgm:t>
    </dgm:pt>
    <dgm:pt modelId="{926B3F9D-4CBE-1E47-906A-D59417F99562}" type="sibTrans" cxnId="{E34338CF-8F81-9649-8B86-1222D8E52B46}">
      <dgm:prSet/>
      <dgm:spPr/>
      <dgm:t>
        <a:bodyPr/>
        <a:lstStyle/>
        <a:p>
          <a:endParaRPr lang="en-US"/>
        </a:p>
      </dgm:t>
    </dgm:pt>
    <dgm:pt modelId="{C96822A9-2F54-B840-A9B0-EE707C112E1F}">
      <dgm:prSet custT="1"/>
      <dgm:spPr/>
      <dgm:t>
        <a:bodyPr lIns="36000"/>
        <a:lstStyle/>
        <a:p>
          <a:r>
            <a:rPr lang="en-US" sz="1400" b="1" dirty="0" smtClean="0">
              <a:solidFill>
                <a:srgbClr val="FF0000"/>
              </a:solidFill>
            </a:rPr>
            <a:t>Dec 2011</a:t>
          </a:r>
        </a:p>
        <a:p>
          <a:r>
            <a:rPr lang="en-US" sz="1400" b="1" dirty="0" smtClean="0">
              <a:solidFill>
                <a:srgbClr val="FF0000"/>
              </a:solidFill>
            </a:rPr>
            <a:t>Cost review workshop</a:t>
          </a:r>
        </a:p>
        <a:p>
          <a:r>
            <a:rPr lang="en-US" sz="1400" dirty="0" smtClean="0"/>
            <a:t>- Review of cost estimates for each facility in view of the final report</a:t>
          </a:r>
          <a:endParaRPr lang="en-US" sz="1400" dirty="0"/>
        </a:p>
      </dgm:t>
    </dgm:pt>
    <dgm:pt modelId="{27EA1983-3146-3B4D-918D-AF16FFE15737}" type="parTrans" cxnId="{57D01417-8C81-D84C-9E9F-BEC72A938543}">
      <dgm:prSet/>
      <dgm:spPr/>
      <dgm:t>
        <a:bodyPr/>
        <a:lstStyle/>
        <a:p>
          <a:endParaRPr lang="en-US"/>
        </a:p>
      </dgm:t>
    </dgm:pt>
    <dgm:pt modelId="{4C077855-CD6C-114B-9BA0-E1F6969685DC}" type="sibTrans" cxnId="{57D01417-8C81-D84C-9E9F-BEC72A938543}">
      <dgm:prSet/>
      <dgm:spPr/>
      <dgm:t>
        <a:bodyPr/>
        <a:lstStyle/>
        <a:p>
          <a:endParaRPr lang="en-US"/>
        </a:p>
      </dgm:t>
    </dgm:pt>
    <dgm:pt modelId="{57D351A1-2B37-1F41-9593-2B2FC169D1F2}" type="pres">
      <dgm:prSet presAssocID="{21A8CFD1-24DF-FE4B-8C98-5EDC258CE5B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BCE090-C2F5-FD47-8C9B-D6B6A5D41071}" type="pres">
      <dgm:prSet presAssocID="{21A8CFD1-24DF-FE4B-8C98-5EDC258CE5BB}" presName="arrow" presStyleLbl="bgShp" presStyleIdx="0" presStyleCnt="1"/>
      <dgm:spPr/>
    </dgm:pt>
    <dgm:pt modelId="{06E49A20-FA52-C24C-937F-580198E6EA6E}" type="pres">
      <dgm:prSet presAssocID="{21A8CFD1-24DF-FE4B-8C98-5EDC258CE5BB}" presName="arrowDiagram5" presStyleCnt="0"/>
      <dgm:spPr/>
    </dgm:pt>
    <dgm:pt modelId="{48E2F231-9E4E-B947-A95E-60385A287C3A}" type="pres">
      <dgm:prSet presAssocID="{46E999AF-30A5-D548-909C-B585CC527751}" presName="bullet5a" presStyleLbl="node1" presStyleIdx="0" presStyleCnt="5"/>
      <dgm:spPr/>
    </dgm:pt>
    <dgm:pt modelId="{89A108E8-63F6-4F4A-BC69-AE9AEFBD9E3C}" type="pres">
      <dgm:prSet presAssocID="{46E999AF-30A5-D548-909C-B585CC527751}" presName="textBox5a" presStyleLbl="revTx" presStyleIdx="0" presStyleCnt="5" custScaleX="137352" custLinFactNeighborX="-861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E8BF3-30FD-B340-B942-5FBB11155568}" type="pres">
      <dgm:prSet presAssocID="{8FADD336-C3C8-A04B-A5FF-927A96403992}" presName="bullet5b" presStyleLbl="node1" presStyleIdx="1" presStyleCnt="5"/>
      <dgm:spPr/>
    </dgm:pt>
    <dgm:pt modelId="{2CB5C15F-1B2D-7645-BFE2-825DD74E1C27}" type="pres">
      <dgm:prSet presAssocID="{8FADD336-C3C8-A04B-A5FF-927A96403992}" presName="textBox5b" presStyleLbl="revTx" presStyleIdx="1" presStyleCnt="5" custScaleX="100423" custScaleY="69694" custLinFactNeighborX="728" custLinFactNeighborY="-13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8316C-5982-9B41-A827-F112DC92D085}" type="pres">
      <dgm:prSet presAssocID="{A8BB4156-9917-AA4B-A747-FFA79E1E90DB}" presName="bullet5c" presStyleLbl="node1" presStyleIdx="2" presStyleCnt="5"/>
      <dgm:spPr/>
    </dgm:pt>
    <dgm:pt modelId="{A8083381-30BA-264B-BED8-4F12A6C4DAA6}" type="pres">
      <dgm:prSet presAssocID="{A8BB4156-9917-AA4B-A747-FFA79E1E90DB}" presName="textBox5c" presStyleLbl="revTx" presStyleIdx="2" presStyleCnt="5" custScaleY="69463" custLinFactNeighborX="3022" custLinFactNeighborY="-27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8B325-5BDF-E64A-9B2F-73EA151882E2}" type="pres">
      <dgm:prSet presAssocID="{FCAFD6FC-7A9B-6A4C-85C9-B79544EE4CAF}" presName="bullet5d" presStyleLbl="node1" presStyleIdx="3" presStyleCnt="5"/>
      <dgm:spPr/>
    </dgm:pt>
    <dgm:pt modelId="{265C831C-B7EA-7B4D-9823-09276B3AFCFB}" type="pres">
      <dgm:prSet presAssocID="{FCAFD6FC-7A9B-6A4C-85C9-B79544EE4CAF}" presName="textBox5d" presStyleLbl="revTx" presStyleIdx="3" presStyleCnt="5" custScaleY="28927" custLinFactNeighborX="704" custLinFactNeighborY="-35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30343-4D3B-C54D-8E33-6803ED66D936}" type="pres">
      <dgm:prSet presAssocID="{C96822A9-2F54-B840-A9B0-EE707C112E1F}" presName="bullet5e" presStyleLbl="node1" presStyleIdx="4" presStyleCnt="5"/>
      <dgm:spPr/>
    </dgm:pt>
    <dgm:pt modelId="{94F42700-3F00-004D-A787-7265D178B9CE}" type="pres">
      <dgm:prSet presAssocID="{C96822A9-2F54-B840-A9B0-EE707C112E1F}" presName="textBox5e" presStyleLbl="revTx" presStyleIdx="4" presStyleCnt="5" custScaleX="118663" custScaleY="38026" custLinFactNeighborX="14202" custLinFactNeighborY="-28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4338CF-8F81-9649-8B86-1222D8E52B46}" srcId="{21A8CFD1-24DF-FE4B-8C98-5EDC258CE5BB}" destId="{FCAFD6FC-7A9B-6A4C-85C9-B79544EE4CAF}" srcOrd="3" destOrd="0" parTransId="{A89B7D31-9165-C04C-B0B4-1EE5AC36947E}" sibTransId="{926B3F9D-4CBE-1E47-906A-D59417F99562}"/>
    <dgm:cxn modelId="{3F173321-0826-234C-B67F-163CB4C0F18F}" type="presOf" srcId="{A8BB4156-9917-AA4B-A747-FFA79E1E90DB}" destId="{A8083381-30BA-264B-BED8-4F12A6C4DAA6}" srcOrd="0" destOrd="0" presId="urn:microsoft.com/office/officeart/2005/8/layout/arrow2"/>
    <dgm:cxn modelId="{32CEAA98-2CEA-3A49-9C53-0E660169B39D}" type="presOf" srcId="{8FADD336-C3C8-A04B-A5FF-927A96403992}" destId="{2CB5C15F-1B2D-7645-BFE2-825DD74E1C27}" srcOrd="0" destOrd="0" presId="urn:microsoft.com/office/officeart/2005/8/layout/arrow2"/>
    <dgm:cxn modelId="{A9FF0718-FF68-7549-A15D-797F693AA85E}" srcId="{21A8CFD1-24DF-FE4B-8C98-5EDC258CE5BB}" destId="{8FADD336-C3C8-A04B-A5FF-927A96403992}" srcOrd="1" destOrd="0" parTransId="{5D055866-E62B-C347-9B45-23296098B962}" sibTransId="{B1980636-A06C-0248-B165-25586B500467}"/>
    <dgm:cxn modelId="{57D01417-8C81-D84C-9E9F-BEC72A938543}" srcId="{21A8CFD1-24DF-FE4B-8C98-5EDC258CE5BB}" destId="{C96822A9-2F54-B840-A9B0-EE707C112E1F}" srcOrd="4" destOrd="0" parTransId="{27EA1983-3146-3B4D-918D-AF16FFE15737}" sibTransId="{4C077855-CD6C-114B-9BA0-E1F6969685DC}"/>
    <dgm:cxn modelId="{E2A94D54-ED0C-8D4A-B849-F5D8C8CA9F45}" srcId="{21A8CFD1-24DF-FE4B-8C98-5EDC258CE5BB}" destId="{46E999AF-30A5-D548-909C-B585CC527751}" srcOrd="0" destOrd="0" parTransId="{D6741D5D-D77A-5D46-8CFE-AC43E607E4AA}" sibTransId="{18EF91BF-8C53-4343-B23D-17E9DA9390ED}"/>
    <dgm:cxn modelId="{177178ED-B9A3-D742-9C54-85A3860DD883}" type="presOf" srcId="{21A8CFD1-24DF-FE4B-8C98-5EDC258CE5BB}" destId="{57D351A1-2B37-1F41-9593-2B2FC169D1F2}" srcOrd="0" destOrd="0" presId="urn:microsoft.com/office/officeart/2005/8/layout/arrow2"/>
    <dgm:cxn modelId="{29172537-E248-E74E-85CF-4351105C65DB}" type="presOf" srcId="{46E999AF-30A5-D548-909C-B585CC527751}" destId="{89A108E8-63F6-4F4A-BC69-AE9AEFBD9E3C}" srcOrd="0" destOrd="0" presId="urn:microsoft.com/office/officeart/2005/8/layout/arrow2"/>
    <dgm:cxn modelId="{16A988F9-56D1-FD48-80E6-46A63BC8586C}" type="presOf" srcId="{C96822A9-2F54-B840-A9B0-EE707C112E1F}" destId="{94F42700-3F00-004D-A787-7265D178B9CE}" srcOrd="0" destOrd="0" presId="urn:microsoft.com/office/officeart/2005/8/layout/arrow2"/>
    <dgm:cxn modelId="{E9A6FD05-7B61-EE4F-B3B3-2A85C57C49E4}" srcId="{21A8CFD1-24DF-FE4B-8C98-5EDC258CE5BB}" destId="{A8BB4156-9917-AA4B-A747-FFA79E1E90DB}" srcOrd="2" destOrd="0" parTransId="{BAD72CE3-5D94-3C41-89D2-AD8E55BF8E52}" sibTransId="{765332A4-4152-CB44-AB26-562FF69279CC}"/>
    <dgm:cxn modelId="{FD54E7CB-98AC-6242-BC34-0176C6F7C24B}" type="presOf" srcId="{FCAFD6FC-7A9B-6A4C-85C9-B79544EE4CAF}" destId="{265C831C-B7EA-7B4D-9823-09276B3AFCFB}" srcOrd="0" destOrd="0" presId="urn:microsoft.com/office/officeart/2005/8/layout/arrow2"/>
    <dgm:cxn modelId="{F71D01D1-DDF4-CA42-B793-552007C6018D}" type="presParOf" srcId="{57D351A1-2B37-1F41-9593-2B2FC169D1F2}" destId="{B4BCE090-C2F5-FD47-8C9B-D6B6A5D41071}" srcOrd="0" destOrd="0" presId="urn:microsoft.com/office/officeart/2005/8/layout/arrow2"/>
    <dgm:cxn modelId="{C7B1C237-243F-0841-8822-A9ABFCEFCE30}" type="presParOf" srcId="{57D351A1-2B37-1F41-9593-2B2FC169D1F2}" destId="{06E49A20-FA52-C24C-937F-580198E6EA6E}" srcOrd="1" destOrd="0" presId="urn:microsoft.com/office/officeart/2005/8/layout/arrow2"/>
    <dgm:cxn modelId="{51FBF46E-C570-FC4D-84A5-F344DF26D830}" type="presParOf" srcId="{06E49A20-FA52-C24C-937F-580198E6EA6E}" destId="{48E2F231-9E4E-B947-A95E-60385A287C3A}" srcOrd="0" destOrd="0" presId="urn:microsoft.com/office/officeart/2005/8/layout/arrow2"/>
    <dgm:cxn modelId="{7F6648D1-F8E3-EB4C-91F8-37B5D26B5D50}" type="presParOf" srcId="{06E49A20-FA52-C24C-937F-580198E6EA6E}" destId="{89A108E8-63F6-4F4A-BC69-AE9AEFBD9E3C}" srcOrd="1" destOrd="0" presId="urn:microsoft.com/office/officeart/2005/8/layout/arrow2"/>
    <dgm:cxn modelId="{3AD3FE36-69FE-6048-8918-A9F1AAAB8EF9}" type="presParOf" srcId="{06E49A20-FA52-C24C-937F-580198E6EA6E}" destId="{705E8BF3-30FD-B340-B942-5FBB11155568}" srcOrd="2" destOrd="0" presId="urn:microsoft.com/office/officeart/2005/8/layout/arrow2"/>
    <dgm:cxn modelId="{6E160CE9-2499-3C47-8EC3-54294D96AF8A}" type="presParOf" srcId="{06E49A20-FA52-C24C-937F-580198E6EA6E}" destId="{2CB5C15F-1B2D-7645-BFE2-825DD74E1C27}" srcOrd="3" destOrd="0" presId="urn:microsoft.com/office/officeart/2005/8/layout/arrow2"/>
    <dgm:cxn modelId="{47E5D5C0-9F54-F04A-AFC9-BE0FE84410A3}" type="presParOf" srcId="{06E49A20-FA52-C24C-937F-580198E6EA6E}" destId="{CEE8316C-5982-9B41-A827-F112DC92D085}" srcOrd="4" destOrd="0" presId="urn:microsoft.com/office/officeart/2005/8/layout/arrow2"/>
    <dgm:cxn modelId="{1EDF2F42-E1F7-3B41-8DE0-22E510A8A957}" type="presParOf" srcId="{06E49A20-FA52-C24C-937F-580198E6EA6E}" destId="{A8083381-30BA-264B-BED8-4F12A6C4DAA6}" srcOrd="5" destOrd="0" presId="urn:microsoft.com/office/officeart/2005/8/layout/arrow2"/>
    <dgm:cxn modelId="{2A98DD74-CF6E-474A-93EC-0455EEE28045}" type="presParOf" srcId="{06E49A20-FA52-C24C-937F-580198E6EA6E}" destId="{57F8B325-5BDF-E64A-9B2F-73EA151882E2}" srcOrd="6" destOrd="0" presId="urn:microsoft.com/office/officeart/2005/8/layout/arrow2"/>
    <dgm:cxn modelId="{D3B5A970-FABC-D845-AB19-B284AC6DDA52}" type="presParOf" srcId="{06E49A20-FA52-C24C-937F-580198E6EA6E}" destId="{265C831C-B7EA-7B4D-9823-09276B3AFCFB}" srcOrd="7" destOrd="0" presId="urn:microsoft.com/office/officeart/2005/8/layout/arrow2"/>
    <dgm:cxn modelId="{404994C2-F2E2-8140-BC0F-2F525051FE58}" type="presParOf" srcId="{06E49A20-FA52-C24C-937F-580198E6EA6E}" destId="{8CB30343-4D3B-C54D-8E33-6803ED66D936}" srcOrd="8" destOrd="0" presId="urn:microsoft.com/office/officeart/2005/8/layout/arrow2"/>
    <dgm:cxn modelId="{EE201616-D4DA-B740-8A9A-C87F6B7EF7A8}" type="presParOf" srcId="{06E49A20-FA52-C24C-937F-580198E6EA6E}" destId="{94F42700-3F00-004D-A787-7265D178B9CE}" srcOrd="9" destOrd="0" presId="urn:microsoft.com/office/officeart/2005/8/layout/arrow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757405-517F-A641-9802-D60307730838}" type="doc">
      <dgm:prSet loTypeId="urn:microsoft.com/office/officeart/2005/8/layout/funnel1" loCatId="relationship" qsTypeId="urn:microsoft.com/office/officeart/2005/8/quickstyle/3D3" qsCatId="3D" csTypeId="urn:microsoft.com/office/officeart/2005/8/colors/colorful3" csCatId="colorful" phldr="1"/>
      <dgm:spPr/>
    </dgm:pt>
    <dgm:pt modelId="{E25818CB-DB46-BB48-8AA6-07DD3E17F9D6}">
      <dgm:prSet phldrT="[Text]" custT="1"/>
      <dgm:spPr/>
      <dgm:t>
        <a:bodyPr/>
        <a:lstStyle/>
        <a:p>
          <a:r>
            <a:rPr lang="en-US" sz="1600" dirty="0" smtClean="0"/>
            <a:t>Personnel</a:t>
          </a:r>
          <a:endParaRPr lang="en-US" sz="1600" dirty="0"/>
        </a:p>
      </dgm:t>
    </dgm:pt>
    <dgm:pt modelId="{7828B8AA-B78B-014A-8E98-1D1EE059A87D}" type="parTrans" cxnId="{663EC407-0212-B240-95C0-BF20AB54AE5E}">
      <dgm:prSet/>
      <dgm:spPr/>
      <dgm:t>
        <a:bodyPr/>
        <a:lstStyle/>
        <a:p>
          <a:endParaRPr lang="en-US"/>
        </a:p>
      </dgm:t>
    </dgm:pt>
    <dgm:pt modelId="{C40D5805-0C07-E042-8319-BBB8D59BDC83}" type="sibTrans" cxnId="{663EC407-0212-B240-95C0-BF20AB54AE5E}">
      <dgm:prSet/>
      <dgm:spPr/>
      <dgm:t>
        <a:bodyPr/>
        <a:lstStyle/>
        <a:p>
          <a:endParaRPr lang="en-US"/>
        </a:p>
      </dgm:t>
    </dgm:pt>
    <dgm:pt modelId="{9A58AA75-E51F-5747-931D-16E8AD1257A5}">
      <dgm:prSet phldrT="[Text]"/>
      <dgm:spPr/>
      <dgm:t>
        <a:bodyPr/>
        <a:lstStyle/>
        <a:p>
          <a:r>
            <a:rPr lang="en-US" b="1" dirty="0" smtClean="0">
              <a:solidFill>
                <a:srgbClr val="800000"/>
              </a:solidFill>
            </a:rPr>
            <a:t>Risk analysis</a:t>
          </a:r>
          <a:endParaRPr lang="en-US" b="1" dirty="0">
            <a:solidFill>
              <a:srgbClr val="800000"/>
            </a:solidFill>
          </a:endParaRPr>
        </a:p>
      </dgm:t>
    </dgm:pt>
    <dgm:pt modelId="{D11E6337-081A-A24B-BFDF-3111C4E2E86F}" type="parTrans" cxnId="{47EAB485-3565-F240-9917-2A1574316832}">
      <dgm:prSet/>
      <dgm:spPr/>
      <dgm:t>
        <a:bodyPr/>
        <a:lstStyle/>
        <a:p>
          <a:endParaRPr lang="en-US"/>
        </a:p>
      </dgm:t>
    </dgm:pt>
    <dgm:pt modelId="{78E1F6AE-9F8D-6945-A050-5D7B1609A058}" type="sibTrans" cxnId="{47EAB485-3565-F240-9917-2A1574316832}">
      <dgm:prSet/>
      <dgm:spPr/>
      <dgm:t>
        <a:bodyPr/>
        <a:lstStyle/>
        <a:p>
          <a:endParaRPr lang="en-US"/>
        </a:p>
      </dgm:t>
    </dgm:pt>
    <dgm:pt modelId="{5CC98228-8C98-CA41-8B41-CFABE1A6165F}">
      <dgm:prSet phldrT="[Text]" custT="1"/>
      <dgm:spPr/>
      <dgm:t>
        <a:bodyPr/>
        <a:lstStyle/>
        <a:p>
          <a:r>
            <a:rPr lang="en-US" sz="1600" dirty="0" smtClean="0"/>
            <a:t>Materials</a:t>
          </a:r>
          <a:r>
            <a:rPr lang="en-US" sz="1300" dirty="0" smtClean="0"/>
            <a:t>/equipment</a:t>
          </a:r>
          <a:endParaRPr lang="en-US" sz="1300" dirty="0"/>
        </a:p>
      </dgm:t>
    </dgm:pt>
    <dgm:pt modelId="{D397B4EA-AFD4-D846-A51B-7E4053D8236D}" type="parTrans" cxnId="{120DC01C-E714-F64C-A698-4D421A268EC4}">
      <dgm:prSet/>
      <dgm:spPr/>
      <dgm:t>
        <a:bodyPr/>
        <a:lstStyle/>
        <a:p>
          <a:endParaRPr lang="en-US"/>
        </a:p>
      </dgm:t>
    </dgm:pt>
    <dgm:pt modelId="{5DB7BAA2-79AF-D342-A4E0-50FA3507EDA5}" type="sibTrans" cxnId="{120DC01C-E714-F64C-A698-4D421A268EC4}">
      <dgm:prSet/>
      <dgm:spPr/>
      <dgm:t>
        <a:bodyPr/>
        <a:lstStyle/>
        <a:p>
          <a:endParaRPr lang="en-US"/>
        </a:p>
      </dgm:t>
    </dgm:pt>
    <dgm:pt modelId="{35C07D28-1BAD-6343-B181-169AA808262C}">
      <dgm:prSet phldrT="[Text]" custT="1"/>
      <dgm:spPr/>
      <dgm:t>
        <a:bodyPr/>
        <a:lstStyle/>
        <a:p>
          <a:r>
            <a:rPr lang="en-US" sz="1600" dirty="0" smtClean="0"/>
            <a:t>Environment</a:t>
          </a:r>
          <a:endParaRPr lang="en-US" sz="1600" dirty="0"/>
        </a:p>
      </dgm:t>
    </dgm:pt>
    <dgm:pt modelId="{7D8DACC3-104D-E04F-85DC-187F3B29865E}" type="parTrans" cxnId="{04484700-EF50-014E-AD44-13F41FDE1909}">
      <dgm:prSet/>
      <dgm:spPr/>
      <dgm:t>
        <a:bodyPr/>
        <a:lstStyle/>
        <a:p>
          <a:endParaRPr lang="en-US"/>
        </a:p>
      </dgm:t>
    </dgm:pt>
    <dgm:pt modelId="{17B0D881-C910-1740-AD26-73CE6E1D6A27}" type="sibTrans" cxnId="{04484700-EF50-014E-AD44-13F41FDE1909}">
      <dgm:prSet/>
      <dgm:spPr/>
      <dgm:t>
        <a:bodyPr/>
        <a:lstStyle/>
        <a:p>
          <a:endParaRPr lang="en-US"/>
        </a:p>
      </dgm:t>
    </dgm:pt>
    <dgm:pt modelId="{57D103E1-4736-6D45-ACFE-3253AA9AD5F7}" type="pres">
      <dgm:prSet presAssocID="{84757405-517F-A641-9802-D60307730838}" presName="Name0" presStyleCnt="0">
        <dgm:presLayoutVars>
          <dgm:chMax val="4"/>
          <dgm:resizeHandles val="exact"/>
        </dgm:presLayoutVars>
      </dgm:prSet>
      <dgm:spPr/>
    </dgm:pt>
    <dgm:pt modelId="{F38ECC88-18A1-A443-8380-6964A82A5F48}" type="pres">
      <dgm:prSet presAssocID="{84757405-517F-A641-9802-D60307730838}" presName="ellipse" presStyleLbl="trBgShp" presStyleIdx="0" presStyleCnt="1"/>
      <dgm:spPr/>
    </dgm:pt>
    <dgm:pt modelId="{3312401C-406E-024C-A9CB-E7D8009E3A75}" type="pres">
      <dgm:prSet presAssocID="{84757405-517F-A641-9802-D60307730838}" presName="arrow1" presStyleLbl="fgShp" presStyleIdx="0" presStyleCnt="1"/>
      <dgm:spPr/>
    </dgm:pt>
    <dgm:pt modelId="{66D1E088-CB00-A341-965D-DE90EF3E04C3}" type="pres">
      <dgm:prSet presAssocID="{84757405-517F-A641-9802-D6030773083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0DB09-E942-7449-9C5F-5D5777EB5C91}" type="pres">
      <dgm:prSet presAssocID="{5CC98228-8C98-CA41-8B41-CFABE1A6165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DBFB5-028F-0448-BDA6-452D89199F10}" type="pres">
      <dgm:prSet presAssocID="{35C07D28-1BAD-6343-B181-169AA808262C}" presName="item2" presStyleLbl="node1" presStyleIdx="1" presStyleCnt="3">
        <dgm:presLayoutVars>
          <dgm:bulletEnabled val="1"/>
        </dgm:presLayoutVars>
      </dgm:prSet>
      <dgm:spPr/>
    </dgm:pt>
    <dgm:pt modelId="{1436CA83-2E7F-004A-A0F7-F9AF82439E38}" type="pres">
      <dgm:prSet presAssocID="{9A58AA75-E51F-5747-931D-16E8AD1257A5}" presName="item3" presStyleLbl="node1" presStyleIdx="2" presStyleCnt="3">
        <dgm:presLayoutVars>
          <dgm:bulletEnabled val="1"/>
        </dgm:presLayoutVars>
      </dgm:prSet>
      <dgm:spPr/>
    </dgm:pt>
    <dgm:pt modelId="{1404BED3-8E98-9B41-A0B8-562F69EB4EC2}" type="pres">
      <dgm:prSet presAssocID="{84757405-517F-A641-9802-D60307730838}" presName="funnel" presStyleLbl="trAlignAcc1" presStyleIdx="0" presStyleCnt="1"/>
      <dgm:spPr/>
    </dgm:pt>
  </dgm:ptLst>
  <dgm:cxnLst>
    <dgm:cxn modelId="{01C7DA45-F1B0-254D-8DF2-A8773C00CE50}" type="presOf" srcId="{84757405-517F-A641-9802-D60307730838}" destId="{57D103E1-4736-6D45-ACFE-3253AA9AD5F7}" srcOrd="0" destOrd="0" presId="urn:microsoft.com/office/officeart/2005/8/layout/funnel1"/>
    <dgm:cxn modelId="{8B046C0B-7C78-494A-A2DB-73015B5E6A01}" type="presOf" srcId="{E25818CB-DB46-BB48-8AA6-07DD3E17F9D6}" destId="{1436CA83-2E7F-004A-A0F7-F9AF82439E38}" srcOrd="0" destOrd="0" presId="urn:microsoft.com/office/officeart/2005/8/layout/funnel1"/>
    <dgm:cxn modelId="{663EC407-0212-B240-95C0-BF20AB54AE5E}" srcId="{84757405-517F-A641-9802-D60307730838}" destId="{E25818CB-DB46-BB48-8AA6-07DD3E17F9D6}" srcOrd="0" destOrd="0" parTransId="{7828B8AA-B78B-014A-8E98-1D1EE059A87D}" sibTransId="{C40D5805-0C07-E042-8319-BBB8D59BDC83}"/>
    <dgm:cxn modelId="{47EAB485-3565-F240-9917-2A1574316832}" srcId="{84757405-517F-A641-9802-D60307730838}" destId="{9A58AA75-E51F-5747-931D-16E8AD1257A5}" srcOrd="3" destOrd="0" parTransId="{D11E6337-081A-A24B-BFDF-3111C4E2E86F}" sibTransId="{78E1F6AE-9F8D-6945-A050-5D7B1609A058}"/>
    <dgm:cxn modelId="{2017C81B-28AF-294E-9AEB-0D9D4F109EA5}" type="presOf" srcId="{5CC98228-8C98-CA41-8B41-CFABE1A6165F}" destId="{324DBFB5-028F-0448-BDA6-452D89199F10}" srcOrd="0" destOrd="0" presId="urn:microsoft.com/office/officeart/2005/8/layout/funnel1"/>
    <dgm:cxn modelId="{6583E62C-0076-0144-8206-796C30090FDA}" type="presOf" srcId="{9A58AA75-E51F-5747-931D-16E8AD1257A5}" destId="{66D1E088-CB00-A341-965D-DE90EF3E04C3}" srcOrd="0" destOrd="0" presId="urn:microsoft.com/office/officeart/2005/8/layout/funnel1"/>
    <dgm:cxn modelId="{120DC01C-E714-F64C-A698-4D421A268EC4}" srcId="{84757405-517F-A641-9802-D60307730838}" destId="{5CC98228-8C98-CA41-8B41-CFABE1A6165F}" srcOrd="1" destOrd="0" parTransId="{D397B4EA-AFD4-D846-A51B-7E4053D8236D}" sibTransId="{5DB7BAA2-79AF-D342-A4E0-50FA3507EDA5}"/>
    <dgm:cxn modelId="{04484700-EF50-014E-AD44-13F41FDE1909}" srcId="{84757405-517F-A641-9802-D60307730838}" destId="{35C07D28-1BAD-6343-B181-169AA808262C}" srcOrd="2" destOrd="0" parTransId="{7D8DACC3-104D-E04F-85DC-187F3B29865E}" sibTransId="{17B0D881-C910-1740-AD26-73CE6E1D6A27}"/>
    <dgm:cxn modelId="{E2779F4C-7561-D947-B152-C22A1F87231E}" type="presOf" srcId="{35C07D28-1BAD-6343-B181-169AA808262C}" destId="{68E0DB09-E942-7449-9C5F-5D5777EB5C91}" srcOrd="0" destOrd="0" presId="urn:microsoft.com/office/officeart/2005/8/layout/funnel1"/>
    <dgm:cxn modelId="{73BA3D3B-72CC-664E-95E1-EDA2B260C737}" type="presParOf" srcId="{57D103E1-4736-6D45-ACFE-3253AA9AD5F7}" destId="{F38ECC88-18A1-A443-8380-6964A82A5F48}" srcOrd="0" destOrd="0" presId="urn:microsoft.com/office/officeart/2005/8/layout/funnel1"/>
    <dgm:cxn modelId="{428BCF89-9134-D646-9274-FC1B1B097893}" type="presParOf" srcId="{57D103E1-4736-6D45-ACFE-3253AA9AD5F7}" destId="{3312401C-406E-024C-A9CB-E7D8009E3A75}" srcOrd="1" destOrd="0" presId="urn:microsoft.com/office/officeart/2005/8/layout/funnel1"/>
    <dgm:cxn modelId="{63E08F2C-6062-FC45-96C1-40032BF6AE47}" type="presParOf" srcId="{57D103E1-4736-6D45-ACFE-3253AA9AD5F7}" destId="{66D1E088-CB00-A341-965D-DE90EF3E04C3}" srcOrd="2" destOrd="0" presId="urn:microsoft.com/office/officeart/2005/8/layout/funnel1"/>
    <dgm:cxn modelId="{ED0C4465-889E-C148-BDB1-42C34A5F032F}" type="presParOf" srcId="{57D103E1-4736-6D45-ACFE-3253AA9AD5F7}" destId="{68E0DB09-E942-7449-9C5F-5D5777EB5C91}" srcOrd="3" destOrd="0" presId="urn:microsoft.com/office/officeart/2005/8/layout/funnel1"/>
    <dgm:cxn modelId="{50961951-B758-2247-9F19-B690ACFA8EAE}" type="presParOf" srcId="{57D103E1-4736-6D45-ACFE-3253AA9AD5F7}" destId="{324DBFB5-028F-0448-BDA6-452D89199F10}" srcOrd="4" destOrd="0" presId="urn:microsoft.com/office/officeart/2005/8/layout/funnel1"/>
    <dgm:cxn modelId="{98CB2E2E-56F6-C348-B375-62BB0F9F4C86}" type="presParOf" srcId="{57D103E1-4736-6D45-ACFE-3253AA9AD5F7}" destId="{1436CA83-2E7F-004A-A0F7-F9AF82439E38}" srcOrd="5" destOrd="0" presId="urn:microsoft.com/office/officeart/2005/8/layout/funnel1"/>
    <dgm:cxn modelId="{4F399817-3546-7A4E-AA4E-036D2860284E}" type="presParOf" srcId="{57D103E1-4736-6D45-ACFE-3253AA9AD5F7}" destId="{1404BED3-8E98-9B41-A0B8-562F69EB4EC2}" srcOrd="6" destOrd="0" presId="urn:microsoft.com/office/officeart/2005/8/layout/funnel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A8CFD1-24DF-FE4B-8C98-5EDC258CE5BB}" type="doc">
      <dgm:prSet loTypeId="urn:microsoft.com/office/officeart/2005/8/layout/arrow2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6E999AF-30A5-D548-909C-B585CC527751}">
      <dgm:prSet phldrT="[Text]"/>
      <dgm:spPr/>
      <dgm:t>
        <a:bodyPr/>
        <a:lstStyle/>
        <a:p>
          <a:r>
            <a:rPr lang="en-US" b="1" dirty="0" smtClean="0">
              <a:solidFill>
                <a:srgbClr val="0000FF"/>
              </a:solidFill>
            </a:rPr>
            <a:t>June’10 : </a:t>
          </a:r>
          <a:r>
            <a:rPr lang="en-US" b="1" dirty="0" err="1" smtClean="0">
              <a:solidFill>
                <a:srgbClr val="0000FF"/>
              </a:solidFill>
            </a:rPr>
            <a:t>Euronu</a:t>
          </a:r>
          <a:r>
            <a:rPr lang="en-US" b="1" dirty="0" smtClean="0">
              <a:solidFill>
                <a:srgbClr val="0000FF"/>
              </a:solidFill>
            </a:rPr>
            <a:t> annual meeting</a:t>
          </a:r>
        </a:p>
        <a:p>
          <a:r>
            <a:rPr lang="en-US" dirty="0" smtClean="0"/>
            <a:t>-</a:t>
          </a:r>
          <a:r>
            <a:rPr lang="en-US" dirty="0" smtClean="0"/>
            <a:t> Preliminary list of safety issues</a:t>
          </a:r>
        </a:p>
      </dgm:t>
    </dgm:pt>
    <dgm:pt modelId="{D6741D5D-D77A-5D46-8CFE-AC43E607E4AA}" type="parTrans" cxnId="{E2A94D54-ED0C-8D4A-B849-F5D8C8CA9F45}">
      <dgm:prSet/>
      <dgm:spPr/>
      <dgm:t>
        <a:bodyPr/>
        <a:lstStyle/>
        <a:p>
          <a:endParaRPr lang="en-US"/>
        </a:p>
      </dgm:t>
    </dgm:pt>
    <dgm:pt modelId="{18EF91BF-8C53-4343-B23D-17E9DA9390ED}" type="sibTrans" cxnId="{E2A94D54-ED0C-8D4A-B849-F5D8C8CA9F45}">
      <dgm:prSet/>
      <dgm:spPr/>
      <dgm:t>
        <a:bodyPr/>
        <a:lstStyle/>
        <a:p>
          <a:endParaRPr lang="en-US"/>
        </a:p>
      </dgm:t>
    </dgm:pt>
    <dgm:pt modelId="{8FADD336-C3C8-A04B-A5FF-927A96403992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Sep/Oct’</a:t>
          </a:r>
          <a:r>
            <a:rPr lang="en-US" b="1" dirty="0" smtClean="0">
              <a:solidFill>
                <a:srgbClr val="FF0000"/>
              </a:solidFill>
            </a:rPr>
            <a:t>10:</a:t>
          </a:r>
          <a:r>
            <a:rPr lang="en-US" b="1" dirty="0" smtClean="0">
              <a:solidFill>
                <a:srgbClr val="FF0000"/>
              </a:solidFill>
            </a:rPr>
            <a:t> Safety Hearings</a:t>
          </a:r>
        </a:p>
        <a:p>
          <a:r>
            <a:rPr lang="en-US" dirty="0" smtClean="0"/>
            <a:t>-</a:t>
          </a:r>
          <a:r>
            <a:rPr lang="en-US" dirty="0" smtClean="0"/>
            <a:t> Panel session</a:t>
          </a:r>
        </a:p>
        <a:p>
          <a:r>
            <a:rPr lang="en-US" dirty="0" smtClean="0"/>
            <a:t>- Review</a:t>
          </a:r>
          <a:r>
            <a:rPr lang="en-US" dirty="0" smtClean="0"/>
            <a:t> safety issues &amp; mitigation options</a:t>
          </a:r>
          <a:endParaRPr lang="en-US" dirty="0"/>
        </a:p>
      </dgm:t>
    </dgm:pt>
    <dgm:pt modelId="{5D055866-E62B-C347-9B45-23296098B962}" type="parTrans" cxnId="{A9FF0718-FF68-7549-A15D-797F693AA85E}">
      <dgm:prSet/>
      <dgm:spPr/>
      <dgm:t>
        <a:bodyPr/>
        <a:lstStyle/>
        <a:p>
          <a:endParaRPr lang="en-US"/>
        </a:p>
      </dgm:t>
    </dgm:pt>
    <dgm:pt modelId="{B1980636-A06C-0248-B165-25586B500467}" type="sibTrans" cxnId="{A9FF0718-FF68-7549-A15D-797F693AA85E}">
      <dgm:prSet/>
      <dgm:spPr/>
      <dgm:t>
        <a:bodyPr/>
        <a:lstStyle/>
        <a:p>
          <a:endParaRPr lang="en-US"/>
        </a:p>
      </dgm:t>
    </dgm:pt>
    <dgm:pt modelId="{A8BB4156-9917-AA4B-A747-FFA79E1E90DB}">
      <dgm:prSet phldrT="[Text]" custT="1"/>
      <dgm:spPr/>
      <dgm:t>
        <a:bodyPr lIns="36000"/>
        <a:lstStyle/>
        <a:p>
          <a:r>
            <a:rPr lang="en-US" sz="1400" b="1" dirty="0" smtClean="0">
              <a:solidFill>
                <a:srgbClr val="FF0000"/>
              </a:solidFill>
            </a:rPr>
            <a:t>Jan/Feb 2011</a:t>
          </a:r>
        </a:p>
        <a:p>
          <a:r>
            <a:rPr lang="en-US" sz="1400" b="1" dirty="0" smtClean="0">
              <a:solidFill>
                <a:srgbClr val="FF0000"/>
              </a:solidFill>
            </a:rPr>
            <a:t>Safety workshop</a:t>
          </a:r>
          <a:endParaRPr lang="en-US" sz="1400" b="1" dirty="0" smtClean="0">
            <a:solidFill>
              <a:srgbClr val="FF0000"/>
            </a:solidFill>
          </a:endParaRPr>
        </a:p>
        <a:p>
          <a:r>
            <a:rPr lang="en-US" sz="1400" dirty="0" smtClean="0"/>
            <a:t>-</a:t>
          </a:r>
          <a:r>
            <a:rPr lang="en-US" sz="1400" dirty="0" smtClean="0"/>
            <a:t> Review of HEP projects </a:t>
          </a:r>
          <a:r>
            <a:rPr lang="en-US" sz="1400" dirty="0" err="1" smtClean="0"/>
            <a:t>wrt</a:t>
          </a:r>
          <a:r>
            <a:rPr lang="en-US" sz="1400" dirty="0" smtClean="0"/>
            <a:t> safety</a:t>
          </a:r>
        </a:p>
        <a:p>
          <a:r>
            <a:rPr lang="en-US" sz="1400" dirty="0" smtClean="0"/>
            <a:t>- Presentation of </a:t>
          </a:r>
          <a:r>
            <a:rPr lang="en-US" sz="1400" dirty="0" err="1" smtClean="0"/>
            <a:t>EUROnu</a:t>
          </a:r>
          <a:r>
            <a:rPr lang="en-US" sz="1400" dirty="0" smtClean="0"/>
            <a:t> safety issues to outside experts</a:t>
          </a:r>
        </a:p>
      </dgm:t>
    </dgm:pt>
    <dgm:pt modelId="{BAD72CE3-5D94-3C41-89D2-AD8E55BF8E52}" type="parTrans" cxnId="{E9A6FD05-7B61-EE4F-B3B3-2A85C57C49E4}">
      <dgm:prSet/>
      <dgm:spPr/>
      <dgm:t>
        <a:bodyPr/>
        <a:lstStyle/>
        <a:p>
          <a:endParaRPr lang="en-US"/>
        </a:p>
      </dgm:t>
    </dgm:pt>
    <dgm:pt modelId="{765332A4-4152-CB44-AB26-562FF69279CC}" type="sibTrans" cxnId="{E9A6FD05-7B61-EE4F-B3B3-2A85C57C49E4}">
      <dgm:prSet/>
      <dgm:spPr/>
      <dgm:t>
        <a:bodyPr/>
        <a:lstStyle/>
        <a:p>
          <a:endParaRPr lang="en-US"/>
        </a:p>
      </dgm:t>
    </dgm:pt>
    <dgm:pt modelId="{C96822A9-2F54-B840-A9B0-EE707C112E1F}">
      <dgm:prSet custT="1"/>
      <dgm:spPr/>
      <dgm:t>
        <a:bodyPr lIns="36000"/>
        <a:lstStyle/>
        <a:p>
          <a:r>
            <a:rPr lang="en-US" sz="1400" b="1" dirty="0" smtClean="0">
              <a:solidFill>
                <a:srgbClr val="FF0000"/>
              </a:solidFill>
            </a:rPr>
            <a:t>Dec 2011</a:t>
          </a:r>
          <a:endParaRPr lang="en-US" sz="1400" b="1" dirty="0" smtClean="0">
            <a:solidFill>
              <a:srgbClr val="FF0000"/>
            </a:solidFill>
          </a:endParaRPr>
        </a:p>
        <a:p>
          <a:r>
            <a:rPr lang="en-US" sz="1400" b="1" dirty="0" smtClean="0">
              <a:solidFill>
                <a:srgbClr val="FF0000"/>
              </a:solidFill>
            </a:rPr>
            <a:t>Safety review </a:t>
          </a:r>
          <a:r>
            <a:rPr lang="en-US" sz="1400" b="1" dirty="0" smtClean="0">
              <a:solidFill>
                <a:srgbClr val="FF0000"/>
              </a:solidFill>
            </a:rPr>
            <a:t>workshop</a:t>
          </a:r>
        </a:p>
        <a:p>
          <a:r>
            <a:rPr lang="en-US" sz="1400" dirty="0" smtClean="0"/>
            <a:t>- Review</a:t>
          </a:r>
          <a:r>
            <a:rPr lang="en-US" sz="1400" dirty="0" smtClean="0"/>
            <a:t> risk register for </a:t>
          </a:r>
          <a:r>
            <a:rPr lang="en-US" sz="1400" dirty="0" smtClean="0"/>
            <a:t>each facility in view of the final report</a:t>
          </a:r>
          <a:endParaRPr lang="en-US" sz="1400" dirty="0"/>
        </a:p>
      </dgm:t>
    </dgm:pt>
    <dgm:pt modelId="{27EA1983-3146-3B4D-918D-AF16FFE15737}" type="parTrans" cxnId="{57D01417-8C81-D84C-9E9F-BEC72A938543}">
      <dgm:prSet/>
      <dgm:spPr/>
      <dgm:t>
        <a:bodyPr/>
        <a:lstStyle/>
        <a:p>
          <a:endParaRPr lang="en-US"/>
        </a:p>
      </dgm:t>
    </dgm:pt>
    <dgm:pt modelId="{4C077855-CD6C-114B-9BA0-E1F6969685DC}" type="sibTrans" cxnId="{57D01417-8C81-D84C-9E9F-BEC72A938543}">
      <dgm:prSet/>
      <dgm:spPr/>
      <dgm:t>
        <a:bodyPr/>
        <a:lstStyle/>
        <a:p>
          <a:endParaRPr lang="en-US"/>
        </a:p>
      </dgm:t>
    </dgm:pt>
    <dgm:pt modelId="{57D351A1-2B37-1F41-9593-2B2FC169D1F2}" type="pres">
      <dgm:prSet presAssocID="{21A8CFD1-24DF-FE4B-8C98-5EDC258CE5B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BCE090-C2F5-FD47-8C9B-D6B6A5D41071}" type="pres">
      <dgm:prSet presAssocID="{21A8CFD1-24DF-FE4B-8C98-5EDC258CE5BB}" presName="arrow" presStyleLbl="bgShp" presStyleIdx="0" presStyleCnt="1"/>
      <dgm:spPr/>
    </dgm:pt>
    <dgm:pt modelId="{EF286616-C70C-FF4F-B1E4-5F1D39EED230}" type="pres">
      <dgm:prSet presAssocID="{21A8CFD1-24DF-FE4B-8C98-5EDC258CE5BB}" presName="arrowDiagram4" presStyleCnt="0"/>
      <dgm:spPr/>
    </dgm:pt>
    <dgm:pt modelId="{19CD4D6F-1BEC-5B47-BC4D-75A9C3E94C13}" type="pres">
      <dgm:prSet presAssocID="{46E999AF-30A5-D548-909C-B585CC527751}" presName="bullet4a" presStyleLbl="node1" presStyleIdx="0" presStyleCnt="4"/>
      <dgm:spPr/>
    </dgm:pt>
    <dgm:pt modelId="{64C13EA1-0965-1146-8450-AE35B6330000}" type="pres">
      <dgm:prSet presAssocID="{46E999AF-30A5-D548-909C-B585CC527751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6DE9E-81AD-B044-9035-81A024192E1B}" type="pres">
      <dgm:prSet presAssocID="{8FADD336-C3C8-A04B-A5FF-927A96403992}" presName="bullet4b" presStyleLbl="node1" presStyleIdx="1" presStyleCnt="4"/>
      <dgm:spPr/>
    </dgm:pt>
    <dgm:pt modelId="{D5390666-745E-7943-8B87-F93F9580FD9B}" type="pres">
      <dgm:prSet presAssocID="{8FADD336-C3C8-A04B-A5FF-927A96403992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18A9B-F567-D04F-B3EA-CF7561A92AD8}" type="pres">
      <dgm:prSet presAssocID="{A8BB4156-9917-AA4B-A747-FFA79E1E90DB}" presName="bullet4c" presStyleLbl="node1" presStyleIdx="2" presStyleCnt="4"/>
      <dgm:spPr/>
    </dgm:pt>
    <dgm:pt modelId="{6F62747E-AAE5-0748-84CE-036CD0324B7C}" type="pres">
      <dgm:prSet presAssocID="{A8BB4156-9917-AA4B-A747-FFA79E1E90DB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E576C-3E33-264C-83A9-98F88AE7AA41}" type="pres">
      <dgm:prSet presAssocID="{C96822A9-2F54-B840-A9B0-EE707C112E1F}" presName="bullet4d" presStyleLbl="node1" presStyleIdx="3" presStyleCnt="4"/>
      <dgm:spPr/>
    </dgm:pt>
    <dgm:pt modelId="{4EB427F0-72E5-FB46-B0AF-CD95B80CE383}" type="pres">
      <dgm:prSet presAssocID="{C96822A9-2F54-B840-A9B0-EE707C112E1F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FF0718-FF68-7549-A15D-797F693AA85E}" srcId="{21A8CFD1-24DF-FE4B-8C98-5EDC258CE5BB}" destId="{8FADD336-C3C8-A04B-A5FF-927A96403992}" srcOrd="1" destOrd="0" parTransId="{5D055866-E62B-C347-9B45-23296098B962}" sibTransId="{B1980636-A06C-0248-B165-25586B500467}"/>
    <dgm:cxn modelId="{E2A94D54-ED0C-8D4A-B849-F5D8C8CA9F45}" srcId="{21A8CFD1-24DF-FE4B-8C98-5EDC258CE5BB}" destId="{46E999AF-30A5-D548-909C-B585CC527751}" srcOrd="0" destOrd="0" parTransId="{D6741D5D-D77A-5D46-8CFE-AC43E607E4AA}" sibTransId="{18EF91BF-8C53-4343-B23D-17E9DA9390ED}"/>
    <dgm:cxn modelId="{C5CAA1E7-801D-6E41-9DE6-5745E0DD262B}" type="presOf" srcId="{21A8CFD1-24DF-FE4B-8C98-5EDC258CE5BB}" destId="{57D351A1-2B37-1F41-9593-2B2FC169D1F2}" srcOrd="0" destOrd="0" presId="urn:microsoft.com/office/officeart/2005/8/layout/arrow2"/>
    <dgm:cxn modelId="{2E2F6F79-3E4C-0A44-821F-7F3285B15454}" type="presOf" srcId="{C96822A9-2F54-B840-A9B0-EE707C112E1F}" destId="{4EB427F0-72E5-FB46-B0AF-CD95B80CE383}" srcOrd="0" destOrd="0" presId="urn:microsoft.com/office/officeart/2005/8/layout/arrow2"/>
    <dgm:cxn modelId="{E9A6FD05-7B61-EE4F-B3B3-2A85C57C49E4}" srcId="{21A8CFD1-24DF-FE4B-8C98-5EDC258CE5BB}" destId="{A8BB4156-9917-AA4B-A747-FFA79E1E90DB}" srcOrd="2" destOrd="0" parTransId="{BAD72CE3-5D94-3C41-89D2-AD8E55BF8E52}" sibTransId="{765332A4-4152-CB44-AB26-562FF69279CC}"/>
    <dgm:cxn modelId="{0E156AAB-51A3-A74D-A632-078EE970A747}" type="presOf" srcId="{46E999AF-30A5-D548-909C-B585CC527751}" destId="{64C13EA1-0965-1146-8450-AE35B6330000}" srcOrd="0" destOrd="0" presId="urn:microsoft.com/office/officeart/2005/8/layout/arrow2"/>
    <dgm:cxn modelId="{AA2F7209-0AAE-2944-B4F7-7B5FF53B5358}" type="presOf" srcId="{A8BB4156-9917-AA4B-A747-FFA79E1E90DB}" destId="{6F62747E-AAE5-0748-84CE-036CD0324B7C}" srcOrd="0" destOrd="0" presId="urn:microsoft.com/office/officeart/2005/8/layout/arrow2"/>
    <dgm:cxn modelId="{57D01417-8C81-D84C-9E9F-BEC72A938543}" srcId="{21A8CFD1-24DF-FE4B-8C98-5EDC258CE5BB}" destId="{C96822A9-2F54-B840-A9B0-EE707C112E1F}" srcOrd="3" destOrd="0" parTransId="{27EA1983-3146-3B4D-918D-AF16FFE15737}" sibTransId="{4C077855-CD6C-114B-9BA0-E1F6969685DC}"/>
    <dgm:cxn modelId="{2CA58181-A040-DA48-B330-BBE7583C1F54}" type="presOf" srcId="{8FADD336-C3C8-A04B-A5FF-927A96403992}" destId="{D5390666-745E-7943-8B87-F93F9580FD9B}" srcOrd="0" destOrd="0" presId="urn:microsoft.com/office/officeart/2005/8/layout/arrow2"/>
    <dgm:cxn modelId="{927E4421-2CB7-CC49-BC8D-4EFDDDD145EF}" type="presParOf" srcId="{57D351A1-2B37-1F41-9593-2B2FC169D1F2}" destId="{B4BCE090-C2F5-FD47-8C9B-D6B6A5D41071}" srcOrd="0" destOrd="0" presId="urn:microsoft.com/office/officeart/2005/8/layout/arrow2"/>
    <dgm:cxn modelId="{7BAA80A0-2398-6A41-9AD3-D414BD5C0E69}" type="presParOf" srcId="{57D351A1-2B37-1F41-9593-2B2FC169D1F2}" destId="{EF286616-C70C-FF4F-B1E4-5F1D39EED230}" srcOrd="1" destOrd="0" presId="urn:microsoft.com/office/officeart/2005/8/layout/arrow2"/>
    <dgm:cxn modelId="{C072A5EB-F0B3-F343-A73F-146B2734C3ED}" type="presParOf" srcId="{EF286616-C70C-FF4F-B1E4-5F1D39EED230}" destId="{19CD4D6F-1BEC-5B47-BC4D-75A9C3E94C13}" srcOrd="0" destOrd="0" presId="urn:microsoft.com/office/officeart/2005/8/layout/arrow2"/>
    <dgm:cxn modelId="{91ED3CF0-8654-304A-8389-3BCEA65D6767}" type="presParOf" srcId="{EF286616-C70C-FF4F-B1E4-5F1D39EED230}" destId="{64C13EA1-0965-1146-8450-AE35B6330000}" srcOrd="1" destOrd="0" presId="urn:microsoft.com/office/officeart/2005/8/layout/arrow2"/>
    <dgm:cxn modelId="{2367C835-F9BF-B44E-8302-78FF1B6BD09A}" type="presParOf" srcId="{EF286616-C70C-FF4F-B1E4-5F1D39EED230}" destId="{22B6DE9E-81AD-B044-9035-81A024192E1B}" srcOrd="2" destOrd="0" presId="urn:microsoft.com/office/officeart/2005/8/layout/arrow2"/>
    <dgm:cxn modelId="{E8613463-5EB6-7E46-A372-FD7280AB4C02}" type="presParOf" srcId="{EF286616-C70C-FF4F-B1E4-5F1D39EED230}" destId="{D5390666-745E-7943-8B87-F93F9580FD9B}" srcOrd="3" destOrd="0" presId="urn:microsoft.com/office/officeart/2005/8/layout/arrow2"/>
    <dgm:cxn modelId="{C4A232C8-B644-5543-940E-68084786F698}" type="presParOf" srcId="{EF286616-C70C-FF4F-B1E4-5F1D39EED230}" destId="{7DE18A9B-F567-D04F-B3EA-CF7561A92AD8}" srcOrd="4" destOrd="0" presId="urn:microsoft.com/office/officeart/2005/8/layout/arrow2"/>
    <dgm:cxn modelId="{FE3FF1F4-8540-B043-80BF-7A6F0E64C65B}" type="presParOf" srcId="{EF286616-C70C-FF4F-B1E4-5F1D39EED230}" destId="{6F62747E-AAE5-0748-84CE-036CD0324B7C}" srcOrd="5" destOrd="0" presId="urn:microsoft.com/office/officeart/2005/8/layout/arrow2"/>
    <dgm:cxn modelId="{7CCDC315-902F-F74A-B28B-B183A4F3177B}" type="presParOf" srcId="{EF286616-C70C-FF4F-B1E4-5F1D39EED230}" destId="{157E576C-3E33-264C-83A9-98F88AE7AA41}" srcOrd="6" destOrd="0" presId="urn:microsoft.com/office/officeart/2005/8/layout/arrow2"/>
    <dgm:cxn modelId="{E7F5C882-1E43-5443-9F04-6090F7C53413}" type="presParOf" srcId="{EF286616-C70C-FF4F-B1E4-5F1D39EED230}" destId="{4EB427F0-72E5-FB46-B0AF-CD95B80CE383}" srcOrd="7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A5D6A-FDC9-B94C-A6BE-64B4E5421B3A}" type="datetimeFigureOut">
              <a:rPr lang="en-US" smtClean="0"/>
              <a:pPr/>
              <a:t>6/3/10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722B9-72D6-6B4D-B16E-40F548E70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6C304-AA4C-F24C-AD5E-037977F7A32B}" type="datetimeFigureOut">
              <a:rPr lang="en-US" smtClean="0"/>
              <a:pPr/>
              <a:t>6/3/10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A4379-173F-A742-9BBD-BA8972C43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3068" y="274638"/>
            <a:ext cx="76085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62" y="1600200"/>
            <a:ext cx="888193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EUROnu-AnnualMtg_03Jun2010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553200"/>
            <a:ext cx="5562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Ilias Efthymiopoulos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553200"/>
            <a:ext cx="8382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5AA10-9BC5-814C-98CB-E7C80BF6E4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euro-nu_L_(3)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2400" y="274638"/>
            <a:ext cx="1230668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 typeface="Lucida Grande"/>
        <a:buChar char="❚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dico.cern.ch/event/EuroNuCostingMar201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917575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Costing and Safety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7086600" cy="3200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Outline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85738" indent="-185738" algn="l">
              <a:buFont typeface="Wingdings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Costing workshop summary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42938" lvl="1" indent="-185738" algn="l">
              <a:buFont typeface="Wingdings" charset="2"/>
              <a:buChar char="§"/>
            </a:pPr>
            <a:r>
              <a:rPr lang="en-US" dirty="0" smtClean="0"/>
              <a:t>Workshop’s aims</a:t>
            </a:r>
          </a:p>
          <a:p>
            <a:pPr marL="642938" lvl="1" indent="-185738" algn="l">
              <a:buFont typeface="Wingdings" charset="2"/>
              <a:buChar char="§"/>
            </a:pPr>
            <a:r>
              <a:rPr lang="en-US" dirty="0" smtClean="0"/>
              <a:t>Highlights from the presentations (my selection!</a:t>
            </a:r>
            <a:r>
              <a:rPr lang="en-US" dirty="0" smtClean="0"/>
              <a:t>)</a:t>
            </a:r>
          </a:p>
          <a:p>
            <a:pPr marL="642938" lvl="1" indent="-185738" algn="l">
              <a:buFont typeface="Wingdings" charset="2"/>
              <a:buChar char="§"/>
            </a:pPr>
            <a:r>
              <a:rPr lang="en-US" dirty="0" smtClean="0"/>
              <a:t>Costing Roadmap</a:t>
            </a:r>
          </a:p>
          <a:p>
            <a:pPr marL="642938" lvl="1" indent="-185738" algn="l">
              <a:buFont typeface="Wingdings" charset="2"/>
              <a:buChar char="§"/>
            </a:pPr>
            <a:endParaRPr lang="en-US" dirty="0" smtClean="0"/>
          </a:p>
          <a:p>
            <a:pPr marL="185738" indent="-185738" algn="l">
              <a:buFont typeface="Wingdings" charset="2"/>
              <a:buChar char="§"/>
            </a:pPr>
            <a:r>
              <a:rPr lang="en-US" dirty="0" smtClean="0">
                <a:solidFill>
                  <a:srgbClr val="17375E"/>
                </a:solidFill>
              </a:rPr>
              <a:t>Safety</a:t>
            </a:r>
          </a:p>
          <a:p>
            <a:pPr marL="622300" lvl="3" indent="-179388" algn="l">
              <a:buFont typeface="Wingdings" charset="2"/>
              <a:buChar char="§"/>
            </a:pPr>
            <a:r>
              <a:rPr lang="en-US" sz="1800" dirty="0" smtClean="0"/>
              <a:t>What it means and how to deal </a:t>
            </a:r>
            <a:r>
              <a:rPr lang="en-US" sz="1800" dirty="0" smtClean="0"/>
              <a:t>with it – next steps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282575"/>
            <a:ext cx="7239000" cy="116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	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EURO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Symbol" charset="2"/>
                <a:ea typeface="+mj-ea"/>
                <a:cs typeface="Symbol" charset="2"/>
              </a:rPr>
              <a:t>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Special </a:t>
            </a:r>
            <a:r>
              <a:rPr lang="en-US" sz="3600" b="1" dirty="0" smtClean="0">
                <a:solidFill>
                  <a:srgbClr val="800000"/>
                </a:solidFill>
                <a:latin typeface="Calibri"/>
                <a:ea typeface="+mj-ea"/>
                <a:cs typeface="Calibri"/>
              </a:rPr>
              <a:t>Topics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438400" y="6095999"/>
            <a:ext cx="6400800" cy="56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Ilias Efthymiopoulos – CERN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Highlights –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800000"/>
                </a:solidFill>
              </a:rPr>
              <a:t>Ph.Lebrun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i="1" dirty="0" smtClean="0">
                <a:solidFill>
                  <a:srgbClr val="800000"/>
                </a:solidFill>
              </a:rPr>
              <a:t>“Costing in big HEP projects –the CLIC case”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493172"/>
            <a:ext cx="4185333" cy="4907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073" y="1460445"/>
            <a:ext cx="3472927" cy="2578155"/>
          </a:xfrm>
          <a:prstGeom prst="rect">
            <a:avLst/>
          </a:prstGeom>
          <a:ln>
            <a:solidFill>
              <a:srgbClr val="1F497D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925" y="4038600"/>
            <a:ext cx="3386875" cy="2538312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Highlights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en-US" i="1" dirty="0" smtClean="0">
                <a:solidFill>
                  <a:srgbClr val="800000"/>
                </a:solidFill>
              </a:rPr>
              <a:t>Cost optimization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743200" y="1417638"/>
          <a:ext cx="3965575" cy="35353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4770438"/>
            <a:ext cx="2635250" cy="1671911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8775" y="1417638"/>
            <a:ext cx="1974850" cy="2769511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694872"/>
            <a:ext cx="2844800" cy="1705264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3400" y="4648200"/>
            <a:ext cx="4495800" cy="1394189"/>
          </a:xfrm>
          <a:prstGeom prst="rect">
            <a:avLst/>
          </a:prstGeom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3276600" y="5906869"/>
            <a:ext cx="5867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Can we imagine a similar “cost optimization formula” for a Neutrino Factory?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Highlights – </a:t>
            </a:r>
            <a:r>
              <a:rPr lang="en-US" i="1" dirty="0" smtClean="0">
                <a:solidFill>
                  <a:srgbClr val="800000"/>
                </a:solidFill>
              </a:rPr>
              <a:t>Cost </a:t>
            </a:r>
            <a:r>
              <a:rPr lang="en-US" i="1" dirty="0" smtClean="0">
                <a:solidFill>
                  <a:srgbClr val="800000"/>
                </a:solidFill>
              </a:rPr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define cost optimization cycles, and continuous follow-up as the design progresses…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3581400" cy="268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851" y="2495550"/>
            <a:ext cx="5323749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Highlights – </a:t>
            </a:r>
            <a:r>
              <a:rPr lang="en-US" i="1" dirty="0" smtClean="0">
                <a:solidFill>
                  <a:srgbClr val="800000"/>
                </a:solidFill>
              </a:rPr>
              <a:t>Cost estimate and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613525"/>
            <a:ext cx="5562600" cy="168275"/>
          </a:xfrm>
        </p:spPr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4495800" cy="4983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057400"/>
            <a:ext cx="4607112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Highlights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– P.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Bonnal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“Project Cost Management</a:t>
            </a:r>
            <a:r>
              <a:rPr lang="en-US" dirty="0" smtClean="0">
                <a:solidFill>
                  <a:srgbClr val="800000"/>
                </a:solidFill>
              </a:rPr>
              <a:t> Plan – error and risk estimates 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966" y="1676400"/>
            <a:ext cx="4635234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1"/>
            <a:ext cx="4551496" cy="3428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16" y="4796965"/>
            <a:ext cx="4364684" cy="1680035"/>
          </a:xfrm>
          <a:prstGeom prst="rect">
            <a:avLst/>
          </a:prstGeom>
          <a:solidFill>
            <a:schemeClr val="tx2"/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Highlights –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J Osborne “</a:t>
            </a:r>
            <a:r>
              <a:rPr lang="en-US" i="1" dirty="0" smtClean="0">
                <a:solidFill>
                  <a:srgbClr val="800000"/>
                </a:solidFill>
              </a:rPr>
              <a:t>Cost evaluation </a:t>
            </a:r>
            <a:r>
              <a:rPr lang="en-US" sz="2778" i="1" dirty="0" smtClean="0">
                <a:solidFill>
                  <a:srgbClr val="800000"/>
                </a:solidFill>
              </a:rPr>
              <a:t>for civil engineering and infrastructure works - the LHC experience”</a:t>
            </a:r>
            <a:endParaRPr lang="en-US" sz="2778" i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68" y="1600200"/>
            <a:ext cx="6976938" cy="48402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Highlights –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J. De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Jonghe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en-US" i="1" dirty="0" smtClean="0">
                <a:solidFill>
                  <a:srgbClr val="800000"/>
                </a:solidFill>
              </a:rPr>
              <a:t>CERN tool for project costing”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8569"/>
            <a:ext cx="4114800" cy="4729831"/>
          </a:xfrm>
          <a:prstGeom prst="rect">
            <a:avLst/>
          </a:prstGeom>
          <a:solidFill>
            <a:srgbClr val="1F497D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00" y="2886295"/>
            <a:ext cx="5346700" cy="3590705"/>
          </a:xfrm>
          <a:prstGeom prst="rect">
            <a:avLst/>
          </a:prstGeom>
          <a:solidFill>
            <a:srgbClr val="1F497D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417638"/>
            <a:ext cx="3505200" cy="153412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Highlights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– K.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Elsener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778" i="1" dirty="0" smtClean="0">
                <a:solidFill>
                  <a:srgbClr val="800000"/>
                </a:solidFill>
              </a:rPr>
              <a:t>“</a:t>
            </a:r>
            <a:r>
              <a:rPr lang="en-US" sz="2778" i="1" dirty="0" smtClean="0">
                <a:solidFill>
                  <a:srgbClr val="800000"/>
                </a:solidFill>
              </a:rPr>
              <a:t>CNGS project cost management - lessons learned” </a:t>
            </a:r>
            <a:endParaRPr lang="en-US" sz="2778" i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Contingency</a:t>
            </a:r>
          </a:p>
          <a:p>
            <a:pPr lvl="1"/>
            <a:r>
              <a:rPr lang="en-US" dirty="0" smtClean="0"/>
              <a:t>CNGS got a few percent of contingency, clearly not enough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Civil engineering</a:t>
            </a:r>
          </a:p>
          <a:p>
            <a:pPr lvl="1"/>
            <a:r>
              <a:rPr lang="en-US" dirty="0" smtClean="0"/>
              <a:t>CE drawings were ready in time before tendering -&gt; no change requests, no extra cost </a:t>
            </a:r>
          </a:p>
          <a:p>
            <a:pPr lvl="1"/>
            <a:r>
              <a:rPr lang="en-US" dirty="0" smtClean="0"/>
              <a:t>CE consultancy services -&gt; very detailed track record of work progress </a:t>
            </a:r>
            <a:r>
              <a:rPr lang="en-US" dirty="0" err="1" smtClean="0"/>
              <a:t>andproblems</a:t>
            </a:r>
            <a:r>
              <a:rPr lang="en-US" dirty="0" smtClean="0"/>
              <a:t>, 24h every day of CE works -&gt; huge claim by contractor had no chance to succeed</a:t>
            </a:r>
          </a:p>
          <a:p>
            <a:pPr lvl="1"/>
            <a:r>
              <a:rPr lang="en-US" dirty="0" smtClean="0"/>
              <a:t>Underground Civil Engineering: a (under-)world of its own !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Infrastructure</a:t>
            </a:r>
          </a:p>
          <a:p>
            <a:pPr lvl="1"/>
            <a:r>
              <a:rPr lang="en-US" dirty="0" smtClean="0"/>
              <a:t>Industrial standards are not, generally, sufficient for areas with high intensity beams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Safety matters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Special and in-kind contributions</a:t>
            </a:r>
          </a:p>
          <a:p>
            <a:pPr lvl="1"/>
            <a:r>
              <a:rPr lang="en-US" dirty="0" smtClean="0"/>
              <a:t>Follow-up through project lifetime, maintenance once delivered to the final site?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Costing workshop 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800000"/>
                </a:solidFill>
              </a:rPr>
              <a:t>What we learnt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b="1" dirty="0" smtClean="0">
                <a:solidFill>
                  <a:srgbClr val="0000FF"/>
                </a:solidFill>
              </a:rPr>
              <a:t>Work Breakdown Structure (WBS) </a:t>
            </a:r>
            <a:r>
              <a:rPr lang="en-US" dirty="0" smtClean="0">
                <a:solidFill>
                  <a:srgbClr val="0000FF"/>
                </a:solidFill>
              </a:rPr>
              <a:t>of each facility is the key element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Should be as complete and accurate as possible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Include infrastructure and services (CE ~30% of the total budget)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Construction cost only or include R&amp;D?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Include it in the costing tables but not in the final estimate?</a:t>
            </a:r>
          </a:p>
          <a:p>
            <a:endParaRPr lang="en-US" dirty="0" smtClean="0"/>
          </a:p>
          <a:p>
            <a:r>
              <a:rPr lang="en-US" dirty="0" smtClean="0"/>
              <a:t>Would maintenance &amp; operation, </a:t>
            </a:r>
            <a:r>
              <a:rPr lang="en-US" b="1" dirty="0" smtClean="0"/>
              <a:t>spares </a:t>
            </a:r>
            <a:r>
              <a:rPr lang="en-US" dirty="0" smtClean="0"/>
              <a:t>and dismantling costs be included?  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Yes! – up to some point ….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Manpower estimates and associated cost?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Manpower should be included in FTEs – reporting possibility in real cost</a:t>
            </a:r>
          </a:p>
          <a:p>
            <a:endParaRPr lang="en-US" dirty="0" smtClean="0"/>
          </a:p>
          <a:p>
            <a:r>
              <a:rPr lang="en-US" dirty="0" smtClean="0"/>
              <a:t>How to estimate the cost of components before the R&amp;D (and prototyping) is fully completed ?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Need to perform risk analysis and impact on cost estimates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Involve the engineers responsible for the major cost driving elements  to assure fast information flow during performance optimization modifications</a:t>
            </a:r>
          </a:p>
          <a:p>
            <a:pPr marL="742950" lvl="2" indent="-342900">
              <a:buFont typeface="Lucida Grande"/>
              <a:buChar char="➫"/>
            </a:pPr>
            <a:r>
              <a:rPr lang="en-US" dirty="0" smtClean="0">
                <a:solidFill>
                  <a:srgbClr val="FF0000"/>
                </a:solidFill>
              </a:rPr>
              <a:t>Additional resources or ability to approach expertise in particular at CERN would be essential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EFC9-C671-2F4F-BB87-811CD5444701}" type="datetime1">
              <a:rPr lang="en-US" smtClean="0"/>
              <a:pPr/>
              <a:t>6/3/10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 - EUROnuAnnualMeeting, GB-02June2010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276600"/>
            <a:ext cx="1715376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Costing </a:t>
            </a:r>
            <a:r>
              <a:rPr lang="en-US" dirty="0" smtClean="0"/>
              <a:t>workshop - </a:t>
            </a:r>
            <a:r>
              <a:rPr lang="en-US" dirty="0" smtClean="0">
                <a:solidFill>
                  <a:srgbClr val="800000"/>
                </a:solidFill>
              </a:rPr>
              <a:t>Outcome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CERN has to be the reference site for all: Neutrino Factory, Beta-Beam, Super-Beam</a:t>
            </a: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Using the CERN costing tool is the agreed way to go</a:t>
            </a:r>
          </a:p>
          <a:p>
            <a:pPr lvl="1"/>
            <a:r>
              <a:rPr lang="en-US" dirty="0" smtClean="0"/>
              <a:t>Profit from the available structure, support</a:t>
            </a:r>
          </a:p>
          <a:p>
            <a:pPr lvl="1"/>
            <a:r>
              <a:rPr lang="en-US" dirty="0" smtClean="0"/>
              <a:t>Some work is required to  customize it to our needs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 can we profit from existing knowledge from various projects ???</a:t>
            </a:r>
          </a:p>
          <a:p>
            <a:pPr lvl="2"/>
            <a:r>
              <a:rPr lang="en-US" dirty="0" smtClean="0"/>
              <a:t>Synergies with CLIC, return experience from LHC, LEP, NF Design studies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create a HEP project cost database?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Handling of options </a:t>
            </a:r>
            <a:r>
              <a:rPr lang="en-US" dirty="0" smtClean="0">
                <a:solidFill>
                  <a:srgbClr val="FF0000"/>
                </a:solidFill>
              </a:rPr>
              <a:t>– the “</a:t>
            </a:r>
            <a:r>
              <a:rPr lang="en-US" dirty="0" err="1" smtClean="0">
                <a:solidFill>
                  <a:srgbClr val="FF0000"/>
                </a:solidFill>
              </a:rPr>
              <a:t>lego</a:t>
            </a:r>
            <a:r>
              <a:rPr lang="en-US" dirty="0" smtClean="0">
                <a:solidFill>
                  <a:srgbClr val="FF0000"/>
                </a:solidFill>
              </a:rPr>
              <a:t>” game</a:t>
            </a:r>
          </a:p>
          <a:p>
            <a:pPr lvl="1"/>
            <a:r>
              <a:rPr lang="en-US" dirty="0" smtClean="0"/>
              <a:t>Combine options between facilities &amp; detectors &amp; localization </a:t>
            </a:r>
          </a:p>
          <a:p>
            <a:pPr lvl="1"/>
            <a:r>
              <a:rPr lang="en-US" dirty="0" smtClean="0"/>
              <a:t>Would be possible to define a </a:t>
            </a:r>
            <a:r>
              <a:rPr lang="en-US" b="1" dirty="0" smtClean="0">
                <a:solidFill>
                  <a:srgbClr val="FF0000"/>
                </a:solidFill>
              </a:rPr>
              <a:t>Facility optimization formula </a:t>
            </a:r>
            <a:r>
              <a:rPr lang="en-US" dirty="0" smtClean="0">
                <a:solidFill>
                  <a:srgbClr val="000000"/>
                </a:solidFill>
              </a:rPr>
              <a:t>for the cost ???</a:t>
            </a:r>
          </a:p>
          <a:p>
            <a:pPr lvl="2"/>
            <a:r>
              <a:rPr lang="en-US" b="1" dirty="0" smtClean="0"/>
              <a:t>F = </a:t>
            </a:r>
            <a:r>
              <a:rPr lang="en-US" b="1" dirty="0" err="1" smtClean="0">
                <a:latin typeface="Apple Casual"/>
                <a:cs typeface="Apple Casual"/>
              </a:rPr>
              <a:t>f</a:t>
            </a:r>
            <a:r>
              <a:rPr lang="en-US" b="1" dirty="0" smtClean="0">
                <a:latin typeface="Apple Casual"/>
                <a:cs typeface="Apple Casual"/>
              </a:rPr>
              <a:t> </a:t>
            </a:r>
            <a:r>
              <a:rPr lang="en-US" b="1" dirty="0" smtClean="0"/>
              <a:t>(performance, </a:t>
            </a:r>
            <a:r>
              <a:rPr lang="en-US" b="1" dirty="0" err="1" smtClean="0">
                <a:latin typeface="Symbol" charset="2"/>
                <a:cs typeface="Symbol" charset="2"/>
              </a:rPr>
              <a:t>n</a:t>
            </a:r>
            <a:r>
              <a:rPr lang="en-US" b="1" dirty="0" smtClean="0"/>
              <a:t>-source, detector, localization</a:t>
            </a:r>
            <a:r>
              <a:rPr lang="en-US" b="1" dirty="0" smtClean="0">
                <a:solidFill>
                  <a:srgbClr val="000000"/>
                </a:solidFill>
              </a:rPr>
              <a:t>)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err="1" smtClean="0">
                <a:solidFill>
                  <a:srgbClr val="800000"/>
                </a:solidFill>
              </a:rPr>
              <a:t>EUROnu</a:t>
            </a:r>
            <a:r>
              <a:rPr lang="en-US" dirty="0" smtClean="0">
                <a:solidFill>
                  <a:srgbClr val="800000"/>
                </a:solidFill>
              </a:rPr>
              <a:t> should remain as the master project to assure sharing of information and studies between the options</a:t>
            </a: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IDS-NF agreed to use the same tool for the cost evaluation</a:t>
            </a:r>
          </a:p>
          <a:p>
            <a:pPr lvl="1"/>
            <a:r>
              <a:rPr lang="en-US" dirty="0" smtClean="0"/>
              <a:t>However this involves additional options on sites/detectors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Can this also provide additional help and knowledge for costing issues – engineering manpower?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4956-2799-BD46-9C96-4B3A2291E801}" type="datetime1">
              <a:rPr lang="en-US" smtClean="0"/>
              <a:pPr/>
              <a:t>6/3/10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 - EUROnuAnnualMeeting, GB-02June2010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</a:t>
            </a:r>
            <a:r>
              <a:rPr lang="en-US" baseline="30000" dirty="0" smtClean="0"/>
              <a:t>st</a:t>
            </a:r>
            <a:r>
              <a:rPr lang="en-US" dirty="0" smtClean="0"/>
              <a:t>) EURONU Costing Workshop -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The cost evaluation of the proposed facilities is part of the design  study. </a:t>
            </a:r>
          </a:p>
          <a:p>
            <a:pPr algn="ctr">
              <a:buNone/>
            </a:pPr>
            <a:endParaRPr lang="en-US" i="1" dirty="0"/>
          </a:p>
          <a:p>
            <a:pPr algn="ctr">
              <a:buNone/>
            </a:pPr>
            <a:r>
              <a:rPr lang="en-US" i="1" dirty="0" smtClean="0">
                <a:solidFill>
                  <a:srgbClr val="008000"/>
                </a:solidFill>
              </a:rPr>
              <a:t>This two days workshop would introduce the cost management techniques to the </a:t>
            </a:r>
            <a:r>
              <a:rPr lang="en-US" i="1" dirty="0" err="1" smtClean="0">
                <a:solidFill>
                  <a:srgbClr val="008000"/>
                </a:solidFill>
              </a:rPr>
              <a:t>EURONu</a:t>
            </a:r>
            <a:r>
              <a:rPr lang="en-US" i="1" dirty="0">
                <a:solidFill>
                  <a:srgbClr val="008000"/>
                </a:solidFill>
              </a:rPr>
              <a:t> </a:t>
            </a:r>
            <a:r>
              <a:rPr lang="en-US" i="1" dirty="0" smtClean="0">
                <a:solidFill>
                  <a:srgbClr val="008000"/>
                </a:solidFill>
              </a:rPr>
              <a:t>participants towards defining a strategy for what needs to be done within the design study. </a:t>
            </a:r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i="1" dirty="0" smtClean="0">
                <a:solidFill>
                  <a:srgbClr val="0000FF"/>
                </a:solidFill>
              </a:rPr>
              <a:t>The workshop will be more of a tutorial and open discussion basis, where the experience from past and present/future HEP accelerator projects will be presented along with methods, techniques and tools used in cost evaluation of big projects. 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2399" y="1417638"/>
            <a:ext cx="4398169" cy="19351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85750" indent="-285750">
              <a:spcBef>
                <a:spcPct val="20000"/>
              </a:spcBef>
              <a:buSzPct val="100000"/>
            </a:pPr>
            <a:r>
              <a:rPr lang="en-US" sz="2581" b="1" noProof="0" dirty="0" smtClean="0">
                <a:solidFill>
                  <a:srgbClr val="1F497D"/>
                </a:solidFill>
              </a:rPr>
              <a:t>Costing panel</a:t>
            </a:r>
            <a:endParaRPr kumimoji="0" lang="en-US" sz="2581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reps from each WP as cost contact persons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2000" dirty="0" smtClean="0"/>
              <a:t>EURONU MB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Tasks: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q"/>
            </a:pPr>
            <a:r>
              <a:rPr lang="en-US" dirty="0" smtClean="0"/>
              <a:t>Trained to use the costing tool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q"/>
            </a:pPr>
            <a:r>
              <a:rPr lang="en-US" dirty="0" smtClean="0"/>
              <a:t>Responsible for collecting information and cost update in the tool</a:t>
            </a:r>
            <a:endParaRPr lang="en-US" b="1" baseline="0" dirty="0" smtClean="0">
              <a:solidFill>
                <a:srgbClr val="FF0000"/>
              </a:solidFill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EUROnu</a:t>
            </a:r>
            <a:r>
              <a:rPr lang="en-US" dirty="0" smtClean="0"/>
              <a:t> </a:t>
            </a:r>
            <a:r>
              <a:rPr lang="en-US" dirty="0" smtClean="0"/>
              <a:t>Costing </a:t>
            </a:r>
            <a:r>
              <a:rPr lang="en-US" dirty="0" smtClean="0"/>
              <a:t>exercise 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800000"/>
                </a:solidFill>
              </a:rPr>
              <a:t>R</a:t>
            </a:r>
            <a:r>
              <a:rPr lang="en-US" dirty="0" smtClean="0">
                <a:solidFill>
                  <a:srgbClr val="800000"/>
                </a:solidFill>
              </a:rPr>
              <a:t>oadmap</a:t>
            </a:r>
            <a:endParaRPr lang="en-US" dirty="0">
              <a:solidFill>
                <a:srgbClr val="8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9538" y="1600200"/>
          <a:ext cx="8882062" cy="480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029200" y="4800600"/>
            <a:ext cx="39624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>
              <a:spcBef>
                <a:spcPct val="20000"/>
              </a:spcBef>
              <a:buSzPct val="100000"/>
            </a:pPr>
            <a:r>
              <a:rPr lang="en-US" b="1" noProof="0" dirty="0" smtClean="0">
                <a:solidFill>
                  <a:srgbClr val="008000"/>
                </a:solidFill>
              </a:rPr>
              <a:t>CERN support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Project Office support: costing tool, consultancy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Streamline requests and collaboration via the </a:t>
            </a:r>
            <a:r>
              <a:rPr lang="en-US" sz="2000" dirty="0" err="1" smtClean="0">
                <a:solidFill>
                  <a:schemeClr val="tx2"/>
                </a:solidFill>
              </a:rPr>
              <a:t>EUROnu</a:t>
            </a:r>
            <a:r>
              <a:rPr lang="en-US" sz="2000" dirty="0" smtClean="0">
                <a:solidFill>
                  <a:schemeClr val="tx2"/>
                </a:solidFill>
              </a:rPr>
              <a:t> Costing Panel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BBB6-9446-BA40-8CB4-3B9189C403F3}" type="datetime1">
              <a:rPr lang="en-US" smtClean="0"/>
              <a:pPr/>
              <a:t>6/3/10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 - EUROnuAnnualMeeting, GB-02June2010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EUROnu</a:t>
            </a:r>
            <a:r>
              <a:rPr lang="en-US" dirty="0" smtClean="0"/>
              <a:t> </a:t>
            </a:r>
            <a:r>
              <a:rPr lang="en-US" dirty="0" smtClean="0"/>
              <a:t>Costing </a:t>
            </a:r>
            <a:r>
              <a:rPr lang="en-US" dirty="0" smtClean="0"/>
              <a:t>exercise – </a:t>
            </a:r>
            <a:r>
              <a:rPr lang="en-US" dirty="0" smtClean="0">
                <a:solidFill>
                  <a:srgbClr val="800000"/>
                </a:solidFill>
              </a:rPr>
              <a:t>Challenges ahead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manpower will be the limiting factor</a:t>
            </a:r>
          </a:p>
          <a:p>
            <a:pPr lvl="1"/>
            <a:r>
              <a:rPr lang="en-US" dirty="0" smtClean="0"/>
              <a:t>Several parts of each facility NOT included in the EURONU</a:t>
            </a:r>
          </a:p>
          <a:p>
            <a:pPr lvl="1"/>
            <a:r>
              <a:rPr lang="en-US" dirty="0" smtClean="0"/>
              <a:t>Parts are only designed not fully engineered </a:t>
            </a:r>
          </a:p>
          <a:p>
            <a:pPr lvl="1"/>
            <a:r>
              <a:rPr lang="en-US" dirty="0" smtClean="0"/>
              <a:t>Balance of  available manpower between physics (design/simulation) and engineering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Available expertise in infrastructure estimates?</a:t>
            </a:r>
          </a:p>
          <a:p>
            <a:pPr lvl="1"/>
            <a:r>
              <a:rPr lang="en-US" dirty="0" smtClean="0"/>
              <a:t>Localization exercises</a:t>
            </a:r>
          </a:p>
          <a:p>
            <a:pPr lvl="2"/>
            <a:r>
              <a:rPr lang="en-US" dirty="0" smtClean="0"/>
              <a:t>would need local experts to get estimates – CERN?</a:t>
            </a:r>
          </a:p>
          <a:p>
            <a:pPr lvl="2"/>
            <a:r>
              <a:rPr lang="en-US" dirty="0" smtClean="0"/>
              <a:t>include safety issues and </a:t>
            </a:r>
            <a:r>
              <a:rPr lang="en-US" dirty="0" smtClean="0">
                <a:sym typeface="Wingdings"/>
              </a:rPr>
              <a:t>impact on cost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Final target for cost estimate in the final report?</a:t>
            </a:r>
          </a:p>
          <a:p>
            <a:pPr lvl="1"/>
            <a:r>
              <a:rPr lang="en-US" dirty="0" smtClean="0"/>
              <a:t>± 50 %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±30)? </a:t>
            </a:r>
            <a:r>
              <a:rPr lang="en-US" dirty="0" smtClean="0"/>
              <a:t>– what is realistic and “politically correct” at this stage?</a:t>
            </a:r>
          </a:p>
          <a:p>
            <a:pPr lvl="1"/>
            <a:r>
              <a:rPr lang="en-US" dirty="0" smtClean="0"/>
              <a:t>Aim for better precision on the relative cost between </a:t>
            </a:r>
            <a:r>
              <a:rPr lang="en-US" dirty="0" smtClean="0"/>
              <a:t>facilities </a:t>
            </a:r>
            <a:r>
              <a:rPr lang="en-US" dirty="0" smtClean="0"/>
              <a:t>– ±</a:t>
            </a:r>
            <a:r>
              <a:rPr lang="en-US" dirty="0" smtClean="0"/>
              <a:t>30 or less??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213CF-74CB-A141-9DD4-06FA14CF2954}" type="datetime1">
              <a:rPr lang="en-US" smtClean="0"/>
              <a:pPr/>
              <a:t>6/3/10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 - EUROnuAnnualMeeting, GB-02June2010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039906"/>
            <a:ext cx="2286000" cy="170329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EUROnu</a:t>
            </a:r>
            <a:r>
              <a:rPr lang="en-US" dirty="0" smtClean="0"/>
              <a:t> Safety – </a:t>
            </a:r>
            <a:r>
              <a:rPr lang="en-US" dirty="0" smtClean="0">
                <a:solidFill>
                  <a:srgbClr val="800000"/>
                </a:solidFill>
              </a:rPr>
              <a:t>What it means?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safety issues in the project</a:t>
            </a:r>
          </a:p>
          <a:p>
            <a:pPr lvl="1"/>
            <a:r>
              <a:rPr lang="en-US" dirty="0" smtClean="0"/>
              <a:t>Safety of </a:t>
            </a:r>
            <a:r>
              <a:rPr lang="en-US" b="1" dirty="0" smtClean="0">
                <a:solidFill>
                  <a:srgbClr val="0000FF"/>
                </a:solidFill>
              </a:rPr>
              <a:t>personnel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during installation, operation,  maintenance and dismantling actions</a:t>
            </a:r>
          </a:p>
          <a:p>
            <a:pPr lvl="1"/>
            <a:r>
              <a:rPr lang="en-US" dirty="0" smtClean="0"/>
              <a:t>Safety to </a:t>
            </a:r>
            <a:r>
              <a:rPr lang="en-US" b="1" dirty="0" smtClean="0">
                <a:solidFill>
                  <a:srgbClr val="0000FF"/>
                </a:solidFill>
              </a:rPr>
              <a:t>materials/equipment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– assure their operation as required by the specs</a:t>
            </a:r>
          </a:p>
          <a:p>
            <a:pPr lvl="1"/>
            <a:r>
              <a:rPr lang="en-US" dirty="0" smtClean="0"/>
              <a:t>Impact to the </a:t>
            </a:r>
            <a:r>
              <a:rPr lang="en-US" b="1" dirty="0" smtClean="0">
                <a:solidFill>
                  <a:srgbClr val="0000FF"/>
                </a:solidFill>
              </a:rPr>
              <a:t>environment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during installation, operation and dismantling of the facility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Do risk analysis for each identified safety issue</a:t>
            </a:r>
          </a:p>
          <a:p>
            <a:pPr lvl="1"/>
            <a:r>
              <a:rPr lang="en-US" dirty="0" smtClean="0"/>
              <a:t>Ways to mitigate the risk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incorporate in the design, include in the cost estimate</a:t>
            </a:r>
          </a:p>
          <a:p>
            <a:pPr lvl="1"/>
            <a:r>
              <a:rPr lang="en-US" dirty="0" smtClean="0">
                <a:sym typeface="Wingdings"/>
              </a:rPr>
              <a:t>Classify the risks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setup the project risk register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EUROnu</a:t>
            </a:r>
            <a:r>
              <a:rPr lang="en-US" dirty="0" smtClean="0"/>
              <a:t> Safety – </a:t>
            </a:r>
            <a:r>
              <a:rPr lang="en-US" dirty="0" smtClean="0">
                <a:solidFill>
                  <a:srgbClr val="800000"/>
                </a:solidFill>
              </a:rPr>
              <a:t>What it means?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09538" y="1600200"/>
          <a:ext cx="8882062" cy="480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4000500"/>
            <a:ext cx="3166938" cy="240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safety issues in the project during: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q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installation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q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q"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maintenance 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q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.. and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dismantling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638800" y="4000500"/>
            <a:ext cx="3352800" cy="2400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Risk analysis: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2000" dirty="0" smtClean="0"/>
              <a:t>Identify risks (</a:t>
            </a:r>
            <a:r>
              <a:rPr lang="en-US" sz="2000" dirty="0" err="1" smtClean="0"/>
              <a:t>wrt</a:t>
            </a:r>
            <a:r>
              <a:rPr lang="en-US" sz="2000" dirty="0" smtClean="0"/>
              <a:t> safety)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dirty="0" smtClean="0"/>
              <a:t>Ways </a:t>
            </a:r>
            <a:r>
              <a:rPr lang="en-US" dirty="0" smtClean="0"/>
              <a:t>to mitigate the </a:t>
            </a:r>
            <a:r>
              <a:rPr lang="en-US" dirty="0" smtClean="0"/>
              <a:t>risks</a:t>
            </a:r>
          </a:p>
          <a:p>
            <a:pPr marL="542925" lvl="1" indent="-185738">
              <a:spcBef>
                <a:spcPct val="20000"/>
              </a:spcBef>
              <a:buSzPct val="70000"/>
              <a:buFont typeface="Lucida Grande"/>
              <a:buChar char="❚"/>
            </a:pPr>
            <a:r>
              <a:rPr lang="en-US" dirty="0" smtClean="0">
                <a:sym typeface="Wingdings"/>
              </a:rPr>
              <a:t>incorporate in the design</a:t>
            </a:r>
          </a:p>
          <a:p>
            <a:pPr marL="542925" lvl="1" indent="-185738">
              <a:spcBef>
                <a:spcPct val="20000"/>
              </a:spcBef>
              <a:buSzPct val="70000"/>
              <a:buFont typeface="Lucida Grande"/>
              <a:buChar char="❚"/>
            </a:pPr>
            <a:r>
              <a:rPr lang="en-US" dirty="0" smtClean="0">
                <a:sym typeface="Wingdings"/>
              </a:rPr>
              <a:t>include in the cost estimate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q"/>
            </a:pPr>
            <a:r>
              <a:rPr lang="en-US" dirty="0" smtClean="0">
                <a:sym typeface="Wingdings"/>
              </a:rPr>
              <a:t>Classify </a:t>
            </a:r>
            <a:r>
              <a:rPr lang="en-US" dirty="0" smtClean="0">
                <a:sym typeface="Wingdings"/>
              </a:rPr>
              <a:t>the </a:t>
            </a:r>
            <a:r>
              <a:rPr lang="en-US" dirty="0" smtClean="0">
                <a:sym typeface="Wingdings"/>
              </a:rPr>
              <a:t>risks</a:t>
            </a:r>
          </a:p>
          <a:p>
            <a:pPr marL="542925" lvl="1" indent="-185738">
              <a:spcBef>
                <a:spcPct val="20000"/>
              </a:spcBef>
              <a:buSzPct val="70000"/>
              <a:buFont typeface="Lucida Grande"/>
              <a:buChar char="❚"/>
            </a:pPr>
            <a:r>
              <a:rPr lang="en-US" dirty="0" smtClean="0">
                <a:sym typeface="Wingdings"/>
              </a:rPr>
              <a:t>setup </a:t>
            </a:r>
            <a:r>
              <a:rPr lang="en-US" dirty="0" smtClean="0">
                <a:sym typeface="Wingdings"/>
              </a:rPr>
              <a:t>the </a:t>
            </a:r>
            <a:r>
              <a:rPr lang="en-US" b="1" dirty="0" smtClean="0">
                <a:solidFill>
                  <a:srgbClr val="800000"/>
                </a:solidFill>
                <a:sym typeface="Wingdings"/>
              </a:rPr>
              <a:t>project risk </a:t>
            </a:r>
            <a:r>
              <a:rPr lang="en-US" b="1" dirty="0" smtClean="0">
                <a:solidFill>
                  <a:srgbClr val="800000"/>
                </a:solidFill>
                <a:sym typeface="Wingdings"/>
              </a:rPr>
              <a:t>register</a:t>
            </a:r>
            <a:endParaRPr lang="en-US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9538" y="1600200"/>
          <a:ext cx="8882062" cy="480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52399" y="1417638"/>
            <a:ext cx="4398169" cy="19351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85750" indent="-285750">
              <a:spcBef>
                <a:spcPct val="20000"/>
              </a:spcBef>
              <a:buSzPct val="100000"/>
            </a:pPr>
            <a:r>
              <a:rPr lang="en-US" sz="2581" b="1" noProof="0" dirty="0" smtClean="0">
                <a:solidFill>
                  <a:srgbClr val="1F497D"/>
                </a:solidFill>
              </a:rPr>
              <a:t>Safety panel</a:t>
            </a:r>
            <a:endParaRPr kumimoji="0" lang="en-US" sz="2581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reps from each WP as cost contact persons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2000" dirty="0" smtClean="0"/>
              <a:t>EURONU MB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Tasks: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Wingdings" charset="2"/>
              <a:buChar char="q"/>
            </a:pPr>
            <a:r>
              <a:rPr lang="en-US" dirty="0" smtClean="0"/>
              <a:t>Collect information on safety issues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q"/>
            </a:pPr>
            <a:r>
              <a:rPr lang="en-US" dirty="0" smtClean="0"/>
              <a:t>Organize risk analysis </a:t>
            </a:r>
            <a:r>
              <a:rPr lang="en-US" dirty="0" smtClean="0"/>
              <a:t>reviews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q"/>
            </a:pPr>
            <a:endParaRPr lang="en-US" b="1" baseline="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Safety = Costing Panel???</a:t>
            </a:r>
            <a:endParaRPr lang="en-US" b="1" baseline="0" dirty="0" smtClean="0">
              <a:solidFill>
                <a:srgbClr val="FF0000"/>
              </a:solidFill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EUROnu</a:t>
            </a:r>
            <a:r>
              <a:rPr lang="en-US" dirty="0" smtClean="0"/>
              <a:t> Safety – </a:t>
            </a:r>
            <a:r>
              <a:rPr lang="en-US" dirty="0" smtClean="0">
                <a:solidFill>
                  <a:srgbClr val="800000"/>
                </a:solidFill>
              </a:rPr>
              <a:t>R</a:t>
            </a:r>
            <a:r>
              <a:rPr lang="en-US" dirty="0" smtClean="0">
                <a:solidFill>
                  <a:srgbClr val="800000"/>
                </a:solidFill>
              </a:rPr>
              <a:t>oadmap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BBB6-9446-BA40-8CB4-3B9189C403F3}" type="datetime1">
              <a:rPr lang="en-US" smtClean="0"/>
              <a:pPr/>
              <a:t>6/3/10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 - EUROnuAnnualMeeting, GB-02June2010</a:t>
            </a:r>
            <a:endParaRPr lang="en-US"/>
          </a:p>
        </p:txBody>
      </p:sp>
      <p:sp>
        <p:nvSpPr>
          <p:cNvPr id="11" name="Arc 10"/>
          <p:cNvSpPr/>
          <p:nvPr/>
        </p:nvSpPr>
        <p:spPr>
          <a:xfrm rot="9459597">
            <a:off x="3788569" y="5058783"/>
            <a:ext cx="1524000" cy="838200"/>
          </a:xfrm>
          <a:prstGeom prst="arc">
            <a:avLst>
              <a:gd name="adj1" fmla="val 10917811"/>
              <a:gd name="adj2" fmla="val 0"/>
            </a:avLst>
          </a:prstGeom>
          <a:ln w="762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62" y="1600200"/>
            <a:ext cx="8881938" cy="5334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http://indico.cern.ch/event/EuroNuCostingMar2010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2260600"/>
            <a:ext cx="8128000" cy="2768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276600"/>
            <a:ext cx="386159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886200"/>
            <a:ext cx="386159" cy="355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536700"/>
            <a:ext cx="8178800" cy="440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62" y="5867400"/>
            <a:ext cx="8881938" cy="533400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88" y="1905000"/>
            <a:ext cx="386159" cy="35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88" y="4114800"/>
            <a:ext cx="386159" cy="35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88" y="2590800"/>
            <a:ext cx="386159" cy="355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1466850"/>
            <a:ext cx="8166100" cy="392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62" y="5867400"/>
            <a:ext cx="8881938" cy="533400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778000"/>
            <a:ext cx="386159" cy="355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524000"/>
            <a:ext cx="8204200" cy="347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62" y="5257800"/>
            <a:ext cx="8881938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Very interesting presentations – </a:t>
            </a:r>
            <a:r>
              <a:rPr lang="en-US" dirty="0" smtClean="0">
                <a:solidFill>
                  <a:srgbClr val="FF0000"/>
                </a:solidFill>
              </a:rPr>
              <a:t>the ones marked worth going through</a:t>
            </a:r>
          </a:p>
          <a:p>
            <a:r>
              <a:rPr lang="en-US" dirty="0" smtClean="0"/>
              <a:t>Good attendance (~25 people) and lively discussions…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88" y="1981200"/>
            <a:ext cx="386159" cy="35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08" y="3657600"/>
            <a:ext cx="386159" cy="355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Highlights –</a:t>
            </a:r>
            <a:r>
              <a:rPr lang="en-US" dirty="0" smtClean="0"/>
              <a:t> </a:t>
            </a:r>
            <a:r>
              <a:rPr lang="en-US" sz="2400" dirty="0" err="1" smtClean="0">
                <a:solidFill>
                  <a:srgbClr val="800000"/>
                </a:solidFill>
              </a:rPr>
              <a:t>Ph.Lebrun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i="1" dirty="0" smtClean="0">
                <a:solidFill>
                  <a:srgbClr val="800000"/>
                </a:solidFill>
              </a:rPr>
              <a:t>“Costing in big HEP projects –the CLIC case”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5448300" cy="39262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461" y="1447800"/>
            <a:ext cx="3410339" cy="46418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Highlights –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P. </a:t>
            </a:r>
            <a:r>
              <a:rPr lang="en-US" sz="2400" dirty="0" err="1" smtClean="0">
                <a:solidFill>
                  <a:srgbClr val="800000"/>
                </a:solidFill>
              </a:rPr>
              <a:t>Bonnal</a:t>
            </a:r>
            <a:r>
              <a:rPr lang="en-US" sz="2400" dirty="0" smtClean="0">
                <a:solidFill>
                  <a:srgbClr val="800000"/>
                </a:solidFill>
              </a:rPr>
              <a:t> “Project Cost Management – what is all about?”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6709"/>
            <a:ext cx="4648200" cy="3494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066" y="1254129"/>
            <a:ext cx="4887934" cy="36576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Highlights 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800000"/>
                </a:solidFill>
              </a:rPr>
              <a:t>P. </a:t>
            </a:r>
            <a:r>
              <a:rPr lang="en-US" dirty="0" err="1" smtClean="0">
                <a:solidFill>
                  <a:srgbClr val="800000"/>
                </a:solidFill>
              </a:rPr>
              <a:t>Bonnal</a:t>
            </a:r>
            <a:r>
              <a:rPr lang="en-US" dirty="0" smtClean="0">
                <a:solidFill>
                  <a:srgbClr val="800000"/>
                </a:solidFill>
              </a:rPr>
              <a:t> “Project Cost Management – what is all about?”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EUROnu-AnnualMtg_03Jun2010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Ilias Efthymiopoulos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AA10-9BC5-814C-98CB-E7C80BF6E4E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4533900" cy="3399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734" y="2333327"/>
            <a:ext cx="4552866" cy="406747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1472</Words>
  <Application>Microsoft Macintosh PowerPoint</Application>
  <PresentationFormat>On-screen Show (4:3)</PresentationFormat>
  <Paragraphs>254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Costing and Safety</vt:lpstr>
      <vt:lpstr>(1st) EURONU Costing Workshop - Aims</vt:lpstr>
      <vt:lpstr>Workshop program</vt:lpstr>
      <vt:lpstr>Workshop program</vt:lpstr>
      <vt:lpstr>Workshop program</vt:lpstr>
      <vt:lpstr>Workshop program</vt:lpstr>
      <vt:lpstr>Highlights – Ph.Lebrun “Costing in big HEP projects –the CLIC case”</vt:lpstr>
      <vt:lpstr>Highlights – P. Bonnal “Project Cost Management – what is all about?”</vt:lpstr>
      <vt:lpstr>Highlights – P. Bonnal “Project Cost Management – what is all about?”</vt:lpstr>
      <vt:lpstr>Highlights – Ph.Lebrun “Costing in big HEP projects –the CLIC case”</vt:lpstr>
      <vt:lpstr>Highlights – Cost optimization</vt:lpstr>
      <vt:lpstr>Highlights – Cost optimization</vt:lpstr>
      <vt:lpstr>Highlights – Cost estimate and variance</vt:lpstr>
      <vt:lpstr>Highlights – P. Bonnal “Project Cost Management Plan – error and risk estimates “</vt:lpstr>
      <vt:lpstr>Highlights – J Osborne “Cost evaluation for civil engineering and infrastructure works - the LHC experience”</vt:lpstr>
      <vt:lpstr>Highlights – J. De Jonghe “CERN tool for project costing” </vt:lpstr>
      <vt:lpstr>Highlights – K. Elsener “CNGS project cost management - lessons learned” </vt:lpstr>
      <vt:lpstr>Costing workshop – What we learnt</vt:lpstr>
      <vt:lpstr>Costing workshop - Outcome</vt:lpstr>
      <vt:lpstr>EUROnu Costing exercise – Roadmap</vt:lpstr>
      <vt:lpstr>EUROnu Costing exercise – Challenges ahead</vt:lpstr>
      <vt:lpstr>safety</vt:lpstr>
      <vt:lpstr>EUROnu Safety – What it means?</vt:lpstr>
      <vt:lpstr>EUROnu Safety – What it means?</vt:lpstr>
      <vt:lpstr>EUROnu Safety – Roadmap</vt:lpstr>
    </vt:vector>
  </TitlesOfParts>
  <Company>CERN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– Cost Exercise in EURONu What should be done?</dc:title>
  <dc:creator>Efthymiopoulos Ilias</dc:creator>
  <cp:lastModifiedBy>Efthymiopoulos Ilias</cp:lastModifiedBy>
  <cp:revision>20</cp:revision>
  <dcterms:created xsi:type="dcterms:W3CDTF">2010-06-02T22:20:39Z</dcterms:created>
  <dcterms:modified xsi:type="dcterms:W3CDTF">2010-06-03T06:59:03Z</dcterms:modified>
</cp:coreProperties>
</file>