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83" r:id="rId2"/>
    <p:sldMasterId id="2147483795" r:id="rId3"/>
    <p:sldMasterId id="2147483807" r:id="rId4"/>
    <p:sldMasterId id="2147483819" r:id="rId5"/>
    <p:sldMasterId id="2147483831" r:id="rId6"/>
    <p:sldMasterId id="2147483843" r:id="rId7"/>
    <p:sldMasterId id="2147483855" r:id="rId8"/>
    <p:sldMasterId id="2147483867" r:id="rId9"/>
  </p:sldMasterIdLst>
  <p:notesMasterIdLst>
    <p:notesMasterId r:id="rId31"/>
  </p:notesMasterIdLst>
  <p:handoutMasterIdLst>
    <p:handoutMasterId r:id="rId32"/>
  </p:handoutMasterIdLst>
  <p:sldIdLst>
    <p:sldId id="258" r:id="rId10"/>
    <p:sldId id="388" r:id="rId11"/>
    <p:sldId id="261" r:id="rId12"/>
    <p:sldId id="429" r:id="rId13"/>
    <p:sldId id="394" r:id="rId14"/>
    <p:sldId id="395" r:id="rId15"/>
    <p:sldId id="337" r:id="rId16"/>
    <p:sldId id="428" r:id="rId17"/>
    <p:sldId id="396" r:id="rId18"/>
    <p:sldId id="393" r:id="rId19"/>
    <p:sldId id="424" r:id="rId20"/>
    <p:sldId id="398" r:id="rId21"/>
    <p:sldId id="418" r:id="rId22"/>
    <p:sldId id="422" r:id="rId23"/>
    <p:sldId id="421" r:id="rId24"/>
    <p:sldId id="419" r:id="rId25"/>
    <p:sldId id="405" r:id="rId26"/>
    <p:sldId id="404" r:id="rId27"/>
    <p:sldId id="417" r:id="rId28"/>
    <p:sldId id="423" r:id="rId29"/>
    <p:sldId id="326" r:id="rId30"/>
  </p:sldIdLst>
  <p:sldSz cx="9144000" cy="6858000" type="screen4x3"/>
  <p:notesSz cx="6718300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CFEE2"/>
    <a:srgbClr val="FF0000"/>
    <a:srgbClr val="F57127"/>
    <a:srgbClr val="0000FF"/>
    <a:srgbClr val="00C000"/>
    <a:srgbClr val="FABE00"/>
    <a:srgbClr val="FF00FF"/>
    <a:srgbClr val="FFEBFF"/>
    <a:srgbClr val="FFFFD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29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126" y="-114"/>
      </p:cViewPr>
      <p:guideLst>
        <p:guide orient="horz" pos="3108"/>
        <p:guide pos="21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1475" cy="4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9" y="1"/>
            <a:ext cx="2911475" cy="4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0AF72921-97AE-44F6-8F71-8CC8474F67B2}" type="datetimeFigureOut">
              <a:rPr lang="en-US"/>
              <a:pPr/>
              <a:t>6/7/2010</a:t>
            </a:fld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552"/>
            <a:ext cx="2911475" cy="4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9" y="9373552"/>
            <a:ext cx="2911475" cy="4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81DE9621-4635-41D9-B188-7A64A0DD3A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1475" cy="492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9" y="1"/>
            <a:ext cx="2911475" cy="492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0F0E41A-3615-401C-8F13-29DC23EB9922}" type="datetimeFigureOut">
              <a:rPr lang="en-US"/>
              <a:pPr>
                <a:defRPr/>
              </a:pPr>
              <a:t>6/7/2010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4" y="4687571"/>
            <a:ext cx="5375275" cy="443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3552"/>
            <a:ext cx="2911475" cy="492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9" y="9373552"/>
            <a:ext cx="2911475" cy="492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87D931D8-1E35-46FC-AA34-F9EB9906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D2D32C0-EEB5-4C51-AAE8-95D3F36A0A08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E5B94-343F-4DBE-A49E-9B10F1DF70BA}" type="slidenum">
              <a:rPr lang="en-US" smtClean="0">
                <a:latin typeface="Arial" pitchFamily="34" charset="0"/>
                <a:ea typeface="ＭＳ Ｐゴシック" charset="-128"/>
              </a:rPr>
              <a:pPr/>
              <a:t>10</a:t>
            </a:fld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CDC0B11-2045-4850-B434-ADFE9CED6727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972B046-E37C-4C36-91BC-D56EF3F753E9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E3D13D3-AC86-42F2-A5FD-7A1CD45F6C89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C894A49-4DE4-4723-8E5A-18BF52A92F3A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C894A49-4DE4-4723-8E5A-18BF52A92F3A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871E03E-E4E9-4669-A180-BB345EDEFDD2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F02C39A-B1F7-4D2F-B3F4-AC5A05BB6E0A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BD21C6C-8291-4860-B048-BC5562571BEE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03DDB23-CA01-4E59-8EE5-1CC808038D00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CA2123-73F6-456A-8F8D-B8FEA35D4FD0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A1C2887-D063-4D7D-A1E3-6C07C209F623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EBF3F3-8BD8-44F0-85A3-EF96347CB508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ECA2123-73F6-456A-8F8D-B8FEA35D4FD0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BAC93-0937-44D1-A6D9-04DA82186B20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A4253-97BA-4159-8727-785CBF7EBD95}" type="slidenum">
              <a:rPr lang="en-US" smtClean="0">
                <a:latin typeface="Arial" pitchFamily="34" charset="0"/>
                <a:ea typeface="ＭＳ Ｐゴシック" charset="-128"/>
              </a:rPr>
              <a:pPr/>
              <a:t>5</a:t>
            </a:fld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BDD8640-ED9C-4416-9BAA-9186AA5BC76C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30CBA16-822E-4706-91B5-DFD100953FE5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BAC93-0937-44D1-A6D9-04DA82186B20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03259B6-05B6-4AC6-B760-67E614E30F1D}" type="datetime1">
              <a:rPr lang="en-US" smtClean="0"/>
              <a:pPr>
                <a:defRPr/>
              </a:pPr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7D931D8-1E35-46FC-AA34-F9EB990641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eucard.web.cern.ch/eucard/index.html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gi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gi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gi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gif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gif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79375"/>
            <a:ext cx="7778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uCARD 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85725"/>
            <a:ext cx="15811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2605683" y="0"/>
            <a:ext cx="31854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</a:t>
            </a:r>
            <a:r>
              <a:rPr lang="en-US" sz="5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929898" y="0"/>
            <a:ext cx="68967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CERNlogo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  <p:pic>
        <p:nvPicPr>
          <p:cNvPr id="8" name="Picture 7" descr="EUROnu Annual meet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ph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8458" y="4"/>
            <a:ext cx="1089660" cy="7543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898183" y="1"/>
            <a:ext cx="3766088" cy="369332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2nd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EuroNu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Plenary Meeting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898" y="0"/>
            <a:ext cx="68967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929898" y="0"/>
            <a:ext cx="68967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CERNlogo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  <p:pic>
        <p:nvPicPr>
          <p:cNvPr id="8" name="Picture 7" descr="EUROnu Annual meet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ph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8458" y="4"/>
            <a:ext cx="1089660" cy="7543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898183" y="1"/>
            <a:ext cx="3766088" cy="369332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2nd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EuroNu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Plenary Meeting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29898" y="0"/>
            <a:ext cx="68967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CERNlogo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  <p:pic>
        <p:nvPicPr>
          <p:cNvPr id="8" name="Picture 7" descr="EUROnu Annual meet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ph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8458" y="4"/>
            <a:ext cx="1089660" cy="7543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898183" y="1"/>
            <a:ext cx="3766088" cy="369332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2nd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EuroNu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Plenary Meeting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29898" y="0"/>
            <a:ext cx="68967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CERNlogo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  <p:pic>
        <p:nvPicPr>
          <p:cNvPr id="8" name="Picture 7" descr="EUROnu Annual meet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ph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8458" y="4"/>
            <a:ext cx="1089660" cy="7543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898183" y="1"/>
            <a:ext cx="3766088" cy="369332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2nd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EuroNu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Plenary Meeting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929898" y="0"/>
            <a:ext cx="68967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CERNlogo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  <p:pic>
        <p:nvPicPr>
          <p:cNvPr id="9" name="Picture 8" descr="EUROnu Annual meet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ph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8458" y="4"/>
            <a:ext cx="1089660" cy="7543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183" y="1"/>
            <a:ext cx="3766088" cy="369332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2nd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EuroNu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Plenary Meeting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929898" y="0"/>
            <a:ext cx="68967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CERNlogo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  <p:pic>
        <p:nvPicPr>
          <p:cNvPr id="9" name="Picture 8" descr="EUROnu Annual meet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ph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8458" y="4"/>
            <a:ext cx="1089660" cy="7543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183" y="1"/>
            <a:ext cx="3766088" cy="369332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2nd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EuroNu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Plenary Meeting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929898" y="0"/>
            <a:ext cx="68967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CERNlogo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  <p:pic>
        <p:nvPicPr>
          <p:cNvPr id="9" name="Picture 8" descr="EUROnu Annual meet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ph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8458" y="4"/>
            <a:ext cx="1089660" cy="7543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183" y="1"/>
            <a:ext cx="3766088" cy="369332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2nd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EuroNu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Plenary Meeting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929898" y="0"/>
            <a:ext cx="689674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CERNlogo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  <p:pic>
        <p:nvPicPr>
          <p:cNvPr id="9" name="Picture 8" descr="EUROnu Annual meet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phc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8458" y="4"/>
            <a:ext cx="1089660" cy="7543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183" y="1"/>
            <a:ext cx="3766088" cy="369332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2nd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EuroNu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Plenary Meeting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CERNlogo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  <p:pic>
        <p:nvPicPr>
          <p:cNvPr id="8" name="Picture 7" descr="EUROnu Annual meeti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0"/>
            <a:ext cx="1295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898183" y="1"/>
            <a:ext cx="3766088" cy="369332"/>
          </a:xfrm>
          <a:prstGeom prst="rect">
            <a:avLst/>
          </a:prstGeom>
          <a:gradFill>
            <a:gsLst>
              <a:gs pos="0">
                <a:srgbClr val="DAE5E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2nd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EuroNu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 Plenary Meeting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iphc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8458" y="4"/>
            <a:ext cx="1089660" cy="754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M.M.  -  EUROnu</a:t>
            </a:r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F9141E-F798-44AD-A628-E50B36EB19B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5211" y="2280958"/>
            <a:ext cx="7289074" cy="288955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5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5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67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Review of CERN Proton Driver bunch compression studies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fr-FR" dirty="0">
              <a:latin typeface="Calibri" pitchFamily="34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02/06/2010</a:t>
            </a:r>
            <a:endParaRPr lang="fr-FR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M.M.  -  </a:t>
            </a:r>
            <a:r>
              <a:rPr lang="fr-FR" dirty="0" err="1" smtClean="0"/>
              <a:t>EUROnu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61309" y="0"/>
            <a:ext cx="5569527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en-US" sz="4400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4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EuroNu</a:t>
            </a:r>
            <a:r>
              <a:rPr lang="en-US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Plenary Meeting</a:t>
            </a:r>
            <a:endParaRPr lang="en-US" sz="4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8"/>
          <p:cNvSpPr>
            <a:spLocks/>
          </p:cNvSpPr>
          <p:nvPr/>
        </p:nvSpPr>
        <p:spPr bwMode="auto">
          <a:xfrm>
            <a:off x="433658" y="2545307"/>
            <a:ext cx="860583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Helvetica Neue" charset="0"/>
                <a:sym typeface="Helvetica Neue" charset="0"/>
              </a:rPr>
              <a:t>SPL </a:t>
            </a:r>
            <a:r>
              <a:rPr lang="en-US" sz="2000" b="1" dirty="0">
                <a:solidFill>
                  <a:srgbClr val="00B0F0"/>
                </a:solidFill>
                <a:latin typeface="Helvetica Neue" charset="0"/>
                <a:sym typeface="Helvetica Neue" charset="0"/>
              </a:rPr>
              <a:t>[160 </a:t>
            </a:r>
            <a:r>
              <a:rPr lang="en-US" sz="2000" b="1" dirty="0" err="1">
                <a:solidFill>
                  <a:srgbClr val="00B0F0"/>
                </a:solidFill>
                <a:latin typeface="Helvetica Neue" charset="0"/>
                <a:sym typeface="Helvetica Neue" charset="0"/>
              </a:rPr>
              <a:t>MeV</a:t>
            </a:r>
            <a:r>
              <a:rPr lang="en-US" sz="2000" b="1" dirty="0">
                <a:solidFill>
                  <a:srgbClr val="00B0F0"/>
                </a:solidFill>
                <a:latin typeface="Helvetica Neue" charset="0"/>
                <a:sym typeface="Helvetica Neue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Symbol" pitchFamily="18" charset="2"/>
              </a:rPr>
              <a:t>®</a:t>
            </a:r>
            <a:r>
              <a:rPr lang="en-US" sz="2000" b="1" dirty="0">
                <a:solidFill>
                  <a:srgbClr val="00B0F0"/>
                </a:solidFill>
                <a:latin typeface="Helvetica Neue" charset="0"/>
                <a:sym typeface="Helvetica Neue" charset="0"/>
              </a:rPr>
              <a:t> 4</a:t>
            </a:r>
            <a:r>
              <a:rPr lang="en-US" sz="2000" b="1" dirty="0">
                <a:solidFill>
                  <a:srgbClr val="0000CC"/>
                </a:solidFill>
                <a:latin typeface="Helvetica Neue" charset="0"/>
                <a:sym typeface="Helvetica Neue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elvetica Neue" charset="0"/>
                <a:sym typeface="Helvetica Neue" charset="0"/>
              </a:rPr>
              <a:t>(5?)</a:t>
            </a:r>
            <a:r>
              <a:rPr lang="en-US" sz="2000" b="1" dirty="0">
                <a:solidFill>
                  <a:srgbClr val="0000CC"/>
                </a:solidFill>
                <a:latin typeface="Helvetica Neue" charset="0"/>
                <a:sym typeface="Helvetica Neue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Helvetica Neue" charset="0"/>
                <a:sym typeface="Helvetica Neue" charset="0"/>
              </a:rPr>
              <a:t>GeV</a:t>
            </a:r>
            <a:r>
              <a:rPr lang="en-US" sz="2000" b="1" dirty="0">
                <a:solidFill>
                  <a:srgbClr val="00B0F0"/>
                </a:solidFill>
                <a:latin typeface="Helvetica Neue" charset="0"/>
                <a:sym typeface="Helvetica Neue" charset="0"/>
              </a:rPr>
              <a:t>] with ejection at intermediate energy</a:t>
            </a:r>
          </a:p>
        </p:txBody>
      </p:sp>
      <p:sp>
        <p:nvSpPr>
          <p:cNvPr id="32771" name="Text Box 108"/>
          <p:cNvSpPr txBox="1">
            <a:spLocks noChangeArrowheads="1"/>
          </p:cNvSpPr>
          <p:nvPr/>
        </p:nvSpPr>
        <p:spPr bwMode="auto">
          <a:xfrm>
            <a:off x="6374176" y="6021070"/>
            <a:ext cx="1911350" cy="369888"/>
          </a:xfrm>
          <a:prstGeom prst="rect">
            <a:avLst/>
          </a:prstGeom>
          <a:solidFill>
            <a:srgbClr val="FFFFAB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1800" dirty="0" smtClean="0">
                <a:solidFill>
                  <a:srgbClr val="0000FF"/>
                </a:solidFill>
              </a:rPr>
              <a:t>Length </a:t>
            </a:r>
            <a:r>
              <a:rPr lang="en-GB" sz="1800" dirty="0">
                <a:solidFill>
                  <a:srgbClr val="0000FF"/>
                </a:solidFill>
              </a:rPr>
              <a:t>~500 m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570401" y="4200208"/>
            <a:ext cx="987425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Medium</a:t>
            </a:r>
            <a:r>
              <a:rPr lang="en-US" sz="1200" dirty="0"/>
              <a:t> </a:t>
            </a:r>
            <a:r>
              <a:rPr lang="en-US" sz="1200" dirty="0">
                <a:latin typeface="Symbol" pitchFamily="18" charset="2"/>
              </a:rPr>
              <a:t>b</a:t>
            </a:r>
            <a:r>
              <a:rPr lang="en-US" sz="1200" dirty="0"/>
              <a:t> </a:t>
            </a:r>
            <a:r>
              <a:rPr lang="en-US" sz="1200" dirty="0">
                <a:latin typeface="Calibri" pitchFamily="34" charset="0"/>
              </a:rPr>
              <a:t>cryomodule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586776" y="4200208"/>
            <a:ext cx="1077912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High</a:t>
            </a:r>
            <a:r>
              <a:rPr lang="en-US" sz="1200" dirty="0"/>
              <a:t> </a:t>
            </a:r>
            <a:r>
              <a:rPr lang="en-US" sz="1200" dirty="0">
                <a:latin typeface="Symbol" pitchFamily="18" charset="2"/>
              </a:rPr>
              <a:t>b</a:t>
            </a:r>
            <a:r>
              <a:rPr lang="en-US" sz="1200" dirty="0"/>
              <a:t> </a:t>
            </a:r>
            <a:r>
              <a:rPr lang="en-US" sz="1200" dirty="0">
                <a:latin typeface="Calibri" pitchFamily="34" charset="0"/>
              </a:rPr>
              <a:t>cryomodules</a:t>
            </a:r>
          </a:p>
        </p:txBody>
      </p:sp>
      <p:cxnSp>
        <p:nvCxnSpPr>
          <p:cNvPr id="54" name="Straight Arrow Connector 53"/>
          <p:cNvCxnSpPr>
            <a:endCxn id="85" idx="1"/>
          </p:cNvCxnSpPr>
          <p:nvPr/>
        </p:nvCxnSpPr>
        <p:spPr>
          <a:xfrm>
            <a:off x="6664688" y="4436745"/>
            <a:ext cx="395288" cy="1588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060101" y="4436745"/>
            <a:ext cx="231775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 rot="16200000">
            <a:off x="4524738" y="4279583"/>
            <a:ext cx="792163" cy="3127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Ejection</a:t>
            </a: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1237026" y="4727258"/>
            <a:ext cx="1639887" cy="913387"/>
            <a:chOff x="1398588" y="3043698"/>
            <a:chExt cx="1639889" cy="912376"/>
          </a:xfrm>
        </p:grpSpPr>
        <p:sp>
          <p:nvSpPr>
            <p:cNvPr id="65" name="Left Brace 64"/>
            <p:cNvSpPr/>
            <p:nvPr/>
          </p:nvSpPr>
          <p:spPr>
            <a:xfrm rot="16200000">
              <a:off x="2062337" y="2379949"/>
              <a:ext cx="312391" cy="163988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81602" y="3371946"/>
              <a:ext cx="1492911" cy="5841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Calibri" pitchFamily="34" charset="0"/>
                </a:rPr>
                <a:t>9 x 6</a:t>
              </a:r>
            </a:p>
            <a:p>
              <a:pPr algn="ctr">
                <a:defRPr/>
              </a:pPr>
              <a:r>
                <a:rPr lang="en-US" sz="1600" dirty="0">
                  <a:latin typeface="Symbol" pitchFamily="18" charset="2"/>
                </a:rPr>
                <a:t>b</a:t>
              </a:r>
              <a:r>
                <a:rPr lang="en-US" sz="1600" dirty="0">
                  <a:latin typeface="Calibri" pitchFamily="34" charset="0"/>
                </a:rPr>
                <a:t>=0.65</a:t>
              </a:r>
              <a:r>
                <a:rPr lang="en-US" sz="1600" dirty="0"/>
                <a:t> </a:t>
              </a:r>
              <a:r>
                <a:rPr lang="en-US" sz="1600" dirty="0">
                  <a:latin typeface="Calibri" pitchFamily="34" charset="0"/>
                </a:rPr>
                <a:t>cavities</a:t>
              </a:r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2984863" y="4736784"/>
            <a:ext cx="1539875" cy="903861"/>
            <a:chOff x="3279294" y="3091325"/>
            <a:chExt cx="1540355" cy="902848"/>
          </a:xfrm>
        </p:grpSpPr>
        <p:sp>
          <p:nvSpPr>
            <p:cNvPr id="74" name="Left Brace 73"/>
            <p:cNvSpPr/>
            <p:nvPr/>
          </p:nvSpPr>
          <p:spPr>
            <a:xfrm rot="16200000">
              <a:off x="3893278" y="2477341"/>
              <a:ext cx="312387" cy="15403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457149" y="3410053"/>
              <a:ext cx="1190996" cy="584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Calibri" pitchFamily="34" charset="0"/>
                </a:rPr>
                <a:t>11 x 8</a:t>
              </a:r>
            </a:p>
            <a:p>
              <a:pPr algn="ctr">
                <a:defRPr/>
              </a:pPr>
              <a:r>
                <a:rPr lang="en-US" sz="1600" dirty="0">
                  <a:latin typeface="Symbol" pitchFamily="18" charset="2"/>
                </a:rPr>
                <a:t>b</a:t>
              </a:r>
              <a:r>
                <a:rPr lang="en-US" sz="1600" dirty="0">
                  <a:latin typeface="Calibri" pitchFamily="34" charset="0"/>
                </a:rPr>
                <a:t>=1 cavities</a:t>
              </a:r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5402626" y="4725669"/>
            <a:ext cx="1426873" cy="915989"/>
            <a:chOff x="5564464" y="3051634"/>
            <a:chExt cx="1425463" cy="914977"/>
          </a:xfrm>
        </p:grpSpPr>
        <p:sp>
          <p:nvSpPr>
            <p:cNvPr id="76" name="Left Brace 75"/>
            <p:cNvSpPr/>
            <p:nvPr/>
          </p:nvSpPr>
          <p:spPr>
            <a:xfrm rot="16200000">
              <a:off x="6124315" y="2491783"/>
              <a:ext cx="304463" cy="1424166"/>
            </a:xfrm>
            <a:prstGeom prst="leftBrace">
              <a:avLst>
                <a:gd name="adj1" fmla="val 2051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78160" y="3381470"/>
              <a:ext cx="1411767" cy="5851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 </a:t>
              </a:r>
              <a:r>
                <a:rPr lang="en-US" sz="1600" dirty="0">
                  <a:latin typeface="Calibri" pitchFamily="34" charset="0"/>
                </a:rPr>
                <a:t>13 x 8</a:t>
              </a:r>
            </a:p>
            <a:p>
              <a:pPr algn="ctr">
                <a:defRPr/>
              </a:pPr>
              <a:r>
                <a:rPr lang="en-US" sz="1600" dirty="0">
                  <a:latin typeface="Symbol" pitchFamily="18" charset="2"/>
                </a:rPr>
                <a:t>b</a:t>
              </a:r>
              <a:r>
                <a:rPr lang="en-US" sz="1600" dirty="0">
                  <a:latin typeface="Calibri" pitchFamily="34" charset="0"/>
                </a:rPr>
                <a:t>=1</a:t>
              </a:r>
              <a:r>
                <a:rPr lang="en-US" sz="1600" dirty="0"/>
                <a:t> </a:t>
              </a:r>
              <a:r>
                <a:rPr lang="en-US" sz="1600" dirty="0">
                  <a:latin typeface="Calibri" pitchFamily="34" charset="0"/>
                </a:rPr>
                <a:t>cavities</a:t>
              </a:r>
            </a:p>
          </p:txBody>
        </p:sp>
      </p:grpSp>
      <p:cxnSp>
        <p:nvCxnSpPr>
          <p:cNvPr id="79" name="Straight Arrow Connector 78"/>
          <p:cNvCxnSpPr>
            <a:stCxn id="60" idx="1"/>
            <a:endCxn id="81" idx="3"/>
          </p:cNvCxnSpPr>
          <p:nvPr/>
        </p:nvCxnSpPr>
        <p:spPr>
          <a:xfrm rot="5400000">
            <a:off x="4840256" y="4911805"/>
            <a:ext cx="160337" cy="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6200000">
            <a:off x="4411755" y="5208254"/>
            <a:ext cx="101654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to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EURISO</a:t>
            </a:r>
            <a:r>
              <a:rPr lang="en-US" sz="1600" b="1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83" name="Straight Arrow Connector 82"/>
          <p:cNvCxnSpPr>
            <a:stCxn id="60" idx="2"/>
          </p:cNvCxnSpPr>
          <p:nvPr/>
        </p:nvCxnSpPr>
        <p:spPr>
          <a:xfrm>
            <a:off x="5077188" y="4436745"/>
            <a:ext cx="509588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7059976" y="4200208"/>
            <a:ext cx="989012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latin typeface="Calibri" pitchFamily="34" charset="0"/>
              </a:rPr>
              <a:t>Debunchers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 rot="16200000">
            <a:off x="7325882" y="4403067"/>
            <a:ext cx="2238375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To PS2 and Accumulator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186476" y="4200208"/>
            <a:ext cx="1077912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High</a:t>
            </a:r>
            <a:r>
              <a:rPr lang="en-US" sz="1200" dirty="0"/>
              <a:t> </a:t>
            </a:r>
            <a:r>
              <a:rPr lang="en-US" sz="1200" dirty="0">
                <a:latin typeface="Symbol" pitchFamily="18" charset="2"/>
              </a:rPr>
              <a:t>b</a:t>
            </a:r>
            <a:r>
              <a:rPr lang="en-US" sz="1200" dirty="0"/>
              <a:t> </a:t>
            </a:r>
            <a:r>
              <a:rPr lang="en-US" sz="1200" dirty="0">
                <a:latin typeface="Calibri" pitchFamily="34" charset="0"/>
              </a:rPr>
              <a:t>cryomodules</a:t>
            </a:r>
          </a:p>
        </p:txBody>
      </p:sp>
      <p:cxnSp>
        <p:nvCxnSpPr>
          <p:cNvPr id="103" name="Straight Arrow Connector 102"/>
          <p:cNvCxnSpPr>
            <a:stCxn id="102" idx="3"/>
            <a:endCxn id="60" idx="0"/>
          </p:cNvCxnSpPr>
          <p:nvPr/>
        </p:nvCxnSpPr>
        <p:spPr>
          <a:xfrm flipV="1">
            <a:off x="4264388" y="4436745"/>
            <a:ext cx="500063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02" idx="1"/>
          </p:cNvCxnSpPr>
          <p:nvPr/>
        </p:nvCxnSpPr>
        <p:spPr>
          <a:xfrm flipV="1">
            <a:off x="2572113" y="4436745"/>
            <a:ext cx="614363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76663" y="4446270"/>
            <a:ext cx="687388" cy="1588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 rot="16200000">
            <a:off x="123395" y="4281964"/>
            <a:ext cx="1212850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From Linac4</a:t>
            </a:r>
          </a:p>
        </p:txBody>
      </p:sp>
      <p:sp>
        <p:nvSpPr>
          <p:cNvPr id="121" name="Line Callout 1 (Accent Bar) 120"/>
          <p:cNvSpPr/>
          <p:nvPr/>
        </p:nvSpPr>
        <p:spPr>
          <a:xfrm rot="16200000">
            <a:off x="1243376" y="3269932"/>
            <a:ext cx="419100" cy="790575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0 m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0.16 GeV</a:t>
            </a:r>
          </a:p>
        </p:txBody>
      </p:sp>
      <p:sp>
        <p:nvSpPr>
          <p:cNvPr id="122" name="Line Callout 1 (Accent Bar) 121"/>
          <p:cNvSpPr/>
          <p:nvPr/>
        </p:nvSpPr>
        <p:spPr>
          <a:xfrm rot="16200000">
            <a:off x="2776901" y="3250882"/>
            <a:ext cx="419100" cy="828675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110 m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0.73 GeV</a:t>
            </a:r>
          </a:p>
        </p:txBody>
      </p:sp>
      <p:sp>
        <p:nvSpPr>
          <p:cNvPr id="123" name="Line Callout 1 (Accent Bar) 122"/>
          <p:cNvSpPr/>
          <p:nvPr/>
        </p:nvSpPr>
        <p:spPr>
          <a:xfrm rot="16200000">
            <a:off x="4419963" y="3274695"/>
            <a:ext cx="419100" cy="781050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291 m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2.5 GeV</a:t>
            </a:r>
          </a:p>
        </p:txBody>
      </p:sp>
      <p:sp>
        <p:nvSpPr>
          <p:cNvPr id="126" name="Line Callout 1 (Accent Bar) 125"/>
          <p:cNvSpPr/>
          <p:nvPr/>
        </p:nvSpPr>
        <p:spPr>
          <a:xfrm rot="16200000">
            <a:off x="6810738" y="3350895"/>
            <a:ext cx="419100" cy="628650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500 m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5 GeV</a:t>
            </a:r>
          </a:p>
        </p:txBody>
      </p:sp>
      <p:sp>
        <p:nvSpPr>
          <p:cNvPr id="32794" name="TextBox 43"/>
          <p:cNvSpPr txBox="1">
            <a:spLocks noChangeArrowheads="1"/>
          </p:cNvSpPr>
          <p:nvPr/>
        </p:nvSpPr>
        <p:spPr bwMode="auto">
          <a:xfrm>
            <a:off x="425450" y="1379538"/>
            <a:ext cx="8642350" cy="115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24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Upgrade of infrastructure (cooling water, electricity, cryogenics etc.) </a:t>
            </a:r>
          </a:p>
          <a:p>
            <a:pPr indent="-324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Replacement of klystron power supplies, </a:t>
            </a:r>
          </a:p>
          <a:p>
            <a:pPr indent="-3240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Addition of 5 high </a:t>
            </a:r>
            <a:r>
              <a:rPr lang="en-US" sz="1600" dirty="0">
                <a:latin typeface="Symbol" pitchFamily="18" charset="2"/>
              </a:rPr>
              <a:t>b</a:t>
            </a:r>
            <a:r>
              <a:rPr lang="en-US" sz="1600" dirty="0"/>
              <a:t> </a:t>
            </a:r>
            <a:r>
              <a:rPr lang="en-US" sz="1600" dirty="0" err="1" smtClean="0"/>
              <a:t>cryomodules</a:t>
            </a:r>
            <a:r>
              <a:rPr lang="en-US" sz="1600" dirty="0" smtClean="0"/>
              <a:t> </a:t>
            </a:r>
            <a:r>
              <a:rPr lang="en-US" sz="1600" dirty="0"/>
              <a:t>to accelerate up to 5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r>
              <a:rPr lang="en-US" sz="1600" dirty="0" smtClean="0"/>
              <a:t>(for </a:t>
            </a:r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dirty="0" smtClean="0"/>
              <a:t>-Factory)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465508" y="3549928"/>
            <a:ext cx="3300904" cy="369332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lans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future LHC injectors</a:t>
            </a: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2044931" y="652932"/>
            <a:ext cx="57856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Block diagram of HP-SPL</a:t>
            </a:r>
            <a:endParaRPr lang="en-US" sz="3200" dirty="0">
              <a:solidFill>
                <a:srgbClr val="F57127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-2293831" y="3182106"/>
            <a:ext cx="4926218" cy="338554"/>
          </a:xfrm>
          <a:prstGeom prst="rect">
            <a:avLst/>
          </a:prstGeom>
          <a:solidFill>
            <a:srgbClr val="FFFFC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9" name="Rectangle 89"/>
          <p:cNvSpPr>
            <a:spLocks noChangeArrowheads="1"/>
          </p:cNvSpPr>
          <p:nvPr/>
        </p:nvSpPr>
        <p:spPr bwMode="auto">
          <a:xfrm>
            <a:off x="1867990" y="5839771"/>
            <a:ext cx="723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* To “freeze” the bunches longitudinally during accumulation so that no RF cavities are needed</a:t>
            </a:r>
          </a:p>
          <a:p>
            <a:r>
              <a:rPr lang="en-US" sz="1400" b="0" dirty="0">
                <a:latin typeface="Calibri" pitchFamily="34" charset="0"/>
              </a:rPr>
              <a:t>** Large slip factor to do the phase rotation rapidly to fulfill the total burst duration requirement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56211" y="634183"/>
            <a:ext cx="7032567" cy="62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sym typeface="Symbol"/>
              </a:rPr>
              <a:t></a:t>
            </a:r>
            <a:r>
              <a:rPr lang="en-US" sz="32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-factory: SPL-Based Proton Driver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30043" y="1317429"/>
          <a:ext cx="6342611" cy="201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638"/>
                <a:gridCol w="2025973"/>
                <a:gridCol w="2286000"/>
              </a:tblGrid>
              <a:tr h="298805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Calibri" pitchFamily="34" charset="0"/>
                        </a:rPr>
                        <a:t>Parameters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Accumulator (6-bunches)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Accumulator (3 &amp;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200" dirty="0" smtClean="0">
                          <a:latin typeface="Calibri" pitchFamily="34" charset="0"/>
                        </a:rPr>
                        <a:t>-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bunches)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Circumference [m]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318.5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185.8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Nb. of accumulation turns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400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640/1920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Nb. of bunches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 / 1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Nb. of protons per bunch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1.67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3.34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 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Gamma transition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marL="35717" marR="35717" marT="35717" marB="35717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6.33</a:t>
                      </a:r>
                    </a:p>
                  </a:txBody>
                  <a:tcPr marL="35717" marR="35717" marT="35717" marB="3571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17" marR="35717" marT="35717" marB="35717" anchor="ctr" horzOverflow="overflow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Slip factor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= 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t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-2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- 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--2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marL="35717" marR="35717" marT="35717" marB="35717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/>
                        </a:rPr>
                        <a:t>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0* (isochronous ring no RF system)</a:t>
                      </a:r>
                    </a:p>
                  </a:txBody>
                  <a:tcPr marL="35717" marR="35717" marT="35717" marB="3571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5717" marR="35717" marT="35717" marB="35717" anchor="ctr" horzOverflow="overflow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40726" y="3521547"/>
          <a:ext cx="6340234" cy="2301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546"/>
                <a:gridCol w="2107128"/>
                <a:gridCol w="2194560"/>
              </a:tblGrid>
              <a:tr h="298805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Calibri" pitchFamily="34" charset="0"/>
                        </a:rPr>
                        <a:t>Parameters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Compressor (“6-bunches”)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Compressor</a:t>
                      </a:r>
                      <a:r>
                        <a:rPr lang="en-US" sz="14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itchFamily="34" charset="0"/>
                        </a:rPr>
                        <a:t>(3 &amp;1-bunches)</a:t>
                      </a:r>
                      <a:endParaRPr lang="fr-FR" sz="1400" dirty="0">
                        <a:latin typeface="Calibri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Circumference [m]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314.2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200.0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Nb. of compression turns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Nb. of bunches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3 / 1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Nb. of protons per bunch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1.67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3.34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 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fr-FR" sz="14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RF voltage on h=3 [MV]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rial" pitchFamily="34" charset="0"/>
                        </a:rPr>
                        <a:t>1.7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Gamma transition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2.3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2.83</a:t>
                      </a:r>
                    </a:p>
                  </a:txBody>
                  <a:tcPr marL="35717" marR="35717" marT="35717" marB="35717" anchor="ctr" horzOverflow="overflow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Slip factor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= 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t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-2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- 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--2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0.16**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0.10**</a:t>
                      </a:r>
                    </a:p>
                  </a:txBody>
                  <a:tcPr marL="35717" marR="35717" marT="35717" marB="35717" anchor="ctr" horzOverflow="overflow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926008" y="3131913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827" y="3045308"/>
            <a:ext cx="38195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30766" y="6054542"/>
            <a:ext cx="5884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 smtClean="0"/>
              <a:t>6 bunches accumulation-compression scheme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02/06/2010</a:t>
            </a:r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3952" y="2937769"/>
            <a:ext cx="4695300" cy="27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894311" y="673324"/>
            <a:ext cx="7032567" cy="62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Bunch generation for 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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-factory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25450" y="1354599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1600" dirty="0"/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-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Factory Proton Driver must deliver a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MW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beam power at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5-15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1-6 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rms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bunches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(~2 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spaced by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~16 ms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onto a production target, at a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Hz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repetition rate.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Chopped SPL beam is accumulated in a few long bunches (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 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via H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injection.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Accumulator is Isochronous to maintain the SPL beam time structure, no RF to  	minimize the impedance.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Singly bunch transfer to the compressor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bunch rotation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ejection to the target.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10"/>
          <p:cNvSpPr txBox="1">
            <a:spLocks noChangeArrowheads="1"/>
          </p:cNvSpPr>
          <p:nvPr/>
        </p:nvSpPr>
        <p:spPr bwMode="auto">
          <a:xfrm>
            <a:off x="7720532" y="5515374"/>
            <a:ext cx="1315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alibri" pitchFamily="34" charset="0"/>
              </a:rPr>
              <a:t>Target: 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alibri" pitchFamily="34" charset="0"/>
              </a:rPr>
              <a:t>6 bunches of 2 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87789" y="4522121"/>
            <a:ext cx="640080" cy="31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110"/>
          <p:cNvSpPr txBox="1">
            <a:spLocks noChangeArrowheads="1"/>
          </p:cNvSpPr>
          <p:nvPr/>
        </p:nvSpPr>
        <p:spPr bwMode="auto">
          <a:xfrm>
            <a:off x="1688259" y="3920912"/>
            <a:ext cx="5977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alibri" pitchFamily="34" charset="0"/>
              </a:rPr>
              <a:t>(1 turn)</a:t>
            </a:r>
            <a:endParaRPr lang="en-GB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926008" y="3184165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24" name="Text Box 110"/>
          <p:cNvSpPr txBox="1">
            <a:spLocks noChangeArrowheads="1"/>
          </p:cNvSpPr>
          <p:nvPr/>
        </p:nvSpPr>
        <p:spPr bwMode="auto">
          <a:xfrm>
            <a:off x="5514878" y="5354660"/>
            <a:ext cx="12101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  <a:latin typeface="Calibri" pitchFamily="34" charset="0"/>
              </a:rPr>
              <a:t> : 6</a:t>
            </a:r>
            <a:r>
              <a:rPr lang="en-GB" sz="1000" baseline="30000" dirty="0" smtClean="0">
                <a:solidFill>
                  <a:srgbClr val="FF0000"/>
                </a:solidFill>
                <a:latin typeface="Calibri" pitchFamily="34" charset="0"/>
              </a:rPr>
              <a:t>th</a:t>
            </a:r>
            <a:r>
              <a:rPr lang="en-GB" sz="1000" dirty="0" smtClean="0">
                <a:solidFill>
                  <a:srgbClr val="FF0000"/>
                </a:solidFill>
                <a:latin typeface="Calibri" pitchFamily="34" charset="0"/>
              </a:rPr>
              <a:t> bunch ejected</a:t>
            </a:r>
            <a:endParaRPr lang="en-GB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95009" y="5708467"/>
            <a:ext cx="5277394" cy="3135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Bunch rotation 36 turns </a:t>
            </a:r>
            <a:r>
              <a:rPr lang="en-US" sz="1400" dirty="0" smtClean="0">
                <a:sym typeface="Symbol"/>
              </a:rPr>
              <a:t> 1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2 s bunch spacing at ejection</a:t>
            </a:r>
            <a:endParaRPr lang="fr-FR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41586" y="5682848"/>
            <a:ext cx="3262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 smtClean="0"/>
              <a:t>3- bunches accumulation</a:t>
            </a:r>
            <a:endParaRPr lang="en-US" sz="2000" dirty="0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189285" y="5682848"/>
            <a:ext cx="2977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dirty="0" smtClean="0"/>
              <a:t>1- bunch accumulation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922886" y="673324"/>
            <a:ext cx="7032567" cy="6234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Bunch generation for a </a:t>
            </a:r>
            <a:r>
              <a:rPr lang="en-US" sz="32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</a:t>
            </a:r>
            <a:r>
              <a:rPr lang="en-US" sz="32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-factory</a:t>
            </a:r>
            <a:endParaRPr lang="en-US" sz="3200" b="1" dirty="0"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CERN-AB-Note-2008-048 BI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53" y="2849002"/>
            <a:ext cx="4163383" cy="2799177"/>
          </a:xfrm>
          <a:prstGeom prst="rect">
            <a:avLst/>
          </a:prstGeom>
        </p:spPr>
      </p:pic>
      <p:pic>
        <p:nvPicPr>
          <p:cNvPr id="14" name="Picture 13" descr="CERN-AB-Note-2008-048 BI 6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1210" y="2844434"/>
            <a:ext cx="4198766" cy="280704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04551" y="1405305"/>
          <a:ext cx="5180017" cy="87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509"/>
                <a:gridCol w="822960"/>
                <a:gridCol w="809897"/>
                <a:gridCol w="966651"/>
              </a:tblGrid>
              <a:tr h="29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Nb. of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accumuled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bunches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fr-FR" sz="1400" dirty="0"/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</a:t>
                      </a:r>
                      <a:endParaRPr lang="fr-FR" sz="1400" dirty="0"/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endParaRPr lang="fr-FR" sz="1400" dirty="0"/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Peak/mean current [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60/40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72/35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105/13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84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Pulse duration [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/>
                        </a:rPr>
                        <a:t>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s]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35717" marR="35717" marT="35717" marB="35717" anchor="ctr" horzOverflow="overflow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460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1200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</a:tbl>
          </a:graphicData>
        </a:graphic>
      </p:graphicFrame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554790" y="2381595"/>
            <a:ext cx="4062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/>
              <a:t>SPL beam for accumulation</a:t>
            </a:r>
            <a:endParaRPr lang="en-US" sz="1400" dirty="0"/>
          </a:p>
        </p:txBody>
      </p:sp>
      <p:sp>
        <p:nvSpPr>
          <p:cNvPr id="18" name="Text Box 110"/>
          <p:cNvSpPr txBox="1">
            <a:spLocks noChangeArrowheads="1"/>
          </p:cNvSpPr>
          <p:nvPr/>
        </p:nvSpPr>
        <p:spPr bwMode="auto">
          <a:xfrm>
            <a:off x="1821261" y="3664406"/>
            <a:ext cx="5977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alibri" pitchFamily="34" charset="0"/>
              </a:rPr>
              <a:t>(1 turn)</a:t>
            </a:r>
            <a:endParaRPr lang="en-GB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 Box 110"/>
          <p:cNvSpPr txBox="1">
            <a:spLocks noChangeArrowheads="1"/>
          </p:cNvSpPr>
          <p:nvPr/>
        </p:nvSpPr>
        <p:spPr bwMode="auto">
          <a:xfrm>
            <a:off x="6121712" y="3650550"/>
            <a:ext cx="5977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  <a:latin typeface="Calibri" pitchFamily="34" charset="0"/>
              </a:rPr>
              <a:t>(1 turn)</a:t>
            </a:r>
            <a:endParaRPr lang="en-GB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926008" y="3197228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7" name="Text Box 108"/>
          <p:cNvSpPr txBox="1">
            <a:spLocks noChangeArrowheads="1"/>
          </p:cNvSpPr>
          <p:nvPr/>
        </p:nvSpPr>
        <p:spPr bwMode="auto">
          <a:xfrm>
            <a:off x="178314" y="5994497"/>
            <a:ext cx="875330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</a:rPr>
              <a:t>Accumulator and compressor lattices for the 6-bunches scheme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26008" y="3549929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23456" y="763948"/>
            <a:ext cx="7473140" cy="62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Accumulator and compressor lattices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Picture 14" descr="CERN-AB-2008-060 BI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687" y="2087110"/>
            <a:ext cx="4220160" cy="3400320"/>
          </a:xfrm>
          <a:prstGeom prst="rect">
            <a:avLst/>
          </a:prstGeom>
        </p:spPr>
      </p:pic>
      <p:pic>
        <p:nvPicPr>
          <p:cNvPr id="16" name="Picture 15" descr="CERN-AB-2008-060 BI 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2916" y="2094290"/>
            <a:ext cx="3840000" cy="3398401"/>
          </a:xfrm>
          <a:prstGeom prst="rect">
            <a:avLst/>
          </a:prstGeom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747833" y="5438500"/>
            <a:ext cx="4306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/>
              <a:t>Compressor lattice with negative (superconducting) bending magnets (</a:t>
            </a:r>
            <a:r>
              <a:rPr lang="en-US" sz="1400" b="0" dirty="0" err="1" smtClean="0"/>
              <a:t>Q</a:t>
            </a:r>
            <a:r>
              <a:rPr lang="en-US" sz="1400" b="0" baseline="-25000" dirty="0" err="1" smtClean="0"/>
              <a:t>x</a:t>
            </a:r>
            <a:r>
              <a:rPr lang="en-US" sz="1400" b="0" dirty="0" smtClean="0"/>
              <a:t>=10.79, </a:t>
            </a:r>
            <a:r>
              <a:rPr lang="en-US" sz="1400" b="0" dirty="0" err="1" smtClean="0"/>
              <a:t>Q</a:t>
            </a:r>
            <a:r>
              <a:rPr lang="en-US" sz="1400" b="0" baseline="-25000" dirty="0" err="1" smtClean="0"/>
              <a:t>y</a:t>
            </a:r>
            <a:r>
              <a:rPr lang="en-US" sz="1400" b="0" dirty="0" smtClean="0"/>
              <a:t>=5.77, </a:t>
            </a:r>
            <a:r>
              <a:rPr lang="en-US" sz="1400" b="0" dirty="0" smtClean="0">
                <a:sym typeface="Symbol"/>
              </a:rPr>
              <a:t></a:t>
            </a:r>
            <a:r>
              <a:rPr lang="en-US" sz="1400" b="0" baseline="-25000" dirty="0" smtClean="0"/>
              <a:t>t</a:t>
            </a:r>
            <a:r>
              <a:rPr lang="en-US" sz="1400" b="0" dirty="0" smtClean="0"/>
              <a:t>=2.3)</a:t>
            </a:r>
            <a:endParaRPr lang="en-US" sz="1400" b="0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49212" y="5436700"/>
            <a:ext cx="4117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/>
              <a:t>Accumulator lattice with insertion section (normal conducting magnets) (</a:t>
            </a:r>
            <a:r>
              <a:rPr lang="en-US" sz="1400" b="0" dirty="0" err="1" smtClean="0"/>
              <a:t>Q</a:t>
            </a:r>
            <a:r>
              <a:rPr lang="en-US" sz="1400" b="0" baseline="-25000" dirty="0" err="1" smtClean="0"/>
              <a:t>x</a:t>
            </a:r>
            <a:r>
              <a:rPr lang="en-US" sz="1400" b="0" dirty="0" smtClean="0"/>
              <a:t>=7.77, </a:t>
            </a:r>
            <a:r>
              <a:rPr lang="en-US" sz="1400" b="0" dirty="0" err="1" smtClean="0"/>
              <a:t>Q</a:t>
            </a:r>
            <a:r>
              <a:rPr lang="en-US" sz="1400" b="0" baseline="-25000" dirty="0" err="1" smtClean="0"/>
              <a:t>y</a:t>
            </a:r>
            <a:r>
              <a:rPr lang="en-US" sz="1400" b="0" dirty="0" smtClean="0"/>
              <a:t>=7.67, </a:t>
            </a:r>
            <a:r>
              <a:rPr lang="en-US" sz="1400" b="0" dirty="0" smtClean="0">
                <a:sym typeface="Symbol"/>
              </a:rPr>
              <a:t></a:t>
            </a:r>
            <a:r>
              <a:rPr lang="en-US" sz="1400" b="0" baseline="-25000" dirty="0" smtClean="0"/>
              <a:t>t</a:t>
            </a:r>
            <a:r>
              <a:rPr lang="en-US" sz="1400" b="0" dirty="0" smtClean="0"/>
              <a:t>=6.33)</a:t>
            </a:r>
            <a:endParaRPr lang="en-US" sz="1400" b="0" dirty="0"/>
          </a:p>
        </p:txBody>
      </p: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425450" y="1354599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Isochronous accumulator conserve the energy spread during accumulation (ring with barrier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cavities was also investigated)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 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important to the bunch length compression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Object 2"/>
          <p:cNvPicPr>
            <a:picLocks noChangeAspect="1" noChangeArrowheads="1"/>
          </p:cNvPicPr>
          <p:nvPr/>
        </p:nvPicPr>
        <p:blipFill>
          <a:blip r:embed="rId3" cstate="print"/>
          <a:srcRect l="4523" t="6538" r="3889" b="6765"/>
          <a:stretch>
            <a:fillRect/>
          </a:stretch>
        </p:blipFill>
        <p:spPr bwMode="auto">
          <a:xfrm>
            <a:off x="579670" y="1717152"/>
            <a:ext cx="2936258" cy="2311023"/>
          </a:xfrm>
          <a:prstGeom prst="rect">
            <a:avLst/>
          </a:prstGeom>
          <a:noFill/>
        </p:spPr>
      </p:pic>
      <p:pic>
        <p:nvPicPr>
          <p:cNvPr id="126980" name="Object 3"/>
          <p:cNvPicPr>
            <a:picLocks noChangeAspect="1" noChangeArrowheads="1"/>
          </p:cNvPicPr>
          <p:nvPr/>
        </p:nvPicPr>
        <p:blipFill>
          <a:blip r:embed="rId4" cstate="print"/>
          <a:srcRect l="4378" t="5714" r="4738" b="6570"/>
          <a:stretch>
            <a:fillRect/>
          </a:stretch>
        </p:blipFill>
        <p:spPr bwMode="auto">
          <a:xfrm>
            <a:off x="5452096" y="1708691"/>
            <a:ext cx="3073723" cy="2336902"/>
          </a:xfrm>
          <a:prstGeom prst="rect">
            <a:avLst/>
          </a:prstGeom>
          <a:noFill/>
        </p:spPr>
      </p:pic>
      <p:pic>
        <p:nvPicPr>
          <p:cNvPr id="126981" name="Object 4"/>
          <p:cNvPicPr>
            <a:picLocks noChangeAspect="1" noChangeArrowheads="1"/>
          </p:cNvPicPr>
          <p:nvPr/>
        </p:nvPicPr>
        <p:blipFill>
          <a:blip r:embed="rId5" cstate="print"/>
          <a:srcRect l="4450" r="3857" b="7632"/>
          <a:stretch>
            <a:fillRect/>
          </a:stretch>
        </p:blipFill>
        <p:spPr bwMode="auto">
          <a:xfrm>
            <a:off x="395969" y="3657600"/>
            <a:ext cx="3240320" cy="2524495"/>
          </a:xfrm>
          <a:prstGeom prst="rect">
            <a:avLst/>
          </a:prstGeom>
          <a:noFill/>
        </p:spPr>
      </p:pic>
      <p:pic>
        <p:nvPicPr>
          <p:cNvPr id="126982" name="Object 5"/>
          <p:cNvPicPr>
            <a:picLocks noChangeAspect="1" noChangeArrowheads="1"/>
          </p:cNvPicPr>
          <p:nvPr/>
        </p:nvPicPr>
        <p:blipFill>
          <a:blip r:embed="rId6" cstate="print"/>
          <a:srcRect l="3727" r="3465" b="6120"/>
          <a:stretch>
            <a:fillRect/>
          </a:stretch>
        </p:blipFill>
        <p:spPr bwMode="auto">
          <a:xfrm>
            <a:off x="5505717" y="3780450"/>
            <a:ext cx="3007223" cy="2469785"/>
          </a:xfrm>
          <a:prstGeom prst="rect">
            <a:avLst/>
          </a:prstGeom>
          <a:noFill/>
        </p:spPr>
      </p:pic>
      <p:sp>
        <p:nvSpPr>
          <p:cNvPr id="126987" name="Text Box 108"/>
          <p:cNvSpPr txBox="1">
            <a:spLocks noChangeArrowheads="1"/>
          </p:cNvSpPr>
          <p:nvPr/>
        </p:nvSpPr>
        <p:spPr bwMode="auto">
          <a:xfrm>
            <a:off x="199505" y="6129182"/>
            <a:ext cx="875330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latin typeface="Arial" pitchFamily="34" charset="0"/>
                <a:cs typeface="Arial" pitchFamily="34" charset="0"/>
              </a:rPr>
              <a:t>phase plane plots before and after bunch rotation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26008" y="3549929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136538" y="548204"/>
            <a:ext cx="7306888" cy="62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Compressor bunch rotation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9223" y="3812147"/>
            <a:ext cx="1463039" cy="707602"/>
          </a:xfrm>
          <a:prstGeom prst="rect">
            <a:avLst/>
          </a:prstGeom>
          <a:solidFill>
            <a:srgbClr val="ECFEE2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ORBIT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simulations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Line Callout 2 16"/>
          <p:cNvSpPr/>
          <p:nvPr/>
        </p:nvSpPr>
        <p:spPr>
          <a:xfrm flipH="1">
            <a:off x="1043180" y="3240751"/>
            <a:ext cx="3202247" cy="3776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0034"/>
              <a:gd name="adj6" fmla="val 3458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0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Beam expansion after rotation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2949262" y="4829577"/>
            <a:ext cx="1880317" cy="8500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924"/>
              <a:gd name="adj6" fmla="val -332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00"/>
            </a:solidFill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 ns bunch length</a:t>
            </a:r>
          </a:p>
          <a:p>
            <a:pPr algn="ctr"/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Q </a:t>
            </a:r>
            <a:r>
              <a:rPr lang="en-US" sz="1600" dirty="0" smtClean="0">
                <a:sym typeface="Symbol"/>
              </a:rPr>
              <a:t></a:t>
            </a:r>
            <a:r>
              <a:rPr lang="en-US" sz="1600" dirty="0" smtClean="0"/>
              <a:t>0.2 at bunch compression end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501650" y="1135658"/>
            <a:ext cx="838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44000">
              <a:buClr>
                <a:schemeClr val="bg1"/>
              </a:buClr>
              <a:buFont typeface="Arial" pitchFamily="34" charset="0"/>
              <a:buChar char="•"/>
              <a:tabLst>
                <a:tab pos="1809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en-US" sz="16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rms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physical) transverse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emittances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satisfy needs </a:t>
            </a: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for foil heating, aperture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space charge and beam size on target</a:t>
            </a:r>
            <a:endParaRPr lang="en-US" sz="1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28112" y="1219200"/>
            <a:ext cx="7202978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Contributions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plane:</a:t>
            </a:r>
          </a:p>
          <a:p>
            <a:pPr lvl="1"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Resistive </a:t>
            </a:r>
            <a:r>
              <a:rPr lang="en-US" sz="1400" b="1" dirty="0" smtClean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wall: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beam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pipe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resistivity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Narrow-band </a:t>
            </a:r>
            <a:r>
              <a:rPr lang="en-US" sz="1400" b="1" dirty="0" smtClean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resonators: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 relevant since no RF cavities in the accumulator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Broad-Band </a:t>
            </a:r>
            <a:r>
              <a:rPr lang="en-US" sz="1400" b="1" dirty="0" smtClean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resonator: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beam-pipe discontinuities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Electron </a:t>
            </a:r>
            <a:r>
              <a:rPr lang="en-US" sz="1400" b="1" dirty="0" smtClean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: not an issue as no major electron build-up anticipated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Longitudinal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plane: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Narrow-band </a:t>
            </a:r>
            <a:r>
              <a:rPr lang="en-US" sz="1400" b="1" dirty="0" smtClean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resonators: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 relevant since no RF cavities 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rgbClr val="F57127"/>
                </a:solidFill>
                <a:latin typeface="Arial" pitchFamily="34" charset="0"/>
                <a:cs typeface="Arial" pitchFamily="34" charset="0"/>
              </a:rPr>
              <a:t>Broad-Band resonator: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kickers and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other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discontinuities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Mainly single-bunch instabilities (since narrow-band neglected)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600" dirty="0">
              <a:solidFill>
                <a:srgbClr val="0000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02/06/2010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M.M.  -  </a:t>
            </a:r>
            <a:r>
              <a:rPr lang="en-US" dirty="0" err="1" smtClean="0"/>
              <a:t>EUROnu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837" y="673324"/>
            <a:ext cx="7032567" cy="6234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Accumulator impedance</a:t>
            </a:r>
            <a:endParaRPr lang="en-US" sz="3200" b="1" dirty="0"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EBenedetto_CERN-BE-2009-037 3.png"/>
          <p:cNvPicPr>
            <a:picLocks noChangeAspect="1"/>
          </p:cNvPicPr>
          <p:nvPr/>
        </p:nvPicPr>
        <p:blipFill>
          <a:blip r:embed="rId3" cstate="print"/>
          <a:srcRect l="1513" t="14140" r="1128"/>
          <a:stretch>
            <a:fillRect/>
          </a:stretch>
        </p:blipFill>
        <p:spPr>
          <a:xfrm>
            <a:off x="1088969" y="3976597"/>
            <a:ext cx="3368288" cy="2285936"/>
          </a:xfrm>
          <a:prstGeom prst="rect">
            <a:avLst/>
          </a:prstGeom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 rot="16200000">
            <a:off x="-11861" y="4841359"/>
            <a:ext cx="17748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accumulator intensity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326141" y="6115050"/>
            <a:ext cx="988683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12 turns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905251" y="5847498"/>
            <a:ext cx="8191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460 turns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1085433" y="4009849"/>
            <a:ext cx="116380" cy="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348009" y="5823611"/>
            <a:ext cx="72040" cy="55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102428" y="4042929"/>
            <a:ext cx="2231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0" dirty="0" smtClean="0"/>
              <a:t>Evolution of total accumulator intensity (1 turn </a:t>
            </a:r>
            <a:r>
              <a:rPr lang="en-US" sz="1200" b="0" dirty="0" smtClean="0">
                <a:sym typeface="Symbol"/>
              </a:rPr>
              <a:t></a:t>
            </a:r>
            <a:r>
              <a:rPr lang="en-US" sz="1200" b="0" dirty="0" smtClean="0"/>
              <a:t>1</a:t>
            </a:r>
            <a:r>
              <a:rPr lang="en-US" sz="1200" b="0" dirty="0" smtClean="0">
                <a:sym typeface="Symbol"/>
              </a:rPr>
              <a:t></a:t>
            </a:r>
            <a:r>
              <a:rPr lang="en-US" sz="1200" b="0" dirty="0" smtClean="0"/>
              <a:t>s)</a:t>
            </a:r>
            <a:endParaRPr lang="en-US" sz="1200" b="0" dirty="0"/>
          </a:p>
        </p:txBody>
      </p:sp>
      <p:sp>
        <p:nvSpPr>
          <p:cNvPr id="41" name="Line Callout 2 40"/>
          <p:cNvSpPr/>
          <p:nvPr/>
        </p:nvSpPr>
        <p:spPr>
          <a:xfrm flipH="1">
            <a:off x="2103120" y="5284466"/>
            <a:ext cx="940522" cy="3831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1138"/>
              <a:gd name="adj6" fmla="val -4333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</a:t>
            </a:r>
            <a:r>
              <a:rPr lang="en-US" sz="1600" baseline="30000" dirty="0" smtClean="0"/>
              <a:t>14 </a:t>
            </a:r>
            <a:r>
              <a:rPr lang="en-US" sz="1600" dirty="0" smtClean="0"/>
              <a:t>p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1926008" y="3223354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932638" y="5991225"/>
            <a:ext cx="86754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400 turns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655473" y="3950214"/>
            <a:ext cx="4213168" cy="227754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36000" rIns="36000">
            <a:spAutoFit/>
          </a:bodyPr>
          <a:lstStyle/>
          <a:p>
            <a:pPr indent="-91440"/>
            <a:r>
              <a:rPr lang="en-US" sz="1600" b="1" dirty="0">
                <a:solidFill>
                  <a:srgbClr val="FF0000"/>
                </a:solidFill>
              </a:rPr>
              <a:t>PESSIMISTIC </a:t>
            </a:r>
            <a:r>
              <a:rPr lang="en-US" sz="1600" dirty="0">
                <a:solidFill>
                  <a:srgbClr val="FF0000"/>
                </a:solidFill>
              </a:rPr>
              <a:t>analysis:</a:t>
            </a:r>
            <a:r>
              <a:rPr lang="en-US" sz="1600" dirty="0"/>
              <a:t> </a:t>
            </a:r>
          </a:p>
          <a:p>
            <a:pPr marL="0" lvl="1" indent="-91440"/>
            <a:r>
              <a:rPr lang="en-US" sz="1400" dirty="0" smtClean="0">
                <a:solidFill>
                  <a:srgbClr val="00B0F0"/>
                </a:solidFill>
              </a:rPr>
              <a:t>Full intensity </a:t>
            </a:r>
            <a:r>
              <a:rPr lang="en-US" sz="1400" dirty="0" smtClean="0"/>
              <a:t>assumed </a:t>
            </a:r>
            <a:r>
              <a:rPr lang="en-US" sz="1400" dirty="0" smtClean="0">
                <a:solidFill>
                  <a:srgbClr val="00B0F0"/>
                </a:solidFill>
              </a:rPr>
              <a:t>over the whole storage time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whereas: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  <a:p>
            <a:pPr marL="0" lvl="1" indent="-9144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1400" dirty="0" smtClean="0"/>
              <a:t>accumulation takes place over </a:t>
            </a:r>
            <a:r>
              <a:rPr lang="en-US" sz="1400" dirty="0" smtClean="0">
                <a:solidFill>
                  <a:srgbClr val="00B0F0"/>
                </a:solidFill>
              </a:rPr>
              <a:t>400 </a:t>
            </a:r>
            <a:r>
              <a:rPr lang="en-US" sz="1400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sz="1400" dirty="0" smtClean="0">
                <a:solidFill>
                  <a:srgbClr val="00B0F0"/>
                </a:solidFill>
              </a:rPr>
              <a:t>s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</a:t>
            </a:r>
            <a:r>
              <a:rPr lang="en-US" sz="1400" dirty="0" smtClean="0"/>
              <a:t> the 	intensity growths </a:t>
            </a:r>
            <a:r>
              <a:rPr lang="en-US" sz="1400" dirty="0"/>
              <a:t>from </a:t>
            </a:r>
            <a:r>
              <a:rPr lang="en-US" sz="1400" dirty="0">
                <a:solidFill>
                  <a:srgbClr val="00B0F0"/>
                </a:solidFill>
              </a:rPr>
              <a:t>0 </a:t>
            </a:r>
            <a:r>
              <a:rPr lang="en-US" sz="1400" dirty="0" smtClean="0">
                <a:solidFill>
                  <a:srgbClr val="00B0F0"/>
                </a:solidFill>
              </a:rPr>
              <a:t>to10</a:t>
            </a:r>
            <a:r>
              <a:rPr lang="en-US" sz="1400" baseline="30000" dirty="0" smtClean="0">
                <a:solidFill>
                  <a:srgbClr val="00B0F0"/>
                </a:solidFill>
              </a:rPr>
              <a:t>14 </a:t>
            </a:r>
            <a:r>
              <a:rPr lang="en-US" sz="1400" dirty="0" smtClean="0"/>
              <a:t>protons</a:t>
            </a:r>
          </a:p>
          <a:p>
            <a:pPr marL="0" lvl="1" indent="-91440">
              <a:buFont typeface="Arial" pitchFamily="34" charset="0"/>
              <a:buChar char="•"/>
              <a:tabLst>
                <a:tab pos="174625" algn="l"/>
              </a:tabLst>
            </a:pPr>
            <a:r>
              <a:rPr lang="en-US" sz="1400" dirty="0" smtClean="0">
                <a:solidFill>
                  <a:srgbClr val="00B0F0"/>
                </a:solidFill>
              </a:rPr>
              <a:t>bunch transfer to compressor </a:t>
            </a:r>
            <a:r>
              <a:rPr lang="en-US" sz="1400" dirty="0" smtClean="0"/>
              <a:t>lasts </a:t>
            </a:r>
            <a:r>
              <a:rPr lang="en-US" sz="1400" dirty="0" smtClean="0">
                <a:solidFill>
                  <a:srgbClr val="00B0F0"/>
                </a:solidFill>
              </a:rPr>
              <a:t>60 </a:t>
            </a:r>
            <a:r>
              <a:rPr lang="en-US" sz="1400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sz="1400" dirty="0" smtClean="0">
                <a:solidFill>
                  <a:srgbClr val="00B0F0"/>
                </a:solidFill>
              </a:rPr>
              <a:t>s</a:t>
            </a:r>
          </a:p>
          <a:p>
            <a:pPr marL="0" lvl="1" indent="-9144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1400" dirty="0" smtClean="0"/>
              <a:t>bunch rotation and extraction process in the 	compressor lasts </a:t>
            </a:r>
            <a:r>
              <a:rPr lang="en-US" sz="1400" dirty="0" smtClean="0">
                <a:solidFill>
                  <a:srgbClr val="00B0F0"/>
                </a:solidFill>
              </a:rPr>
              <a:t>96 </a:t>
            </a:r>
            <a:r>
              <a:rPr lang="en-US" sz="1400" dirty="0" smtClean="0">
                <a:solidFill>
                  <a:srgbClr val="00B0F0"/>
                </a:solidFill>
                <a:latin typeface="Symbol" pitchFamily="18" charset="2"/>
              </a:rPr>
              <a:t>m</a:t>
            </a:r>
            <a:r>
              <a:rPr lang="en-US" sz="1400" dirty="0" smtClean="0">
                <a:solidFill>
                  <a:srgbClr val="00B0F0"/>
                </a:solidFill>
              </a:rPr>
              <a:t>s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00B0F0"/>
                </a:solidFill>
              </a:rPr>
              <a:t>5×12 turns</a:t>
            </a:r>
            <a:r>
              <a:rPr lang="en-US" sz="1400" dirty="0" smtClean="0"/>
              <a:t> to empty 	the accumulator </a:t>
            </a:r>
            <a:r>
              <a:rPr lang="en-US" sz="1400" dirty="0" smtClean="0">
                <a:solidFill>
                  <a:srgbClr val="00B0F0"/>
                </a:solidFill>
              </a:rPr>
              <a:t>+ 3×12 turns </a:t>
            </a:r>
            <a:r>
              <a:rPr lang="en-US" sz="1400" dirty="0" smtClean="0"/>
              <a:t>to complete 	rotation of the remaining bunch and ejection</a:t>
            </a:r>
            <a:r>
              <a:rPr lang="en-US" sz="1400" dirty="0" smtClean="0">
                <a:solidFill>
                  <a:srgbClr val="00B0F0"/>
                </a:solidFill>
              </a:rPr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3044" y="1276004"/>
            <a:ext cx="8350135" cy="411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Can be cured by introducing a quantity of tune spread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M.M.  -  EUROnu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2886" y="673324"/>
            <a:ext cx="7032567" cy="62345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Broad-Band Impedance</a:t>
            </a:r>
            <a:endParaRPr lang="en-US" sz="3200" b="1" dirty="0"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3" cstate="print"/>
          <a:srcRect l="9206"/>
          <a:stretch>
            <a:fillRect/>
          </a:stretch>
        </p:blipFill>
        <p:spPr bwMode="auto">
          <a:xfrm>
            <a:off x="479350" y="1747840"/>
            <a:ext cx="3735912" cy="28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15864" y="4498570"/>
            <a:ext cx="4306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0" dirty="0" err="1"/>
              <a:t>Horiz</a:t>
            </a:r>
            <a:r>
              <a:rPr lang="en-US" sz="1400" b="0" dirty="0"/>
              <a:t>. </a:t>
            </a:r>
            <a:r>
              <a:rPr lang="en-US" sz="1400" b="0" dirty="0" smtClean="0"/>
              <a:t>beam </a:t>
            </a:r>
            <a:r>
              <a:rPr lang="en-US" sz="1400" b="0" dirty="0"/>
              <a:t>size </a:t>
            </a:r>
            <a:r>
              <a:rPr lang="en-US" sz="1400" b="0" dirty="0" err="1" smtClean="0"/>
              <a:t>vs</a:t>
            </a:r>
            <a:r>
              <a:rPr lang="en-US" sz="1400" b="0" dirty="0" smtClean="0"/>
              <a:t> turns </a:t>
            </a:r>
            <a:r>
              <a:rPr lang="en-US" sz="1400" b="0" dirty="0"/>
              <a:t>for </a:t>
            </a:r>
            <a:r>
              <a:rPr lang="en-US" sz="1400" b="0" dirty="0" smtClean="0"/>
              <a:t>various </a:t>
            </a:r>
            <a:r>
              <a:rPr lang="en-US" sz="1400" b="0" dirty="0" err="1" smtClean="0"/>
              <a:t>chromaticities</a:t>
            </a:r>
            <a:r>
              <a:rPr lang="en-US" sz="1400" b="0" dirty="0" smtClean="0"/>
              <a:t> (BB resonator : 1M</a:t>
            </a:r>
            <a:r>
              <a:rPr lang="en-US" sz="1400" b="0" dirty="0" smtClean="0">
                <a:sym typeface="Symbol"/>
              </a:rPr>
              <a:t>/m, Q</a:t>
            </a:r>
            <a:r>
              <a:rPr lang="en-US" sz="1400" b="0" baseline="-25000" dirty="0" smtClean="0">
                <a:sym typeface="Symbol"/>
              </a:rPr>
              <a:t>R</a:t>
            </a:r>
            <a:r>
              <a:rPr lang="en-US" sz="1400" b="0" dirty="0" smtClean="0">
                <a:sym typeface="Symbol"/>
              </a:rPr>
              <a:t>=1, </a:t>
            </a:r>
            <a:r>
              <a:rPr lang="en-US" sz="1400" b="0" dirty="0" err="1" smtClean="0">
                <a:sym typeface="Symbol"/>
              </a:rPr>
              <a:t>f</a:t>
            </a:r>
            <a:r>
              <a:rPr lang="en-US" sz="1400" b="0" baseline="-25000" dirty="0" err="1" smtClean="0">
                <a:sym typeface="Symbol"/>
              </a:rPr>
              <a:t>R</a:t>
            </a:r>
            <a:r>
              <a:rPr lang="en-US" sz="1400" b="0" dirty="0" smtClean="0">
                <a:sym typeface="Symbol"/>
              </a:rPr>
              <a:t>=1GHz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 rot="16200000">
            <a:off x="183718" y="2692222"/>
            <a:ext cx="8194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Symbol" pitchFamily="18" charset="2"/>
              </a:rPr>
              <a:t>s</a:t>
            </a:r>
            <a:r>
              <a:rPr lang="en-US" sz="1600" baseline="-25000" dirty="0" err="1"/>
              <a:t>x</a:t>
            </a:r>
            <a:r>
              <a:rPr lang="en-US" sz="1600" dirty="0"/>
              <a:t> (m) 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824647" y="3668683"/>
            <a:ext cx="1117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Q’</a:t>
            </a:r>
            <a:r>
              <a:rPr lang="en-US" sz="1400" baseline="-25000" dirty="0" err="1">
                <a:solidFill>
                  <a:schemeClr val="bg1">
                    <a:lumMod val="50000"/>
                  </a:schemeClr>
                </a:solidFill>
              </a:rPr>
              <a:t>nat,x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-8.4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000894" y="2140527"/>
            <a:ext cx="74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/>
              <a:t>Q’</a:t>
            </a:r>
            <a:r>
              <a:rPr lang="en-US" sz="1400" baseline="-25000" dirty="0" err="1"/>
              <a:t>x</a:t>
            </a:r>
            <a:r>
              <a:rPr lang="en-US" sz="1400" dirty="0" smtClean="0"/>
              <a:t>=</a:t>
            </a:r>
            <a:r>
              <a:rPr lang="en-US" sz="1400" dirty="0" smtClean="0">
                <a:sym typeface="Symbol"/>
              </a:rPr>
              <a:t></a:t>
            </a:r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505990" y="1977045"/>
            <a:ext cx="644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57127"/>
                </a:solidFill>
              </a:rPr>
              <a:t>Q’</a:t>
            </a:r>
            <a:r>
              <a:rPr lang="en-US" sz="1400" baseline="-25000" dirty="0" err="1">
                <a:solidFill>
                  <a:srgbClr val="F57127"/>
                </a:solidFill>
              </a:rPr>
              <a:t>x</a:t>
            </a:r>
            <a:r>
              <a:rPr lang="en-US" sz="1400" dirty="0">
                <a:solidFill>
                  <a:srgbClr val="F57127"/>
                </a:solidFill>
              </a:rPr>
              <a:t>=0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180601" y="2335822"/>
            <a:ext cx="772816" cy="424049"/>
            <a:chOff x="884" y="1297"/>
            <a:chExt cx="670" cy="392"/>
          </a:xfrm>
        </p:grpSpPr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1280" y="1581"/>
              <a:ext cx="245" cy="108"/>
            </a:xfrm>
            <a:prstGeom prst="line">
              <a:avLst/>
            </a:prstGeom>
            <a:ln w="12700">
              <a:headEnd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884" y="1297"/>
              <a:ext cx="67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F57127"/>
                  </a:solidFill>
                  <a:latin typeface="Symbol" pitchFamily="18" charset="2"/>
                </a:rPr>
                <a:t>t</a:t>
              </a:r>
              <a:r>
                <a:rPr lang="en-US" sz="1400" dirty="0">
                  <a:solidFill>
                    <a:srgbClr val="F57127"/>
                  </a:solidFill>
                </a:rPr>
                <a:t>~28</a:t>
              </a:r>
              <a:r>
                <a:rPr lang="en-US" sz="1400" dirty="0">
                  <a:solidFill>
                    <a:srgbClr val="F57127"/>
                  </a:solidFill>
                  <a:latin typeface="Symbol" pitchFamily="18" charset="2"/>
                </a:rPr>
                <a:t>m</a:t>
              </a:r>
              <a:r>
                <a:rPr lang="en-US" sz="1400" dirty="0">
                  <a:solidFill>
                    <a:srgbClr val="F57127"/>
                  </a:solidFill>
                </a:rPr>
                <a:t>s </a:t>
              </a:r>
            </a:p>
          </p:txBody>
        </p:sp>
      </p:grp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003664" y="2741816"/>
            <a:ext cx="74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/>
              <a:t>Q’</a:t>
            </a:r>
            <a:r>
              <a:rPr lang="en-US" sz="1400" baseline="-25000" dirty="0" err="1"/>
              <a:t>x</a:t>
            </a:r>
            <a:r>
              <a:rPr lang="en-US" sz="1400" dirty="0" smtClean="0"/>
              <a:t>=</a:t>
            </a:r>
            <a:r>
              <a:rPr lang="en-US" sz="1400" dirty="0" smtClean="0">
                <a:sym typeface="Symbol"/>
              </a:rPr>
              <a:t></a:t>
            </a:r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06434" y="3426227"/>
            <a:ext cx="843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/>
              <a:t>Q’</a:t>
            </a:r>
            <a:r>
              <a:rPr lang="en-US" sz="1400" baseline="-25000" dirty="0" err="1"/>
              <a:t>x</a:t>
            </a:r>
            <a:r>
              <a:rPr lang="en-US" sz="1400" dirty="0" smtClean="0"/>
              <a:t>=</a:t>
            </a:r>
            <a:r>
              <a:rPr lang="en-US" sz="1400" dirty="0" smtClean="0">
                <a:sym typeface="Symbol"/>
              </a:rPr>
              <a:t></a:t>
            </a:r>
            <a:r>
              <a:rPr lang="en-US" sz="1400" dirty="0" smtClean="0"/>
              <a:t>10</a:t>
            </a:r>
            <a:endParaRPr lang="en-US" sz="1400" dirty="0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5655" y="1611287"/>
            <a:ext cx="3934558" cy="28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982103" y="4493027"/>
            <a:ext cx="4062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0" dirty="0" err="1"/>
              <a:t>Horiz</a:t>
            </a:r>
            <a:r>
              <a:rPr lang="en-US" sz="1400" b="0" dirty="0"/>
              <a:t>. </a:t>
            </a:r>
            <a:r>
              <a:rPr lang="en-US" sz="1400" b="0" dirty="0" smtClean="0">
                <a:solidFill>
                  <a:srgbClr val="00B050"/>
                </a:solidFill>
              </a:rPr>
              <a:t>beam </a:t>
            </a:r>
            <a:r>
              <a:rPr lang="en-US" sz="1400" b="0" dirty="0">
                <a:solidFill>
                  <a:srgbClr val="00B050"/>
                </a:solidFill>
              </a:rPr>
              <a:t>size </a:t>
            </a:r>
            <a:r>
              <a:rPr lang="en-US" sz="1400" b="0" dirty="0" smtClean="0"/>
              <a:t>and </a:t>
            </a:r>
            <a:r>
              <a:rPr lang="en-US" sz="1400" b="0" dirty="0" smtClean="0">
                <a:solidFill>
                  <a:srgbClr val="FF0000"/>
                </a:solidFill>
              </a:rPr>
              <a:t>position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vs</a:t>
            </a:r>
            <a:r>
              <a:rPr lang="en-US" sz="1400" b="0" dirty="0" smtClean="0"/>
              <a:t> with </a:t>
            </a:r>
            <a:r>
              <a:rPr lang="en-US" sz="1400" dirty="0" err="1" smtClean="0"/>
              <a:t>octupoles</a:t>
            </a:r>
            <a:endParaRPr lang="en-US" sz="140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4079" y="5037529"/>
            <a:ext cx="45553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880" indent="-182880">
              <a:spcBef>
                <a:spcPts val="300"/>
              </a:spcBef>
              <a:defRPr/>
            </a:pPr>
            <a:r>
              <a:rPr lang="en-US" sz="1600" dirty="0" smtClean="0">
                <a:ea typeface="ＭＳ Ｐゴシック" pitchFamily="-108" charset="-128"/>
              </a:rPr>
              <a:t>BBI cured with </a:t>
            </a:r>
            <a:r>
              <a:rPr lang="en-US" sz="1600" dirty="0" err="1" smtClean="0">
                <a:ea typeface="ＭＳ Ｐゴシック" pitchFamily="-108" charset="-128"/>
              </a:rPr>
              <a:t>sextupoles</a:t>
            </a:r>
            <a:r>
              <a:rPr lang="en-US" sz="1600" dirty="0" smtClean="0">
                <a:ea typeface="ＭＳ Ｐゴシック" pitchFamily="-108" charset="-128"/>
              </a:rPr>
              <a:t> (by chromaticity)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pitchFamily="-108" charset="-128"/>
              </a:rPr>
              <a:t>Positive/negative values of Q’ are OK (</a:t>
            </a:r>
            <a:r>
              <a:rPr lang="en-US" sz="1400" dirty="0" smtClean="0">
                <a:ea typeface="ＭＳ Ｐゴシック" pitchFamily="-108" charset="-128"/>
                <a:sym typeface="Symbol"/>
              </a:rPr>
              <a:t></a:t>
            </a:r>
            <a:r>
              <a:rPr lang="en-US" sz="1400" dirty="0" smtClean="0"/>
              <a:t>~</a:t>
            </a:r>
            <a:r>
              <a:rPr lang="en-US" sz="1400" dirty="0" smtClean="0">
                <a:ea typeface="ＭＳ Ｐゴシック" pitchFamily="-108" charset="-128"/>
              </a:rPr>
              <a:t>0)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pitchFamily="-108" charset="-128"/>
              </a:rPr>
              <a:t>Need chromaticity |Q’|&gt;10 </a:t>
            </a:r>
            <a:r>
              <a:rPr lang="en-US" sz="1400" dirty="0" err="1" smtClean="0">
                <a:ea typeface="ＭＳ Ｐゴシック" pitchFamily="-108" charset="-128"/>
              </a:rPr>
              <a:t>tu</a:t>
            </a:r>
            <a:r>
              <a:rPr lang="en-US" sz="1400" dirty="0" smtClean="0">
                <a:ea typeface="ＭＳ Ｐゴシック" pitchFamily="-108" charset="-128"/>
              </a:rPr>
              <a:t> cure the instability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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Q</a:t>
            </a:r>
            <a:r>
              <a:rPr lang="en-US" sz="1400" baseline="-25000" dirty="0" smtClean="0"/>
              <a:t>rms</a:t>
            </a:r>
            <a:r>
              <a:rPr lang="en-US" sz="1400" dirty="0" smtClean="0"/>
              <a:t>~0.01 for (</a:t>
            </a:r>
            <a:r>
              <a:rPr lang="en-US" sz="1400" dirty="0" smtClean="0">
                <a:sym typeface="Symbol"/>
              </a:rPr>
              <a:t></a:t>
            </a:r>
            <a:r>
              <a:rPr lang="en-US" sz="1400" dirty="0" smtClean="0"/>
              <a:t>p/p)</a:t>
            </a:r>
            <a:r>
              <a:rPr lang="en-US" sz="1400" baseline="-25000" dirty="0" smtClean="0"/>
              <a:t>rms</a:t>
            </a:r>
            <a:r>
              <a:rPr lang="en-US" sz="1400" dirty="0" smtClean="0"/>
              <a:t>~10</a:t>
            </a:r>
            <a:r>
              <a:rPr lang="en-US" sz="1400" baseline="30000" dirty="0" smtClean="0"/>
              <a:t>-3</a:t>
            </a:r>
            <a:endParaRPr lang="en-US" sz="1400" dirty="0">
              <a:solidFill>
                <a:srgbClr val="00B0F0"/>
              </a:solidFill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937789" y="5040298"/>
            <a:ext cx="417297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82880">
              <a:spcBef>
                <a:spcPts val="300"/>
              </a:spcBef>
              <a:defRPr/>
            </a:pPr>
            <a:r>
              <a:rPr lang="en-US" sz="1600" dirty="0" smtClean="0">
                <a:latin typeface="Arial" charset="0"/>
                <a:ea typeface="ＭＳ Ｐゴシック" pitchFamily="-108" charset="-128"/>
              </a:rPr>
              <a:t>BBI cured </a:t>
            </a:r>
            <a:r>
              <a:rPr lang="en-US" sz="1600" dirty="0" smtClean="0">
                <a:ea typeface="ＭＳ Ｐゴシック" pitchFamily="-108" charset="-128"/>
              </a:rPr>
              <a:t>with </a:t>
            </a:r>
            <a:r>
              <a:rPr lang="en-US" sz="1600" dirty="0" err="1" smtClean="0">
                <a:ea typeface="ＭＳ Ｐゴシック" pitchFamily="-108" charset="-128"/>
              </a:rPr>
              <a:t>octupoles</a:t>
            </a:r>
            <a:r>
              <a:rPr lang="en-US" sz="1600" dirty="0" smtClean="0">
                <a:ea typeface="ＭＳ Ｐゴシック" pitchFamily="-108" charset="-128"/>
              </a:rPr>
              <a:t> (detuning </a:t>
            </a:r>
            <a:r>
              <a:rPr lang="en-US" sz="1600" dirty="0" err="1" smtClean="0">
                <a:ea typeface="ＭＳ Ｐゴシック" pitchFamily="-108" charset="-128"/>
              </a:rPr>
              <a:t>vs</a:t>
            </a:r>
            <a:r>
              <a:rPr lang="en-US" sz="1600" dirty="0" smtClean="0">
                <a:ea typeface="ＭＳ Ｐゴシック" pitchFamily="-108" charset="-128"/>
              </a:rPr>
              <a:t> amplitude)</a:t>
            </a:r>
            <a:endParaRPr lang="en-US" sz="1600" dirty="0">
              <a:latin typeface="Arial" charset="0"/>
              <a:ea typeface="ＭＳ Ｐゴシック" pitchFamily="-108" charset="-128"/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pitchFamily="-108" charset="-128"/>
              </a:rPr>
              <a:t>Beam size is growing until it stops when detuning is effective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57127"/>
                </a:solidFill>
                <a:ea typeface="ＭＳ Ｐゴシック" pitchFamily="-108" charset="-128"/>
              </a:rPr>
              <a:t>Q’’</a:t>
            </a:r>
            <a:r>
              <a:rPr lang="en-US" sz="1400" baseline="-25000" dirty="0" smtClean="0">
                <a:solidFill>
                  <a:srgbClr val="F57127"/>
                </a:solidFill>
                <a:ea typeface="ＭＳ Ｐゴシック" pitchFamily="-108" charset="-128"/>
              </a:rPr>
              <a:t>xx</a:t>
            </a:r>
            <a:r>
              <a:rPr lang="en-US" sz="1400" dirty="0" smtClean="0">
                <a:solidFill>
                  <a:srgbClr val="F57127"/>
                </a:solidFill>
                <a:ea typeface="ＭＳ Ｐゴシック" pitchFamily="-108" charset="-128"/>
              </a:rPr>
              <a:t>~1200 (-2000) </a:t>
            </a:r>
            <a:r>
              <a:rPr lang="en-US" sz="1400" dirty="0" smtClean="0">
                <a:ea typeface="ＭＳ Ｐゴシック" pitchFamily="-108" charset="-128"/>
              </a:rPr>
              <a:t>required to cure instability</a:t>
            </a:r>
            <a:r>
              <a:rPr lang="en-US" sz="1400" dirty="0" smtClean="0">
                <a:latin typeface="Symbol" pitchFamily="18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 </a:t>
            </a:r>
            <a:r>
              <a:rPr lang="en-US" sz="1400" dirty="0" smtClean="0">
                <a:latin typeface="Symbol" pitchFamily="18" charset="2"/>
              </a:rPr>
              <a:t>D</a:t>
            </a:r>
            <a:r>
              <a:rPr lang="en-US" sz="1400" dirty="0" smtClean="0"/>
              <a:t>Q</a:t>
            </a:r>
            <a:r>
              <a:rPr lang="en-US" sz="1400" baseline="-25000" dirty="0" smtClean="0"/>
              <a:t>rms</a:t>
            </a:r>
            <a:r>
              <a:rPr lang="en-US" sz="1400" dirty="0" smtClean="0"/>
              <a:t>~0.006 (for </a:t>
            </a:r>
            <a:r>
              <a:rPr lang="en-US" sz="1400" dirty="0" smtClean="0">
                <a:latin typeface="Symbol" pitchFamily="18" charset="2"/>
              </a:rPr>
              <a:t>s</a:t>
            </a:r>
            <a:r>
              <a:rPr lang="en-US" sz="1400" baseline="-25000" dirty="0" smtClean="0"/>
              <a:t>x</a:t>
            </a:r>
            <a:r>
              <a:rPr lang="en-US" sz="1400" dirty="0" smtClean="0"/>
              <a:t>~10 mm)</a:t>
            </a:r>
            <a:endParaRPr lang="en-US" sz="1400" dirty="0">
              <a:solidFill>
                <a:srgbClr val="00B0F0"/>
              </a:solidFill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21" name="Line Callout 2 20"/>
          <p:cNvSpPr/>
          <p:nvPr/>
        </p:nvSpPr>
        <p:spPr>
          <a:xfrm rot="17425675" flipH="1">
            <a:off x="1664017" y="2375684"/>
            <a:ext cx="1241830" cy="3435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750"/>
              <a:gd name="adj6" fmla="val -27907"/>
            </a:avLst>
          </a:prstGeom>
          <a:ln w="12700">
            <a:noFill/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Strongest instability</a:t>
            </a:r>
          </a:p>
        </p:txBody>
      </p:sp>
      <p:sp>
        <p:nvSpPr>
          <p:cNvPr id="32" name="Line Callout 2 31"/>
          <p:cNvSpPr/>
          <p:nvPr/>
        </p:nvSpPr>
        <p:spPr>
          <a:xfrm>
            <a:off x="3958047" y="1789611"/>
            <a:ext cx="1487982" cy="7837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52"/>
              <a:gd name="adj6" fmla="val -50023"/>
            </a:avLst>
          </a:pr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Accumulator 6-bunches</a:t>
            </a:r>
          </a:p>
        </p:txBody>
      </p:sp>
      <p:sp>
        <p:nvSpPr>
          <p:cNvPr id="33" name="Line Callout 2 32"/>
          <p:cNvSpPr/>
          <p:nvPr/>
        </p:nvSpPr>
        <p:spPr>
          <a:xfrm flipH="1">
            <a:off x="3958044" y="1776549"/>
            <a:ext cx="1496293" cy="80989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52"/>
              <a:gd name="adj6" fmla="val -5002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Accumulator 6-bunches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926008" y="3236417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97234" y="3348507"/>
            <a:ext cx="1399014" cy="661790"/>
          </a:xfrm>
          <a:prstGeom prst="rect">
            <a:avLst/>
          </a:prstGeom>
          <a:solidFill>
            <a:srgbClr val="ECFEE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HEADTAIL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simulations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 noChangeArrowheads="1"/>
          </p:cNvSpPr>
          <p:nvPr>
            <p:ph idx="1"/>
          </p:nvPr>
        </p:nvSpPr>
        <p:spPr>
          <a:xfrm>
            <a:off x="336668" y="1359019"/>
            <a:ext cx="8790710" cy="50303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Major contribution from the injection and ejection kickers (since no RF)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M.M.  -  EUROnu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406" y="2911221"/>
            <a:ext cx="4269984" cy="291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201969" y="3143908"/>
            <a:ext cx="9332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rgbClr val="FF0000"/>
                </a:solidFill>
              </a:rPr>
              <a:t>Zl</a:t>
            </a:r>
            <a:r>
              <a:rPr lang="en-US" sz="1400" b="0" dirty="0">
                <a:solidFill>
                  <a:srgbClr val="FF0000"/>
                </a:solidFill>
              </a:rPr>
              <a:t>=10 k</a:t>
            </a:r>
            <a:r>
              <a:rPr lang="en-US" sz="1400" b="0" dirty="0">
                <a:solidFill>
                  <a:srgbClr val="FF0000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198101" y="3482799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rgbClr val="00B050"/>
                </a:solidFill>
              </a:rPr>
              <a:t>Zl</a:t>
            </a:r>
            <a:r>
              <a:rPr lang="en-US" sz="1400" b="0" dirty="0">
                <a:solidFill>
                  <a:srgbClr val="00B050"/>
                </a:solidFill>
              </a:rPr>
              <a:t>=8 k</a:t>
            </a:r>
            <a:r>
              <a:rPr lang="en-US" sz="1400" b="0" dirty="0">
                <a:solidFill>
                  <a:srgbClr val="00B050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189964" y="3857046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</a:rPr>
              <a:t>Zl</a:t>
            </a:r>
            <a:r>
              <a:rPr lang="en-US" sz="1400" b="0" dirty="0">
                <a:solidFill>
                  <a:srgbClr val="0000FF"/>
                </a:solidFill>
              </a:rPr>
              <a:t>=6 k</a:t>
            </a:r>
            <a:r>
              <a:rPr lang="en-US" sz="1400" b="0" dirty="0">
                <a:solidFill>
                  <a:srgbClr val="0000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844694" y="4210337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rgbClr val="FF00FF"/>
                </a:solidFill>
              </a:rPr>
              <a:t>Zl</a:t>
            </a:r>
            <a:r>
              <a:rPr lang="en-US" sz="1400" b="0" dirty="0">
                <a:solidFill>
                  <a:srgbClr val="FF00FF"/>
                </a:solidFill>
              </a:rPr>
              <a:t>=5 k</a:t>
            </a:r>
            <a:r>
              <a:rPr lang="en-US" sz="1400" b="0" dirty="0">
                <a:solidFill>
                  <a:srgbClr val="FF00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21528" y="4482724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rgbClr val="00B0F0"/>
                </a:solidFill>
              </a:rPr>
              <a:t>Zl</a:t>
            </a:r>
            <a:r>
              <a:rPr lang="en-US" sz="1400" b="0" dirty="0">
                <a:solidFill>
                  <a:srgbClr val="00B0F0"/>
                </a:solidFill>
              </a:rPr>
              <a:t>=4 k</a:t>
            </a:r>
            <a:r>
              <a:rPr lang="en-US" sz="1400" b="0" dirty="0">
                <a:solidFill>
                  <a:srgbClr val="00B0F0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219366" y="4904736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rgbClr val="F57127"/>
                </a:solidFill>
              </a:rPr>
              <a:t>Zl</a:t>
            </a:r>
            <a:r>
              <a:rPr lang="en-US" sz="1400" b="0" dirty="0">
                <a:solidFill>
                  <a:srgbClr val="F57127"/>
                </a:solidFill>
              </a:rPr>
              <a:t>=3 k</a:t>
            </a:r>
            <a:r>
              <a:rPr lang="en-US" sz="1400" b="0" dirty="0">
                <a:solidFill>
                  <a:srgbClr val="F57127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82443" y="6025084"/>
            <a:ext cx="8464748" cy="4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it-IT" sz="1800" dirty="0"/>
              <a:t>Z</a:t>
            </a:r>
            <a:r>
              <a:rPr lang="it-IT" sz="1800" baseline="-25000" dirty="0"/>
              <a:t>l</a:t>
            </a:r>
            <a:r>
              <a:rPr lang="it-IT" sz="1800" dirty="0"/>
              <a:t> </a:t>
            </a:r>
            <a:r>
              <a:rPr lang="it-IT" sz="1800" dirty="0" smtClean="0"/>
              <a:t>&lt;</a:t>
            </a:r>
            <a:r>
              <a:rPr lang="en-US" sz="1800" dirty="0" smtClean="0">
                <a:cs typeface="Arial" charset="0"/>
              </a:rPr>
              <a:t> 5 </a:t>
            </a:r>
            <a:r>
              <a:rPr lang="en-US" sz="1800" dirty="0">
                <a:cs typeface="Arial" charset="0"/>
              </a:rPr>
              <a:t>k</a:t>
            </a:r>
            <a:r>
              <a:rPr lang="en-US" sz="1800" dirty="0">
                <a:latin typeface="Symbol" pitchFamily="18" charset="2"/>
                <a:cs typeface="Arial" charset="0"/>
              </a:rPr>
              <a:t>W </a:t>
            </a:r>
            <a:r>
              <a:rPr lang="en-US" sz="1800" dirty="0" smtClean="0">
                <a:solidFill>
                  <a:srgbClr val="000000"/>
                </a:solidFill>
                <a:sym typeface="Symbol"/>
              </a:rPr>
              <a:t></a:t>
            </a:r>
            <a:r>
              <a:rPr lang="en-US" sz="1800" dirty="0" smtClean="0">
                <a:latin typeface="Symbol" pitchFamily="18" charset="2"/>
                <a:cs typeface="Arial" charset="0"/>
              </a:rPr>
              <a:t> </a:t>
            </a:r>
            <a:r>
              <a:rPr lang="it-IT" sz="1800" dirty="0" smtClean="0"/>
              <a:t>Z</a:t>
            </a:r>
            <a:r>
              <a:rPr lang="it-IT" sz="1800" baseline="-25000" dirty="0" smtClean="0"/>
              <a:t>l</a:t>
            </a:r>
            <a:r>
              <a:rPr lang="it-IT" sz="1800" dirty="0" smtClean="0"/>
              <a:t>/n </a:t>
            </a:r>
            <a:r>
              <a:rPr lang="it-IT" sz="1800" dirty="0"/>
              <a:t>&lt; </a:t>
            </a:r>
            <a:r>
              <a:rPr lang="it-IT" sz="1800" dirty="0" smtClean="0"/>
              <a:t>5 </a:t>
            </a:r>
            <a:r>
              <a:rPr lang="it-IT" sz="1800" dirty="0" smtClean="0">
                <a:latin typeface="Symbol" pitchFamily="18" charset="2"/>
              </a:rPr>
              <a:t>W: </a:t>
            </a:r>
            <a:r>
              <a:rPr lang="it-IT" sz="1800" dirty="0" smtClean="0">
                <a:solidFill>
                  <a:srgbClr val="F57127"/>
                </a:solidFill>
                <a:cs typeface="Arial" charset="0"/>
              </a:rPr>
              <a:t>a few </a:t>
            </a:r>
            <a:r>
              <a:rPr lang="it-IT" sz="1800" dirty="0" smtClean="0">
                <a:solidFill>
                  <a:srgbClr val="F57127"/>
                </a:solidFill>
                <a:latin typeface="Symbol" pitchFamily="18" charset="2"/>
                <a:cs typeface="Arial" charset="0"/>
              </a:rPr>
              <a:t>W</a:t>
            </a:r>
            <a:r>
              <a:rPr lang="it-IT" sz="1800" dirty="0" smtClean="0">
                <a:solidFill>
                  <a:srgbClr val="F57127"/>
                </a:solidFill>
                <a:cs typeface="Arial" charset="0"/>
              </a:rPr>
              <a:t> easily reached in recent machines</a:t>
            </a:r>
            <a:endParaRPr lang="en-US" sz="1800" baseline="-25000" dirty="0">
              <a:solidFill>
                <a:srgbClr val="F57127"/>
              </a:solidFill>
              <a:cs typeface="Arial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27982" y="739828"/>
            <a:ext cx="7306888" cy="62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Longitudinal Broad-Band Impedance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32265" y="1853752"/>
            <a:ext cx="8487294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880" indent="-182880">
              <a:defRPr/>
            </a:pPr>
            <a:r>
              <a:rPr lang="en-US" sz="1600" dirty="0" smtClean="0">
                <a:latin typeface="Arial" charset="0"/>
                <a:ea typeface="ＭＳ Ｐゴシック" pitchFamily="-108" charset="-128"/>
              </a:rPr>
              <a:t>1</a:t>
            </a:r>
            <a:r>
              <a:rPr lang="en-US" sz="1600" dirty="0" smtClean="0">
                <a:ea typeface="ＭＳ Ｐゴシック" pitchFamily="-108" charset="-128"/>
              </a:rPr>
              <a:t>. Isochronous ring</a:t>
            </a:r>
            <a:endParaRPr lang="en-US" sz="1600" dirty="0">
              <a:latin typeface="Arial" charset="0"/>
              <a:ea typeface="ＭＳ Ｐゴシック" pitchFamily="-108" charset="-128"/>
            </a:endParaRPr>
          </a:p>
          <a:p>
            <a:pPr marL="365760" lvl="1" indent="-182880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pitchFamily="-108" charset="-128"/>
              </a:rPr>
              <a:t>No RF cavities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 </a:t>
            </a:r>
            <a:r>
              <a:rPr lang="en-US" sz="1400" dirty="0" smtClean="0">
                <a:ea typeface="ＭＳ Ｐゴシック" pitchFamily="-108" charset="-128"/>
              </a:rPr>
              <a:t>negligible narrow-band impedance, beam frozen longitudinally</a:t>
            </a:r>
            <a:endParaRPr lang="en-US" sz="1400" dirty="0">
              <a:latin typeface="Arial" charset="0"/>
              <a:ea typeface="ＭＳ Ｐゴシック" pitchFamily="-108" charset="-128"/>
            </a:endParaRPr>
          </a:p>
          <a:p>
            <a:pPr marL="182880" indent="-182880">
              <a:spcBef>
                <a:spcPts val="300"/>
              </a:spcBef>
              <a:defRPr/>
            </a:pPr>
            <a:r>
              <a:rPr lang="en-US" sz="1600" dirty="0" smtClean="0">
                <a:latin typeface="Arial" charset="0"/>
                <a:ea typeface="ＭＳ Ｐゴシック" pitchFamily="-108" charset="-128"/>
              </a:rPr>
              <a:t>2</a:t>
            </a:r>
            <a:r>
              <a:rPr lang="en-US" sz="1600" dirty="0" smtClean="0">
                <a:ea typeface="ＭＳ Ｐゴシック" pitchFamily="-108" charset="-128"/>
              </a:rPr>
              <a:t>. Broad-Band impedance 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 </a:t>
            </a:r>
            <a:r>
              <a:rPr lang="en-US" sz="1600" dirty="0" smtClean="0">
                <a:ea typeface="ＭＳ Ｐゴシック" pitchFamily="-108" charset="-128"/>
              </a:rPr>
              <a:t>microwave instability</a:t>
            </a:r>
          </a:p>
          <a:p>
            <a:pPr marL="182880" indent="-182880">
              <a:spcBef>
                <a:spcPts val="300"/>
              </a:spcBef>
              <a:defRPr/>
            </a:pPr>
            <a:r>
              <a:rPr lang="en-US" sz="1600" dirty="0" smtClean="0">
                <a:ea typeface="ＭＳ Ｐゴシック" pitchFamily="-108" charset="-128"/>
              </a:rPr>
              <a:t>3. If only </a:t>
            </a:r>
            <a:r>
              <a:rPr lang="en-US" sz="1600" dirty="0" smtClean="0">
                <a:ea typeface="ＭＳ Ｐゴシック" pitchFamily="-108" charset="-128"/>
                <a:sym typeface="Symbol"/>
              </a:rPr>
              <a:t></a:t>
            </a:r>
            <a:r>
              <a:rPr lang="en-US" sz="1600" baseline="-25000" dirty="0" smtClean="0">
                <a:ea typeface="ＭＳ Ｐゴシック" pitchFamily="-108" charset="-128"/>
              </a:rPr>
              <a:t>0</a:t>
            </a:r>
            <a:r>
              <a:rPr lang="en-US" sz="1600" dirty="0" smtClean="0">
                <a:ea typeface="ＭＳ Ｐゴシック" pitchFamily="-108" charset="-128"/>
              </a:rPr>
              <a:t>=0 considered: </a:t>
            </a:r>
            <a:r>
              <a:rPr lang="en-US" sz="1600" dirty="0" smtClean="0">
                <a:solidFill>
                  <a:srgbClr val="F57127"/>
                </a:solidFill>
                <a:ea typeface="ＭＳ Ｐゴシック" pitchFamily="-108" charset="-128"/>
              </a:rPr>
              <a:t>the instability threshold is zero and the rise time is infinity</a:t>
            </a:r>
            <a:endParaRPr lang="en-US" sz="1600" dirty="0">
              <a:solidFill>
                <a:srgbClr val="00B0F0"/>
              </a:solidFill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98758" y="5703920"/>
            <a:ext cx="8237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0" dirty="0" smtClean="0"/>
              <a:t>Longitudinal </a:t>
            </a:r>
            <a:r>
              <a:rPr lang="en-US" sz="1400" b="0" dirty="0" err="1" smtClean="0"/>
              <a:t>emittance</a:t>
            </a:r>
            <a:r>
              <a:rPr lang="en-US" sz="1400" b="0" dirty="0" smtClean="0"/>
              <a:t> (</a:t>
            </a:r>
            <a:r>
              <a:rPr lang="en-US" sz="1400" b="0" dirty="0" err="1" smtClean="0"/>
              <a:t>eVs</a:t>
            </a:r>
            <a:r>
              <a:rPr lang="en-US" sz="1400" b="0" dirty="0" smtClean="0"/>
              <a:t>) </a:t>
            </a:r>
            <a:r>
              <a:rPr lang="en-US" sz="1400" b="0" dirty="0" err="1" smtClean="0"/>
              <a:t>vs</a:t>
            </a:r>
            <a:r>
              <a:rPr lang="en-US" sz="1400" b="0" dirty="0" smtClean="0"/>
              <a:t> turns for various values of broad-band resonator (Q</a:t>
            </a:r>
            <a:r>
              <a:rPr lang="en-US" sz="1400" b="0" baseline="-25000" dirty="0" smtClean="0"/>
              <a:t>R</a:t>
            </a:r>
            <a:r>
              <a:rPr lang="en-US" sz="1400" b="0" dirty="0" smtClean="0"/>
              <a:t>=1</a:t>
            </a:r>
            <a:r>
              <a:rPr lang="en-US" sz="1400" b="0" dirty="0" smtClean="0">
                <a:sym typeface="Symbol"/>
              </a:rPr>
              <a:t>, </a:t>
            </a:r>
            <a:r>
              <a:rPr lang="en-US" sz="1400" b="0" dirty="0" err="1" smtClean="0">
                <a:sym typeface="Symbol"/>
              </a:rPr>
              <a:t>f</a:t>
            </a:r>
            <a:r>
              <a:rPr lang="en-US" sz="1400" b="0" baseline="-25000" dirty="0" err="1" smtClean="0">
                <a:sym typeface="Symbol"/>
              </a:rPr>
              <a:t>R</a:t>
            </a:r>
            <a:r>
              <a:rPr lang="en-US" sz="1400" b="0" dirty="0" smtClean="0">
                <a:sym typeface="Symbol"/>
              </a:rPr>
              <a:t>=1GHz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  <p:sp>
        <p:nvSpPr>
          <p:cNvPr id="21" name="Line Callout 2 20"/>
          <p:cNvSpPr/>
          <p:nvPr/>
        </p:nvSpPr>
        <p:spPr>
          <a:xfrm>
            <a:off x="6434050" y="3278777"/>
            <a:ext cx="1495104" cy="6614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52"/>
              <a:gd name="adj6" fmla="val -5002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Accumulator 6-bunches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926008" y="3092724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88" y="2461781"/>
            <a:ext cx="4114712" cy="28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1468" y="2277039"/>
            <a:ext cx="4207559" cy="3004332"/>
          </a:xfrm>
          <a:prstGeom prst="rect">
            <a:avLst/>
          </a:prstGeom>
          <a:noFill/>
          <a:ln/>
        </p:spPr>
      </p:pic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1165" y="1703246"/>
            <a:ext cx="8686800" cy="411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Can be cured by introducing a quantity of tune spread</a:t>
            </a:r>
          </a:p>
          <a:p>
            <a:pPr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M.M.  -  EUROnu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661" y="728050"/>
            <a:ext cx="7032567" cy="9364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Transverse/Longitudinal Broad Band Impedances</a:t>
            </a:r>
            <a:endParaRPr lang="en-US" sz="3200" b="1" dirty="0"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41473" y="5171209"/>
            <a:ext cx="4306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0" dirty="0" err="1"/>
              <a:t>Horiz</a:t>
            </a:r>
            <a:r>
              <a:rPr lang="en-US" sz="1400" b="0" dirty="0"/>
              <a:t>. </a:t>
            </a:r>
            <a:r>
              <a:rPr lang="en-US" sz="1400" b="0" dirty="0" smtClean="0"/>
              <a:t>beam </a:t>
            </a:r>
            <a:r>
              <a:rPr lang="en-US" sz="1400" b="0" dirty="0"/>
              <a:t>size </a:t>
            </a:r>
            <a:r>
              <a:rPr lang="en-US" sz="1400" b="0" dirty="0" err="1" smtClean="0"/>
              <a:t>vs</a:t>
            </a:r>
            <a:r>
              <a:rPr lang="en-US" sz="1400" b="0" dirty="0" smtClean="0"/>
              <a:t> time for various </a:t>
            </a:r>
            <a:r>
              <a:rPr lang="en-US" sz="1400" b="0" dirty="0" err="1" smtClean="0"/>
              <a:t>chromaticities</a:t>
            </a:r>
            <a:r>
              <a:rPr lang="en-US" sz="1400" b="0" dirty="0" smtClean="0"/>
              <a:t> (BB resonator : 1M</a:t>
            </a:r>
            <a:r>
              <a:rPr lang="en-US" sz="1400" b="0" dirty="0" smtClean="0">
                <a:sym typeface="Symbol"/>
              </a:rPr>
              <a:t>/m, Q</a:t>
            </a:r>
            <a:r>
              <a:rPr lang="en-US" sz="1400" b="0" baseline="-25000" dirty="0" smtClean="0">
                <a:sym typeface="Symbol"/>
              </a:rPr>
              <a:t>R</a:t>
            </a:r>
            <a:r>
              <a:rPr lang="en-US" sz="1400" b="0" dirty="0" smtClean="0">
                <a:sym typeface="Symbol"/>
              </a:rPr>
              <a:t>=1, </a:t>
            </a:r>
            <a:r>
              <a:rPr lang="en-US" sz="1400" b="0" dirty="0" err="1" smtClean="0">
                <a:sym typeface="Symbol"/>
              </a:rPr>
              <a:t>f</a:t>
            </a:r>
            <a:r>
              <a:rPr lang="en-US" sz="1400" b="0" baseline="-25000" dirty="0" err="1" smtClean="0">
                <a:sym typeface="Symbol"/>
              </a:rPr>
              <a:t>R</a:t>
            </a:r>
            <a:r>
              <a:rPr lang="en-US" sz="1400" b="0" dirty="0" smtClean="0">
                <a:sym typeface="Symbol"/>
              </a:rPr>
              <a:t>=1GHz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2085802" y="4378557"/>
            <a:ext cx="1067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Q’</a:t>
            </a:r>
            <a:r>
              <a:rPr lang="en-US" sz="1400" baseline="-25000" dirty="0" err="1">
                <a:solidFill>
                  <a:schemeClr val="bg1">
                    <a:lumMod val="50000"/>
                  </a:schemeClr>
                </a:solidFill>
              </a:rPr>
              <a:t>nat,x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-10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291195" y="3233478"/>
            <a:ext cx="704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/>
              <a:t>Q’</a:t>
            </a:r>
            <a:r>
              <a:rPr lang="en-US" sz="1400" baseline="-25000" dirty="0" err="1"/>
              <a:t>x</a:t>
            </a:r>
            <a:r>
              <a:rPr lang="en-US" sz="1400" dirty="0" smtClean="0"/>
              <a:t>=</a:t>
            </a:r>
            <a:r>
              <a:rPr lang="en-US" sz="1400" dirty="0" smtClean="0">
                <a:sym typeface="Symbol"/>
              </a:rPr>
              <a:t>-5</a:t>
            </a:r>
            <a:endParaRPr lang="en-US" sz="1400" dirty="0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419572" y="2796195"/>
            <a:ext cx="644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57127"/>
                </a:solidFill>
              </a:rPr>
              <a:t>Q’</a:t>
            </a:r>
            <a:r>
              <a:rPr lang="en-US" sz="1400" baseline="-25000" dirty="0" err="1">
                <a:solidFill>
                  <a:srgbClr val="F57127"/>
                </a:solidFill>
              </a:rPr>
              <a:t>x</a:t>
            </a:r>
            <a:r>
              <a:rPr lang="en-US" sz="1400" dirty="0">
                <a:solidFill>
                  <a:srgbClr val="F57127"/>
                </a:solidFill>
              </a:rPr>
              <a:t>=0</a:t>
            </a:r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1627845" y="3233591"/>
            <a:ext cx="282597" cy="116830"/>
          </a:xfrm>
          <a:prstGeom prst="line">
            <a:avLst/>
          </a:prstGeom>
          <a:ln w="12700"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242482" y="3758913"/>
            <a:ext cx="704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Q’</a:t>
            </a:r>
            <a:r>
              <a:rPr lang="en-US" sz="1400" baseline="-25000" dirty="0" err="1">
                <a:solidFill>
                  <a:srgbClr val="0000FF"/>
                </a:solidFill>
              </a:rPr>
              <a:t>x</a:t>
            </a:r>
            <a:r>
              <a:rPr lang="en-US" sz="1400" dirty="0" smtClean="0">
                <a:solidFill>
                  <a:srgbClr val="0000FF"/>
                </a:solidFill>
              </a:rPr>
              <a:t>=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-</a:t>
            </a:r>
            <a:r>
              <a:rPr lang="en-US" sz="1400" dirty="0" smtClean="0">
                <a:solidFill>
                  <a:srgbClr val="0000FF"/>
                </a:solidFill>
              </a:rPr>
              <a:t>8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222218" y="4368856"/>
            <a:ext cx="803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FF"/>
                </a:solidFill>
              </a:rPr>
              <a:t>Q’</a:t>
            </a:r>
            <a:r>
              <a:rPr lang="en-US" sz="1400" baseline="-25000" dirty="0" err="1">
                <a:solidFill>
                  <a:srgbClr val="FF00FF"/>
                </a:solidFill>
              </a:rPr>
              <a:t>x</a:t>
            </a:r>
            <a:r>
              <a:rPr lang="en-US" sz="1400" dirty="0" smtClean="0">
                <a:solidFill>
                  <a:srgbClr val="FF00FF"/>
                </a:solidFill>
              </a:rPr>
              <a:t>=</a:t>
            </a:r>
            <a:r>
              <a:rPr lang="en-US" sz="1400" dirty="0" smtClean="0">
                <a:solidFill>
                  <a:srgbClr val="FF00FF"/>
                </a:solidFill>
                <a:sym typeface="Symbol"/>
              </a:rPr>
              <a:t>-</a:t>
            </a:r>
            <a:r>
              <a:rPr lang="en-US" sz="1400" dirty="0" smtClean="0">
                <a:solidFill>
                  <a:srgbClr val="FF00FF"/>
                </a:solidFill>
              </a:rPr>
              <a:t>10</a:t>
            </a:r>
            <a:endParaRPr lang="en-US" sz="1400" dirty="0">
              <a:solidFill>
                <a:srgbClr val="FF00FF"/>
              </a:solidFill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928589" y="5159777"/>
            <a:ext cx="4062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0" dirty="0" smtClean="0"/>
              <a:t>Longitudinal </a:t>
            </a:r>
            <a:r>
              <a:rPr lang="en-US" sz="1400" b="0" dirty="0" err="1" smtClean="0"/>
              <a:t>emittance</a:t>
            </a:r>
            <a:r>
              <a:rPr lang="en-US" sz="1400" b="0" dirty="0" smtClean="0"/>
              <a:t> (</a:t>
            </a:r>
            <a:r>
              <a:rPr lang="en-US" sz="1400" b="0" dirty="0" err="1" smtClean="0"/>
              <a:t>eVs</a:t>
            </a:r>
            <a:r>
              <a:rPr lang="en-US" sz="1400" b="0" dirty="0" smtClean="0"/>
              <a:t>) </a:t>
            </a:r>
            <a:r>
              <a:rPr lang="en-US" sz="1400" b="0" dirty="0" err="1" smtClean="0"/>
              <a:t>vs</a:t>
            </a:r>
            <a:r>
              <a:rPr lang="en-US" sz="1400" b="0" dirty="0" smtClean="0"/>
              <a:t> turns for various values of broad-band resonator (Q</a:t>
            </a:r>
            <a:r>
              <a:rPr lang="en-US" sz="1400" b="0" baseline="-25000" dirty="0" smtClean="0"/>
              <a:t>R</a:t>
            </a:r>
            <a:r>
              <a:rPr lang="en-US" sz="1400" b="0" dirty="0" smtClean="0"/>
              <a:t>=1</a:t>
            </a:r>
            <a:r>
              <a:rPr lang="en-US" sz="1400" b="0" dirty="0" smtClean="0">
                <a:sym typeface="Symbol"/>
              </a:rPr>
              <a:t>, </a:t>
            </a:r>
            <a:r>
              <a:rPr lang="en-US" sz="1400" b="0" dirty="0" err="1" smtClean="0">
                <a:sym typeface="Symbol"/>
              </a:rPr>
              <a:t>f</a:t>
            </a:r>
            <a:r>
              <a:rPr lang="en-US" sz="1400" b="0" baseline="-25000" dirty="0" err="1" smtClean="0">
                <a:sym typeface="Symbol"/>
              </a:rPr>
              <a:t>R</a:t>
            </a:r>
            <a:r>
              <a:rPr lang="en-US" sz="1400" b="0" dirty="0" smtClean="0">
                <a:sym typeface="Symbol"/>
              </a:rPr>
              <a:t>=1GHz</a:t>
            </a:r>
            <a:r>
              <a:rPr lang="en-US" sz="1400" b="0" dirty="0" smtClean="0"/>
              <a:t>)</a:t>
            </a:r>
            <a:endParaRPr lang="en-US" sz="140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2478" y="5675704"/>
            <a:ext cx="3651534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82880" algn="ctr">
              <a:spcBef>
                <a:spcPts val="300"/>
              </a:spcBef>
              <a:defRPr/>
            </a:pPr>
            <a:r>
              <a:rPr lang="en-US" sz="1600" dirty="0" smtClean="0">
                <a:ea typeface="ＭＳ Ｐゴシック" pitchFamily="-108" charset="-128"/>
              </a:rPr>
              <a:t>Transverse Broad-Band Instability:</a:t>
            </a:r>
          </a:p>
          <a:p>
            <a:pPr indent="-137160" algn="r">
              <a:spcBef>
                <a:spcPts val="300"/>
              </a:spcBef>
              <a:defRPr/>
            </a:pPr>
            <a:r>
              <a:rPr lang="en-US" sz="1600" dirty="0" smtClean="0">
                <a:ea typeface="ＭＳ Ｐゴシック" pitchFamily="-108" charset="-128"/>
              </a:rPr>
              <a:t>cured by natural chromaticity</a:t>
            </a:r>
            <a:endParaRPr lang="en-US" sz="1600" dirty="0">
              <a:solidFill>
                <a:srgbClr val="00B0F0"/>
              </a:solidFill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923531" y="5649653"/>
            <a:ext cx="4095780" cy="8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82880">
              <a:spcBef>
                <a:spcPts val="300"/>
              </a:spcBef>
              <a:defRPr/>
            </a:pPr>
            <a:r>
              <a:rPr lang="en-US" sz="1600" dirty="0" smtClean="0">
                <a:latin typeface="Arial" charset="0"/>
                <a:ea typeface="ＭＳ Ｐゴシック" pitchFamily="-108" charset="-128"/>
              </a:rPr>
              <a:t>Longitudinal </a:t>
            </a:r>
            <a:r>
              <a:rPr lang="en-US" sz="1600" dirty="0" smtClean="0">
                <a:ea typeface="ＭＳ Ｐゴシック" pitchFamily="-108" charset="-128"/>
              </a:rPr>
              <a:t>Broad-Band Instability </a:t>
            </a:r>
            <a:r>
              <a:rPr lang="en-US" sz="1600" dirty="0" smtClean="0">
                <a:latin typeface="Arial" charset="0"/>
                <a:ea typeface="ＭＳ Ｐゴシック" pitchFamily="-108" charset="-128"/>
              </a:rPr>
              <a:t>:</a:t>
            </a:r>
          </a:p>
          <a:p>
            <a:pPr indent="-137160">
              <a:spcBef>
                <a:spcPts val="300"/>
              </a:spcBef>
              <a:buFont typeface="Arial" pitchFamily="34" charset="0"/>
              <a:buChar char="•"/>
              <a:tabLst>
                <a:tab pos="115888" algn="l"/>
              </a:tabLst>
              <a:defRPr/>
            </a:pPr>
            <a:r>
              <a:rPr lang="en-US" sz="1400" dirty="0" smtClean="0">
                <a:latin typeface="Arial" charset="0"/>
                <a:ea typeface="ＭＳ Ｐゴシック" pitchFamily="-108" charset="-128"/>
              </a:rPr>
              <a:t>Maximum allowed impedance </a:t>
            </a:r>
            <a:r>
              <a:rPr lang="it-IT" sz="1400" dirty="0" smtClean="0"/>
              <a:t>is Z</a:t>
            </a:r>
            <a:r>
              <a:rPr lang="it-IT" sz="1400" baseline="-25000" dirty="0" smtClean="0"/>
              <a:t>l</a:t>
            </a:r>
            <a:r>
              <a:rPr lang="it-IT" sz="1400" dirty="0" smtClean="0"/>
              <a:t> =</a:t>
            </a:r>
            <a:r>
              <a:rPr lang="en-US" sz="1400" dirty="0" smtClean="0">
                <a:cs typeface="Arial" charset="0"/>
              </a:rPr>
              <a:t> 2 k</a:t>
            </a:r>
            <a:r>
              <a:rPr lang="en-US" sz="1400" dirty="0" smtClean="0">
                <a:latin typeface="Symbol" pitchFamily="18" charset="2"/>
                <a:cs typeface="Arial" charset="0"/>
              </a:rPr>
              <a:t>W </a:t>
            </a:r>
            <a:r>
              <a:rPr lang="en-US" sz="1400" dirty="0" smtClean="0">
                <a:solidFill>
                  <a:srgbClr val="000000"/>
                </a:solidFill>
                <a:sym typeface="Symbol"/>
              </a:rPr>
              <a:t> 	</a:t>
            </a:r>
            <a:r>
              <a:rPr lang="en-US" sz="1400" dirty="0" smtClean="0">
                <a:ea typeface="ＭＳ Ｐゴシック" pitchFamily="-108" charset="-128"/>
              </a:rPr>
              <a:t>(</a:t>
            </a:r>
            <a:r>
              <a:rPr lang="it-IT" sz="1400" dirty="0" smtClean="0"/>
              <a:t>Z</a:t>
            </a:r>
            <a:r>
              <a:rPr lang="it-IT" sz="1400" baseline="-25000" dirty="0" smtClean="0"/>
              <a:t>l</a:t>
            </a:r>
            <a:r>
              <a:rPr lang="it-IT" sz="1400" dirty="0" smtClean="0"/>
              <a:t>/n)</a:t>
            </a:r>
            <a:r>
              <a:rPr lang="it-IT" sz="1400" baseline="-25000" dirty="0" smtClean="0"/>
              <a:t>max</a:t>
            </a:r>
            <a:r>
              <a:rPr lang="en-US" sz="1400" dirty="0" smtClean="0"/>
              <a:t>~</a:t>
            </a:r>
            <a:r>
              <a:rPr lang="it-IT" sz="1400" dirty="0" smtClean="0"/>
              <a:t>3.2 </a:t>
            </a:r>
            <a:r>
              <a:rPr lang="it-IT" sz="1400" dirty="0" smtClean="0">
                <a:latin typeface="Symbol" pitchFamily="18" charset="2"/>
              </a:rPr>
              <a:t>W: </a:t>
            </a:r>
            <a:r>
              <a:rPr lang="it-IT" sz="1400" dirty="0" smtClean="0">
                <a:solidFill>
                  <a:srgbClr val="F57127"/>
                </a:solidFill>
                <a:cs typeface="Arial" charset="0"/>
              </a:rPr>
              <a:t>which is a acceptable value</a:t>
            </a:r>
            <a:endParaRPr lang="en-US" sz="1400" dirty="0">
              <a:latin typeface="Arial" charset="0"/>
              <a:ea typeface="ＭＳ Ｐゴシック" pitchFamily="-108" charset="-128"/>
            </a:endParaRPr>
          </a:p>
        </p:txBody>
      </p:sp>
      <p:sp>
        <p:nvSpPr>
          <p:cNvPr id="33" name="Line Callout 2 32"/>
          <p:cNvSpPr/>
          <p:nvPr/>
        </p:nvSpPr>
        <p:spPr>
          <a:xfrm flipH="1">
            <a:off x="4114800" y="2129246"/>
            <a:ext cx="1437238" cy="65984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52"/>
              <a:gd name="adj6" fmla="val -50023"/>
            </a:avLst>
          </a:pr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Accumulator 3-bunches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29513" y="2667000"/>
            <a:ext cx="1337661" cy="61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Line Callout 2 31"/>
          <p:cNvSpPr/>
          <p:nvPr/>
        </p:nvSpPr>
        <p:spPr>
          <a:xfrm>
            <a:off x="4121063" y="2116184"/>
            <a:ext cx="1443713" cy="6673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9552"/>
              <a:gd name="adj6" fmla="val -5002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Accumulator 3-bunches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2138" y="2685011"/>
            <a:ext cx="199506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 rot="16200000">
            <a:off x="175408" y="2675598"/>
            <a:ext cx="8194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Symbol" pitchFamily="18" charset="2"/>
              </a:rPr>
              <a:t>s</a:t>
            </a:r>
            <a:r>
              <a:rPr lang="en-US" sz="1600" baseline="-25000" dirty="0" err="1"/>
              <a:t>x</a:t>
            </a:r>
            <a:r>
              <a:rPr lang="en-US" sz="1600" dirty="0"/>
              <a:t> (m) 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6205628" y="2696383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rgbClr val="FF0000"/>
                </a:solidFill>
              </a:rPr>
              <a:t>Zl</a:t>
            </a:r>
            <a:r>
              <a:rPr lang="en-US" sz="1400" b="0" dirty="0">
                <a:solidFill>
                  <a:srgbClr val="FF0000"/>
                </a:solidFill>
              </a:rPr>
              <a:t>=6 k</a:t>
            </a:r>
            <a:r>
              <a:rPr lang="en-US" sz="1400" b="0" dirty="0">
                <a:solidFill>
                  <a:srgbClr val="FF0000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475630" y="3091238"/>
            <a:ext cx="5613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00B050"/>
                </a:solidFill>
              </a:rPr>
              <a:t>5 </a:t>
            </a:r>
            <a:r>
              <a:rPr lang="en-US" sz="1400" b="0" dirty="0">
                <a:solidFill>
                  <a:srgbClr val="00B050"/>
                </a:solidFill>
              </a:rPr>
              <a:t>k</a:t>
            </a:r>
            <a:r>
              <a:rPr lang="en-US" sz="1400" b="0" dirty="0">
                <a:solidFill>
                  <a:srgbClr val="00B050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380848" y="3083098"/>
            <a:ext cx="5613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0000FF"/>
                </a:solidFill>
              </a:rPr>
              <a:t>4 </a:t>
            </a:r>
            <a:r>
              <a:rPr lang="en-US" sz="1400" b="0" dirty="0">
                <a:solidFill>
                  <a:srgbClr val="0000FF"/>
                </a:solidFill>
              </a:rPr>
              <a:t>k</a:t>
            </a:r>
            <a:r>
              <a:rPr lang="en-US" sz="1400" b="0" dirty="0">
                <a:solidFill>
                  <a:srgbClr val="0000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781244" y="3423228"/>
            <a:ext cx="5613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FF00FF"/>
                </a:solidFill>
              </a:rPr>
              <a:t>3 </a:t>
            </a:r>
            <a:r>
              <a:rPr lang="en-US" sz="1400" b="0" dirty="0">
                <a:solidFill>
                  <a:srgbClr val="FF00FF"/>
                </a:solidFill>
              </a:rPr>
              <a:t>k</a:t>
            </a:r>
            <a:r>
              <a:rPr lang="en-US" sz="1400" b="0" dirty="0">
                <a:solidFill>
                  <a:srgbClr val="FF00FF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792327" y="3792970"/>
            <a:ext cx="5613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00B0F0"/>
                </a:solidFill>
              </a:rPr>
              <a:t>2 </a:t>
            </a:r>
            <a:r>
              <a:rPr lang="en-US" sz="1400" b="0" dirty="0">
                <a:solidFill>
                  <a:srgbClr val="00B0F0"/>
                </a:solidFill>
              </a:rPr>
              <a:t>k</a:t>
            </a:r>
            <a:r>
              <a:rPr lang="en-US" sz="1400" b="0" dirty="0">
                <a:solidFill>
                  <a:srgbClr val="00B0F0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088634" y="4059150"/>
            <a:ext cx="5613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>
                <a:solidFill>
                  <a:srgbClr val="F57127"/>
                </a:solidFill>
              </a:rPr>
              <a:t>1 </a:t>
            </a:r>
            <a:r>
              <a:rPr lang="en-US" sz="1400" b="0" dirty="0">
                <a:solidFill>
                  <a:srgbClr val="F57127"/>
                </a:solidFill>
              </a:rPr>
              <a:t>k</a:t>
            </a:r>
            <a:r>
              <a:rPr lang="en-US" sz="1400" b="0" dirty="0">
                <a:solidFill>
                  <a:srgbClr val="F57127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946453" y="4434781"/>
            <a:ext cx="710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smtClean="0"/>
              <a:t>0.5 </a:t>
            </a:r>
            <a:r>
              <a:rPr lang="en-US" sz="1400" b="0" dirty="0"/>
              <a:t>k</a:t>
            </a:r>
            <a:r>
              <a:rPr lang="en-US" sz="1400" b="0" dirty="0">
                <a:latin typeface="Symbol" pitchFamily="18" charset="2"/>
              </a:rPr>
              <a:t>W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1926008" y="3079661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31223" y="1057820"/>
            <a:ext cx="810332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defRPr/>
            </a:pPr>
            <a:r>
              <a:rPr lang="en-US" sz="40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Contents</a:t>
            </a:r>
          </a:p>
          <a:p>
            <a:pPr marL="742950" indent="-742950" algn="ctr">
              <a:defRPr/>
            </a:pPr>
            <a:endParaRPr lang="en-US" sz="1000" b="1" dirty="0"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108" charset="-128"/>
            </a:endParaRPr>
          </a:p>
          <a:p>
            <a:pPr marL="457200" indent="-457200">
              <a:buClr>
                <a:srgbClr val="F57127"/>
              </a:buClr>
              <a:buFont typeface="Wingdings" pitchFamily="2" charset="2"/>
              <a:buChar char=""/>
              <a:defRPr/>
            </a:pPr>
            <a:r>
              <a:rPr lang="en-US" sz="28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Plans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 </a:t>
            </a:r>
            <a:r>
              <a:rPr lang="en-US" sz="28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for possible future new LHC injectors </a:t>
            </a:r>
            <a:r>
              <a:rPr lang="en-US" sz="2800" b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(</a:t>
            </a:r>
            <a:r>
              <a:rPr lang="en-US" sz="2800" i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1</a:t>
            </a:r>
            <a:r>
              <a:rPr lang="en-US" sz="2800" i="1" baseline="30000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st</a:t>
            </a:r>
            <a:r>
              <a:rPr lang="en-US" sz="2800" i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 scenario</a:t>
            </a:r>
            <a:r>
              <a:rPr lang="en-US" sz="2800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)</a:t>
            </a:r>
          </a:p>
          <a:p>
            <a:pPr marL="457200" indent="-457200">
              <a:buClr>
                <a:srgbClr val="F57127"/>
              </a:buClr>
              <a:buFont typeface="Wingdings" pitchFamily="2" charset="2"/>
              <a:buChar char=""/>
              <a:defRPr/>
            </a:pPr>
            <a:r>
              <a:rPr lang="en-US" sz="28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sym typeface="Symbol"/>
              </a:rPr>
              <a:t>Plans for Linac4 plus upgrade of existing LHC injectors </a:t>
            </a:r>
            <a:r>
              <a:rPr lang="en-US" sz="2800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sym typeface="Symbol"/>
              </a:rPr>
              <a:t>(</a:t>
            </a:r>
            <a:r>
              <a:rPr lang="en-US" sz="2800" i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2</a:t>
            </a:r>
            <a:r>
              <a:rPr lang="en-US" sz="2800" i="1" baseline="30000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nd</a:t>
            </a:r>
            <a:r>
              <a:rPr lang="en-US" sz="2800" i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 scenario</a:t>
            </a:r>
            <a:r>
              <a:rPr lang="en-US" sz="2800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)</a:t>
            </a:r>
            <a:endParaRPr lang="en-US" sz="2800" b="1" dirty="0">
              <a:solidFill>
                <a:srgbClr val="ECFE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108" charset="-128"/>
            </a:endParaRPr>
          </a:p>
          <a:p>
            <a:pPr marL="457200" indent="-457200">
              <a:buClr>
                <a:srgbClr val="F57127"/>
              </a:buClr>
              <a:buFont typeface="Wingdings" pitchFamily="2" charset="2"/>
              <a:buChar char=""/>
              <a:defRPr/>
            </a:pPr>
            <a:r>
              <a:rPr lang="en-US" sz="28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Potential extensions for Neutrino Factory with a high </a:t>
            </a:r>
            <a:r>
              <a:rPr lang="en-US" sz="2800" b="1" dirty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power </a:t>
            </a:r>
            <a:r>
              <a:rPr lang="en-US" sz="28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SPL: </a:t>
            </a:r>
            <a:r>
              <a:rPr lang="en-US" sz="28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SPL-Based Proton Driver</a:t>
            </a:r>
            <a:r>
              <a:rPr lang="en-US" sz="28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 </a:t>
            </a:r>
            <a:endParaRPr lang="en-US" sz="2800" b="1" dirty="0"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108" charset="-128"/>
            </a:endParaRPr>
          </a:p>
          <a:p>
            <a:pPr marL="457200" indent="-457200">
              <a:buClr>
                <a:srgbClr val="F57127"/>
              </a:buClr>
              <a:buFont typeface="Wingdings" pitchFamily="2" charset="2"/>
              <a:buChar char=""/>
              <a:defRPr/>
            </a:pPr>
            <a:r>
              <a:rPr lang="en-US" sz="28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Summary</a:t>
            </a:r>
            <a:endParaRPr lang="en-US" sz="2800" dirty="0"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71393" y="1469428"/>
            <a:ext cx="8736676" cy="4954671"/>
          </a:xfrm>
        </p:spPr>
        <p:txBody>
          <a:bodyPr>
            <a:normAutofit lnSpcReduction="10000"/>
          </a:bodyPr>
          <a:lstStyle/>
          <a:p>
            <a:pPr>
              <a:spcBef>
                <a:spcPct val="25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6/3-bunch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accumulator options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is/seems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feasible and under control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5000"/>
              </a:spcBef>
            </a:pPr>
            <a:r>
              <a:rPr lang="en-US" sz="1600" b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Space </a:t>
            </a:r>
            <a:r>
              <a:rPr lang="en-US" sz="16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charge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okay </a:t>
            </a:r>
            <a:r>
              <a:rPr lang="en-US" sz="1600" dirty="0" smtClean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guided in definition of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emittance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bunch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length &amp; shape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accumulator design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50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Accumulator impedance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5000"/>
              </a:spcBef>
            </a:pPr>
            <a:r>
              <a:rPr lang="en-US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narrow-band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component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negligible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no RF-cavities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5000"/>
              </a:spcBef>
            </a:pPr>
            <a:r>
              <a:rPr lang="en-US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resistive wall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issue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long rise-time compared to accumulation time</a:t>
            </a:r>
          </a:p>
          <a:p>
            <a:pPr lvl="1">
              <a:spcBef>
                <a:spcPct val="25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e-cloud not an issue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flat and long bunch,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multipacting</a:t>
            </a:r>
            <a:endParaRPr lang="en-US" sz="1600" dirty="0"/>
          </a:p>
          <a:p>
            <a:pPr lvl="1">
              <a:spcBef>
                <a:spcPct val="25000"/>
              </a:spcBef>
            </a:pPr>
            <a:r>
              <a:rPr lang="en-US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longitudinal BB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16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/n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1600" dirty="0"/>
              <a:t>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+ error-bar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few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Ohm easily achieved in modern machines)</a:t>
            </a:r>
          </a:p>
          <a:p>
            <a:pPr lvl="1"/>
            <a:r>
              <a:rPr lang="it-IT" sz="1600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transverse BB </a:t>
            </a:r>
            <a:r>
              <a:rPr lang="it-IT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okay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fast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rising instability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damped by by chromaticity (</a:t>
            </a:r>
            <a:r>
              <a:rPr lang="en-US" sz="1600" dirty="0" smtClean="0"/>
              <a:t>|</a:t>
            </a:r>
            <a:r>
              <a:rPr lang="en-US" sz="1600" dirty="0">
                <a:latin typeface="Symbol" pitchFamily="18" charset="2"/>
              </a:rPr>
              <a:t>x</a:t>
            </a:r>
            <a:r>
              <a:rPr lang="en-US" sz="1600" dirty="0" smtClean="0">
                <a:cs typeface="Arial" charset="0"/>
              </a:rPr>
              <a:t>|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1.3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and/or amplitude-detuning induced by 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octupoles</a:t>
            </a:r>
            <a:r>
              <a:rPr lang="it-IT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need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Q ~ 0.02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okay for tune footprint/resonance</a:t>
            </a:r>
          </a:p>
          <a:p>
            <a:pPr lvl="2"/>
            <a:r>
              <a:rPr lang="en-US" sz="1400" dirty="0" smtClean="0">
                <a:latin typeface="Arial" pitchFamily="34" charset="0"/>
                <a:cs typeface="Arial" pitchFamily="34" charset="0"/>
              </a:rPr>
              <a:t>assumed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=1MW/m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scaling laws with higher value of BB impedance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6/3-bunch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compressor option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should be feasible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beam stored for only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11% of the accumulator storage time</a:t>
            </a:r>
          </a:p>
          <a:p>
            <a:pPr lvl="1"/>
            <a:r>
              <a:rPr lang="en-US" sz="1600" b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Space charge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okay </a:t>
            </a:r>
            <a:r>
              <a:rPr lang="en-US" sz="1600" dirty="0" smtClean="0"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 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Q ~ 0.2 at the end of bunch compression, horizontal beam  expansion reduces space charge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M.M.  -  EUROnu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27282" y="552028"/>
            <a:ext cx="7714445" cy="787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 on accumulator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 compressor instability studies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300363" y="3188638"/>
            <a:ext cx="4939281" cy="338554"/>
          </a:xfrm>
          <a:prstGeom prst="rect">
            <a:avLst/>
          </a:prstGeom>
          <a:solidFill>
            <a:srgbClr val="FFFFC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" y="1103811"/>
            <a:ext cx="8500123" cy="5440680"/>
          </a:xfrm>
        </p:spPr>
        <p:txBody>
          <a:bodyPr>
            <a:normAutofit fontScale="92500" lnSpcReduction="10000"/>
          </a:bodyPr>
          <a:lstStyle/>
          <a:p>
            <a:pPr marL="3175" indent="9525" eaLnBrk="1" hangingPunct="1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Progress towards future pulsed proton drivers at CERN made:</a:t>
            </a:r>
          </a:p>
          <a:p>
            <a:pPr marL="3175" indent="9525">
              <a:lnSpc>
                <a:spcPct val="120000"/>
              </a:lnSpc>
              <a:spcBef>
                <a:spcPts val="600"/>
              </a:spcBef>
              <a:buClr>
                <a:srgbClr val="F57127"/>
              </a:buClr>
              <a:buSzPct val="105000"/>
              <a:buFont typeface="Wingdings" pitchFamily="2" charset="2"/>
              <a:buChar char="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6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scenario (early scenario)</a:t>
            </a:r>
          </a:p>
          <a:p>
            <a:pPr marL="830263" lvl="1">
              <a:lnSpc>
                <a:spcPct val="120000"/>
              </a:lnSpc>
              <a:spcBef>
                <a:spcPts val="600"/>
              </a:spcBef>
              <a:buClr>
                <a:srgbClr val="F57127"/>
              </a:buClr>
              <a:buSzPct val="75000"/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New LHC injectors (Linac4, LP-SPL, PS2) and SPS consolidation</a:t>
            </a:r>
          </a:p>
          <a:p>
            <a:pPr marL="430213">
              <a:lnSpc>
                <a:spcPct val="120000"/>
              </a:lnSpc>
              <a:spcBef>
                <a:spcPts val="600"/>
              </a:spcBef>
              <a:buClr>
                <a:srgbClr val="F57127"/>
              </a:buClr>
              <a:buSzPct val="105000"/>
              <a:buFont typeface="Wingdings" pitchFamily="2" charset="2"/>
              <a:buChar char="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scenario (substitute scenario)</a:t>
            </a:r>
          </a:p>
          <a:p>
            <a:pPr marL="830263" lvl="1">
              <a:lnSpc>
                <a:spcPct val="120000"/>
              </a:lnSpc>
              <a:spcBef>
                <a:spcPts val="600"/>
              </a:spcBef>
              <a:buClr>
                <a:srgbClr val="F57127"/>
              </a:buClr>
              <a:buSzPct val="75000"/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Linac4 with consolidation (refurbishing) of existing LHC injectors (PSB, PS, SPS)</a:t>
            </a:r>
          </a:p>
          <a:p>
            <a:pPr marL="830263" lvl="1">
              <a:lnSpc>
                <a:spcPct val="120000"/>
              </a:lnSpc>
              <a:spcBef>
                <a:spcPts val="600"/>
              </a:spcBef>
              <a:buClr>
                <a:srgbClr val="F57127"/>
              </a:buClr>
              <a:buSzPct val="75000"/>
              <a:buFont typeface="Wingdings" pitchFamily="2" charset="2"/>
              <a:buChar char="q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High Power SPL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&amp;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528511">
              <a:lnSpc>
                <a:spcPct val="120000"/>
              </a:lnSpc>
              <a:spcBef>
                <a:spcPts val="600"/>
              </a:spcBef>
              <a:buClr>
                <a:srgbClr val="F57127"/>
              </a:buClr>
              <a:buSzPct val="105000"/>
              <a:buFont typeface="Wingdings" pitchFamily="2" charset="2"/>
              <a:buChar char=""/>
            </a:pPr>
            <a:r>
              <a:rPr lang="en-US" sz="2600" b="1" dirty="0" smtClean="0"/>
              <a:t>SPL-based proton driver including</a:t>
            </a:r>
            <a:r>
              <a:rPr lang="en-US" dirty="0" smtClean="0"/>
              <a:t> </a:t>
            </a:r>
          </a:p>
          <a:p>
            <a:pPr marL="830263" lvl="1">
              <a:lnSpc>
                <a:spcPct val="120000"/>
              </a:lnSpc>
              <a:spcBef>
                <a:spcPts val="600"/>
              </a:spcBef>
              <a:buClr>
                <a:srgbClr val="F57127"/>
              </a:buClr>
              <a:buSzPct val="75000"/>
              <a:buFont typeface="Wingdings" pitchFamily="2" charset="2"/>
              <a:buChar char="q"/>
            </a:pPr>
            <a:r>
              <a:rPr lang="en-US" sz="2400" b="1" dirty="0" smtClean="0"/>
              <a:t>High Power SPL</a:t>
            </a:r>
          </a:p>
          <a:p>
            <a:pPr marL="830263" lvl="1">
              <a:lnSpc>
                <a:spcPct val="120000"/>
              </a:lnSpc>
              <a:spcBef>
                <a:spcPts val="600"/>
              </a:spcBef>
              <a:buClr>
                <a:srgbClr val="F57127"/>
              </a:buClr>
              <a:buSzPct val="75000"/>
              <a:buFont typeface="Wingdings" pitchFamily="2" charset="2"/>
              <a:buChar char="q"/>
            </a:pPr>
            <a:r>
              <a:rPr lang="en-US" sz="2400" b="1" dirty="0" smtClean="0"/>
              <a:t>Proton drivers accumulator and compressor rings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M.M.  -  </a:t>
            </a:r>
            <a:r>
              <a:rPr lang="fr-FR" dirty="0" err="1" smtClean="0"/>
              <a:t>EUROnu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20637" y="526066"/>
            <a:ext cx="7306888" cy="62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Summary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024" y="534785"/>
            <a:ext cx="7156450" cy="10255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Credits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21279" y="1706563"/>
            <a:ext cx="8138159" cy="395440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0000FF"/>
                </a:solidFill>
              </a:rPr>
              <a:t>Masamitsu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Aiba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IDS-NF Meeting, 23 March 2009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0000FF"/>
                </a:solidFill>
              </a:rPr>
              <a:t>NuFact</a:t>
            </a:r>
            <a:r>
              <a:rPr lang="en-US" b="1" dirty="0" smtClean="0">
                <a:solidFill>
                  <a:srgbClr val="0000FF"/>
                </a:solidFill>
              </a:rPr>
              <a:t> 08, June 30 - 05 July, 2008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CERN-AB-2008-048 BI, CERN-AB-2008-060 BI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Elena </a:t>
            </a:r>
            <a:r>
              <a:rPr lang="en-US" b="1" dirty="0" err="1" smtClean="0">
                <a:solidFill>
                  <a:srgbClr val="0000FF"/>
                </a:solidFill>
              </a:rPr>
              <a:t>Benedetto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b="1" dirty="0" err="1" smtClean="0">
                <a:solidFill>
                  <a:srgbClr val="0000FF"/>
                </a:solidFill>
              </a:rPr>
              <a:t>NuFact</a:t>
            </a:r>
            <a:r>
              <a:rPr lang="en-US" b="1" dirty="0" smtClean="0">
                <a:solidFill>
                  <a:srgbClr val="0000FF"/>
                </a:solidFill>
              </a:rPr>
              <a:t> 09, July 20-25, 2009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Roland </a:t>
            </a:r>
            <a:r>
              <a:rPr lang="en-US" b="1" dirty="0" err="1" smtClean="0">
                <a:solidFill>
                  <a:srgbClr val="0000FF"/>
                </a:solidFill>
              </a:rPr>
              <a:t>Garoby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ECFA, </a:t>
            </a:r>
            <a:r>
              <a:rPr lang="en-GB" b="1" dirty="0" err="1" smtClean="0">
                <a:solidFill>
                  <a:srgbClr val="0000FF"/>
                </a:solidFill>
              </a:rPr>
              <a:t>EuCARD</a:t>
            </a:r>
            <a:r>
              <a:rPr lang="en-GB" b="1" dirty="0" smtClean="0">
                <a:solidFill>
                  <a:srgbClr val="0000FF"/>
                </a:solidFill>
              </a:rPr>
              <a:t>,</a:t>
            </a:r>
            <a:r>
              <a:rPr lang="en-US" b="1" dirty="0" smtClean="0">
                <a:solidFill>
                  <a:srgbClr val="0000FF"/>
                </a:solidFill>
              </a:rPr>
              <a:t> NEU2012</a:t>
            </a:r>
            <a:r>
              <a:rPr lang="en-GB" b="1" dirty="0" smtClean="0">
                <a:solidFill>
                  <a:srgbClr val="0000FF"/>
                </a:solidFill>
              </a:rPr>
              <a:t> Workshop</a:t>
            </a:r>
            <a:r>
              <a:rPr lang="en-US" b="1" dirty="0" smtClean="0">
                <a:solidFill>
                  <a:srgbClr val="0000FF"/>
                </a:solidFill>
              </a:rPr>
              <a:t>, 1-3 October 2009, CERN, CH</a:t>
            </a:r>
          </a:p>
          <a:p>
            <a:pPr lvl="1">
              <a:spcBef>
                <a:spcPct val="0"/>
              </a:spcBef>
              <a:spcAft>
                <a:spcPts val="300"/>
              </a:spcAft>
            </a:pPr>
            <a:r>
              <a:rPr lang="en-GB" b="1" dirty="0" err="1" smtClean="0">
                <a:solidFill>
                  <a:srgbClr val="0000FF"/>
                </a:solidFill>
              </a:rPr>
              <a:t>EuCARD</a:t>
            </a:r>
            <a:r>
              <a:rPr lang="en-GB" b="1" dirty="0" smtClean="0">
                <a:solidFill>
                  <a:srgbClr val="0000FF"/>
                </a:solidFill>
              </a:rPr>
              <a:t> Annual Meeting, 14-16 April 2010, STFC, UK</a:t>
            </a:r>
            <a:endParaRPr lang="en-US" sz="1200" b="1" dirty="0" smtClean="0">
              <a:solidFill>
                <a:srgbClr val="0000FF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1733800" y="513012"/>
            <a:ext cx="6251171" cy="96309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Plans for possible future new LHC injectors </a:t>
            </a:r>
            <a:r>
              <a:rPr lang="en-US" sz="3200" b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(</a:t>
            </a:r>
            <a:r>
              <a:rPr lang="en-US" sz="3200" b="1" i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1st scenario</a:t>
            </a:r>
            <a:r>
              <a:rPr lang="en-US" sz="3200" b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)</a:t>
            </a:r>
            <a:endParaRPr lang="en-US" sz="3200" b="1" dirty="0" smtClean="0">
              <a:solidFill>
                <a:srgbClr val="F571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Date Placeholder 8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61002" y="3436505"/>
            <a:ext cx="698268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PSB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36941" y="4826781"/>
            <a:ext cx="650875" cy="2778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SPS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556712" y="2678055"/>
            <a:ext cx="849312" cy="48418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GB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Linac4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528136" y="3470594"/>
            <a:ext cx="903287" cy="4286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GB" sz="1800" dirty="0">
                <a:solidFill>
                  <a:srgbClr val="00C000"/>
                </a:solidFill>
                <a:latin typeface="Times New Roman" pitchFamily="18" charset="0"/>
                <a:cs typeface="Times New Roman" pitchFamily="18" charset="0"/>
              </a:rPr>
              <a:t>LP-SPL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695651" y="4053667"/>
            <a:ext cx="45397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</a:t>
            </a:r>
          </a:p>
        </p:txBody>
      </p:sp>
      <p:cxnSp>
        <p:nvCxnSpPr>
          <p:cNvPr id="14344" name="AutoShape 10"/>
          <p:cNvCxnSpPr>
            <a:cxnSpLocks noChangeShapeType="1"/>
            <a:stCxn id="14341" idx="2"/>
            <a:endCxn id="14342" idx="0"/>
          </p:cNvCxnSpPr>
          <p:nvPr/>
        </p:nvCxnSpPr>
        <p:spPr bwMode="auto">
          <a:xfrm rot="5400000">
            <a:off x="2826398" y="3315624"/>
            <a:ext cx="308352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1448404" y="5626880"/>
            <a:ext cx="1035050" cy="5556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 anchor="ctr" anchorCtr="1"/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LHC / </a:t>
            </a:r>
          </a:p>
          <a:p>
            <a:pPr algn="ctr"/>
            <a:r>
              <a:rPr lang="en-GB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sLHC</a:t>
            </a:r>
            <a:endParaRPr lang="en-GB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25"/>
          <p:cNvSpPr txBox="1">
            <a:spLocks noChangeArrowheads="1"/>
          </p:cNvSpPr>
          <p:nvPr/>
        </p:nvSpPr>
        <p:spPr bwMode="auto">
          <a:xfrm rot="-5400000">
            <a:off x="-663575" y="3888568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Output energy</a:t>
            </a:r>
          </a:p>
        </p:txBody>
      </p:sp>
      <p:sp>
        <p:nvSpPr>
          <p:cNvPr id="14348" name="Line 28"/>
          <p:cNvSpPr>
            <a:spLocks noChangeShapeType="1"/>
          </p:cNvSpPr>
          <p:nvPr/>
        </p:nvSpPr>
        <p:spPr bwMode="auto">
          <a:xfrm flipH="1" flipV="1">
            <a:off x="360563" y="3704793"/>
            <a:ext cx="1597025" cy="7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9" name="Text Box 35"/>
          <p:cNvSpPr txBox="1">
            <a:spLocks noChangeArrowheads="1"/>
          </p:cNvSpPr>
          <p:nvPr/>
        </p:nvSpPr>
        <p:spPr bwMode="auto">
          <a:xfrm>
            <a:off x="604431" y="2891617"/>
            <a:ext cx="893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MeV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Text Box 36"/>
          <p:cNvSpPr txBox="1">
            <a:spLocks noChangeArrowheads="1"/>
          </p:cNvSpPr>
          <p:nvPr/>
        </p:nvSpPr>
        <p:spPr bwMode="auto">
          <a:xfrm>
            <a:off x="698297" y="3429865"/>
            <a:ext cx="7937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1.4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GeV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Text Box 37"/>
          <p:cNvSpPr txBox="1">
            <a:spLocks noChangeArrowheads="1"/>
          </p:cNvSpPr>
          <p:nvPr/>
        </p:nvSpPr>
        <p:spPr bwMode="auto">
          <a:xfrm>
            <a:off x="698297" y="3636530"/>
            <a:ext cx="6588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GeV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Text Box 38"/>
          <p:cNvSpPr txBox="1">
            <a:spLocks noChangeArrowheads="1"/>
          </p:cNvSpPr>
          <p:nvPr/>
        </p:nvSpPr>
        <p:spPr bwMode="auto">
          <a:xfrm>
            <a:off x="715297" y="4054965"/>
            <a:ext cx="74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GeV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3" name="Text Box 39"/>
          <p:cNvSpPr txBox="1">
            <a:spLocks noChangeArrowheads="1"/>
          </p:cNvSpPr>
          <p:nvPr/>
        </p:nvSpPr>
        <p:spPr bwMode="auto">
          <a:xfrm>
            <a:off x="718007" y="4280681"/>
            <a:ext cx="74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GeV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Text Box 40"/>
          <p:cNvSpPr txBox="1">
            <a:spLocks noChangeArrowheads="1"/>
          </p:cNvSpPr>
          <p:nvPr/>
        </p:nvSpPr>
        <p:spPr bwMode="auto">
          <a:xfrm>
            <a:off x="642817" y="4798292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450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GeV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Text Box 42"/>
          <p:cNvSpPr txBox="1">
            <a:spLocks noChangeArrowheads="1"/>
          </p:cNvSpPr>
          <p:nvPr/>
        </p:nvSpPr>
        <p:spPr bwMode="auto">
          <a:xfrm>
            <a:off x="823366" y="5884517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TeV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6" name="Text Box 44"/>
          <p:cNvSpPr txBox="1">
            <a:spLocks noChangeArrowheads="1"/>
          </p:cNvSpPr>
          <p:nvPr/>
        </p:nvSpPr>
        <p:spPr bwMode="auto">
          <a:xfrm>
            <a:off x="1452937" y="2633230"/>
            <a:ext cx="941792" cy="263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 anchor="ctr" anchorCtr="1"/>
          <a:lstStyle/>
          <a:p>
            <a:r>
              <a:rPr lang="en-GB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Linac2</a:t>
            </a:r>
          </a:p>
        </p:txBody>
      </p:sp>
      <p:sp>
        <p:nvSpPr>
          <p:cNvPr id="14357" name="Text Box 47"/>
          <p:cNvSpPr txBox="1">
            <a:spLocks noChangeArrowheads="1"/>
          </p:cNvSpPr>
          <p:nvPr/>
        </p:nvSpPr>
        <p:spPr bwMode="auto">
          <a:xfrm>
            <a:off x="681671" y="2618568"/>
            <a:ext cx="795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MeV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Text Box 48"/>
          <p:cNvSpPr txBox="1">
            <a:spLocks noChangeArrowheads="1"/>
          </p:cNvSpPr>
          <p:nvPr/>
        </p:nvSpPr>
        <p:spPr bwMode="auto">
          <a:xfrm>
            <a:off x="3765666" y="5541831"/>
            <a:ext cx="3882043" cy="800219"/>
          </a:xfrm>
          <a:prstGeom prst="rect">
            <a:avLst/>
          </a:prstGeom>
          <a:noFill/>
          <a:ln w="158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indent="-404813" defTabSz="625475">
              <a:spcAft>
                <a:spcPts val="600"/>
              </a:spcAft>
            </a:pPr>
            <a:r>
              <a:rPr lang="en-GB" sz="1200" b="1" dirty="0"/>
              <a:t>LP-SPL</a:t>
            </a:r>
            <a:r>
              <a:rPr lang="en-GB" sz="1200" dirty="0" smtClean="0"/>
              <a:t>:</a:t>
            </a:r>
            <a:r>
              <a:rPr lang="en-GB" sz="1200" dirty="0"/>
              <a:t>	Low </a:t>
            </a:r>
            <a:r>
              <a:rPr lang="en-GB" sz="1200" dirty="0" smtClean="0"/>
              <a:t>Power SPL (kinetic energy 4 </a:t>
            </a:r>
            <a:r>
              <a:rPr lang="en-GB" sz="1200" dirty="0" err="1"/>
              <a:t>GeV</a:t>
            </a:r>
            <a:r>
              <a:rPr lang="en-GB" sz="1200" dirty="0"/>
              <a:t>)</a:t>
            </a:r>
          </a:p>
          <a:p>
            <a:pPr marL="404813" indent="-404813" defTabSz="625475">
              <a:spcAft>
                <a:spcPts val="600"/>
              </a:spcAft>
            </a:pPr>
            <a:r>
              <a:rPr lang="en-GB" sz="1200" b="1" dirty="0"/>
              <a:t>PS2</a:t>
            </a:r>
            <a:r>
              <a:rPr lang="en-GB" sz="1200" b="1" dirty="0" smtClean="0"/>
              <a:t>:</a:t>
            </a:r>
            <a:r>
              <a:rPr lang="en-GB" sz="1200" dirty="0"/>
              <a:t>	High Energy PS (~ 5 to 50 </a:t>
            </a:r>
            <a:r>
              <a:rPr lang="en-GB" sz="1200" dirty="0" err="1"/>
              <a:t>GeV</a:t>
            </a:r>
            <a:r>
              <a:rPr lang="en-GB" sz="1200" dirty="0"/>
              <a:t> </a:t>
            </a:r>
            <a:r>
              <a:rPr lang="en-GB" sz="1200" dirty="0" smtClean="0"/>
              <a:t>at </a:t>
            </a:r>
            <a:r>
              <a:rPr lang="en-GB" sz="1200" dirty="0"/>
              <a:t>0.3 Hz)</a:t>
            </a:r>
          </a:p>
          <a:p>
            <a:pPr marL="404813" indent="-404813" defTabSz="625475">
              <a:spcAft>
                <a:spcPts val="600"/>
              </a:spcAft>
            </a:pPr>
            <a:r>
              <a:rPr lang="en-GB" sz="1200" b="1" dirty="0" err="1"/>
              <a:t>sLHC</a:t>
            </a:r>
            <a:r>
              <a:rPr lang="en-GB" sz="1200" dirty="0" smtClean="0"/>
              <a:t>: “</a:t>
            </a:r>
            <a:r>
              <a:rPr lang="en-GB" sz="1200" dirty="0"/>
              <a:t>Super-luminosity” LHC (up to 10</a:t>
            </a:r>
            <a:r>
              <a:rPr lang="en-GB" sz="1200" baseline="30000" dirty="0"/>
              <a:t>35</a:t>
            </a:r>
            <a:r>
              <a:rPr lang="en-GB" sz="1200" dirty="0"/>
              <a:t> cm</a:t>
            </a:r>
            <a:r>
              <a:rPr lang="en-GB" sz="1200" baseline="30000" dirty="0"/>
              <a:t>-2</a:t>
            </a:r>
            <a:r>
              <a:rPr lang="en-GB" sz="1200" dirty="0"/>
              <a:t>s</a:t>
            </a:r>
            <a:r>
              <a:rPr lang="en-GB" sz="1200" baseline="30000" dirty="0"/>
              <a:t>-1</a:t>
            </a:r>
            <a:r>
              <a:rPr lang="en-GB" sz="1200" dirty="0"/>
              <a:t>)</a:t>
            </a:r>
          </a:p>
        </p:txBody>
      </p:sp>
      <p:sp>
        <p:nvSpPr>
          <p:cNvPr id="14359" name="Oval 51"/>
          <p:cNvSpPr>
            <a:spLocks noChangeArrowheads="1"/>
          </p:cNvSpPr>
          <p:nvPr/>
        </p:nvSpPr>
        <p:spPr bwMode="auto">
          <a:xfrm>
            <a:off x="2944436" y="3226119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2" name="Text Box 55"/>
          <p:cNvSpPr txBox="1">
            <a:spLocks noChangeArrowheads="1"/>
          </p:cNvSpPr>
          <p:nvPr/>
        </p:nvSpPr>
        <p:spPr bwMode="auto">
          <a:xfrm>
            <a:off x="2572210" y="4132581"/>
            <a:ext cx="798513" cy="387350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GB" sz="1800" dirty="0">
                <a:solidFill>
                  <a:srgbClr val="00C000"/>
                </a:solidFill>
                <a:latin typeface="Times New Roman" pitchFamily="18" charset="0"/>
                <a:cs typeface="Times New Roman" pitchFamily="18" charset="0"/>
              </a:rPr>
              <a:t>PS2</a:t>
            </a:r>
          </a:p>
        </p:txBody>
      </p:sp>
      <p:cxnSp>
        <p:nvCxnSpPr>
          <p:cNvPr id="14363" name="Straight Arrow Connector 74"/>
          <p:cNvCxnSpPr>
            <a:cxnSpLocks noChangeShapeType="1"/>
            <a:stCxn id="14342" idx="2"/>
            <a:endCxn id="14362" idx="0"/>
          </p:cNvCxnSpPr>
          <p:nvPr/>
        </p:nvCxnSpPr>
        <p:spPr bwMode="auto">
          <a:xfrm rot="5400000">
            <a:off x="2858943" y="4011744"/>
            <a:ext cx="233362" cy="8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4" name="Straight Connector 83"/>
          <p:cNvCxnSpPr>
            <a:cxnSpLocks noChangeShapeType="1"/>
          </p:cNvCxnSpPr>
          <p:nvPr/>
        </p:nvCxnSpPr>
        <p:spPr bwMode="auto">
          <a:xfrm rot="10800000" flipV="1">
            <a:off x="368126" y="3158836"/>
            <a:ext cx="2996739" cy="1255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65" name="Straight Connector 84"/>
          <p:cNvCxnSpPr>
            <a:cxnSpLocks noChangeShapeType="1"/>
          </p:cNvCxnSpPr>
          <p:nvPr/>
        </p:nvCxnSpPr>
        <p:spPr bwMode="auto">
          <a:xfrm rot="10800000" flipV="1">
            <a:off x="359813" y="3898669"/>
            <a:ext cx="3063241" cy="652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66" name="Straight Connector 85"/>
          <p:cNvCxnSpPr>
            <a:cxnSpLocks noChangeShapeType="1"/>
          </p:cNvCxnSpPr>
          <p:nvPr/>
        </p:nvCxnSpPr>
        <p:spPr bwMode="auto">
          <a:xfrm rot="10800000" flipV="1">
            <a:off x="347954" y="4522124"/>
            <a:ext cx="3016911" cy="21619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67" name="Straight Connector 87"/>
          <p:cNvCxnSpPr>
            <a:cxnSpLocks noChangeShapeType="1"/>
          </p:cNvCxnSpPr>
          <p:nvPr/>
        </p:nvCxnSpPr>
        <p:spPr bwMode="auto">
          <a:xfrm rot="10800000">
            <a:off x="356264" y="5103381"/>
            <a:ext cx="1936258" cy="63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68" name="Straight Connector 90"/>
          <p:cNvCxnSpPr>
            <a:cxnSpLocks noChangeShapeType="1"/>
          </p:cNvCxnSpPr>
          <p:nvPr/>
        </p:nvCxnSpPr>
        <p:spPr bwMode="auto">
          <a:xfrm rot="10800000" flipV="1">
            <a:off x="381202" y="6184669"/>
            <a:ext cx="2119138" cy="297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69" name="Straight Arrow Connector 100"/>
          <p:cNvCxnSpPr>
            <a:cxnSpLocks noChangeShapeType="1"/>
            <a:stCxn id="14339" idx="2"/>
            <a:endCxn id="14343" idx="0"/>
          </p:cNvCxnSpPr>
          <p:nvPr/>
        </p:nvCxnSpPr>
        <p:spPr bwMode="auto">
          <a:xfrm rot="16200000" flipH="1">
            <a:off x="1746305" y="3877335"/>
            <a:ext cx="340163" cy="12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70" name="Straight Connector 108"/>
          <p:cNvCxnSpPr>
            <a:cxnSpLocks noChangeShapeType="1"/>
          </p:cNvCxnSpPr>
          <p:nvPr/>
        </p:nvCxnSpPr>
        <p:spPr bwMode="auto">
          <a:xfrm rot="10800000" flipV="1">
            <a:off x="808700" y="4331480"/>
            <a:ext cx="1757363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71" name="Straight Connector 112"/>
          <p:cNvCxnSpPr>
            <a:cxnSpLocks noChangeShapeType="1"/>
          </p:cNvCxnSpPr>
          <p:nvPr/>
        </p:nvCxnSpPr>
        <p:spPr bwMode="auto">
          <a:xfrm rot="10800000">
            <a:off x="376438" y="2895168"/>
            <a:ext cx="192881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73" name="Straight Arrow Connector 129"/>
          <p:cNvCxnSpPr>
            <a:cxnSpLocks noChangeShapeType="1"/>
            <a:stCxn id="14356" idx="2"/>
          </p:cNvCxnSpPr>
          <p:nvPr/>
        </p:nvCxnSpPr>
        <p:spPr bwMode="auto">
          <a:xfrm rot="16200000" flipH="1">
            <a:off x="1659218" y="3161369"/>
            <a:ext cx="531812" cy="258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74" name="Straight Arrow Connector 155"/>
          <p:cNvCxnSpPr>
            <a:cxnSpLocks noChangeShapeType="1"/>
          </p:cNvCxnSpPr>
          <p:nvPr/>
        </p:nvCxnSpPr>
        <p:spPr bwMode="auto">
          <a:xfrm rot="5400000">
            <a:off x="1668362" y="5352662"/>
            <a:ext cx="519112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76" name="Straight Connector 65"/>
          <p:cNvCxnSpPr>
            <a:cxnSpLocks noChangeShapeType="1"/>
          </p:cNvCxnSpPr>
          <p:nvPr/>
        </p:nvCxnSpPr>
        <p:spPr bwMode="auto">
          <a:xfrm rot="10800000">
            <a:off x="1922340" y="4668030"/>
            <a:ext cx="4419" cy="372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" name="Straight Arrow Connector 96"/>
          <p:cNvCxnSpPr/>
          <p:nvPr/>
        </p:nvCxnSpPr>
        <p:spPr>
          <a:xfrm rot="10800000" flipV="1">
            <a:off x="2093016" y="3258588"/>
            <a:ext cx="906090" cy="1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5400000">
            <a:off x="2012602" y="3341257"/>
            <a:ext cx="174625" cy="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2888542" y="4600475"/>
            <a:ext cx="147638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 flipV="1">
            <a:off x="2117958" y="4671752"/>
            <a:ext cx="83958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7"/>
          <p:cNvGrpSpPr/>
          <p:nvPr/>
        </p:nvGrpSpPr>
        <p:grpSpPr>
          <a:xfrm>
            <a:off x="1409989" y="1771800"/>
            <a:ext cx="972457" cy="732971"/>
            <a:chOff x="1611086" y="1016000"/>
            <a:chExt cx="972457" cy="732971"/>
          </a:xfrm>
          <a:solidFill>
            <a:srgbClr val="FFFFCC"/>
          </a:solidFill>
        </p:grpSpPr>
        <p:sp>
          <p:nvSpPr>
            <p:cNvPr id="103" name="Down Arrow 102"/>
            <p:cNvSpPr/>
            <p:nvPr/>
          </p:nvSpPr>
          <p:spPr>
            <a:xfrm>
              <a:off x="1792514" y="1371600"/>
              <a:ext cx="573315" cy="3773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11086" y="1016000"/>
              <a:ext cx="972457" cy="3483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Present</a:t>
              </a:r>
            </a:p>
          </p:txBody>
        </p:sp>
      </p:grpSp>
      <p:grpSp>
        <p:nvGrpSpPr>
          <p:cNvPr id="3" name="Group 98"/>
          <p:cNvGrpSpPr/>
          <p:nvPr/>
        </p:nvGrpSpPr>
        <p:grpSpPr>
          <a:xfrm>
            <a:off x="2478502" y="1763488"/>
            <a:ext cx="972457" cy="732971"/>
            <a:chOff x="3164115" y="1001486"/>
            <a:chExt cx="972457" cy="73297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6" name="Down Arrow 105"/>
            <p:cNvSpPr/>
            <p:nvPr/>
          </p:nvSpPr>
          <p:spPr>
            <a:xfrm>
              <a:off x="3345543" y="1357086"/>
              <a:ext cx="573315" cy="3773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64115" y="1001486"/>
              <a:ext cx="972457" cy="3483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FF0000"/>
                  </a:solidFill>
                </a:rPr>
                <a:t>Future</a:t>
              </a:r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4505510" y="1590118"/>
            <a:ext cx="4613560" cy="21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880" indent="-182880">
              <a:defRPr/>
            </a:pPr>
            <a:r>
              <a:rPr lang="en-US" sz="1600" dirty="0" smtClean="0">
                <a:latin typeface="Arial" charset="0"/>
                <a:ea typeface="ＭＳ Ｐゴシック" pitchFamily="-108" charset="-128"/>
              </a:rPr>
              <a:t>1. Reliability </a:t>
            </a:r>
            <a:r>
              <a:rPr lang="en-US" sz="1600" b="1" dirty="0">
                <a:latin typeface="Symbol" pitchFamily="18" charset="2"/>
                <a:ea typeface="ＭＳ Ｐゴシック" charset="-128"/>
              </a:rPr>
              <a:t>­</a:t>
            </a:r>
            <a:endParaRPr lang="en-US" sz="1600" dirty="0">
              <a:latin typeface="Arial" charset="0"/>
              <a:ea typeface="ＭＳ Ｐゴシック" pitchFamily="-108" charset="-128"/>
            </a:endParaRPr>
          </a:p>
          <a:p>
            <a:pPr marL="182880" indent="-182880">
              <a:defRPr/>
            </a:pPr>
            <a:r>
              <a:rPr lang="en-US" sz="1400" dirty="0">
                <a:latin typeface="Arial" charset="0"/>
                <a:ea typeface="ＭＳ Ｐゴシック" pitchFamily="-108" charset="-128"/>
              </a:rPr>
              <a:t>	</a:t>
            </a:r>
            <a:r>
              <a:rPr lang="en-US" sz="1200" dirty="0">
                <a:latin typeface="Arial" charset="0"/>
                <a:ea typeface="ＭＳ Ｐゴシック" pitchFamily="-108" charset="-128"/>
              </a:rPr>
              <a:t>The present accelerators </a:t>
            </a:r>
            <a:r>
              <a:rPr lang="en-US" sz="1200" dirty="0" smtClean="0">
                <a:latin typeface="Arial" charset="0"/>
                <a:ea typeface="ＭＳ Ｐゴシック" pitchFamily="-108" charset="-128"/>
              </a:rPr>
              <a:t>get aged and operate </a:t>
            </a:r>
            <a:r>
              <a:rPr lang="en-US" sz="1200" dirty="0">
                <a:latin typeface="Arial" charset="0"/>
                <a:ea typeface="ＭＳ Ｐゴシック" pitchFamily="-108" charset="-128"/>
              </a:rPr>
              <a:t>far beyond their initial design parameters</a:t>
            </a:r>
          </a:p>
          <a:p>
            <a:pPr marL="182880" indent="-228600">
              <a:spcBef>
                <a:spcPts val="300"/>
              </a:spcBef>
              <a:buFont typeface="Symbol" pitchFamily="18" charset="2"/>
              <a:buChar char=""/>
              <a:defRPr/>
            </a:pPr>
            <a:r>
              <a:rPr lang="en-US" sz="1400" dirty="0" smtClean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Interest </a:t>
            </a:r>
            <a:r>
              <a:rPr lang="en-US" sz="1400" dirty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of </a:t>
            </a:r>
            <a:r>
              <a:rPr lang="en-US" sz="1400" dirty="0" smtClean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upgraded/new </a:t>
            </a:r>
            <a:r>
              <a:rPr lang="en-US" sz="1400" dirty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accelerators </a:t>
            </a:r>
            <a:r>
              <a:rPr lang="en-US" sz="1400" dirty="0" smtClean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fitted to </a:t>
            </a:r>
            <a:r>
              <a:rPr lang="en-US" sz="1400" dirty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the </a:t>
            </a:r>
            <a:r>
              <a:rPr lang="en-US" sz="1400" dirty="0" smtClean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LHC and  its </a:t>
            </a:r>
            <a:r>
              <a:rPr lang="en-US" sz="1400" dirty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future </a:t>
            </a:r>
            <a:r>
              <a:rPr lang="en-US" sz="1400" dirty="0" smtClean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needs</a:t>
            </a:r>
            <a:endParaRPr lang="en-US" sz="1400" dirty="0">
              <a:solidFill>
                <a:srgbClr val="00B0F0"/>
              </a:solidFill>
              <a:latin typeface="Arial" charset="0"/>
              <a:ea typeface="ＭＳ Ｐゴシック" pitchFamily="-108" charset="-128"/>
            </a:endParaRPr>
          </a:p>
          <a:p>
            <a:pPr marL="182880" indent="-182880">
              <a:spcBef>
                <a:spcPts val="300"/>
              </a:spcBef>
              <a:defRPr/>
            </a:pPr>
            <a:r>
              <a:rPr lang="en-US" sz="1600" dirty="0">
                <a:latin typeface="Arial" charset="0"/>
                <a:ea typeface="ＭＳ Ｐゴシック" pitchFamily="-108" charset="-128"/>
              </a:rPr>
              <a:t>2. Performance </a:t>
            </a:r>
            <a:r>
              <a:rPr lang="en-US" sz="1600" b="1" dirty="0">
                <a:latin typeface="Symbol" pitchFamily="18" charset="2"/>
                <a:ea typeface="ＭＳ Ｐゴシック" charset="-128"/>
              </a:rPr>
              <a:t>­</a:t>
            </a:r>
            <a:endParaRPr lang="en-US" sz="1600" dirty="0">
              <a:latin typeface="Arial" charset="0"/>
              <a:ea typeface="ＭＳ Ｐゴシック" pitchFamily="-108" charset="-128"/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F57127"/>
                </a:solidFill>
                <a:latin typeface="Arial" charset="0"/>
                <a:ea typeface="ＭＳ Ｐゴシック" pitchFamily="-108" charset="-128"/>
              </a:rPr>
              <a:t>Luminosity</a:t>
            </a:r>
            <a:r>
              <a:rPr lang="en-US" sz="1200" dirty="0" smtClean="0">
                <a:latin typeface="Arial" charset="0"/>
                <a:ea typeface="ＭＳ Ｐゴシック" pitchFamily="-108" charset="-128"/>
              </a:rPr>
              <a:t> </a:t>
            </a:r>
            <a:r>
              <a:rPr lang="en-US" sz="1200" dirty="0">
                <a:latin typeface="Arial" charset="0"/>
                <a:ea typeface="ＭＳ Ｐゴシック" pitchFamily="-108" charset="-128"/>
              </a:rPr>
              <a:t>depends </a:t>
            </a:r>
            <a:r>
              <a:rPr lang="en-US" sz="1200" dirty="0" smtClean="0">
                <a:latin typeface="Arial" charset="0"/>
                <a:ea typeface="ＭＳ Ｐゴシック" pitchFamily="-108" charset="-128"/>
              </a:rPr>
              <a:t>upon beam </a:t>
            </a:r>
            <a:r>
              <a:rPr lang="en-US" sz="1200" dirty="0" smtClean="0">
                <a:solidFill>
                  <a:srgbClr val="F57127"/>
                </a:solidFill>
                <a:latin typeface="Arial" charset="0"/>
                <a:ea typeface="ＭＳ Ｐゴシック" pitchFamily="-108" charset="-128"/>
              </a:rPr>
              <a:t>brightness</a:t>
            </a:r>
            <a:r>
              <a:rPr lang="en-US" sz="1200" dirty="0" smtClean="0">
                <a:latin typeface="Arial" charset="0"/>
                <a:ea typeface="ＭＳ Ｐゴシック" pitchFamily="-108" charset="-128"/>
              </a:rPr>
              <a:t> </a:t>
            </a:r>
            <a:r>
              <a:rPr lang="en-US" sz="1200" i="1" dirty="0">
                <a:latin typeface="Arial" charset="0"/>
                <a:ea typeface="ＭＳ Ｐゴシック" pitchFamily="-108" charset="-128"/>
                <a:sym typeface="Symbol" pitchFamily="18" charset="2"/>
              </a:rPr>
              <a:t>N/</a:t>
            </a:r>
            <a:r>
              <a:rPr lang="en-US" sz="1200" i="1" dirty="0">
                <a:latin typeface="Symbol" pitchFamily="18" charset="2"/>
                <a:ea typeface="ＭＳ Ｐゴシック" pitchFamily="-108" charset="-128"/>
                <a:sym typeface="Symbol" pitchFamily="18" charset="2"/>
              </a:rPr>
              <a:t>e</a:t>
            </a:r>
            <a:r>
              <a:rPr lang="en-US" sz="1200" i="1" dirty="0" smtClean="0">
                <a:latin typeface="Arial" charset="0"/>
                <a:ea typeface="ＭＳ Ｐゴシック" pitchFamily="-108" charset="-128"/>
                <a:sym typeface="Symbol" pitchFamily="18" charset="2"/>
              </a:rPr>
              <a:t>*</a:t>
            </a:r>
            <a:endParaRPr lang="en-US" sz="1200" i="1" dirty="0">
              <a:latin typeface="Arial" charset="0"/>
              <a:ea typeface="ＭＳ Ｐゴシック" pitchFamily="-108" charset="-128"/>
              <a:sym typeface="Symbol" pitchFamily="18" charset="2"/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F57127"/>
                </a:solidFill>
                <a:latin typeface="Arial" charset="0"/>
                <a:ea typeface="ＭＳ Ｐゴシック" pitchFamily="-108" charset="-128"/>
                <a:sym typeface="Symbol" pitchFamily="18" charset="2"/>
              </a:rPr>
              <a:t>Brightness</a:t>
            </a:r>
            <a:r>
              <a:rPr lang="en-US" sz="1200" dirty="0">
                <a:latin typeface="Arial" charset="0"/>
                <a:ea typeface="ＭＳ Ｐゴシック" pitchFamily="-108" charset="-128"/>
                <a:sym typeface="Symbol" pitchFamily="18" charset="2"/>
              </a:rPr>
              <a:t> </a:t>
            </a:r>
            <a:r>
              <a:rPr lang="en-US" sz="1200" dirty="0" smtClean="0">
                <a:latin typeface="Arial" charset="0"/>
                <a:ea typeface="ＭＳ Ｐゴシック" pitchFamily="-108" charset="-128"/>
                <a:sym typeface="Symbol" pitchFamily="18" charset="2"/>
              </a:rPr>
              <a:t>limited </a:t>
            </a:r>
            <a:r>
              <a:rPr lang="en-US" sz="1200" dirty="0">
                <a:latin typeface="Arial" charset="0"/>
                <a:ea typeface="ＭＳ Ｐゴシック" pitchFamily="-108" charset="-128"/>
                <a:sym typeface="Symbol" pitchFamily="18" charset="2"/>
              </a:rPr>
              <a:t>by </a:t>
            </a:r>
            <a:r>
              <a:rPr lang="en-US" sz="1200" dirty="0">
                <a:solidFill>
                  <a:srgbClr val="F57127"/>
                </a:solidFill>
                <a:latin typeface="Arial" charset="0"/>
                <a:ea typeface="ＭＳ Ｐゴシック" pitchFamily="-108" charset="-128"/>
                <a:sym typeface="Symbol" pitchFamily="18" charset="2"/>
              </a:rPr>
              <a:t>space charge </a:t>
            </a:r>
            <a:r>
              <a:rPr lang="en-US" sz="1200" dirty="0" smtClean="0">
                <a:ea typeface="ＭＳ Ｐゴシック" pitchFamily="-108" charset="-128"/>
                <a:sym typeface="Symbol" pitchFamily="18" charset="2"/>
              </a:rPr>
              <a:t>at injector low energy</a:t>
            </a:r>
            <a:endParaRPr lang="en-US" sz="1400" i="1" dirty="0">
              <a:latin typeface="Arial" charset="0"/>
              <a:ea typeface="ＭＳ Ｐゴシック" pitchFamily="-108" charset="-128"/>
              <a:sym typeface="Symbol" pitchFamily="18" charset="2"/>
            </a:endParaRPr>
          </a:p>
          <a:p>
            <a:pPr marL="182880" indent="-228600">
              <a:spcBef>
                <a:spcPts val="300"/>
              </a:spcBef>
              <a:buFont typeface="Symbol" pitchFamily="18" charset="2"/>
              <a:buChar char="Þ"/>
              <a:defRPr/>
            </a:pPr>
            <a:r>
              <a:rPr lang="en-US" sz="1400" dirty="0" smtClean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Call for increase </a:t>
            </a:r>
            <a:r>
              <a:rPr lang="en-US" sz="1400" dirty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the </a:t>
            </a:r>
            <a:r>
              <a:rPr lang="en-US" sz="1400" dirty="0" smtClean="0">
                <a:solidFill>
                  <a:srgbClr val="00B0F0"/>
                </a:solidFill>
                <a:ea typeface="ＭＳ Ｐゴシック" pitchFamily="-108" charset="-128"/>
              </a:rPr>
              <a:t>synchrotron </a:t>
            </a:r>
            <a:r>
              <a:rPr lang="en-US" sz="1400" dirty="0" smtClean="0">
                <a:solidFill>
                  <a:srgbClr val="00B0F0"/>
                </a:solidFill>
                <a:latin typeface="Arial" charset="0"/>
                <a:ea typeface="ＭＳ Ｐゴシック" pitchFamily="-108" charset="-128"/>
              </a:rPr>
              <a:t>injection energy</a:t>
            </a:r>
            <a:endParaRPr lang="en-US" sz="1400" dirty="0">
              <a:solidFill>
                <a:srgbClr val="00B0F0"/>
              </a:solidFill>
              <a:latin typeface="Arial" charset="0"/>
              <a:ea typeface="ＭＳ Ｐゴシック" pitchFamily="-108" charset="-128"/>
            </a:endParaRPr>
          </a:p>
        </p:txBody>
      </p:sp>
      <p:cxnSp>
        <p:nvCxnSpPr>
          <p:cNvPr id="62" name="Straight Arrow Connector 129"/>
          <p:cNvCxnSpPr>
            <a:cxnSpLocks noChangeShapeType="1"/>
          </p:cNvCxnSpPr>
          <p:nvPr/>
        </p:nvCxnSpPr>
        <p:spPr bwMode="auto">
          <a:xfrm rot="16200000" flipH="1">
            <a:off x="1653678" y="4577304"/>
            <a:ext cx="531812" cy="258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" name="Straight Arrow Connector 62"/>
          <p:cNvCxnSpPr/>
          <p:nvPr/>
        </p:nvCxnSpPr>
        <p:spPr>
          <a:xfrm rot="5400000">
            <a:off x="2015374" y="4748879"/>
            <a:ext cx="174625" cy="6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pic>
        <p:nvPicPr>
          <p:cNvPr id="10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650" y="3832225"/>
            <a:ext cx="2741613" cy="1546225"/>
          </a:xfrm>
          <a:prstGeom prst="rect">
            <a:avLst/>
          </a:prstGeom>
          <a:solidFill>
            <a:srgbClr val="FF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88" name="Line Callout 3 87"/>
          <p:cNvSpPr/>
          <p:nvPr/>
        </p:nvSpPr>
        <p:spPr>
          <a:xfrm rot="16200000">
            <a:off x="3316780" y="2510429"/>
            <a:ext cx="1487981" cy="590200"/>
          </a:xfrm>
          <a:prstGeom prst="borderCallout3">
            <a:avLst>
              <a:gd name="adj1" fmla="val 18750"/>
              <a:gd name="adj2" fmla="val -8333"/>
              <a:gd name="adj3" fmla="val 18749"/>
              <a:gd name="adj4" fmla="val -7548"/>
              <a:gd name="adj5" fmla="val 18570"/>
              <a:gd name="adj6" fmla="val -16306"/>
              <a:gd name="adj7" fmla="val -40840"/>
              <a:gd name="adj8" fmla="val -15978"/>
            </a:avLst>
          </a:prstGeom>
          <a:solidFill>
            <a:srgbClr val="ECFEE2"/>
          </a:solidFill>
          <a:ln>
            <a:solidFill>
              <a:srgbClr val="F57127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Not suitable for a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-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Factory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" name="Line Callout 3 60"/>
          <p:cNvSpPr/>
          <p:nvPr/>
        </p:nvSpPr>
        <p:spPr>
          <a:xfrm>
            <a:off x="3765669" y="4015047"/>
            <a:ext cx="2244437" cy="1371600"/>
          </a:xfrm>
          <a:prstGeom prst="borderCallout3">
            <a:avLst>
              <a:gd name="adj1" fmla="val 14508"/>
              <a:gd name="adj2" fmla="val -2037"/>
              <a:gd name="adj3" fmla="val 14037"/>
              <a:gd name="adj4" fmla="val -2364"/>
              <a:gd name="adj5" fmla="val 14148"/>
              <a:gd name="adj6" fmla="val -2461"/>
              <a:gd name="adj7" fmla="val -6892"/>
              <a:gd name="adj8" fmla="val -11115"/>
            </a:avLst>
          </a:prstGeom>
          <a:solidFill>
            <a:srgbClr val="ECFEE2"/>
          </a:solidFill>
          <a:ln>
            <a:solidFill>
              <a:srgbClr val="F57127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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Factory needs LP-SPL upgrade + accumulator &amp; compressor + target +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muon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accelerator &amp; storage ring complex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2363866" y="3252518"/>
            <a:ext cx="5067042" cy="338554"/>
          </a:xfrm>
          <a:prstGeom prst="rect">
            <a:avLst/>
          </a:prstGeom>
          <a:solidFill>
            <a:srgbClr val="FFFFC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Plans </a:t>
            </a:r>
            <a:r>
              <a:rPr lang="en-US" sz="1600" dirty="0">
                <a:solidFill>
                  <a:srgbClr val="00B050"/>
                </a:solidFill>
                <a:ea typeface="ＭＳ Ｐゴシック" charset="-128"/>
              </a:rPr>
              <a:t>for </a:t>
            </a: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possible future new </a:t>
            </a:r>
            <a:r>
              <a:rPr lang="en-US" sz="1600" dirty="0">
                <a:solidFill>
                  <a:srgbClr val="00B050"/>
                </a:solidFill>
                <a:ea typeface="ＭＳ Ｐゴシック" charset="-128"/>
              </a:rPr>
              <a:t>LHC injectors</a:t>
            </a:r>
          </a:p>
        </p:txBody>
      </p:sp>
      <p:cxnSp>
        <p:nvCxnSpPr>
          <p:cNvPr id="60" name="Straight Arrow Connector 114"/>
          <p:cNvCxnSpPr>
            <a:cxnSpLocks noChangeShapeType="1"/>
          </p:cNvCxnSpPr>
          <p:nvPr/>
        </p:nvCxnSpPr>
        <p:spPr bwMode="auto">
          <a:xfrm rot="16200000" flipH="1">
            <a:off x="-1319351" y="4598123"/>
            <a:ext cx="3396352" cy="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Line 5"/>
          <p:cNvSpPr>
            <a:spLocks noChangeShapeType="1"/>
          </p:cNvSpPr>
          <p:nvPr/>
        </p:nvSpPr>
        <p:spPr bwMode="auto">
          <a:xfrm rot="10800000" flipH="1">
            <a:off x="2231101" y="2285884"/>
            <a:ext cx="511810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1251614" y="2073159"/>
            <a:ext cx="1200150" cy="419100"/>
          </a:xfrm>
          <a:prstGeom prst="roundRect">
            <a:avLst>
              <a:gd name="adj" fmla="val 40620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pitchFamily="-108" charset="-128"/>
                <a:sym typeface="Gill Sans" charset="0"/>
              </a:rPr>
              <a:t>H</a:t>
            </a:r>
            <a:r>
              <a:rPr lang="en-US" sz="1600" baseline="3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pitchFamily="-108" charset="-128"/>
                <a:sym typeface="Gill Sans" charset="0"/>
              </a:rPr>
              <a:t>- </a:t>
            </a: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pitchFamily="-108" charset="-128"/>
                <a:sym typeface="Gill Sans" charset="0"/>
              </a:rPr>
              <a:t>source</a:t>
            </a:r>
          </a:p>
        </p:txBody>
      </p:sp>
      <p:sp>
        <p:nvSpPr>
          <p:cNvPr id="13" name="AutoShape 7"/>
          <p:cNvSpPr>
            <a:spLocks/>
          </p:cNvSpPr>
          <p:nvPr/>
        </p:nvSpPr>
        <p:spPr bwMode="auto">
          <a:xfrm>
            <a:off x="2548601" y="2073159"/>
            <a:ext cx="728663" cy="419100"/>
          </a:xfrm>
          <a:prstGeom prst="roundRect">
            <a:avLst>
              <a:gd name="adj" fmla="val 40620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pitchFamily="-108" charset="-128"/>
                <a:sym typeface="Gill Sans" charset="0"/>
              </a:rPr>
              <a:t>RFQ</a:t>
            </a:r>
          </a:p>
        </p:txBody>
      </p:sp>
      <p:sp>
        <p:nvSpPr>
          <p:cNvPr id="14" name="AutoShape 8"/>
          <p:cNvSpPr>
            <a:spLocks/>
          </p:cNvSpPr>
          <p:nvPr/>
        </p:nvSpPr>
        <p:spPr bwMode="auto">
          <a:xfrm>
            <a:off x="3370926" y="2074747"/>
            <a:ext cx="910128" cy="419100"/>
          </a:xfrm>
          <a:prstGeom prst="roundRect">
            <a:avLst>
              <a:gd name="adj" fmla="val 40694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pitchFamily="-108" charset="-128"/>
                <a:sym typeface="Gill Sans" charset="0"/>
              </a:rPr>
              <a:t>chopper</a:t>
            </a:r>
          </a:p>
        </p:txBody>
      </p:sp>
      <p:sp>
        <p:nvSpPr>
          <p:cNvPr id="15" name="AutoShape 9"/>
          <p:cNvSpPr>
            <a:spLocks/>
          </p:cNvSpPr>
          <p:nvPr/>
        </p:nvSpPr>
        <p:spPr bwMode="auto">
          <a:xfrm>
            <a:off x="4352001" y="2073159"/>
            <a:ext cx="649288" cy="419100"/>
          </a:xfrm>
          <a:prstGeom prst="roundRect">
            <a:avLst>
              <a:gd name="adj" fmla="val 40620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pitchFamily="-108" charset="-128"/>
                <a:sym typeface="Gill Sans" charset="0"/>
              </a:rPr>
              <a:t>DTL</a:t>
            </a:r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>
            <a:off x="5099714" y="2074747"/>
            <a:ext cx="884237" cy="419100"/>
          </a:xfrm>
          <a:prstGeom prst="roundRect">
            <a:avLst>
              <a:gd name="adj" fmla="val 40694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pitchFamily="-108" charset="-128"/>
                <a:sym typeface="Gill Sans" charset="0"/>
              </a:rPr>
              <a:t>CCDTL</a:t>
            </a:r>
          </a:p>
        </p:txBody>
      </p:sp>
      <p:sp>
        <p:nvSpPr>
          <p:cNvPr id="17" name="AutoShape 11"/>
          <p:cNvSpPr>
            <a:spLocks/>
          </p:cNvSpPr>
          <p:nvPr/>
        </p:nvSpPr>
        <p:spPr bwMode="auto">
          <a:xfrm>
            <a:off x="6082376" y="2074747"/>
            <a:ext cx="884238" cy="419100"/>
          </a:xfrm>
          <a:prstGeom prst="roundRect">
            <a:avLst>
              <a:gd name="adj" fmla="val 40694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ＭＳ Ｐゴシック" pitchFamily="-108" charset="-128"/>
                <a:sym typeface="Gill Sans" charset="0"/>
              </a:rPr>
              <a:t>PIMS</a:t>
            </a:r>
          </a:p>
        </p:txBody>
      </p:sp>
      <p:sp>
        <p:nvSpPr>
          <p:cNvPr id="24586" name="Rectangle 12"/>
          <p:cNvSpPr>
            <a:spLocks/>
          </p:cNvSpPr>
          <p:nvPr/>
        </p:nvSpPr>
        <p:spPr bwMode="auto">
          <a:xfrm>
            <a:off x="3345526" y="1800109"/>
            <a:ext cx="9461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1600">
                <a:solidFill>
                  <a:srgbClr val="AA0000"/>
                </a:solidFill>
                <a:latin typeface="Gill Sans" charset="0"/>
                <a:sym typeface="Gill Sans" charset="0"/>
              </a:rPr>
              <a:t>3 MeV</a:t>
            </a:r>
          </a:p>
        </p:txBody>
      </p:sp>
      <p:sp>
        <p:nvSpPr>
          <p:cNvPr id="24587" name="Rectangle 13"/>
          <p:cNvSpPr>
            <a:spLocks/>
          </p:cNvSpPr>
          <p:nvPr/>
        </p:nvSpPr>
        <p:spPr bwMode="auto">
          <a:xfrm>
            <a:off x="4480589" y="1798522"/>
            <a:ext cx="10858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1600">
                <a:solidFill>
                  <a:srgbClr val="AA0000"/>
                </a:solidFill>
                <a:latin typeface="Gill Sans" charset="0"/>
                <a:sym typeface="Gill Sans" charset="0"/>
              </a:rPr>
              <a:t>50 MeV</a:t>
            </a:r>
          </a:p>
        </p:txBody>
      </p:sp>
      <p:sp>
        <p:nvSpPr>
          <p:cNvPr id="24588" name="Rectangle 14"/>
          <p:cNvSpPr>
            <a:spLocks/>
          </p:cNvSpPr>
          <p:nvPr/>
        </p:nvSpPr>
        <p:spPr bwMode="auto">
          <a:xfrm>
            <a:off x="5525164" y="1800109"/>
            <a:ext cx="11160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1600">
                <a:solidFill>
                  <a:srgbClr val="AA0000"/>
                </a:solidFill>
                <a:latin typeface="Gill Sans" charset="0"/>
                <a:sym typeface="Gill Sans" charset="0"/>
              </a:rPr>
              <a:t>102 MeV</a:t>
            </a:r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 rot="10800000" flipH="1">
            <a:off x="6033164" y="1995372"/>
            <a:ext cx="0" cy="2936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91" name="Rectangle 18"/>
          <p:cNvSpPr>
            <a:spLocks/>
          </p:cNvSpPr>
          <p:nvPr/>
        </p:nvSpPr>
        <p:spPr bwMode="auto">
          <a:xfrm>
            <a:off x="6444326" y="1796934"/>
            <a:ext cx="11493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 eaLnBrk="1" hangingPunct="1"/>
            <a:r>
              <a:rPr lang="en-US" sz="1600">
                <a:solidFill>
                  <a:srgbClr val="AA0000"/>
                </a:solidFill>
                <a:latin typeface="Gill Sans" charset="0"/>
                <a:sym typeface="Gill Sans" charset="0"/>
              </a:rPr>
              <a:t>160 MeV</a:t>
            </a:r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 rot="10800000" flipH="1">
            <a:off x="7011064" y="1989022"/>
            <a:ext cx="0" cy="3000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 rot="10800000" flipH="1">
            <a:off x="5050501" y="1995372"/>
            <a:ext cx="0" cy="2936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753981" y="852444"/>
            <a:ext cx="57856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Block diagram of LINAC4</a:t>
            </a:r>
            <a:endParaRPr lang="en-US" sz="3200" dirty="0">
              <a:solidFill>
                <a:srgbClr val="F57127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5" name="Text Box 108"/>
          <p:cNvSpPr txBox="1">
            <a:spLocks noChangeArrowheads="1"/>
          </p:cNvSpPr>
          <p:nvPr/>
        </p:nvSpPr>
        <p:spPr bwMode="auto">
          <a:xfrm>
            <a:off x="7009563" y="5583324"/>
            <a:ext cx="1911350" cy="369888"/>
          </a:xfrm>
          <a:prstGeom prst="rect">
            <a:avLst/>
          </a:prstGeom>
          <a:solidFill>
            <a:srgbClr val="FFFFAB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1800" dirty="0" smtClean="0">
                <a:solidFill>
                  <a:srgbClr val="0000FF"/>
                </a:solidFill>
              </a:rPr>
              <a:t>Length </a:t>
            </a:r>
            <a:r>
              <a:rPr lang="en-GB" sz="1800" dirty="0">
                <a:solidFill>
                  <a:srgbClr val="0000FF"/>
                </a:solidFill>
              </a:rPr>
              <a:t>~430 m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73963" y="4597487"/>
            <a:ext cx="987425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Medium</a:t>
            </a:r>
            <a:r>
              <a:rPr lang="en-US" sz="1200" dirty="0"/>
              <a:t> </a:t>
            </a:r>
            <a:r>
              <a:rPr lang="en-US" sz="1200" dirty="0">
                <a:latin typeface="Symbol" pitchFamily="18" charset="2"/>
              </a:rPr>
              <a:t>b</a:t>
            </a:r>
            <a:r>
              <a:rPr lang="en-US" sz="1200" dirty="0"/>
              <a:t> </a:t>
            </a:r>
            <a:r>
              <a:rPr lang="en-US" sz="1200" dirty="0">
                <a:latin typeface="Calibri" pitchFamily="34" charset="0"/>
              </a:rPr>
              <a:t>cryomodule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590338" y="4597487"/>
            <a:ext cx="1077912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High</a:t>
            </a:r>
            <a:r>
              <a:rPr lang="en-US" sz="1200" dirty="0"/>
              <a:t> </a:t>
            </a:r>
            <a:r>
              <a:rPr lang="en-US" sz="1200" dirty="0">
                <a:latin typeface="Symbol" pitchFamily="18" charset="2"/>
              </a:rPr>
              <a:t>b</a:t>
            </a:r>
            <a:r>
              <a:rPr lang="en-US" sz="1200" dirty="0"/>
              <a:t> </a:t>
            </a:r>
            <a:r>
              <a:rPr lang="en-US" sz="1200" dirty="0">
                <a:latin typeface="Calibri" pitchFamily="34" charset="0"/>
              </a:rPr>
              <a:t>cryomodules</a:t>
            </a:r>
          </a:p>
        </p:txBody>
      </p:sp>
      <p:cxnSp>
        <p:nvCxnSpPr>
          <p:cNvPr id="38" name="Straight Arrow Connector 37"/>
          <p:cNvCxnSpPr>
            <a:endCxn id="53" idx="1"/>
          </p:cNvCxnSpPr>
          <p:nvPr/>
        </p:nvCxnSpPr>
        <p:spPr>
          <a:xfrm>
            <a:off x="6668250" y="4834024"/>
            <a:ext cx="395288" cy="1588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063663" y="4834024"/>
            <a:ext cx="231775" cy="1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 rot="16200000">
            <a:off x="4528300" y="4676862"/>
            <a:ext cx="792163" cy="3127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Ejection</a:t>
            </a:r>
          </a:p>
        </p:txBody>
      </p:sp>
      <p:grpSp>
        <p:nvGrpSpPr>
          <p:cNvPr id="41" name="Group 106"/>
          <p:cNvGrpSpPr>
            <a:grpSpLocks/>
          </p:cNvGrpSpPr>
          <p:nvPr/>
        </p:nvGrpSpPr>
        <p:grpSpPr bwMode="auto">
          <a:xfrm>
            <a:off x="1240588" y="5124537"/>
            <a:ext cx="1639887" cy="913387"/>
            <a:chOff x="1398588" y="3043698"/>
            <a:chExt cx="1639889" cy="912376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2062337" y="2379949"/>
              <a:ext cx="312391" cy="163988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81602" y="3371946"/>
              <a:ext cx="1492911" cy="5841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Calibri" pitchFamily="34" charset="0"/>
                </a:rPr>
                <a:t>9 x 6</a:t>
              </a:r>
            </a:p>
            <a:p>
              <a:pPr algn="ctr">
                <a:defRPr/>
              </a:pPr>
              <a:r>
                <a:rPr lang="en-US" sz="1600" dirty="0">
                  <a:latin typeface="Symbol" pitchFamily="18" charset="2"/>
                </a:rPr>
                <a:t>b</a:t>
              </a:r>
              <a:r>
                <a:rPr lang="en-US" sz="1600" dirty="0">
                  <a:latin typeface="Calibri" pitchFamily="34" charset="0"/>
                </a:rPr>
                <a:t>=0.65 </a:t>
              </a:r>
              <a:r>
                <a:rPr lang="en-US" sz="1600" dirty="0"/>
                <a:t>cavities</a:t>
              </a:r>
            </a:p>
          </p:txBody>
        </p:sp>
      </p:grpSp>
      <p:grpSp>
        <p:nvGrpSpPr>
          <p:cNvPr id="44" name="Group 107"/>
          <p:cNvGrpSpPr>
            <a:grpSpLocks/>
          </p:cNvGrpSpPr>
          <p:nvPr/>
        </p:nvGrpSpPr>
        <p:grpSpPr bwMode="auto">
          <a:xfrm>
            <a:off x="2988425" y="5134063"/>
            <a:ext cx="1539875" cy="903861"/>
            <a:chOff x="3279294" y="3091325"/>
            <a:chExt cx="1540355" cy="902848"/>
          </a:xfrm>
        </p:grpSpPr>
        <p:sp>
          <p:nvSpPr>
            <p:cNvPr id="45" name="Left Brace 44"/>
            <p:cNvSpPr/>
            <p:nvPr/>
          </p:nvSpPr>
          <p:spPr>
            <a:xfrm rot="16200000">
              <a:off x="3893278" y="2477341"/>
              <a:ext cx="312387" cy="154035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57149" y="3410053"/>
              <a:ext cx="1190996" cy="584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Calibri" pitchFamily="34" charset="0"/>
                </a:rPr>
                <a:t>5 x 8</a:t>
              </a:r>
            </a:p>
            <a:p>
              <a:pPr algn="ctr">
                <a:defRPr/>
              </a:pPr>
              <a:r>
                <a:rPr lang="en-US" sz="1600" dirty="0">
                  <a:latin typeface="Symbol" pitchFamily="18" charset="2"/>
                </a:rPr>
                <a:t>b</a:t>
              </a:r>
              <a:r>
                <a:rPr lang="en-US" sz="1600" dirty="0">
                  <a:latin typeface="Calibri" pitchFamily="34" charset="0"/>
                </a:rPr>
                <a:t>=1</a:t>
              </a:r>
              <a:r>
                <a:rPr lang="en-US" sz="1600" dirty="0"/>
                <a:t> </a:t>
              </a:r>
              <a:r>
                <a:rPr lang="en-US" sz="1600" dirty="0">
                  <a:latin typeface="Calibri" pitchFamily="34" charset="0"/>
                </a:rPr>
                <a:t>cavities</a:t>
              </a:r>
            </a:p>
          </p:txBody>
        </p:sp>
      </p:grpSp>
      <p:grpSp>
        <p:nvGrpSpPr>
          <p:cNvPr id="47" name="Group 108"/>
          <p:cNvGrpSpPr>
            <a:grpSpLocks/>
          </p:cNvGrpSpPr>
          <p:nvPr/>
        </p:nvGrpSpPr>
        <p:grpSpPr bwMode="auto">
          <a:xfrm>
            <a:off x="5406189" y="5122948"/>
            <a:ext cx="1425575" cy="915989"/>
            <a:chOff x="5564464" y="3051634"/>
            <a:chExt cx="1424166" cy="914977"/>
          </a:xfrm>
        </p:grpSpPr>
        <p:sp>
          <p:nvSpPr>
            <p:cNvPr id="48" name="Left Brace 47"/>
            <p:cNvSpPr/>
            <p:nvPr/>
          </p:nvSpPr>
          <p:spPr>
            <a:xfrm rot="16200000">
              <a:off x="6124315" y="2491783"/>
              <a:ext cx="304463" cy="1424166"/>
            </a:xfrm>
            <a:prstGeom prst="leftBrace">
              <a:avLst>
                <a:gd name="adj1" fmla="val 2051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92923" y="3381470"/>
              <a:ext cx="1289752" cy="5851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 </a:t>
              </a:r>
              <a:r>
                <a:rPr lang="en-US" sz="1600" dirty="0">
                  <a:latin typeface="Calibri" pitchFamily="34" charset="0"/>
                </a:rPr>
                <a:t>14 x 8</a:t>
              </a:r>
            </a:p>
            <a:p>
              <a:pPr algn="ctr">
                <a:defRPr/>
              </a:pPr>
              <a:r>
                <a:rPr lang="en-US" sz="1600" dirty="0" smtClean="0">
                  <a:latin typeface="Symbol" pitchFamily="18" charset="2"/>
                </a:rPr>
                <a:t>b</a:t>
              </a:r>
              <a:r>
                <a:rPr lang="en-US" sz="1600" dirty="0" smtClean="0">
                  <a:latin typeface="Calibri" pitchFamily="34" charset="0"/>
                </a:rPr>
                <a:t>=1 cavities</a:t>
              </a:r>
              <a:endParaRPr lang="en-US" sz="1600" dirty="0">
                <a:latin typeface="Calibri" pitchFamily="34" charset="0"/>
              </a:endParaRPr>
            </a:p>
          </p:txBody>
        </p:sp>
      </p:grpSp>
      <p:cxnSp>
        <p:nvCxnSpPr>
          <p:cNvPr id="50" name="Straight Arrow Connector 49"/>
          <p:cNvCxnSpPr>
            <a:stCxn id="40" idx="1"/>
            <a:endCxn id="51" idx="3"/>
          </p:cNvCxnSpPr>
          <p:nvPr/>
        </p:nvCxnSpPr>
        <p:spPr>
          <a:xfrm rot="5400000">
            <a:off x="4848800" y="5304102"/>
            <a:ext cx="150373" cy="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4484205" y="5526681"/>
            <a:ext cx="87876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TT6 to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ISOLDE</a:t>
            </a:r>
          </a:p>
        </p:txBody>
      </p:sp>
      <p:cxnSp>
        <p:nvCxnSpPr>
          <p:cNvPr id="52" name="Straight Arrow Connector 51"/>
          <p:cNvCxnSpPr>
            <a:stCxn id="40" idx="2"/>
          </p:cNvCxnSpPr>
          <p:nvPr/>
        </p:nvCxnSpPr>
        <p:spPr>
          <a:xfrm>
            <a:off x="5080750" y="4834024"/>
            <a:ext cx="509588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7063538" y="4597487"/>
            <a:ext cx="989012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latin typeface="Calibri" pitchFamily="34" charset="0"/>
              </a:rPr>
              <a:t>Debunchers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8080332" y="4669718"/>
            <a:ext cx="736600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To PS2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190038" y="4597487"/>
            <a:ext cx="1077912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High</a:t>
            </a:r>
            <a:r>
              <a:rPr lang="en-US" sz="1200" dirty="0"/>
              <a:t> </a:t>
            </a:r>
            <a:r>
              <a:rPr lang="en-US" sz="1200" dirty="0">
                <a:latin typeface="Symbol" pitchFamily="18" charset="2"/>
              </a:rPr>
              <a:t>b</a:t>
            </a:r>
            <a:r>
              <a:rPr lang="en-US" sz="1200" dirty="0"/>
              <a:t> </a:t>
            </a:r>
            <a:r>
              <a:rPr lang="en-US" sz="1200" dirty="0">
                <a:latin typeface="Calibri" pitchFamily="34" charset="0"/>
              </a:rPr>
              <a:t>cryomodules</a:t>
            </a:r>
          </a:p>
        </p:txBody>
      </p:sp>
      <p:cxnSp>
        <p:nvCxnSpPr>
          <p:cNvPr id="56" name="Straight Arrow Connector 55"/>
          <p:cNvCxnSpPr>
            <a:stCxn id="55" idx="3"/>
            <a:endCxn id="40" idx="0"/>
          </p:cNvCxnSpPr>
          <p:nvPr/>
        </p:nvCxnSpPr>
        <p:spPr>
          <a:xfrm flipV="1">
            <a:off x="4267950" y="4834024"/>
            <a:ext cx="500063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5" idx="1"/>
          </p:cNvCxnSpPr>
          <p:nvPr/>
        </p:nvCxnSpPr>
        <p:spPr>
          <a:xfrm flipV="1">
            <a:off x="2575675" y="4834024"/>
            <a:ext cx="614363" cy="0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80225" y="4843549"/>
            <a:ext cx="687388" cy="1588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126957" y="4679243"/>
            <a:ext cx="1212850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From Linac4</a:t>
            </a:r>
          </a:p>
        </p:txBody>
      </p:sp>
      <p:sp>
        <p:nvSpPr>
          <p:cNvPr id="60" name="Line Callout 1 (Accent Bar) 59"/>
          <p:cNvSpPr/>
          <p:nvPr/>
        </p:nvSpPr>
        <p:spPr>
          <a:xfrm rot="16200000">
            <a:off x="1246938" y="3667211"/>
            <a:ext cx="419100" cy="790575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0 m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0.16 GeV</a:t>
            </a:r>
          </a:p>
        </p:txBody>
      </p:sp>
      <p:sp>
        <p:nvSpPr>
          <p:cNvPr id="61" name="Line Callout 1 (Accent Bar) 60"/>
          <p:cNvSpPr/>
          <p:nvPr/>
        </p:nvSpPr>
        <p:spPr>
          <a:xfrm rot="16200000">
            <a:off x="2780463" y="3648161"/>
            <a:ext cx="419100" cy="828675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110 m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0.73 GeV</a:t>
            </a:r>
          </a:p>
        </p:txBody>
      </p:sp>
      <p:sp>
        <p:nvSpPr>
          <p:cNvPr id="62" name="Line Callout 1 (Accent Bar) 61"/>
          <p:cNvSpPr/>
          <p:nvPr/>
        </p:nvSpPr>
        <p:spPr>
          <a:xfrm rot="16200000">
            <a:off x="4423525" y="3671974"/>
            <a:ext cx="419100" cy="781050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186 m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1.4 GeV</a:t>
            </a:r>
          </a:p>
        </p:txBody>
      </p:sp>
      <p:sp>
        <p:nvSpPr>
          <p:cNvPr id="63" name="Line Callout 1 (Accent Bar) 62"/>
          <p:cNvSpPr/>
          <p:nvPr/>
        </p:nvSpPr>
        <p:spPr>
          <a:xfrm rot="16200000">
            <a:off x="6814300" y="3748174"/>
            <a:ext cx="419100" cy="628650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427 m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4 GeV</a:t>
            </a: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1756754" y="3083017"/>
            <a:ext cx="57856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Block diagram of LP-SPL</a:t>
            </a:r>
            <a:endParaRPr lang="en-US" sz="3200" dirty="0">
              <a:solidFill>
                <a:srgbClr val="F57127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65" name="Text Box 108"/>
          <p:cNvSpPr txBox="1">
            <a:spLocks noChangeArrowheads="1"/>
          </p:cNvSpPr>
          <p:nvPr/>
        </p:nvSpPr>
        <p:spPr bwMode="auto">
          <a:xfrm>
            <a:off x="6904264" y="2601826"/>
            <a:ext cx="1911350" cy="369888"/>
          </a:xfrm>
          <a:prstGeom prst="rect">
            <a:avLst/>
          </a:prstGeom>
          <a:solidFill>
            <a:srgbClr val="FFFFAB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GB" sz="1800" dirty="0" smtClean="0">
                <a:solidFill>
                  <a:srgbClr val="0000FF"/>
                </a:solidFill>
              </a:rPr>
              <a:t>Length ~80 </a:t>
            </a:r>
            <a:r>
              <a:rPr lang="en-GB" sz="1800" dirty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66" name="Line Callout 1 (Accent Bar) 65"/>
          <p:cNvSpPr/>
          <p:nvPr/>
        </p:nvSpPr>
        <p:spPr>
          <a:xfrm rot="16200000">
            <a:off x="2496911" y="1543026"/>
            <a:ext cx="259772" cy="382440"/>
          </a:xfrm>
          <a:prstGeom prst="accentCallout1">
            <a:avLst>
              <a:gd name="adj1" fmla="val 18750"/>
              <a:gd name="adj2" fmla="val -8333"/>
              <a:gd name="adj3" fmla="val 16755"/>
              <a:gd name="adj4" fmla="val -13378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</a:rPr>
              <a:t>0 </a:t>
            </a:r>
            <a:r>
              <a:rPr lang="en-US" sz="1400" b="1" dirty="0" smtClean="0">
                <a:solidFill>
                  <a:schemeClr val="bg1"/>
                </a:solidFill>
              </a:rPr>
              <a:t>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 dirty="0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-2370398" y="3259049"/>
            <a:ext cx="5080105" cy="338554"/>
          </a:xfrm>
          <a:prstGeom prst="rect">
            <a:avLst/>
          </a:prstGeom>
          <a:solidFill>
            <a:srgbClr val="FFFFC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Plans </a:t>
            </a:r>
            <a:r>
              <a:rPr lang="en-US" sz="1600" dirty="0">
                <a:solidFill>
                  <a:srgbClr val="00B050"/>
                </a:solidFill>
                <a:ea typeface="ＭＳ Ｐゴシック" charset="-128"/>
              </a:rPr>
              <a:t>for </a:t>
            </a: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possible future new </a:t>
            </a:r>
            <a:r>
              <a:rPr lang="en-US" sz="1600" dirty="0">
                <a:solidFill>
                  <a:srgbClr val="00B050"/>
                </a:solidFill>
                <a:ea typeface="ＭＳ Ｐゴシック" charset="-128"/>
              </a:rPr>
              <a:t>LHC injectors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28305" y="2577399"/>
          <a:ext cx="5411585" cy="242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454"/>
                <a:gridCol w="1537855"/>
                <a:gridCol w="964276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Linac4</a:t>
                      </a:r>
                      <a:endParaRPr lang="fr-FR" dirty="0"/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LP-SPL</a:t>
                      </a:r>
                      <a:endParaRPr lang="fr-FR" dirty="0"/>
                    </a:p>
                  </a:txBody>
                  <a:tcPr marL="71755" marR="71755" marT="36195" marB="36195"/>
                </a:tc>
              </a:tr>
              <a:tr h="41009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Output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kinetic energy [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GeV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0.16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3574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linac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pulse current [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/pulse)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3491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Pulsing rate [Hz]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pulse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duration [ms]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power [MW]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0.0051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0.14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15385" y="933582"/>
            <a:ext cx="8196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57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Linac</a:t>
            </a:r>
            <a:r>
              <a:rPr lang="en-US" sz="32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4 and LP-SPL beam characteristics</a:t>
            </a:r>
            <a:endParaRPr lang="en-US" sz="3200" dirty="0">
              <a:solidFill>
                <a:srgbClr val="F57127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1" name="Line Callout 2 20"/>
          <p:cNvSpPr/>
          <p:nvPr/>
        </p:nvSpPr>
        <p:spPr>
          <a:xfrm flipH="1">
            <a:off x="979713" y="1632858"/>
            <a:ext cx="2669523" cy="7944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2560"/>
              <a:gd name="adj6" fmla="val -48625"/>
            </a:avLst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Symbol" pitchFamily="18" charset="2"/>
              </a:rPr>
              <a:t>bg</a:t>
            </a:r>
            <a:r>
              <a:rPr lang="en-US" sz="1600" baseline="30000" dirty="0" smtClean="0">
                <a:solidFill>
                  <a:srgbClr val="000000"/>
                </a:solidFill>
                <a:latin typeface="Symbol" pitchFamily="18" charset="2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1600" baseline="-25000" dirty="0" smtClean="0">
                <a:solidFill>
                  <a:srgbClr val="000000"/>
                </a:solidFill>
                <a:sym typeface="Symbol"/>
              </a:rPr>
              <a:t>160MeV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/(</a:t>
            </a:r>
            <a:r>
              <a:rPr lang="en-US" sz="1600" dirty="0" smtClean="0">
                <a:solidFill>
                  <a:srgbClr val="000000"/>
                </a:solidFill>
                <a:latin typeface="Symbol" pitchFamily="18" charset="2"/>
              </a:rPr>
              <a:t>bg</a:t>
            </a:r>
            <a:r>
              <a:rPr lang="en-US" sz="1600" baseline="30000" dirty="0" smtClean="0">
                <a:solidFill>
                  <a:srgbClr val="000000"/>
                </a:solidFill>
                <a:latin typeface="Symbol" pitchFamily="18" charset="2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)</a:t>
            </a:r>
            <a:r>
              <a:rPr lang="en-US" sz="1600" baseline="-25000" dirty="0" smtClean="0">
                <a:solidFill>
                  <a:srgbClr val="000000"/>
                </a:solidFill>
                <a:sym typeface="Symbol"/>
              </a:rPr>
              <a:t>50MeV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=2  </a:t>
            </a:r>
          </a:p>
          <a:p>
            <a:endParaRPr lang="en-US" sz="500" dirty="0" smtClean="0">
              <a:solidFill>
                <a:srgbClr val="000000"/>
              </a:solidFill>
              <a:sym typeface="Symbol"/>
            </a:endParaRPr>
          </a:p>
          <a:p>
            <a:r>
              <a:rPr lang="en-US" sz="1600" dirty="0" smtClean="0">
                <a:solidFill>
                  <a:srgbClr val="000000"/>
                </a:solidFill>
                <a:sym typeface="Symbol"/>
              </a:rPr>
              <a:t>twice brightness in PSB </a:t>
            </a:r>
          </a:p>
        </p:txBody>
      </p:sp>
      <p:sp>
        <p:nvSpPr>
          <p:cNvPr id="22" name="Line Callout 2 21"/>
          <p:cNvSpPr/>
          <p:nvPr/>
        </p:nvSpPr>
        <p:spPr>
          <a:xfrm>
            <a:off x="3344090" y="5120640"/>
            <a:ext cx="5473337" cy="12777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6788"/>
              <a:gd name="adj6" fmla="val 29123"/>
            </a:avLst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50 Hz max. pulsing rate for RF structures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 </a:t>
            </a:r>
          </a:p>
          <a:p>
            <a:pPr>
              <a:buFont typeface="Wingdings" pitchFamily="2" charset="2"/>
              <a:buChar char="q"/>
              <a:tabLst>
                <a:tab pos="274638" algn="l"/>
              </a:tabLst>
            </a:pP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Power supplies and electronics well-proportioned 	for PSB and LP-SPL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structures and klystrons compatible with HP-SPL</a:t>
            </a:r>
            <a:endParaRPr lang="en-US" sz="1600" dirty="0" smtClean="0">
              <a:solidFill>
                <a:schemeClr val="tx1"/>
              </a:solidFill>
              <a:sym typeface="Symbol"/>
            </a:endParaRPr>
          </a:p>
        </p:txBody>
      </p:sp>
      <p:sp>
        <p:nvSpPr>
          <p:cNvPr id="23" name="Line Callout 2 22"/>
          <p:cNvSpPr/>
          <p:nvPr/>
        </p:nvSpPr>
        <p:spPr>
          <a:xfrm>
            <a:off x="6201670" y="1687876"/>
            <a:ext cx="2093245" cy="6068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5716"/>
              <a:gd name="adj6" fmla="val -17156"/>
            </a:avLst>
          </a:prstGeom>
          <a:ln w="38100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PSB H</a:t>
            </a:r>
            <a:r>
              <a:rPr lang="en-US" sz="1600" baseline="30000" dirty="0" smtClean="0">
                <a:solidFill>
                  <a:srgbClr val="000000"/>
                </a:solidFill>
              </a:rPr>
              <a:t>-</a:t>
            </a:r>
            <a:r>
              <a:rPr lang="en-US" sz="1600" dirty="0" smtClean="0">
                <a:solidFill>
                  <a:srgbClr val="000000"/>
                </a:solidFill>
              </a:rPr>
              <a:t> charge exchange injection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079896" y="3184170"/>
            <a:ext cx="4498347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Plans </a:t>
            </a:r>
            <a:r>
              <a:rPr lang="en-US" sz="1600" dirty="0">
                <a:solidFill>
                  <a:srgbClr val="00B050"/>
                </a:solidFill>
                <a:ea typeface="ＭＳ Ｐゴシック" charset="-128"/>
              </a:rPr>
              <a:t>for </a:t>
            </a: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possible future new </a:t>
            </a:r>
            <a:r>
              <a:rPr lang="en-US" sz="1600" dirty="0">
                <a:solidFill>
                  <a:srgbClr val="00B050"/>
                </a:solidFill>
                <a:ea typeface="ＭＳ Ｐゴシック" charset="-128"/>
              </a:rPr>
              <a:t>LHC injectors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Layout_injectors_May2007"/>
          <p:cNvPicPr>
            <a:picLocks noChangeAspect="1" noChangeArrowheads="1"/>
          </p:cNvPicPr>
          <p:nvPr/>
        </p:nvPicPr>
        <p:blipFill>
          <a:blip r:embed="rId3" cstate="print"/>
          <a:srcRect l="2715" t="14050" r="1706" b="3065"/>
          <a:stretch>
            <a:fillRect/>
          </a:stretch>
        </p:blipFill>
        <p:spPr bwMode="auto">
          <a:xfrm>
            <a:off x="627627" y="1208823"/>
            <a:ext cx="7846105" cy="50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AutoShape 4"/>
          <p:cNvSpPr>
            <a:spLocks/>
          </p:cNvSpPr>
          <p:nvPr/>
        </p:nvSpPr>
        <p:spPr bwMode="auto">
          <a:xfrm>
            <a:off x="5086573" y="1302602"/>
            <a:ext cx="914400" cy="376578"/>
          </a:xfrm>
          <a:prstGeom prst="accentCallout1">
            <a:avLst>
              <a:gd name="adj1" fmla="val 25532"/>
              <a:gd name="adj2" fmla="val -8333"/>
              <a:gd name="adj3" fmla="val 192199"/>
              <a:gd name="adj4" fmla="val -89412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800" dirty="0">
                <a:solidFill>
                  <a:srgbClr val="0000FF"/>
                </a:solidFill>
              </a:rPr>
              <a:t>SPS</a:t>
            </a:r>
          </a:p>
        </p:txBody>
      </p:sp>
      <p:sp>
        <p:nvSpPr>
          <p:cNvPr id="109573" name="AutoShape 5"/>
          <p:cNvSpPr>
            <a:spLocks/>
          </p:cNvSpPr>
          <p:nvPr/>
        </p:nvSpPr>
        <p:spPr bwMode="auto">
          <a:xfrm>
            <a:off x="1893836" y="2185765"/>
            <a:ext cx="914400" cy="447675"/>
          </a:xfrm>
          <a:prstGeom prst="accentCallout1">
            <a:avLst>
              <a:gd name="adj1" fmla="val 46588"/>
              <a:gd name="adj2" fmla="val -8333"/>
              <a:gd name="adj3" fmla="val -48826"/>
              <a:gd name="adj4" fmla="val -108252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800" dirty="0">
                <a:solidFill>
                  <a:schemeClr val="hlink"/>
                </a:solidFill>
              </a:rPr>
              <a:t>PS2</a:t>
            </a:r>
          </a:p>
        </p:txBody>
      </p:sp>
      <p:sp>
        <p:nvSpPr>
          <p:cNvPr id="109574" name="AutoShape 6"/>
          <p:cNvSpPr>
            <a:spLocks/>
          </p:cNvSpPr>
          <p:nvPr/>
        </p:nvSpPr>
        <p:spPr bwMode="auto">
          <a:xfrm>
            <a:off x="3415293" y="4744815"/>
            <a:ext cx="914400" cy="447675"/>
          </a:xfrm>
          <a:prstGeom prst="accentCallout1">
            <a:avLst>
              <a:gd name="adj1" fmla="val 48694"/>
              <a:gd name="adj2" fmla="val 107130"/>
              <a:gd name="adj3" fmla="val -63926"/>
              <a:gd name="adj4" fmla="val 267881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800" dirty="0">
                <a:solidFill>
                  <a:schemeClr val="hlink"/>
                </a:solidFill>
              </a:rPr>
              <a:t>SPL</a:t>
            </a:r>
          </a:p>
        </p:txBody>
      </p:sp>
      <p:sp>
        <p:nvSpPr>
          <p:cNvPr id="109575" name="AutoShape 7"/>
          <p:cNvSpPr>
            <a:spLocks/>
          </p:cNvSpPr>
          <p:nvPr/>
        </p:nvSpPr>
        <p:spPr bwMode="auto">
          <a:xfrm>
            <a:off x="5310667" y="5702010"/>
            <a:ext cx="1028700" cy="447675"/>
          </a:xfrm>
          <a:prstGeom prst="accentCallout1">
            <a:avLst>
              <a:gd name="adj1" fmla="val 46588"/>
              <a:gd name="adj2" fmla="val 106491"/>
              <a:gd name="adj3" fmla="val 708"/>
              <a:gd name="adj4" fmla="val 200153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800" dirty="0">
                <a:solidFill>
                  <a:schemeClr val="hlink"/>
                </a:solidFill>
              </a:rPr>
              <a:t>Linac4</a:t>
            </a:r>
          </a:p>
        </p:txBody>
      </p:sp>
      <p:sp>
        <p:nvSpPr>
          <p:cNvPr id="109576" name="AutoShape 8"/>
          <p:cNvSpPr>
            <a:spLocks/>
          </p:cNvSpPr>
          <p:nvPr/>
        </p:nvSpPr>
        <p:spPr bwMode="auto">
          <a:xfrm>
            <a:off x="7733153" y="4493785"/>
            <a:ext cx="714375" cy="330200"/>
          </a:xfrm>
          <a:prstGeom prst="accentCallout1">
            <a:avLst>
              <a:gd name="adj1" fmla="val 25532"/>
              <a:gd name="adj2" fmla="val -10667"/>
              <a:gd name="adj3" fmla="val 63685"/>
              <a:gd name="adj4" fmla="val -78287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GB" sz="1800">
                <a:solidFill>
                  <a:srgbClr val="0000FF"/>
                </a:solidFill>
              </a:rPr>
              <a:t>PS</a:t>
            </a:r>
          </a:p>
        </p:txBody>
      </p:sp>
      <p:sp>
        <p:nvSpPr>
          <p:cNvPr id="9" name="Arc 8"/>
          <p:cNvSpPr/>
          <p:nvPr/>
        </p:nvSpPr>
        <p:spPr bwMode="auto">
          <a:xfrm rot="13146594">
            <a:off x="6396636" y="4352003"/>
            <a:ext cx="735013" cy="679450"/>
          </a:xfrm>
          <a:prstGeom prst="arc">
            <a:avLst/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/>
          </a:p>
        </p:txBody>
      </p:sp>
      <p:sp>
        <p:nvSpPr>
          <p:cNvPr id="10" name="Arc 9"/>
          <p:cNvSpPr/>
          <p:nvPr/>
        </p:nvSpPr>
        <p:spPr bwMode="auto">
          <a:xfrm rot="3724347">
            <a:off x="6614544" y="3497678"/>
            <a:ext cx="567231" cy="557843"/>
          </a:xfrm>
          <a:prstGeom prst="arc">
            <a:avLst>
              <a:gd name="adj1" fmla="val 17780209"/>
              <a:gd name="adj2" fmla="val 907145"/>
            </a:avLst>
          </a:pr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/>
          </a:p>
        </p:txBody>
      </p:sp>
      <p:sp>
        <p:nvSpPr>
          <p:cNvPr id="109579" name="AutoShape 8"/>
          <p:cNvSpPr>
            <a:spLocks/>
          </p:cNvSpPr>
          <p:nvPr/>
        </p:nvSpPr>
        <p:spPr bwMode="auto">
          <a:xfrm>
            <a:off x="7422819" y="2724964"/>
            <a:ext cx="1030287" cy="368300"/>
          </a:xfrm>
          <a:prstGeom prst="accentCallout1">
            <a:avLst>
              <a:gd name="adj1" fmla="val 25532"/>
              <a:gd name="adj2" fmla="val -10667"/>
              <a:gd name="adj3" fmla="val 230936"/>
              <a:gd name="adj4" fmla="val -20932"/>
            </a:avLst>
          </a:prstGeom>
          <a:solidFill>
            <a:srgbClr val="CCFFFF"/>
          </a:solidFill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lIns="0" rIns="0"/>
          <a:lstStyle/>
          <a:p>
            <a:pPr algn="ctr"/>
            <a:r>
              <a:rPr lang="en-GB" sz="1800" dirty="0">
                <a:solidFill>
                  <a:srgbClr val="0000FF"/>
                </a:solidFill>
              </a:rPr>
              <a:t>ISOLDE</a:t>
            </a: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3441469" y="453420"/>
            <a:ext cx="273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Site layout</a:t>
            </a:r>
            <a:endParaRPr lang="en-US" sz="3200" dirty="0">
              <a:solidFill>
                <a:srgbClr val="F57127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292020" y="3180671"/>
            <a:ext cx="4923349" cy="338554"/>
          </a:xfrm>
          <a:prstGeom prst="rect">
            <a:avLst/>
          </a:prstGeom>
          <a:solidFill>
            <a:srgbClr val="FFFFC9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Plans </a:t>
            </a:r>
            <a:r>
              <a:rPr lang="en-US" sz="1600" dirty="0">
                <a:solidFill>
                  <a:srgbClr val="00B050"/>
                </a:solidFill>
                <a:ea typeface="ＭＳ Ｐゴシック" charset="-128"/>
              </a:rPr>
              <a:t>for </a:t>
            </a: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possible future new </a:t>
            </a:r>
            <a:r>
              <a:rPr lang="en-US" sz="1600" dirty="0">
                <a:solidFill>
                  <a:srgbClr val="00B050"/>
                </a:solidFill>
                <a:ea typeface="ＭＳ Ｐゴシック" charset="-128"/>
              </a:rPr>
              <a:t>LHC injectors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1227910" y="748146"/>
            <a:ext cx="6831873" cy="105452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Plans for Linac4 plus upgrade of existing LHC injectors </a:t>
            </a:r>
            <a:r>
              <a:rPr lang="en-US" sz="3200" b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(</a:t>
            </a:r>
            <a:r>
              <a:rPr lang="en-US" sz="3200" b="1" i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2</a:t>
            </a:r>
            <a:r>
              <a:rPr lang="en-US" sz="3200" b="1" i="1" baseline="30000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nd</a:t>
            </a:r>
            <a:r>
              <a:rPr lang="en-US" sz="3200" b="1" i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 scenario</a:t>
            </a:r>
            <a:r>
              <a:rPr lang="en-US" sz="3200" b="1" dirty="0" smtClean="0">
                <a:solidFill>
                  <a:srgbClr val="ECF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108" charset="-128"/>
              </a:rPr>
              <a:t>)</a:t>
            </a:r>
            <a:endParaRPr lang="en-US" sz="3200" b="1" dirty="0" smtClean="0">
              <a:solidFill>
                <a:srgbClr val="ECFE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Date Placeholder 8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61002" y="3645511"/>
            <a:ext cx="698268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/>
            <a:r>
              <a:rPr lang="en-GB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PSB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36941" y="5035787"/>
            <a:ext cx="650875" cy="2778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SPS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487734" y="2978332"/>
            <a:ext cx="849312" cy="39291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GB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Linac4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695651" y="4262673"/>
            <a:ext cx="45397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PS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1448404" y="5835886"/>
            <a:ext cx="1035050" cy="5556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tIns="0" bIns="0" anchor="ctr" anchorCtr="1"/>
          <a:lstStyle/>
          <a:p>
            <a:pPr algn="ctr"/>
            <a:r>
              <a:rPr lang="en-GB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LHC / </a:t>
            </a:r>
          </a:p>
          <a:p>
            <a:pPr algn="ctr"/>
            <a:r>
              <a:rPr lang="en-GB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sLHC</a:t>
            </a:r>
            <a:endParaRPr lang="en-GB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25"/>
          <p:cNvSpPr txBox="1">
            <a:spLocks noChangeArrowheads="1"/>
          </p:cNvSpPr>
          <p:nvPr/>
        </p:nvSpPr>
        <p:spPr bwMode="auto">
          <a:xfrm rot="-5400000">
            <a:off x="-663575" y="4123702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Output energy</a:t>
            </a:r>
          </a:p>
        </p:txBody>
      </p:sp>
      <p:sp>
        <p:nvSpPr>
          <p:cNvPr id="14348" name="Line 28"/>
          <p:cNvSpPr>
            <a:spLocks noChangeShapeType="1"/>
          </p:cNvSpPr>
          <p:nvPr/>
        </p:nvSpPr>
        <p:spPr bwMode="auto">
          <a:xfrm flipH="1" flipV="1">
            <a:off x="360563" y="3913799"/>
            <a:ext cx="1597025" cy="7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9" name="Text Box 35"/>
          <p:cNvSpPr txBox="1">
            <a:spLocks noChangeArrowheads="1"/>
          </p:cNvSpPr>
          <p:nvPr/>
        </p:nvSpPr>
        <p:spPr bwMode="auto">
          <a:xfrm>
            <a:off x="604431" y="3100623"/>
            <a:ext cx="893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MeV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Text Box 36"/>
          <p:cNvSpPr txBox="1">
            <a:spLocks noChangeArrowheads="1"/>
          </p:cNvSpPr>
          <p:nvPr/>
        </p:nvSpPr>
        <p:spPr bwMode="auto">
          <a:xfrm>
            <a:off x="698297" y="3638871"/>
            <a:ext cx="668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Text Box 38"/>
          <p:cNvSpPr txBox="1">
            <a:spLocks noChangeArrowheads="1"/>
          </p:cNvSpPr>
          <p:nvPr/>
        </p:nvSpPr>
        <p:spPr bwMode="auto">
          <a:xfrm>
            <a:off x="715297" y="4263971"/>
            <a:ext cx="747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GeV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Text Box 40"/>
          <p:cNvSpPr txBox="1">
            <a:spLocks noChangeArrowheads="1"/>
          </p:cNvSpPr>
          <p:nvPr/>
        </p:nvSpPr>
        <p:spPr bwMode="auto">
          <a:xfrm>
            <a:off x="642817" y="5007298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450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GeV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Text Box 42"/>
          <p:cNvSpPr txBox="1">
            <a:spLocks noChangeArrowheads="1"/>
          </p:cNvSpPr>
          <p:nvPr/>
        </p:nvSpPr>
        <p:spPr bwMode="auto">
          <a:xfrm>
            <a:off x="823366" y="6093523"/>
            <a:ext cx="62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TeV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Text Box 48"/>
          <p:cNvSpPr txBox="1">
            <a:spLocks noChangeArrowheads="1"/>
          </p:cNvSpPr>
          <p:nvPr/>
        </p:nvSpPr>
        <p:spPr bwMode="auto">
          <a:xfrm>
            <a:off x="3674231" y="5946780"/>
            <a:ext cx="3882043" cy="538609"/>
          </a:xfrm>
          <a:prstGeom prst="rect">
            <a:avLst/>
          </a:prstGeom>
          <a:noFill/>
          <a:ln w="15875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indent="-404813" defTabSz="625475">
              <a:spcAft>
                <a:spcPts val="600"/>
              </a:spcAft>
            </a:pPr>
            <a:r>
              <a:rPr lang="en-GB" sz="1200" b="1" dirty="0" smtClean="0"/>
              <a:t>HP-SPL</a:t>
            </a:r>
            <a:r>
              <a:rPr lang="en-GB" sz="1200" dirty="0" smtClean="0"/>
              <a:t>:</a:t>
            </a:r>
            <a:r>
              <a:rPr lang="en-GB" sz="1200" dirty="0"/>
              <a:t>	</a:t>
            </a:r>
            <a:r>
              <a:rPr lang="en-GB" sz="1200" dirty="0" smtClean="0"/>
              <a:t> High Power SPL (kinetic energy 5 </a:t>
            </a:r>
            <a:r>
              <a:rPr lang="en-GB" sz="1200" dirty="0" err="1"/>
              <a:t>GeV</a:t>
            </a:r>
            <a:r>
              <a:rPr lang="en-GB" sz="1200" dirty="0"/>
              <a:t>)</a:t>
            </a:r>
          </a:p>
          <a:p>
            <a:pPr marL="404813" indent="-404813" defTabSz="625475">
              <a:spcAft>
                <a:spcPts val="600"/>
              </a:spcAft>
            </a:pPr>
            <a:r>
              <a:rPr lang="en-GB" sz="1200" b="1" dirty="0" err="1" smtClean="0"/>
              <a:t>sLHC</a:t>
            </a:r>
            <a:r>
              <a:rPr lang="en-GB" sz="1200" dirty="0" smtClean="0"/>
              <a:t>: “</a:t>
            </a:r>
            <a:r>
              <a:rPr lang="en-GB" sz="1200" dirty="0"/>
              <a:t>Super-luminosity” LHC (up to 10</a:t>
            </a:r>
            <a:r>
              <a:rPr lang="en-GB" sz="1200" baseline="30000" dirty="0"/>
              <a:t>35</a:t>
            </a:r>
            <a:r>
              <a:rPr lang="en-GB" sz="1200" dirty="0"/>
              <a:t> cm</a:t>
            </a:r>
            <a:r>
              <a:rPr lang="en-GB" sz="1200" baseline="30000" dirty="0"/>
              <a:t>-2</a:t>
            </a:r>
            <a:r>
              <a:rPr lang="en-GB" sz="1200" dirty="0"/>
              <a:t>s</a:t>
            </a:r>
            <a:r>
              <a:rPr lang="en-GB" sz="1200" baseline="30000" dirty="0"/>
              <a:t>-1</a:t>
            </a:r>
            <a:r>
              <a:rPr lang="en-GB" sz="1200" dirty="0"/>
              <a:t>)</a:t>
            </a:r>
          </a:p>
        </p:txBody>
      </p:sp>
      <p:cxnSp>
        <p:nvCxnSpPr>
          <p:cNvPr id="14364" name="Straight Connector 83"/>
          <p:cNvCxnSpPr>
            <a:cxnSpLocks noChangeShapeType="1"/>
          </p:cNvCxnSpPr>
          <p:nvPr/>
        </p:nvCxnSpPr>
        <p:spPr bwMode="auto">
          <a:xfrm rot="10800000" flipV="1">
            <a:off x="368129" y="3371849"/>
            <a:ext cx="1927396" cy="8549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67" name="Straight Connector 87"/>
          <p:cNvCxnSpPr>
            <a:cxnSpLocks noChangeShapeType="1"/>
          </p:cNvCxnSpPr>
          <p:nvPr/>
        </p:nvCxnSpPr>
        <p:spPr bwMode="auto">
          <a:xfrm rot="10800000">
            <a:off x="356264" y="5312387"/>
            <a:ext cx="1936258" cy="63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68" name="Straight Connector 90"/>
          <p:cNvCxnSpPr>
            <a:cxnSpLocks noChangeShapeType="1"/>
          </p:cNvCxnSpPr>
          <p:nvPr/>
        </p:nvCxnSpPr>
        <p:spPr bwMode="auto">
          <a:xfrm rot="10800000" flipV="1">
            <a:off x="381202" y="6393675"/>
            <a:ext cx="2119138" cy="297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69" name="Straight Arrow Connector 100"/>
          <p:cNvCxnSpPr>
            <a:cxnSpLocks noChangeShapeType="1"/>
            <a:stCxn id="14339" idx="2"/>
            <a:endCxn id="14343" idx="0"/>
          </p:cNvCxnSpPr>
          <p:nvPr/>
        </p:nvCxnSpPr>
        <p:spPr bwMode="auto">
          <a:xfrm rot="16200000" flipH="1">
            <a:off x="1746305" y="4086341"/>
            <a:ext cx="340163" cy="12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70" name="Straight Connector 108"/>
          <p:cNvCxnSpPr>
            <a:cxnSpLocks noChangeShapeType="1"/>
          </p:cNvCxnSpPr>
          <p:nvPr/>
        </p:nvCxnSpPr>
        <p:spPr bwMode="auto">
          <a:xfrm rot="10800000" flipV="1">
            <a:off x="377621" y="4540486"/>
            <a:ext cx="1757363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4372" name="Straight Arrow Connector 114"/>
          <p:cNvCxnSpPr>
            <a:cxnSpLocks noChangeShapeType="1"/>
          </p:cNvCxnSpPr>
          <p:nvPr/>
        </p:nvCxnSpPr>
        <p:spPr bwMode="auto">
          <a:xfrm rot="5400000">
            <a:off x="-1185459" y="4955275"/>
            <a:ext cx="3123215" cy="535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74" name="Straight Arrow Connector 155"/>
          <p:cNvCxnSpPr>
            <a:cxnSpLocks noChangeShapeType="1"/>
          </p:cNvCxnSpPr>
          <p:nvPr/>
        </p:nvCxnSpPr>
        <p:spPr bwMode="auto">
          <a:xfrm rot="5400000">
            <a:off x="1668362" y="5561668"/>
            <a:ext cx="519112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76" name="Straight Connector 65"/>
          <p:cNvCxnSpPr>
            <a:cxnSpLocks noChangeShapeType="1"/>
          </p:cNvCxnSpPr>
          <p:nvPr/>
        </p:nvCxnSpPr>
        <p:spPr bwMode="auto">
          <a:xfrm rot="10800000">
            <a:off x="1922340" y="4877036"/>
            <a:ext cx="4419" cy="372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" name="Straight Arrow Connector 97"/>
          <p:cNvCxnSpPr>
            <a:stCxn id="14341" idx="2"/>
          </p:cNvCxnSpPr>
          <p:nvPr/>
        </p:nvCxnSpPr>
        <p:spPr>
          <a:xfrm rot="5400000">
            <a:off x="1765311" y="3506735"/>
            <a:ext cx="282564" cy="11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7"/>
          <p:cNvGrpSpPr/>
          <p:nvPr/>
        </p:nvGrpSpPr>
        <p:grpSpPr>
          <a:xfrm>
            <a:off x="1462241" y="2268189"/>
            <a:ext cx="972457" cy="732971"/>
            <a:chOff x="1611086" y="1016000"/>
            <a:chExt cx="972457" cy="732971"/>
          </a:xfrm>
          <a:solidFill>
            <a:srgbClr val="FFFFCC"/>
          </a:solidFill>
        </p:grpSpPr>
        <p:sp>
          <p:nvSpPr>
            <p:cNvPr id="103" name="Down Arrow 102"/>
            <p:cNvSpPr/>
            <p:nvPr/>
          </p:nvSpPr>
          <p:spPr>
            <a:xfrm>
              <a:off x="1792514" y="1371600"/>
              <a:ext cx="573315" cy="3773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11086" y="1016000"/>
              <a:ext cx="972457" cy="3483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 smtClean="0">
                  <a:solidFill>
                    <a:srgbClr val="FF0000"/>
                  </a:solidFill>
                </a:rPr>
                <a:t>Future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421273" y="1864442"/>
            <a:ext cx="5722727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80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-108" charset="-128"/>
              </a:rPr>
              <a:t>New 160 </a:t>
            </a:r>
            <a:r>
              <a:rPr lang="en-US" sz="1600" dirty="0" err="1" smtClean="0">
                <a:ea typeface="ＭＳ Ｐゴシック" pitchFamily="-108" charset="-128"/>
              </a:rPr>
              <a:t>MeV</a:t>
            </a:r>
            <a:r>
              <a:rPr lang="en-US" sz="1600" dirty="0" smtClean="0">
                <a:ea typeface="ＭＳ Ｐゴシック" pitchFamily="-108" charset="-128"/>
              </a:rPr>
              <a:t> </a:t>
            </a:r>
            <a:r>
              <a:rPr lang="en-US" sz="1600" dirty="0" smtClean="0">
                <a:solidFill>
                  <a:schemeClr val="tx2">
                    <a:lumMod val="90000"/>
                  </a:schemeClr>
                </a:solidFill>
                <a:ea typeface="ＭＳ Ｐゴシック" pitchFamily="-108" charset="-128"/>
              </a:rPr>
              <a:t>Linac4</a:t>
            </a:r>
            <a:r>
              <a:rPr lang="en-US" sz="1600" dirty="0" smtClean="0">
                <a:ea typeface="ＭＳ Ｐゴシック" pitchFamily="-108" charset="-128"/>
              </a:rPr>
              <a:t> (under construction)</a:t>
            </a:r>
          </a:p>
          <a:p>
            <a:pPr indent="-180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-108" charset="-128"/>
              </a:rPr>
              <a:t>Increase the energy the </a:t>
            </a:r>
            <a:r>
              <a:rPr lang="en-US" sz="1600" dirty="0" smtClean="0">
                <a:solidFill>
                  <a:schemeClr val="tx2">
                    <a:lumMod val="90000"/>
                  </a:schemeClr>
                </a:solidFill>
                <a:ea typeface="ＭＳ Ｐゴシック" pitchFamily="-108" charset="-128"/>
              </a:rPr>
              <a:t>PSB</a:t>
            </a:r>
            <a:r>
              <a:rPr lang="en-US" sz="1600" dirty="0" smtClean="0">
                <a:ea typeface="ＭＳ Ｐゴシック" pitchFamily="-108" charset="-128"/>
              </a:rPr>
              <a:t> output energy to </a:t>
            </a:r>
            <a:r>
              <a:rPr lang="en-US" sz="1600" dirty="0" smtClean="0">
                <a:ea typeface="ＭＳ Ｐゴシック" pitchFamily="-108" charset="-128"/>
                <a:sym typeface="Symbol"/>
              </a:rPr>
              <a:t></a:t>
            </a:r>
            <a:r>
              <a:rPr lang="en-US" sz="1600" dirty="0" smtClean="0">
                <a:ea typeface="ＭＳ Ｐゴシック" pitchFamily="-108" charset="-128"/>
              </a:rPr>
              <a:t>2 </a:t>
            </a:r>
            <a:r>
              <a:rPr lang="en-US" sz="1600" dirty="0" err="1" smtClean="0">
                <a:ea typeface="ＭＳ Ｐゴシック" pitchFamily="-108" charset="-128"/>
              </a:rPr>
              <a:t>GeV</a:t>
            </a:r>
            <a:endParaRPr lang="en-US" sz="1600" dirty="0" smtClean="0">
              <a:ea typeface="ＭＳ Ｐゴシック" pitchFamily="-108" charset="-128"/>
            </a:endParaRPr>
          </a:p>
          <a:p>
            <a:pPr indent="-180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-108" charset="-128"/>
              </a:rPr>
              <a:t>Upgrade the </a:t>
            </a:r>
            <a:r>
              <a:rPr lang="en-US" sz="1600" dirty="0" smtClean="0">
                <a:solidFill>
                  <a:schemeClr val="tx2">
                    <a:lumMod val="90000"/>
                  </a:schemeClr>
                </a:solidFill>
                <a:ea typeface="ＭＳ Ｐゴシック" pitchFamily="-108" charset="-128"/>
              </a:rPr>
              <a:t>PS</a:t>
            </a:r>
            <a:r>
              <a:rPr lang="en-US" sz="1600" dirty="0" smtClean="0">
                <a:ea typeface="ＭＳ Ｐゴシック" pitchFamily="-108" charset="-128"/>
              </a:rPr>
              <a:t> for 2 </a:t>
            </a:r>
            <a:r>
              <a:rPr lang="en-US" sz="1600" dirty="0" err="1" smtClean="0">
                <a:ea typeface="ＭＳ Ｐゴシック" pitchFamily="-108" charset="-128"/>
              </a:rPr>
              <a:t>GeV</a:t>
            </a:r>
            <a:r>
              <a:rPr lang="en-US" sz="1600" dirty="0" smtClean="0">
                <a:ea typeface="ＭＳ Ｐゴシック" pitchFamily="-108" charset="-128"/>
              </a:rPr>
              <a:t> injection</a:t>
            </a:r>
            <a:endParaRPr lang="en-US" sz="1600" dirty="0">
              <a:latin typeface="Arial" charset="0"/>
              <a:ea typeface="ＭＳ Ｐゴシック" pitchFamily="-108" charset="-128"/>
            </a:endParaRPr>
          </a:p>
          <a:p>
            <a:pPr indent="-180000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n-US" sz="1600" dirty="0" smtClean="0">
                <a:ea typeface="ＭＳ Ｐゴシック" pitchFamily="-108" charset="-128"/>
              </a:rPr>
              <a:t>Upgrade the </a:t>
            </a:r>
            <a:r>
              <a:rPr lang="en-US" sz="1600" dirty="0" smtClean="0">
                <a:solidFill>
                  <a:schemeClr val="tx2">
                    <a:lumMod val="90000"/>
                  </a:schemeClr>
                </a:solidFill>
                <a:ea typeface="ＭＳ Ｐゴシック" pitchFamily="-108" charset="-128"/>
              </a:rPr>
              <a:t>PS</a:t>
            </a:r>
            <a:r>
              <a:rPr lang="en-US" sz="1600" dirty="0" smtClean="0">
                <a:ea typeface="ＭＳ Ｐゴシック" pitchFamily="-108" charset="-128"/>
              </a:rPr>
              <a:t> and </a:t>
            </a:r>
            <a:r>
              <a:rPr lang="en-US" sz="1600" dirty="0" smtClean="0">
                <a:solidFill>
                  <a:schemeClr val="tx2">
                    <a:lumMod val="90000"/>
                  </a:schemeClr>
                </a:solidFill>
                <a:ea typeface="ＭＳ Ｐゴシック" pitchFamily="-108" charset="-128"/>
              </a:rPr>
              <a:t>SPS</a:t>
            </a:r>
            <a:r>
              <a:rPr lang="en-US" sz="1600" dirty="0" smtClean="0">
                <a:ea typeface="ＭＳ Ｐゴシック" pitchFamily="-108" charset="-128"/>
              </a:rPr>
              <a:t> to accelerate and operate 		beam with higher brightness and longitudinal density</a:t>
            </a:r>
          </a:p>
          <a:p>
            <a:pPr indent="-180000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n-US" sz="1600" dirty="0" smtClean="0">
                <a:ea typeface="ＭＳ Ｐゴシック" pitchFamily="-108" charset="-128"/>
              </a:rPr>
              <a:t>R</a:t>
            </a:r>
            <a:r>
              <a:rPr lang="en-US" sz="800" dirty="0" smtClean="0">
                <a:ea typeface="ＭＳ Ｐゴシック" pitchFamily="-108" charset="-128"/>
              </a:rPr>
              <a:t> </a:t>
            </a:r>
            <a:r>
              <a:rPr lang="en-US" sz="1600" dirty="0" smtClean="0">
                <a:ea typeface="ＭＳ Ｐゴシック" pitchFamily="-108" charset="-128"/>
              </a:rPr>
              <a:t>&amp;</a:t>
            </a:r>
            <a:r>
              <a:rPr lang="en-US" sz="800" dirty="0" smtClean="0">
                <a:ea typeface="ＭＳ Ｐゴシック" pitchFamily="-108" charset="-128"/>
              </a:rPr>
              <a:t> </a:t>
            </a:r>
            <a:r>
              <a:rPr lang="en-US" sz="1600" dirty="0" smtClean="0">
                <a:ea typeface="ＭＳ Ｐゴシック" pitchFamily="-108" charset="-128"/>
              </a:rPr>
              <a:t>D for a </a:t>
            </a:r>
            <a:r>
              <a:rPr lang="en-US" sz="1600" dirty="0" smtClean="0">
                <a:solidFill>
                  <a:srgbClr val="92D050"/>
                </a:solidFill>
                <a:ea typeface="ＭＳ Ｐゴシック" pitchFamily="-108" charset="-128"/>
              </a:rPr>
              <a:t>high power SPL</a:t>
            </a:r>
          </a:p>
          <a:p>
            <a:pPr indent="-180000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en-US" sz="1600" dirty="0" smtClean="0">
                <a:ea typeface="ＭＳ Ｐゴシック" pitchFamily="-108" charset="-128"/>
              </a:rPr>
              <a:t>Maintain potential for </a:t>
            </a:r>
            <a:r>
              <a:rPr lang="en-US" sz="1600" dirty="0" smtClean="0">
                <a:ea typeface="ＭＳ Ｐゴシック" pitchFamily="-108" charset="-128"/>
              </a:rPr>
              <a:t>Neutrinos </a:t>
            </a:r>
            <a:r>
              <a:rPr lang="en-US" sz="1600" dirty="0" smtClean="0">
                <a:ea typeface="ＭＳ Ｐゴシック" pitchFamily="-108" charset="-128"/>
              </a:rPr>
              <a:t>physics </a:t>
            </a:r>
            <a:r>
              <a:rPr lang="en-US" sz="1600" dirty="0" err="1" smtClean="0">
                <a:ea typeface="ＭＳ Ｐゴシック" pitchFamily="-108" charset="-128"/>
              </a:rPr>
              <a:t>programme</a:t>
            </a:r>
            <a:endParaRPr lang="en-US" sz="1400" dirty="0">
              <a:latin typeface="Arial" charset="0"/>
              <a:ea typeface="ＭＳ Ｐゴシック" pitchFamily="-108" charset="-128"/>
            </a:endParaRPr>
          </a:p>
        </p:txBody>
      </p:sp>
      <p:cxnSp>
        <p:nvCxnSpPr>
          <p:cNvPr id="62" name="Straight Arrow Connector 129"/>
          <p:cNvCxnSpPr>
            <a:cxnSpLocks noChangeShapeType="1"/>
          </p:cNvCxnSpPr>
          <p:nvPr/>
        </p:nvCxnSpPr>
        <p:spPr bwMode="auto">
          <a:xfrm rot="16200000" flipH="1">
            <a:off x="1653678" y="4786310"/>
            <a:ext cx="531812" cy="258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2449759" y="4555900"/>
            <a:ext cx="903287" cy="4286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r>
              <a:rPr lang="en-GB" sz="1800" dirty="0" smtClean="0">
                <a:solidFill>
                  <a:srgbClr val="00C000"/>
                </a:solidFill>
                <a:latin typeface="Times New Roman" pitchFamily="18" charset="0"/>
                <a:cs typeface="Times New Roman" pitchFamily="18" charset="0"/>
              </a:rPr>
              <a:t>HP-SPL</a:t>
            </a:r>
            <a:endParaRPr lang="en-GB" sz="1800" dirty="0">
              <a:solidFill>
                <a:srgbClr val="00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670662" y="4924697"/>
            <a:ext cx="2177688" cy="718457"/>
          </a:xfrm>
          <a:prstGeom prst="rect">
            <a:avLst/>
          </a:prstGeom>
          <a:solidFill>
            <a:schemeClr val="tx1"/>
          </a:solidFill>
          <a:ln>
            <a:solidFill>
              <a:srgbClr val="F57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LP-SPL &amp; PS2 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not </a:t>
            </a:r>
            <a:r>
              <a:rPr lang="fr-FR" sz="2000" dirty="0" err="1" smtClean="0">
                <a:solidFill>
                  <a:srgbClr val="FF0000"/>
                </a:solidFill>
                <a:latin typeface="Calibri" pitchFamily="34" charset="0"/>
              </a:rPr>
              <a:t>needed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itchFamily="34" charset="0"/>
              </a:rPr>
              <a:t>anymore</a:t>
            </a:r>
            <a:endParaRPr lang="fr-FR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2626520" y="3510740"/>
            <a:ext cx="5591595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Plans for Linac4 plus upgrade of existing LHC injectors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  <p:cxnSp>
        <p:nvCxnSpPr>
          <p:cNvPr id="44" name="Straight Arrow Connector 155"/>
          <p:cNvCxnSpPr>
            <a:cxnSpLocks noChangeShapeType="1"/>
          </p:cNvCxnSpPr>
          <p:nvPr/>
        </p:nvCxnSpPr>
        <p:spPr bwMode="auto">
          <a:xfrm rot="16200000" flipH="1">
            <a:off x="2392642" y="4021417"/>
            <a:ext cx="1039950" cy="406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48" name="Oval 51"/>
          <p:cNvSpPr>
            <a:spLocks noChangeArrowheads="1"/>
          </p:cNvSpPr>
          <p:nvPr/>
        </p:nvSpPr>
        <p:spPr bwMode="auto">
          <a:xfrm>
            <a:off x="1868111" y="3454719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>
            <a:off x="1970287" y="3495674"/>
            <a:ext cx="953887" cy="8549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" name="Line Callout 3 52"/>
          <p:cNvSpPr/>
          <p:nvPr/>
        </p:nvSpPr>
        <p:spPr>
          <a:xfrm>
            <a:off x="2543175" y="3021453"/>
            <a:ext cx="701857" cy="387136"/>
          </a:xfrm>
          <a:prstGeom prst="borderCallout3">
            <a:avLst>
              <a:gd name="adj1" fmla="val 14508"/>
              <a:gd name="adj2" fmla="val -2037"/>
              <a:gd name="adj3" fmla="val 14037"/>
              <a:gd name="adj4" fmla="val -2364"/>
              <a:gd name="adj5" fmla="val 14148"/>
              <a:gd name="adj6" fmla="val -2461"/>
              <a:gd name="adj7" fmla="val 13253"/>
              <a:gd name="adj8" fmla="val -26644"/>
            </a:avLst>
          </a:prstGeom>
          <a:solidFill>
            <a:srgbClr val="ECFEE2"/>
          </a:solidFill>
          <a:ln w="28575">
            <a:solidFill>
              <a:srgbClr val="F57127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New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4" name="Line Callout 3 53"/>
          <p:cNvSpPr/>
          <p:nvPr/>
        </p:nvSpPr>
        <p:spPr>
          <a:xfrm>
            <a:off x="2562225" y="5240778"/>
            <a:ext cx="714375" cy="387136"/>
          </a:xfrm>
          <a:prstGeom prst="borderCallout3">
            <a:avLst>
              <a:gd name="adj1" fmla="val 14508"/>
              <a:gd name="adj2" fmla="val -2037"/>
              <a:gd name="adj3" fmla="val 14037"/>
              <a:gd name="adj4" fmla="val -2364"/>
              <a:gd name="adj5" fmla="val 14148"/>
              <a:gd name="adj6" fmla="val -2461"/>
              <a:gd name="adj7" fmla="val -50715"/>
              <a:gd name="adj8" fmla="val -2140"/>
            </a:avLst>
          </a:prstGeom>
          <a:solidFill>
            <a:srgbClr val="ECFEE2"/>
          </a:solidFill>
          <a:ln w="28575">
            <a:solidFill>
              <a:srgbClr val="F57127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8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&amp;</a:t>
            </a:r>
            <a:r>
              <a:rPr lang="en-US" sz="8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4821" y="2401649"/>
          <a:ext cx="7872162" cy="2942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205"/>
                <a:gridCol w="2353034"/>
                <a:gridCol w="2027923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HP-SPL option 1</a:t>
                      </a:r>
                      <a:endParaRPr lang="fr-FR" dirty="0"/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HP-SPL option 2</a:t>
                      </a:r>
                      <a:endParaRPr lang="fr-FR" dirty="0"/>
                    </a:p>
                  </a:txBody>
                  <a:tcPr marL="71755" marR="71755" marT="36195" marB="36195"/>
                </a:tc>
              </a:tr>
              <a:tr h="41009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Output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kinetic energy [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GeV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 5</a:t>
                      </a: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600" b="1" baseline="30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 5</a:t>
                      </a: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600" b="1" baseline="30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3574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Av.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linac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pulse current [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600" b="1" baseline="30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3491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Pulsing rate [Hz]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pulse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duration [ms]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1.2</a:t>
                      </a:r>
                      <a:r>
                        <a:rPr lang="en-GB" sz="16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600" b="1" baseline="30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power [MW]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2.25 MW (2.5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GeV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none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</a:t>
                      </a:r>
                      <a:endParaRPr lang="fr-FR" sz="1600" b="1" u="none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4.5 MW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GeV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MW (2.5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GeV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600" b="1" u="none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</a:t>
                      </a:r>
                      <a:endParaRPr lang="fr-FR" sz="1600" b="1" u="none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MW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GeV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  <a:tr h="274320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needed for a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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-factory, </a:t>
                      </a:r>
                      <a:r>
                        <a:rPr lang="en-GB" sz="1400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needed for 2 users of high beam power or for 5 MW at 2.5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755" marR="71755" marT="36195" marB="36195"/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02/06/2010</a:t>
            </a:r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M.M.  -  EUROnu</a:t>
            </a:r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41E-F798-44AD-A628-E50B36EB19B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28547" y="968020"/>
            <a:ext cx="7838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571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HP-SPL beam characteristics</a:t>
            </a:r>
            <a:endParaRPr lang="en-US" sz="3200" dirty="0">
              <a:solidFill>
                <a:srgbClr val="F57127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8" name="Line Callout 2 17"/>
          <p:cNvSpPr/>
          <p:nvPr/>
        </p:nvSpPr>
        <p:spPr>
          <a:xfrm flipH="1">
            <a:off x="1332411" y="1729046"/>
            <a:ext cx="3339334" cy="57357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9447"/>
              <a:gd name="adj6" fmla="val -52702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Twice more beam current requires twice more klystrons...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Line Callout 2 18"/>
          <p:cNvSpPr/>
          <p:nvPr/>
        </p:nvSpPr>
        <p:spPr>
          <a:xfrm flipH="1">
            <a:off x="1267097" y="5398526"/>
            <a:ext cx="3203977" cy="6626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8356"/>
              <a:gd name="adj5" fmla="val -256788"/>
              <a:gd name="adj6" fmla="val -17527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Faster pulsing rate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sym typeface="Symbol"/>
              </a:rPr>
              <a:t> necessitate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more supplies, cooling …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1267098" y="5388229"/>
            <a:ext cx="3193674" cy="6859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8356"/>
              <a:gd name="adj5" fmla="val -235057"/>
              <a:gd name="adj6" fmla="val -63329"/>
            </a:avLst>
          </a:prstGeom>
          <a:ln w="28575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Faster pulsing rate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necessitate </a:t>
            </a:r>
            <a:r>
              <a:rPr lang="en-US" sz="1600" dirty="0" smtClean="0">
                <a:solidFill>
                  <a:schemeClr val="tx1"/>
                </a:solidFill>
              </a:rPr>
              <a:t>more supplies, cooling …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926008" y="3210291"/>
            <a:ext cx="4190571" cy="338554"/>
          </a:xfrm>
          <a:prstGeom prst="rect">
            <a:avLst/>
          </a:prstGeom>
          <a:solidFill>
            <a:srgbClr val="FFFFC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B050"/>
                </a:solidFill>
                <a:ea typeface="ＭＳ Ｐゴシック" charset="-128"/>
              </a:rPr>
              <a:t>Potential extensions for neutrino factory</a:t>
            </a:r>
            <a:endParaRPr lang="en-US" sz="1600" dirty="0">
              <a:solidFill>
                <a:srgbClr val="00B050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9608</TotalTime>
  <Words>2088</Words>
  <Application>Microsoft Office PowerPoint</Application>
  <PresentationFormat>On-screen Show (4:3)</PresentationFormat>
  <Paragraphs>515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1_Custom Design</vt:lpstr>
      <vt:lpstr>Technic</vt:lpstr>
      <vt:lpstr>Opulent</vt:lpstr>
      <vt:lpstr>Metro</vt:lpstr>
      <vt:lpstr>Apex</vt:lpstr>
      <vt:lpstr>Concourse</vt:lpstr>
      <vt:lpstr>1_Concourse</vt:lpstr>
      <vt:lpstr>2_Concourse</vt:lpstr>
      <vt:lpstr>3_Concourse</vt:lpstr>
      <vt:lpstr> Review of CERN Proton Driver bunch compression studies </vt:lpstr>
      <vt:lpstr>Slide 2</vt:lpstr>
      <vt:lpstr>Credits</vt:lpstr>
      <vt:lpstr>Plans for possible future new LHC injectors (1st scenario)</vt:lpstr>
      <vt:lpstr>Slide 5</vt:lpstr>
      <vt:lpstr>Slide 6</vt:lpstr>
      <vt:lpstr>Slide 7</vt:lpstr>
      <vt:lpstr>Plans for Linac4 plus upgrade of existing LHC injectors (2nd scenario)</vt:lpstr>
      <vt:lpstr>Slide 9</vt:lpstr>
      <vt:lpstr>Slide 10</vt:lpstr>
      <vt:lpstr>Slide 11</vt:lpstr>
      <vt:lpstr>Slide 12</vt:lpstr>
      <vt:lpstr>Bunch generation for a -factory</vt:lpstr>
      <vt:lpstr>Slide 14</vt:lpstr>
      <vt:lpstr>Slide 15</vt:lpstr>
      <vt:lpstr>Accumulator impedance</vt:lpstr>
      <vt:lpstr>Transverse Broad-Band Impedance</vt:lpstr>
      <vt:lpstr>Slide 18</vt:lpstr>
      <vt:lpstr>Transverse/Longitudinal Broad Band Impedances</vt:lpstr>
      <vt:lpstr>Slide 20</vt:lpstr>
      <vt:lpstr>Slide 21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Review of CERN Proton Driver bunch compression studies </dc:title>
  <cp:lastModifiedBy>martinim</cp:lastModifiedBy>
  <cp:revision>441</cp:revision>
  <dcterms:created xsi:type="dcterms:W3CDTF">2008-12-01T07:48:28Z</dcterms:created>
  <dcterms:modified xsi:type="dcterms:W3CDTF">2010-06-07T10:45:07Z</dcterms:modified>
</cp:coreProperties>
</file>