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sldIdLst>
    <p:sldId id="269" r:id="rId2"/>
    <p:sldId id="366" r:id="rId3"/>
    <p:sldId id="372" r:id="rId4"/>
    <p:sldId id="348" r:id="rId5"/>
    <p:sldId id="374" r:id="rId6"/>
    <p:sldId id="351" r:id="rId7"/>
    <p:sldId id="393" r:id="rId8"/>
    <p:sldId id="342" r:id="rId9"/>
    <p:sldId id="339" r:id="rId10"/>
    <p:sldId id="347" r:id="rId11"/>
    <p:sldId id="381" r:id="rId12"/>
    <p:sldId id="387" r:id="rId13"/>
    <p:sldId id="382" r:id="rId14"/>
    <p:sldId id="385" r:id="rId15"/>
    <p:sldId id="375" r:id="rId16"/>
    <p:sldId id="392" r:id="rId17"/>
    <p:sldId id="388" r:id="rId18"/>
    <p:sldId id="376" r:id="rId19"/>
    <p:sldId id="378" r:id="rId20"/>
    <p:sldId id="379" r:id="rId21"/>
    <p:sldId id="389" r:id="rId22"/>
    <p:sldId id="395" r:id="rId23"/>
    <p:sldId id="396" r:id="rId24"/>
    <p:sldId id="394" r:id="rId25"/>
    <p:sldId id="398" r:id="rId26"/>
    <p:sldId id="377" r:id="rId27"/>
  </p:sldIdLst>
  <p:sldSz cx="9144000" cy="6858000" type="screen4x3"/>
  <p:notesSz cx="6727825" cy="9859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F"/>
    <a:srgbClr val="CC6600"/>
    <a:srgbClr val="E7EFFF"/>
    <a:srgbClr val="0000FF"/>
    <a:srgbClr val="008000"/>
    <a:srgbClr val="D9E6FF"/>
    <a:srgbClr val="0033CC"/>
    <a:srgbClr val="33CC33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1" autoAdjust="0"/>
    <p:restoredTop sz="99514" autoAdjust="0"/>
  </p:normalViewPr>
  <p:slideViewPr>
    <p:cSldViewPr snapToGrid="0">
      <p:cViewPr>
        <p:scale>
          <a:sx n="90" d="100"/>
          <a:sy n="90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208" y="-90"/>
      </p:cViewPr>
      <p:guideLst>
        <p:guide orient="horz" pos="3105"/>
        <p:guide pos="211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F6AF450-05C5-4B9C-98F3-F1933CF3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32ADD-BAB7-4D6B-A332-7D4694C65DEC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182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03/06/10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81300" y="6243638"/>
            <a:ext cx="3606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err="1" smtClean="0"/>
              <a:t>EUROnu</a:t>
            </a:r>
            <a:r>
              <a:rPr lang="en-US" dirty="0" smtClean="0"/>
              <a:t> Annual Meeting 2-4  June</a:t>
            </a:r>
            <a:endParaRPr lang="en-US" b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68CD234C-75CF-4AED-973B-968959A45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5647" t="17036" r="86945" b="74222"/>
          <a:stretch>
            <a:fillRect/>
          </a:stretch>
        </p:blipFill>
        <p:spPr bwMode="auto">
          <a:xfrm>
            <a:off x="177800" y="241300"/>
            <a:ext cx="101600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9" descr="CERN7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75" y="13493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03/06/10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err="1" smtClean="0"/>
              <a:t>EUROnu</a:t>
            </a:r>
            <a:r>
              <a:rPr lang="en-US" dirty="0" smtClean="0"/>
              <a:t> Annual Meeting 2-4  June</a:t>
            </a:r>
            <a:endParaRPr lang="en-US" b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094E-E420-4CC8-B809-498AB3039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5647" t="17036" r="86945" b="74222"/>
          <a:stretch>
            <a:fillRect/>
          </a:stretch>
        </p:blipFill>
        <p:spPr bwMode="auto">
          <a:xfrm>
            <a:off x="7950200" y="117475"/>
            <a:ext cx="101600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05643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03/06/10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err="1" smtClean="0"/>
              <a:t>EUROnu</a:t>
            </a:r>
            <a:r>
              <a:rPr lang="en-US" dirty="0" smtClean="0"/>
              <a:t> Annual Meeting 2-4  June</a:t>
            </a:r>
            <a:endParaRPr lang="en-US" b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CC6A-46D1-467D-A1AF-C66DFF147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7813"/>
            <a:ext cx="70564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03/06/10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 b="1" smtClean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 err="1" smtClean="0"/>
              <a:t>EUROnu</a:t>
            </a:r>
            <a:r>
              <a:rPr lang="en-US" dirty="0" smtClean="0"/>
              <a:t> Annual Meeting 2-4  June</a:t>
            </a:r>
            <a:endParaRPr lang="en-US" b="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9439CF36-3771-448B-B345-A67F73EE0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76525" y="6234113"/>
            <a:ext cx="3606800" cy="457200"/>
          </a:xfrm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33375" y="1381125"/>
            <a:ext cx="9477375" cy="17526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Beta-Beam Costing Exercise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9175" y="4346575"/>
            <a:ext cx="4321175" cy="673100"/>
          </a:xfrm>
        </p:spPr>
        <p:txBody>
          <a:bodyPr/>
          <a:lstStyle/>
          <a:p>
            <a:pPr eaLnBrk="1" hangingPunct="1"/>
            <a:r>
              <a:rPr lang="en-US" sz="3200" smtClean="0"/>
              <a:t>Elena Wildner, CERN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229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4AC65-9B63-4328-BF00-3CCDAA301D8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432050" y="5041900"/>
            <a:ext cx="6711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4"/>
                </a:solidFill>
                <a:latin typeface="+mn-lt"/>
              </a:rPr>
              <a:t>EUROnu</a:t>
            </a:r>
            <a:r>
              <a:rPr lang="en-US" b="1" dirty="0" smtClean="0">
                <a:solidFill>
                  <a:schemeClr val="accent4"/>
                </a:solidFill>
                <a:latin typeface="+mn-lt"/>
              </a:rPr>
              <a:t> Annual Meeting, 2-4 June 2010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708AC-A04C-4C9A-89E3-03EC9D967F4A}" type="slidenum">
              <a:rPr lang="en-US" altLang="en-US" sz="1200">
                <a:latin typeface="Garamond" pitchFamily="18" charset="0"/>
              </a:rPr>
              <a:pPr algn="r"/>
              <a:t>10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458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45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0F5E-6085-41F8-9B9C-040EEF8371DA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116013" y="277813"/>
            <a:ext cx="7056437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Open mid-plane </a:t>
            </a:r>
            <a:r>
              <a:rPr lang="en-US" sz="4200" kern="0" dirty="0" err="1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Quadrupole</a:t>
            </a:r>
            <a:endParaRPr lang="en-US" sz="4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3967163"/>
            <a:ext cx="2124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Freeform 22"/>
          <p:cNvSpPr>
            <a:spLocks/>
          </p:cNvSpPr>
          <p:nvPr/>
        </p:nvSpPr>
        <p:spPr bwMode="auto">
          <a:xfrm>
            <a:off x="1998663" y="5551488"/>
            <a:ext cx="42862" cy="217487"/>
          </a:xfrm>
          <a:custGeom>
            <a:avLst/>
            <a:gdLst>
              <a:gd name="T0" fmla="*/ 0 w 27"/>
              <a:gd name="T1" fmla="*/ 0 h 137"/>
              <a:gd name="T2" fmla="*/ 2147483647 w 27"/>
              <a:gd name="T3" fmla="*/ 2147483647 h 137"/>
              <a:gd name="T4" fmla="*/ 2147483647 w 27"/>
              <a:gd name="T5" fmla="*/ 2147483647 h 137"/>
              <a:gd name="T6" fmla="*/ 0 60000 65536"/>
              <a:gd name="T7" fmla="*/ 0 60000 65536"/>
              <a:gd name="T8" fmla="*/ 0 60000 65536"/>
              <a:gd name="T9" fmla="*/ 0 w 27"/>
              <a:gd name="T10" fmla="*/ 0 h 137"/>
              <a:gd name="T11" fmla="*/ 27 w 27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37">
                <a:moveTo>
                  <a:pt x="0" y="0"/>
                </a:moveTo>
                <a:cubicBezTo>
                  <a:pt x="9" y="23"/>
                  <a:pt x="19" y="46"/>
                  <a:pt x="23" y="69"/>
                </a:cubicBezTo>
                <a:cubicBezTo>
                  <a:pt x="27" y="92"/>
                  <a:pt x="25" y="114"/>
                  <a:pt x="23" y="13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24"/>
          <p:cNvSpPr txBox="1">
            <a:spLocks noChangeArrowheads="1"/>
          </p:cNvSpPr>
          <p:nvPr/>
        </p:nvSpPr>
        <p:spPr bwMode="auto">
          <a:xfrm>
            <a:off x="2060575" y="5492750"/>
            <a:ext cx="11699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1200"/>
              <a:t>Opening angle</a:t>
            </a:r>
          </a:p>
        </p:txBody>
      </p:sp>
      <p:pic>
        <p:nvPicPr>
          <p:cNvPr id="2458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417638"/>
            <a:ext cx="5126038" cy="321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3933825" y="4819651"/>
            <a:ext cx="39528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dirty="0">
                <a:ea typeface="ＭＳ Ｐゴシック"/>
                <a:cs typeface="ＭＳ Ｐゴシック"/>
              </a:rPr>
              <a:t>Acknowledgments (magnet design):</a:t>
            </a:r>
            <a:endParaRPr lang="en-US" sz="1400" dirty="0"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None/>
            </a:pPr>
            <a:r>
              <a:rPr lang="en-US" dirty="0">
                <a:ea typeface="ＭＳ Ｐゴシック"/>
                <a:cs typeface="ＭＳ Ｐゴシック"/>
              </a:rPr>
              <a:t>F </a:t>
            </a:r>
            <a:r>
              <a:rPr lang="en-US" dirty="0" err="1">
                <a:ea typeface="ＭＳ Ｐゴシック"/>
                <a:cs typeface="ＭＳ Ｐゴシック"/>
              </a:rPr>
              <a:t>Borgnolutti</a:t>
            </a:r>
            <a:r>
              <a:rPr lang="en-US" dirty="0">
                <a:ea typeface="ＭＳ Ｐゴシック"/>
                <a:cs typeface="ＭＳ Ｐゴシック"/>
              </a:rPr>
              <a:t>, E. Todesco (CERN)</a:t>
            </a:r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" y="1573213"/>
            <a:ext cx="23050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905375" y="1858964"/>
            <a:ext cx="2238375" cy="39846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eaLnBrk="0" hangingPunct="0">
              <a:defRPr/>
            </a:pPr>
            <a:r>
              <a:rPr lang="en-US" kern="0" dirty="0" smtClean="0">
                <a:solidFill>
                  <a:srgbClr val="008000"/>
                </a:solidFill>
                <a:latin typeface="+mn-lt"/>
                <a:ea typeface="+mj-ea"/>
                <a:cs typeface="+mj-cs"/>
              </a:rPr>
              <a:t>Parametric Approach!!</a:t>
            </a:r>
            <a:endParaRPr lang="en-US" kern="0" dirty="0">
              <a:solidFill>
                <a:srgbClr val="008000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708AC-A04C-4C9A-89E3-03EC9D967F4A}" type="slidenum">
              <a:rPr lang="en-US" altLang="en-US" sz="1200">
                <a:latin typeface="Garamond" pitchFamily="18" charset="0"/>
              </a:rPr>
              <a:pPr algn="r"/>
              <a:t>11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458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45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0F5E-6085-41F8-9B9C-040EEF8371D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790576" y="296863"/>
            <a:ext cx="7334250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Cost Driver: Decay Ring Tunnel, Shafts</a:t>
            </a:r>
            <a:endParaRPr lang="en-US" sz="36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tu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49" y="1137515"/>
            <a:ext cx="5760471" cy="3729760"/>
          </a:xfrm>
          <a:prstGeom prst="rect">
            <a:avLst/>
          </a:prstGeom>
        </p:spPr>
      </p:pic>
      <p:pic>
        <p:nvPicPr>
          <p:cNvPr id="17" name="Picture 16" descr="shaf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690" y="2583446"/>
            <a:ext cx="4368660" cy="35263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4286250" y="4029075"/>
            <a:ext cx="3724275" cy="13525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Tunnel 4.5 m diameter 10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MChF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/ kilometer</a:t>
            </a: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latin typeface="Arial" charset="0"/>
              </a:rPr>
              <a:t>-&gt; 70 M </a:t>
            </a:r>
            <a:r>
              <a:rPr lang="en-US" sz="1400" dirty="0" err="1" smtClean="0">
                <a:latin typeface="Arial" charset="0"/>
              </a:rPr>
              <a:t>ChF</a:t>
            </a:r>
            <a:endParaRPr lang="en-US" sz="1400" dirty="0" smtClean="0">
              <a:latin typeface="Arial" charset="0"/>
            </a:endParaRP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latin typeface="Arial" charset="0"/>
              </a:rPr>
              <a:t>Two Shafts: 20 </a:t>
            </a:r>
            <a:r>
              <a:rPr lang="en-US" sz="1400" dirty="0" err="1" smtClean="0">
                <a:latin typeface="Arial" charset="0"/>
              </a:rPr>
              <a:t>MChF</a:t>
            </a:r>
            <a:endParaRPr lang="en-US" sz="1400" dirty="0" smtClean="0">
              <a:latin typeface="Arial" charset="0"/>
            </a:endParaRP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lang="en-US" sz="1400" dirty="0" smtClean="0">
              <a:latin typeface="Arial" charset="0"/>
            </a:endParaRP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latin typeface="Arial" charset="0"/>
              </a:rPr>
              <a:t>Extra Galleries for electronics?</a:t>
            </a: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4849" y="1590676"/>
            <a:ext cx="4619625" cy="3429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 Experience Tunnel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shafts: 30 % of Project Cost</a:t>
            </a:r>
            <a:endParaRPr lang="en-US" sz="1400" dirty="0" smtClean="0">
              <a:latin typeface="Arial" charset="0"/>
            </a:endParaRP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708AC-A04C-4C9A-89E3-03EC9D967F4A}" type="slidenum">
              <a:rPr lang="en-US" altLang="en-US" sz="1200">
                <a:latin typeface="Garamond" pitchFamily="18" charset="0"/>
              </a:rPr>
              <a:pPr algn="r"/>
              <a:t>12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458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45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0F5E-6085-41F8-9B9C-040EEF8371D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116013" y="277813"/>
            <a:ext cx="7056437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The rest of DR…</a:t>
            </a:r>
            <a:endParaRPr lang="en-US" sz="4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tu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" y="1118465"/>
            <a:ext cx="7086601" cy="45883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3816646" y="2835791"/>
            <a:ext cx="4253466" cy="168304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Magnet system:  </a:t>
            </a: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Scale with LHC or</a:t>
            </a: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</a:pPr>
            <a:r>
              <a:rPr lang="en-US" sz="1400" dirty="0" smtClean="0">
                <a:latin typeface="Arial" charset="0"/>
              </a:rPr>
              <a:t>Cost the magnets after a realistic design?</a:t>
            </a: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</a:pPr>
            <a:endParaRPr lang="en-US" sz="1400" dirty="0" smtClean="0">
              <a:latin typeface="Arial" charset="0"/>
            </a:endParaRP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</a:pPr>
            <a:r>
              <a:rPr lang="en-US" sz="1400" dirty="0" smtClean="0">
                <a:latin typeface="Arial" charset="0"/>
              </a:rPr>
              <a:t>Beam Instrumentation (Scaling not </a:t>
            </a:r>
            <a:r>
              <a:rPr lang="en-US" sz="1400" dirty="0" smtClean="0">
                <a:latin typeface="Arial" charset="0"/>
              </a:rPr>
              <a:t>appropriate)</a:t>
            </a:r>
            <a:endParaRPr lang="en-US" sz="1400" dirty="0" smtClean="0">
              <a:latin typeface="Arial" charset="0"/>
            </a:endParaRP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</a:pPr>
            <a:r>
              <a:rPr lang="en-US" sz="1400" dirty="0" smtClean="0">
                <a:latin typeface="Arial" charset="0"/>
              </a:rPr>
              <a:t>Control </a:t>
            </a:r>
            <a:r>
              <a:rPr lang="en-US" sz="1400" dirty="0" smtClean="0">
                <a:latin typeface="Arial" charset="0"/>
              </a:rPr>
              <a:t>System…</a:t>
            </a:r>
            <a:endParaRPr lang="en-US" sz="1400" dirty="0" smtClean="0">
              <a:latin typeface="Arial" charset="0"/>
            </a:endParaRPr>
          </a:p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D708AC-A04C-4C9A-89E3-03EC9D967F4A}" type="slidenum">
              <a:rPr lang="en-US" altLang="en-US" sz="1200">
                <a:latin typeface="Garamond" pitchFamily="18" charset="0"/>
              </a:rPr>
              <a:pPr algn="r"/>
              <a:t>13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458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45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0F5E-6085-41F8-9B9C-040EEF8371D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116013" y="277813"/>
            <a:ext cx="7056437" cy="11398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RCS</a:t>
            </a:r>
            <a:endParaRPr lang="en-US" sz="42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 descr="synoptiqu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" y="1009650"/>
            <a:ext cx="6189491" cy="483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864" y="2103438"/>
            <a:ext cx="3944936" cy="17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71428" y="4381500"/>
            <a:ext cx="571021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dirty="0" smtClean="0"/>
              <a:t>osting </a:t>
            </a:r>
            <a:r>
              <a:rPr lang="en-US" sz="2400" dirty="0" smtClean="0"/>
              <a:t>from </a:t>
            </a:r>
            <a:r>
              <a:rPr lang="en-US" sz="2400" dirty="0" smtClean="0"/>
              <a:t>a first PBS </a:t>
            </a:r>
            <a:r>
              <a:rPr lang="en-US" sz="2400" dirty="0" smtClean="0"/>
              <a:t>approach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r="429"/>
          <a:stretch>
            <a:fillRect/>
          </a:stretch>
        </p:blipFill>
        <p:spPr bwMode="auto">
          <a:xfrm>
            <a:off x="628650" y="1700213"/>
            <a:ext cx="716840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Project Beta Beam Level 1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3714980" y="1790856"/>
            <a:ext cx="1443318" cy="600635"/>
          </a:xfrm>
          <a:prstGeom prst="rect">
            <a:avLst/>
          </a:prstGeom>
          <a:solidFill>
            <a:srgbClr val="E7E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901" y="4037714"/>
            <a:ext cx="448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 costing (price has been indicated by detector specialists)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1350" y="4886325"/>
            <a:ext cx="43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Detectors up one level (Level 0), 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costed</a:t>
            </a:r>
            <a:r>
              <a:rPr lang="en-US" dirty="0" smtClean="0"/>
              <a:t>  by WP4 (maybe cost driver…)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rot="10800000" flipV="1">
            <a:off x="2828261" y="4330101"/>
            <a:ext cx="1289641" cy="7177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2505078" y="4838700"/>
            <a:ext cx="638173" cy="22860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 t="16772" r="68729" b="40129"/>
          <a:stretch>
            <a:fillRect/>
          </a:stretch>
        </p:blipFill>
        <p:spPr bwMode="auto">
          <a:xfrm>
            <a:off x="247650" y="1297932"/>
            <a:ext cx="4210050" cy="47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Project Beta Beam Level 2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0" name="TextBox 9"/>
          <p:cNvSpPr txBox="1"/>
          <p:nvPr/>
        </p:nvSpPr>
        <p:spPr>
          <a:xfrm>
            <a:off x="4610765" y="3109632"/>
            <a:ext cx="37962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Options, see tool developers for this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Ion Production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not yet evaluated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ISOLDE, shared infrastructure ?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3205031" y="3324224"/>
            <a:ext cx="1414594" cy="504825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3305175" y="3317038"/>
            <a:ext cx="1302270" cy="104541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885824" y="3505200"/>
            <a:ext cx="2314575" cy="71437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09649" y="4238625"/>
            <a:ext cx="2314575" cy="23812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Infrastructure Services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833" t="59667" r="76111" b="13555"/>
          <a:stretch>
            <a:fillRect/>
          </a:stretch>
        </p:blipFill>
        <p:spPr bwMode="auto">
          <a:xfrm>
            <a:off x="295274" y="1552574"/>
            <a:ext cx="562915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 bwMode="auto">
          <a:xfrm rot="10800000" flipV="1">
            <a:off x="4391026" y="2114550"/>
            <a:ext cx="828675" cy="9526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06594" y="1943100"/>
            <a:ext cx="1914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Ring Tunnel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Project Beta Beam Ion Source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2224" t="45723" r="69547" b="23865"/>
          <a:stretch>
            <a:fillRect/>
          </a:stretch>
        </p:blipFill>
        <p:spPr bwMode="auto">
          <a:xfrm>
            <a:off x="781050" y="1295399"/>
            <a:ext cx="5067300" cy="44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67450" y="2790825"/>
            <a:ext cx="1778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T. Lamy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00250" y="1257300"/>
            <a:ext cx="1914525" cy="51435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RCS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588" t="28049" r="76643" b="11305"/>
          <a:stretch>
            <a:fillRect/>
          </a:stretch>
        </p:blipFill>
        <p:spPr bwMode="auto">
          <a:xfrm>
            <a:off x="1261914" y="1052623"/>
            <a:ext cx="4780390" cy="50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Structuring…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 dirty="0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 l="13472" t="22333" r="18125" b="30556"/>
          <a:stretch>
            <a:fillRect/>
          </a:stretch>
        </p:blipFill>
        <p:spPr bwMode="auto">
          <a:xfrm>
            <a:off x="314325" y="1609725"/>
            <a:ext cx="8585529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466725" y="4238625"/>
            <a:ext cx="3448050" cy="11430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1" y="1295400"/>
            <a:ext cx="5322408" cy="2677656"/>
          </a:xfrm>
          <a:prstGeom prst="rect">
            <a:avLst/>
          </a:prstGeom>
          <a:solidFill>
            <a:srgbClr val="E7EF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Principles to adopt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“Testing and Commissioning”: not clear how to represent</a:t>
            </a:r>
          </a:p>
          <a:p>
            <a:endParaRPr lang="en-US" dirty="0" smtClean="0"/>
          </a:p>
          <a:p>
            <a:r>
              <a:rPr lang="en-US" dirty="0" smtClean="0"/>
              <a:t>Need to repeat the systems (May not be a major problem if not too detailed structures)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But systems may be coupled… Similar for safety?</a:t>
            </a:r>
          </a:p>
          <a:p>
            <a:r>
              <a:rPr lang="en-US" dirty="0" smtClean="0"/>
              <a:t>	“Magnet System” and “Power Converters”</a:t>
            </a:r>
          </a:p>
          <a:p>
            <a:r>
              <a:rPr lang="en-US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116013" y="277813"/>
            <a:ext cx="7056437" cy="1169987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1538288" y="1611313"/>
            <a:ext cx="7467600" cy="3375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Beta Beam Scenario</a:t>
            </a:r>
          </a:p>
          <a:p>
            <a:pPr eaLnBrk="1" hangingPunct="1"/>
            <a:r>
              <a:rPr lang="en-US" sz="2800" dirty="0" smtClean="0"/>
              <a:t>Costing principles</a:t>
            </a:r>
          </a:p>
          <a:p>
            <a:pPr eaLnBrk="1" hangingPunct="1"/>
            <a:r>
              <a:rPr lang="en-US" sz="2800" dirty="0" smtClean="0"/>
              <a:t>The PBS</a:t>
            </a:r>
          </a:p>
          <a:p>
            <a:pPr eaLnBrk="1" hangingPunct="1"/>
            <a:r>
              <a:rPr lang="en-US" sz="2800" dirty="0" smtClean="0"/>
              <a:t>Cost Drivers</a:t>
            </a:r>
          </a:p>
          <a:p>
            <a:pPr eaLnBrk="1" hangingPunct="1"/>
            <a:r>
              <a:rPr lang="en-US" sz="2800" dirty="0" smtClean="0"/>
              <a:t>Questions</a:t>
            </a:r>
          </a:p>
          <a:p>
            <a:pPr eaLnBrk="1" hangingPunct="1"/>
            <a:r>
              <a:rPr lang="en-US" sz="2800" dirty="0" smtClean="0"/>
              <a:t>Conclusion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/>
            <a:endParaRPr lang="en-US" sz="2800" dirty="0" smtClean="0"/>
          </a:p>
        </p:txBody>
      </p:sp>
      <p:sp>
        <p:nvSpPr>
          <p:cNvPr id="1331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5BF57B-CFEF-4D13-80CE-54125D624C50}" type="slidenum">
              <a:rPr lang="en-US" altLang="en-US" sz="1200">
                <a:latin typeface="Garamond" pitchFamily="18" charset="0"/>
              </a:rPr>
              <a:pPr algn="r"/>
              <a:t>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EUROnu Annual Meeting 2-4  June</a:t>
            </a:r>
            <a:endParaRPr lang="en-US" b="0" smtClean="0"/>
          </a:p>
        </p:txBody>
      </p:sp>
      <p:sp>
        <p:nvSpPr>
          <p:cNvPr id="13318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</a:p>
        </p:txBody>
      </p:sp>
      <p:sp>
        <p:nvSpPr>
          <p:cNvPr id="1331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A3EE0-F08E-4B89-B1D1-758FC9F9754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Not in PBS &amp; Costing (yet)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7" name="TextBox 16"/>
          <p:cNvSpPr txBox="1"/>
          <p:nvPr/>
        </p:nvSpPr>
        <p:spPr>
          <a:xfrm>
            <a:off x="944969" y="1148982"/>
            <a:ext cx="812754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     </a:t>
            </a:r>
            <a:r>
              <a:rPr lang="en-US" sz="2800" dirty="0" smtClean="0"/>
              <a:t>Person-</a:t>
            </a:r>
            <a:r>
              <a:rPr lang="en-US" sz="2800" dirty="0" smtClean="0"/>
              <a:t>power </a:t>
            </a:r>
            <a:r>
              <a:rPr lang="en-US" sz="2800" dirty="0" smtClean="0"/>
              <a:t>	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     Running Costs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Maintenance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Dismantling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Existing machines: specific upgrades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     Sharing of existing infrastructure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Contingency (30% ???)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Surface buildings (3000 </a:t>
            </a:r>
            <a:r>
              <a:rPr lang="en-US" sz="2800" dirty="0" err="1" smtClean="0"/>
              <a:t>ChF</a:t>
            </a:r>
            <a:r>
              <a:rPr lang="en-US" sz="2800" dirty="0" smtClean="0"/>
              <a:t>/m2 in Geneva)</a:t>
            </a:r>
          </a:p>
          <a:p>
            <a:pPr>
              <a:buClr>
                <a:srgbClr val="C00000"/>
              </a:buClr>
            </a:pP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	Etc.</a:t>
            </a:r>
            <a:endParaRPr lang="en-US" sz="2800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/>
              <a:t>      Production part not included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246095"/>
            <a:ext cx="5819776" cy="47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033463" y="192088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Reporting 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48254" y="449934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Cost Driver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486" y="3971925"/>
            <a:ext cx="1678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Scaling Existing </a:t>
            </a:r>
            <a:r>
              <a:rPr lang="en-US" sz="1050" dirty="0" err="1" smtClean="0"/>
              <a:t>Linacs</a:t>
            </a:r>
            <a:r>
              <a:rPr lang="en-US" sz="1050" dirty="0" smtClean="0"/>
              <a:t> ?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73102" y="4773794"/>
            <a:ext cx="2294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Tunnel and magnets scaling LHC ?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15859" y="3294541"/>
            <a:ext cx="942975" cy="2562225"/>
          </a:xfrm>
          <a:prstGeom prst="rect">
            <a:avLst/>
          </a:prstGeom>
          <a:solidFill>
            <a:srgbClr val="D9F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 bwMode="auto">
          <a:xfrm rot="10800000" flipV="1">
            <a:off x="3732028" y="4668621"/>
            <a:ext cx="3116226" cy="2329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033463" y="192088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Safety &amp; RP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81024" y="920210"/>
            <a:ext cx="828652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eaLnBrk="0" hangingPunct="0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Times New Roman" pitchFamily="18" charset="0"/>
              </a:rPr>
              <a:t>Two cases: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New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machines - Existing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machines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Existing machines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Times New Roman" pitchFamily="18" charset="0"/>
              </a:rPr>
              <a:t>The case for beta beams has to be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Times New Roman" pitchFamily="18" charset="0"/>
              </a:rPr>
              <a:t>integrated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Machines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Times New Roman" pitchFamily="18" charset="0"/>
              </a:rPr>
              <a:t>equipped differently 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Safety in general: 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Integration would not, to first order, change the safety system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RP: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Absorber &amp; Collimators may need to be added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Not the same activation, new calculations and considerations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The PS, the RCS and the Decay Ring are looked at (ok), not collimation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cs typeface="Times New Roman" pitchFamily="18" charset="0"/>
              </a:rPr>
              <a:t>Absorber &amp; Collimators may need to be added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</a:rPr>
              <a:t>New machines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: see next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033463" y="192088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Safety, what is needed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 dirty="0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542925" y="1090113"/>
            <a:ext cx="70580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Safety systems for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warm machine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000" dirty="0" smtClean="0">
                <a:solidFill>
                  <a:srgbClr val="CC6600"/>
                </a:solidFill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ccess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1428750" lvl="2" indent="-514350" eaLnBrk="0" hangingPunct="0">
              <a:buFont typeface="+mj-lt"/>
              <a:buAutoNum type="roman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Access control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428750" lvl="2" indent="-514350" eaLnBrk="0" hangingPunct="0">
              <a:buFont typeface="+mj-lt"/>
              <a:buAutoNum type="roman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Access safety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000" dirty="0" smtClean="0">
                <a:solidFill>
                  <a:srgbClr val="CC6600"/>
                </a:solidFill>
                <a:latin typeface="+mn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ire detection system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Evacuation alarm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Gas detection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Safety systems for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cold machine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000" dirty="0" smtClean="0">
                <a:solidFill>
                  <a:srgbClr val="CC6600"/>
                </a:solidFill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ccess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1428750" lvl="2" indent="-514350" eaLnBrk="0" hangingPunct="0">
              <a:buFont typeface="+mj-lt"/>
              <a:buAutoNum type="romanLcPeriod"/>
            </a:pPr>
            <a:r>
              <a:rPr lang="en-US" sz="2000" dirty="0" smtClean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ccess control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428750" lvl="2" indent="-514350" eaLnBrk="0" hangingPunct="0">
              <a:buFont typeface="+mj-lt"/>
              <a:buAutoNum type="roman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Access safety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Fire detection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Evacuation alarm system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Gas detection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+mn-lt"/>
            </a:endParaRPr>
          </a:p>
          <a:p>
            <a:pPr marL="914400" lvl="1" indent="-457200" eaLnBrk="0" hangingPunct="0">
              <a:buFont typeface="+mj-lt"/>
              <a:buAutoNum type="alphaLcPeriod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Oxygen deficiency hazard detection system</a:t>
            </a:r>
            <a:endParaRPr lang="en-US" sz="1800" dirty="0" smtClean="0">
              <a:solidFill>
                <a:srgbClr val="CC6600"/>
              </a:solidFill>
              <a:latin typeface="+mn-lt"/>
            </a:endParaRPr>
          </a:p>
          <a:p>
            <a:pPr marL="800100" lvl="1" indent="-342900" eaLnBrk="0" hangingPunct="0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752975" y="1974684"/>
            <a:ext cx="43910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eaLnBrk="0" hangingPunct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342900" indent="-342900" eaLnBrk="0" hangingPunct="0"/>
            <a:r>
              <a:rPr lang="en-US" sz="1400" dirty="0" smtClean="0"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1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Electrical risks are not covered by these systems. Powering systems may be interlocked with the access system.</a:t>
            </a:r>
            <a:endParaRPr lang="en-US" sz="140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marL="800100" lvl="1" indent="-342900" eaLnBrk="0" hangingPunct="0"/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Cryogenic risks are only covered in the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case of accidental release inducing oxygen deficiency.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Add a general alarm monitoring system that collects all level 3 alarms (life threatening) to the Safety control room."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03/06/10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EUROnu Annual Meeting 2-4  June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094E-E420-4CC8-B809-498AB303923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61950" y="1143360"/>
            <a:ext cx="878205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Environment: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Stray radiation -&gt; dose to public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Releases of radioactivity by air into the environment - &gt; dose to public Releases of radioactivity by water into the environment -&gt; dose to public Incident and accident scenarios -&gt; dose  to public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Workers: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Shielding -&gt; prompt ionizing radiation -&gt; dose to worker 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Air activation -&gt; dose to workers 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Water activation (infiltration water, cooling water), -&gt; dose rates around beam pipes and ion exchangers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Induced radioactivity in accelerator components 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Activated fluids and contamination risk (closed circuits, etc.)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Optimized design of components (material composition, optimized design for maintenance and repair) 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Optimized handling of devices, remote handling </a:t>
            </a:r>
          </a:p>
          <a:p>
            <a:pPr marL="800100" lvl="1" indent="-342900" eaLnBrk="0" hangingPunct="0">
              <a:buFont typeface="+mj-lt"/>
              <a:buAutoNum type="alphaLcPeriod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Ventilation and pressure cascades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Estimate of doses to workers and total, collective dose....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Remote Control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Interlocks and access,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common to general safety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Radiation monitoring System (like RAMSES)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Buffer Zones for Cool Down</a:t>
            </a:r>
          </a:p>
          <a:p>
            <a:pPr marL="228600" lvl="0" indent="-228600" eaLnBrk="0" hangingPunct="0">
              <a:buFont typeface="+mj-lt"/>
              <a:buAutoNum type="arabicPeriod"/>
            </a:pPr>
            <a:r>
              <a:rPr lang="en-US" sz="1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Closed systems (cooling water?)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Dismantling and Radioactive waste treatment (high costs!)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33463" y="192088"/>
            <a:ext cx="72945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RP, what is needed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72150" y="5735638"/>
            <a:ext cx="3619499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Forkel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M. Magistris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03/06/10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EUROnu</a:t>
            </a:r>
            <a:r>
              <a:rPr lang="en-US" dirty="0" smtClean="0"/>
              <a:t> Annual Meeting 2-4  June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094E-E420-4CC8-B809-498AB303923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02708" y="1048875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hangingPunct="0"/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Monitoring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devices and security systems are part of the 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PBS</a:t>
            </a:r>
          </a:p>
          <a:p>
            <a:pPr marL="228600" lvl="0" indent="-228600" eaLnBrk="0" hangingPunct="0"/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Many systems need a separate PSB</a:t>
            </a: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marL="228600" lvl="0" indent="-228600" eaLnBrk="0" hangingPunct="0"/>
            <a:r>
              <a:rPr lang="en-US" sz="24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Strategy:</a:t>
            </a: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New machine (DR)</a:t>
            </a: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Copy LHC experience and other new machines existing or planned with information on previous slides in mind</a:t>
            </a: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For the existing machines:</a:t>
            </a: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Adding another beam</a:t>
            </a: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Add additional equipment if needed</a:t>
            </a:r>
          </a:p>
          <a:p>
            <a:pPr marL="914400" lvl="1" indent="-457200" eaLnBrk="0" hangingPunct="0">
              <a:buFont typeface="+mj-lt"/>
              <a:buAutoNum type="alphaL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Check how new beam can be integrated in the existing system</a:t>
            </a: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Do calculations</a:t>
            </a:r>
          </a:p>
          <a:p>
            <a:pPr marL="228600" lvl="0" indent="-228600" eaLnBrk="0" hangingPunct="0"/>
            <a:endParaRPr lang="en-US" sz="2400" dirty="0" smtClean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33463" y="192088"/>
            <a:ext cx="72945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do a PBS for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EUROnu Annual Meeting 2-4  June</a:t>
            </a:r>
            <a:endParaRPr lang="en-US" alt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2C9F-F2CA-4004-AA03-90A0D530886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062038" y="220663"/>
            <a:ext cx="7548562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How make it work…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144" y="939433"/>
            <a:ext cx="8475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Man power needed for serious costing is high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Therefore (depending on how serious…)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	We need a </a:t>
            </a:r>
            <a:r>
              <a:rPr lang="en-US" sz="2000" dirty="0" smtClean="0">
                <a:solidFill>
                  <a:srgbClr val="C00000"/>
                </a:solidFill>
              </a:rPr>
              <a:t>clear mandate </a:t>
            </a:r>
            <a:r>
              <a:rPr lang="en-US" sz="2000" dirty="0" smtClean="0"/>
              <a:t>to knock on doors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	…and access to the </a:t>
            </a:r>
            <a:r>
              <a:rPr lang="en-US" sz="2000" dirty="0" smtClean="0">
                <a:solidFill>
                  <a:srgbClr val="C00000"/>
                </a:solidFill>
              </a:rPr>
              <a:t>HW experts </a:t>
            </a:r>
            <a:endParaRPr lang="en-US" sz="20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	…and the </a:t>
            </a:r>
            <a:r>
              <a:rPr lang="en-US" sz="2000" dirty="0" smtClean="0">
                <a:solidFill>
                  <a:srgbClr val="C00000"/>
                </a:solidFill>
              </a:rPr>
              <a:t>help to cost objects</a:t>
            </a:r>
            <a:r>
              <a:rPr lang="en-US" sz="2000" dirty="0" smtClean="0"/>
              <a:t>, assemblies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	…and </a:t>
            </a:r>
            <a:r>
              <a:rPr lang="en-US" sz="2000" dirty="0" smtClean="0">
                <a:solidFill>
                  <a:srgbClr val="C00000"/>
                </a:solidFill>
              </a:rPr>
              <a:t>evaluate R&amp;D </a:t>
            </a:r>
            <a:r>
              <a:rPr lang="en-US" sz="2000" dirty="0" smtClean="0">
                <a:solidFill>
                  <a:srgbClr val="C00000"/>
                </a:solidFill>
              </a:rPr>
              <a:t>part ?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	…and </a:t>
            </a:r>
            <a:r>
              <a:rPr lang="en-US" sz="2000" dirty="0" smtClean="0">
                <a:solidFill>
                  <a:srgbClr val="C00000"/>
                </a:solidFill>
              </a:rPr>
              <a:t>help to cost “integration” </a:t>
            </a:r>
            <a:r>
              <a:rPr lang="en-US" sz="2000" dirty="0" smtClean="0"/>
              <a:t>(existing infrastructure)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…and/or help to do modeling for parametric costing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C00000"/>
                </a:solidFill>
              </a:rPr>
              <a:t>Access to safety experts </a:t>
            </a:r>
            <a:r>
              <a:rPr lang="en-US" sz="2000" dirty="0" smtClean="0"/>
              <a:t>and radiation calculations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C00000"/>
                </a:solidFill>
              </a:rPr>
              <a:t>Clear guidelines</a:t>
            </a:r>
            <a:r>
              <a:rPr lang="en-US" sz="2000" dirty="0" smtClean="0"/>
              <a:t>, similar for all 3 facilities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It would be good to have costing experts for all 3 facilities </a:t>
            </a:r>
            <a:r>
              <a:rPr lang="en-US" sz="2000" dirty="0" smtClean="0">
                <a:solidFill>
                  <a:srgbClr val="C00000"/>
                </a:solidFill>
              </a:rPr>
              <a:t>working together</a:t>
            </a:r>
            <a:r>
              <a:rPr lang="en-US" sz="2000" dirty="0" smtClean="0"/>
              <a:t> on similar objects (devices in accelerators are often similar)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C00000"/>
                </a:solidFill>
              </a:rPr>
              <a:t>One person is needed for the costing</a:t>
            </a:r>
            <a:r>
              <a:rPr lang="en-US" sz="2000" dirty="0" smtClean="0"/>
              <a:t>, costing was not foreseen in manpower plan. “There is a significant discrepancy between what should be done and what can be done”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   Challenge: How to prioritize…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5363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5364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0F71E-DB61-4E76-BC12-F9EE3353B580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33450" y="268288"/>
            <a:ext cx="70564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Beta Beam </a:t>
            </a:r>
            <a:r>
              <a:rPr lang="en-US" sz="40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Options</a:t>
            </a:r>
            <a:endParaRPr lang="en-US" sz="40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42976" y="1200150"/>
            <a:ext cx="6629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Low Q Beta Beam (Baseline)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6He and 18Ne ions (“low-Q”)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Gamma boost 100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Neutrino Energy ~ 3.5 *100 </a:t>
            </a:r>
            <a:r>
              <a:rPr lang="en-US" sz="2400" kern="0" dirty="0" err="1" smtClean="0">
                <a:latin typeface="+mn-lt"/>
              </a:rPr>
              <a:t>MeV</a:t>
            </a: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Memphis WC detector, </a:t>
            </a:r>
            <a:r>
              <a:rPr lang="en-US" sz="2400" kern="0" dirty="0" err="1" smtClean="0">
                <a:latin typeface="+mn-lt"/>
              </a:rPr>
              <a:t>Frejus</a:t>
            </a:r>
            <a:endParaRPr lang="en-US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High Q Beta Beam</a:t>
            </a:r>
            <a:endParaRPr lang="en-US" sz="2400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8B and 8Li ions (“high-Q”)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Gamma boost 100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Neutrino Energy ~ 16.0 *100 </a:t>
            </a:r>
            <a:r>
              <a:rPr lang="en-US" sz="2400" kern="0" dirty="0" err="1" smtClean="0">
                <a:latin typeface="+mn-lt"/>
              </a:rPr>
              <a:t>MeV</a:t>
            </a: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</a:rPr>
              <a:t>Argon (?) </a:t>
            </a:r>
            <a:r>
              <a:rPr lang="en-US" sz="2400" kern="0" dirty="0" smtClean="0">
                <a:latin typeface="+mn-lt"/>
              </a:rPr>
              <a:t>detector, Gran </a:t>
            </a:r>
            <a:r>
              <a:rPr lang="en-US" sz="2400" kern="0" dirty="0" err="1" smtClean="0">
                <a:latin typeface="+mn-lt"/>
              </a:rPr>
              <a:t>Sasso</a:t>
            </a:r>
            <a:endParaRPr lang="en-US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400" kern="0" dirty="0">
              <a:latin typeface="+mn-lt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499" y="1885950"/>
            <a:ext cx="8372475" cy="2476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734" y="2679846"/>
            <a:ext cx="5136412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Several options to take into </a:t>
            </a:r>
            <a:r>
              <a:rPr lang="en-US" sz="3200" dirty="0" smtClean="0">
                <a:solidFill>
                  <a:srgbClr val="FFFF00"/>
                </a:solidFill>
              </a:rPr>
              <a:t>account for costing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7100" y="6438900"/>
            <a:ext cx="3708400" cy="266700"/>
          </a:xfrm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410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032500" y="6243638"/>
            <a:ext cx="2133600" cy="457200"/>
          </a:xfrm>
          <a:noFill/>
        </p:spPr>
        <p:txBody>
          <a:bodyPr/>
          <a:lstStyle/>
          <a:p>
            <a:fld id="{CA707FF0-AD10-45D8-B86D-BDADA56DEB0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60425" y="296863"/>
            <a:ext cx="7551738" cy="1139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Beta Beam scenario </a:t>
            </a:r>
            <a:r>
              <a:rPr lang="en-US" sz="40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6He/18Ne</a:t>
            </a:r>
            <a:endParaRPr lang="en-US" sz="40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4" name="Freeform 5"/>
          <p:cNvSpPr>
            <a:spLocks/>
          </p:cNvSpPr>
          <p:nvPr/>
        </p:nvSpPr>
        <p:spPr bwMode="auto">
          <a:xfrm>
            <a:off x="5727700" y="4502150"/>
            <a:ext cx="1047750" cy="1079500"/>
          </a:xfrm>
          <a:custGeom>
            <a:avLst/>
            <a:gdLst>
              <a:gd name="T0" fmla="*/ 2147483647 w 680"/>
              <a:gd name="T1" fmla="*/ 0 h 680"/>
              <a:gd name="T2" fmla="*/ 2147483647 w 680"/>
              <a:gd name="T3" fmla="*/ 2147483647 h 680"/>
              <a:gd name="T4" fmla="*/ 2147483647 w 680"/>
              <a:gd name="T5" fmla="*/ 2147483647 h 680"/>
              <a:gd name="T6" fmla="*/ 2147483647 w 680"/>
              <a:gd name="T7" fmla="*/ 2147483647 h 680"/>
              <a:gd name="T8" fmla="*/ 2147483647 w 680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680"/>
              <a:gd name="T17" fmla="*/ 680 w 68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680">
                <a:moveTo>
                  <a:pt x="104" y="0"/>
                </a:moveTo>
                <a:cubicBezTo>
                  <a:pt x="52" y="116"/>
                  <a:pt x="0" y="232"/>
                  <a:pt x="8" y="336"/>
                </a:cubicBezTo>
                <a:cubicBezTo>
                  <a:pt x="16" y="440"/>
                  <a:pt x="80" y="568"/>
                  <a:pt x="152" y="624"/>
                </a:cubicBezTo>
                <a:cubicBezTo>
                  <a:pt x="224" y="680"/>
                  <a:pt x="352" y="680"/>
                  <a:pt x="440" y="672"/>
                </a:cubicBezTo>
                <a:cubicBezTo>
                  <a:pt x="528" y="664"/>
                  <a:pt x="604" y="620"/>
                  <a:pt x="68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6"/>
          <p:cNvSpPr>
            <a:spLocks/>
          </p:cNvSpPr>
          <p:nvPr/>
        </p:nvSpPr>
        <p:spPr bwMode="auto">
          <a:xfrm>
            <a:off x="3402013" y="3878263"/>
            <a:ext cx="179387" cy="676275"/>
          </a:xfrm>
          <a:custGeom>
            <a:avLst/>
            <a:gdLst>
              <a:gd name="T0" fmla="*/ 0 w 641"/>
              <a:gd name="T1" fmla="*/ 2147483647 h 963"/>
              <a:gd name="T2" fmla="*/ 2147483647 w 641"/>
              <a:gd name="T3" fmla="*/ 0 h 963"/>
              <a:gd name="T4" fmla="*/ 0 60000 65536"/>
              <a:gd name="T5" fmla="*/ 0 60000 65536"/>
              <a:gd name="T6" fmla="*/ 0 w 641"/>
              <a:gd name="T7" fmla="*/ 0 h 963"/>
              <a:gd name="T8" fmla="*/ 641 w 641"/>
              <a:gd name="T9" fmla="*/ 963 h 9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1" h="963">
                <a:moveTo>
                  <a:pt x="0" y="963"/>
                </a:moveTo>
                <a:lnTo>
                  <a:pt x="64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6200775" y="3124200"/>
            <a:ext cx="104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Neutrino Source</a:t>
            </a: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latin typeface="Comic Sans MS" pitchFamily="66" charset="0"/>
              </a:rPr>
              <a:t>Decay Ring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320675" y="2682875"/>
            <a:ext cx="180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ISOL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target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7380288" y="2205038"/>
            <a:ext cx="161485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Decay ring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B</a:t>
            </a:r>
            <a:r>
              <a:rPr lang="en-US" b="1" dirty="0">
                <a:latin typeface="Symbol" pitchFamily="18" charset="2"/>
              </a:rPr>
              <a:t>r</a:t>
            </a:r>
            <a:r>
              <a:rPr lang="en-US" b="1" dirty="0">
                <a:latin typeface="Comic Sans MS" pitchFamily="66" charset="0"/>
              </a:rPr>
              <a:t> ~ 500 Tm 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B = ~6 T          C = ~6900 m     </a:t>
            </a:r>
            <a:r>
              <a:rPr lang="en-US" b="1" dirty="0" err="1">
                <a:latin typeface="Comic Sans MS" pitchFamily="66" charset="0"/>
              </a:rPr>
              <a:t>L</a:t>
            </a:r>
            <a:r>
              <a:rPr lang="en-US" b="1" baseline="-25000" dirty="0" err="1">
                <a:latin typeface="Comic Sans MS" pitchFamily="66" charset="0"/>
              </a:rPr>
              <a:t>ss</a:t>
            </a:r>
            <a:r>
              <a:rPr lang="en-US" b="1" dirty="0">
                <a:latin typeface="Comic Sans MS" pitchFamily="66" charset="0"/>
              </a:rPr>
              <a:t>= ~2500 m 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baseline="30000" dirty="0" smtClean="0">
                <a:latin typeface="Comic Sans MS" pitchFamily="66" charset="0"/>
              </a:rPr>
              <a:t> 6</a:t>
            </a:r>
            <a:r>
              <a:rPr lang="en-US" b="1" dirty="0" smtClean="0">
                <a:latin typeface="Comic Sans MS" pitchFamily="66" charset="0"/>
              </a:rPr>
              <a:t>He</a:t>
            </a:r>
            <a:r>
              <a:rPr lang="en-US" b="1" dirty="0" smtClean="0">
                <a:latin typeface="Comic Sans MS" pitchFamily="66" charset="0"/>
              </a:rPr>
              <a:t>:  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>
                <a:latin typeface="Comic Sans MS" pitchFamily="66" charset="0"/>
              </a:rPr>
              <a:t> = 100 </a:t>
            </a:r>
            <a:r>
              <a:rPr lang="en-US" b="1" baseline="30000" dirty="0" smtClean="0">
                <a:latin typeface="Comic Sans MS" pitchFamily="66" charset="0"/>
              </a:rPr>
              <a:t>18</a:t>
            </a:r>
            <a:r>
              <a:rPr lang="en-US" b="1" dirty="0" smtClean="0">
                <a:latin typeface="Comic Sans MS" pitchFamily="66" charset="0"/>
              </a:rPr>
              <a:t>Ne</a:t>
            </a:r>
            <a:r>
              <a:rPr lang="en-US" b="1" dirty="0" smtClean="0">
                <a:latin typeface="Comic Sans MS" pitchFamily="66" charset="0"/>
              </a:rPr>
              <a:t>:  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>
                <a:latin typeface="Comic Sans MS" pitchFamily="66" charset="0"/>
              </a:rPr>
              <a:t> = 100</a:t>
            </a:r>
          </a:p>
        </p:txBody>
      </p:sp>
      <p:grpSp>
        <p:nvGrpSpPr>
          <p:cNvPr id="4109" name="Group 11"/>
          <p:cNvGrpSpPr>
            <a:grpSpLocks/>
          </p:cNvGrpSpPr>
          <p:nvPr/>
        </p:nvGrpSpPr>
        <p:grpSpPr bwMode="auto">
          <a:xfrm>
            <a:off x="6149975" y="2063750"/>
            <a:ext cx="1117600" cy="503238"/>
            <a:chOff x="3408" y="624"/>
            <a:chExt cx="864" cy="384"/>
          </a:xfrm>
        </p:grpSpPr>
        <p:sp>
          <p:nvSpPr>
            <p:cNvPr id="4143" name="Arc 12"/>
            <p:cNvSpPr>
              <a:spLocks/>
            </p:cNvSpPr>
            <p:nvPr/>
          </p:nvSpPr>
          <p:spPr bwMode="auto">
            <a:xfrm>
              <a:off x="3840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Arc 13"/>
            <p:cNvSpPr>
              <a:spLocks/>
            </p:cNvSpPr>
            <p:nvPr/>
          </p:nvSpPr>
          <p:spPr bwMode="auto">
            <a:xfrm flipH="1">
              <a:off x="3408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 flipV="1">
            <a:off x="6149975" y="4887913"/>
            <a:ext cx="1117600" cy="528637"/>
            <a:chOff x="3408" y="624"/>
            <a:chExt cx="864" cy="384"/>
          </a:xfrm>
        </p:grpSpPr>
        <p:sp>
          <p:nvSpPr>
            <p:cNvPr id="4141" name="Arc 15"/>
            <p:cNvSpPr>
              <a:spLocks/>
            </p:cNvSpPr>
            <p:nvPr/>
          </p:nvSpPr>
          <p:spPr bwMode="auto">
            <a:xfrm>
              <a:off x="3840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Arc 16"/>
            <p:cNvSpPr>
              <a:spLocks/>
            </p:cNvSpPr>
            <p:nvPr/>
          </p:nvSpPr>
          <p:spPr bwMode="auto">
            <a:xfrm flipH="1">
              <a:off x="3408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7267575" y="2566988"/>
            <a:ext cx="0" cy="232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6149975" y="2566988"/>
            <a:ext cx="0" cy="232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Oval 19"/>
          <p:cNvSpPr>
            <a:spLocks noChangeArrowheads="1"/>
          </p:cNvSpPr>
          <p:nvPr/>
        </p:nvSpPr>
        <p:spPr bwMode="auto">
          <a:xfrm>
            <a:off x="3581400" y="2754313"/>
            <a:ext cx="2441575" cy="2438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 dirty="0">
                <a:latin typeface="Comic Sans MS" pitchFamily="66" charset="0"/>
              </a:rPr>
              <a:t>SPS</a:t>
            </a:r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482600" y="5118100"/>
            <a:ext cx="156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smtClean="0">
                <a:latin typeface="Comic Sans MS" pitchFamily="66" charset="0"/>
              </a:rPr>
              <a:t>RCS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115" name="Oval 21"/>
          <p:cNvSpPr>
            <a:spLocks noChangeArrowheads="1"/>
          </p:cNvSpPr>
          <p:nvPr/>
        </p:nvSpPr>
        <p:spPr bwMode="auto">
          <a:xfrm>
            <a:off x="2082800" y="5105400"/>
            <a:ext cx="27305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16" name="Freeform 22"/>
          <p:cNvSpPr>
            <a:spLocks/>
          </p:cNvSpPr>
          <p:nvPr/>
        </p:nvSpPr>
        <p:spPr bwMode="auto">
          <a:xfrm>
            <a:off x="2154238" y="4938713"/>
            <a:ext cx="174625" cy="176212"/>
          </a:xfrm>
          <a:custGeom>
            <a:avLst/>
            <a:gdLst>
              <a:gd name="T0" fmla="*/ 2147483647 w 65"/>
              <a:gd name="T1" fmla="*/ 0 h 51"/>
              <a:gd name="T2" fmla="*/ 0 w 65"/>
              <a:gd name="T3" fmla="*/ 2147483647 h 51"/>
              <a:gd name="T4" fmla="*/ 0 60000 65536"/>
              <a:gd name="T5" fmla="*/ 0 60000 65536"/>
              <a:gd name="T6" fmla="*/ 0 w 65"/>
              <a:gd name="T7" fmla="*/ 0 h 51"/>
              <a:gd name="T8" fmla="*/ 65 w 65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51">
                <a:moveTo>
                  <a:pt x="65" y="0"/>
                </a:moveTo>
                <a:lnTo>
                  <a:pt x="0" y="5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3"/>
          <p:cNvSpPr>
            <a:spLocks/>
          </p:cNvSpPr>
          <p:nvPr/>
        </p:nvSpPr>
        <p:spPr bwMode="auto">
          <a:xfrm>
            <a:off x="2314575" y="4464050"/>
            <a:ext cx="277813" cy="906463"/>
          </a:xfrm>
          <a:custGeom>
            <a:avLst/>
            <a:gdLst>
              <a:gd name="T0" fmla="*/ 0 w 149"/>
              <a:gd name="T1" fmla="*/ 2147483647 h 182"/>
              <a:gd name="T2" fmla="*/ 2147483647 w 149"/>
              <a:gd name="T3" fmla="*/ 0 h 182"/>
              <a:gd name="T4" fmla="*/ 0 60000 65536"/>
              <a:gd name="T5" fmla="*/ 0 60000 65536"/>
              <a:gd name="T6" fmla="*/ 0 w 149"/>
              <a:gd name="T7" fmla="*/ 0 h 182"/>
              <a:gd name="T8" fmla="*/ 149 w 149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9" h="182">
                <a:moveTo>
                  <a:pt x="0" y="182"/>
                </a:moveTo>
                <a:lnTo>
                  <a:pt x="149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H="1" flipV="1">
            <a:off x="7270750" y="1758950"/>
            <a:ext cx="0" cy="106680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Text Box 26"/>
          <p:cNvSpPr txBox="1">
            <a:spLocks noChangeArrowheads="1"/>
          </p:cNvSpPr>
          <p:nvPr/>
        </p:nvSpPr>
        <p:spPr bwMode="auto">
          <a:xfrm>
            <a:off x="6353175" y="1412875"/>
            <a:ext cx="279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Symbol" pitchFamily="18" charset="2"/>
              </a:rPr>
              <a:t>n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-beam to </a:t>
            </a:r>
            <a:r>
              <a:rPr lang="en-US" b="1" dirty="0" err="1" smtClean="0">
                <a:solidFill>
                  <a:srgbClr val="000099"/>
                </a:solidFill>
                <a:latin typeface="Comic Sans MS" pitchFamily="66" charset="0"/>
              </a:rPr>
              <a:t>Frejus</a:t>
            </a:r>
            <a:endParaRPr lang="en-US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2324100" y="2066925"/>
            <a:ext cx="45719" cy="2873375"/>
          </a:xfrm>
          <a:custGeom>
            <a:avLst/>
            <a:gdLst>
              <a:gd name="T0" fmla="*/ 0 w 1"/>
              <a:gd name="T1" fmla="*/ 0 h 233"/>
              <a:gd name="T2" fmla="*/ 0 w 1"/>
              <a:gd name="T3" fmla="*/ 2147483647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0"/>
                </a:moveTo>
                <a:lnTo>
                  <a:pt x="0" y="233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Rectangle 28"/>
          <p:cNvSpPr>
            <a:spLocks noChangeArrowheads="1"/>
          </p:cNvSpPr>
          <p:nvPr/>
        </p:nvSpPr>
        <p:spPr bwMode="auto">
          <a:xfrm>
            <a:off x="2238375" y="3516313"/>
            <a:ext cx="152400" cy="1571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2" name="Rectangle 29"/>
          <p:cNvSpPr>
            <a:spLocks noChangeArrowheads="1"/>
          </p:cNvSpPr>
          <p:nvPr/>
        </p:nvSpPr>
        <p:spPr bwMode="auto">
          <a:xfrm>
            <a:off x="2228850" y="3921125"/>
            <a:ext cx="1809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3" name="Text Box 31"/>
          <p:cNvSpPr txBox="1">
            <a:spLocks noChangeArrowheads="1"/>
          </p:cNvSpPr>
          <p:nvPr/>
        </p:nvSpPr>
        <p:spPr bwMode="auto">
          <a:xfrm>
            <a:off x="353089" y="4056838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err="1">
                <a:latin typeface="Comic Sans MS" pitchFamily="66" charset="0"/>
              </a:rPr>
              <a:t>Linac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smtClean="0">
                <a:latin typeface="Comic Sans MS" pitchFamily="66" charset="0"/>
              </a:rPr>
              <a:t>100 </a:t>
            </a:r>
            <a:r>
              <a:rPr lang="en-US" b="1" dirty="0" err="1" smtClean="0">
                <a:latin typeface="Comic Sans MS" pitchFamily="66" charset="0"/>
              </a:rPr>
              <a:t>MeV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124" name="Text Box 32"/>
          <p:cNvSpPr txBox="1">
            <a:spLocks noChangeArrowheads="1"/>
          </p:cNvSpPr>
          <p:nvPr/>
        </p:nvSpPr>
        <p:spPr bwMode="auto">
          <a:xfrm>
            <a:off x="127000" y="3429000"/>
            <a:ext cx="2152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latin typeface="Comic Sans MS" pitchFamily="66" charset="0"/>
              </a:rPr>
              <a:t>60 GHz pulsed ECR</a:t>
            </a: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2203450" y="2462213"/>
            <a:ext cx="23495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6" name="Text Box 39"/>
          <p:cNvSpPr txBox="1">
            <a:spLocks noChangeArrowheads="1"/>
          </p:cNvSpPr>
          <p:nvPr/>
        </p:nvSpPr>
        <p:spPr bwMode="auto">
          <a:xfrm>
            <a:off x="3055938" y="3170238"/>
            <a:ext cx="1557337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2400" b="1" dirty="0">
                <a:solidFill>
                  <a:srgbClr val="663300"/>
                </a:solidFill>
                <a:latin typeface="Comic Sans MS" pitchFamily="66" charset="0"/>
              </a:rPr>
              <a:t>Existing!!!</a:t>
            </a:r>
          </a:p>
        </p:txBody>
      </p:sp>
      <p:sp>
        <p:nvSpPr>
          <p:cNvPr id="4132" name="Text Box 8"/>
          <p:cNvSpPr txBox="1">
            <a:spLocks noChangeArrowheads="1"/>
          </p:cNvSpPr>
          <p:nvPr/>
        </p:nvSpPr>
        <p:spPr bwMode="auto">
          <a:xfrm>
            <a:off x="220663" y="2357438"/>
            <a:ext cx="209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Ion production</a:t>
            </a:r>
          </a:p>
        </p:txBody>
      </p:sp>
      <p:sp>
        <p:nvSpPr>
          <p:cNvPr id="4136" name="Rectangle 29"/>
          <p:cNvSpPr>
            <a:spLocks noChangeArrowheads="1"/>
          </p:cNvSpPr>
          <p:nvPr/>
        </p:nvSpPr>
        <p:spPr bwMode="auto">
          <a:xfrm>
            <a:off x="2225675" y="1474788"/>
            <a:ext cx="1809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39" name="Text Box 20"/>
          <p:cNvSpPr txBox="1">
            <a:spLocks noChangeArrowheads="1"/>
          </p:cNvSpPr>
          <p:nvPr/>
        </p:nvSpPr>
        <p:spPr bwMode="auto">
          <a:xfrm>
            <a:off x="2457450" y="2378075"/>
            <a:ext cx="156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6He/18Ne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40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2581275" y="3983040"/>
            <a:ext cx="847726" cy="80803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</a:rPr>
              <a:t>PS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877408" y="1612900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SPL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2899092" y="1478326"/>
            <a:ext cx="1809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720384" y="1627076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err="1" smtClean="0">
                <a:solidFill>
                  <a:srgbClr val="008000"/>
                </a:solidFill>
                <a:latin typeface="Comic Sans MS" pitchFamily="66" charset="0"/>
              </a:rPr>
              <a:t>Linac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 4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 rot="3703779" flipH="1">
            <a:off x="2302357" y="1662832"/>
            <a:ext cx="471777" cy="770708"/>
          </a:xfrm>
          <a:custGeom>
            <a:avLst/>
            <a:gdLst>
              <a:gd name="T0" fmla="*/ 0 w 1"/>
              <a:gd name="T1" fmla="*/ 0 h 233"/>
              <a:gd name="T2" fmla="*/ 0 w 1"/>
              <a:gd name="T3" fmla="*/ 2147483647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0"/>
                </a:moveTo>
                <a:lnTo>
                  <a:pt x="0" y="233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7100" y="6438900"/>
            <a:ext cx="3708400" cy="266700"/>
          </a:xfrm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410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032500" y="6243638"/>
            <a:ext cx="2133600" cy="457200"/>
          </a:xfrm>
          <a:noFill/>
        </p:spPr>
        <p:txBody>
          <a:bodyPr/>
          <a:lstStyle/>
          <a:p>
            <a:fld id="{CA707FF0-AD10-45D8-B86D-BDADA56DEB0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60425" y="296863"/>
            <a:ext cx="7551738" cy="1139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Beta Beam scenario </a:t>
            </a:r>
            <a:r>
              <a:rPr lang="en-US" sz="4000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8Li/8B</a:t>
            </a:r>
            <a:endParaRPr lang="en-US" sz="400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952875" y="1858963"/>
            <a:ext cx="1276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GB" b="1">
                <a:latin typeface="Comic Sans MS" pitchFamily="66" charset="0"/>
                <a:cs typeface="Times New Roman" pitchFamily="18" charset="0"/>
              </a:rPr>
              <a:t>	  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4104" name="Freeform 5"/>
          <p:cNvSpPr>
            <a:spLocks/>
          </p:cNvSpPr>
          <p:nvPr/>
        </p:nvSpPr>
        <p:spPr bwMode="auto">
          <a:xfrm>
            <a:off x="5727700" y="4502150"/>
            <a:ext cx="1047750" cy="1079500"/>
          </a:xfrm>
          <a:custGeom>
            <a:avLst/>
            <a:gdLst>
              <a:gd name="T0" fmla="*/ 2147483647 w 680"/>
              <a:gd name="T1" fmla="*/ 0 h 680"/>
              <a:gd name="T2" fmla="*/ 2147483647 w 680"/>
              <a:gd name="T3" fmla="*/ 2147483647 h 680"/>
              <a:gd name="T4" fmla="*/ 2147483647 w 680"/>
              <a:gd name="T5" fmla="*/ 2147483647 h 680"/>
              <a:gd name="T6" fmla="*/ 2147483647 w 680"/>
              <a:gd name="T7" fmla="*/ 2147483647 h 680"/>
              <a:gd name="T8" fmla="*/ 2147483647 w 680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680"/>
              <a:gd name="T17" fmla="*/ 680 w 68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680">
                <a:moveTo>
                  <a:pt x="104" y="0"/>
                </a:moveTo>
                <a:cubicBezTo>
                  <a:pt x="52" y="116"/>
                  <a:pt x="0" y="232"/>
                  <a:pt x="8" y="336"/>
                </a:cubicBezTo>
                <a:cubicBezTo>
                  <a:pt x="16" y="440"/>
                  <a:pt x="80" y="568"/>
                  <a:pt x="152" y="624"/>
                </a:cubicBezTo>
                <a:cubicBezTo>
                  <a:pt x="224" y="680"/>
                  <a:pt x="352" y="680"/>
                  <a:pt x="440" y="672"/>
                </a:cubicBezTo>
                <a:cubicBezTo>
                  <a:pt x="528" y="664"/>
                  <a:pt x="604" y="620"/>
                  <a:pt x="68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6"/>
          <p:cNvSpPr>
            <a:spLocks/>
          </p:cNvSpPr>
          <p:nvPr/>
        </p:nvSpPr>
        <p:spPr bwMode="auto">
          <a:xfrm>
            <a:off x="3402013" y="3878263"/>
            <a:ext cx="179387" cy="676275"/>
          </a:xfrm>
          <a:custGeom>
            <a:avLst/>
            <a:gdLst>
              <a:gd name="T0" fmla="*/ 0 w 641"/>
              <a:gd name="T1" fmla="*/ 2147483647 h 963"/>
              <a:gd name="T2" fmla="*/ 2147483647 w 641"/>
              <a:gd name="T3" fmla="*/ 0 h 963"/>
              <a:gd name="T4" fmla="*/ 0 60000 65536"/>
              <a:gd name="T5" fmla="*/ 0 60000 65536"/>
              <a:gd name="T6" fmla="*/ 0 w 641"/>
              <a:gd name="T7" fmla="*/ 0 h 963"/>
              <a:gd name="T8" fmla="*/ 641 w 641"/>
              <a:gd name="T9" fmla="*/ 963 h 9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1" h="963">
                <a:moveTo>
                  <a:pt x="0" y="963"/>
                </a:moveTo>
                <a:lnTo>
                  <a:pt x="64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6200775" y="3124200"/>
            <a:ext cx="1041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Neutrino Source</a:t>
            </a: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latin typeface="Comic Sans MS" pitchFamily="66" charset="0"/>
              </a:rPr>
              <a:t>Decay Ring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349250" y="2540000"/>
            <a:ext cx="180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latin typeface="Comic Sans MS" pitchFamily="66" charset="0"/>
              </a:rPr>
              <a:t>ISOL target, Collection</a:t>
            </a:r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7380288" y="2205038"/>
            <a:ext cx="15113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Decay ring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B</a:t>
            </a:r>
            <a:r>
              <a:rPr lang="en-US" b="1" dirty="0">
                <a:latin typeface="Symbol" pitchFamily="18" charset="2"/>
              </a:rPr>
              <a:t>r</a:t>
            </a:r>
            <a:r>
              <a:rPr lang="en-US" b="1" dirty="0">
                <a:latin typeface="Comic Sans MS" pitchFamily="66" charset="0"/>
              </a:rPr>
              <a:t> ~ 500 Tm 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latin typeface="Comic Sans MS" pitchFamily="66" charset="0"/>
              </a:rPr>
              <a:t>B = ~6 T          C = ~6900 m     </a:t>
            </a:r>
            <a:r>
              <a:rPr lang="en-US" b="1" dirty="0" err="1">
                <a:latin typeface="Comic Sans MS" pitchFamily="66" charset="0"/>
              </a:rPr>
              <a:t>L</a:t>
            </a:r>
            <a:r>
              <a:rPr lang="en-US" b="1" baseline="-25000" dirty="0" err="1">
                <a:latin typeface="Comic Sans MS" pitchFamily="66" charset="0"/>
              </a:rPr>
              <a:t>ss</a:t>
            </a:r>
            <a:r>
              <a:rPr lang="en-US" b="1" dirty="0">
                <a:latin typeface="Comic Sans MS" pitchFamily="66" charset="0"/>
              </a:rPr>
              <a:t>= ~2500 m </a:t>
            </a: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baseline="30000" dirty="0">
                <a:latin typeface="Comic Sans MS" pitchFamily="66" charset="0"/>
              </a:rPr>
              <a:t>8</a:t>
            </a:r>
            <a:r>
              <a:rPr lang="en-US" b="1" dirty="0">
                <a:latin typeface="Comic Sans MS" pitchFamily="66" charset="0"/>
              </a:rPr>
              <a:t>Li:  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>
                <a:latin typeface="Comic Sans MS" pitchFamily="66" charset="0"/>
              </a:rPr>
              <a:t> = 100 </a:t>
            </a:r>
            <a:r>
              <a:rPr lang="en-US" b="1" baseline="30000" dirty="0" smtClean="0">
                <a:latin typeface="Comic Sans MS" pitchFamily="66" charset="0"/>
              </a:rPr>
              <a:t>8</a:t>
            </a:r>
            <a:r>
              <a:rPr lang="en-US" b="1" dirty="0" smtClean="0">
                <a:latin typeface="Comic Sans MS" pitchFamily="66" charset="0"/>
              </a:rPr>
              <a:t>B</a:t>
            </a:r>
            <a:r>
              <a:rPr lang="en-US" b="1" dirty="0">
                <a:latin typeface="Comic Sans MS" pitchFamily="66" charset="0"/>
              </a:rPr>
              <a:t>: </a:t>
            </a:r>
            <a:r>
              <a:rPr lang="en-US" b="1" dirty="0" smtClean="0">
                <a:latin typeface="Comic Sans MS" pitchFamily="66" charset="0"/>
              </a:rPr>
              <a:t>   </a:t>
            </a:r>
            <a:r>
              <a:rPr lang="en-US" b="1" dirty="0">
                <a:latin typeface="Symbol" pitchFamily="18" charset="2"/>
              </a:rPr>
              <a:t>g</a:t>
            </a:r>
            <a:r>
              <a:rPr lang="en-US" b="1" dirty="0">
                <a:latin typeface="Comic Sans MS" pitchFamily="66" charset="0"/>
              </a:rPr>
              <a:t> = 100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49975" y="2063750"/>
            <a:ext cx="1117600" cy="503238"/>
            <a:chOff x="3408" y="624"/>
            <a:chExt cx="864" cy="384"/>
          </a:xfrm>
        </p:grpSpPr>
        <p:sp>
          <p:nvSpPr>
            <p:cNvPr id="4143" name="Arc 12"/>
            <p:cNvSpPr>
              <a:spLocks/>
            </p:cNvSpPr>
            <p:nvPr/>
          </p:nvSpPr>
          <p:spPr bwMode="auto">
            <a:xfrm>
              <a:off x="3840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Arc 13"/>
            <p:cNvSpPr>
              <a:spLocks/>
            </p:cNvSpPr>
            <p:nvPr/>
          </p:nvSpPr>
          <p:spPr bwMode="auto">
            <a:xfrm flipH="1">
              <a:off x="3408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6149975" y="4887913"/>
            <a:ext cx="1117600" cy="528637"/>
            <a:chOff x="3408" y="624"/>
            <a:chExt cx="864" cy="384"/>
          </a:xfrm>
        </p:grpSpPr>
        <p:sp>
          <p:nvSpPr>
            <p:cNvPr id="4141" name="Arc 15"/>
            <p:cNvSpPr>
              <a:spLocks/>
            </p:cNvSpPr>
            <p:nvPr/>
          </p:nvSpPr>
          <p:spPr bwMode="auto">
            <a:xfrm>
              <a:off x="3840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Arc 16"/>
            <p:cNvSpPr>
              <a:spLocks/>
            </p:cNvSpPr>
            <p:nvPr/>
          </p:nvSpPr>
          <p:spPr bwMode="auto">
            <a:xfrm flipH="1">
              <a:off x="3408" y="62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7267575" y="2566988"/>
            <a:ext cx="0" cy="232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6149975" y="2566988"/>
            <a:ext cx="0" cy="2320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Oval 19"/>
          <p:cNvSpPr>
            <a:spLocks noChangeArrowheads="1"/>
          </p:cNvSpPr>
          <p:nvPr/>
        </p:nvSpPr>
        <p:spPr bwMode="auto">
          <a:xfrm>
            <a:off x="3581400" y="2754313"/>
            <a:ext cx="2441575" cy="2438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SPS</a:t>
            </a:r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482600" y="5118100"/>
            <a:ext cx="156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smtClean="0">
                <a:latin typeface="Comic Sans MS" pitchFamily="66" charset="0"/>
              </a:rPr>
              <a:t>RCS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115" name="Oval 21"/>
          <p:cNvSpPr>
            <a:spLocks noChangeArrowheads="1"/>
          </p:cNvSpPr>
          <p:nvPr/>
        </p:nvSpPr>
        <p:spPr bwMode="auto">
          <a:xfrm>
            <a:off x="2082800" y="5105400"/>
            <a:ext cx="27305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16" name="Freeform 22"/>
          <p:cNvSpPr>
            <a:spLocks/>
          </p:cNvSpPr>
          <p:nvPr/>
        </p:nvSpPr>
        <p:spPr bwMode="auto">
          <a:xfrm>
            <a:off x="2154238" y="4938713"/>
            <a:ext cx="174625" cy="176212"/>
          </a:xfrm>
          <a:custGeom>
            <a:avLst/>
            <a:gdLst>
              <a:gd name="T0" fmla="*/ 2147483647 w 65"/>
              <a:gd name="T1" fmla="*/ 0 h 51"/>
              <a:gd name="T2" fmla="*/ 0 w 65"/>
              <a:gd name="T3" fmla="*/ 2147483647 h 51"/>
              <a:gd name="T4" fmla="*/ 0 60000 65536"/>
              <a:gd name="T5" fmla="*/ 0 60000 65536"/>
              <a:gd name="T6" fmla="*/ 0 w 65"/>
              <a:gd name="T7" fmla="*/ 0 h 51"/>
              <a:gd name="T8" fmla="*/ 65 w 65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" h="51">
                <a:moveTo>
                  <a:pt x="65" y="0"/>
                </a:moveTo>
                <a:lnTo>
                  <a:pt x="0" y="51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3"/>
          <p:cNvSpPr>
            <a:spLocks/>
          </p:cNvSpPr>
          <p:nvPr/>
        </p:nvSpPr>
        <p:spPr bwMode="auto">
          <a:xfrm>
            <a:off x="2314575" y="4464050"/>
            <a:ext cx="277813" cy="906463"/>
          </a:xfrm>
          <a:custGeom>
            <a:avLst/>
            <a:gdLst>
              <a:gd name="T0" fmla="*/ 0 w 149"/>
              <a:gd name="T1" fmla="*/ 2147483647 h 182"/>
              <a:gd name="T2" fmla="*/ 2147483647 w 149"/>
              <a:gd name="T3" fmla="*/ 0 h 182"/>
              <a:gd name="T4" fmla="*/ 0 60000 65536"/>
              <a:gd name="T5" fmla="*/ 0 60000 65536"/>
              <a:gd name="T6" fmla="*/ 0 w 149"/>
              <a:gd name="T7" fmla="*/ 0 h 182"/>
              <a:gd name="T8" fmla="*/ 149 w 149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9" h="182">
                <a:moveTo>
                  <a:pt x="0" y="182"/>
                </a:moveTo>
                <a:lnTo>
                  <a:pt x="149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H="1" flipV="1">
            <a:off x="7270750" y="1758950"/>
            <a:ext cx="0" cy="106680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Text Box 26"/>
          <p:cNvSpPr txBox="1">
            <a:spLocks noChangeArrowheads="1"/>
          </p:cNvSpPr>
          <p:nvPr/>
        </p:nvSpPr>
        <p:spPr bwMode="auto">
          <a:xfrm>
            <a:off x="5553075" y="1289050"/>
            <a:ext cx="3400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99"/>
                </a:solidFill>
                <a:latin typeface="Symbol" pitchFamily="18" charset="2"/>
              </a:rPr>
              <a:t>n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-beam </a:t>
            </a:r>
            <a:r>
              <a:rPr lang="en-US" b="1" dirty="0" smtClean="0">
                <a:solidFill>
                  <a:srgbClr val="000099"/>
                </a:solidFill>
                <a:latin typeface="Comic Sans MS" pitchFamily="66" charset="0"/>
              </a:rPr>
              <a:t>to </a:t>
            </a:r>
            <a:r>
              <a:rPr lang="en-US" b="1" dirty="0" err="1" smtClean="0">
                <a:solidFill>
                  <a:srgbClr val="000099"/>
                </a:solidFill>
                <a:latin typeface="Comic Sans MS" pitchFamily="66" charset="0"/>
              </a:rPr>
              <a:t>GranSasso</a:t>
            </a:r>
            <a:r>
              <a:rPr lang="en-US" b="1" dirty="0" smtClean="0">
                <a:solidFill>
                  <a:srgbClr val="000099"/>
                </a:solidFill>
                <a:latin typeface="Comic Sans MS" pitchFamily="66" charset="0"/>
              </a:rPr>
              <a:t>/</a:t>
            </a:r>
            <a:r>
              <a:rPr lang="en-US" b="1" dirty="0" err="1" smtClean="0">
                <a:solidFill>
                  <a:srgbClr val="000099"/>
                </a:solidFill>
                <a:latin typeface="Comic Sans MS" pitchFamily="66" charset="0"/>
              </a:rPr>
              <a:t>Canfranc</a:t>
            </a:r>
            <a:endParaRPr lang="en-US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2324100" y="2628900"/>
            <a:ext cx="158750" cy="2311400"/>
          </a:xfrm>
          <a:custGeom>
            <a:avLst/>
            <a:gdLst>
              <a:gd name="T0" fmla="*/ 0 w 1"/>
              <a:gd name="T1" fmla="*/ 0 h 233"/>
              <a:gd name="T2" fmla="*/ 0 w 1"/>
              <a:gd name="T3" fmla="*/ 2147483647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0"/>
                </a:moveTo>
                <a:lnTo>
                  <a:pt x="0" y="233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Rectangle 28"/>
          <p:cNvSpPr>
            <a:spLocks noChangeArrowheads="1"/>
          </p:cNvSpPr>
          <p:nvPr/>
        </p:nvSpPr>
        <p:spPr bwMode="auto">
          <a:xfrm>
            <a:off x="2238375" y="3516313"/>
            <a:ext cx="152400" cy="1571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2" name="Rectangle 29"/>
          <p:cNvSpPr>
            <a:spLocks noChangeArrowheads="1"/>
          </p:cNvSpPr>
          <p:nvPr/>
        </p:nvSpPr>
        <p:spPr bwMode="auto">
          <a:xfrm>
            <a:off x="2228850" y="3921125"/>
            <a:ext cx="1809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3" name="Text Box 31"/>
          <p:cNvSpPr txBox="1">
            <a:spLocks noChangeArrowheads="1"/>
          </p:cNvSpPr>
          <p:nvPr/>
        </p:nvSpPr>
        <p:spPr bwMode="auto">
          <a:xfrm>
            <a:off x="361950" y="406082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 err="1">
                <a:latin typeface="Comic Sans MS" pitchFamily="66" charset="0"/>
              </a:rPr>
              <a:t>Linac</a:t>
            </a:r>
            <a:r>
              <a:rPr lang="en-US" b="1" dirty="0">
                <a:latin typeface="Comic Sans MS" pitchFamily="66" charset="0"/>
              </a:rPr>
              <a:t>, </a:t>
            </a:r>
            <a:r>
              <a:rPr lang="en-US" b="1" dirty="0" smtClean="0">
                <a:latin typeface="Comic Sans MS" pitchFamily="66" charset="0"/>
              </a:rPr>
              <a:t>100 </a:t>
            </a:r>
            <a:r>
              <a:rPr lang="en-US" b="1" dirty="0" err="1" smtClean="0">
                <a:latin typeface="Comic Sans MS" pitchFamily="66" charset="0"/>
              </a:rPr>
              <a:t>MeV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124" name="Text Box 32"/>
          <p:cNvSpPr txBox="1">
            <a:spLocks noChangeArrowheads="1"/>
          </p:cNvSpPr>
          <p:nvPr/>
        </p:nvSpPr>
        <p:spPr bwMode="auto">
          <a:xfrm>
            <a:off x="127000" y="3429000"/>
            <a:ext cx="2152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latin typeface="Comic Sans MS" pitchFamily="66" charset="0"/>
              </a:rPr>
              <a:t>60 GHz pulsed ECR</a:t>
            </a: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2203450" y="2767013"/>
            <a:ext cx="23495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26" name="Text Box 39"/>
          <p:cNvSpPr txBox="1">
            <a:spLocks noChangeArrowheads="1"/>
          </p:cNvSpPr>
          <p:nvPr/>
        </p:nvSpPr>
        <p:spPr bwMode="auto">
          <a:xfrm>
            <a:off x="3055938" y="3170238"/>
            <a:ext cx="1557337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2400" b="1" dirty="0">
                <a:solidFill>
                  <a:srgbClr val="663300"/>
                </a:solidFill>
                <a:latin typeface="Comic Sans MS" pitchFamily="66" charset="0"/>
              </a:rPr>
              <a:t>Existing!!!</a:t>
            </a:r>
          </a:p>
        </p:txBody>
      </p:sp>
      <p:sp>
        <p:nvSpPr>
          <p:cNvPr id="51" name="Rounded Rectangle 50"/>
          <p:cNvSpPr/>
          <p:nvPr/>
        </p:nvSpPr>
        <p:spPr>
          <a:xfrm flipV="1">
            <a:off x="1993900" y="1917700"/>
            <a:ext cx="711200" cy="7127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4132" name="Text Box 8"/>
          <p:cNvSpPr txBox="1">
            <a:spLocks noChangeArrowheads="1"/>
          </p:cNvSpPr>
          <p:nvPr/>
        </p:nvSpPr>
        <p:spPr bwMode="auto">
          <a:xfrm>
            <a:off x="115888" y="2147888"/>
            <a:ext cx="209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latin typeface="Comic Sans MS" pitchFamily="66" charset="0"/>
              </a:rPr>
              <a:t>Ion production</a:t>
            </a:r>
          </a:p>
        </p:txBody>
      </p:sp>
      <p:sp>
        <p:nvSpPr>
          <p:cNvPr id="4133" name="Rectangle 61"/>
          <p:cNvSpPr>
            <a:spLocks noChangeArrowheads="1"/>
          </p:cNvSpPr>
          <p:nvPr/>
        </p:nvSpPr>
        <p:spPr bwMode="auto">
          <a:xfrm>
            <a:off x="2090738" y="2079625"/>
            <a:ext cx="425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latin typeface="Comic Sans MS" pitchFamily="66" charset="0"/>
              </a:rPr>
              <a:t>PR</a:t>
            </a:r>
          </a:p>
        </p:txBody>
      </p:sp>
      <p:sp>
        <p:nvSpPr>
          <p:cNvPr id="4134" name="AutoShape 89"/>
          <p:cNvSpPr>
            <a:spLocks noChangeArrowheads="1"/>
          </p:cNvSpPr>
          <p:nvPr/>
        </p:nvSpPr>
        <p:spPr bwMode="auto">
          <a:xfrm>
            <a:off x="2276475" y="1763713"/>
            <a:ext cx="134938" cy="360362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36" name="Rectangle 29"/>
          <p:cNvSpPr>
            <a:spLocks noChangeArrowheads="1"/>
          </p:cNvSpPr>
          <p:nvPr/>
        </p:nvSpPr>
        <p:spPr bwMode="auto">
          <a:xfrm rot="-5400000">
            <a:off x="1263650" y="1636713"/>
            <a:ext cx="180975" cy="584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/>
          </a:p>
        </p:txBody>
      </p:sp>
      <p:sp>
        <p:nvSpPr>
          <p:cNvPr id="4137" name="Line 93"/>
          <p:cNvSpPr>
            <a:spLocks noChangeShapeType="1"/>
          </p:cNvSpPr>
          <p:nvPr/>
        </p:nvSpPr>
        <p:spPr bwMode="auto">
          <a:xfrm>
            <a:off x="1647825" y="1927225"/>
            <a:ext cx="40481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Rectangle 61"/>
          <p:cNvSpPr>
            <a:spLocks noChangeArrowheads="1"/>
          </p:cNvSpPr>
          <p:nvPr/>
        </p:nvSpPr>
        <p:spPr bwMode="auto">
          <a:xfrm>
            <a:off x="349250" y="1401763"/>
            <a:ext cx="196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Ion </a:t>
            </a:r>
            <a:r>
              <a:rPr lang="en-US" b="1" dirty="0" err="1">
                <a:solidFill>
                  <a:srgbClr val="008000"/>
                </a:solidFill>
                <a:latin typeface="Comic Sans MS" pitchFamily="66" charset="0"/>
              </a:rPr>
              <a:t>Linac</a:t>
            </a: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25 </a:t>
            </a:r>
            <a:r>
              <a:rPr lang="en-US" b="1" dirty="0" err="1">
                <a:solidFill>
                  <a:srgbClr val="008000"/>
                </a:solidFill>
                <a:latin typeface="Comic Sans MS" pitchFamily="66" charset="0"/>
              </a:rPr>
              <a:t>MeV</a:t>
            </a: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4139" name="Text Box 20"/>
          <p:cNvSpPr txBox="1">
            <a:spLocks noChangeArrowheads="1"/>
          </p:cNvSpPr>
          <p:nvPr/>
        </p:nvSpPr>
        <p:spPr bwMode="auto">
          <a:xfrm>
            <a:off x="2305050" y="2006600"/>
            <a:ext cx="156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rgbClr val="008000"/>
                </a:solidFill>
                <a:latin typeface="Comic Sans MS" pitchFamily="66" charset="0"/>
              </a:rPr>
              <a:t>8B/8Li</a:t>
            </a:r>
          </a:p>
        </p:txBody>
      </p:sp>
      <p:sp>
        <p:nvSpPr>
          <p:cNvPr id="4140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2581275" y="3983040"/>
            <a:ext cx="847726" cy="80803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</a:rPr>
              <a:t>PS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128713" y="277813"/>
            <a:ext cx="7294562" cy="11398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First Steps to Costing</a:t>
            </a:r>
          </a:p>
        </p:txBody>
      </p:sp>
      <p:sp>
        <p:nvSpPr>
          <p:cNvPr id="19460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1946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C2C9F-F2CA-4004-AA03-90A0D530886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7650" y="1076324"/>
            <a:ext cx="88963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First steps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PBS/WBS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Cost Drivers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PBS</a:t>
            </a:r>
            <a:endParaRPr lang="en-US" sz="2000" kern="0" dirty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Infrastructures Separate, safety has to be included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Cost Drivers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Difficult to know before costing (loose arguments used)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Probably Tunnel and SC magnet systems  for the Decay Ring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Technical Challenges (multiply production systems…)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Limited information </a:t>
            </a:r>
            <a:r>
              <a:rPr lang="en-US" sz="2000" kern="0" dirty="0" smtClean="0">
                <a:latin typeface="+mn-lt"/>
              </a:rPr>
              <a:t>as of today</a:t>
            </a:r>
            <a:endParaRPr lang="en-US" sz="20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Several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options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Not yet technically qualified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Some </a:t>
            </a:r>
            <a:r>
              <a:rPr lang="en-US" sz="2000" kern="0" dirty="0" smtClean="0">
                <a:latin typeface="+mn-lt"/>
              </a:rPr>
              <a:t>c</a:t>
            </a:r>
            <a:r>
              <a:rPr lang="en-US" sz="2000" kern="0" dirty="0" smtClean="0">
                <a:latin typeface="+mn-lt"/>
              </a:rPr>
              <a:t>osting </a:t>
            </a:r>
            <a:r>
              <a:rPr lang="en-US" sz="2000" kern="0" dirty="0" smtClean="0">
                <a:latin typeface="+mn-lt"/>
              </a:rPr>
              <a:t>items not included in exercise (</a:t>
            </a:r>
            <a:r>
              <a:rPr lang="en-US" sz="2000" kern="0" dirty="0" err="1" smtClean="0">
                <a:latin typeface="+mn-lt"/>
              </a:rPr>
              <a:t>eg</a:t>
            </a:r>
            <a:r>
              <a:rPr lang="en-US" sz="2000" kern="0" dirty="0" smtClean="0">
                <a:latin typeface="+mn-lt"/>
              </a:rPr>
              <a:t>. SPL, detectors)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i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000" kern="0" dirty="0">
              <a:latin typeface="+mn-lt"/>
            </a:endParaRPr>
          </a:p>
          <a:p>
            <a:pPr marL="669925" lvl="1" indent="-32543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defRPr/>
            </a:pPr>
            <a:endParaRPr lang="en-US" sz="18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4200525"/>
            <a:ext cx="8550275" cy="1239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Symbol" pitchFamily="18" charset="2"/>
              </a:rPr>
              <a:t>Momentum collimation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     ~5*10</a:t>
            </a:r>
            <a:r>
              <a:rPr lang="en-US" sz="2000" baseline="30000" dirty="0" smtClean="0">
                <a:sym typeface="Symbol" pitchFamily="18" charset="2"/>
              </a:rPr>
              <a:t>12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aseline="30000" dirty="0" smtClean="0">
                <a:sym typeface="Symbol" pitchFamily="18" charset="2"/>
              </a:rPr>
              <a:t>6</a:t>
            </a:r>
            <a:r>
              <a:rPr lang="en-US" sz="2000" dirty="0" smtClean="0">
                <a:sym typeface="Symbol" pitchFamily="18" charset="2"/>
              </a:rPr>
              <a:t>He ions to be collimated per cycle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     </a:t>
            </a:r>
            <a:r>
              <a:rPr lang="en-US" sz="2000" dirty="0" smtClean="0"/>
              <a:t>Decay: ~5*10</a:t>
            </a:r>
            <a:r>
              <a:rPr lang="en-US" sz="2000" baseline="30000" dirty="0" smtClean="0">
                <a:sym typeface="Symbol" pitchFamily="18" charset="2"/>
              </a:rPr>
              <a:t>12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aseline="30000" dirty="0" smtClean="0">
                <a:sym typeface="Symbol" pitchFamily="18" charset="2"/>
              </a:rPr>
              <a:t>6</a:t>
            </a:r>
            <a:r>
              <a:rPr lang="en-US" sz="2000" dirty="0" smtClean="0"/>
              <a:t>Li ions to be removed per cycle </a:t>
            </a:r>
          </a:p>
          <a:p>
            <a:pPr eaLnBrk="1" hangingPunct="1">
              <a:lnSpc>
                <a:spcPct val="90000"/>
              </a:lnSpc>
              <a:buSzPct val="92000"/>
            </a:pPr>
            <a:r>
              <a:rPr lang="en-US" sz="2000" dirty="0" smtClean="0"/>
              <a:t>Dump at the end of the straight section will receive 30kW</a:t>
            </a:r>
          </a:p>
          <a:p>
            <a:pPr eaLnBrk="1" hangingPunct="1">
              <a:lnSpc>
                <a:spcPct val="90000"/>
              </a:lnSpc>
              <a:buSzPct val="92000"/>
            </a:pPr>
            <a:r>
              <a:rPr lang="en-US" sz="2000" dirty="0" smtClean="0"/>
              <a:t>Dipoles in collimation section receive between 1 and 10 kW (masks).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225" y="1225550"/>
            <a:ext cx="4537075" cy="2808288"/>
            <a:chOff x="521" y="1434"/>
            <a:chExt cx="2267" cy="1401"/>
          </a:xfrm>
        </p:grpSpPr>
        <p:pic>
          <p:nvPicPr>
            <p:cNvPr id="21519" name="Picture 4" descr="EnergyBalanceDecayRing_6H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1434"/>
              <a:ext cx="2267" cy="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Text Box 5"/>
            <p:cNvSpPr txBox="1">
              <a:spLocks noChangeArrowheads="1"/>
            </p:cNvSpPr>
            <p:nvPr/>
          </p:nvSpPr>
          <p:spPr bwMode="auto">
            <a:xfrm>
              <a:off x="1066" y="1752"/>
              <a:ext cx="517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200"/>
                <a:t>p-collimation</a:t>
              </a:r>
            </a:p>
          </p:txBody>
        </p:sp>
        <p:sp>
          <p:nvSpPr>
            <p:cNvPr id="21521" name="Text Box 6"/>
            <p:cNvSpPr txBox="1">
              <a:spLocks noChangeArrowheads="1"/>
            </p:cNvSpPr>
            <p:nvPr/>
          </p:nvSpPr>
          <p:spPr bwMode="auto">
            <a:xfrm rot="5400000">
              <a:off x="852" y="1685"/>
              <a:ext cx="365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200"/>
                <a:t>merging</a:t>
              </a:r>
            </a:p>
          </p:txBody>
        </p:sp>
        <p:sp>
          <p:nvSpPr>
            <p:cNvPr id="21522" name="Text Box 7"/>
            <p:cNvSpPr txBox="1">
              <a:spLocks noChangeArrowheads="1"/>
            </p:cNvSpPr>
            <p:nvPr/>
          </p:nvSpPr>
          <p:spPr bwMode="auto">
            <a:xfrm rot="1126793">
              <a:off x="1392" y="2147"/>
              <a:ext cx="531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200"/>
                <a:t>decay losses</a:t>
              </a:r>
            </a:p>
          </p:txBody>
        </p:sp>
        <p:sp>
          <p:nvSpPr>
            <p:cNvPr id="21523" name="Text Box 8"/>
            <p:cNvSpPr txBox="1">
              <a:spLocks noChangeArrowheads="1"/>
            </p:cNvSpPr>
            <p:nvPr/>
          </p:nvSpPr>
          <p:spPr bwMode="auto">
            <a:xfrm rot="-5400000">
              <a:off x="2087" y="1990"/>
              <a:ext cx="369" cy="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200"/>
                <a:t>injection</a:t>
              </a:r>
            </a:p>
          </p:txBody>
        </p:sp>
      </p:grpSp>
      <p:sp>
        <p:nvSpPr>
          <p:cNvPr id="215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96863"/>
            <a:ext cx="7905749" cy="7508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Radioactive losses ?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19713" y="1309688"/>
            <a:ext cx="2620962" cy="2549525"/>
            <a:chOff x="3769" y="1570"/>
            <a:chExt cx="1651" cy="1606"/>
          </a:xfrm>
        </p:grpSpPr>
        <p:pic>
          <p:nvPicPr>
            <p:cNvPr id="21513" name="Picture 11" descr="6HeIonDistributionDecay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1570"/>
              <a:ext cx="1309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 rot="3888072">
              <a:off x="3514" y="2431"/>
              <a:ext cx="66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Straight section</a:t>
              </a:r>
            </a:p>
          </p:txBody>
        </p:sp>
        <p:sp>
          <p:nvSpPr>
            <p:cNvPr id="21515" name="Text Box 13"/>
            <p:cNvSpPr txBox="1">
              <a:spLocks noChangeArrowheads="1"/>
            </p:cNvSpPr>
            <p:nvPr/>
          </p:nvSpPr>
          <p:spPr bwMode="auto">
            <a:xfrm>
              <a:off x="4195" y="3022"/>
              <a:ext cx="664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Straight section</a:t>
              </a:r>
            </a:p>
          </p:txBody>
        </p:sp>
        <p:sp>
          <p:nvSpPr>
            <p:cNvPr id="21516" name="Text Box 14"/>
            <p:cNvSpPr txBox="1">
              <a:spLocks noChangeArrowheads="1"/>
            </p:cNvSpPr>
            <p:nvPr/>
          </p:nvSpPr>
          <p:spPr bwMode="auto">
            <a:xfrm>
              <a:off x="4921" y="2641"/>
              <a:ext cx="2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Arc</a:t>
              </a:r>
            </a:p>
          </p:txBody>
        </p:sp>
        <p:sp>
          <p:nvSpPr>
            <p:cNvPr id="21517" name="Text Box 15"/>
            <p:cNvSpPr txBox="1">
              <a:spLocks noChangeArrowheads="1"/>
            </p:cNvSpPr>
            <p:nvPr/>
          </p:nvSpPr>
          <p:spPr bwMode="auto">
            <a:xfrm>
              <a:off x="5057" y="2341"/>
              <a:ext cx="2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Arc</a:t>
              </a:r>
            </a:p>
          </p:txBody>
        </p:sp>
        <p:sp>
          <p:nvSpPr>
            <p:cNvPr id="21518" name="Text Box 16"/>
            <p:cNvSpPr txBox="1">
              <a:spLocks noChangeArrowheads="1"/>
            </p:cNvSpPr>
            <p:nvPr/>
          </p:nvSpPr>
          <p:spPr bwMode="auto">
            <a:xfrm>
              <a:off x="4773" y="1573"/>
              <a:ext cx="647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Momentum</a:t>
              </a:r>
            </a:p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1000"/>
                <a:t>       collimation</a:t>
              </a:r>
            </a:p>
          </p:txBody>
        </p:sp>
      </p:grpSp>
      <p:sp>
        <p:nvSpPr>
          <p:cNvPr id="21511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1512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3FC1E9-E2DF-4460-B4CC-CAFC98BDBCEC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  <p:sp>
        <p:nvSpPr>
          <p:cNvPr id="20" name="TextBox 19"/>
          <p:cNvSpPr txBox="1"/>
          <p:nvPr/>
        </p:nvSpPr>
        <p:spPr>
          <a:xfrm rot="19750759">
            <a:off x="1329121" y="3330058"/>
            <a:ext cx="6452407" cy="830997"/>
          </a:xfrm>
          <a:prstGeom prst="rect">
            <a:avLst/>
          </a:prstGeom>
          <a:solidFill>
            <a:srgbClr val="D9E6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Limited shielding solutions taken into account,</a:t>
            </a:r>
          </a:p>
          <a:p>
            <a:r>
              <a:rPr lang="en-US" sz="2400" dirty="0" smtClean="0"/>
              <a:t>no real solution exists yet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B2B72A-5625-4FDE-94B4-D9E4C0439D42}" type="slidenum">
              <a:rPr lang="en-US" sz="1200">
                <a:latin typeface="+mj-lt"/>
              </a:rPr>
              <a:pPr algn="r">
                <a:defRPr/>
              </a:pPr>
              <a:t>8</a:t>
            </a:fld>
            <a:endParaRPr lang="en-US" sz="1200">
              <a:latin typeface="+mj-l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5538" y="296863"/>
            <a:ext cx="7800975" cy="531812"/>
          </a:xfrm>
        </p:spPr>
        <p:txBody>
          <a:bodyPr/>
          <a:lstStyle/>
          <a:p>
            <a:r>
              <a:rPr lang="en-US" sz="4000" dirty="0" smtClean="0"/>
              <a:t>Cavities for small duty factors ??</a:t>
            </a:r>
            <a:endParaRPr lang="en-GB" sz="4000" dirty="0" smtClean="0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-238125" y="2154238"/>
            <a:ext cx="5313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200" b="1" dirty="0" smtClean="0"/>
              <a:t>            20 </a:t>
            </a:r>
            <a:r>
              <a:rPr lang="sv-SE" sz="1200" b="1" dirty="0"/>
              <a:t>bunches,  5.2 ns long, distance 23*4 </a:t>
            </a:r>
            <a:r>
              <a:rPr lang="sv-SE" sz="1200" b="1" dirty="0" smtClean="0"/>
              <a:t>nanosseconds filling </a:t>
            </a:r>
            <a:r>
              <a:rPr lang="sv-SE" sz="1200" b="1" dirty="0"/>
              <a:t>1/11 </a:t>
            </a:r>
            <a:r>
              <a:rPr lang="sv-SE" sz="1200" b="1" dirty="0" smtClean="0"/>
              <a:t>of the </a:t>
            </a:r>
            <a:r>
              <a:rPr lang="sv-SE" sz="1200" b="1" dirty="0"/>
              <a:t>Decay Ring, repeated every </a:t>
            </a:r>
            <a:r>
              <a:rPr lang="sv-SE" sz="1200" b="1" dirty="0" smtClean="0"/>
              <a:t>23 </a:t>
            </a:r>
            <a:r>
              <a:rPr lang="sv-SE" sz="1200" b="1" dirty="0"/>
              <a:t>microseconds</a:t>
            </a:r>
          </a:p>
        </p:txBody>
      </p:sp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371474" y="1166813"/>
            <a:ext cx="82391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800" b="1" dirty="0" smtClean="0"/>
              <a:t>~10</a:t>
            </a:r>
            <a:r>
              <a:rPr lang="sv-SE" sz="1800" b="1" baseline="30000" dirty="0" smtClean="0"/>
              <a:t>14</a:t>
            </a:r>
            <a:r>
              <a:rPr lang="sv-SE" sz="1800" b="1" dirty="0" smtClean="0"/>
              <a:t> </a:t>
            </a:r>
            <a:r>
              <a:rPr lang="sv-SE" sz="1800" b="1" dirty="0"/>
              <a:t>ions, 0.5% duty </a:t>
            </a:r>
            <a:r>
              <a:rPr lang="sv-SE" sz="1800" b="1" dirty="0" smtClean="0"/>
              <a:t>(supression) </a:t>
            </a:r>
            <a:r>
              <a:rPr lang="sv-SE" sz="1800" b="1" dirty="0" smtClean="0"/>
              <a:t>- factor </a:t>
            </a:r>
            <a:r>
              <a:rPr lang="sv-SE" sz="1800" b="1" dirty="0" smtClean="0"/>
              <a:t>for </a:t>
            </a:r>
            <a:r>
              <a:rPr lang="sv-SE" sz="1800" b="1" dirty="0"/>
              <a:t>background suppression !!!</a:t>
            </a:r>
          </a:p>
        </p:txBody>
      </p:sp>
      <p:pic>
        <p:nvPicPr>
          <p:cNvPr id="22545" name="Picture 5"/>
          <p:cNvPicPr>
            <a:picLocks noChangeAspect="1" noChangeArrowheads="1"/>
          </p:cNvPicPr>
          <p:nvPr/>
        </p:nvPicPr>
        <p:blipFill>
          <a:blip r:embed="rId3" cstate="print"/>
          <a:srcRect l="28941" t="42497" r="35397" b="26857"/>
          <a:stretch>
            <a:fillRect/>
          </a:stretch>
        </p:blipFill>
        <p:spPr bwMode="auto">
          <a:xfrm>
            <a:off x="287079" y="3086101"/>
            <a:ext cx="5723196" cy="3048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6162674" y="3605249"/>
            <a:ext cx="2524126" cy="127509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+mn-lt"/>
              </a:rPr>
              <a:t>     </a:t>
            </a:r>
            <a:r>
              <a:rPr lang="en-US" b="1" kern="0" dirty="0" err="1" smtClean="0">
                <a:solidFill>
                  <a:srgbClr val="0000FF"/>
                </a:solidFill>
                <a:latin typeface="+mn-lt"/>
              </a:rPr>
              <a:t>Erk</a:t>
            </a:r>
            <a:r>
              <a:rPr lang="en-US" b="1" kern="0" dirty="0" smtClean="0">
                <a:solidFill>
                  <a:srgbClr val="0000FF"/>
                </a:solidFill>
                <a:latin typeface="+mn-lt"/>
              </a:rPr>
              <a:t> Jensen, CERN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00FF"/>
                </a:solidFill>
              </a:rPr>
              <a:t>     R&amp;D &amp; prototyping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00FF"/>
                </a:solidFill>
              </a:rPr>
              <a:t>     unknown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b="1" kern="0" dirty="0" smtClean="0">
              <a:solidFill>
                <a:srgbClr val="0000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00FF"/>
                </a:solidFill>
              </a:rPr>
              <a:t>      Cockcroft </a:t>
            </a:r>
            <a:r>
              <a:rPr lang="en-US" b="1" kern="0" dirty="0" smtClean="0">
                <a:solidFill>
                  <a:srgbClr val="0000FF"/>
                </a:solidFill>
              </a:rPr>
              <a:t>Institute Collaboration ?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0000FF"/>
                </a:solidFill>
              </a:rPr>
              <a:t>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b="1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b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547" name="Date Placeholder 20"/>
          <p:cNvSpPr>
            <a:spLocks noGrp="1"/>
          </p:cNvSpPr>
          <p:nvPr>
            <p:ph type="dt" sz="quarter" idx="10"/>
          </p:nvPr>
        </p:nvSpPr>
        <p:spPr>
          <a:xfrm>
            <a:off x="257175" y="6281738"/>
            <a:ext cx="2133600" cy="457200"/>
          </a:xfrm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22548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3AAE7-3A1C-49D3-8461-3D4BA82474B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2549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2603500" y="6391275"/>
            <a:ext cx="3708400" cy="266700"/>
          </a:xfrm>
          <a:noFill/>
        </p:spPr>
        <p:txBody>
          <a:bodyPr/>
          <a:lstStyle/>
          <a:p>
            <a:r>
              <a:rPr lang="en-US" smtClean="0"/>
              <a:t>EUROnu Annual Meeting 2-4  June</a:t>
            </a:r>
            <a:endParaRPr lang="en-US" b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1" y="1697197"/>
            <a:ext cx="3467100" cy="116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 bwMode="auto">
          <a:xfrm>
            <a:off x="627321" y="3083445"/>
            <a:ext cx="2179674" cy="60605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715386" y="4575547"/>
            <a:ext cx="2179674" cy="60605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b="0" smtClean="0"/>
              <a:t>EUROnu Annual Meeting 2-4  June</a:t>
            </a:r>
            <a:endParaRPr lang="en-US" altLang="en-US" b="0" dirty="0"/>
          </a:p>
        </p:txBody>
      </p:sp>
      <p:sp>
        <p:nvSpPr>
          <p:cNvPr id="3076" name="Title 1"/>
          <p:cNvSpPr>
            <a:spLocks noGrp="1"/>
          </p:cNvSpPr>
          <p:nvPr>
            <p:ph type="title" idx="4294967295"/>
          </p:nvPr>
        </p:nvSpPr>
        <p:spPr>
          <a:xfrm>
            <a:off x="1077913" y="290513"/>
            <a:ext cx="7259637" cy="1139825"/>
          </a:xfrm>
        </p:spPr>
        <p:txBody>
          <a:bodyPr/>
          <a:lstStyle/>
          <a:p>
            <a:r>
              <a:rPr lang="en-US" sz="3600" dirty="0" smtClean="0"/>
              <a:t>Cost Driver: SC Magnets for DR?</a:t>
            </a: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2F43A1-746C-4D96-93CD-0C64C869642D}" type="slidenum">
              <a:rPr lang="en-US" altLang="en-US" sz="1200">
                <a:latin typeface="Garamond" pitchFamily="18" charset="0"/>
              </a:rPr>
              <a:pPr algn="r"/>
              <a:t>9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403225" y="1608138"/>
            <a:ext cx="34884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dirty="0">
                <a:solidFill>
                  <a:srgbClr val="0000FF"/>
                </a:solidFill>
                <a:latin typeface="Tahoma" pitchFamily="34" charset="0"/>
              </a:rPr>
              <a:t>Cos</a:t>
            </a:r>
            <a:r>
              <a:rPr lang="sv-SE" dirty="0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sv-SE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sv-SE" dirty="0" smtClean="0">
                <a:solidFill>
                  <a:srgbClr val="0000FF"/>
                </a:solidFill>
                <a:latin typeface="Tahoma" pitchFamily="34" charset="0"/>
              </a:rPr>
              <a:t>design: </a:t>
            </a:r>
            <a:r>
              <a:rPr lang="sv-SE" dirty="0">
                <a:solidFill>
                  <a:srgbClr val="0000FF"/>
                </a:solidFill>
                <a:latin typeface="Tahoma" pitchFamily="34" charset="0"/>
              </a:rPr>
              <a:t>open midplane magnet</a:t>
            </a:r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4280713" y="2104951"/>
            <a:ext cx="4629149" cy="2376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/>
              <a:t>Manageable (7 T operational) with Nb -Ti at 1.9 </a:t>
            </a:r>
            <a:r>
              <a:rPr lang="sv-SE" sz="1400" dirty="0" smtClean="0"/>
              <a:t>K</a:t>
            </a: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 sz="1400" dirty="0" smtClean="0"/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 smtClean="0"/>
              <a:t>C</a:t>
            </a:r>
            <a:r>
              <a:rPr lang="sv-SE" sz="1400" dirty="0" smtClean="0"/>
              <a:t>losed </a:t>
            </a:r>
            <a:r>
              <a:rPr lang="sv-SE" sz="1400" dirty="0" smtClean="0"/>
              <a:t>midplane, with </a:t>
            </a:r>
            <a:r>
              <a:rPr lang="sv-SE" sz="1400" dirty="0" smtClean="0"/>
              <a:t>liners:   ~ same price</a:t>
            </a:r>
            <a:endParaRPr lang="sv-SE" sz="1400" dirty="0" smtClean="0"/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 sz="1400" dirty="0" smtClean="0"/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 smtClean="0"/>
              <a:t>Scale as LHC even if single bore?</a:t>
            </a: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 sz="1400" dirty="0" smtClean="0"/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 smtClean="0"/>
              <a:t>86 magnets, 6 m, 8 T per arc: 192 magnets</a:t>
            </a:r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sv-SE" sz="1400" dirty="0" smtClean="0"/>
          </a:p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 smtClean="0"/>
              <a:t>1232/192/2 ~= 27km/2km</a:t>
            </a:r>
            <a:endParaRPr lang="sv-SE" sz="1400" dirty="0"/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547688" y="5302250"/>
            <a:ext cx="330930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sv-SE" sz="1400" dirty="0">
                <a:solidFill>
                  <a:srgbClr val="0000FF"/>
                </a:solidFill>
              </a:rPr>
              <a:t>J. Bruer, E. Todesco, E. Wildner, CERN</a:t>
            </a:r>
          </a:p>
        </p:txBody>
      </p:sp>
      <p:grpSp>
        <p:nvGrpSpPr>
          <p:cNvPr id="3081" name="Group 17"/>
          <p:cNvGrpSpPr>
            <a:grpSpLocks/>
          </p:cNvGrpSpPr>
          <p:nvPr/>
        </p:nvGrpSpPr>
        <p:grpSpPr bwMode="auto">
          <a:xfrm>
            <a:off x="-304242" y="1781175"/>
            <a:ext cx="4914342" cy="3924300"/>
            <a:chOff x="18" y="1533"/>
            <a:chExt cx="3378" cy="2809"/>
          </a:xfrm>
        </p:grpSpPr>
        <p:pic>
          <p:nvPicPr>
            <p:cNvPr id="30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8933" t="18750" r="2344" b="28645"/>
            <a:stretch>
              <a:fillRect/>
            </a:stretch>
          </p:blipFill>
          <p:spPr bwMode="auto">
            <a:xfrm>
              <a:off x="495" y="1672"/>
              <a:ext cx="2456" cy="2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3074" name="Object 46"/>
            <p:cNvGraphicFramePr>
              <a:graphicFrameLocks noChangeAspect="1"/>
            </p:cNvGraphicFramePr>
            <p:nvPr/>
          </p:nvGraphicFramePr>
          <p:xfrm>
            <a:off x="18" y="1533"/>
            <a:ext cx="3378" cy="2809"/>
          </p:xfrm>
          <a:graphic>
            <a:graphicData uri="http://schemas.openxmlformats.org/presentationml/2006/ole">
              <p:oleObj spid="_x0000_s3074" name="Worksheet" r:id="rId5" imgW="9744225" imgH="2514450" progId="Excel.Sheet.8">
                <p:embed/>
              </p:oleObj>
            </a:graphicData>
          </a:graphic>
        </p:graphicFrame>
      </p:grpSp>
      <p:sp>
        <p:nvSpPr>
          <p:cNvPr id="308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03/06/10</a:t>
            </a:r>
            <a:endParaRPr lang="en-US"/>
          </a:p>
        </p:txBody>
      </p:sp>
      <p:sp>
        <p:nvSpPr>
          <p:cNvPr id="308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43675" y="6224588"/>
            <a:ext cx="2133600" cy="457200"/>
          </a:xfrm>
          <a:noFill/>
        </p:spPr>
        <p:txBody>
          <a:bodyPr/>
          <a:lstStyle/>
          <a:p>
            <a:fld id="{C40C6C19-4A64-4623-AA99-690B978AAF6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24375" y="4953000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 Dipole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 bwMode="auto">
          <a:xfrm rot="16200000" flipV="1">
            <a:off x="4865849" y="4621051"/>
            <a:ext cx="438150" cy="22574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tabeam-ISS-RAL-Apr27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Betabeam-ISS-RAL-Apr27</Template>
  <TotalTime>27847</TotalTime>
  <Words>1289</Words>
  <Application>Microsoft Office PowerPoint</Application>
  <PresentationFormat>On-screen Show (4:3)</PresentationFormat>
  <Paragraphs>361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Betabeam-ISS-RAL-Apr27</vt:lpstr>
      <vt:lpstr>Worksheet</vt:lpstr>
      <vt:lpstr>Beta-Beam Costing Exercise</vt:lpstr>
      <vt:lpstr>Outline</vt:lpstr>
      <vt:lpstr>Slide 3</vt:lpstr>
      <vt:lpstr>Slide 4</vt:lpstr>
      <vt:lpstr>Slide 5</vt:lpstr>
      <vt:lpstr>First Steps to Costing</vt:lpstr>
      <vt:lpstr>Radioactive losses ?</vt:lpstr>
      <vt:lpstr>Cavities for small duty factors ??</vt:lpstr>
      <vt:lpstr>Cost Driver: SC Magnets for DR?</vt:lpstr>
      <vt:lpstr>Slide 10</vt:lpstr>
      <vt:lpstr>Slide 11</vt:lpstr>
      <vt:lpstr>Slide 12</vt:lpstr>
      <vt:lpstr>Slide 13</vt:lpstr>
      <vt:lpstr>Project Beta Beam Level 1</vt:lpstr>
      <vt:lpstr>Project Beta Beam Level 2</vt:lpstr>
      <vt:lpstr>Infrastructure Services</vt:lpstr>
      <vt:lpstr>Project Beta Beam Ion Source</vt:lpstr>
      <vt:lpstr>RCS</vt:lpstr>
      <vt:lpstr>Structuring…</vt:lpstr>
      <vt:lpstr>Not in PBS &amp; Costing (yet)</vt:lpstr>
      <vt:lpstr>Reporting </vt:lpstr>
      <vt:lpstr>Safety &amp; RP</vt:lpstr>
      <vt:lpstr>Safety, what is needed</vt:lpstr>
      <vt:lpstr>Slide 24</vt:lpstr>
      <vt:lpstr>Slide 25</vt:lpstr>
      <vt:lpstr>How make it work…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beta-beam study</dc:title>
  <dc:creator>Lindroos</dc:creator>
  <cp:lastModifiedBy>wildner</cp:lastModifiedBy>
  <cp:revision>572</cp:revision>
  <dcterms:created xsi:type="dcterms:W3CDTF">2008-01-14T09:37:27Z</dcterms:created>
  <dcterms:modified xsi:type="dcterms:W3CDTF">2010-06-03T05:54:26Z</dcterms:modified>
</cp:coreProperties>
</file>