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1" r:id="rId4"/>
    <p:sldId id="259" r:id="rId5"/>
    <p:sldId id="262" r:id="rId6"/>
    <p:sldId id="272" r:id="rId7"/>
    <p:sldId id="273" r:id="rId8"/>
    <p:sldId id="277" r:id="rId9"/>
    <p:sldId id="274" r:id="rId10"/>
    <p:sldId id="279" r:id="rId11"/>
    <p:sldId id="278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E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8" autoAdjust="0"/>
    <p:restoredTop sz="94723" autoAdjust="0"/>
  </p:normalViewPr>
  <p:slideViewPr>
    <p:cSldViewPr>
      <p:cViewPr varScale="1">
        <p:scale>
          <a:sx n="127" d="100"/>
          <a:sy n="127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43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i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Sheet1!$A$3:$A$14</c:f>
              <c:strCache>
                <c:ptCount val="12"/>
                <c:pt idx="0">
                  <c:v>QUA_0527</c:v>
                </c:pt>
                <c:pt idx="1">
                  <c:v>B1_0522</c:v>
                </c:pt>
                <c:pt idx="2">
                  <c:v>QUA_0515</c:v>
                </c:pt>
                <c:pt idx="3">
                  <c:v>B1_0508</c:v>
                </c:pt>
                <c:pt idx="4">
                  <c:v>B1_0500</c:v>
                </c:pt>
                <c:pt idx="5">
                  <c:v>B1_0493</c:v>
                </c:pt>
                <c:pt idx="6">
                  <c:v>QUA_0489</c:v>
                </c:pt>
                <c:pt idx="7">
                  <c:v>B1_0484</c:v>
                </c:pt>
                <c:pt idx="8">
                  <c:v>B1_0477</c:v>
                </c:pt>
                <c:pt idx="9">
                  <c:v>QUA_0475</c:v>
                </c:pt>
                <c:pt idx="10">
                  <c:v>B1_0471</c:v>
                </c:pt>
                <c:pt idx="11">
                  <c:v>QUA_0444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60</c:v>
                </c:pt>
                <c:pt idx="1">
                  <c:v>40</c:v>
                </c:pt>
                <c:pt idx="2">
                  <c:v>23</c:v>
                </c:pt>
                <c:pt idx="3">
                  <c:v>65</c:v>
                </c:pt>
                <c:pt idx="4">
                  <c:v>68</c:v>
                </c:pt>
                <c:pt idx="5">
                  <c:v>53</c:v>
                </c:pt>
                <c:pt idx="6">
                  <c:v>27</c:v>
                </c:pt>
                <c:pt idx="7">
                  <c:v>63</c:v>
                </c:pt>
                <c:pt idx="8">
                  <c:v>51</c:v>
                </c:pt>
                <c:pt idx="9">
                  <c:v>25</c:v>
                </c:pt>
                <c:pt idx="10">
                  <c:v>57</c:v>
                </c:pt>
                <c:pt idx="11">
                  <c:v>23</c:v>
                </c:pt>
              </c:numCache>
            </c:numRef>
          </c:val>
        </c:ser>
        <c:axId val="85635456"/>
        <c:axId val="69690112"/>
      </c:barChart>
      <c:catAx>
        <c:axId val="85635456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Magnets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690112"/>
        <c:crosses val="autoZero"/>
        <c:auto val="1"/>
        <c:lblAlgn val="ctr"/>
        <c:lblOffset val="100"/>
      </c:catAx>
      <c:valAx>
        <c:axId val="69690112"/>
        <c:scaling>
          <c:orientation val="minMax"/>
        </c:scaling>
        <c:axPos val="r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Power (W)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63545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6ABE546-14C3-4213-9067-3192A4F0A7A9}" type="datetimeFigureOut">
              <a:rPr lang="en-US"/>
              <a:pPr/>
              <a:t>6/3/2010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70108DA-B5D5-403F-A3BE-DDFC9E84FD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C207-6F93-4A66-92F2-EDCB1B65F440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F11A-6194-45DA-B4D8-4A9E10BE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hyperlink" Target="http://www.fluka.org/fluka.php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EEAD-5072-466A-A8A9-F8F0346ACECC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EC93-C8E8-4BF4-B4AD-150D50A2D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6DB71-D56F-4850-8A13-17463BC7D146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ACA7-FFAD-4639-BA1E-26E60D92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1130-E819-4968-B025-DE0BC5D14451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9B00-E430-4901-B688-3979E6BC2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 userDrawn="1"/>
        </p:nvSpPr>
        <p:spPr>
          <a:xfrm>
            <a:off x="1828800" y="6400800"/>
            <a:ext cx="472110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E. Bouquerel,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EURO</a:t>
            </a:r>
            <a:r>
              <a:rPr lang="el-G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ν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IPHC, Strasbourg. 03</a:t>
            </a:r>
            <a:r>
              <a:rPr lang="fr-FR" sz="1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rd</a:t>
            </a:r>
            <a:r>
              <a:rPr lang="fr-FR" sz="16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fr-FR" sz="16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June</a:t>
            </a:r>
            <a:r>
              <a:rPr lang="fr-FR" sz="16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2010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5" name="Picture 6" descr="CERN_logo_400x4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  <p:pic>
        <p:nvPicPr>
          <p:cNvPr id="6" name="Picture 14" descr="pre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73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pic>
        <p:nvPicPr>
          <p:cNvPr id="8" name="Picture 8" descr="FLUKA home">
            <a:hlinkClick r:id="rId5" tooltip="FLUKA home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6248400"/>
            <a:ext cx="1676400" cy="51266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B49D4-F77C-4FB3-ABC0-4E6F990FE2A2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A8C6-8B88-4F5B-A5DF-DD468B0DC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6EE9-FA93-4923-8269-A2860FD3B8CB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D635-89A7-4E8A-9D30-34D283DC0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8A98-5E7E-4B82-BFDC-A90D53F00017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7116-C879-44E9-91AA-B1372673D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E4D9-6B3D-4F98-8DF8-6558989896E8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4794-AA5B-4896-8265-7FED7AC2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D2D6-94A5-4C3F-B70E-43FE08313C93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DE2E-3395-4EA6-8714-756A4725E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08E7D-CE25-4A35-A6BE-CB4B2571CB05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67F6-618D-4200-90C8-7CBD70609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C6F6-597D-4E8F-B608-96F0013625C2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BE97-0F20-474B-BFEA-146CF25FC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2BD7-FF00-4932-92AF-5F60DEFBF85A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BBEE-9B46-4A0A-BC09-A84B0CB65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FEF03F-C999-4C31-82E4-494FAAAF89D8}" type="datetimeFigureOut">
              <a:rPr lang="en-US"/>
              <a:pPr>
                <a:defRPr/>
              </a:pPr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10A5B6-2CBB-4EE4-B279-2D54DFEC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4" name="Picture 8" descr="CERN_logo_400x40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  <p:pic>
        <p:nvPicPr>
          <p:cNvPr id="4105" name="Picture 14" descr="pres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873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luka.org/fluka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Status of the </a:t>
            </a:r>
            <a:r>
              <a:rPr lang="en-US" sz="3600" dirty="0" smtClean="0"/>
              <a:t>magnet studies                 in the ARCS (FLUKA)</a:t>
            </a:r>
            <a:endParaRPr lang="en-US" sz="4000" dirty="0" smtClean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0" y="40386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E. </a:t>
            </a:r>
            <a:r>
              <a:rPr lang="en-US" sz="2000" dirty="0" smtClean="0">
                <a:latin typeface="Calibri" pitchFamily="34" charset="0"/>
              </a:rPr>
              <a:t>Bouquerel, A. Mereghetti, V. Vlachoudis</a:t>
            </a:r>
          </a:p>
          <a:p>
            <a:pPr algn="ctr"/>
            <a:r>
              <a:rPr lang="en-US" sz="2000" dirty="0" smtClean="0">
                <a:latin typeface="Calibri" pitchFamily="34" charset="0"/>
              </a:rPr>
              <a:t>&amp; </a:t>
            </a:r>
            <a:r>
              <a:rPr lang="en-US" sz="2000" dirty="0">
                <a:latin typeface="Calibri" pitchFamily="34" charset="0"/>
              </a:rPr>
              <a:t>FLUKA Team, CERN (EN-STI-EET)</a:t>
            </a:r>
          </a:p>
          <a:p>
            <a:pPr algn="ctr"/>
            <a:endParaRPr lang="en-US" sz="2000" dirty="0">
              <a:latin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</a:rPr>
              <a:t>EURO</a:t>
            </a:r>
            <a:r>
              <a:rPr lang="el-GR" sz="2000" dirty="0" smtClean="0">
                <a:latin typeface="Calibri" pitchFamily="34" charset="0"/>
              </a:rPr>
              <a:t>ν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WP4 - Beta Beam Task </a:t>
            </a:r>
            <a:r>
              <a:rPr lang="en-US" sz="2000" dirty="0" smtClean="0">
                <a:latin typeface="Calibri" pitchFamily="34" charset="0"/>
              </a:rPr>
              <a:t>Meeting</a:t>
            </a:r>
            <a:endParaRPr lang="en-US" sz="2000" dirty="0"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</a:rPr>
              <a:t>03</a:t>
            </a:r>
            <a:r>
              <a:rPr lang="en-US" sz="2000" baseline="30000" dirty="0" smtClean="0">
                <a:latin typeface="Calibri" pitchFamily="34" charset="0"/>
              </a:rPr>
              <a:t>rd</a:t>
            </a:r>
            <a:r>
              <a:rPr lang="en-US" sz="2000" dirty="0" smtClean="0">
                <a:latin typeface="Calibri" pitchFamily="34" charset="0"/>
              </a:rPr>
              <a:t> June 2010, IPHC, Strasbourg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6152" name="Picture 8" descr="FLUKA home">
            <a:hlinkClick r:id="rId2" tooltip="FLUKA 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345339"/>
            <a:ext cx="1676400" cy="512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0"/>
            <a:ext cx="5401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Power Depositions &amp; Peaks:</a:t>
            </a:r>
          </a:p>
          <a:p>
            <a:pPr algn="ctr"/>
            <a:r>
              <a:rPr lang="en-US" sz="2400" dirty="0" smtClean="0">
                <a:latin typeface="+mj-lt"/>
              </a:rPr>
              <a:t>first estimations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990600"/>
            <a:ext cx="5026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Decay losses concentrated on the horizontal plane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Normalized to a decay rate in half of the arc:</a:t>
            </a:r>
          </a:p>
          <a:p>
            <a:pPr lvl="3"/>
            <a:r>
              <a:rPr lang="en-US" i="1" dirty="0" smtClean="0">
                <a:latin typeface="+mj-lt"/>
              </a:rPr>
              <a:t>He: 3.74x10</a:t>
            </a:r>
            <a:r>
              <a:rPr lang="en-US" i="1" baseline="30000" dirty="0" smtClean="0">
                <a:latin typeface="+mj-lt"/>
              </a:rPr>
              <a:t>10</a:t>
            </a:r>
            <a:r>
              <a:rPr lang="en-US" i="1" dirty="0" smtClean="0">
                <a:latin typeface="+mj-lt"/>
              </a:rPr>
              <a:t> decay.s</a:t>
            </a:r>
            <a:r>
              <a:rPr lang="en-US" i="1" baseline="30000" dirty="0" smtClean="0">
                <a:latin typeface="+mj-lt"/>
              </a:rPr>
              <a:t>-1</a:t>
            </a:r>
          </a:p>
          <a:p>
            <a:pPr lvl="1"/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pic>
        <p:nvPicPr>
          <p:cNvPr id="5" name="Picture 4" descr="qu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3400" y="1143000"/>
            <a:ext cx="5791200" cy="434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95800" y="2971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qua_prof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905000"/>
            <a:ext cx="518160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3644155" y="3290045"/>
            <a:ext cx="28346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Power deposited (</a:t>
            </a:r>
            <a:r>
              <a:rPr lang="en-US" dirty="0" err="1" smtClean="0">
                <a:latin typeface="+mj-lt"/>
              </a:rPr>
              <a:t>mW</a:t>
            </a:r>
            <a:r>
              <a:rPr lang="en-US" dirty="0" smtClean="0">
                <a:latin typeface="+mj-lt"/>
              </a:rPr>
              <a:t>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5029200"/>
            <a:ext cx="106679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z</a:t>
            </a:r>
            <a:r>
              <a:rPr lang="en-US" sz="1600" dirty="0" smtClean="0">
                <a:latin typeface="+mj-lt"/>
              </a:rPr>
              <a:t> axis (cm)</a:t>
            </a:r>
            <a:endParaRPr lang="en-US" sz="16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70638" y="3794839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quadrupoles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85800" y="5334000"/>
            <a:ext cx="777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Max. peak of power deposited in the coils: ~13mW/cm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for  3 </a:t>
            </a:r>
            <a:r>
              <a:rPr lang="en-US" dirty="0" err="1" smtClean="0">
                <a:latin typeface="+mj-lt"/>
              </a:rPr>
              <a:t>quadrupoles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			 -&gt; Above the quench limit (~4mW/cm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Simulation Accuracy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835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Sources of errors: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Physics modeling: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Uncertainty in the cross sections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Uncertainty in the modeling used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2800" dirty="0" smtClean="0">
                <a:latin typeface="+mn-lt"/>
                <a:sym typeface="Symbol" pitchFamily="18" charset="2"/>
              </a:rPr>
              <a:t>-&gt;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F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actor ~1.3 on integral quantities like energy deposition (peak included)</a:t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while for multi differential quantities the uncertainty can be much worse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Layout and geometry assumptions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It is difficult to quantify, experience has shown that a factor of 2 can be a safe limit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Safety factor for the source term: Factor ~1.2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Safety factor to be applied ~2-3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0"/>
            <a:ext cx="234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What next?</a:t>
            </a:r>
            <a:endParaRPr lang="en-US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1" y="1524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Use of a decay loss map generated with ACCSIM (F. Jones, A. Chance) (-&gt; kinematics)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Approaches to decrease the peak of the power deposited:</a:t>
            </a:r>
          </a:p>
          <a:p>
            <a:pPr lvl="1"/>
            <a:r>
              <a:rPr lang="en-US" sz="2000" dirty="0" smtClean="0"/>
              <a:t>-&gt; Increase the aperture of the magnets?</a:t>
            </a:r>
          </a:p>
          <a:p>
            <a:pPr lvl="1"/>
            <a:r>
              <a:rPr lang="en-US" sz="2000" dirty="0" smtClean="0"/>
              <a:t>-&gt; Use of thicker liners? </a:t>
            </a:r>
          </a:p>
          <a:p>
            <a:pPr lvl="1"/>
            <a:r>
              <a:rPr lang="en-US" sz="2000" dirty="0" smtClean="0"/>
              <a:t>-&gt; Absorbers?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-&gt; Aim </a:t>
            </a:r>
            <a:r>
              <a:rPr lang="en-US" sz="2400" dirty="0">
                <a:latin typeface="+mj-lt"/>
              </a:rPr>
              <a:t>of the Decay Ring: Store high intensity and high energy beams of β radioactive ions until their decay.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-&gt; 3 main </a:t>
            </a:r>
            <a:r>
              <a:rPr lang="en-US" sz="2400" dirty="0">
                <a:latin typeface="+mj-lt"/>
              </a:rPr>
              <a:t>loss sources </a:t>
            </a:r>
            <a:r>
              <a:rPr lang="en-US" sz="2400" dirty="0" smtClean="0">
                <a:latin typeface="+mj-lt"/>
              </a:rPr>
              <a:t>identified for </a:t>
            </a:r>
            <a:r>
              <a:rPr lang="en-US" sz="2400" dirty="0">
                <a:latin typeface="+mj-lt"/>
              </a:rPr>
              <a:t>the Beta-beam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Losses </a:t>
            </a:r>
            <a:r>
              <a:rPr lang="en-US" sz="2400" dirty="0">
                <a:latin typeface="+mj-lt"/>
              </a:rPr>
              <a:t>due to the RF </a:t>
            </a:r>
            <a:r>
              <a:rPr lang="en-US" sz="2400" dirty="0" smtClean="0">
                <a:latin typeface="+mj-lt"/>
              </a:rPr>
              <a:t>merging </a:t>
            </a:r>
          </a:p>
          <a:p>
            <a:pPr lvl="2"/>
            <a:r>
              <a:rPr lang="en-US" sz="2400" dirty="0" smtClean="0">
                <a:latin typeface="+mj-lt"/>
              </a:rPr>
              <a:t>-&gt; occur after the injection and where the momentum acceptance is the lowest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Losses due to collimation </a:t>
            </a:r>
          </a:p>
          <a:p>
            <a:pPr lvl="2"/>
            <a:r>
              <a:rPr lang="en-US" sz="2400" dirty="0" smtClean="0">
                <a:latin typeface="+mj-lt"/>
              </a:rPr>
              <a:t>-&gt; occur in the straight section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Losses due to the β-decay of the radioactive ions</a:t>
            </a:r>
          </a:p>
          <a:p>
            <a:pPr lvl="2"/>
            <a:r>
              <a:rPr lang="en-US" sz="2400" dirty="0" smtClean="0">
                <a:latin typeface="+mj-lt"/>
              </a:rPr>
              <a:t>-&gt; occur continuously &amp; anywhere within </a:t>
            </a:r>
            <a:r>
              <a:rPr lang="en-US" sz="2400" dirty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ring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0"/>
            <a:ext cx="4726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Losses in the Decay Ring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What we know: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The </a:t>
            </a:r>
            <a:r>
              <a:rPr lang="en-US" sz="2400" dirty="0">
                <a:latin typeface="+mj-lt"/>
              </a:rPr>
              <a:t>superconducting magnets are very sensitive to the beam </a:t>
            </a:r>
            <a:r>
              <a:rPr lang="en-US" sz="2400" dirty="0" smtClean="0">
                <a:latin typeface="+mj-lt"/>
              </a:rPr>
              <a:t>losses:  </a:t>
            </a:r>
            <a:r>
              <a:rPr lang="en-US" sz="2400" dirty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losses in </a:t>
            </a:r>
            <a:r>
              <a:rPr lang="en-US" sz="2400" dirty="0">
                <a:latin typeface="+mj-lt"/>
              </a:rPr>
              <a:t>the superconducting </a:t>
            </a:r>
            <a:r>
              <a:rPr lang="en-US" sz="2400" dirty="0" smtClean="0">
                <a:latin typeface="+mj-lt"/>
              </a:rPr>
              <a:t>coils must </a:t>
            </a:r>
            <a:r>
              <a:rPr lang="en-US" sz="2400" dirty="0">
                <a:latin typeface="+mj-lt"/>
              </a:rPr>
              <a:t>be </a:t>
            </a:r>
            <a:r>
              <a:rPr lang="en-US" sz="2400" dirty="0" smtClean="0">
                <a:latin typeface="+mj-lt"/>
              </a:rPr>
              <a:t>estimated carefully (quenching issues). </a:t>
            </a:r>
          </a:p>
          <a:p>
            <a:r>
              <a:rPr lang="en-US" sz="2400" dirty="0" smtClean="0">
                <a:latin typeface="+mj-lt"/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Assumptions: </a:t>
            </a:r>
          </a:p>
          <a:p>
            <a:r>
              <a:rPr lang="en-US" sz="2400" dirty="0" smtClean="0">
                <a:latin typeface="+mj-lt"/>
              </a:rPr>
              <a:t>	-&gt; when 1 </a:t>
            </a:r>
            <a:r>
              <a:rPr lang="en-US" sz="2400" dirty="0">
                <a:latin typeface="+mj-lt"/>
              </a:rPr>
              <a:t>ion </a:t>
            </a:r>
            <a:r>
              <a:rPr lang="en-US" sz="2400" dirty="0" smtClean="0">
                <a:latin typeface="+mj-lt"/>
              </a:rPr>
              <a:t>decays, </a:t>
            </a:r>
            <a:r>
              <a:rPr lang="en-US" sz="2400" dirty="0">
                <a:latin typeface="+mj-lt"/>
              </a:rPr>
              <a:t>its momentum variation is negligible </a:t>
            </a:r>
            <a:r>
              <a:rPr lang="en-US" sz="2400" dirty="0" smtClean="0">
                <a:latin typeface="+mj-lt"/>
              </a:rPr>
              <a:t>(Energy </a:t>
            </a:r>
            <a:r>
              <a:rPr lang="en-US" sz="2400" dirty="0">
                <a:latin typeface="+mj-lt"/>
              </a:rPr>
              <a:t>taken by the </a:t>
            </a:r>
            <a:r>
              <a:rPr lang="en-US" sz="2400" dirty="0" smtClean="0">
                <a:latin typeface="+mj-lt"/>
              </a:rPr>
              <a:t>electron and the (anti-)neutrino low </a:t>
            </a:r>
            <a:r>
              <a:rPr lang="en-US" sz="2400" dirty="0">
                <a:latin typeface="+mj-lt"/>
              </a:rPr>
              <a:t>compared to the </a:t>
            </a:r>
            <a:r>
              <a:rPr lang="en-US" sz="2400" dirty="0" smtClean="0">
                <a:latin typeface="+mj-lt"/>
              </a:rPr>
              <a:t>energy </a:t>
            </a:r>
            <a:r>
              <a:rPr lang="en-US" sz="2400" dirty="0">
                <a:latin typeface="+mj-lt"/>
              </a:rPr>
              <a:t>of the secondary ion) whereas its charge number </a:t>
            </a:r>
            <a:r>
              <a:rPr lang="en-US" sz="2400" dirty="0" smtClean="0">
                <a:latin typeface="+mj-lt"/>
              </a:rPr>
              <a:t>increases or </a:t>
            </a:r>
            <a:r>
              <a:rPr lang="en-US" sz="2400" dirty="0">
                <a:latin typeface="+mj-lt"/>
              </a:rPr>
              <a:t>decreases by </a:t>
            </a:r>
            <a:r>
              <a:rPr lang="en-US" sz="2400" dirty="0" smtClean="0">
                <a:latin typeface="+mj-lt"/>
              </a:rPr>
              <a:t>1 -&gt; Therefore</a:t>
            </a:r>
            <a:r>
              <a:rPr lang="en-US" sz="2400" dirty="0">
                <a:latin typeface="+mj-lt"/>
              </a:rPr>
              <a:t>, its magnetic rigidity changes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-&gt; the </a:t>
            </a:r>
            <a:r>
              <a:rPr lang="en-US" sz="2400" dirty="0">
                <a:latin typeface="+mj-lt"/>
              </a:rPr>
              <a:t>secondary ion </a:t>
            </a:r>
            <a:r>
              <a:rPr lang="en-US" sz="2400" dirty="0" smtClean="0">
                <a:latin typeface="+mj-lt"/>
              </a:rPr>
              <a:t>coming from </a:t>
            </a:r>
            <a:r>
              <a:rPr lang="en-US" sz="2400" dirty="0">
                <a:latin typeface="+mj-lt"/>
              </a:rPr>
              <a:t>the decay of </a:t>
            </a:r>
            <a:r>
              <a:rPr lang="en-US" sz="2400" baseline="30000" dirty="0">
                <a:latin typeface="+mj-lt"/>
              </a:rPr>
              <a:t>6</a:t>
            </a:r>
            <a:r>
              <a:rPr lang="en-US" sz="2400" dirty="0">
                <a:latin typeface="+mj-lt"/>
              </a:rPr>
              <a:t>He</a:t>
            </a:r>
            <a:r>
              <a:rPr lang="en-US" sz="2400" baseline="30000" dirty="0">
                <a:latin typeface="+mj-lt"/>
              </a:rPr>
              <a:t>2+ </a:t>
            </a:r>
            <a:r>
              <a:rPr lang="en-US" sz="2400" dirty="0" smtClean="0">
                <a:latin typeface="+mj-lt"/>
              </a:rPr>
              <a:t>(or </a:t>
            </a:r>
            <a:r>
              <a:rPr lang="en-US" sz="2400" baseline="30000" dirty="0" smtClean="0">
                <a:latin typeface="+mj-lt"/>
              </a:rPr>
              <a:t>18</a:t>
            </a:r>
            <a:r>
              <a:rPr lang="en-US" sz="2400" dirty="0" smtClean="0">
                <a:latin typeface="+mj-lt"/>
              </a:rPr>
              <a:t>Ne</a:t>
            </a:r>
            <a:r>
              <a:rPr lang="en-US" sz="2400" baseline="30000" dirty="0" smtClean="0">
                <a:latin typeface="+mj-lt"/>
              </a:rPr>
              <a:t>10+</a:t>
            </a:r>
            <a:r>
              <a:rPr lang="en-US" sz="2400" dirty="0" smtClean="0">
                <a:latin typeface="+mj-lt"/>
              </a:rPr>
              <a:t>) is considered here: </a:t>
            </a: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0242" y="0"/>
            <a:ext cx="4726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Losses in the Decay Ring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048000" y="5181600"/>
          <a:ext cx="1955800" cy="965200"/>
        </p:xfrm>
        <a:graphic>
          <a:graphicData uri="http://schemas.openxmlformats.org/presentationml/2006/ole">
            <p:oleObj spid="_x0000_s57346" name="Equation" r:id="rId3" imgW="914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 the FP6, Decay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800" dirty="0" smtClean="0">
                <a:latin typeface="+mn-lt"/>
              </a:rPr>
              <a:t>Ring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dimensions were: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latin typeface="+mn-lt"/>
              </a:rPr>
              <a:t>	</a:t>
            </a:r>
            <a:r>
              <a:rPr lang="en-US" sz="3800" dirty="0" smtClean="0">
                <a:latin typeface="+mn-lt"/>
              </a:rPr>
              <a:t>	-&gt;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994 m long for the arcs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noProof="0" dirty="0" smtClean="0">
                <a:latin typeface="+mn-lt"/>
              </a:rPr>
              <a:t>		-&gt; 2468 m long for each straight section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 optimize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the Decay Ring, the solution retained implies (from the previous FP7 meetings)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3800" baseline="0" dirty="0" smtClean="0">
                <a:latin typeface="+mj-lt"/>
              </a:rPr>
              <a:t>-&gt;</a:t>
            </a:r>
            <a:r>
              <a:rPr lang="en-US" sz="3800" dirty="0" smtClean="0">
                <a:latin typeface="+mj-lt"/>
              </a:rPr>
              <a:t> An </a:t>
            </a:r>
            <a:r>
              <a:rPr lang="en-US" sz="3800" dirty="0" err="1" smtClean="0">
                <a:latin typeface="+mj-lt"/>
              </a:rPr>
              <a:t>i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ncrease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of the magnetic field in the dipoles, 8T (instead of 6T): </a:t>
            </a:r>
            <a:r>
              <a:rPr lang="fr-FR" sz="3800" noProof="0" dirty="0" err="1" smtClean="0">
                <a:latin typeface="+mj-lt"/>
              </a:rPr>
              <a:t>h</a:t>
            </a:r>
            <a:r>
              <a:rPr lang="fr-FR" sz="3800" dirty="0" err="1" smtClean="0">
                <a:latin typeface="+mj-lt"/>
              </a:rPr>
              <a:t>igher</a:t>
            </a:r>
            <a:r>
              <a:rPr lang="fr-FR" sz="3800" dirty="0" smtClean="0">
                <a:latin typeface="+mj-lt"/>
              </a:rPr>
              <a:t> </a:t>
            </a:r>
            <a:r>
              <a:rPr lang="fr-FR" sz="3800" dirty="0" err="1">
                <a:latin typeface="+mj-lt"/>
              </a:rPr>
              <a:t>field</a:t>
            </a:r>
            <a:r>
              <a:rPr lang="fr-FR" sz="3800" dirty="0">
                <a:latin typeface="+mj-lt"/>
              </a:rPr>
              <a:t> in the </a:t>
            </a:r>
            <a:r>
              <a:rPr lang="fr-FR" sz="3800" dirty="0" err="1" smtClean="0">
                <a:latin typeface="+mj-lt"/>
              </a:rPr>
              <a:t>dipoles</a:t>
            </a:r>
            <a:r>
              <a:rPr lang="fr-FR" sz="3800" dirty="0" smtClean="0">
                <a:latin typeface="+mj-lt"/>
              </a:rPr>
              <a:t>. </a:t>
            </a:r>
            <a:r>
              <a:rPr lang="fr-FR" sz="3800" dirty="0" err="1" smtClean="0">
                <a:latin typeface="+mj-lt"/>
              </a:rPr>
              <a:t>Same</a:t>
            </a:r>
            <a:r>
              <a:rPr lang="fr-FR" sz="3800" dirty="0" smtClean="0">
                <a:latin typeface="+mj-lt"/>
              </a:rPr>
              <a:t> kick.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fr-FR" sz="3800" dirty="0" smtClean="0">
                <a:latin typeface="+mj-lt"/>
              </a:rPr>
              <a:t>-&gt; </a:t>
            </a:r>
            <a:r>
              <a:rPr lang="fr-FR" sz="3800" dirty="0" err="1" smtClean="0">
                <a:latin typeface="+mj-lt"/>
              </a:rPr>
              <a:t>Shorter</a:t>
            </a:r>
            <a:r>
              <a:rPr lang="fr-FR" sz="3800" dirty="0" smtClean="0">
                <a:latin typeface="+mj-lt"/>
              </a:rPr>
              <a:t> </a:t>
            </a:r>
            <a:r>
              <a:rPr lang="fr-FR" sz="3800" dirty="0" err="1">
                <a:latin typeface="+mj-lt"/>
              </a:rPr>
              <a:t>dipoles</a:t>
            </a:r>
            <a:r>
              <a:rPr lang="fr-FR" sz="3800" dirty="0">
                <a:latin typeface="+mj-lt"/>
              </a:rPr>
              <a:t>: 4.28 m </a:t>
            </a:r>
            <a:r>
              <a:rPr lang="fr-FR" sz="3800" dirty="0" smtClean="0">
                <a:latin typeface="+mj-lt"/>
              </a:rPr>
              <a:t>(5.7 m).</a:t>
            </a:r>
            <a:endParaRPr lang="fr-FR" sz="3800" dirty="0">
              <a:latin typeface="+mj-lt"/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3800" dirty="0" smtClean="0">
                <a:latin typeface="+mj-lt"/>
                <a:cs typeface="Arial" pitchFamily="34" charset="0"/>
              </a:rPr>
              <a:t>-&gt;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Shorter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quadrupoles</a:t>
            </a:r>
            <a:r>
              <a:rPr lang="en-US" sz="3800" dirty="0">
                <a:latin typeface="+mj-lt"/>
                <a:cs typeface="Arial" pitchFamily="34" charset="0"/>
              </a:rPr>
              <a:t>: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1m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(2m) – </a:t>
            </a:r>
            <a:r>
              <a:rPr lang="fr-FR" sz="3800" dirty="0" err="1" smtClean="0">
                <a:latin typeface="+mj-lt"/>
              </a:rPr>
              <a:t>bigger</a:t>
            </a:r>
            <a:r>
              <a:rPr lang="fr-FR" sz="3800" dirty="0" smtClean="0">
                <a:latin typeface="+mj-lt"/>
              </a:rPr>
              <a:t> gradient: 69.5 </a:t>
            </a:r>
            <a:r>
              <a:rPr lang="fr-FR" sz="3800" dirty="0">
                <a:latin typeface="+mj-lt"/>
              </a:rPr>
              <a:t>T/m </a:t>
            </a:r>
            <a:r>
              <a:rPr lang="fr-FR" sz="3800" dirty="0" smtClean="0">
                <a:latin typeface="+mj-lt"/>
              </a:rPr>
              <a:t>(45.4 T/m).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3800" dirty="0" smtClean="0">
                <a:latin typeface="+mj-lt"/>
                <a:cs typeface="Arial" pitchFamily="34" charset="0"/>
              </a:rPr>
              <a:t>-&gt; M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ore compact arcs: 674m (994m)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3800" dirty="0" smtClean="0">
                <a:latin typeface="+mj-lt"/>
                <a:cs typeface="Arial" pitchFamily="34" charset="0"/>
              </a:rPr>
              <a:t>-&gt; Ratio between long straight section and total length: 40.2% (35.6%)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3800" dirty="0" smtClean="0">
                <a:latin typeface="+mj-lt"/>
                <a:cs typeface="Arial" pitchFamily="34" charset="0"/>
              </a:rPr>
              <a:t>-&gt; Increase by 12% of the neutrino flux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sz="1500" noProof="0" dirty="0" smtClean="0">
              <a:latin typeface="+mj-lt"/>
              <a:cs typeface="Arial" pitchFamily="34" charset="0"/>
            </a:endParaRPr>
          </a:p>
          <a:p>
            <a:pPr marL="2171700" lvl="4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800" noProof="0" dirty="0" smtClean="0">
                <a:latin typeface="+mj-lt"/>
                <a:cs typeface="Arial" pitchFamily="34" charset="0"/>
              </a:rPr>
              <a:t>New Lattice </a:t>
            </a:r>
            <a:r>
              <a:rPr lang="en-US" sz="3800" noProof="0" dirty="0" err="1" smtClean="0">
                <a:latin typeface="+mj-lt"/>
                <a:cs typeface="Arial" pitchFamily="34" charset="0"/>
              </a:rPr>
              <a:t>developped</a:t>
            </a:r>
            <a:r>
              <a:rPr lang="en-US" sz="3800" noProof="0" dirty="0" smtClean="0">
                <a:latin typeface="+mj-lt"/>
                <a:cs typeface="Arial" pitchFamily="34" charset="0"/>
              </a:rPr>
              <a:t> (A. </a:t>
            </a:r>
            <a:r>
              <a:rPr lang="en-US" sz="3800" noProof="0" dirty="0" err="1" smtClean="0">
                <a:latin typeface="+mj-lt"/>
                <a:cs typeface="Arial" pitchFamily="34" charset="0"/>
              </a:rPr>
              <a:t>Chancé</a:t>
            </a:r>
            <a:r>
              <a:rPr lang="en-US" sz="3800" noProof="0" dirty="0" smtClean="0">
                <a:latin typeface="+mj-lt"/>
                <a:cs typeface="Arial" pitchFamily="34" charset="0"/>
              </a:rPr>
              <a:t>, CEA)</a:t>
            </a:r>
          </a:p>
          <a:p>
            <a:pPr marL="2171700" lvl="4" indent="-342900" eaLnBrk="0" hangingPunct="0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</a:t>
            </a:r>
            <a:r>
              <a:rPr lang="en-US" sz="3600" dirty="0" smtClean="0">
                <a:latin typeface="+mj-lt"/>
                <a:cs typeface="Arial" pitchFamily="34" charset="0"/>
              </a:rPr>
              <a:t>W</a:t>
            </a:r>
            <a:r>
              <a:rPr lang="en-US" sz="3600" dirty="0" smtClean="0">
                <a:latin typeface="+mj-lt"/>
              </a:rPr>
              <a:t>hat </a:t>
            </a:r>
            <a:r>
              <a:rPr lang="en-US" sz="3600" dirty="0">
                <a:latin typeface="+mj-lt"/>
              </a:rPr>
              <a:t>effects on the power </a:t>
            </a:r>
            <a:r>
              <a:rPr lang="en-US" sz="3600" dirty="0" smtClean="0">
                <a:latin typeface="+mj-lt"/>
              </a:rPr>
              <a:t>deposited </a:t>
            </a:r>
            <a:r>
              <a:rPr lang="en-US" sz="3600" dirty="0">
                <a:latin typeface="+mj-lt"/>
              </a:rPr>
              <a:t>in the magnets of the arcs</a:t>
            </a:r>
            <a:r>
              <a:rPr lang="en-US" sz="3600" dirty="0" smtClean="0">
                <a:latin typeface="+mj-lt"/>
              </a:rPr>
              <a:t>?</a:t>
            </a:r>
          </a:p>
          <a:p>
            <a:pPr marL="4000500" lvl="8" indent="-342900" algn="r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5100" dirty="0" smtClean="0">
                <a:latin typeface="+mj-lt"/>
              </a:rPr>
              <a:t> FLUKA                          …</a:t>
            </a:r>
            <a:endParaRPr lang="en-US" sz="3600" dirty="0" smtClean="0">
              <a:latin typeface="+mj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0"/>
            <a:ext cx="371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FP6 </a:t>
            </a:r>
            <a:r>
              <a:rPr lang="en-US" sz="2800" dirty="0" smtClean="0">
                <a:latin typeface="+mj-lt"/>
                <a:sym typeface="Wingdings" pitchFamily="2" charset="2"/>
              </a:rPr>
              <a:t></a:t>
            </a:r>
            <a:r>
              <a:rPr lang="en-US" sz="3600" dirty="0" smtClean="0">
                <a:latin typeface="+mj-lt"/>
              </a:rPr>
              <a:t> FP7 updates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90" y="2971800"/>
            <a:ext cx="460381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7400" y="0"/>
            <a:ext cx="514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Design of the Arc in FLUKA</a:t>
            </a:r>
            <a:endParaRPr lang="en-US" sz="3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95400"/>
            <a:ext cx="91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Geometry:</a:t>
            </a:r>
          </a:p>
          <a:p>
            <a:pPr lvl="1"/>
            <a:r>
              <a:rPr lang="en-US" dirty="0" smtClean="0">
                <a:latin typeface="+mj-lt"/>
              </a:rPr>
              <a:t>Use of a Python script (A. Mereghetti, CERN/EN-STI-EET):  </a:t>
            </a:r>
          </a:p>
          <a:p>
            <a:pPr lvl="2"/>
            <a:r>
              <a:rPr lang="en-US" dirty="0" smtClean="0">
                <a:latin typeface="+mj-lt"/>
              </a:rPr>
              <a:t>-&gt; generation of the S-line of the arc from the TWISS file (*.mdx) containing all coordinates and angles of each element located in the decay ring)</a:t>
            </a:r>
          </a:p>
          <a:p>
            <a:pPr lvl="2"/>
            <a:r>
              <a:rPr lang="en-US" dirty="0" smtClean="0">
                <a:latin typeface="+mj-lt"/>
              </a:rPr>
              <a:t>-&gt; transcription of the magnetic fields for each dipole/</a:t>
            </a:r>
            <a:r>
              <a:rPr lang="en-US" dirty="0" err="1" smtClean="0">
                <a:latin typeface="+mj-lt"/>
              </a:rPr>
              <a:t>quadrupole</a:t>
            </a:r>
            <a:r>
              <a:rPr lang="en-US" dirty="0" smtClean="0">
                <a:latin typeface="+mj-lt"/>
              </a:rPr>
              <a:t>; use of </a:t>
            </a:r>
            <a:r>
              <a:rPr lang="en-US" dirty="0">
                <a:latin typeface="+mj-lt"/>
              </a:rPr>
              <a:t>F</a:t>
            </a:r>
            <a:r>
              <a:rPr lang="en-US" dirty="0" smtClean="0">
                <a:latin typeface="+mj-lt"/>
              </a:rPr>
              <a:t>ortran routines.</a:t>
            </a:r>
          </a:p>
          <a:p>
            <a:pPr lvl="2"/>
            <a:r>
              <a:rPr lang="en-US" dirty="0" smtClean="0">
                <a:latin typeface="+mj-lt"/>
              </a:rPr>
              <a:t> 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199"/>
            <a:ext cx="3124200" cy="207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flipV="1">
            <a:off x="914400" y="4724399"/>
            <a:ext cx="3352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62200" y="6095999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z</a:t>
            </a:r>
            <a:r>
              <a:rPr lang="en-US" dirty="0" smtClean="0">
                <a:latin typeface="+mj-lt"/>
              </a:rPr>
              <a:t> axis (cm)</a:t>
            </a:r>
            <a:endParaRPr lang="en-US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397128" y="4516935"/>
            <a:ext cx="11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x axis (cm)</a:t>
            </a:r>
            <a:endParaRPr lang="en-US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2971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+mj-lt"/>
              </a:rPr>
              <a:t>Empty regions where dipoles/</a:t>
            </a:r>
            <a:r>
              <a:rPr lang="en-US" sz="1600" i="1" dirty="0" err="1" smtClean="0">
                <a:latin typeface="+mj-lt"/>
              </a:rPr>
              <a:t>quadrupoles</a:t>
            </a:r>
            <a:r>
              <a:rPr lang="en-US" sz="1600" i="1" dirty="0" smtClean="0">
                <a:latin typeface="+mj-lt"/>
              </a:rPr>
              <a:t> stand</a:t>
            </a:r>
            <a:endParaRPr lang="en-US" sz="16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257800" y="3733800"/>
            <a:ext cx="533403" cy="228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77000" y="4267200"/>
            <a:ext cx="266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G</a:t>
            </a:r>
            <a:r>
              <a:rPr lang="en-US" dirty="0" smtClean="0">
                <a:latin typeface="+mj-lt"/>
              </a:rPr>
              <a:t>eometry + fields checking -&gt; precision of 2nm for a single isotope </a:t>
            </a:r>
            <a:r>
              <a:rPr lang="en-US" baseline="30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He</a:t>
            </a:r>
            <a:r>
              <a:rPr lang="en-US" baseline="30000" dirty="0" smtClean="0">
                <a:latin typeface="+mj-lt"/>
              </a:rPr>
              <a:t>2+ </a:t>
            </a:r>
            <a:r>
              <a:rPr lang="en-US" dirty="0" smtClean="0">
                <a:latin typeface="+mj-lt"/>
              </a:rPr>
              <a:t>trajectory circulating through the arc USERDUMP card).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5029202" y="3657600"/>
            <a:ext cx="685799" cy="533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914901" y="3619501"/>
            <a:ext cx="762001" cy="685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6400" y="0"/>
            <a:ext cx="6334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Magnets implemented in FLUKA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1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Empty regions filled with 144 </a:t>
            </a:r>
            <a:r>
              <a:rPr lang="en-US" dirty="0" err="1" smtClean="0">
                <a:latin typeface="+mj-lt"/>
              </a:rPr>
              <a:t>Quadrupoles</a:t>
            </a:r>
            <a:r>
              <a:rPr lang="en-US" dirty="0" smtClean="0">
                <a:latin typeface="+mj-lt"/>
              </a:rPr>
              <a:t> and 86 SC-Dipoles (replication of prototypes)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Magnets very similar to the ones used for LHC Upgrade: </a:t>
            </a:r>
          </a:p>
          <a:p>
            <a:pPr lvl="1"/>
            <a:r>
              <a:rPr lang="en-US" dirty="0" smtClean="0">
                <a:latin typeface="+mj-lt"/>
              </a:rPr>
              <a:t>-&gt; same philosophy</a:t>
            </a:r>
          </a:p>
          <a:p>
            <a:pPr lvl="1"/>
            <a:r>
              <a:rPr lang="en-US" dirty="0" smtClean="0">
                <a:latin typeface="+mj-lt"/>
              </a:rPr>
              <a:t>-&gt; same materials </a:t>
            </a:r>
          </a:p>
          <a:p>
            <a:pPr lvl="1"/>
            <a:r>
              <a:rPr lang="en-US" dirty="0" smtClean="0">
                <a:latin typeface="+mj-lt"/>
              </a:rPr>
              <a:t>-&gt; different dimensions: lengths/coils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3429000" cy="36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828800"/>
            <a:ext cx="2667000" cy="253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91200" y="4495800"/>
            <a:ext cx="17884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Length: 100cm</a:t>
            </a:r>
          </a:p>
          <a:p>
            <a:r>
              <a:rPr lang="en-US" dirty="0" smtClean="0">
                <a:latin typeface="+mj-lt"/>
              </a:rPr>
              <a:t>Ext. radius: 28cm</a:t>
            </a:r>
          </a:p>
          <a:p>
            <a:r>
              <a:rPr lang="en-US" dirty="0" smtClean="0">
                <a:latin typeface="+mj-lt"/>
              </a:rPr>
              <a:t>Aperture: 16cm</a:t>
            </a:r>
          </a:p>
          <a:p>
            <a:r>
              <a:rPr lang="en-US" dirty="0" smtClean="0">
                <a:latin typeface="+mj-lt"/>
              </a:rPr>
              <a:t>Gradient: 70T/m</a:t>
            </a:r>
          </a:p>
          <a:p>
            <a:r>
              <a:rPr lang="en-US" dirty="0" smtClean="0">
                <a:latin typeface="+mj-lt"/>
              </a:rPr>
              <a:t>Coil: </a:t>
            </a:r>
            <a:r>
              <a:rPr lang="en-US" dirty="0" err="1" smtClean="0">
                <a:latin typeface="+mj-lt"/>
              </a:rPr>
              <a:t>NbTi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37239" y="4174980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quadrupoles</a:t>
            </a:r>
            <a:endParaRPr lang="en-US" sz="280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76600" y="38100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91200" y="4495800"/>
            <a:ext cx="17884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Length: 425cm</a:t>
            </a:r>
          </a:p>
          <a:p>
            <a:r>
              <a:rPr lang="en-US" dirty="0" smtClean="0">
                <a:latin typeface="+mj-lt"/>
              </a:rPr>
              <a:t>Ext. radius: 28cm</a:t>
            </a:r>
          </a:p>
          <a:p>
            <a:r>
              <a:rPr lang="en-US" dirty="0" smtClean="0">
                <a:latin typeface="+mj-lt"/>
              </a:rPr>
              <a:t>Aperture: 18cm</a:t>
            </a:r>
          </a:p>
          <a:p>
            <a:r>
              <a:rPr lang="en-US" dirty="0" smtClean="0">
                <a:latin typeface="+mj-lt"/>
              </a:rPr>
              <a:t>Field: 8T</a:t>
            </a:r>
          </a:p>
          <a:p>
            <a:r>
              <a:rPr lang="en-US" dirty="0" smtClean="0">
                <a:latin typeface="+mj-lt"/>
              </a:rPr>
              <a:t>Coil: </a:t>
            </a:r>
            <a:r>
              <a:rPr lang="en-US" dirty="0" err="1">
                <a:latin typeface="+mj-lt"/>
              </a:rPr>
              <a:t>NbTi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4048" y="2743200"/>
            <a:ext cx="352159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2362200" cy="235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76400" y="0"/>
            <a:ext cx="6334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Magnets implemented in FLUKA</a:t>
            </a:r>
            <a:endParaRPr lang="en-US" sz="3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95400"/>
            <a:ext cx="91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Empty regions filled with 144 </a:t>
            </a:r>
            <a:r>
              <a:rPr lang="en-US" dirty="0" err="1" smtClean="0">
                <a:latin typeface="+mj-lt"/>
              </a:rPr>
              <a:t>Quadrupoles</a:t>
            </a:r>
            <a:r>
              <a:rPr lang="en-US" dirty="0" smtClean="0">
                <a:latin typeface="+mj-lt"/>
              </a:rPr>
              <a:t> and 86 SC-Dipoles (replication of prototypes)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Magnets very similar to the ones used for LHC Upgrade: </a:t>
            </a:r>
          </a:p>
          <a:p>
            <a:pPr lvl="1"/>
            <a:r>
              <a:rPr lang="en-US" dirty="0" smtClean="0">
                <a:latin typeface="+mj-lt"/>
              </a:rPr>
              <a:t>-&gt; same philosophy</a:t>
            </a:r>
          </a:p>
          <a:p>
            <a:pPr lvl="1"/>
            <a:r>
              <a:rPr lang="en-US" dirty="0" smtClean="0">
                <a:latin typeface="+mj-lt"/>
              </a:rPr>
              <a:t>-&gt; same materials </a:t>
            </a:r>
          </a:p>
          <a:p>
            <a:pPr lvl="1"/>
            <a:r>
              <a:rPr lang="en-US" dirty="0" smtClean="0">
                <a:latin typeface="+mj-lt"/>
              </a:rPr>
              <a:t>-&gt; different dimensions: lengths/coils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53893" y="4174980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dipoles</a:t>
            </a:r>
            <a:endParaRPr lang="en-US" sz="2800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0"/>
            <a:ext cx="5887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Power depositions with FLUKA</a:t>
            </a:r>
            <a:endParaRPr lang="en-US" sz="3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192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Simulations performed for </a:t>
            </a:r>
            <a:r>
              <a:rPr lang="en-US" baseline="30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Li</a:t>
            </a:r>
            <a:r>
              <a:rPr lang="en-US" baseline="30000" dirty="0" smtClean="0">
                <a:latin typeface="+mj-lt"/>
              </a:rPr>
              <a:t>3+ </a:t>
            </a:r>
            <a:r>
              <a:rPr lang="en-US" dirty="0" smtClean="0">
                <a:latin typeface="+mj-lt"/>
              </a:rPr>
              <a:t>(daughter of </a:t>
            </a:r>
            <a:r>
              <a:rPr lang="en-US" baseline="30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He</a:t>
            </a:r>
            <a:r>
              <a:rPr lang="en-US" baseline="30000" dirty="0" smtClean="0">
                <a:latin typeface="+mj-lt"/>
              </a:rPr>
              <a:t>2+</a:t>
            </a:r>
            <a:r>
              <a:rPr lang="en-US" dirty="0" smtClean="0">
                <a:latin typeface="+mj-lt"/>
              </a:rPr>
              <a:t>) on half of the arc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Present studies done using a routine as a source distributing the particles </a:t>
            </a:r>
            <a:r>
              <a:rPr lang="en-US" dirty="0" err="1" smtClean="0">
                <a:latin typeface="+mj-lt"/>
              </a:rPr>
              <a:t>isotropically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upstream along half </a:t>
            </a:r>
            <a:r>
              <a:rPr lang="en-US" dirty="0" smtClean="0">
                <a:latin typeface="+mj-lt"/>
              </a:rPr>
              <a:t>of an arc </a:t>
            </a:r>
          </a:p>
        </p:txBody>
      </p:sp>
      <p:pic>
        <p:nvPicPr>
          <p:cNvPr id="8" name="Picture 7" descr="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33400"/>
            <a:ext cx="6096000" cy="4191000"/>
          </a:xfrm>
          <a:prstGeom prst="rect">
            <a:avLst/>
          </a:prstGeom>
        </p:spPr>
      </p:pic>
      <p:graphicFrame>
        <p:nvGraphicFramePr>
          <p:cNvPr id="27" name="Chart 26"/>
          <p:cNvGraphicFramePr/>
          <p:nvPr/>
        </p:nvGraphicFramePr>
        <p:xfrm>
          <a:off x="0" y="3200400"/>
          <a:ext cx="3733800" cy="300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76600" y="4876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power deposited in the magnets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1600" y="2667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56.7% of the incoming energy deposited in half of the arc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090" y="5715000"/>
            <a:ext cx="4683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9.66x10</a:t>
            </a:r>
            <a:r>
              <a:rPr lang="en-US" sz="1400" baseline="30000" dirty="0" smtClean="0">
                <a:latin typeface="+mj-lt"/>
              </a:rPr>
              <a:t>13</a:t>
            </a:r>
            <a:r>
              <a:rPr lang="en-US" sz="1400" dirty="0" smtClean="0">
                <a:latin typeface="+mj-lt"/>
              </a:rPr>
              <a:t> particles of </a:t>
            </a:r>
            <a:r>
              <a:rPr lang="en-US" sz="1400" baseline="30000" dirty="0" smtClean="0">
                <a:latin typeface="+mj-lt"/>
              </a:rPr>
              <a:t>6</a:t>
            </a:r>
            <a:r>
              <a:rPr lang="en-US" sz="1400" dirty="0" smtClean="0">
                <a:latin typeface="+mj-lt"/>
              </a:rPr>
              <a:t>He</a:t>
            </a:r>
            <a:r>
              <a:rPr lang="en-US" sz="1400" baseline="30000" dirty="0" smtClean="0">
                <a:latin typeface="+mj-lt"/>
              </a:rPr>
              <a:t>2+ </a:t>
            </a:r>
            <a:r>
              <a:rPr lang="en-US" sz="1400" dirty="0" smtClean="0">
                <a:latin typeface="+mj-lt"/>
              </a:rPr>
              <a:t>accumulated in the Decay Ring*</a:t>
            </a:r>
          </a:p>
          <a:p>
            <a:pPr algn="r"/>
            <a:r>
              <a:rPr lang="en-US" sz="1400" i="1" dirty="0" smtClean="0">
                <a:latin typeface="+mj-lt"/>
              </a:rPr>
              <a:t>*</a:t>
            </a:r>
            <a:r>
              <a:rPr lang="en-US" sz="1400" i="1" dirty="0" err="1" smtClean="0">
                <a:latin typeface="+mj-lt"/>
              </a:rPr>
              <a:t>Eurisol</a:t>
            </a:r>
            <a:r>
              <a:rPr lang="en-US" sz="1400" i="1" dirty="0" smtClean="0">
                <a:latin typeface="+mj-lt"/>
              </a:rPr>
              <a:t> report study, Nov. 2009</a:t>
            </a:r>
            <a:endParaRPr lang="en-US" sz="1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0"/>
            <a:ext cx="5401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Power Depositions &amp; Peaks:</a:t>
            </a:r>
          </a:p>
          <a:p>
            <a:pPr algn="ctr"/>
            <a:r>
              <a:rPr lang="en-US" sz="2400" dirty="0" smtClean="0">
                <a:latin typeface="+mj-lt"/>
              </a:rPr>
              <a:t>first estimations</a:t>
            </a:r>
            <a:endParaRPr lang="en-US" sz="2400" dirty="0">
              <a:latin typeface="+mj-lt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3937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00800" y="3962400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z</a:t>
            </a:r>
            <a:r>
              <a:rPr lang="en-US" dirty="0" smtClean="0">
                <a:latin typeface="+mj-lt"/>
              </a:rPr>
              <a:t> axis (cm)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415555" y="2756645"/>
            <a:ext cx="283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Power deposited (</a:t>
            </a:r>
            <a:r>
              <a:rPr lang="en-US" dirty="0" err="1" smtClean="0">
                <a:latin typeface="+mj-lt"/>
              </a:rPr>
              <a:t>mW</a:t>
            </a:r>
            <a:r>
              <a:rPr lang="en-US" dirty="0" smtClean="0">
                <a:latin typeface="+mj-lt"/>
              </a:rPr>
              <a:t>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0"/>
            <a:ext cx="1905000" cy="16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flipH="1">
            <a:off x="2514600" y="4343400"/>
            <a:ext cx="6934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Max. peak of power deposited in the coils: ~15mW/cm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for 4 dipoles.</a:t>
            </a: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			 -&gt; Above the quench limit (~4mW/cm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)</a:t>
            </a:r>
          </a:p>
          <a:p>
            <a:r>
              <a:rPr lang="en-US" dirty="0" smtClean="0">
                <a:latin typeface="+mj-lt"/>
              </a:rPr>
              <a:t>			Similar peaks when using 1cm thick liner</a:t>
            </a:r>
          </a:p>
          <a:p>
            <a:r>
              <a:rPr lang="en-US" dirty="0" smtClean="0">
                <a:latin typeface="+mj-lt"/>
              </a:rPr>
              <a:t>			(stainless steel) 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990600"/>
            <a:ext cx="5026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Decay losses concentrated on the horizontal plane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Normalized to a decay rate in half of the arc:</a:t>
            </a:r>
          </a:p>
          <a:p>
            <a:pPr lvl="3"/>
            <a:r>
              <a:rPr lang="en-US" i="1" dirty="0" smtClean="0">
                <a:latin typeface="+mj-lt"/>
              </a:rPr>
              <a:t>He: 3.74x10</a:t>
            </a:r>
            <a:r>
              <a:rPr lang="en-US" i="1" baseline="30000" dirty="0" smtClean="0">
                <a:latin typeface="+mj-lt"/>
              </a:rPr>
              <a:t>10</a:t>
            </a:r>
            <a:r>
              <a:rPr lang="en-US" i="1" dirty="0" smtClean="0">
                <a:latin typeface="+mj-lt"/>
              </a:rPr>
              <a:t> decay.s</a:t>
            </a:r>
            <a:r>
              <a:rPr lang="en-US" i="1" baseline="30000" dirty="0" smtClean="0">
                <a:latin typeface="+mj-lt"/>
              </a:rPr>
              <a:t>-1</a:t>
            </a:r>
          </a:p>
          <a:p>
            <a:pPr lvl="1"/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905000"/>
            <a:ext cx="340797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29200" y="1828800"/>
            <a:ext cx="30008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16</a:t>
            </a:r>
          </a:p>
          <a:p>
            <a:endParaRPr lang="en-US" sz="800" dirty="0" smtClean="0"/>
          </a:p>
          <a:p>
            <a:r>
              <a:rPr lang="en-US" sz="800" dirty="0" smtClean="0"/>
              <a:t>14</a:t>
            </a:r>
          </a:p>
          <a:p>
            <a:endParaRPr lang="en-US" sz="800" dirty="0" smtClean="0"/>
          </a:p>
          <a:p>
            <a:r>
              <a:rPr lang="en-US" sz="800" dirty="0" smtClean="0"/>
              <a:t>12</a:t>
            </a:r>
          </a:p>
          <a:p>
            <a:endParaRPr lang="en-US" sz="800" dirty="0" smtClean="0"/>
          </a:p>
          <a:p>
            <a:r>
              <a:rPr lang="en-US" sz="800" dirty="0" smtClean="0"/>
              <a:t>10</a:t>
            </a:r>
          </a:p>
          <a:p>
            <a:endParaRPr lang="en-US" sz="800" dirty="0" smtClean="0"/>
          </a:p>
          <a:p>
            <a:r>
              <a:rPr lang="en-US" sz="800" dirty="0" smtClean="0"/>
              <a:t>8</a:t>
            </a:r>
          </a:p>
          <a:p>
            <a:endParaRPr lang="en-US" sz="800" dirty="0" smtClean="0"/>
          </a:p>
          <a:p>
            <a:r>
              <a:rPr lang="en-US" sz="800" dirty="0" smtClean="0"/>
              <a:t>6</a:t>
            </a:r>
          </a:p>
          <a:p>
            <a:endParaRPr lang="en-US" sz="800" dirty="0" smtClean="0"/>
          </a:p>
          <a:p>
            <a:r>
              <a:rPr lang="en-US" sz="800" dirty="0" smtClean="0"/>
              <a:t>4</a:t>
            </a:r>
          </a:p>
          <a:p>
            <a:endParaRPr lang="en-US" sz="800" dirty="0" smtClean="0"/>
          </a:p>
          <a:p>
            <a:r>
              <a:rPr lang="en-US" sz="800" dirty="0" smtClean="0"/>
              <a:t>2</a:t>
            </a:r>
          </a:p>
          <a:p>
            <a:endParaRPr lang="en-US" sz="800" dirty="0" smtClean="0"/>
          </a:p>
          <a:p>
            <a:r>
              <a:rPr lang="en-US" sz="800" dirty="0" smtClean="0"/>
              <a:t>0</a:t>
            </a:r>
            <a:endParaRPr lang="en-US" sz="800" dirty="0"/>
          </a:p>
        </p:txBody>
      </p:sp>
      <p:pic>
        <p:nvPicPr>
          <p:cNvPr id="19" name="Picture 18" descr="lin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4343400"/>
            <a:ext cx="2895600" cy="217170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4419600" y="53340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-279504" y="3794839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dipoles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702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Status of the magnet studies                 in the ARCS (FLUKA)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Decay ring collimation study and energy deposition on surrounding magnets</dc:title>
  <dc:creator>bouquer</dc:creator>
  <cp:lastModifiedBy>Elian</cp:lastModifiedBy>
  <cp:revision>450</cp:revision>
  <dcterms:created xsi:type="dcterms:W3CDTF">2009-03-20T08:14:59Z</dcterms:created>
  <dcterms:modified xsi:type="dcterms:W3CDTF">2010-06-03T10:26:19Z</dcterms:modified>
</cp:coreProperties>
</file>