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4" r:id="rId8"/>
    <p:sldId id="265" r:id="rId9"/>
    <p:sldId id="263" r:id="rId10"/>
    <p:sldId id="266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5"/>
    <p:restoredTop sz="94656"/>
  </p:normalViewPr>
  <p:slideViewPr>
    <p:cSldViewPr snapToGrid="0" snapToObjects="1">
      <p:cViewPr varScale="1">
        <p:scale>
          <a:sx n="140" d="100"/>
          <a:sy n="140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EAD26-1421-4846-CF69-B97D743BF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08E480-EDAA-B7B7-6B55-475FED657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2941C-6D9C-E8A8-058D-C35EB104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B0157B-A169-977B-45AE-54D3D6FC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7D0670-3547-638B-ED4D-8F6763FA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0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1FD3F-48C3-7A13-A0A2-139DCADF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5FBBFB-1C5D-FA01-7D75-3A3EB3AD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978A8-572B-5A6B-A121-8E375794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83FE37-293C-A11B-8D84-DB519A36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4352B3-AF67-94CA-5880-9C032E96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03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2229F-3FE3-07B5-3DC1-9BA164082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800F50-8BB0-7AF5-9270-0B7617D5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6E124-7B6C-DCF6-0F59-B4596C14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E42839-8CA8-879D-4607-49A661A7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ECE45E-86DE-E2E2-3271-379B306F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10931-1688-A030-C663-1E1AE728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06FEB-5ED4-5F94-D968-3442BC0A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A5AC48-382D-9C52-717F-8B367143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37AD58-91C3-A8E6-AA4F-0EF9B027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2A773-1DDE-D7DA-15E0-5B4B9E2F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03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FEF79-93B0-C042-EB10-B56BF4D7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1FE4FA-0E2B-E4A3-CC84-B14CC9B1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DCA41D-3422-42F8-CC67-0D324B00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B01BD-9C85-8B4D-DF7F-F7F7F332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EAE2A-844D-BF64-A506-9C2D9B07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1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B17B-141C-488D-C457-0B952ECF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F9C999-984B-3EDD-5FB2-11A407601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A7C5D-96A6-2048-DC7B-3FB77A6E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B4A0D7-865C-F2C6-BF18-FB440794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D0F30-4028-8798-01B6-8C7A6B4E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B9E95-6FE0-16E7-1AB7-17C55C36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8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5E60B-BFE7-7924-1622-9F1672E4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1151B4-7233-A9C5-6EC9-50EF1E23D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1CB55C-603C-1242-F557-C475D644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CA72B3-FC9C-0324-9602-3C0C79C5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161E31-539D-CFE5-D13D-9F7B5F2B3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FFFEEB-F8B0-D99F-E285-CF14A27D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AB767D-8C90-8DFE-9FF8-7B9BA1A1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F47103-12AD-0260-C523-43F8E153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9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2F5AD-9910-5495-3E54-123B7A3C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9E3F3E-7F3F-25D4-E64B-8C26141C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F57E3F-9E00-56D0-EB7F-7F9EE6A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FD74D3-3AD2-EFF8-61D9-A982292F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3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A73997-7909-309F-537C-4A1C383F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8632E3-2958-B527-2D21-16E0016F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964D3F-597A-9555-202F-832771AC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6D5B6-F663-71D8-7D45-CAD84F59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A1ED5-1DE8-AF44-620F-A256015C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D029CA-C95F-6DD2-ED15-8BAE371E4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B9A4E-9297-FDF3-39BC-EC2D69E0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2AB1AC-B2F0-7861-EDEA-F4DDE47F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492D4C-16D9-C72C-9E88-8EF834FE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14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09228-698D-3C20-38C3-50B9A74E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00B2D3-DB2A-B9F7-D436-EE2D30C59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3A4D0F-2664-063B-9519-073DD34EC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DF23B6-BCB5-7B5D-8BED-1F7E40A9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A7123F-7621-DCFC-EFD1-E645F7D8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6799CA-508A-BA02-075D-2CD62CB3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3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8435A0-F7B1-4E04-3138-FE16C91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E78017-2576-7787-785F-47B641E06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7AD46-0CCA-BDB3-0250-182CD0E87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96A2-A01B-0F47-986B-E1445FF6BD8C}" type="datetimeFigureOut">
              <a:rPr lang="es-ES" smtClean="0"/>
              <a:t>21/4/22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C26DF3-31FC-97A1-E505-C85E04AE7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63B04-1D39-34BB-896B-3CF698AB1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023F-B1BC-0B4E-ACAB-AE3564C50B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4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src-user-docs.readthedocs.io/en/late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ivoa/Olig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o.access.egi.eu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ai.egi.eu/fedclou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ai.egi.eu/fedclou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ai.egi.eu/oidc" TargetMode="External"/><Relationship Id="rId2" Type="http://schemas.openxmlformats.org/officeDocument/2006/relationships/hyperlink" Target="https://indigo-dc.gitbook.io/oidc-agent/user/oidc-agent/star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o.access.egi.e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1EA3B-42B2-C0DA-5C25-89791EB28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Integrating</a:t>
            </a:r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EGI as a compute </a:t>
            </a:r>
            <a:r>
              <a:rPr lang="es-E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facility</a:t>
            </a:r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ESAP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90FBE-4EF6-540C-D096-CAD0C4FF5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4525315"/>
            <a:ext cx="9144000" cy="1655762"/>
          </a:xfrm>
        </p:spPr>
        <p:txBody>
          <a:bodyPr>
            <a:normAutofit/>
          </a:bodyPr>
          <a:lstStyle/>
          <a:p>
            <a:r>
              <a:rPr lang="es-ES" sz="2000" dirty="0"/>
              <a:t>Susana Sánchez, Sara </a:t>
            </a:r>
            <a:r>
              <a:rPr lang="es-ES" sz="2000" dirty="0" err="1"/>
              <a:t>Bertocco</a:t>
            </a:r>
            <a:r>
              <a:rPr lang="es-ES" sz="2000" dirty="0"/>
              <a:t>, Dave Morris, Manuel Parra</a:t>
            </a:r>
          </a:p>
          <a:p>
            <a:r>
              <a:rPr lang="es-ES" sz="2000" dirty="0"/>
              <a:t>21 April 2022</a:t>
            </a:r>
          </a:p>
          <a:p>
            <a:r>
              <a:rPr lang="es-ES" sz="2000" dirty="0"/>
              <a:t>ESAP </a:t>
            </a:r>
            <a:r>
              <a:rPr lang="es-ES" sz="2000" dirty="0" err="1"/>
              <a:t>Busy</a:t>
            </a:r>
            <a:r>
              <a:rPr lang="es-ES" sz="2000" dirty="0"/>
              <a:t> </a:t>
            </a:r>
            <a:r>
              <a:rPr lang="es-ES" sz="2000" dirty="0" err="1"/>
              <a:t>Week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0796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Is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it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doable</a:t>
            </a:r>
            <a:r>
              <a:rPr lang="es-ES" sz="2800" dirty="0">
                <a:solidFill>
                  <a:schemeClr val="accent1"/>
                </a:solidFill>
              </a:rPr>
              <a:t>?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449E9A0-7EF5-EC46-AC19-0E602737978E}"/>
              </a:ext>
            </a:extLst>
          </p:cNvPr>
          <p:cNvSpPr txBox="1"/>
          <p:nvPr/>
        </p:nvSpPr>
        <p:spPr>
          <a:xfrm>
            <a:off x="628743" y="1120676"/>
            <a:ext cx="1127436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Token generation requires interacting with a web page -&gt; Can we overcome this?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Pending to check if it is possible the access to the VM via the key pair.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Problems getting public IPs (</a:t>
            </a:r>
            <a:r>
              <a:rPr lang="en-GB" dirty="0" err="1">
                <a:sym typeface="Wingdings" pitchFamily="2" charset="2"/>
              </a:rPr>
              <a:t>vo.access.egi.eu</a:t>
            </a:r>
            <a:r>
              <a:rPr lang="en-GB" dirty="0">
                <a:sym typeface="Wingdings" pitchFamily="2" charset="2"/>
              </a:rPr>
              <a:t> has limited resources)</a:t>
            </a:r>
            <a:endParaRPr lang="es-ES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 err="1"/>
              <a:t>FedCloud</a:t>
            </a:r>
            <a:r>
              <a:rPr lang="en-GB" dirty="0"/>
              <a:t> CLI is a high-level Python package</a:t>
            </a:r>
            <a:r>
              <a:rPr lang="es-ES" dirty="0">
                <a:sym typeface="Wingdings" pitchFamily="2" charset="2"/>
              </a:rPr>
              <a:t>, can be </a:t>
            </a:r>
            <a:r>
              <a:rPr lang="es-ES" dirty="0" err="1">
                <a:sym typeface="Wingdings" pitchFamily="2" charset="2"/>
              </a:rPr>
              <a:t>integrated</a:t>
            </a:r>
            <a:r>
              <a:rPr lang="es-ES" dirty="0">
                <a:sym typeface="Wingdings" pitchFamily="2" charset="2"/>
              </a:rPr>
              <a:t> in ESAP </a:t>
            </a:r>
            <a:r>
              <a:rPr lang="es-ES" dirty="0" err="1">
                <a:sym typeface="Wingdings" pitchFamily="2" charset="2"/>
              </a:rPr>
              <a:t>backend</a:t>
            </a:r>
            <a:r>
              <a:rPr lang="es-ES" dirty="0">
                <a:sym typeface="Wingdings" pitchFamily="2" charset="2"/>
              </a:rPr>
              <a:t>? </a:t>
            </a:r>
            <a:r>
              <a:rPr lang="es-ES" dirty="0" err="1">
                <a:sym typeface="Wingdings" pitchFamily="2" charset="2"/>
              </a:rPr>
              <a:t>How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much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effort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requires</a:t>
            </a:r>
            <a:r>
              <a:rPr lang="es-ES" dirty="0">
                <a:sym typeface="Wingdings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99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902AC4-ACD3-CC94-CCCB-BD524F62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2" y="640217"/>
            <a:ext cx="6050964" cy="62177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D81B1E-78CF-AF2C-8410-EF80A099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t="64452" b="22885"/>
          <a:stretch/>
        </p:blipFill>
        <p:spPr>
          <a:xfrm>
            <a:off x="762000" y="5411244"/>
            <a:ext cx="5941944" cy="8016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84238D4-6F4D-4A33-EB46-6C166F98C797}"/>
              </a:ext>
            </a:extLst>
          </p:cNvPr>
          <p:cNvSpPr/>
          <p:nvPr/>
        </p:nvSpPr>
        <p:spPr>
          <a:xfrm>
            <a:off x="762000" y="5454596"/>
            <a:ext cx="5829631" cy="86037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SPSRC Cloud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IAA-CSIC</a:t>
            </a:r>
          </a:p>
          <a:p>
            <a:endParaRPr lang="es-E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s-E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SPSRC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análisis</a:t>
            </a:r>
          </a:p>
          <a:p>
            <a:r>
              <a:rPr lang="es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https://spsrc-user-docs.readthedocs.io/en/latest/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stituto de Astrofísica de Andalucía (IAA-CSIC) | somm">
            <a:extLst>
              <a:ext uri="{FF2B5EF4-FFF2-40B4-BE49-F238E27FC236}">
                <a16:creationId xmlns:a16="http://schemas.microsoft.com/office/drawing/2014/main" id="{75B8B3DF-0411-01AD-DA98-728C9C230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11429" r="15191" b="15015"/>
          <a:stretch/>
        </p:blipFill>
        <p:spPr bwMode="auto">
          <a:xfrm>
            <a:off x="5029200" y="5533185"/>
            <a:ext cx="1481427" cy="6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13">
            <a:extLst>
              <a:ext uri="{FF2B5EF4-FFF2-40B4-BE49-F238E27FC236}">
                <a16:creationId xmlns:a16="http://schemas.microsoft.com/office/drawing/2014/main" id="{FC3698C7-48C9-741D-2332-C1DFEDB9538A}"/>
              </a:ext>
            </a:extLst>
          </p:cNvPr>
          <p:cNvCxnSpPr>
            <a:cxnSpLocks/>
          </p:cNvCxnSpPr>
          <p:nvPr/>
        </p:nvCxnSpPr>
        <p:spPr>
          <a:xfrm flipH="1">
            <a:off x="5769913" y="3515970"/>
            <a:ext cx="1478153" cy="20562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8">
            <a:extLst>
              <a:ext uri="{FF2B5EF4-FFF2-40B4-BE49-F238E27FC236}">
                <a16:creationId xmlns:a16="http://schemas.microsoft.com/office/drawing/2014/main" id="{ABB625B5-B5A8-E320-B410-1937E8B2B69A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Other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options</a:t>
            </a:r>
            <a:endParaRPr lang="es-ES" sz="2800" dirty="0">
              <a:solidFill>
                <a:schemeClr val="accent1"/>
              </a:solidFill>
            </a:endParaRPr>
          </a:p>
        </p:txBody>
      </p:sp>
      <p:cxnSp>
        <p:nvCxnSpPr>
          <p:cNvPr id="9" name="Conector recto 10">
            <a:extLst>
              <a:ext uri="{FF2B5EF4-FFF2-40B4-BE49-F238E27FC236}">
                <a16:creationId xmlns:a16="http://schemas.microsoft.com/office/drawing/2014/main" id="{44F91E0C-BCC8-BEDB-444E-74C814F53973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3">
            <a:extLst>
              <a:ext uri="{FF2B5EF4-FFF2-40B4-BE49-F238E27FC236}">
                <a16:creationId xmlns:a16="http://schemas.microsoft.com/office/drawing/2014/main" id="{82A046DB-EE14-46A6-2D2B-D1708F6AFC86}"/>
              </a:ext>
            </a:extLst>
          </p:cNvPr>
          <p:cNvSpPr txBox="1"/>
          <p:nvPr/>
        </p:nvSpPr>
        <p:spPr>
          <a:xfrm>
            <a:off x="7553410" y="1946301"/>
            <a:ext cx="38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No problems related to tokens but problems authorising external users for Creating/Managing VMs</a:t>
            </a:r>
          </a:p>
          <a:p>
            <a:pPr marL="285750" indent="-285750">
              <a:buFont typeface="Wingdings" pitchFamily="2" charset="2"/>
              <a:buChar char="à"/>
            </a:pPr>
            <a:endParaRPr lang="en-GB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Allocate 1-2 “permanent” VMs, so ESAP would not need to create VMs</a:t>
            </a:r>
          </a:p>
          <a:p>
            <a:pPr marL="285750" indent="-285750">
              <a:buFont typeface="Wingdings" pitchFamily="2" charset="2"/>
              <a:buChar char="à"/>
            </a:pPr>
            <a:endParaRPr lang="en-GB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This would solve our problems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74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>
            <a:extLst>
              <a:ext uri="{FF2B5EF4-FFF2-40B4-BE49-F238E27FC236}">
                <a16:creationId xmlns:a16="http://schemas.microsoft.com/office/drawing/2014/main" id="{619095C5-5468-40CF-F2CB-75398C25BE76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</a:rPr>
              <a:t>Can </a:t>
            </a:r>
            <a:r>
              <a:rPr lang="es-ES" sz="2800" dirty="0" err="1">
                <a:solidFill>
                  <a:schemeClr val="accent1"/>
                </a:solidFill>
              </a:rPr>
              <a:t>VMs</a:t>
            </a:r>
            <a:r>
              <a:rPr lang="es-ES" sz="2800" dirty="0">
                <a:solidFill>
                  <a:schemeClr val="accent1"/>
                </a:solidFill>
              </a:rPr>
              <a:t> be </a:t>
            </a:r>
            <a:r>
              <a:rPr lang="es-ES" sz="2800" dirty="0" err="1">
                <a:solidFill>
                  <a:schemeClr val="accent1"/>
                </a:solidFill>
              </a:rPr>
              <a:t>useful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integrate</a:t>
            </a:r>
            <a:r>
              <a:rPr lang="es-ES" sz="2800" dirty="0">
                <a:solidFill>
                  <a:schemeClr val="accent1"/>
                </a:solidFill>
              </a:rPr>
              <a:t> desktop </a:t>
            </a:r>
            <a:r>
              <a:rPr lang="es-ES" sz="2800" dirty="0" err="1">
                <a:solidFill>
                  <a:schemeClr val="accent1"/>
                </a:solidFill>
              </a:rPr>
              <a:t>tools</a:t>
            </a:r>
            <a:r>
              <a:rPr lang="es-ES" sz="2800" dirty="0">
                <a:solidFill>
                  <a:schemeClr val="accent1"/>
                </a:solidFill>
              </a:rPr>
              <a:t> in ESAP?</a:t>
            </a:r>
          </a:p>
        </p:txBody>
      </p:sp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DDA6EFE7-FB64-5797-AB94-C1209D86F2D0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>
            <a:extLst>
              <a:ext uri="{FF2B5EF4-FFF2-40B4-BE49-F238E27FC236}">
                <a16:creationId xmlns:a16="http://schemas.microsoft.com/office/drawing/2014/main" id="{17F9EECC-0CB1-282A-2F8C-9A306A3FF653}"/>
              </a:ext>
            </a:extLst>
          </p:cNvPr>
          <p:cNvSpPr txBox="1"/>
          <p:nvPr/>
        </p:nvSpPr>
        <p:spPr>
          <a:xfrm>
            <a:off x="352243" y="3071852"/>
            <a:ext cx="1127436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Is this already solved by using containers?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Debian desktop running in an OCI container with </a:t>
            </a:r>
            <a:r>
              <a:rPr lang="en-GB" dirty="0" err="1"/>
              <a:t>TopCat</a:t>
            </a:r>
            <a:r>
              <a:rPr lang="en-GB" dirty="0"/>
              <a:t> and </a:t>
            </a:r>
            <a:r>
              <a:rPr lang="en-GB" dirty="0" err="1"/>
              <a:t>Aladin</a:t>
            </a:r>
            <a:r>
              <a:rPr lang="en-GB" dirty="0"/>
              <a:t> installed. </a:t>
            </a:r>
            <a:r>
              <a:rPr lang="en-GB" dirty="0">
                <a:hlinkClick r:id="rId2"/>
              </a:rPr>
              <a:t>https://github.com/ivoa/Oligia</a:t>
            </a:r>
            <a:endParaRPr lang="en-GB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In general, any desktop tool can be accessed through a container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BUT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 is there any restriction?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What about performance?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583A-F807-C8E3-CDCB-ADE4BA42F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" r="15811"/>
          <a:stretch/>
        </p:blipFill>
        <p:spPr>
          <a:xfrm>
            <a:off x="352243" y="1834027"/>
            <a:ext cx="11137392" cy="758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A4E72-469E-417B-AA49-045658B63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43" y="932327"/>
            <a:ext cx="4152900" cy="901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AB5B5C-FB65-BB4B-3F2D-CB3E455EB27A}"/>
              </a:ext>
            </a:extLst>
          </p:cNvPr>
          <p:cNvSpPr/>
          <p:nvPr/>
        </p:nvSpPr>
        <p:spPr>
          <a:xfrm>
            <a:off x="352243" y="932327"/>
            <a:ext cx="11137392" cy="1659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3730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>
            <a:extLst>
              <a:ext uri="{FF2B5EF4-FFF2-40B4-BE49-F238E27FC236}">
                <a16:creationId xmlns:a16="http://schemas.microsoft.com/office/drawing/2014/main" id="{062AE753-711D-BEA3-021B-1BDA9AA577C9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Discussion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points</a:t>
            </a:r>
            <a:endParaRPr lang="es-ES" sz="2800" dirty="0">
              <a:solidFill>
                <a:schemeClr val="accent1"/>
              </a:solidFill>
            </a:endParaRPr>
          </a:p>
        </p:txBody>
      </p:sp>
      <p:cxnSp>
        <p:nvCxnSpPr>
          <p:cNvPr id="5" name="Conector recto 10">
            <a:extLst>
              <a:ext uri="{FF2B5EF4-FFF2-40B4-BE49-F238E27FC236}">
                <a16:creationId xmlns:a16="http://schemas.microsoft.com/office/drawing/2014/main" id="{0769FFFE-1125-0B78-1331-EF744F1CB438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>
            <a:extLst>
              <a:ext uri="{FF2B5EF4-FFF2-40B4-BE49-F238E27FC236}">
                <a16:creationId xmlns:a16="http://schemas.microsoft.com/office/drawing/2014/main" id="{45654561-BAEC-2CA7-14E3-1858970661CE}"/>
              </a:ext>
            </a:extLst>
          </p:cNvPr>
          <p:cNvSpPr txBox="1"/>
          <p:nvPr/>
        </p:nvSpPr>
        <p:spPr>
          <a:xfrm>
            <a:off x="628743" y="1120676"/>
            <a:ext cx="1127436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Can we overcome the problems? In particular the token generation one.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/>
              <a:t>Integrate EGI vs Integrate IAA-CSIC SPSRC Cloud platform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What about Value vs Effort?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Still assessing the effort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Value: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Integrate an e-Infrastructure as EGI, part of EOSC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Increase variety in the ESAP compute facilities (currently only </a:t>
            </a:r>
            <a:r>
              <a:rPr lang="en-GB" dirty="0" err="1">
                <a:sym typeface="Wingdings" pitchFamily="2" charset="2"/>
              </a:rPr>
              <a:t>binderHub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dirty="0" err="1">
                <a:sym typeface="Wingdings" pitchFamily="2" charset="2"/>
              </a:rPr>
              <a:t>JupyterHub</a:t>
            </a:r>
            <a:r>
              <a:rPr lang="en-GB" dirty="0">
                <a:sym typeface="Wingdings" pitchFamily="2" charset="2"/>
              </a:rPr>
              <a:t>) &amp; Rosetta (containers, more?) </a:t>
            </a:r>
          </a:p>
        </p:txBody>
      </p:sp>
    </p:spTree>
    <p:extLst>
      <p:ext uri="{BB962C8B-B14F-4D97-AF65-F5344CB8AC3E}">
        <p14:creationId xmlns:p14="http://schemas.microsoft.com/office/powerpoint/2010/main" val="16619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902AC4-ACD3-CC94-CCCB-BD524F62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2" y="642534"/>
            <a:ext cx="6048709" cy="6215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D81B1E-78CF-AF2C-8410-EF80A099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t="64452" b="22885"/>
          <a:stretch/>
        </p:blipFill>
        <p:spPr>
          <a:xfrm>
            <a:off x="762000" y="5411244"/>
            <a:ext cx="5829631" cy="8016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84238D4-6F4D-4A33-EB46-6C166F98C797}"/>
              </a:ext>
            </a:extLst>
          </p:cNvPr>
          <p:cNvSpPr/>
          <p:nvPr/>
        </p:nvSpPr>
        <p:spPr>
          <a:xfrm>
            <a:off x="822957" y="5472670"/>
            <a:ext cx="4040293" cy="6436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 Cloud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s-E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https://www.egi.eu/</a:t>
            </a: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4AB795B-82B2-DDD4-7D09-1EBBA618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70" y="5534108"/>
            <a:ext cx="284923" cy="2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D9D712-C055-3C55-8B97-E67AF10C60C4}"/>
              </a:ext>
            </a:extLst>
          </p:cNvPr>
          <p:cNvSpPr txBox="1"/>
          <p:nvPr/>
        </p:nvSpPr>
        <p:spPr>
          <a:xfrm>
            <a:off x="6901732" y="527125"/>
            <a:ext cx="4985468" cy="61863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EGI is an </a:t>
            </a:r>
            <a:r>
              <a:rPr lang="en-GB" dirty="0">
                <a:solidFill>
                  <a:schemeClr val="accent1"/>
                </a:solidFill>
              </a:rPr>
              <a:t>European e-infrastructure</a:t>
            </a:r>
            <a:r>
              <a:rPr lang="en-GB" dirty="0"/>
              <a:t>, providing computing services in the EOSC ecosystem.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It is a </a:t>
            </a:r>
            <a:r>
              <a:rPr lang="en-GB" dirty="0">
                <a:solidFill>
                  <a:schemeClr val="accent1"/>
                </a:solidFill>
              </a:rPr>
              <a:t>federation</a:t>
            </a:r>
            <a:r>
              <a:rPr lang="en-GB" dirty="0"/>
              <a:t> of 21 cloud providers (</a:t>
            </a:r>
            <a:r>
              <a:rPr lang="en-GB" dirty="0" err="1"/>
              <a:t>heterogeneus</a:t>
            </a:r>
            <a:r>
              <a:rPr lang="en-GB" dirty="0"/>
              <a:t> providers: OpenStack, </a:t>
            </a:r>
            <a:r>
              <a:rPr lang="en-GB" dirty="0" err="1"/>
              <a:t>OpenNebula</a:t>
            </a:r>
            <a:r>
              <a:rPr lang="en-GB" dirty="0"/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Access to the resources is based on </a:t>
            </a:r>
            <a:r>
              <a:rPr lang="en-GB" dirty="0">
                <a:solidFill>
                  <a:schemeClr val="accent1"/>
                </a:solidFill>
              </a:rPr>
              <a:t>Virtual Organisations</a:t>
            </a:r>
            <a:r>
              <a:rPr lang="en-GB" dirty="0"/>
              <a:t>: users needs to belong a Virtual Organisation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VO </a:t>
            </a:r>
            <a:r>
              <a:rPr lang="en-GB" dirty="0">
                <a:hlinkClick r:id="rId5"/>
              </a:rPr>
              <a:t>vo.access.egi.eu</a:t>
            </a:r>
            <a:r>
              <a:rPr lang="en-GB" dirty="0"/>
              <a:t> facilitates the access to the newcomers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A&amp;A: 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In the past X.509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Now more flexible with EGI Check-in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Access to cloud resources </a:t>
            </a:r>
            <a:r>
              <a:rPr lang="en-GB" dirty="0">
                <a:solidFill>
                  <a:schemeClr val="accent1"/>
                </a:solidFill>
              </a:rPr>
              <a:t>based on tokens</a:t>
            </a:r>
          </a:p>
          <a:p>
            <a:pPr lvl="1"/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>
                <a:solidFill>
                  <a:schemeClr val="accent1"/>
                </a:solidFill>
              </a:rPr>
              <a:t>FedCloud</a:t>
            </a:r>
            <a:r>
              <a:rPr lang="en-GB" dirty="0">
                <a:solidFill>
                  <a:schemeClr val="accent1"/>
                </a:solidFill>
              </a:rPr>
              <a:t> CLI </a:t>
            </a:r>
            <a:r>
              <a:rPr lang="en-GB" dirty="0"/>
              <a:t>is a high-level Python package for a command-line client designed for interaction with the OpenStack services in EGI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</a:rPr>
              <a:t>ESAP + EGI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92B25E9-72D4-3E78-165A-C899C572E90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423579" y="3620280"/>
            <a:ext cx="1478153" cy="20562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9193D36-B8DA-A97C-0745-6B6AFDAD508E}"/>
              </a:ext>
            </a:extLst>
          </p:cNvPr>
          <p:cNvSpPr txBox="1"/>
          <p:nvPr/>
        </p:nvSpPr>
        <p:spPr>
          <a:xfrm>
            <a:off x="659958" y="898497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1st step: </a:t>
            </a:r>
            <a:r>
              <a:rPr lang="es-ES" b="1" dirty="0" err="1"/>
              <a:t>Generate</a:t>
            </a:r>
            <a:r>
              <a:rPr lang="es-ES" b="1" dirty="0"/>
              <a:t> tokens - </a:t>
            </a:r>
            <a:r>
              <a:rPr lang="es-ES" b="1" dirty="0">
                <a:hlinkClick r:id="rId2"/>
              </a:rPr>
              <a:t>https://aai.egi.eu/fedcloud/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4F0F48-0AD1-7DE0-0EAA-C658C486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1" y="1483321"/>
            <a:ext cx="4585669" cy="463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EE365A-9E96-FBFA-F71F-0A1CEB076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999" y="1267829"/>
            <a:ext cx="4414962" cy="359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26BCFB3-5CF6-FEB2-6061-9F68EBC33935}"/>
              </a:ext>
            </a:extLst>
          </p:cNvPr>
          <p:cNvSpPr/>
          <p:nvPr/>
        </p:nvSpPr>
        <p:spPr>
          <a:xfrm>
            <a:off x="5497003" y="1641318"/>
            <a:ext cx="861134" cy="41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9E90B-80C9-27FB-F9B5-9B2DD4477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207" y="5110136"/>
            <a:ext cx="3648625" cy="153319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1604B872-812C-2FD8-6B59-04FB264F52FD}"/>
              </a:ext>
            </a:extLst>
          </p:cNvPr>
          <p:cNvSpPr/>
          <p:nvPr/>
        </p:nvSpPr>
        <p:spPr>
          <a:xfrm rot="1198717">
            <a:off x="6724112" y="4842411"/>
            <a:ext cx="861134" cy="41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8638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9193D36-B8DA-A97C-0745-6B6AFDAD508E}"/>
              </a:ext>
            </a:extLst>
          </p:cNvPr>
          <p:cNvSpPr txBox="1"/>
          <p:nvPr/>
        </p:nvSpPr>
        <p:spPr>
          <a:xfrm>
            <a:off x="659958" y="898497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1st step: </a:t>
            </a:r>
            <a:r>
              <a:rPr lang="es-ES" b="1" dirty="0" err="1"/>
              <a:t>Generate</a:t>
            </a:r>
            <a:r>
              <a:rPr lang="es-ES" b="1" dirty="0"/>
              <a:t> tokens - </a:t>
            </a:r>
            <a:r>
              <a:rPr lang="es-ES" b="1" dirty="0">
                <a:hlinkClick r:id="rId2"/>
              </a:rPr>
              <a:t>https://aai.egi.eu/fedcloud/</a:t>
            </a:r>
            <a:endParaRPr lang="es-ES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81F5B71-A018-A01E-0B66-635A02B2B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12" r="25346"/>
          <a:stretch/>
        </p:blipFill>
        <p:spPr>
          <a:xfrm>
            <a:off x="782207" y="1946301"/>
            <a:ext cx="6644312" cy="296539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C48BAF-0EFB-43A6-82F1-01C1EAECFD56}"/>
              </a:ext>
            </a:extLst>
          </p:cNvPr>
          <p:cNvSpPr txBox="1"/>
          <p:nvPr/>
        </p:nvSpPr>
        <p:spPr>
          <a:xfrm>
            <a:off x="7553410" y="1946301"/>
            <a:ext cx="3856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s-ES" dirty="0" err="1">
                <a:sym typeface="Wingdings" pitchFamily="2" charset="2"/>
              </a:rPr>
              <a:t>From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”</a:t>
            </a:r>
            <a:r>
              <a:rPr lang="es-ES" dirty="0" err="1">
                <a:sym typeface="Wingdings" pitchFamily="2" charset="2"/>
              </a:rPr>
              <a:t>Refresh</a:t>
            </a:r>
            <a:r>
              <a:rPr lang="es-ES" dirty="0">
                <a:sym typeface="Wingdings" pitchFamily="2" charset="2"/>
              </a:rPr>
              <a:t> Token” </a:t>
            </a:r>
            <a:r>
              <a:rPr lang="es-ES" dirty="0" err="1">
                <a:sym typeface="Wingdings" pitchFamily="2" charset="2"/>
              </a:rPr>
              <a:t>you</a:t>
            </a:r>
            <a:r>
              <a:rPr lang="es-ES" dirty="0">
                <a:sym typeface="Wingdings" pitchFamily="2" charset="2"/>
              </a:rPr>
              <a:t> can </a:t>
            </a:r>
            <a:r>
              <a:rPr lang="es-ES" dirty="0" err="1">
                <a:sym typeface="Wingdings" pitchFamily="2" charset="2"/>
              </a:rPr>
              <a:t>generate</a:t>
            </a:r>
            <a:r>
              <a:rPr lang="es-ES" dirty="0">
                <a:sym typeface="Wingdings" pitchFamily="2" charset="2"/>
              </a:rPr>
              <a:t> “Access tokens”</a:t>
            </a:r>
          </a:p>
          <a:p>
            <a:pPr marL="285750" indent="-285750">
              <a:buFont typeface="Wingdings" pitchFamily="2" charset="2"/>
              <a:buChar char="à"/>
            </a:pPr>
            <a:endParaRPr lang="es-E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" dirty="0" err="1">
                <a:sym typeface="Wingdings" pitchFamily="2" charset="2"/>
              </a:rPr>
              <a:t>Refresh</a:t>
            </a:r>
            <a:r>
              <a:rPr lang="es-ES" dirty="0">
                <a:sym typeface="Wingdings" pitchFamily="2" charset="2"/>
              </a:rPr>
              <a:t> tokens expires in 13 </a:t>
            </a:r>
            <a:r>
              <a:rPr lang="es-ES" dirty="0" err="1">
                <a:sym typeface="Wingdings" pitchFamily="2" charset="2"/>
              </a:rPr>
              <a:t>months</a:t>
            </a:r>
            <a:endParaRPr lang="es-E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es-E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" dirty="0">
                <a:sym typeface="Wingdings" pitchFamily="2" charset="2"/>
              </a:rPr>
              <a:t>Access tokens expire in 1 </a:t>
            </a:r>
            <a:r>
              <a:rPr lang="es-ES" dirty="0" err="1">
                <a:sym typeface="Wingdings" pitchFamily="2" charset="2"/>
              </a:rPr>
              <a:t>hour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6D62D8-BB56-A6C0-9517-6A54A5C3365C}"/>
              </a:ext>
            </a:extLst>
          </p:cNvPr>
          <p:cNvSpPr txBox="1"/>
          <p:nvPr/>
        </p:nvSpPr>
        <p:spPr>
          <a:xfrm>
            <a:off x="806728" y="5267005"/>
            <a:ext cx="99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Problem: Tokens generation can not be done from command line, it requires interacting with a web page</a:t>
            </a:r>
          </a:p>
        </p:txBody>
      </p:sp>
    </p:spTree>
    <p:extLst>
      <p:ext uri="{BB962C8B-B14F-4D97-AF65-F5344CB8AC3E}">
        <p14:creationId xmlns:p14="http://schemas.microsoft.com/office/powerpoint/2010/main" val="312446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9193D36-B8DA-A97C-0745-6B6AFDAD508E}"/>
              </a:ext>
            </a:extLst>
          </p:cNvPr>
          <p:cNvSpPr txBox="1"/>
          <p:nvPr/>
        </p:nvSpPr>
        <p:spPr>
          <a:xfrm>
            <a:off x="659957" y="898497"/>
            <a:ext cx="1082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1st step: </a:t>
            </a:r>
            <a:r>
              <a:rPr lang="es-ES" b="1" dirty="0" err="1"/>
              <a:t>Generate</a:t>
            </a:r>
            <a:r>
              <a:rPr lang="es-ES" b="1" dirty="0"/>
              <a:t> tokens – </a:t>
            </a:r>
            <a:r>
              <a:rPr lang="es-ES" b="1" dirty="0">
                <a:solidFill>
                  <a:schemeClr val="accent1"/>
                </a:solidFill>
              </a:rPr>
              <a:t>“</a:t>
            </a:r>
            <a:r>
              <a:rPr lang="es-ES" b="1" dirty="0" err="1">
                <a:solidFill>
                  <a:schemeClr val="accent1"/>
                </a:solidFill>
              </a:rPr>
              <a:t>Command</a:t>
            </a:r>
            <a:r>
              <a:rPr lang="es-ES" b="1" dirty="0">
                <a:solidFill>
                  <a:schemeClr val="accent1"/>
                </a:solidFill>
              </a:rPr>
              <a:t> line </a:t>
            </a:r>
            <a:r>
              <a:rPr lang="es-ES" b="1" dirty="0" err="1">
                <a:solidFill>
                  <a:schemeClr val="accent1"/>
                </a:solidFill>
              </a:rPr>
              <a:t>version</a:t>
            </a:r>
            <a:r>
              <a:rPr lang="es-ES" b="1" dirty="0">
                <a:solidFill>
                  <a:schemeClr val="accent1"/>
                </a:solidFill>
              </a:rPr>
              <a:t>” </a:t>
            </a:r>
            <a:r>
              <a:rPr lang="es-ES" b="1" dirty="0"/>
              <a:t>– OIDC-</a:t>
            </a:r>
            <a:r>
              <a:rPr lang="es-ES" b="1" dirty="0" err="1"/>
              <a:t>agent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C48BAF-0EFB-43A6-82F1-01C1EAECFD56}"/>
              </a:ext>
            </a:extLst>
          </p:cNvPr>
          <p:cNvSpPr txBox="1"/>
          <p:nvPr/>
        </p:nvSpPr>
        <p:spPr>
          <a:xfrm>
            <a:off x="1043110" y="1579496"/>
            <a:ext cx="1010577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oidc-agent</a:t>
            </a:r>
            <a:r>
              <a:rPr lang="es-ES" dirty="0"/>
              <a:t> (</a:t>
            </a:r>
            <a:r>
              <a:rPr lang="es-ES" dirty="0">
                <a:hlinkClick r:id="rId2"/>
              </a:rPr>
              <a:t>https://indigo-dc.gitbook.io/oidc-agent/user/oidc-agent/start</a:t>
            </a:r>
            <a:r>
              <a:rPr lang="es-ES" dirty="0"/>
              <a:t> ) </a:t>
            </a:r>
          </a:p>
          <a:p>
            <a:pPr marL="285750" indent="-285750">
              <a:buFont typeface="Wingdings" pitchFamily="2" charset="2"/>
              <a:buChar char="à"/>
            </a:pPr>
            <a:endParaRPr lang="es-ES" dirty="0">
              <a:effectLst/>
            </a:endParaRPr>
          </a:p>
          <a:p>
            <a:pPr marL="742950" lvl="1" indent="-285750">
              <a:buFont typeface="Wingdings" pitchFamily="2" charset="2"/>
              <a:buChar char="à"/>
            </a:pPr>
            <a:r>
              <a:rPr lang="es-ES" dirty="0">
                <a:effectLst/>
              </a:rPr>
              <a:t>a set </a:t>
            </a:r>
            <a:r>
              <a:rPr lang="es-ES" dirty="0" err="1">
                <a:effectLst/>
              </a:rPr>
              <a:t>of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tools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to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manage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OpenID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Connect</a:t>
            </a:r>
            <a:r>
              <a:rPr lang="es-ES" dirty="0">
                <a:effectLst/>
              </a:rPr>
              <a:t> tokens and </a:t>
            </a:r>
            <a:r>
              <a:rPr lang="es-ES" dirty="0" err="1">
                <a:effectLst/>
              </a:rPr>
              <a:t>make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them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easily</a:t>
            </a:r>
            <a:r>
              <a:rPr lang="es-ES" dirty="0">
                <a:effectLst/>
              </a:rPr>
              <a:t> usable </a:t>
            </a:r>
            <a:r>
              <a:rPr lang="es-ES" dirty="0" err="1">
                <a:effectLst/>
              </a:rPr>
              <a:t>from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the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command</a:t>
            </a:r>
            <a:r>
              <a:rPr lang="es-ES" dirty="0">
                <a:effectLst/>
              </a:rPr>
              <a:t> line</a:t>
            </a:r>
            <a:endParaRPr lang="es-ES" dirty="0"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à"/>
            </a:pPr>
            <a:r>
              <a:rPr lang="es-ES" dirty="0" err="1">
                <a:sym typeface="Wingdings" pitchFamily="2" charset="2"/>
              </a:rPr>
              <a:t>included</a:t>
            </a:r>
            <a:r>
              <a:rPr lang="es-ES" dirty="0">
                <a:sym typeface="Wingdings" pitchFamily="2" charset="2"/>
              </a:rPr>
              <a:t> in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FedCloud</a:t>
            </a:r>
            <a:r>
              <a:rPr lang="es-ES" dirty="0">
                <a:sym typeface="Wingdings" pitchFamily="2" charset="2"/>
              </a:rPr>
              <a:t> CLI </a:t>
            </a:r>
            <a:r>
              <a:rPr lang="es-ES" dirty="0" err="1">
                <a:sym typeface="Wingdings" pitchFamily="2" charset="2"/>
              </a:rPr>
              <a:t>took</a:t>
            </a:r>
            <a:endParaRPr lang="es-ES" dirty="0">
              <a:sym typeface="Wingdings" pitchFamily="2" charset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6D62D8-BB56-A6C0-9517-6A54A5C3365C}"/>
              </a:ext>
            </a:extLst>
          </p:cNvPr>
          <p:cNvSpPr txBox="1"/>
          <p:nvPr/>
        </p:nvSpPr>
        <p:spPr>
          <a:xfrm>
            <a:off x="1053218" y="5926964"/>
            <a:ext cx="99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Problem</a:t>
            </a:r>
            <a:r>
              <a:rPr lang="es-ES" dirty="0">
                <a:solidFill>
                  <a:srgbClr val="FF0000"/>
                </a:solidFill>
              </a:rPr>
              <a:t>: </a:t>
            </a:r>
            <a:r>
              <a:rPr lang="es-ES" dirty="0" err="1">
                <a:solidFill>
                  <a:srgbClr val="FF0000"/>
                </a:solidFill>
              </a:rPr>
              <a:t>it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also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requires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interacting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with</a:t>
            </a:r>
            <a:r>
              <a:rPr lang="es-ES" dirty="0">
                <a:solidFill>
                  <a:srgbClr val="FF0000"/>
                </a:solidFill>
              </a:rPr>
              <a:t> a web page!!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AB0A61-579A-2739-858A-A4690B3D59F5}"/>
              </a:ext>
            </a:extLst>
          </p:cNvPr>
          <p:cNvSpPr txBox="1"/>
          <p:nvPr/>
        </p:nvSpPr>
        <p:spPr>
          <a:xfrm>
            <a:off x="1115996" y="3752573"/>
            <a:ext cx="101057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ym typeface="Wingdings" pitchFamily="2" charset="2"/>
              </a:rPr>
              <a:t>Create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an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Refresh</a:t>
            </a:r>
            <a:r>
              <a:rPr lang="es-ES" dirty="0">
                <a:sym typeface="Wingdings" pitchFamily="2" charset="2"/>
              </a:rPr>
              <a:t> token (</a:t>
            </a:r>
            <a:r>
              <a:rPr lang="es-ES" dirty="0" err="1">
                <a:sym typeface="Wingdings" pitchFamily="2" charset="2"/>
              </a:rPr>
              <a:t>valid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for</a:t>
            </a:r>
            <a:r>
              <a:rPr lang="es-ES" dirty="0">
                <a:sym typeface="Wingdings" pitchFamily="2" charset="2"/>
              </a:rPr>
              <a:t> 13 </a:t>
            </a:r>
            <a:r>
              <a:rPr lang="es-ES" dirty="0" err="1">
                <a:sym typeface="Wingdings" pitchFamily="2" charset="2"/>
              </a:rPr>
              <a:t>month</a:t>
            </a:r>
            <a:r>
              <a:rPr lang="es-ES" dirty="0">
                <a:sym typeface="Wingdings" pitchFamily="2" charset="2"/>
              </a:rPr>
              <a:t>):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-gen --pub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issuer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https://aai.egi.eu/oidc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scope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"email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eduperson_entitlement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eduperson_scoped_affiliation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eduperson_unique_id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s-ES" sz="14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susana_token</a:t>
            </a:r>
            <a:r>
              <a:rPr lang="es-E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971FD44-B6BC-CAB6-15AA-C999BCC59A2B}"/>
              </a:ext>
            </a:extLst>
          </p:cNvPr>
          <p:cNvSpPr/>
          <p:nvPr/>
        </p:nvSpPr>
        <p:spPr>
          <a:xfrm>
            <a:off x="1115996" y="4810399"/>
            <a:ext cx="9499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ym typeface="Wingdings" pitchFamily="2" charset="2"/>
              </a:rPr>
              <a:t>Renew</a:t>
            </a:r>
            <a:r>
              <a:rPr lang="es-ES" dirty="0">
                <a:sym typeface="Wingdings" pitchFamily="2" charset="2"/>
              </a:rPr>
              <a:t> Access token (</a:t>
            </a:r>
            <a:r>
              <a:rPr lang="es-ES" dirty="0" err="1">
                <a:sym typeface="Wingdings" pitchFamily="2" charset="2"/>
              </a:rPr>
              <a:t>valid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for</a:t>
            </a:r>
            <a:r>
              <a:rPr lang="es-ES" dirty="0">
                <a:sym typeface="Wingdings" pitchFamily="2" charset="2"/>
              </a:rPr>
              <a:t> 1 </a:t>
            </a:r>
            <a:r>
              <a:rPr lang="es-ES" dirty="0" err="1">
                <a:sym typeface="Wingdings" pitchFamily="2" charset="2"/>
              </a:rPr>
              <a:t>hour</a:t>
            </a:r>
            <a:r>
              <a:rPr lang="es-ES" dirty="0">
                <a:sym typeface="Wingdings" pitchFamily="2" charset="2"/>
              </a:rPr>
              <a:t>):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-token </a:t>
            </a:r>
            <a:r>
              <a:rPr lang="es-ES" sz="14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susana_token</a:t>
            </a:r>
            <a:endParaRPr lang="es-ES" sz="14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B028F716-F44D-F71B-61AB-B93765CC1B8C}"/>
              </a:ext>
            </a:extLst>
          </p:cNvPr>
          <p:cNvSpPr/>
          <p:nvPr/>
        </p:nvSpPr>
        <p:spPr>
          <a:xfrm>
            <a:off x="906447" y="3868328"/>
            <a:ext cx="278297" cy="63594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angular 13">
            <a:extLst>
              <a:ext uri="{FF2B5EF4-FFF2-40B4-BE49-F238E27FC236}">
                <a16:creationId xmlns:a16="http://schemas.microsoft.com/office/drawing/2014/main" id="{FC7B77D7-045D-FF22-FEFD-0D65CFDF0AE3}"/>
              </a:ext>
            </a:extLst>
          </p:cNvPr>
          <p:cNvCxnSpPr>
            <a:cxnSpLocks/>
            <a:stCxn id="6" idx="1"/>
            <a:endCxn id="5" idx="1"/>
          </p:cNvCxnSpPr>
          <p:nvPr/>
        </p:nvCxnSpPr>
        <p:spPr>
          <a:xfrm rot="10800000" flipH="1" flipV="1">
            <a:off x="906446" y="4186298"/>
            <a:ext cx="146771" cy="1925332"/>
          </a:xfrm>
          <a:prstGeom prst="bentConnector3">
            <a:avLst>
              <a:gd name="adj1" fmla="val -155753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6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EAE8E95-963A-388B-9483-13C58D3F5A1A}"/>
              </a:ext>
            </a:extLst>
          </p:cNvPr>
          <p:cNvSpPr txBox="1"/>
          <p:nvPr/>
        </p:nvSpPr>
        <p:spPr>
          <a:xfrm>
            <a:off x="659957" y="898497"/>
            <a:ext cx="1082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2st step: </a:t>
            </a:r>
            <a:r>
              <a:rPr lang="es-ES" b="1" dirty="0" err="1"/>
              <a:t>Select</a:t>
            </a:r>
            <a:r>
              <a:rPr lang="es-ES" b="1" dirty="0"/>
              <a:t> a EGI </a:t>
            </a:r>
            <a:r>
              <a:rPr lang="es-ES" b="1" dirty="0" err="1"/>
              <a:t>Fedcloud</a:t>
            </a:r>
            <a:r>
              <a:rPr lang="es-ES" b="1" dirty="0"/>
              <a:t> SITE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0855CD-E063-3325-084C-7BFB5D46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7" y="1484081"/>
            <a:ext cx="3875365" cy="5032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0799E-4469-BD66-12F9-D947DA96953B}"/>
              </a:ext>
            </a:extLst>
          </p:cNvPr>
          <p:cNvSpPr txBox="1"/>
          <p:nvPr/>
        </p:nvSpPr>
        <p:spPr>
          <a:xfrm>
            <a:off x="5112690" y="1946301"/>
            <a:ext cx="6297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s-ES" dirty="0" err="1">
                <a:sym typeface="Wingdings" pitchFamily="2" charset="2"/>
              </a:rPr>
              <a:t>Not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all</a:t>
            </a:r>
            <a:r>
              <a:rPr lang="es-ES" dirty="0">
                <a:sym typeface="Wingdings" pitchFamily="2" charset="2"/>
              </a:rPr>
              <a:t> sites </a:t>
            </a:r>
            <a:r>
              <a:rPr lang="es-ES" dirty="0" err="1">
                <a:sym typeface="Wingdings" pitchFamily="2" charset="2"/>
              </a:rPr>
              <a:t>support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>
                <a:hlinkClick r:id="rId3"/>
              </a:rPr>
              <a:t>vo.access.egi.eu</a:t>
            </a:r>
            <a:r>
              <a:rPr lang="es-ES" dirty="0"/>
              <a:t> </a:t>
            </a:r>
            <a:endParaRPr lang="es-E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es-E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" dirty="0">
                <a:sym typeface="Wingdings" pitchFamily="2" charset="2"/>
              </a:rPr>
              <a:t>I </a:t>
            </a:r>
            <a:r>
              <a:rPr lang="es-ES" dirty="0" err="1">
                <a:sym typeface="Wingdings" pitchFamily="2" charset="2"/>
              </a:rPr>
              <a:t>did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not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find</a:t>
            </a:r>
            <a:r>
              <a:rPr lang="es-ES" dirty="0">
                <a:sym typeface="Wingdings" pitchFamily="2" charset="2"/>
              </a:rPr>
              <a:t> a </a:t>
            </a:r>
            <a:r>
              <a:rPr lang="es-ES" dirty="0" err="1">
                <a:sym typeface="Wingdings" pitchFamily="2" charset="2"/>
              </a:rPr>
              <a:t>command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which</a:t>
            </a:r>
            <a:r>
              <a:rPr lang="es-ES" dirty="0">
                <a:sym typeface="Wingdings" pitchFamily="2" charset="2"/>
              </a:rPr>
              <a:t>: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s-ES" dirty="0" err="1">
                <a:sym typeface="Wingdings" pitchFamily="2" charset="2"/>
              </a:rPr>
              <a:t>tells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which</a:t>
            </a:r>
            <a:r>
              <a:rPr lang="es-ES" dirty="0">
                <a:sym typeface="Wingdings" pitchFamily="2" charset="2"/>
              </a:rPr>
              <a:t> sites </a:t>
            </a:r>
            <a:r>
              <a:rPr lang="es-ES" dirty="0" err="1">
                <a:sym typeface="Wingdings" pitchFamily="2" charset="2"/>
              </a:rPr>
              <a:t>support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>
                <a:hlinkClick r:id="rId3"/>
              </a:rPr>
              <a:t>vo.access.egi.eu</a:t>
            </a:r>
            <a:r>
              <a:rPr lang="es-ES" dirty="0"/>
              <a:t> 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s-ES" dirty="0" err="1">
                <a:sym typeface="Wingdings" pitchFamily="2" charset="2"/>
              </a:rPr>
              <a:t>provides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information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that</a:t>
            </a:r>
            <a:r>
              <a:rPr lang="es-ES" dirty="0">
                <a:sym typeface="Wingdings" pitchFamily="2" charset="2"/>
              </a:rPr>
              <a:t> can </a:t>
            </a:r>
            <a:r>
              <a:rPr lang="es-ES" dirty="0" err="1">
                <a:sym typeface="Wingdings" pitchFamily="2" charset="2"/>
              </a:rPr>
              <a:t>help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you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to</a:t>
            </a:r>
            <a:r>
              <a:rPr lang="es-ES" dirty="0">
                <a:sym typeface="Wingdings" pitchFamily="2" charset="2"/>
              </a:rPr>
              <a:t> decide </a:t>
            </a:r>
            <a:r>
              <a:rPr lang="es-ES" dirty="0" err="1">
                <a:sym typeface="Wingdings" pitchFamily="2" charset="2"/>
              </a:rPr>
              <a:t>which</a:t>
            </a:r>
            <a:r>
              <a:rPr lang="es-ES" dirty="0">
                <a:sym typeface="Wingdings" pitchFamily="2" charset="2"/>
              </a:rPr>
              <a:t> site </a:t>
            </a:r>
            <a:r>
              <a:rPr lang="es-ES" dirty="0" err="1">
                <a:sym typeface="Wingdings" pitchFamily="2" charset="2"/>
              </a:rPr>
              <a:t>is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better</a:t>
            </a:r>
            <a:r>
              <a:rPr lang="es-ES" dirty="0">
                <a:sym typeface="Wingdings" pitchFamily="2" charset="2"/>
              </a:rPr>
              <a:t> (</a:t>
            </a:r>
            <a:r>
              <a:rPr lang="es-ES" dirty="0" err="1">
                <a:sym typeface="Wingdings" pitchFamily="2" charset="2"/>
              </a:rPr>
              <a:t>e.g</a:t>
            </a:r>
            <a:r>
              <a:rPr lang="es-ES" dirty="0">
                <a:sym typeface="Wingdings" pitchFamily="2" charset="2"/>
              </a:rPr>
              <a:t>. </a:t>
            </a:r>
            <a:r>
              <a:rPr lang="es-ES" dirty="0" err="1">
                <a:sym typeface="Wingdings" pitchFamily="2" charset="2"/>
              </a:rPr>
              <a:t>number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of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public</a:t>
            </a:r>
            <a:r>
              <a:rPr lang="es-ES" dirty="0">
                <a:sym typeface="Wingdings" pitchFamily="2" charset="2"/>
              </a:rPr>
              <a:t> IP </a:t>
            </a:r>
            <a:r>
              <a:rPr lang="es-ES" dirty="0" err="1">
                <a:sym typeface="Wingdings" pitchFamily="2" charset="2"/>
              </a:rPr>
              <a:t>available</a:t>
            </a:r>
            <a:r>
              <a:rPr lang="es-ES" dirty="0">
                <a:sym typeface="Wingdings" pitchFamily="2" charset="2"/>
              </a:rPr>
              <a:t>)</a:t>
            </a:r>
          </a:p>
          <a:p>
            <a:pPr marL="742950" lvl="1" indent="-285750">
              <a:buFont typeface="Wingdings" pitchFamily="2" charset="2"/>
              <a:buChar char="à"/>
            </a:pPr>
            <a:endParaRPr lang="es-E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s-ES" dirty="0">
                <a:sym typeface="Wingdings" pitchFamily="2" charset="2"/>
              </a:rPr>
              <a:t>I </a:t>
            </a:r>
            <a:r>
              <a:rPr lang="es-ES" dirty="0" err="1">
                <a:sym typeface="Wingdings" pitchFamily="2" charset="2"/>
              </a:rPr>
              <a:t>have</a:t>
            </a: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used</a:t>
            </a:r>
            <a:r>
              <a:rPr lang="es-ES" dirty="0">
                <a:sym typeface="Wingdings" pitchFamily="2" charset="2"/>
              </a:rPr>
              <a:t> CESGA and IFCA-LCG2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006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EAE8E95-963A-388B-9483-13C58D3F5A1A}"/>
              </a:ext>
            </a:extLst>
          </p:cNvPr>
          <p:cNvSpPr txBox="1"/>
          <p:nvPr/>
        </p:nvSpPr>
        <p:spPr>
          <a:xfrm>
            <a:off x="659957" y="898497"/>
            <a:ext cx="1082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3rd step: </a:t>
            </a:r>
            <a:r>
              <a:rPr lang="es-ES" b="1" dirty="0" err="1"/>
              <a:t>Select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flavor</a:t>
            </a:r>
            <a:r>
              <a:rPr lang="es-ES" b="1" dirty="0"/>
              <a:t>,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image</a:t>
            </a:r>
            <a:r>
              <a:rPr lang="es-ES" b="1" dirty="0"/>
              <a:t> and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network</a:t>
            </a:r>
            <a:r>
              <a:rPr lang="es-ES" b="1" dirty="0"/>
              <a:t> </a:t>
            </a:r>
            <a:r>
              <a:rPr lang="es-ES" b="1" dirty="0" err="1"/>
              <a:t>that</a:t>
            </a:r>
            <a:r>
              <a:rPr lang="es-ES" b="1" dirty="0"/>
              <a:t> </a:t>
            </a:r>
            <a:r>
              <a:rPr lang="es-ES" b="1" dirty="0" err="1"/>
              <a:t>you</a:t>
            </a:r>
            <a:r>
              <a:rPr lang="es-ES" b="1" dirty="0"/>
              <a:t> </a:t>
            </a:r>
            <a:r>
              <a:rPr lang="es-ES" b="1" dirty="0" err="1"/>
              <a:t>want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VM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E2AA05-91C6-3C91-C698-DDE5E79D10FC}"/>
              </a:ext>
            </a:extLst>
          </p:cNvPr>
          <p:cNvSpPr txBox="1"/>
          <p:nvPr/>
        </p:nvSpPr>
        <p:spPr>
          <a:xfrm>
            <a:off x="659957" y="1724990"/>
            <a:ext cx="76968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Flavor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>
                <a:sym typeface="Wingdings" pitchFamily="2" charset="2"/>
              </a:rPr>
              <a:t>: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fedcloud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-token $OIDC_ACCESS_TOKEN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flavor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vo.access.egi.eu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--site CESGA</a:t>
            </a:r>
            <a:endParaRPr lang="es-ES" sz="14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>
                <a:sym typeface="Wingdings" pitchFamily="2" charset="2"/>
              </a:rPr>
              <a:t>: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fedcloud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-token $OIDC_ACCESS_TOKEN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vo.access.egi.eu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--site CESGA</a:t>
            </a:r>
            <a:endParaRPr lang="es-ES" sz="14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r>
              <a:rPr lang="es-ES" dirty="0"/>
              <a:t>Network </a:t>
            </a:r>
            <a:r>
              <a:rPr lang="es-ES" dirty="0" err="1"/>
              <a:t>list</a:t>
            </a:r>
            <a:r>
              <a:rPr lang="es-ES" dirty="0">
                <a:sym typeface="Wingdings" pitchFamily="2" charset="2"/>
              </a:rPr>
              <a:t>: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fedcloud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openstack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-token $OIDC_ACCESS_TOKEN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vo.access.egi.eu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--site CESGA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F9C359C3-30D9-C68B-9558-3A089E8DCFD4}"/>
              </a:ext>
            </a:extLst>
          </p:cNvPr>
          <p:cNvSpPr/>
          <p:nvPr/>
        </p:nvSpPr>
        <p:spPr>
          <a:xfrm>
            <a:off x="520808" y="3160661"/>
            <a:ext cx="278297" cy="870651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D66541EB-E024-1F20-CD27-14078D32EB1C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 rot="10800000" flipH="1" flipV="1">
            <a:off x="520807" y="3595987"/>
            <a:ext cx="882267" cy="1263820"/>
          </a:xfrm>
          <a:prstGeom prst="bentConnector3">
            <a:avLst>
              <a:gd name="adj1" fmla="val -2591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B39E73-75F7-ECA0-2054-6796ACE8C2D2}"/>
              </a:ext>
            </a:extLst>
          </p:cNvPr>
          <p:cNvSpPr txBox="1"/>
          <p:nvPr/>
        </p:nvSpPr>
        <p:spPr>
          <a:xfrm>
            <a:off x="1403075" y="4398142"/>
            <a:ext cx="695374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</a:rPr>
              <a:t>In </a:t>
            </a:r>
            <a:r>
              <a:rPr lang="es-ES" dirty="0" err="1">
                <a:solidFill>
                  <a:srgbClr val="FF0000"/>
                </a:solidFill>
              </a:rPr>
              <a:t>this</a:t>
            </a:r>
            <a:r>
              <a:rPr lang="es-ES" dirty="0">
                <a:solidFill>
                  <a:srgbClr val="FF0000"/>
                </a:solidFill>
              </a:rPr>
              <a:t> step </a:t>
            </a:r>
            <a:r>
              <a:rPr lang="es-ES" dirty="0" err="1">
                <a:solidFill>
                  <a:srgbClr val="FF0000"/>
                </a:solidFill>
              </a:rPr>
              <a:t>you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need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identify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public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network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connect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your</a:t>
            </a:r>
            <a:r>
              <a:rPr lang="es-ES" dirty="0">
                <a:solidFill>
                  <a:srgbClr val="FF0000"/>
                </a:solidFill>
              </a:rPr>
              <a:t> VM, so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VM </a:t>
            </a:r>
            <a:r>
              <a:rPr lang="es-ES" dirty="0" err="1">
                <a:solidFill>
                  <a:srgbClr val="FF0000"/>
                </a:solidFill>
              </a:rPr>
              <a:t>will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get</a:t>
            </a:r>
            <a:r>
              <a:rPr lang="es-ES" dirty="0">
                <a:solidFill>
                  <a:srgbClr val="FF0000"/>
                </a:solidFill>
              </a:rPr>
              <a:t> a </a:t>
            </a:r>
            <a:r>
              <a:rPr lang="es-ES" dirty="0" err="1">
                <a:solidFill>
                  <a:srgbClr val="FF0000"/>
                </a:solidFill>
              </a:rPr>
              <a:t>public</a:t>
            </a:r>
            <a:r>
              <a:rPr lang="es-ES" dirty="0">
                <a:solidFill>
                  <a:srgbClr val="FF0000"/>
                </a:solidFill>
              </a:rPr>
              <a:t> IP </a:t>
            </a:r>
            <a:r>
              <a:rPr lang="es-ES" dirty="0" err="1">
                <a:solidFill>
                  <a:srgbClr val="FF0000"/>
                </a:solidFill>
              </a:rPr>
              <a:t>address</a:t>
            </a:r>
            <a:endParaRPr lang="es-E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FF0000"/>
                </a:solidFill>
              </a:rPr>
              <a:t>Public</a:t>
            </a:r>
            <a:r>
              <a:rPr lang="es-ES" dirty="0">
                <a:solidFill>
                  <a:srgbClr val="FF0000"/>
                </a:solidFill>
              </a:rPr>
              <a:t> IP </a:t>
            </a:r>
            <a:r>
              <a:rPr lang="es-ES" dirty="0" err="1">
                <a:solidFill>
                  <a:srgbClr val="FF0000"/>
                </a:solidFill>
              </a:rPr>
              <a:t>is</a:t>
            </a:r>
            <a:r>
              <a:rPr lang="es-ES" dirty="0">
                <a:solidFill>
                  <a:srgbClr val="FF0000"/>
                </a:solidFill>
              </a:rPr>
              <a:t> a </a:t>
            </a:r>
            <a:r>
              <a:rPr lang="es-ES" dirty="0" err="1">
                <a:solidFill>
                  <a:srgbClr val="FF0000"/>
                </a:solidFill>
              </a:rPr>
              <a:t>limited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resource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0AE0A-0134-3F97-5623-A11797A93358}"/>
              </a:ext>
            </a:extLst>
          </p:cNvPr>
          <p:cNvSpPr txBox="1"/>
          <p:nvPr/>
        </p:nvSpPr>
        <p:spPr>
          <a:xfrm>
            <a:off x="8356820" y="1935153"/>
            <a:ext cx="3535680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Do we need to provide a dialogue to show the options to ESAP users, so they can select the site/</a:t>
            </a:r>
            <a:r>
              <a:rPr lang="en-GB" dirty="0" err="1">
                <a:solidFill>
                  <a:srgbClr val="00B050"/>
                </a:solidFill>
              </a:rPr>
              <a:t>flavor</a:t>
            </a:r>
            <a:r>
              <a:rPr lang="en-GB" dirty="0">
                <a:solidFill>
                  <a:srgbClr val="00B050"/>
                </a:solidFill>
              </a:rPr>
              <a:t>/image/…?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Let’s start with the easiest way…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5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EAE8E95-963A-388B-9483-13C58D3F5A1A}"/>
              </a:ext>
            </a:extLst>
          </p:cNvPr>
          <p:cNvSpPr txBox="1"/>
          <p:nvPr/>
        </p:nvSpPr>
        <p:spPr>
          <a:xfrm>
            <a:off x="659957" y="898497"/>
            <a:ext cx="1082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4th step: </a:t>
            </a:r>
            <a:r>
              <a:rPr lang="es-ES" b="1" dirty="0" err="1"/>
              <a:t>Create</a:t>
            </a:r>
            <a:r>
              <a:rPr lang="es-ES" b="1" dirty="0"/>
              <a:t> a </a:t>
            </a:r>
            <a:r>
              <a:rPr lang="es-ES" b="1" dirty="0" err="1"/>
              <a:t>keypair</a:t>
            </a:r>
            <a:endParaRPr lang="es-ES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5983D2-3B18-4071-F63D-51F47C6A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75" y="1490716"/>
            <a:ext cx="11913666" cy="21130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DE4AB0-497E-C878-3550-DA05D60A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6" y="3985665"/>
            <a:ext cx="12043577" cy="16161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172D68B-6753-9E74-AB00-D583A2A59A5A}"/>
              </a:ext>
            </a:extLst>
          </p:cNvPr>
          <p:cNvSpPr txBox="1"/>
          <p:nvPr/>
        </p:nvSpPr>
        <p:spPr>
          <a:xfrm>
            <a:off x="1355368" y="5718059"/>
            <a:ext cx="74973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 was not successful when I tried to access the VM using my public key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1A0A805-9B36-C808-66E9-E1F58FFFAC82}"/>
              </a:ext>
            </a:extLst>
          </p:cNvPr>
          <p:cNvSpPr/>
          <p:nvPr/>
        </p:nvSpPr>
        <p:spPr>
          <a:xfrm>
            <a:off x="5590769" y="3015540"/>
            <a:ext cx="5212698" cy="646331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It requires that ESAP users provide their public keys (we need a dialog for this in ESAP- GUI)</a:t>
            </a:r>
          </a:p>
        </p:txBody>
      </p:sp>
    </p:spTree>
    <p:extLst>
      <p:ext uri="{BB962C8B-B14F-4D97-AF65-F5344CB8AC3E}">
        <p14:creationId xmlns:p14="http://schemas.microsoft.com/office/powerpoint/2010/main" val="39313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1DF0CFE-62CC-FAE3-53F1-16436694613E}"/>
              </a:ext>
            </a:extLst>
          </p:cNvPr>
          <p:cNvSpPr txBox="1"/>
          <p:nvPr/>
        </p:nvSpPr>
        <p:spPr>
          <a:xfrm>
            <a:off x="469127" y="63610"/>
            <a:ext cx="1102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1"/>
                </a:solidFill>
              </a:rPr>
              <a:t>How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to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create</a:t>
            </a:r>
            <a:r>
              <a:rPr lang="es-ES" sz="2800" dirty="0">
                <a:solidFill>
                  <a:schemeClr val="accent1"/>
                </a:solidFill>
              </a:rPr>
              <a:t> a VM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3D92BC7-393C-6D22-64E8-21470CD00785}"/>
              </a:ext>
            </a:extLst>
          </p:cNvPr>
          <p:cNvCxnSpPr/>
          <p:nvPr/>
        </p:nvCxnSpPr>
        <p:spPr>
          <a:xfrm>
            <a:off x="542922" y="497968"/>
            <a:ext cx="1136018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92A257E1-0EA9-376B-14E3-94ADB25E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2" y="1021188"/>
            <a:ext cx="11587701" cy="49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88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939</Words>
  <Application>Microsoft Macintosh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Tema de Office</vt:lpstr>
      <vt:lpstr>Integrating EGI as a compute facility in ESAP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Sánchez Exposito</dc:creator>
  <cp:lastModifiedBy>Microsoft Office User</cp:lastModifiedBy>
  <cp:revision>13</cp:revision>
  <dcterms:created xsi:type="dcterms:W3CDTF">2022-04-20T17:39:44Z</dcterms:created>
  <dcterms:modified xsi:type="dcterms:W3CDTF">2022-04-21T09:24:27Z</dcterms:modified>
</cp:coreProperties>
</file>