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723" r:id="rId1"/>
  </p:sldMasterIdLst>
  <p:notesMasterIdLst>
    <p:notesMasterId r:id="rId36"/>
  </p:notesMasterIdLst>
  <p:handoutMasterIdLst>
    <p:handoutMasterId r:id="rId37"/>
  </p:handoutMasterIdLst>
  <p:sldIdLst>
    <p:sldId id="1254" r:id="rId2"/>
    <p:sldId id="1255" r:id="rId3"/>
    <p:sldId id="1478" r:id="rId4"/>
    <p:sldId id="1597" r:id="rId5"/>
    <p:sldId id="1611" r:id="rId6"/>
    <p:sldId id="1643" r:id="rId7"/>
    <p:sldId id="1591" r:id="rId8"/>
    <p:sldId id="1600" r:id="rId9"/>
    <p:sldId id="1592" r:id="rId10"/>
    <p:sldId id="1601" r:id="rId11"/>
    <p:sldId id="1649" r:id="rId12"/>
    <p:sldId id="1569" r:id="rId13"/>
    <p:sldId id="1590" r:id="rId14"/>
    <p:sldId id="1645" r:id="rId15"/>
    <p:sldId id="1631" r:id="rId16"/>
    <p:sldId id="1633" r:id="rId17"/>
    <p:sldId id="1647" r:id="rId18"/>
    <p:sldId id="1635" r:id="rId19"/>
    <p:sldId id="1639" r:id="rId20"/>
    <p:sldId id="1642" r:id="rId21"/>
    <p:sldId id="1560" r:id="rId22"/>
    <p:sldId id="1602" r:id="rId23"/>
    <p:sldId id="1574" r:id="rId24"/>
    <p:sldId id="309" r:id="rId25"/>
    <p:sldId id="1567" r:id="rId26"/>
    <p:sldId id="310" r:id="rId27"/>
    <p:sldId id="1587" r:id="rId28"/>
    <p:sldId id="1588" r:id="rId29"/>
    <p:sldId id="1624" r:id="rId30"/>
    <p:sldId id="1625" r:id="rId31"/>
    <p:sldId id="1626" r:id="rId32"/>
    <p:sldId id="1627" r:id="rId33"/>
    <p:sldId id="1628" r:id="rId34"/>
    <p:sldId id="1598" r:id="rId35"/>
  </p:sldIdLst>
  <p:sldSz cx="10668000" cy="7505700"/>
  <p:notesSz cx="7104063" cy="10234613"/>
  <p:defaultTextStyle>
    <a:defPPr>
      <a:defRPr lang="en-GB"/>
    </a:defPPr>
    <a:lvl1pPr algn="l" rtl="0" eaLnBrk="0" fontAlgn="base" hangingPunct="0">
      <a:spcBef>
        <a:spcPct val="20000"/>
      </a:spcBef>
      <a:spcAft>
        <a:spcPct val="0"/>
      </a:spcAft>
      <a:buClr>
        <a:srgbClr val="0000CC"/>
      </a:buClr>
      <a:buFont typeface="Wingdings" pitchFamily="2" charset="2"/>
      <a:buChar char="§"/>
      <a:defRPr sz="1200" kern="1200">
        <a:solidFill>
          <a:srgbClr val="000099"/>
        </a:solidFill>
        <a:latin typeface="Comic Sans MS" pitchFamily="66" charset="0"/>
        <a:ea typeface="+mn-ea"/>
        <a:cs typeface="+mn-cs"/>
      </a:defRPr>
    </a:lvl1pPr>
    <a:lvl2pPr marL="455613" indent="1588" algn="l" rtl="0" eaLnBrk="0" fontAlgn="base" hangingPunct="0">
      <a:spcBef>
        <a:spcPct val="20000"/>
      </a:spcBef>
      <a:spcAft>
        <a:spcPct val="0"/>
      </a:spcAft>
      <a:buClr>
        <a:srgbClr val="0000CC"/>
      </a:buClr>
      <a:buFont typeface="Wingdings" pitchFamily="2" charset="2"/>
      <a:buChar char="§"/>
      <a:defRPr sz="1200" kern="1200">
        <a:solidFill>
          <a:srgbClr val="000099"/>
        </a:solidFill>
        <a:latin typeface="Comic Sans MS" pitchFamily="66" charset="0"/>
        <a:ea typeface="+mn-ea"/>
        <a:cs typeface="+mn-cs"/>
      </a:defRPr>
    </a:lvl2pPr>
    <a:lvl3pPr marL="912813" indent="1588" algn="l" rtl="0" eaLnBrk="0" fontAlgn="base" hangingPunct="0">
      <a:spcBef>
        <a:spcPct val="20000"/>
      </a:spcBef>
      <a:spcAft>
        <a:spcPct val="0"/>
      </a:spcAft>
      <a:buClr>
        <a:srgbClr val="0000CC"/>
      </a:buClr>
      <a:buFont typeface="Wingdings" pitchFamily="2" charset="2"/>
      <a:buChar char="§"/>
      <a:defRPr sz="1200" kern="1200">
        <a:solidFill>
          <a:srgbClr val="000099"/>
        </a:solidFill>
        <a:latin typeface="Comic Sans MS" pitchFamily="66" charset="0"/>
        <a:ea typeface="+mn-ea"/>
        <a:cs typeface="+mn-cs"/>
      </a:defRPr>
    </a:lvl3pPr>
    <a:lvl4pPr marL="1370013" indent="1588" algn="l" rtl="0" eaLnBrk="0" fontAlgn="base" hangingPunct="0">
      <a:spcBef>
        <a:spcPct val="20000"/>
      </a:spcBef>
      <a:spcAft>
        <a:spcPct val="0"/>
      </a:spcAft>
      <a:buClr>
        <a:srgbClr val="0000CC"/>
      </a:buClr>
      <a:buFont typeface="Wingdings" pitchFamily="2" charset="2"/>
      <a:buChar char="§"/>
      <a:defRPr sz="1200" kern="1200">
        <a:solidFill>
          <a:srgbClr val="000099"/>
        </a:solidFill>
        <a:latin typeface="Comic Sans MS" pitchFamily="66" charset="0"/>
        <a:ea typeface="+mn-ea"/>
        <a:cs typeface="+mn-cs"/>
      </a:defRPr>
    </a:lvl4pPr>
    <a:lvl5pPr marL="1827213" indent="1588" algn="l" rtl="0" eaLnBrk="0" fontAlgn="base" hangingPunct="0">
      <a:spcBef>
        <a:spcPct val="20000"/>
      </a:spcBef>
      <a:spcAft>
        <a:spcPct val="0"/>
      </a:spcAft>
      <a:buClr>
        <a:srgbClr val="0000CC"/>
      </a:buClr>
      <a:buFont typeface="Wingdings" pitchFamily="2" charset="2"/>
      <a:buChar char="§"/>
      <a:defRPr sz="1200" kern="1200">
        <a:solidFill>
          <a:srgbClr val="000099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rgbClr val="000099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rgbClr val="000099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rgbClr val="000099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rgbClr val="000099"/>
        </a:solidFill>
        <a:latin typeface="Comic Sans MS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9" userDrawn="1">
          <p15:clr>
            <a:srgbClr val="A4A3A4"/>
          </p15:clr>
        </p15:guide>
        <p15:guide id="2" pos="33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722" userDrawn="1">
          <p15:clr>
            <a:srgbClr val="A4A3A4"/>
          </p15:clr>
        </p15:guide>
        <p15:guide id="2" pos="200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00"/>
    <a:srgbClr val="FF33CC"/>
    <a:srgbClr val="3E7B29"/>
    <a:srgbClr val="AE0271"/>
    <a:srgbClr val="0000FF"/>
    <a:srgbClr val="FF6600"/>
    <a:srgbClr val="003399"/>
    <a:srgbClr val="C49500"/>
    <a:srgbClr val="FF9966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441" autoAdjust="0"/>
  </p:normalViewPr>
  <p:slideViewPr>
    <p:cSldViewPr showGuides="1">
      <p:cViewPr varScale="1">
        <p:scale>
          <a:sx n="63" d="100"/>
          <a:sy n="63" d="100"/>
        </p:scale>
        <p:origin x="852" y="56"/>
      </p:cViewPr>
      <p:guideLst>
        <p:guide orient="horz" pos="2069"/>
        <p:guide pos="336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howGuides="1">
      <p:cViewPr varScale="1">
        <p:scale>
          <a:sx n="54" d="100"/>
          <a:sy n="54" d="100"/>
        </p:scale>
        <p:origin x="1938" y="96"/>
      </p:cViewPr>
      <p:guideLst>
        <p:guide orient="horz" pos="2722"/>
        <p:guide pos="2005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3874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313" tIns="43655" rIns="87313" bIns="43655" numCol="1" anchor="t" anchorCtr="0" compatLnSpc="1">
            <a:prstTxWarp prst="textNoShape">
              <a:avLst/>
            </a:prstTxWarp>
          </a:bodyPr>
          <a:lstStyle>
            <a:lvl1pPr defTabSz="873076">
              <a:spcBef>
                <a:spcPct val="0"/>
              </a:spcBef>
              <a:buClrTx/>
              <a:buFontTx/>
              <a:buNone/>
              <a:defRPr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09542" y="0"/>
            <a:ext cx="307864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313" tIns="43655" rIns="87313" bIns="43655" numCol="1" anchor="t" anchorCtr="0" compatLnSpc="1">
            <a:prstTxWarp prst="textNoShape">
              <a:avLst/>
            </a:prstTxWarp>
          </a:bodyPr>
          <a:lstStyle>
            <a:lvl1pPr algn="r" defTabSz="873076">
              <a:spcBef>
                <a:spcPct val="0"/>
              </a:spcBef>
              <a:buClrTx/>
              <a:buFontTx/>
              <a:buNone/>
              <a:defRPr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491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01217"/>
            <a:ext cx="3073874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313" tIns="43655" rIns="87313" bIns="43655" numCol="1" anchor="b" anchorCtr="0" compatLnSpc="1">
            <a:prstTxWarp prst="textNoShape">
              <a:avLst/>
            </a:prstTxWarp>
          </a:bodyPr>
          <a:lstStyle>
            <a:lvl1pPr defTabSz="873076">
              <a:spcBef>
                <a:spcPct val="0"/>
              </a:spcBef>
              <a:buClrTx/>
              <a:buFontTx/>
              <a:buNone/>
              <a:defRPr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491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09542" y="9701217"/>
            <a:ext cx="3078640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313" tIns="43655" rIns="87313" bIns="43655" numCol="1" anchor="b" anchorCtr="0" compatLnSpc="1">
            <a:prstTxWarp prst="textNoShape">
              <a:avLst/>
            </a:prstTxWarp>
          </a:bodyPr>
          <a:lstStyle>
            <a:lvl1pPr algn="r" defTabSz="873076">
              <a:spcBef>
                <a:spcPct val="0"/>
              </a:spcBef>
              <a:buClrTx/>
              <a:buFontTx/>
              <a:buNone/>
              <a:defRPr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48F09766-7067-45DC-B5D5-53D9C24BDCD0}" type="slidenum">
              <a:rPr lang="en-US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2729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96114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71494">
              <a:spcBef>
                <a:spcPct val="0"/>
              </a:spcBef>
              <a:buClr>
                <a:srgbClr val="000000"/>
              </a:buClr>
              <a:buSzPct val="45000"/>
              <a:buFont typeface="StarBats" pitchFamily="2" charset="2"/>
              <a:buNone/>
              <a:defRPr sz="13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2069" y="0"/>
            <a:ext cx="3091348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71494">
              <a:spcBef>
                <a:spcPct val="0"/>
              </a:spcBef>
              <a:buClr>
                <a:srgbClr val="000000"/>
              </a:buClr>
              <a:buSzPct val="45000"/>
              <a:buFont typeface="StarBats" pitchFamily="2" charset="2"/>
              <a:buNone/>
              <a:defRPr sz="13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55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65188" y="795338"/>
            <a:ext cx="5441950" cy="3829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3791" y="4864099"/>
            <a:ext cx="5215259" cy="4624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952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8204"/>
            <a:ext cx="3096114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971494">
              <a:spcBef>
                <a:spcPct val="0"/>
              </a:spcBef>
              <a:buClr>
                <a:srgbClr val="000000"/>
              </a:buClr>
              <a:buSzPct val="45000"/>
              <a:buFont typeface="StarBats" pitchFamily="2" charset="2"/>
              <a:buNone/>
              <a:defRPr sz="13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952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2069" y="9728204"/>
            <a:ext cx="309134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971494">
              <a:spcBef>
                <a:spcPct val="0"/>
              </a:spcBef>
              <a:buClr>
                <a:srgbClr val="000000"/>
              </a:buClr>
              <a:buSzPct val="45000"/>
              <a:buFont typeface="StarBats" pitchFamily="2" charset="2"/>
              <a:buNone/>
              <a:defRPr sz="13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</a:lstStyle>
          <a:p>
            <a:fld id="{AD16F393-F4CF-4B19-A539-2AADFC821FBA}" type="slidenum">
              <a:rPr lang="en-US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1745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5613" rtl="0" fontAlgn="base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1363" indent="-284163" algn="l" defTabSz="455613" rtl="0" fontAlgn="base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1413" indent="-227013" algn="l" defTabSz="455613" rtl="0" fontAlgn="base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598613" indent="-227013" algn="l" defTabSz="455613" rtl="0" fontAlgn="base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5813" indent="-227013" algn="l" defTabSz="455613" rtl="0" fontAlgn="base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5963" algn="l" defTabSz="9143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56" algn="l" defTabSz="9143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48" algn="l" defTabSz="9143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41" algn="l" defTabSz="9143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2838" y="1012825"/>
            <a:ext cx="5180012" cy="3644900"/>
          </a:xfrm>
          <a:solidFill>
            <a:srgbClr val="FFFFFF"/>
          </a:solidFill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8119" y="5010236"/>
            <a:ext cx="5117642" cy="18466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8772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ad5137a593_4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68388" y="706438"/>
            <a:ext cx="5019675" cy="3530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ad5137a593_4_108:notes"/>
          <p:cNvSpPr txBox="1">
            <a:spLocks noGrp="1"/>
          </p:cNvSpPr>
          <p:nvPr>
            <p:ph type="body" idx="1"/>
          </p:nvPr>
        </p:nvSpPr>
        <p:spPr>
          <a:xfrm>
            <a:off x="715708" y="4472433"/>
            <a:ext cx="5725663" cy="4237041"/>
          </a:xfrm>
          <a:prstGeom prst="rect">
            <a:avLst/>
          </a:prstGeom>
        </p:spPr>
        <p:txBody>
          <a:bodyPr spcFirstLastPara="1" wrap="square" lIns="94652" tIns="94652" rIns="94652" bIns="94652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30285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F393-F4CF-4B19-A539-2AADFC821FB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3833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ad5137a593_4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68388" y="706438"/>
            <a:ext cx="5019675" cy="3530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ad5137a593_4_108:notes"/>
          <p:cNvSpPr txBox="1">
            <a:spLocks noGrp="1"/>
          </p:cNvSpPr>
          <p:nvPr>
            <p:ph type="body" idx="1"/>
          </p:nvPr>
        </p:nvSpPr>
        <p:spPr>
          <a:xfrm>
            <a:off x="715708" y="4472433"/>
            <a:ext cx="5725663" cy="4237041"/>
          </a:xfrm>
          <a:prstGeom prst="rect">
            <a:avLst/>
          </a:prstGeom>
        </p:spPr>
        <p:txBody>
          <a:bodyPr spcFirstLastPara="1" wrap="square" lIns="94652" tIns="94652" rIns="94652" bIns="94652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74630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ad5137a593_4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68388" y="706438"/>
            <a:ext cx="5019675" cy="3530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ad5137a593_4_108:notes"/>
          <p:cNvSpPr txBox="1">
            <a:spLocks noGrp="1"/>
          </p:cNvSpPr>
          <p:nvPr>
            <p:ph type="body" idx="1"/>
          </p:nvPr>
        </p:nvSpPr>
        <p:spPr>
          <a:xfrm>
            <a:off x="715708" y="4472433"/>
            <a:ext cx="5725663" cy="4237041"/>
          </a:xfrm>
          <a:prstGeom prst="rect">
            <a:avLst/>
          </a:prstGeom>
        </p:spPr>
        <p:txBody>
          <a:bodyPr spcFirstLastPara="1" wrap="square" lIns="94652" tIns="94652" rIns="94652" bIns="94652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95813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ad5137a593_4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68388" y="706438"/>
            <a:ext cx="5019675" cy="3530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ad5137a593_4_108:notes"/>
          <p:cNvSpPr txBox="1">
            <a:spLocks noGrp="1"/>
          </p:cNvSpPr>
          <p:nvPr>
            <p:ph type="body" idx="1"/>
          </p:nvPr>
        </p:nvSpPr>
        <p:spPr>
          <a:xfrm>
            <a:off x="715708" y="4472433"/>
            <a:ext cx="5725663" cy="4237041"/>
          </a:xfrm>
          <a:prstGeom prst="rect">
            <a:avLst/>
          </a:prstGeom>
        </p:spPr>
        <p:txBody>
          <a:bodyPr spcFirstLastPara="1" wrap="square" lIns="94652" tIns="94652" rIns="94652" bIns="94652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11834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ad5137a593_4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68388" y="706438"/>
            <a:ext cx="5019675" cy="3530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ad5137a593_4_108:notes"/>
          <p:cNvSpPr txBox="1">
            <a:spLocks noGrp="1"/>
          </p:cNvSpPr>
          <p:nvPr>
            <p:ph type="body" idx="1"/>
          </p:nvPr>
        </p:nvSpPr>
        <p:spPr>
          <a:xfrm>
            <a:off x="715708" y="4472433"/>
            <a:ext cx="5725663" cy="4237041"/>
          </a:xfrm>
          <a:prstGeom prst="rect">
            <a:avLst/>
          </a:prstGeom>
        </p:spPr>
        <p:txBody>
          <a:bodyPr spcFirstLastPara="1" wrap="square" lIns="94652" tIns="94652" rIns="94652" bIns="94652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54827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F393-F4CF-4B19-A539-2AADFC821FBA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1342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4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226957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4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883520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4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06980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F393-F4CF-4B19-A539-2AADFC821FB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0961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4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580041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ad5137a593_4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68388" y="706438"/>
            <a:ext cx="5019675" cy="3530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ad5137a593_4_108:notes"/>
          <p:cNvSpPr txBox="1">
            <a:spLocks noGrp="1"/>
          </p:cNvSpPr>
          <p:nvPr>
            <p:ph type="body" idx="1"/>
          </p:nvPr>
        </p:nvSpPr>
        <p:spPr>
          <a:xfrm>
            <a:off x="715708" y="4472433"/>
            <a:ext cx="5725663" cy="4237041"/>
          </a:xfrm>
          <a:prstGeom prst="rect">
            <a:avLst/>
          </a:prstGeom>
        </p:spPr>
        <p:txBody>
          <a:bodyPr spcFirstLastPara="1" wrap="square" lIns="94652" tIns="94652" rIns="94652" bIns="94652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35760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ad5137a593_4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68388" y="706438"/>
            <a:ext cx="5019675" cy="3530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ad5137a593_4_108:notes"/>
          <p:cNvSpPr txBox="1">
            <a:spLocks noGrp="1"/>
          </p:cNvSpPr>
          <p:nvPr>
            <p:ph type="body" idx="1"/>
          </p:nvPr>
        </p:nvSpPr>
        <p:spPr>
          <a:xfrm>
            <a:off x="715708" y="4472433"/>
            <a:ext cx="5725663" cy="4237041"/>
          </a:xfrm>
          <a:prstGeom prst="rect">
            <a:avLst/>
          </a:prstGeom>
        </p:spPr>
        <p:txBody>
          <a:bodyPr spcFirstLastPara="1" wrap="square" lIns="94652" tIns="94652" rIns="94652" bIns="94652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14391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4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036752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aeb65d9ae3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68388" y="706438"/>
            <a:ext cx="5019675" cy="3530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aeb65d9ae3_0_98:notes"/>
          <p:cNvSpPr txBox="1">
            <a:spLocks noGrp="1"/>
          </p:cNvSpPr>
          <p:nvPr>
            <p:ph type="body" idx="1"/>
          </p:nvPr>
        </p:nvSpPr>
        <p:spPr>
          <a:xfrm>
            <a:off x="715708" y="4472433"/>
            <a:ext cx="5725663" cy="4237041"/>
          </a:xfrm>
          <a:prstGeom prst="rect">
            <a:avLst/>
          </a:prstGeom>
        </p:spPr>
        <p:txBody>
          <a:bodyPr spcFirstLastPara="1" wrap="square" lIns="94652" tIns="94652" rIns="94652" bIns="94652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4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635267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3463" y="984250"/>
            <a:ext cx="5029200" cy="3538538"/>
          </a:xfrm>
          <a:solidFill>
            <a:srgbClr val="FFFFFF"/>
          </a:solidFill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00140" y="4865688"/>
            <a:ext cx="4903787" cy="19015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4941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3463" y="984250"/>
            <a:ext cx="5029200" cy="3538538"/>
          </a:xfrm>
          <a:solidFill>
            <a:srgbClr val="FFFFFF"/>
          </a:solidFill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00140" y="4865688"/>
            <a:ext cx="4903787" cy="19015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9824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F393-F4CF-4B19-A539-2AADFC821FBA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328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33463" y="984250"/>
            <a:ext cx="5029200" cy="3538538"/>
          </a:xfrm>
          <a:solidFill>
            <a:srgbClr val="FFFFFF"/>
          </a:solidFill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00138" y="4865688"/>
            <a:ext cx="4903787" cy="1825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73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2838" y="1012825"/>
            <a:ext cx="5180012" cy="3644900"/>
          </a:xfrm>
          <a:solidFill>
            <a:srgbClr val="FFFFFF"/>
          </a:solidFill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8118" y="5010236"/>
            <a:ext cx="5117642" cy="18466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543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F393-F4CF-4B19-A539-2AADFC821FB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3446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F393-F4CF-4B19-A539-2AADFC821FB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253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F393-F4CF-4B19-A539-2AADFC821FB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6421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aeb65d9ae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68388" y="706438"/>
            <a:ext cx="5019675" cy="3530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aeb65d9ae3_0_0:notes"/>
          <p:cNvSpPr txBox="1">
            <a:spLocks noGrp="1"/>
          </p:cNvSpPr>
          <p:nvPr>
            <p:ph type="body" idx="1"/>
          </p:nvPr>
        </p:nvSpPr>
        <p:spPr>
          <a:xfrm>
            <a:off x="715708" y="4472433"/>
            <a:ext cx="5725663" cy="4237041"/>
          </a:xfrm>
          <a:prstGeom prst="rect">
            <a:avLst/>
          </a:prstGeom>
        </p:spPr>
        <p:txBody>
          <a:bodyPr spcFirstLastPara="1" wrap="square" lIns="94652" tIns="94652" rIns="94652" bIns="94652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4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53638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Title Placeholder 8"/>
          <p:cNvSpPr>
            <a:spLocks noGrp="1"/>
          </p:cNvSpPr>
          <p:nvPr>
            <p:ph type="ctrTitle"/>
          </p:nvPr>
        </p:nvSpPr>
        <p:spPr>
          <a:xfrm>
            <a:off x="800100" y="1851819"/>
            <a:ext cx="9067800" cy="1671085"/>
          </a:xfrm>
        </p:spPr>
        <p:txBody>
          <a:bodyPr/>
          <a:lstStyle>
            <a:lvl1pPr>
              <a:defRPr sz="4000" smtClean="0">
                <a:latin typeface="+mj-lt"/>
              </a:defRPr>
            </a:lvl1pPr>
          </a:lstStyle>
          <a:p>
            <a:pPr lvl="0"/>
            <a:r>
              <a:rPr lang="en-US" noProof="0" dirty="0" err="1"/>
              <a:t>Cliquez</a:t>
            </a:r>
            <a:r>
              <a:rPr lang="en-US" noProof="0" dirty="0"/>
              <a:t> pour modifier le style du </a:t>
            </a:r>
            <a:r>
              <a:rPr lang="en-US" noProof="0" dirty="0" err="1"/>
              <a:t>titre</a:t>
            </a:r>
            <a:endParaRPr lang="en-US" noProof="0" dirty="0"/>
          </a:p>
        </p:txBody>
      </p:sp>
      <p:sp>
        <p:nvSpPr>
          <p:cNvPr id="191491" name="Text Placeholder 29"/>
          <p:cNvSpPr>
            <a:spLocks noGrp="1"/>
          </p:cNvSpPr>
          <p:nvPr>
            <p:ph type="subTitle" idx="1"/>
          </p:nvPr>
        </p:nvSpPr>
        <p:spPr>
          <a:xfrm>
            <a:off x="379798" y="4098011"/>
            <a:ext cx="9908404" cy="2737763"/>
          </a:xfrm>
        </p:spPr>
        <p:txBody>
          <a:bodyPr>
            <a:normAutofit/>
          </a:bodyPr>
          <a:lstStyle>
            <a:lvl1pPr marL="0" indent="0" algn="ctr">
              <a:buFont typeface="Wingdings" pitchFamily="2" charset="2"/>
              <a:buNone/>
              <a:defRPr sz="2400" smtClean="0"/>
            </a:lvl1pPr>
          </a:lstStyle>
          <a:p>
            <a:pPr lvl="0"/>
            <a:r>
              <a:rPr lang="en-US" noProof="0" dirty="0" err="1"/>
              <a:t>Cliquez</a:t>
            </a:r>
            <a:r>
              <a:rPr lang="en-US" noProof="0" dirty="0"/>
              <a:t> pour modifier le style des sous-</a:t>
            </a:r>
            <a:r>
              <a:rPr lang="en-US" noProof="0" dirty="0" err="1"/>
              <a:t>titres</a:t>
            </a:r>
            <a:r>
              <a:rPr lang="en-US" noProof="0" dirty="0"/>
              <a:t> du masque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533400" y="6835775"/>
            <a:ext cx="2489200" cy="520700"/>
          </a:xfrm>
        </p:spPr>
        <p:txBody>
          <a:bodyPr/>
          <a:lstStyle>
            <a:lvl1pPr algn="l" eaLnBrk="1" latinLnBrk="0" hangingPunct="1">
              <a:spcBef>
                <a:spcPct val="0"/>
              </a:spcBef>
              <a:buClr>
                <a:srgbClr val="000000"/>
              </a:buClr>
              <a:buSzPct val="77000"/>
              <a:buFont typeface="StarBats" pitchFamily="2" charset="2"/>
              <a:buNone/>
              <a:defRPr kumimoji="0" sz="1400" baseline="0" smtClean="0">
                <a:solidFill>
                  <a:srgbClr val="0066FF"/>
                </a:solidFill>
                <a:latin typeface="Arial" charset="0"/>
              </a:defRPr>
            </a:lvl1pPr>
          </a:lstStyle>
          <a:p>
            <a:r>
              <a:rPr lang="fr-FR"/>
              <a:t>19 octobre 2022</a:t>
            </a:r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644900" y="6835775"/>
            <a:ext cx="3378200" cy="520700"/>
          </a:xfrm>
        </p:spPr>
        <p:txBody>
          <a:bodyPr/>
          <a:lstStyle>
            <a:lvl1pPr>
              <a:defRPr sz="1400" i="0" baseline="0">
                <a:solidFill>
                  <a:srgbClr val="0066FF"/>
                </a:solidFill>
              </a:defRPr>
            </a:lvl1pPr>
          </a:lstStyle>
          <a:p>
            <a:r>
              <a:rPr lang="fr-FR"/>
              <a:t>Journées R&amp;T IN2P3 –17-19 octobre 2022 - IP2I - Lyon 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645400" y="6835775"/>
            <a:ext cx="2489200" cy="520700"/>
          </a:xfrm>
        </p:spPr>
        <p:txBody>
          <a:bodyPr/>
          <a:lstStyle>
            <a:lvl1pPr algn="r" eaLnBrk="1" latinLnBrk="0" hangingPunct="1">
              <a:spcBef>
                <a:spcPct val="0"/>
              </a:spcBef>
              <a:buClr>
                <a:srgbClr val="000000"/>
              </a:buClr>
              <a:buSzPct val="77000"/>
              <a:buFont typeface="StarBats" pitchFamily="2" charset="2"/>
              <a:buNone/>
              <a:defRPr kumimoji="0" sz="1400" baseline="0">
                <a:solidFill>
                  <a:srgbClr val="0066FF"/>
                </a:solidFill>
                <a:latin typeface="Arial" charset="0"/>
              </a:defRPr>
            </a:lvl1pPr>
          </a:lstStyle>
          <a:p>
            <a:pPr>
              <a:defRPr/>
            </a:pPr>
            <a:fld id="{1DEC5EB5-7816-4C0B-BF8C-165463C4FF42}" type="slidenum">
              <a:rPr lang="en-US" smtClean="0"/>
              <a:pPr>
                <a:defRPr/>
              </a:pPr>
              <a:t>‹N°›</a:t>
            </a:fld>
            <a:endParaRPr lang="en-US" dirty="0"/>
          </a:p>
        </p:txBody>
      </p:sp>
      <p:sp>
        <p:nvSpPr>
          <p:cNvPr id="191496" name="Line 8"/>
          <p:cNvSpPr>
            <a:spLocks noChangeShapeType="1"/>
          </p:cNvSpPr>
          <p:nvPr userDrawn="1"/>
        </p:nvSpPr>
        <p:spPr bwMode="auto">
          <a:xfrm>
            <a:off x="533400" y="3810457"/>
            <a:ext cx="9601200" cy="0"/>
          </a:xfrm>
          <a:prstGeom prst="line">
            <a:avLst/>
          </a:prstGeom>
          <a:noFill/>
          <a:ln w="508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3848" tIns="51924" rIns="103848" bIns="51924"/>
          <a:lstStyle/>
          <a:p>
            <a:endParaRPr lang="en-US"/>
          </a:p>
        </p:txBody>
      </p:sp>
      <p:sp>
        <p:nvSpPr>
          <p:cNvPr id="191497" name="Line 9"/>
          <p:cNvSpPr>
            <a:spLocks noChangeShapeType="1"/>
          </p:cNvSpPr>
          <p:nvPr userDrawn="1"/>
        </p:nvSpPr>
        <p:spPr bwMode="auto">
          <a:xfrm>
            <a:off x="552450" y="1621391"/>
            <a:ext cx="9601200" cy="0"/>
          </a:xfrm>
          <a:prstGeom prst="line">
            <a:avLst/>
          </a:prstGeom>
          <a:noFill/>
          <a:ln w="508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3848" tIns="51924" rIns="103848" bIns="51924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. Text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9369" y="8396"/>
            <a:ext cx="10426867" cy="691284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149369" y="872526"/>
            <a:ext cx="5242237" cy="6106124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533400" y="7151688"/>
            <a:ext cx="1689100" cy="204787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19 octobre 2022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741613" y="7151688"/>
            <a:ext cx="5761037" cy="204787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Journées R&amp;T IN2P3 –17-19 octobre 2022 - IP2I - Lyon </a:t>
            </a:r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9245600" y="7151688"/>
            <a:ext cx="889000" cy="204787"/>
          </a:xfrm>
        </p:spPr>
        <p:txBody>
          <a:bodyPr/>
          <a:lstStyle>
            <a:lvl1pPr>
              <a:defRPr/>
            </a:lvl1pPr>
          </a:lstStyle>
          <a:p>
            <a:fld id="{B89D5830-E137-4545-8490-5D20CD5165A4}" type="slidenum">
              <a:rPr lang="en-US"/>
              <a:pPr/>
              <a:t>‹N°›</a:t>
            </a:fld>
            <a:endParaRPr lang="en-US"/>
          </a:p>
        </p:txBody>
      </p:sp>
      <p:sp>
        <p:nvSpPr>
          <p:cNvPr id="8" name="Espace réservé du texte 2"/>
          <p:cNvSpPr>
            <a:spLocks noGrp="1"/>
          </p:cNvSpPr>
          <p:nvPr>
            <p:ph type="body" sz="half" idx="13"/>
          </p:nvPr>
        </p:nvSpPr>
        <p:spPr>
          <a:xfrm>
            <a:off x="5679641" y="4328920"/>
            <a:ext cx="4896596" cy="2649922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908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. Text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9369" y="8396"/>
            <a:ext cx="10426867" cy="691284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149369" y="872526"/>
            <a:ext cx="5242237" cy="1843398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533400" y="7151688"/>
            <a:ext cx="1689100" cy="204787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19 octobre 2022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741613" y="7151688"/>
            <a:ext cx="5761037" cy="204787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Journées R&amp;T IN2P3 –17-19 octobre 2022 - IP2I - Lyon </a:t>
            </a:r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9245600" y="7151688"/>
            <a:ext cx="889000" cy="204787"/>
          </a:xfrm>
        </p:spPr>
        <p:txBody>
          <a:bodyPr/>
          <a:lstStyle>
            <a:lvl1pPr>
              <a:defRPr/>
            </a:lvl1pPr>
          </a:lstStyle>
          <a:p>
            <a:fld id="{B89D5830-E137-4545-8490-5D20CD5165A4}" type="slidenum">
              <a:rPr lang="en-US"/>
              <a:pPr/>
              <a:t>‹N°›</a:t>
            </a:fld>
            <a:endParaRPr lang="en-US"/>
          </a:p>
        </p:txBody>
      </p:sp>
      <p:sp>
        <p:nvSpPr>
          <p:cNvPr id="8" name="Espace réservé du texte 2"/>
          <p:cNvSpPr>
            <a:spLocks noGrp="1"/>
          </p:cNvSpPr>
          <p:nvPr>
            <p:ph type="body" sz="half" idx="13"/>
          </p:nvPr>
        </p:nvSpPr>
        <p:spPr>
          <a:xfrm>
            <a:off x="264584" y="5308238"/>
            <a:ext cx="5242237" cy="1670603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7564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8395"/>
            <a:ext cx="9601200" cy="989013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533400" y="1600200"/>
            <a:ext cx="4724400" cy="537845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410200" y="1600200"/>
            <a:ext cx="4724400" cy="537845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533400" y="7151688"/>
            <a:ext cx="1689100" cy="204787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19 octobre 2022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741613" y="7151688"/>
            <a:ext cx="5761037" cy="204787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Journées R&amp;T IN2P3 –17-19 octobre 2022 - IP2I - Lyon </a:t>
            </a:r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9245600" y="7151688"/>
            <a:ext cx="889000" cy="204787"/>
          </a:xfrm>
        </p:spPr>
        <p:txBody>
          <a:bodyPr/>
          <a:lstStyle>
            <a:lvl1pPr>
              <a:defRPr/>
            </a:lvl1pPr>
          </a:lstStyle>
          <a:p>
            <a:fld id="{47A29CB4-61C0-4826-BE2C-2A14F390C55B}" type="slidenum">
              <a:rPr lang="en-US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9795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8395"/>
            <a:ext cx="9601200" cy="98901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533400" y="1600200"/>
            <a:ext cx="4724400" cy="537845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5410200" y="1600200"/>
            <a:ext cx="4724400" cy="261302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5410200" y="4365625"/>
            <a:ext cx="4724400" cy="261302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>
          <a:xfrm>
            <a:off x="533400" y="7151688"/>
            <a:ext cx="1689100" cy="204787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19 octobre 2022</a:t>
            </a:r>
            <a:endParaRPr lang="en-US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741613" y="7151688"/>
            <a:ext cx="5761037" cy="204787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Journées R&amp;T IN2P3 –17-19 octobre 2022 - IP2I - Lyon </a:t>
            </a:r>
            <a:endParaRPr lang="en-US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xfrm>
            <a:off x="9245600" y="7151688"/>
            <a:ext cx="889000" cy="204787"/>
          </a:xfrm>
        </p:spPr>
        <p:txBody>
          <a:bodyPr/>
          <a:lstStyle>
            <a:lvl1pPr>
              <a:defRPr/>
            </a:lvl1pPr>
          </a:lstStyle>
          <a:p>
            <a:fld id="{5C522374-10F9-45DF-8A6A-BCFE89ADFB98}" type="slidenum">
              <a:rPr lang="en-US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560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9601200" cy="1250950"/>
          </a:xfrm>
        </p:spPr>
        <p:txBody>
          <a:bodyPr>
            <a:normAutofit/>
          </a:bodyPr>
          <a:lstStyle>
            <a:lvl1pPr algn="ctr">
              <a:defRPr sz="3600">
                <a:latin typeface="Comic Sans MS" pitchFamily="66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101426"/>
            <a:ext cx="4711700" cy="4853686"/>
          </a:xfrm>
          <a:ln>
            <a:solidFill>
              <a:schemeClr val="accent1">
                <a:lumMod val="50000"/>
              </a:schemeClr>
            </a:solidFill>
          </a:ln>
        </p:spPr>
        <p:txBody>
          <a:bodyPr/>
          <a:lstStyle>
            <a:lvl1pPr>
              <a:defRPr sz="220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defRPr>
            </a:lvl1pPr>
            <a:lvl2pPr>
              <a:defRPr sz="180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defRPr>
            </a:lvl2pPr>
            <a:lvl3pPr>
              <a:defRPr sz="160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defRPr>
            </a:lvl3pPr>
            <a:lvl4pPr>
              <a:defRPr sz="140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defRPr>
            </a:lvl4pPr>
            <a:lvl5pPr>
              <a:defRPr sz="120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22900" y="2101426"/>
            <a:ext cx="4711700" cy="4853686"/>
          </a:xfrm>
        </p:spPr>
        <p:txBody>
          <a:bodyPr/>
          <a:lstStyle>
            <a:lvl1pPr>
              <a:defRPr sz="220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defRPr>
            </a:lvl1pPr>
            <a:lvl2pPr>
              <a:defRPr sz="180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defRPr>
            </a:lvl2pPr>
            <a:lvl3pPr>
              <a:defRPr sz="160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defRPr>
            </a:lvl3pPr>
            <a:lvl4pPr>
              <a:defRPr sz="140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defRPr>
            </a:lvl4pPr>
            <a:lvl5pPr>
              <a:defRPr sz="120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19 octobre 2022</a:t>
            </a:r>
            <a:endParaRPr lang="en-US" dirty="0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Journées R&amp;T IN2P3 –17-19 octobre 2022 - IP2I - Lyon </a:t>
            </a:r>
            <a:endParaRPr lang="en-US" dirty="0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D382DE-9FC6-4A99-A928-77790AFA5ECD}" type="slidenum">
              <a:rPr lang="en-US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4325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8395"/>
            <a:ext cx="9601200" cy="12509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2030466"/>
            <a:ext cx="4713553" cy="721624"/>
          </a:xfrm>
        </p:spPr>
        <p:txBody>
          <a:bodyPr lIns="51924" tIns="0" rIns="51924" bIns="0" anchor="ctr">
            <a:noAutofit/>
          </a:bodyPr>
          <a:lstStyle>
            <a:lvl1pPr marL="0" indent="0">
              <a:buNone/>
              <a:defRPr sz="27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300" b="1"/>
            </a:lvl2pPr>
            <a:lvl3pPr>
              <a:buNone/>
              <a:defRPr sz="20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5419197" y="2035401"/>
            <a:ext cx="4715404" cy="716689"/>
          </a:xfrm>
        </p:spPr>
        <p:txBody>
          <a:bodyPr lIns="51924" tIns="0" rIns="51924" bIns="0" anchor="ctr"/>
          <a:lstStyle>
            <a:lvl1pPr marL="0" indent="0">
              <a:buNone/>
              <a:defRPr sz="27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300" b="1"/>
            </a:lvl2pPr>
            <a:lvl3pPr>
              <a:buNone/>
              <a:defRPr sz="20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533400" y="2752090"/>
            <a:ext cx="4713553" cy="4208927"/>
          </a:xfrm>
        </p:spPr>
        <p:txBody>
          <a:bodyPr tIns="0"/>
          <a:lstStyle>
            <a:lvl1pPr>
              <a:defRPr sz="25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9197" y="2752090"/>
            <a:ext cx="4715404" cy="4208927"/>
          </a:xfrm>
        </p:spPr>
        <p:txBody>
          <a:bodyPr tIns="0"/>
          <a:lstStyle>
            <a:lvl1pPr>
              <a:defRPr sz="25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19 octobre 2022</a:t>
            </a:r>
            <a:endParaRPr lang="en-US" dirty="0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Journées R&amp;T IN2P3 –17-19 octobre 2022 - IP2I - Lyon </a:t>
            </a:r>
            <a:endParaRPr lang="en-US" dirty="0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E61253-461B-4F97-AADE-1AAB79F52B48}" type="slidenum">
              <a:rPr lang="en-US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8498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562930"/>
            <a:ext cx="3200400" cy="1271799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3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00100" y="1834727"/>
            <a:ext cx="3200400" cy="5003800"/>
          </a:xfrm>
        </p:spPr>
        <p:txBody>
          <a:bodyPr lIns="20770" rIns="20770"/>
          <a:lstStyle>
            <a:lvl1pPr marL="0" indent="0" algn="l">
              <a:buNone/>
              <a:defRPr sz="1600"/>
            </a:lvl1pPr>
            <a:lvl2pPr indent="0" algn="l">
              <a:buNone/>
              <a:defRPr sz="1400"/>
            </a:lvl2pPr>
            <a:lvl3pPr indent="0" algn="l">
              <a:buNone/>
              <a:defRPr sz="1100"/>
            </a:lvl3pPr>
            <a:lvl4pPr indent="0" algn="l">
              <a:buNone/>
              <a:defRPr sz="1000"/>
            </a:lvl4pPr>
            <a:lvl5pPr indent="0" algn="l">
              <a:buNone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170892" y="1834727"/>
            <a:ext cx="5963708" cy="5003800"/>
          </a:xfrm>
        </p:spPr>
        <p:txBody>
          <a:bodyPr tIns="0"/>
          <a:lstStyle>
            <a:lvl1pPr>
              <a:defRPr sz="3200"/>
            </a:lvl1pPr>
            <a:lvl2pPr>
              <a:defRPr sz="3000"/>
            </a:lvl2pPr>
            <a:lvl3pPr>
              <a:defRPr sz="2700"/>
            </a:lvl3pPr>
            <a:lvl4pPr>
              <a:defRPr sz="23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19 octobre 2022</a:t>
            </a:r>
            <a:endParaRPr lang="en-US" dirty="0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Journées R&amp;T IN2P3 –17-19 octobre 2022 - IP2I - Lyon </a:t>
            </a:r>
            <a:endParaRPr lang="en-US" dirty="0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7E4A04-6961-4188-BB1C-E1D949536C6C}" type="slidenum">
              <a:rPr lang="en-US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9524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>
          <a:xfrm>
            <a:off x="322191" y="7151688"/>
            <a:ext cx="1689100" cy="204787"/>
          </a:xfrm>
        </p:spPr>
        <p:txBody>
          <a:bodyPr/>
          <a:lstStyle>
            <a:lvl1pPr algn="l">
              <a:defRPr/>
            </a:lvl1pPr>
          </a:lstStyle>
          <a:p>
            <a:r>
              <a:rPr lang="fr-FR"/>
              <a:t>19 octobre 2022</a:t>
            </a:r>
            <a:endParaRPr lang="en-US" dirty="0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noProof="0"/>
              <a:t>Journées R&amp;T IN2P3 –17-19 octobre 2022 - IP2I - Lyon </a:t>
            </a:r>
            <a:endParaRPr lang="fr-FR" noProof="0" dirty="0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9514416" y="7151688"/>
            <a:ext cx="889000" cy="204787"/>
          </a:xfrm>
        </p:spPr>
        <p:txBody>
          <a:bodyPr/>
          <a:lstStyle>
            <a:lvl1pPr>
              <a:defRPr/>
            </a:lvl1pPr>
          </a:lstStyle>
          <a:p>
            <a:fld id="{702B3A28-48E2-4CAE-9B10-3100FC5CCBFD}" type="slidenum">
              <a:rPr lang="en-US"/>
              <a:pPr/>
              <a:t>‹N°›</a:t>
            </a:fld>
            <a:endParaRPr lang="en-US" dirty="0"/>
          </a:p>
        </p:txBody>
      </p:sp>
      <p:sp>
        <p:nvSpPr>
          <p:cNvPr id="7" name="Title Placeholder 8"/>
          <p:cNvSpPr>
            <a:spLocks noGrp="1"/>
          </p:cNvSpPr>
          <p:nvPr>
            <p:ph type="title"/>
          </p:nvPr>
        </p:nvSpPr>
        <p:spPr bwMode="auto">
          <a:xfrm>
            <a:off x="1531938" y="66002"/>
            <a:ext cx="7200875" cy="864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51924" rIns="0" bIns="36000" numCol="1" anchor="ctr" anchorCtr="0" compatLnSpc="1">
            <a:prstTxWarp prst="textNoShape">
              <a:avLst/>
            </a:prstTxWarp>
          </a:bodyPr>
          <a:lstStyle>
            <a:lvl1pPr>
              <a:defRPr sz="3600"/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88332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19 octobre 2022</a:t>
            </a:r>
            <a:endParaRPr lang="en-US" dirty="0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Journées R&amp;T IN2P3 –17-19 octobre 2022 - IP2I - Lyon </a:t>
            </a:r>
            <a:endParaRPr lang="en-US" dirty="0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2B3A28-48E2-4CAE-9B10-3100FC5CCBFD}" type="slidenum">
              <a:rPr lang="en-US"/>
              <a:pPr/>
              <a:t>‹N°›</a:t>
            </a:fld>
            <a:endParaRPr lang="en-US"/>
          </a:p>
        </p:txBody>
      </p:sp>
      <p:sp>
        <p:nvSpPr>
          <p:cNvPr id="7" name="Title Placeholder 8"/>
          <p:cNvSpPr>
            <a:spLocks noGrp="1"/>
          </p:cNvSpPr>
          <p:nvPr>
            <p:ph type="title"/>
          </p:nvPr>
        </p:nvSpPr>
        <p:spPr bwMode="auto">
          <a:xfrm>
            <a:off x="533400" y="56308"/>
            <a:ext cx="9601200" cy="528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51924" rIns="0" bIns="36000" numCol="1" anchor="ctr" anchorCtr="0" compatLnSpc="1">
            <a:prstTxWarp prst="textNoShape">
              <a:avLst/>
            </a:prstTxWarp>
          </a:bodyPr>
          <a:lstStyle>
            <a:lvl1pPr>
              <a:defRPr sz="3200"/>
            </a:lvl1pPr>
          </a:lstStyle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9" name="Espace réservé du texte 2"/>
          <p:cNvSpPr>
            <a:spLocks noGrp="1"/>
          </p:cNvSpPr>
          <p:nvPr>
            <p:ph type="body" sz="half" idx="13"/>
          </p:nvPr>
        </p:nvSpPr>
        <p:spPr>
          <a:xfrm>
            <a:off x="91763" y="699679"/>
            <a:ext cx="10484474" cy="6279164"/>
          </a:xfrm>
        </p:spPr>
        <p:txBody>
          <a:bodyPr/>
          <a:lstStyle>
            <a:lvl1pPr marL="432000" indent="-432000">
              <a:lnSpc>
                <a:spcPct val="100000"/>
              </a:lnSpc>
              <a:spcBef>
                <a:spcPts val="1200"/>
              </a:spcBef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720000" indent="-279400">
              <a:buFont typeface="Arial Unicode MS" panose="020B0604020202020204" pitchFamily="34" charset="-128"/>
              <a:buChar char="━"/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1038225" indent="-279400">
              <a:buFont typeface="Arial Unicode MS" panose="020B0604020202020204" pitchFamily="34" charset="-128"/>
              <a:buChar char="━"/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055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19 octobre 2022</a:t>
            </a:r>
            <a:endParaRPr lang="en-US" dirty="0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Journées R&amp;T IN2P3 –17-19 octobre 2022 - IP2I - Lyon </a:t>
            </a:r>
            <a:endParaRPr lang="en-US" dirty="0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2B3A28-48E2-4CAE-9B10-3100FC5CCBFD}" type="slidenum">
              <a:rPr lang="en-US"/>
              <a:pPr/>
              <a:t>‹N°›</a:t>
            </a:fld>
            <a:endParaRPr lang="en-US"/>
          </a:p>
        </p:txBody>
      </p:sp>
      <p:sp>
        <p:nvSpPr>
          <p:cNvPr id="7" name="Title Placeholder 8"/>
          <p:cNvSpPr>
            <a:spLocks noGrp="1"/>
          </p:cNvSpPr>
          <p:nvPr>
            <p:ph type="title"/>
          </p:nvPr>
        </p:nvSpPr>
        <p:spPr bwMode="auto">
          <a:xfrm>
            <a:off x="533400" y="56308"/>
            <a:ext cx="9601200" cy="528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51924" rIns="0" bIns="36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9" name="Espace réservé du texte 2"/>
          <p:cNvSpPr>
            <a:spLocks noGrp="1"/>
          </p:cNvSpPr>
          <p:nvPr>
            <p:ph type="body" sz="half" idx="13"/>
          </p:nvPr>
        </p:nvSpPr>
        <p:spPr>
          <a:xfrm>
            <a:off x="91763" y="4501741"/>
            <a:ext cx="10484474" cy="2477101"/>
          </a:xfrm>
        </p:spPr>
        <p:txBody>
          <a:bodyPr/>
          <a:lstStyle>
            <a:lvl1pPr marL="432000" indent="-432000">
              <a:lnSpc>
                <a:spcPct val="100000"/>
              </a:lnSpc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720000" indent="-279400">
              <a:buFont typeface="Arial Unicode MS" panose="020B0604020202020204" pitchFamily="34" charset="-128"/>
              <a:buChar char="━"/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1038225" indent="-279400">
              <a:buFont typeface="Arial Unicode MS" panose="020B0604020202020204" pitchFamily="34" charset="-128"/>
              <a:buChar char="━"/>
              <a:defRPr sz="14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504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. Texte et image p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9370" y="8396"/>
            <a:ext cx="10369260" cy="748890"/>
          </a:xfrm>
        </p:spPr>
        <p:txBody>
          <a:bodyPr tIns="72000" bIns="72000"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149370" y="930107"/>
            <a:ext cx="5083716" cy="6048543"/>
          </a:xfrm>
        </p:spPr>
        <p:txBody>
          <a:bodyPr/>
          <a:lstStyle>
            <a:lvl1pPr marL="360000" indent="-360000">
              <a:buFont typeface="Arial Unicode MS" panose="020B0604020202020204" pitchFamily="34" charset="-128"/>
              <a:buChar char="■"/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533400" y="7151688"/>
            <a:ext cx="1689100" cy="204787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19 octobre 2022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741613" y="7151688"/>
            <a:ext cx="5761037" cy="204787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Journées R&amp;T IN2P3 –17-19 octobre 2022 - IP2I - Lyon </a:t>
            </a:r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9245600" y="7151688"/>
            <a:ext cx="889000" cy="204787"/>
          </a:xfrm>
        </p:spPr>
        <p:txBody>
          <a:bodyPr/>
          <a:lstStyle>
            <a:lvl1pPr>
              <a:defRPr/>
            </a:lvl1pPr>
          </a:lstStyle>
          <a:p>
            <a:fld id="{B89D5830-E137-4545-8490-5D20CD5165A4}" type="slidenum">
              <a:rPr lang="en-US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28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. Texte et image p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012" y="8396"/>
            <a:ext cx="9639588" cy="748890"/>
          </a:xfrm>
        </p:spPr>
        <p:txBody>
          <a:bodyPr tIns="72000" bIns="72000"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5334000" y="872500"/>
            <a:ext cx="5184630" cy="6106151"/>
          </a:xfrm>
        </p:spPr>
        <p:txBody>
          <a:bodyPr/>
          <a:lstStyle>
            <a:lvl1pPr marL="360000" indent="-360000"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533400" y="7151688"/>
            <a:ext cx="1689100" cy="204787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19 octobre 2022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741613" y="7151688"/>
            <a:ext cx="5761037" cy="204787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Journées R&amp;T IN2P3 –17-19 octobre 2022 - IP2I - Lyon </a:t>
            </a:r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9245600" y="7151688"/>
            <a:ext cx="889000" cy="204787"/>
          </a:xfrm>
        </p:spPr>
        <p:txBody>
          <a:bodyPr/>
          <a:lstStyle>
            <a:lvl1pPr>
              <a:defRPr/>
            </a:lvl1pPr>
          </a:lstStyle>
          <a:p>
            <a:fld id="{B89D5830-E137-4545-8490-5D20CD5165A4}" type="slidenum">
              <a:rPr lang="en-US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115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. Texte et image p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8396"/>
            <a:ext cx="9601200" cy="576069"/>
          </a:xfrm>
        </p:spPr>
        <p:txBody>
          <a:bodyPr tIns="72000" bIns="72000"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5545208" y="757502"/>
            <a:ext cx="4858208" cy="6221149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533400" y="7151688"/>
            <a:ext cx="1689100" cy="204787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19 octobre 2022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741613" y="7151688"/>
            <a:ext cx="5761037" cy="204787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Journées R&amp;T IN2P3 –17-19 octobre 2022 - IP2I - Lyon </a:t>
            </a:r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9245600" y="7151688"/>
            <a:ext cx="889000" cy="204787"/>
          </a:xfrm>
        </p:spPr>
        <p:txBody>
          <a:bodyPr/>
          <a:lstStyle>
            <a:lvl1pPr>
              <a:defRPr/>
            </a:lvl1pPr>
          </a:lstStyle>
          <a:p>
            <a:fld id="{B89D5830-E137-4545-8490-5D20CD5165A4}" type="slidenum">
              <a:rPr lang="en-US"/>
              <a:pPr/>
              <a:t>‹N°›</a:t>
            </a:fld>
            <a:endParaRPr lang="en-US"/>
          </a:p>
        </p:txBody>
      </p:sp>
      <p:sp>
        <p:nvSpPr>
          <p:cNvPr id="8" name="Espace réservé du texte 2"/>
          <p:cNvSpPr>
            <a:spLocks noGrp="1"/>
          </p:cNvSpPr>
          <p:nvPr>
            <p:ph type="body" sz="half" idx="13"/>
          </p:nvPr>
        </p:nvSpPr>
        <p:spPr>
          <a:xfrm>
            <a:off x="149370" y="757503"/>
            <a:ext cx="5184630" cy="6221148"/>
          </a:xfrm>
        </p:spPr>
        <p:txBody>
          <a:bodyPr/>
          <a:lstStyle>
            <a:lvl1pPr marL="360000" indent="-360000">
              <a:buFont typeface="Wingdings" panose="05000000000000000000" pitchFamily="2" charset="2"/>
              <a:buChar char="§"/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247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. Texte et image p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8396"/>
            <a:ext cx="9601200" cy="576069"/>
          </a:xfrm>
        </p:spPr>
        <p:txBody>
          <a:bodyPr tIns="72000" bIns="72000"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5545208" y="5020204"/>
            <a:ext cx="4858208" cy="1958447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533400" y="7151688"/>
            <a:ext cx="1689100" cy="204787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19 octobre 2022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741613" y="7151688"/>
            <a:ext cx="5761037" cy="204787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Journées R&amp;T IN2P3 –17-19 octobre 2022 - IP2I - Lyon </a:t>
            </a:r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9245600" y="7151688"/>
            <a:ext cx="889000" cy="204787"/>
          </a:xfrm>
        </p:spPr>
        <p:txBody>
          <a:bodyPr/>
          <a:lstStyle>
            <a:lvl1pPr>
              <a:defRPr/>
            </a:lvl1pPr>
          </a:lstStyle>
          <a:p>
            <a:fld id="{B89D5830-E137-4545-8490-5D20CD5165A4}" type="slidenum">
              <a:rPr lang="en-US"/>
              <a:pPr/>
              <a:t>‹N°›</a:t>
            </a:fld>
            <a:endParaRPr lang="en-US"/>
          </a:p>
        </p:txBody>
      </p:sp>
      <p:sp>
        <p:nvSpPr>
          <p:cNvPr id="8" name="Espace réservé du texte 2"/>
          <p:cNvSpPr>
            <a:spLocks noGrp="1"/>
          </p:cNvSpPr>
          <p:nvPr>
            <p:ph type="body" sz="half" idx="13"/>
          </p:nvPr>
        </p:nvSpPr>
        <p:spPr>
          <a:xfrm>
            <a:off x="149370" y="5020205"/>
            <a:ext cx="5184630" cy="1958446"/>
          </a:xfrm>
        </p:spPr>
        <p:txBody>
          <a:bodyPr/>
          <a:lstStyle>
            <a:lvl1pPr marL="360000" indent="-360000">
              <a:buFont typeface="Wingdings" panose="05000000000000000000" pitchFamily="2" charset="2"/>
              <a:buChar char="§"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249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19 octobre 2022</a:t>
            </a:r>
            <a:endParaRPr lang="en-US" dirty="0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Journées R&amp;T IN2P3 –17-19 octobre 2022 - IP2I - Lyon </a:t>
            </a:r>
            <a:endParaRPr lang="en-US" dirty="0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2B3A28-48E2-4CAE-9B10-3100FC5CCBFD}" type="slidenum">
              <a:rPr lang="en-US"/>
              <a:pPr/>
              <a:t>‹N°›</a:t>
            </a:fld>
            <a:endParaRPr lang="en-US"/>
          </a:p>
        </p:txBody>
      </p:sp>
      <p:sp>
        <p:nvSpPr>
          <p:cNvPr id="7" name="Title Placeholder 8"/>
          <p:cNvSpPr>
            <a:spLocks noGrp="1"/>
          </p:cNvSpPr>
          <p:nvPr>
            <p:ph type="title"/>
          </p:nvPr>
        </p:nvSpPr>
        <p:spPr bwMode="auto">
          <a:xfrm>
            <a:off x="533400" y="228600"/>
            <a:ext cx="96012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51924" rIns="0" bIns="36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8" name="Text Placeholder 29"/>
          <p:cNvSpPr>
            <a:spLocks noGrp="1"/>
          </p:cNvSpPr>
          <p:nvPr>
            <p:ph idx="1"/>
          </p:nvPr>
        </p:nvSpPr>
        <p:spPr bwMode="auto">
          <a:xfrm>
            <a:off x="533400" y="1600200"/>
            <a:ext cx="9601200" cy="537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3848" tIns="51924" rIns="103848" bIns="519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3108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re. Texte et image de la bibliothè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9601200" cy="98901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533400" y="1600200"/>
            <a:ext cx="4724400" cy="5378450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Espace réservé de l'image de la bibliothèque 3"/>
          <p:cNvSpPr>
            <a:spLocks noGrp="1"/>
          </p:cNvSpPr>
          <p:nvPr>
            <p:ph type="clipArt" sz="half" idx="2"/>
          </p:nvPr>
        </p:nvSpPr>
        <p:spPr>
          <a:xfrm>
            <a:off x="5410200" y="1600200"/>
            <a:ext cx="4724400" cy="537845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533400" y="7151688"/>
            <a:ext cx="1689100" cy="204787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19 octobre 2022</a:t>
            </a:r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741613" y="7151688"/>
            <a:ext cx="5761037" cy="204787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Journées R&amp;T IN2P3 –17-19 octobre 2022 - IP2I - Lyon </a:t>
            </a:r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9245600" y="7151688"/>
            <a:ext cx="889000" cy="204787"/>
          </a:xfrm>
        </p:spPr>
        <p:txBody>
          <a:bodyPr/>
          <a:lstStyle>
            <a:lvl1pPr>
              <a:defRPr/>
            </a:lvl1pPr>
          </a:lstStyle>
          <a:p>
            <a:fld id="{B89D5830-E137-4545-8490-5D20CD5165A4}" type="slidenum">
              <a:rPr lang="en-US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437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itle Placeholder 8"/>
          <p:cNvSpPr>
            <a:spLocks noGrp="1"/>
          </p:cNvSpPr>
          <p:nvPr>
            <p:ph type="title"/>
          </p:nvPr>
        </p:nvSpPr>
        <p:spPr bwMode="auto">
          <a:xfrm>
            <a:off x="533400" y="8396"/>
            <a:ext cx="9601200" cy="584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72000" rIns="0" bIns="72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3317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149370" y="814893"/>
            <a:ext cx="10369260" cy="6163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533400" y="7151688"/>
            <a:ext cx="1689100" cy="204787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buClr>
                <a:srgbClr val="000000"/>
              </a:buClr>
              <a:buSzPct val="77000"/>
              <a:buFont typeface="StarBats" pitchFamily="2" charset="2"/>
              <a:buNone/>
              <a:defRPr>
                <a:solidFill>
                  <a:schemeClr val="accent2"/>
                </a:solidFill>
                <a:latin typeface="Arial" charset="0"/>
              </a:defRPr>
            </a:lvl1pPr>
          </a:lstStyle>
          <a:p>
            <a:r>
              <a:rPr lang="fr-FR"/>
              <a:t>19 octobre 2022</a:t>
            </a:r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741613" y="7151688"/>
            <a:ext cx="5761037" cy="204787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FontTx/>
              <a:buNone/>
              <a:defRPr i="1">
                <a:solidFill>
                  <a:schemeClr val="accent2"/>
                </a:solidFill>
                <a:latin typeface="Arial" charset="0"/>
              </a:defRPr>
            </a:lvl1pPr>
          </a:lstStyle>
          <a:p>
            <a:r>
              <a:rPr lang="fr-FR"/>
              <a:t>Journées R&amp;T IN2P3 –17-19 octobre 2022 - IP2I - Lyon 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9245600" y="7151688"/>
            <a:ext cx="889000" cy="204787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Clr>
                <a:srgbClr val="000000"/>
              </a:buClr>
              <a:buSzPct val="77000"/>
              <a:buFont typeface="StarBats" pitchFamily="2" charset="2"/>
              <a:buNone/>
              <a:defRPr>
                <a:solidFill>
                  <a:schemeClr val="accent2"/>
                </a:solidFill>
                <a:latin typeface="Arial" charset="0"/>
              </a:defRPr>
            </a:lvl1pPr>
          </a:lstStyle>
          <a:p>
            <a:fld id="{EA2B979C-5126-42D9-A339-F1A1447A43F3}" type="slidenum">
              <a:rPr lang="en-US"/>
              <a:pPr/>
              <a:t>‹N°›</a:t>
            </a:fld>
            <a:endParaRPr lang="en-US"/>
          </a:p>
        </p:txBody>
      </p:sp>
      <p:sp>
        <p:nvSpPr>
          <p:cNvPr id="13331" name="Text Box 19"/>
          <p:cNvSpPr txBox="1">
            <a:spLocks noChangeArrowheads="1"/>
          </p:cNvSpPr>
          <p:nvPr userDrawn="1"/>
        </p:nvSpPr>
        <p:spPr bwMode="auto">
          <a:xfrm>
            <a:off x="968375" y="6494463"/>
            <a:ext cx="931863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03848" tIns="51924" rIns="103848" bIns="51924">
            <a:spAutoFit/>
          </a:bodyPr>
          <a:lstStyle>
            <a:lvl1pPr marL="725488" indent="-279400">
              <a:defRPr sz="2200">
                <a:solidFill>
                  <a:srgbClr val="000099"/>
                </a:solidFill>
                <a:latin typeface="Comic Sans MS" pitchFamily="66" charset="0"/>
              </a:defRPr>
            </a:lvl1pPr>
            <a:lvl2pPr>
              <a:defRPr sz="2200">
                <a:solidFill>
                  <a:srgbClr val="000099"/>
                </a:solidFill>
                <a:latin typeface="Comic Sans MS" pitchFamily="66" charset="0"/>
              </a:defRPr>
            </a:lvl2pPr>
            <a:lvl3pPr>
              <a:defRPr sz="2200">
                <a:solidFill>
                  <a:srgbClr val="000099"/>
                </a:solidFill>
                <a:latin typeface="Comic Sans MS" pitchFamily="66" charset="0"/>
              </a:defRPr>
            </a:lvl3pPr>
            <a:lvl4pPr>
              <a:defRPr sz="2200">
                <a:solidFill>
                  <a:srgbClr val="000099"/>
                </a:solidFill>
                <a:latin typeface="Comic Sans MS" pitchFamily="66" charset="0"/>
              </a:defRPr>
            </a:lvl4pPr>
            <a:lvl5pPr>
              <a:defRPr sz="2200">
                <a:solidFill>
                  <a:srgbClr val="000099"/>
                </a:solidFill>
                <a:latin typeface="Comic Sans MS" pitchFamily="66" charset="0"/>
              </a:defRPr>
            </a:lvl5pPr>
            <a:lvl6pPr marL="2284413" indent="15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sz="2200">
                <a:solidFill>
                  <a:srgbClr val="000099"/>
                </a:solidFill>
                <a:latin typeface="Comic Sans MS" pitchFamily="66" charset="0"/>
              </a:defRPr>
            </a:lvl6pPr>
            <a:lvl7pPr marL="2741613" indent="15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sz="2200">
                <a:solidFill>
                  <a:srgbClr val="000099"/>
                </a:solidFill>
                <a:latin typeface="Comic Sans MS" pitchFamily="66" charset="0"/>
              </a:defRPr>
            </a:lvl7pPr>
            <a:lvl8pPr marL="3198813" indent="15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sz="2200">
                <a:solidFill>
                  <a:srgbClr val="000099"/>
                </a:solidFill>
                <a:latin typeface="Comic Sans MS" pitchFamily="66" charset="0"/>
              </a:defRPr>
            </a:lvl8pPr>
            <a:lvl9pPr marL="3656013" indent="1588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sz="2200">
                <a:solidFill>
                  <a:srgbClr val="000099"/>
                </a:solidFill>
                <a:latin typeface="Comic Sans MS" pitchFamily="66" charset="0"/>
              </a:defRPr>
            </a:lvl9pPr>
          </a:lstStyle>
          <a:p>
            <a:endParaRPr lang="en-US" sz="120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7" y="-8980"/>
            <a:ext cx="499244" cy="60169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9D43F80-2FBD-4E58-94D8-9E0097BBF78D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265" y="-5771"/>
            <a:ext cx="595279" cy="59527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33" r:id="rId2"/>
    <p:sldLayoutId id="2147483744" r:id="rId3"/>
    <p:sldLayoutId id="2147483738" r:id="rId4"/>
    <p:sldLayoutId id="2147483743" r:id="rId5"/>
    <p:sldLayoutId id="2147483774" r:id="rId6"/>
    <p:sldLayoutId id="2147483791" r:id="rId7"/>
    <p:sldLayoutId id="2147483741" r:id="rId8"/>
    <p:sldLayoutId id="2147483734" r:id="rId9"/>
    <p:sldLayoutId id="2147483742" r:id="rId10"/>
    <p:sldLayoutId id="2147483792" r:id="rId11"/>
    <p:sldLayoutId id="2147483735" r:id="rId12"/>
    <p:sldLayoutId id="2147483736" r:id="rId13"/>
    <p:sldLayoutId id="2147483732" r:id="rId14"/>
    <p:sldLayoutId id="2147483731" r:id="rId15"/>
    <p:sldLayoutId id="2147483728" r:id="rId16"/>
    <p:sldLayoutId id="2147483746" r:id="rId17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0000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Arial Unicode MS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Arial Unicode MS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Arial Unicode MS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9"/>
          </a:solidFill>
          <a:latin typeface="Arial Unicode MS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57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7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7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700">
          <a:solidFill>
            <a:schemeClr val="tx2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lnSpc>
          <a:spcPct val="100000"/>
        </a:lnSpc>
        <a:spcBef>
          <a:spcPts val="600"/>
        </a:spcBef>
        <a:spcAft>
          <a:spcPct val="0"/>
        </a:spcAft>
        <a:buClr>
          <a:srgbClr val="0000CC"/>
        </a:buClr>
        <a:buFont typeface="Arial Unicode MS" panose="020B0604020202020204" pitchFamily="34" charset="-128"/>
        <a:buChar char="■"/>
        <a:defRPr sz="1800" kern="1200">
          <a:solidFill>
            <a:srgbClr val="000099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83500" indent="-342900" algn="l" rtl="0" eaLnBrk="0" fontAlgn="base" hangingPunct="0">
        <a:spcBef>
          <a:spcPts val="600"/>
        </a:spcBef>
        <a:spcAft>
          <a:spcPct val="0"/>
        </a:spcAft>
        <a:buClr>
          <a:srgbClr val="0000CC"/>
        </a:buClr>
        <a:buFont typeface="Arial Unicode MS" panose="020B0604020202020204" pitchFamily="34" charset="-128"/>
        <a:buChar char="━"/>
        <a:defRPr sz="1800" kern="1200">
          <a:solidFill>
            <a:srgbClr val="000099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038225" indent="-279400" algn="l" rtl="0" eaLnBrk="0" fontAlgn="base" hangingPunct="0">
        <a:spcBef>
          <a:spcPts val="600"/>
        </a:spcBef>
        <a:spcAft>
          <a:spcPct val="0"/>
        </a:spcAft>
        <a:buClr>
          <a:srgbClr val="0000CC"/>
        </a:buClr>
        <a:buFont typeface="Arial Unicode MS" panose="020B0604020202020204" pitchFamily="34" charset="-128"/>
        <a:buChar char="━"/>
        <a:defRPr sz="1800" kern="1200">
          <a:solidFill>
            <a:srgbClr val="000099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349375" indent="-238125" algn="l" rtl="0" eaLnBrk="0" fontAlgn="base" hangingPunct="0">
        <a:spcBef>
          <a:spcPct val="50000"/>
        </a:spcBef>
        <a:spcAft>
          <a:spcPct val="0"/>
        </a:spcAft>
        <a:buClr>
          <a:srgbClr val="0000CC"/>
        </a:buClr>
        <a:buChar char="•"/>
        <a:defRPr sz="1800" kern="1200">
          <a:solidFill>
            <a:srgbClr val="000099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660525" indent="-238125" algn="l" rtl="0" eaLnBrk="0" fontAlgn="base" hangingPunct="0">
        <a:spcBef>
          <a:spcPct val="50000"/>
        </a:spcBef>
        <a:spcAft>
          <a:spcPct val="0"/>
        </a:spcAft>
        <a:buClr>
          <a:srgbClr val="0000CC"/>
        </a:buClr>
        <a:buChar char="•"/>
        <a:defRPr sz="1800" kern="1200">
          <a:solidFill>
            <a:srgbClr val="000099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973120" indent="-238851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180817" indent="-207697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92362" indent="-207697" algn="l" rtl="0" eaLnBrk="1" latinLnBrk="0" hangingPunct="1">
        <a:spcBef>
          <a:spcPct val="20000"/>
        </a:spcBef>
        <a:buClr>
          <a:schemeClr val="tx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803907" indent="-207697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1924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3848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55772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7696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9621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11545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63469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15393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emf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5" name="Rectangle 9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Etat d’avancement de la conception des </a:t>
            </a:r>
            <a:r>
              <a:rPr lang="fr-FR" dirty="0" err="1"/>
              <a:t>ASICs</a:t>
            </a:r>
            <a:r>
              <a:rPr lang="fr-FR" dirty="0"/>
              <a:t> RD53</a:t>
            </a:r>
            <a:endParaRPr lang="en-US" dirty="0"/>
          </a:p>
        </p:txBody>
      </p:sp>
      <p:sp>
        <p:nvSpPr>
          <p:cNvPr id="14346" name="Rectangle 10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 Mohsine MENOUNI</a:t>
            </a:r>
          </a:p>
          <a:p>
            <a:r>
              <a:rPr lang="en-US" dirty="0"/>
              <a:t>CPPM - Aix-Marseille Univ, France</a:t>
            </a:r>
          </a:p>
          <a:p>
            <a:endParaRPr lang="en-US" dirty="0"/>
          </a:p>
          <a:p>
            <a:endParaRPr lang="en-US" dirty="0"/>
          </a:p>
          <a:p>
            <a:r>
              <a:rPr lang="fr-FR" dirty="0"/>
              <a:t>Journées R&amp;T IN2P3 –17-19 octobre 2022 - IP2I - Lyon 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9" y="49"/>
            <a:ext cx="1099351" cy="132496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6DA2532-72C1-4DB2-A985-2C79A82F79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595" y="14573"/>
            <a:ext cx="1324961" cy="132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818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9E7209BB-E4FD-4937-A3A7-384B29B27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2212" y="619657"/>
            <a:ext cx="3418996" cy="3391404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7CA815F-1D6A-424B-97F5-BB8BB691F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19 octobre 2022</a:t>
            </a:r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CA979DD-D1BD-4B14-941E-05653AB23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R&amp;T IN2P3 –17-19 octobre 2022 - IP2I - Lyon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TID test results</a:t>
            </a:r>
            <a:endParaRPr lang="en-US" dirty="0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553F0995-ADB6-4977-BED8-A62943C5F1AB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sz="1600" b="1" dirty="0"/>
              <a:t>Analog FE</a:t>
            </a:r>
            <a:r>
              <a:rPr lang="en-US" sz="1600" dirty="0"/>
              <a:t> irradiation </a:t>
            </a:r>
          </a:p>
          <a:p>
            <a:pPr lvl="1"/>
            <a:r>
              <a:rPr lang="en-US" sz="1600" dirty="0"/>
              <a:t>ITkPixV1 is operational up to 1 Grad even for VDDA=1.0 V</a:t>
            </a:r>
          </a:p>
          <a:p>
            <a:pPr lvl="1"/>
            <a:r>
              <a:rPr lang="en-US" sz="1600" dirty="0"/>
              <a:t>Number of failed pixels &lt;5%</a:t>
            </a:r>
          </a:p>
          <a:p>
            <a:r>
              <a:rPr lang="en-US" sz="1600" b="1" dirty="0"/>
              <a:t>Voltage References</a:t>
            </a:r>
            <a:r>
              <a:rPr lang="en-US" sz="1600" dirty="0"/>
              <a:t>: Drift of reference voltages (up to +15% for VDDA) </a:t>
            </a:r>
            <a:br>
              <a:rPr lang="en-US" sz="1600" dirty="0"/>
            </a:br>
            <a:r>
              <a:rPr lang="en-US" sz="1600" dirty="0">
                <a:sym typeface="Symbol" panose="05050102010706020507" pitchFamily="18" charset="2"/>
              </a:rPr>
              <a:t> Use </a:t>
            </a:r>
            <a:r>
              <a:rPr lang="en-US" sz="1600" b="1" dirty="0">
                <a:sym typeface="Symbol" panose="05050102010706020507" pitchFamily="18" charset="2"/>
              </a:rPr>
              <a:t>VREF trimming</a:t>
            </a:r>
            <a:endParaRPr lang="en-US" sz="1600" b="1" dirty="0"/>
          </a:p>
          <a:p>
            <a:r>
              <a:rPr lang="en-US" sz="1600" b="1" dirty="0"/>
              <a:t>SLDO</a:t>
            </a:r>
            <a:r>
              <a:rPr lang="en-US" sz="1600" dirty="0"/>
              <a:t>: Start-up without issues after 1 Grad TID</a:t>
            </a:r>
          </a:p>
          <a:p>
            <a:r>
              <a:rPr lang="en-US" sz="1600" b="1" dirty="0"/>
              <a:t>ADC</a:t>
            </a:r>
            <a:r>
              <a:rPr lang="en-US" sz="1600" dirty="0"/>
              <a:t>: Operation is very stable with irradiation </a:t>
            </a:r>
          </a:p>
          <a:p>
            <a:r>
              <a:rPr lang="en-US" sz="1600" b="1" dirty="0"/>
              <a:t>Low Dose Rate effect</a:t>
            </a:r>
          </a:p>
          <a:p>
            <a:pPr lvl="1"/>
            <a:r>
              <a:rPr lang="en-US" sz="1600" dirty="0"/>
              <a:t>Impact of low dose rate effects studied for low total doses in X-ray setups</a:t>
            </a:r>
          </a:p>
          <a:p>
            <a:pPr lvl="1"/>
            <a:r>
              <a:rPr lang="en-US" sz="1600" b="1" dirty="0"/>
              <a:t>Damage increases for low dose rate by a factor 2-3</a:t>
            </a:r>
          </a:p>
          <a:p>
            <a:pPr lvl="1"/>
            <a:r>
              <a:rPr lang="en-US" sz="1600" dirty="0"/>
              <a:t>Additional low dose rate effects observed in LDR irradiations using Kr-85 at high total doses Longest running </a:t>
            </a:r>
            <a:r>
              <a:rPr lang="en-US" sz="1600" dirty="0">
                <a:sym typeface="Symbol" panose="05050102010706020507" pitchFamily="18" charset="2"/>
              </a:rPr>
              <a:t> </a:t>
            </a:r>
            <a:r>
              <a:rPr lang="en-US" sz="1600" b="1" dirty="0"/>
              <a:t>RD53A chip: 3 years</a:t>
            </a:r>
            <a:endParaRPr lang="en-US" sz="1600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9888B2A-96E3-4F75-B83D-BF5045D440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868" t="49174" r="6937" b="7299"/>
          <a:stretch/>
        </p:blipFill>
        <p:spPr>
          <a:xfrm>
            <a:off x="7681121" y="4529906"/>
            <a:ext cx="2489761" cy="24273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08FF6B2-79E9-4F15-98A6-61A5E37D35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50" r="20915"/>
          <a:stretch/>
        </p:blipFill>
        <p:spPr>
          <a:xfrm>
            <a:off x="192148" y="4544938"/>
            <a:ext cx="6831304" cy="2606750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67439AA-89AE-40F7-B0F8-9E46D3C8D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B3A28-48E2-4CAE-9B10-3100FC5CCBF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9224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1"/>
            <a:r>
              <a:rPr lang="en-US" altLang="fr-FR" dirty="0"/>
              <a:t>SEE tolerance</a:t>
            </a:r>
          </a:p>
        </p:txBody>
      </p:sp>
    </p:spTree>
    <p:extLst>
      <p:ext uri="{BB962C8B-B14F-4D97-AF65-F5344CB8AC3E}">
        <p14:creationId xmlns:p14="http://schemas.microsoft.com/office/powerpoint/2010/main" val="373872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SEU mitigation in the RD53B chip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half" idx="1"/>
          </p:nvPr>
        </p:nvSpPr>
        <p:spPr>
          <a:xfrm>
            <a:off x="5487199" y="4222054"/>
            <a:ext cx="4916217" cy="2756597"/>
          </a:xfrm>
        </p:spPr>
        <p:txBody>
          <a:bodyPr/>
          <a:lstStyle/>
          <a:p>
            <a:pPr marL="0" indent="0">
              <a:buNone/>
            </a:pPr>
            <a:r>
              <a:rPr lang="en-US" sz="1500" b="1" u="sng" dirty="0"/>
              <a:t>TMR with clock skew</a:t>
            </a:r>
          </a:p>
          <a:p>
            <a:r>
              <a:rPr lang="en-US" sz="1500" b="1" dirty="0">
                <a:sym typeface="Symbol" panose="05050102010706020507" pitchFamily="18" charset="2"/>
              </a:rPr>
              <a:t></a:t>
            </a:r>
            <a:r>
              <a:rPr lang="en-US" sz="1500" b="1" dirty="0"/>
              <a:t>T is set to 200 </a:t>
            </a:r>
            <a:r>
              <a:rPr lang="en-US" sz="1500" b="1" dirty="0" err="1"/>
              <a:t>ps</a:t>
            </a:r>
            <a:endParaRPr lang="en-US" sz="1500" b="1" dirty="0"/>
          </a:p>
          <a:p>
            <a:r>
              <a:rPr lang="en-US" sz="1500" dirty="0"/>
              <a:t>Filter SET glitches </a:t>
            </a:r>
            <a:r>
              <a:rPr lang="en-US" sz="1500" b="1" dirty="0"/>
              <a:t>shorter than </a:t>
            </a:r>
            <a:r>
              <a:rPr lang="en-US" sz="1500" b="1" dirty="0">
                <a:sym typeface="Symbol" panose="05050102010706020507" pitchFamily="18" charset="2"/>
              </a:rPr>
              <a:t>200 </a:t>
            </a:r>
            <a:r>
              <a:rPr lang="en-US" sz="1500" b="1" dirty="0" err="1">
                <a:sym typeface="Symbol" panose="05050102010706020507" pitchFamily="18" charset="2"/>
              </a:rPr>
              <a:t>ps</a:t>
            </a:r>
            <a:endParaRPr lang="en-US" sz="1500" b="1" dirty="0"/>
          </a:p>
          <a:p>
            <a:r>
              <a:rPr lang="en-US" sz="1500" b="1" dirty="0"/>
              <a:t>Implementation Challenges </a:t>
            </a:r>
            <a:r>
              <a:rPr lang="en-US" sz="1500" dirty="0"/>
              <a:t>:</a:t>
            </a:r>
          </a:p>
          <a:p>
            <a:pPr lvl="1"/>
            <a:r>
              <a:rPr lang="en-GB" sz="1500" dirty="0"/>
              <a:t>Triplicated clock skews made by </a:t>
            </a:r>
            <a:r>
              <a:rPr lang="en-GB" sz="1500" b="1" dirty="0"/>
              <a:t>clock tree synthesis</a:t>
            </a:r>
          </a:p>
          <a:p>
            <a:pPr lvl="1"/>
            <a:r>
              <a:rPr lang="en-US" sz="1500" dirty="0"/>
              <a:t>Timing closure (hold time)</a:t>
            </a:r>
          </a:p>
          <a:p>
            <a:pPr lvl="1"/>
            <a:r>
              <a:rPr lang="en-US" sz="1500" b="1" dirty="0"/>
              <a:t>Delay variation </a:t>
            </a:r>
            <a:r>
              <a:rPr lang="en-US" sz="1500" dirty="0"/>
              <a:t>with process, power supply, temperature and  TID </a:t>
            </a:r>
          </a:p>
          <a:p>
            <a:r>
              <a:rPr lang="en-US" sz="1600" dirty="0"/>
              <a:t>TMR flip-flops are constrained to be placed with </a:t>
            </a:r>
            <a:r>
              <a:rPr lang="en-US" sz="1600" b="1" dirty="0"/>
              <a:t>15 µm distance </a:t>
            </a:r>
          </a:p>
          <a:p>
            <a:endParaRPr lang="en-US" sz="1500" dirty="0"/>
          </a:p>
          <a:p>
            <a:endParaRPr lang="en-US" sz="15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7CA815F-1D6A-424B-97F5-BB8BB691F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19 octobre 2022</a:t>
            </a:r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CA979DD-D1BD-4B14-941E-05653AB23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R&amp;T IN2P3 –17-19 octobre 2022 - IP2I - Lyon </a:t>
            </a:r>
            <a:endParaRPr lang="en-US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DB528CB-3A48-4F80-A02F-28FA477F202B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149370" y="588626"/>
            <a:ext cx="5184630" cy="3524264"/>
          </a:xfrm>
        </p:spPr>
        <p:txBody>
          <a:bodyPr/>
          <a:lstStyle/>
          <a:p>
            <a:pPr marL="0" indent="0">
              <a:buNone/>
            </a:pPr>
            <a:r>
              <a:rPr lang="en-US" sz="1500" b="1" u="sng" dirty="0"/>
              <a:t>Chip Configuration</a:t>
            </a:r>
          </a:p>
          <a:p>
            <a:r>
              <a:rPr lang="en-US" sz="1500" b="1" dirty="0"/>
              <a:t>Pixel configuration </a:t>
            </a:r>
          </a:p>
          <a:p>
            <a:pPr lvl="1"/>
            <a:r>
              <a:rPr lang="en-US" sz="1500" dirty="0"/>
              <a:t>Memory size : </a:t>
            </a:r>
            <a:r>
              <a:rPr lang="en-US" sz="1500" b="1" dirty="0"/>
              <a:t>8 bits per pixel </a:t>
            </a:r>
            <a:r>
              <a:rPr lang="en-US" sz="1500" dirty="0"/>
              <a:t>-&gt; 1.28 Mbit per FE chip</a:t>
            </a:r>
          </a:p>
          <a:p>
            <a:pPr lvl="1"/>
            <a:r>
              <a:rPr lang="en-US" sz="1500" b="1" dirty="0"/>
              <a:t>Unprotected latch (single latch) </a:t>
            </a:r>
            <a:r>
              <a:rPr lang="en-US" sz="1500" dirty="0"/>
              <a:t>used for 2 bits</a:t>
            </a:r>
          </a:p>
          <a:p>
            <a:pPr lvl="1"/>
            <a:r>
              <a:rPr lang="en-US" sz="1500" b="1" dirty="0"/>
              <a:t>TMR latch without error </a:t>
            </a:r>
            <a:r>
              <a:rPr lang="en-US" sz="1500" dirty="0"/>
              <a:t>correction implemented for 6 bits</a:t>
            </a:r>
          </a:p>
          <a:p>
            <a:r>
              <a:rPr lang="en-US" sz="1500" b="1" dirty="0"/>
              <a:t>Global configuration</a:t>
            </a:r>
          </a:p>
          <a:p>
            <a:pPr lvl="1"/>
            <a:r>
              <a:rPr lang="en-US" sz="1500" dirty="0"/>
              <a:t>Memory size : 1.6 Kbit</a:t>
            </a:r>
          </a:p>
          <a:p>
            <a:pPr lvl="1"/>
            <a:r>
              <a:rPr lang="en-US" sz="1500" dirty="0"/>
              <a:t>Located in the Digital Chip Bottom </a:t>
            </a:r>
          </a:p>
          <a:p>
            <a:pPr lvl="1"/>
            <a:r>
              <a:rPr lang="en-US" sz="1500" b="1" dirty="0"/>
              <a:t>TMR with clock skew and error correction</a:t>
            </a:r>
          </a:p>
          <a:p>
            <a:r>
              <a:rPr lang="en-US" sz="1500" dirty="0"/>
              <a:t>The configuration registers (global and pixel) do not have a reset</a:t>
            </a:r>
          </a:p>
          <a:p>
            <a:pPr lvl="1"/>
            <a:r>
              <a:rPr lang="en-US" sz="1500" dirty="0"/>
              <a:t>A re-configuration step is necessary to put them in a right state </a:t>
            </a:r>
          </a:p>
          <a:p>
            <a:endParaRPr lang="en-US" sz="1500" dirty="0"/>
          </a:p>
          <a:p>
            <a:endParaRPr lang="en-US" sz="1500" dirty="0"/>
          </a:p>
        </p:txBody>
      </p:sp>
      <p:sp>
        <p:nvSpPr>
          <p:cNvPr id="11" name="Rectangle 10"/>
          <p:cNvSpPr/>
          <p:nvPr/>
        </p:nvSpPr>
        <p:spPr>
          <a:xfrm>
            <a:off x="6576112" y="3747900"/>
            <a:ext cx="2880350" cy="215444"/>
          </a:xfrm>
          <a:prstGeom prst="rect">
            <a:avLst/>
          </a:prstGeom>
        </p:spPr>
        <p:txBody>
          <a:bodyPr wrap="square" lIns="0" tIns="0" rIns="33771" bIns="0">
            <a:spAutoFit/>
          </a:bodyPr>
          <a:lstStyle/>
          <a:p>
            <a:pPr algn="ctr">
              <a:buNone/>
            </a:pPr>
            <a:r>
              <a:rPr lang="en-US" sz="14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TMR with correction</a:t>
            </a:r>
          </a:p>
        </p:txBody>
      </p:sp>
      <p:sp>
        <p:nvSpPr>
          <p:cNvPr id="241" name="Rectangle 240">
            <a:extLst>
              <a:ext uri="{FF2B5EF4-FFF2-40B4-BE49-F238E27FC236}">
                <a16:creationId xmlns:a16="http://schemas.microsoft.com/office/drawing/2014/main" id="{9A29444A-40CC-4034-ACFD-DF3D62E9F351}"/>
              </a:ext>
            </a:extLst>
          </p:cNvPr>
          <p:cNvSpPr/>
          <p:nvPr/>
        </p:nvSpPr>
        <p:spPr>
          <a:xfrm>
            <a:off x="113451" y="5774660"/>
            <a:ext cx="1836204" cy="430887"/>
          </a:xfrm>
          <a:prstGeom prst="rect">
            <a:avLst/>
          </a:prstGeom>
        </p:spPr>
        <p:txBody>
          <a:bodyPr wrap="square" lIns="0" tIns="0" rIns="33771" bIns="0">
            <a:spAutoFit/>
          </a:bodyPr>
          <a:lstStyle/>
          <a:p>
            <a:pPr algn="ctr">
              <a:buNone/>
            </a:pPr>
            <a:r>
              <a:rPr lang="en-US" sz="14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Unprotected single latch</a:t>
            </a:r>
          </a:p>
        </p:txBody>
      </p:sp>
      <p:sp>
        <p:nvSpPr>
          <p:cNvPr id="242" name="Rectangle 241">
            <a:extLst>
              <a:ext uri="{FF2B5EF4-FFF2-40B4-BE49-F238E27FC236}">
                <a16:creationId xmlns:a16="http://schemas.microsoft.com/office/drawing/2014/main" id="{4707B69D-D5BD-48A9-BEDD-957107AE18FB}"/>
              </a:ext>
            </a:extLst>
          </p:cNvPr>
          <p:cNvSpPr/>
          <p:nvPr/>
        </p:nvSpPr>
        <p:spPr>
          <a:xfrm>
            <a:off x="2057636" y="6905138"/>
            <a:ext cx="2880350" cy="215444"/>
          </a:xfrm>
          <a:prstGeom prst="rect">
            <a:avLst/>
          </a:prstGeom>
        </p:spPr>
        <p:txBody>
          <a:bodyPr wrap="square" lIns="0" tIns="0" rIns="33771" bIns="0">
            <a:spAutoFit/>
          </a:bodyPr>
          <a:lstStyle/>
          <a:p>
            <a:pPr algn="ctr">
              <a:buNone/>
            </a:pPr>
            <a:r>
              <a:rPr lang="en-US" sz="14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TMR latch without correction</a:t>
            </a:r>
          </a:p>
        </p:txBody>
      </p:sp>
      <p:pic>
        <p:nvPicPr>
          <p:cNvPr id="244" name="Image 243">
            <a:extLst>
              <a:ext uri="{FF2B5EF4-FFF2-40B4-BE49-F238E27FC236}">
                <a16:creationId xmlns:a16="http://schemas.microsoft.com/office/drawing/2014/main" id="{F22469FE-3972-495A-B63F-17218A91C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452" y="4365323"/>
            <a:ext cx="2880351" cy="2527655"/>
          </a:xfrm>
          <a:prstGeom prst="rect">
            <a:avLst/>
          </a:prstGeom>
        </p:spPr>
      </p:pic>
      <p:grpSp>
        <p:nvGrpSpPr>
          <p:cNvPr id="246" name="Groupe 245">
            <a:extLst>
              <a:ext uri="{FF2B5EF4-FFF2-40B4-BE49-F238E27FC236}">
                <a16:creationId xmlns:a16="http://schemas.microsoft.com/office/drawing/2014/main" id="{22032E8B-13A5-4048-8D79-797F72E1D811}"/>
              </a:ext>
            </a:extLst>
          </p:cNvPr>
          <p:cNvGrpSpPr/>
          <p:nvPr/>
        </p:nvGrpSpPr>
        <p:grpSpPr>
          <a:xfrm>
            <a:off x="313991" y="4905103"/>
            <a:ext cx="1189649" cy="724048"/>
            <a:chOff x="5667587" y="1300361"/>
            <a:chExt cx="1189649" cy="724048"/>
          </a:xfrm>
        </p:grpSpPr>
        <p:sp>
          <p:nvSpPr>
            <p:cNvPr id="247" name="ZoneTexte 246">
              <a:extLst>
                <a:ext uri="{FF2B5EF4-FFF2-40B4-BE49-F238E27FC236}">
                  <a16:creationId xmlns:a16="http://schemas.microsoft.com/office/drawing/2014/main" id="{6F7BEB98-F7CF-4F69-84DA-0557D05BB307}"/>
                </a:ext>
              </a:extLst>
            </p:cNvPr>
            <p:cNvSpPr txBox="1"/>
            <p:nvPr/>
          </p:nvSpPr>
          <p:spPr>
            <a:xfrm>
              <a:off x="6149275" y="1571054"/>
              <a:ext cx="46519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000" dirty="0">
                  <a:latin typeface="+mj-lt"/>
                </a:rPr>
                <a:t>Latch</a:t>
              </a:r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EC892B61-24E5-44CA-A0A5-EF019A4ADD45}"/>
                </a:ext>
              </a:extLst>
            </p:cNvPr>
            <p:cNvSpPr/>
            <p:nvPr/>
          </p:nvSpPr>
          <p:spPr>
            <a:xfrm>
              <a:off x="6158706" y="1385862"/>
              <a:ext cx="451655" cy="63854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9" name="Connecteur droit 248">
              <a:extLst>
                <a:ext uri="{FF2B5EF4-FFF2-40B4-BE49-F238E27FC236}">
                  <a16:creationId xmlns:a16="http://schemas.microsoft.com/office/drawing/2014/main" id="{E2C3C8BD-3A17-4F68-B9C5-AB21ECB348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05139" y="1884240"/>
              <a:ext cx="15356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Connecteur droit 249">
              <a:extLst>
                <a:ext uri="{FF2B5EF4-FFF2-40B4-BE49-F238E27FC236}">
                  <a16:creationId xmlns:a16="http://schemas.microsoft.com/office/drawing/2014/main" id="{EB174F46-51CE-4F98-9A38-4563B1A658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05139" y="1526031"/>
              <a:ext cx="15356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Connecteur droit 250">
              <a:extLst>
                <a:ext uri="{FF2B5EF4-FFF2-40B4-BE49-F238E27FC236}">
                  <a16:creationId xmlns:a16="http://schemas.microsoft.com/office/drawing/2014/main" id="{F222DF68-9C42-4864-BBCA-A7D0CC855BAE}"/>
                </a:ext>
              </a:extLst>
            </p:cNvPr>
            <p:cNvCxnSpPr/>
            <p:nvPr/>
          </p:nvCxnSpPr>
          <p:spPr>
            <a:xfrm>
              <a:off x="6610361" y="1526031"/>
              <a:ext cx="15574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2" name="ZoneTexte 251">
              <a:extLst>
                <a:ext uri="{FF2B5EF4-FFF2-40B4-BE49-F238E27FC236}">
                  <a16:creationId xmlns:a16="http://schemas.microsoft.com/office/drawing/2014/main" id="{D28CA00A-57B9-4945-BFE9-8CA69E91EAB2}"/>
                </a:ext>
              </a:extLst>
            </p:cNvPr>
            <p:cNvSpPr txBox="1"/>
            <p:nvPr/>
          </p:nvSpPr>
          <p:spPr>
            <a:xfrm>
              <a:off x="5724584" y="1307775"/>
              <a:ext cx="5710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000" dirty="0">
                  <a:latin typeface="+mj-lt"/>
                </a:rPr>
                <a:t>Data</a:t>
              </a:r>
            </a:p>
          </p:txBody>
        </p:sp>
        <p:sp>
          <p:nvSpPr>
            <p:cNvPr id="253" name="ZoneTexte 252">
              <a:extLst>
                <a:ext uri="{FF2B5EF4-FFF2-40B4-BE49-F238E27FC236}">
                  <a16:creationId xmlns:a16="http://schemas.microsoft.com/office/drawing/2014/main" id="{7A7A5B8B-A915-4BF7-BC47-50DC3D807AE5}"/>
                </a:ext>
              </a:extLst>
            </p:cNvPr>
            <p:cNvSpPr txBox="1"/>
            <p:nvPr/>
          </p:nvSpPr>
          <p:spPr>
            <a:xfrm>
              <a:off x="5667587" y="1671107"/>
              <a:ext cx="57107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000" dirty="0">
                  <a:latin typeface="+mj-lt"/>
                </a:rPr>
                <a:t>Enable</a:t>
              </a:r>
            </a:p>
          </p:txBody>
        </p:sp>
        <p:sp>
          <p:nvSpPr>
            <p:cNvPr id="254" name="ZoneTexte 253">
              <a:extLst>
                <a:ext uri="{FF2B5EF4-FFF2-40B4-BE49-F238E27FC236}">
                  <a16:creationId xmlns:a16="http://schemas.microsoft.com/office/drawing/2014/main" id="{99B0A789-F82A-4247-AE4F-47940109238F}"/>
                </a:ext>
              </a:extLst>
            </p:cNvPr>
            <p:cNvSpPr txBox="1"/>
            <p:nvPr/>
          </p:nvSpPr>
          <p:spPr>
            <a:xfrm>
              <a:off x="6586008" y="1300361"/>
              <a:ext cx="27122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000" dirty="0">
                  <a:latin typeface="+mj-lt"/>
                </a:rPr>
                <a:t>Q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41577E67-9A74-4355-8313-9AC857735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132" y="904036"/>
            <a:ext cx="3393476" cy="2843864"/>
          </a:xfrm>
          <a:prstGeom prst="rect">
            <a:avLst/>
          </a:prstGeom>
        </p:spPr>
      </p:pic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124E74C-8AEA-4ECC-BB87-85848ED4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D5830-E137-4545-8490-5D20CD5165A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429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SEU Tests campaigns</a:t>
            </a:r>
          </a:p>
        </p:txBody>
      </p:sp>
      <p:sp>
        <p:nvSpPr>
          <p:cNvPr id="57" name="Espace réservé du texte 56">
            <a:extLst>
              <a:ext uri="{FF2B5EF4-FFF2-40B4-BE49-F238E27FC236}">
                <a16:creationId xmlns:a16="http://schemas.microsoft.com/office/drawing/2014/main" id="{F3B4EDDB-476E-42A8-B5FE-71BE98DBD287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49370" y="930107"/>
            <a:ext cx="5312706" cy="6048543"/>
          </a:xfrm>
        </p:spPr>
        <p:txBody>
          <a:bodyPr/>
          <a:lstStyle/>
          <a:p>
            <a:r>
              <a:rPr lang="en-US" sz="1400" b="1" dirty="0"/>
              <a:t>Centre de </a:t>
            </a:r>
            <a:r>
              <a:rPr lang="en-US" sz="1400" b="1" dirty="0" err="1"/>
              <a:t>Ressources</a:t>
            </a:r>
            <a:r>
              <a:rPr lang="en-US" sz="1400" b="1" dirty="0"/>
              <a:t> du Cyclotron (CRC) – Louvain la </a:t>
            </a:r>
            <a:r>
              <a:rPr lang="en-US" sz="1400" b="1" dirty="0" err="1"/>
              <a:t>Neuve</a:t>
            </a:r>
            <a:endParaRPr lang="en-US" sz="1400" b="1" dirty="0"/>
          </a:p>
          <a:p>
            <a:pPr lvl="1"/>
            <a:r>
              <a:rPr lang="en-US" sz="1400" dirty="0"/>
              <a:t>Two SEU test beam campaigns: October 8, 2020 and  November 17, 2020</a:t>
            </a:r>
          </a:p>
          <a:p>
            <a:pPr lvl="1"/>
            <a:r>
              <a:rPr lang="en-US" sz="1400" dirty="0"/>
              <a:t>The chip irradiated in vacuum with several heavy ions </a:t>
            </a:r>
            <a:r>
              <a:rPr lang="en-US" sz="1400" dirty="0" err="1"/>
              <a:t>flavours</a:t>
            </a:r>
            <a:r>
              <a:rPr lang="en-US" sz="1400" dirty="0"/>
              <a:t> (1.3 to 62.5 MeV.cm²/mg)</a:t>
            </a:r>
          </a:p>
          <a:p>
            <a:r>
              <a:rPr lang="en-US" sz="1400" b="1" dirty="0">
                <a:sym typeface="Courier New"/>
              </a:rPr>
              <a:t>TRIUMF facility </a:t>
            </a:r>
          </a:p>
          <a:p>
            <a:pPr lvl="1"/>
            <a:r>
              <a:rPr lang="en-US" sz="1400" dirty="0">
                <a:sym typeface="Courier New"/>
              </a:rPr>
              <a:t>SEU tests campaign done remotely December 19-20, 2020</a:t>
            </a:r>
          </a:p>
          <a:p>
            <a:pPr lvl="1"/>
            <a:r>
              <a:rPr lang="en-US" sz="1400" dirty="0">
                <a:sym typeface="Courier New"/>
              </a:rPr>
              <a:t>480 MeV proton beam</a:t>
            </a:r>
          </a:p>
          <a:p>
            <a:pPr lvl="1"/>
            <a:r>
              <a:rPr lang="en-US" sz="1400" dirty="0">
                <a:sym typeface="Courier New"/>
              </a:rPr>
              <a:t>The chip tested under a proton flux of 1.5 10</a:t>
            </a:r>
            <a:r>
              <a:rPr lang="en-US" sz="1400" baseline="30000" dirty="0">
                <a:sym typeface="Courier New"/>
              </a:rPr>
              <a:t>9</a:t>
            </a:r>
            <a:r>
              <a:rPr lang="en-US" sz="1400" dirty="0">
                <a:sym typeface="Courier New"/>
              </a:rPr>
              <a:t> p/cm²/s similar to the hadron flux in the HL-LHC</a:t>
            </a:r>
          </a:p>
          <a:p>
            <a:r>
              <a:rPr lang="en-US" sz="1400" b="1" dirty="0">
                <a:sym typeface="Courier New"/>
              </a:rPr>
              <a:t>GANIL – Caen </a:t>
            </a:r>
          </a:p>
          <a:p>
            <a:pPr lvl="1"/>
            <a:r>
              <a:rPr lang="en-US" sz="1400" dirty="0">
                <a:sym typeface="Courier New"/>
              </a:rPr>
              <a:t>SEU campaign in  April 2021 and dedicated for CDR/PLL</a:t>
            </a:r>
          </a:p>
          <a:p>
            <a:pPr lvl="1"/>
            <a:r>
              <a:rPr lang="en-US" sz="1400" dirty="0">
                <a:sym typeface="Courier New"/>
              </a:rPr>
              <a:t>Test done with only 1 ion :  </a:t>
            </a:r>
            <a:r>
              <a:rPr lang="en-US" sz="1400" baseline="30000" dirty="0">
                <a:sym typeface="Courier New"/>
              </a:rPr>
              <a:t>129</a:t>
            </a:r>
            <a:r>
              <a:rPr lang="en-US" sz="1400" dirty="0">
                <a:sym typeface="Courier New"/>
              </a:rPr>
              <a:t>Xe : LET = 30 MeV.cm²/mg</a:t>
            </a:r>
          </a:p>
          <a:p>
            <a:r>
              <a:rPr lang="en-US" sz="1400" b="1" dirty="0"/>
              <a:t>KU Leuven-Campus </a:t>
            </a:r>
            <a:r>
              <a:rPr lang="en-US" sz="1400" b="1" dirty="0" err="1"/>
              <a:t>Geel</a:t>
            </a:r>
            <a:r>
              <a:rPr lang="en-US" sz="1400" b="1" dirty="0"/>
              <a:t> (PULSCAN)</a:t>
            </a:r>
          </a:p>
          <a:p>
            <a:pPr lvl="1"/>
            <a:r>
              <a:rPr lang="en-US" sz="1400" dirty="0"/>
              <a:t>Laser SEU testing October 5, 2021</a:t>
            </a:r>
          </a:p>
          <a:p>
            <a:pPr lvl="1"/>
            <a:r>
              <a:rPr lang="en-US" sz="1400" dirty="0"/>
              <a:t>2 photon absorption</a:t>
            </a:r>
          </a:p>
          <a:p>
            <a:pPr lvl="1"/>
            <a:r>
              <a:rPr lang="en-US" sz="1400" dirty="0"/>
              <a:t>Pulse energy applied:  1 </a:t>
            </a:r>
            <a:r>
              <a:rPr lang="en-US" sz="1400" dirty="0" err="1"/>
              <a:t>nJ</a:t>
            </a:r>
            <a:endParaRPr lang="en-US" sz="1400" dirty="0"/>
          </a:p>
          <a:p>
            <a:pPr lvl="1"/>
            <a:r>
              <a:rPr lang="en-US" sz="1400" dirty="0"/>
              <a:t>Pulse frequency:  1 </a:t>
            </a:r>
            <a:r>
              <a:rPr lang="en-US" sz="1400" dirty="0" err="1"/>
              <a:t>KHz</a:t>
            </a:r>
            <a:endParaRPr lang="en-US" sz="1400" b="1" dirty="0">
              <a:sym typeface="Courier New"/>
            </a:endParaRPr>
          </a:p>
          <a:p>
            <a:r>
              <a:rPr lang="en-US" sz="1400" b="1" dirty="0"/>
              <a:t>PS-CERN Facility</a:t>
            </a:r>
          </a:p>
          <a:p>
            <a:pPr lvl="1"/>
            <a:r>
              <a:rPr lang="en-US" sz="1400" dirty="0"/>
              <a:t>24 GeV Proton testing : </a:t>
            </a:r>
            <a:r>
              <a:rPr lang="en-US" sz="1400" b="1" dirty="0"/>
              <a:t>October 14 to November 4, 2021</a:t>
            </a:r>
          </a:p>
          <a:p>
            <a:pPr lvl="1"/>
            <a:r>
              <a:rPr lang="en-US" sz="1400" dirty="0"/>
              <a:t>The flux is about 40 times higher than in HL-LHC </a:t>
            </a:r>
          </a:p>
          <a:p>
            <a:pPr lvl="1"/>
            <a:endParaRPr lang="en-US" sz="1400" b="1" dirty="0"/>
          </a:p>
          <a:p>
            <a:pPr lvl="1"/>
            <a:endParaRPr lang="en-US" sz="1400" dirty="0"/>
          </a:p>
          <a:p>
            <a:pPr lvl="1"/>
            <a:endParaRPr lang="fr-FR" sz="1400" dirty="0"/>
          </a:p>
          <a:p>
            <a:endParaRPr lang="en-US" sz="1400" dirty="0">
              <a:sym typeface="Courier New"/>
            </a:endParaRPr>
          </a:p>
          <a:p>
            <a:pPr lvl="2"/>
            <a:endParaRPr lang="en-US" sz="1400" dirty="0">
              <a:sym typeface="Courier New"/>
            </a:endParaRPr>
          </a:p>
          <a:p>
            <a:endParaRPr lang="en-US" sz="1400" dirty="0">
              <a:sym typeface="Courier New"/>
            </a:endParaRPr>
          </a:p>
          <a:p>
            <a:pPr lvl="1"/>
            <a:endParaRPr lang="en-US" sz="1400" dirty="0">
              <a:sym typeface="Courier New"/>
            </a:endParaRPr>
          </a:p>
          <a:p>
            <a:endParaRPr lang="en-US" sz="1400" dirty="0">
              <a:sym typeface="Courier New"/>
            </a:endParaRPr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6E5FCEE-D506-4E77-A2D2-3873EEBFE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19 octobre 2022</a:t>
            </a:r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747BF4D-B2BA-416B-8871-6E750B028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R&amp;T IN2P3 –17-19 octobre 2022 - IP2I - Lyon </a:t>
            </a:r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2BEA50B-D8CB-4197-97B8-AC353207D3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828" y="870474"/>
            <a:ext cx="2405476" cy="1803564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AD3B6560-DC0A-4918-80DB-641DD0D07F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2650" y="857667"/>
            <a:ext cx="1673373" cy="2231163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8CA87844-1A13-4FE5-8AB7-5A741839771F}"/>
              </a:ext>
            </a:extLst>
          </p:cNvPr>
          <p:cNvSpPr/>
          <p:nvPr/>
        </p:nvSpPr>
        <p:spPr>
          <a:xfrm>
            <a:off x="8381573" y="3096971"/>
            <a:ext cx="1915524" cy="294376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1313" b="1" spc="-11" dirty="0">
                <a:solidFill>
                  <a:srgbClr val="008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The flux = 1.5 10</a:t>
            </a:r>
            <a:r>
              <a:rPr lang="en-US" sz="1313" b="1" spc="-11" baseline="30000" dirty="0">
                <a:solidFill>
                  <a:srgbClr val="008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9</a:t>
            </a:r>
            <a:r>
              <a:rPr lang="en-US" sz="1313" b="1" spc="-11" dirty="0">
                <a:solidFill>
                  <a:srgbClr val="008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p/cm²/s</a:t>
            </a: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993CB7BD-F150-426A-803E-91124E6682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9406" y="3005920"/>
            <a:ext cx="2556892" cy="18324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A095779-E256-4A05-8EA2-6C9691D87CF0}"/>
              </a:ext>
            </a:extLst>
          </p:cNvPr>
          <p:cNvSpPr/>
          <p:nvPr/>
        </p:nvSpPr>
        <p:spPr>
          <a:xfrm>
            <a:off x="5878067" y="732172"/>
            <a:ext cx="1871025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CRC – Louvain la Neuve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1EB40DA-D9A1-482B-8C52-C110DF350D42}"/>
              </a:ext>
            </a:extLst>
          </p:cNvPr>
          <p:cNvSpPr/>
          <p:nvPr/>
        </p:nvSpPr>
        <p:spPr>
          <a:xfrm>
            <a:off x="8862321" y="732172"/>
            <a:ext cx="76655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TRIUMF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DFDB8E3-9C41-4BA6-8F9B-35D370C8CCEF}"/>
              </a:ext>
            </a:extLst>
          </p:cNvPr>
          <p:cNvSpPr/>
          <p:nvPr/>
        </p:nvSpPr>
        <p:spPr>
          <a:xfrm>
            <a:off x="6371514" y="2921153"/>
            <a:ext cx="64633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GANIL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180C948-5719-4F35-9924-F2CD9DCC58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7594" y="3860237"/>
            <a:ext cx="2222339" cy="296173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E0190D1-70F2-44EF-9FAD-0597725B3D7E}"/>
              </a:ext>
            </a:extLst>
          </p:cNvPr>
          <p:cNvSpPr/>
          <p:nvPr/>
        </p:nvSpPr>
        <p:spPr>
          <a:xfrm>
            <a:off x="8564924" y="3600049"/>
            <a:ext cx="1548822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PULSCAN - Leuven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862BDF4E-22A3-4853-981B-21DF5C3B53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9928" y="5336264"/>
            <a:ext cx="3220825" cy="156567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9CE4B2C-216E-4292-99D5-EEBDB844250C}"/>
              </a:ext>
            </a:extLst>
          </p:cNvPr>
          <p:cNvSpPr/>
          <p:nvPr/>
        </p:nvSpPr>
        <p:spPr>
          <a:xfrm>
            <a:off x="6410071" y="5096539"/>
            <a:ext cx="87556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PS-CERN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AD401C8-766A-4488-8912-1385FBD73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D5830-E137-4545-8490-5D20CD5165A4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04E414A-72EC-4366-B99A-A728F1852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19 octobre 2022</a:t>
            </a:r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872EF46-A346-433B-8EEC-5B3B59A6F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R&amp;T IN2P3 –17-19 octobre 2022 - IP2I - Lyon </a:t>
            </a:r>
            <a:endParaRPr lang="en-US" dirty="0"/>
          </a:p>
        </p:txBody>
      </p:sp>
      <p:sp>
        <p:nvSpPr>
          <p:cNvPr id="583699" name="Rectang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HL-LHC SEU rate estimation</a:t>
            </a:r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E79D83F3-B9A1-4215-9873-24DBA370DB0B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91763" y="4004878"/>
            <a:ext cx="10484474" cy="2973965"/>
          </a:xfrm>
        </p:spPr>
        <p:txBody>
          <a:bodyPr/>
          <a:lstStyle/>
          <a:p>
            <a:r>
              <a:rPr lang="en-US" b="1" dirty="0"/>
              <a:t>SEE hadron flux of 10</a:t>
            </a:r>
            <a:r>
              <a:rPr lang="en-US" b="1" baseline="30000" dirty="0"/>
              <a:t>9</a:t>
            </a:r>
            <a:r>
              <a:rPr lang="en-US" b="1" dirty="0"/>
              <a:t> p/cm</a:t>
            </a:r>
            <a:r>
              <a:rPr lang="en-US" b="1" baseline="30000" dirty="0"/>
              <a:t>2</a:t>
            </a:r>
            <a:r>
              <a:rPr lang="en-US" b="1" dirty="0"/>
              <a:t>/s </a:t>
            </a:r>
            <a:r>
              <a:rPr lang="en-US" dirty="0"/>
              <a:t>assumed</a:t>
            </a:r>
            <a:r>
              <a:rPr lang="en-US" b="1" dirty="0"/>
              <a:t> </a:t>
            </a:r>
            <a:r>
              <a:rPr lang="en-US" dirty="0"/>
              <a:t>for the innermost layer of the pixel detector in the context of the HL-LHC</a:t>
            </a:r>
          </a:p>
          <a:p>
            <a:r>
              <a:rPr lang="en-US" dirty="0"/>
              <a:t>The TMR latch without correction implemented for pixel configuration </a:t>
            </a:r>
          </a:p>
          <a:p>
            <a:pPr lvl="1"/>
            <a:r>
              <a:rPr lang="en-US" dirty="0"/>
              <a:t> The number of flip &lt;10 (per FE chip) for the inner layer</a:t>
            </a:r>
          </a:p>
          <a:p>
            <a:pPr lvl="2"/>
            <a:r>
              <a:rPr lang="en-US" dirty="0"/>
              <a:t>assume a </a:t>
            </a:r>
            <a:r>
              <a:rPr lang="en-US" b="1" dirty="0"/>
              <a:t>re-configuration time interval of 50 sec</a:t>
            </a:r>
          </a:p>
          <a:p>
            <a:pPr lvl="2"/>
            <a:r>
              <a:rPr lang="en-US" dirty="0"/>
              <a:t>FE chips on </a:t>
            </a:r>
            <a:r>
              <a:rPr lang="en-US" b="1" dirty="0"/>
              <a:t>external layers </a:t>
            </a:r>
            <a:r>
              <a:rPr lang="en-US" dirty="0"/>
              <a:t>need to be re-configured less frequently</a:t>
            </a:r>
          </a:p>
          <a:p>
            <a:r>
              <a:rPr lang="en-US" dirty="0"/>
              <a:t>The TMR cell with correction is 400 times more tolerant than the unprotected one</a:t>
            </a:r>
          </a:p>
          <a:p>
            <a:pPr lvl="1"/>
            <a:r>
              <a:rPr lang="en-US" dirty="0"/>
              <a:t> </a:t>
            </a:r>
            <a:r>
              <a:rPr lang="en-US" b="1" dirty="0"/>
              <a:t>Mean time between errors </a:t>
            </a:r>
            <a:r>
              <a:rPr lang="en-US" dirty="0"/>
              <a:t>estimated to </a:t>
            </a:r>
            <a:r>
              <a:rPr lang="en-US" b="1" dirty="0"/>
              <a:t>5 hours </a:t>
            </a:r>
            <a:r>
              <a:rPr lang="en-US" dirty="0"/>
              <a:t>for the inner layer (per FE chip)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5DCCC13-E0FA-4E81-B165-3B88352443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222"/>
          <a:stretch/>
        </p:blipFill>
        <p:spPr>
          <a:xfrm>
            <a:off x="120755" y="750438"/>
            <a:ext cx="10455482" cy="2973965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54F459D-25C2-4792-A409-E1EC20275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B3A28-48E2-4CAE-9B10-3100FC5CCBF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7445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912204D-07CE-40D0-B726-05694FB5B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19 octobre 2022</a:t>
            </a:r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86CF127-85F1-4761-9A28-F2D43187F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R&amp;T IN2P3 –17-19 octobre 2022 - IP2I - Lyon </a:t>
            </a:r>
            <a:endParaRPr lang="en-US" dirty="0"/>
          </a:p>
        </p:txBody>
      </p:sp>
      <p:sp>
        <p:nvSpPr>
          <p:cNvPr id="317" name="Google Shape;317;p2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 effects on the RD53B chip working</a:t>
            </a:r>
          </a:p>
        </p:txBody>
      </p:sp>
      <p:sp>
        <p:nvSpPr>
          <p:cNvPr id="318" name="Google Shape;318;p28"/>
          <p:cNvSpPr txBox="1"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GB" b="1" dirty="0"/>
              <a:t>Extensive proton and heavy ion SEE testing identified 3 problems 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High rate link dropout</a:t>
            </a:r>
          </a:p>
          <a:p>
            <a:pPr lvl="2"/>
            <a:r>
              <a:rPr lang="en-GB" dirty="0"/>
              <a:t>link dropouts was located in the core bandgap 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Stuck hit readout state</a:t>
            </a:r>
          </a:p>
          <a:p>
            <a:pPr lvl="2"/>
            <a:r>
              <a:rPr lang="en-GB" dirty="0"/>
              <a:t>The clear command that resets the data paths solves this problem </a:t>
            </a:r>
          </a:p>
          <a:p>
            <a:pPr lvl="2"/>
            <a:r>
              <a:rPr lang="en-GB" dirty="0"/>
              <a:t>SEU verification at RTL identified 1 flip-flop that can cause stuck </a:t>
            </a:r>
          </a:p>
          <a:p>
            <a:pPr lvl="2"/>
            <a:r>
              <a:rPr lang="en-GB" dirty="0"/>
              <a:t>The flip flop is now triplicated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SEL at high effective LET (Xenon at 45 tilt angle)</a:t>
            </a:r>
          </a:p>
          <a:p>
            <a:pPr lvl="2"/>
            <a:r>
              <a:rPr lang="en-GB" dirty="0"/>
              <a:t>More tests should be made in serial powering mode</a:t>
            </a:r>
          </a:p>
          <a:p>
            <a:r>
              <a:rPr lang="en-GB" b="1" dirty="0"/>
              <a:t>Progress and perspectives</a:t>
            </a:r>
          </a:p>
          <a:p>
            <a:pPr lvl="1"/>
            <a:r>
              <a:rPr lang="en-GB" b="1" dirty="0"/>
              <a:t>SEU verification </a:t>
            </a:r>
            <a:r>
              <a:rPr lang="en-GB" dirty="0"/>
              <a:t>of the pixel array at RTL</a:t>
            </a:r>
          </a:p>
          <a:p>
            <a:pPr lvl="1"/>
            <a:r>
              <a:rPr lang="en-GB" b="1" dirty="0"/>
              <a:t>SEU/SET verification at Gate Level </a:t>
            </a:r>
            <a:r>
              <a:rPr lang="en-GB" dirty="0"/>
              <a:t>using the same methodology as for the RTL</a:t>
            </a:r>
          </a:p>
          <a:p>
            <a:pPr lvl="2"/>
            <a:r>
              <a:rPr lang="en-GB" dirty="0"/>
              <a:t>Verify that the correction is correctly implemented</a:t>
            </a:r>
          </a:p>
          <a:p>
            <a:pPr lvl="2"/>
            <a:r>
              <a:rPr lang="en-GB" dirty="0"/>
              <a:t>SET studies on critical nets (clocks, reset, etc.)</a:t>
            </a:r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D9F7B92-5219-46D7-B8A4-7B2A90952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B3A28-48E2-4CAE-9B10-3100FC5CCBF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806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1"/>
            <a:r>
              <a:rPr lang="en-US" altLang="fr-FR" dirty="0"/>
              <a:t>Digital verification</a:t>
            </a:r>
          </a:p>
        </p:txBody>
      </p:sp>
    </p:spTree>
    <p:extLst>
      <p:ext uri="{BB962C8B-B14F-4D97-AF65-F5344CB8AC3E}">
        <p14:creationId xmlns:p14="http://schemas.microsoft.com/office/powerpoint/2010/main" val="26767394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Digital Verification</a:t>
            </a:r>
            <a:endParaRPr lang="en-US" dirty="0"/>
          </a:p>
        </p:txBody>
      </p:sp>
      <p:sp>
        <p:nvSpPr>
          <p:cNvPr id="318" name="Google Shape;318;p28"/>
          <p:cNvSpPr txBox="1"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500" b="1" u="sng" dirty="0">
                <a:solidFill>
                  <a:srgbClr val="FF0000"/>
                </a:solidFill>
              </a:rPr>
              <a:t>Objective </a:t>
            </a:r>
          </a:p>
          <a:p>
            <a:r>
              <a:rPr lang="en-US" sz="1500" dirty="0"/>
              <a:t>Ensure that a </a:t>
            </a:r>
            <a:r>
              <a:rPr lang="en-US" sz="1500" b="1" dirty="0"/>
              <a:t>digital</a:t>
            </a:r>
            <a:r>
              <a:rPr lang="en-US" sz="1500" dirty="0"/>
              <a:t> design is </a:t>
            </a:r>
            <a:r>
              <a:rPr lang="en-US" sz="1500" b="1" dirty="0"/>
              <a:t>correctly implemented</a:t>
            </a:r>
            <a:r>
              <a:rPr lang="en-US" sz="1500" dirty="0"/>
              <a:t> according to requirements and specifications</a:t>
            </a:r>
          </a:p>
          <a:p>
            <a:pPr lvl="1"/>
            <a:r>
              <a:rPr lang="en-US" sz="1500" dirty="0"/>
              <a:t>Requires </a:t>
            </a:r>
            <a:r>
              <a:rPr lang="en-US" sz="1500" b="1" dirty="0"/>
              <a:t>more time and people </a:t>
            </a:r>
            <a:r>
              <a:rPr lang="en-US" sz="1500" dirty="0"/>
              <a:t>than RTL design</a:t>
            </a:r>
            <a:br>
              <a:rPr lang="en-US" sz="1500" dirty="0"/>
            </a:br>
            <a:r>
              <a:rPr lang="en-US" sz="1500" dirty="0"/>
              <a:t> or analog IP design</a:t>
            </a:r>
          </a:p>
          <a:p>
            <a:pPr marL="0" indent="0">
              <a:buNone/>
            </a:pPr>
            <a:r>
              <a:rPr lang="en-US" sz="1500" b="1" u="sng" dirty="0">
                <a:solidFill>
                  <a:srgbClr val="FF0000"/>
                </a:solidFill>
              </a:rPr>
              <a:t>Why ?</a:t>
            </a:r>
          </a:p>
          <a:p>
            <a:r>
              <a:rPr lang="en-US" sz="1500" dirty="0"/>
              <a:t>Increasing </a:t>
            </a:r>
            <a:r>
              <a:rPr lang="en-US" sz="1500" b="1" dirty="0"/>
              <a:t>complexity</a:t>
            </a:r>
            <a:r>
              <a:rPr lang="en-US" sz="1500" dirty="0"/>
              <a:t> in </a:t>
            </a:r>
            <a:r>
              <a:rPr lang="en-US" sz="1500" b="1" dirty="0"/>
              <a:t>smaller nodes </a:t>
            </a:r>
          </a:p>
          <a:p>
            <a:r>
              <a:rPr lang="en-US" sz="1500" dirty="0"/>
              <a:t>More and </a:t>
            </a:r>
            <a:r>
              <a:rPr lang="en-US" sz="1500" b="1" dirty="0"/>
              <a:t>more functionalities </a:t>
            </a:r>
            <a:r>
              <a:rPr lang="en-US" sz="1500" dirty="0"/>
              <a:t>in single chip</a:t>
            </a:r>
          </a:p>
          <a:p>
            <a:r>
              <a:rPr lang="en-US" sz="1500" dirty="0"/>
              <a:t>Increasing submission </a:t>
            </a:r>
            <a:r>
              <a:rPr lang="en-US" sz="1500" b="1" dirty="0"/>
              <a:t>costs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sz="1500" b="1" u="sng" dirty="0">
                <a:solidFill>
                  <a:srgbClr val="FF0000"/>
                </a:solidFill>
              </a:rPr>
              <a:t>Methodology</a:t>
            </a:r>
          </a:p>
          <a:p>
            <a:r>
              <a:rPr lang="en-US" sz="1500" dirty="0"/>
              <a:t>Universal Verification Methodology </a:t>
            </a:r>
            <a:r>
              <a:rPr lang="en-US" sz="1500" b="1" dirty="0"/>
              <a:t>(UVM) </a:t>
            </a:r>
            <a:r>
              <a:rPr lang="en-US" sz="1500" dirty="0"/>
              <a:t>[IEEE 1800.2-2020]</a:t>
            </a:r>
          </a:p>
          <a:p>
            <a:pPr lvl="1"/>
            <a:r>
              <a:rPr lang="en-US" sz="1500" dirty="0"/>
              <a:t>Currently supported System Verilog library</a:t>
            </a:r>
          </a:p>
          <a:p>
            <a:pPr lvl="1"/>
            <a:r>
              <a:rPr lang="en-US" sz="1500" dirty="0"/>
              <a:t>Very well supported by EDA tool vendors</a:t>
            </a:r>
          </a:p>
          <a:p>
            <a:r>
              <a:rPr lang="en-US" sz="1500" dirty="0"/>
              <a:t>Used to build a Verification Framework</a:t>
            </a:r>
          </a:p>
          <a:p>
            <a:endParaRPr lang="en-US" sz="1500" dirty="0"/>
          </a:p>
          <a:p>
            <a:endParaRPr lang="en-US" sz="1500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912204D-07CE-40D0-B726-05694FB5B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19 octobre 2022</a:t>
            </a:r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86CF127-85F1-4761-9A28-F2D43187F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R&amp;T IN2P3 –17-19 octobre 2022 - IP2I - Lyon </a:t>
            </a:r>
            <a:endParaRPr lang="en-US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9ADCE1C-D306-4851-999B-FE27571D2BD8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5679641" y="3032771"/>
            <a:ext cx="4896596" cy="3946072"/>
          </a:xfrm>
        </p:spPr>
        <p:txBody>
          <a:bodyPr/>
          <a:lstStyle/>
          <a:p>
            <a:pPr marL="0" indent="0">
              <a:buNone/>
            </a:pPr>
            <a:r>
              <a:rPr lang="en-US" sz="1400" b="1" u="sng" dirty="0">
                <a:solidFill>
                  <a:srgbClr val="FF0000"/>
                </a:solidFill>
              </a:rPr>
              <a:t>Goals</a:t>
            </a:r>
          </a:p>
          <a:p>
            <a:r>
              <a:rPr lang="en-US" sz="1400" dirty="0"/>
              <a:t>Tests use </a:t>
            </a:r>
            <a:r>
              <a:rPr lang="en-US" sz="1400" b="1" dirty="0"/>
              <a:t>all lines of code</a:t>
            </a:r>
            <a:r>
              <a:rPr lang="en-US" sz="1400" dirty="0"/>
              <a:t> and  use all </a:t>
            </a:r>
            <a:r>
              <a:rPr lang="en-US" sz="1400" b="1" dirty="0"/>
              <a:t>blocks of code </a:t>
            </a:r>
          </a:p>
          <a:p>
            <a:r>
              <a:rPr lang="en-US" sz="1400" dirty="0"/>
              <a:t>Did tests use the whole truth table of each Boolean expression?</a:t>
            </a:r>
          </a:p>
          <a:p>
            <a:r>
              <a:rPr lang="en-US" sz="1400" dirty="0"/>
              <a:t>Did tests cause all wires to toggle from 0 to 1 and from 1 to 0 at least once?</a:t>
            </a:r>
          </a:p>
          <a:p>
            <a:r>
              <a:rPr lang="en-US" sz="1400" dirty="0"/>
              <a:t>Did tests use </a:t>
            </a:r>
            <a:r>
              <a:rPr lang="en-US" sz="1400" b="1" dirty="0"/>
              <a:t>all transitions and states </a:t>
            </a:r>
            <a:r>
              <a:rPr lang="en-US" sz="1400" dirty="0"/>
              <a:t>of all FSMs in the design?</a:t>
            </a:r>
          </a:p>
          <a:p>
            <a:pPr marL="0" indent="0">
              <a:buNone/>
            </a:pPr>
            <a:r>
              <a:rPr lang="en-US" sz="1400" b="1" u="sng" dirty="0">
                <a:solidFill>
                  <a:srgbClr val="FF0000"/>
                </a:solidFill>
              </a:rPr>
              <a:t>RD53 verification work</a:t>
            </a:r>
          </a:p>
          <a:p>
            <a:r>
              <a:rPr lang="en-US" sz="1400" b="1" dirty="0"/>
              <a:t>RD53</a:t>
            </a:r>
            <a:r>
              <a:rPr lang="en-US" sz="1400" dirty="0"/>
              <a:t> chip is a </a:t>
            </a:r>
            <a:r>
              <a:rPr lang="en-US" sz="1400" b="1" dirty="0"/>
              <a:t>complex pixel digital chip</a:t>
            </a:r>
          </a:p>
          <a:p>
            <a:r>
              <a:rPr lang="en-US" sz="1400" dirty="0"/>
              <a:t>Verification work  started since </a:t>
            </a:r>
            <a:r>
              <a:rPr lang="en-US" sz="1400" b="1" dirty="0"/>
              <a:t>the beginning of RD53 project</a:t>
            </a:r>
            <a:r>
              <a:rPr lang="en-US" sz="1400" dirty="0"/>
              <a:t> but suffered from lack of resources</a:t>
            </a:r>
          </a:p>
          <a:p>
            <a:r>
              <a:rPr lang="en-US" sz="1400" dirty="0"/>
              <a:t>The successive engineers have preferred to leave for the industry</a:t>
            </a:r>
          </a:p>
        </p:txBody>
      </p:sp>
      <p:pic>
        <p:nvPicPr>
          <p:cNvPr id="1026" name="Picture 2" descr="ebIUlgeKhP5O2dDDrJ1SRUyL8EyCybyHaVDsoHtvTh4bl">
            <a:extLst>
              <a:ext uri="{FF2B5EF4-FFF2-40B4-BE49-F238E27FC236}">
                <a16:creationId xmlns:a16="http://schemas.microsoft.com/office/drawing/2014/main" id="{CE1880A9-B9DC-45AA-B4EB-0DB475C84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453" y="872525"/>
            <a:ext cx="5736139" cy="216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448F25E-0A55-4B95-B009-955F9B1E3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D5830-E137-4545-8490-5D20CD5165A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9236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RD53 Framework Development</a:t>
            </a:r>
            <a:endParaRPr lang="en-US" dirty="0"/>
          </a:p>
        </p:txBody>
      </p:sp>
      <p:sp>
        <p:nvSpPr>
          <p:cNvPr id="318" name="Google Shape;318;p28"/>
          <p:cNvSpPr txBox="1"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dirty="0"/>
              <a:t>Functions covered by the verification :</a:t>
            </a:r>
          </a:p>
          <a:p>
            <a:pPr lvl="1"/>
            <a:r>
              <a:rPr lang="en-US" dirty="0"/>
              <a:t>HITS/TRIGGERS</a:t>
            </a:r>
          </a:p>
          <a:p>
            <a:pPr lvl="1"/>
            <a:r>
              <a:rPr lang="en-US" dirty="0"/>
              <a:t>Clear/Reset</a:t>
            </a:r>
          </a:p>
          <a:p>
            <a:pPr lvl="1"/>
            <a:r>
              <a:rPr lang="en-US" dirty="0"/>
              <a:t>Readout</a:t>
            </a:r>
          </a:p>
          <a:p>
            <a:pPr lvl="2"/>
            <a:r>
              <a:rPr lang="en-US" b="1" dirty="0">
                <a:solidFill>
                  <a:srgbClr val="FF0000"/>
                </a:solidFill>
              </a:rPr>
              <a:t>CRC</a:t>
            </a:r>
            <a:r>
              <a:rPr lang="en-US" dirty="0">
                <a:solidFill>
                  <a:srgbClr val="FF0000"/>
                </a:solidFill>
              </a:rPr>
              <a:t> can cause data loss</a:t>
            </a:r>
          </a:p>
          <a:p>
            <a:pPr lvl="1"/>
            <a:r>
              <a:rPr lang="en-US" dirty="0"/>
              <a:t>Data Merging</a:t>
            </a:r>
          </a:p>
          <a:p>
            <a:pPr lvl="1"/>
            <a:r>
              <a:rPr lang="en-US" dirty="0"/>
              <a:t>Event filtering</a:t>
            </a:r>
          </a:p>
          <a:p>
            <a:pPr lvl="2"/>
            <a:r>
              <a:rPr lang="en-US" b="1" dirty="0">
                <a:solidFill>
                  <a:srgbClr val="FF0000"/>
                </a:solidFill>
              </a:rPr>
              <a:t>Isolated hit removal </a:t>
            </a:r>
            <a:r>
              <a:rPr lang="en-US" dirty="0">
                <a:solidFill>
                  <a:srgbClr val="FF0000"/>
                </a:solidFill>
              </a:rPr>
              <a:t>causes data loss</a:t>
            </a:r>
          </a:p>
          <a:p>
            <a:pPr lvl="1"/>
            <a:r>
              <a:rPr lang="en-US" dirty="0"/>
              <a:t>Test Features</a:t>
            </a:r>
          </a:p>
          <a:p>
            <a:r>
              <a:rPr lang="en-US" dirty="0"/>
              <a:t>Progress on </a:t>
            </a:r>
            <a:r>
              <a:rPr lang="en-US" b="1" dirty="0"/>
              <a:t>RTL level verifications</a:t>
            </a:r>
          </a:p>
          <a:p>
            <a:pPr lvl="1"/>
            <a:r>
              <a:rPr lang="en-US" dirty="0"/>
              <a:t>Reached coverage (end of September) of :</a:t>
            </a:r>
          </a:p>
          <a:p>
            <a:pPr lvl="1"/>
            <a:r>
              <a:rPr lang="en-US" dirty="0"/>
              <a:t>75% code</a:t>
            </a:r>
          </a:p>
          <a:p>
            <a:pPr lvl="1"/>
            <a:r>
              <a:rPr lang="en-US" dirty="0"/>
              <a:t>60% functional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912204D-07CE-40D0-B726-05694FB5B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19 octobre 2022</a:t>
            </a:r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86CF127-85F1-4761-9A28-F2D43187F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R&amp;T IN2P3 –17-19 octobre 2022 - IP2I - Lyon </a:t>
            </a:r>
            <a:endParaRPr lang="en-US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23656D4A-9C33-4845-B2BD-289293553FCC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5679641" y="4752492"/>
            <a:ext cx="4896596" cy="2226350"/>
          </a:xfrm>
        </p:spPr>
        <p:txBody>
          <a:bodyPr/>
          <a:lstStyle/>
          <a:p>
            <a:r>
              <a:rPr lang="en-US" b="1" dirty="0"/>
              <a:t>Gate Level Verification </a:t>
            </a:r>
            <a:r>
              <a:rPr lang="en-US" dirty="0"/>
              <a:t>Status</a:t>
            </a:r>
          </a:p>
          <a:p>
            <a:pPr lvl="1"/>
            <a:r>
              <a:rPr lang="en-US" dirty="0"/>
              <a:t>First simulations are running</a:t>
            </a:r>
          </a:p>
          <a:p>
            <a:pPr lvl="1"/>
            <a:r>
              <a:rPr lang="en-US" b="1" dirty="0"/>
              <a:t>Hold time violations </a:t>
            </a:r>
            <a:r>
              <a:rPr lang="en-US" dirty="0"/>
              <a:t>found in simulations</a:t>
            </a:r>
          </a:p>
          <a:p>
            <a:pPr lvl="1"/>
            <a:r>
              <a:rPr lang="en-US" dirty="0"/>
              <a:t>Debug ongoing</a:t>
            </a:r>
          </a:p>
          <a:p>
            <a:endParaRPr lang="en-US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4876B82-FE10-4C1A-9D20-ACF9683DD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2059" y="897996"/>
            <a:ext cx="5761037" cy="3829026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9C36C767-2375-4379-9B58-76C3C56494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668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5AB3C817-13DF-4FE5-BF50-66A56FEBBE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0668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B6F21881-F40B-46F5-A497-B9D54C9E3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10668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D58941E-383B-4753-A17B-05F17B355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D5830-E137-4545-8490-5D20CD5165A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4203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912204D-07CE-40D0-B726-05694FB5B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19 octobre 2022</a:t>
            </a:r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86CF127-85F1-4761-9A28-F2D43187F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R&amp;T IN2P3 –17-19 octobre 2022 - IP2I - Lyon </a:t>
            </a:r>
            <a:endParaRPr lang="en-US" dirty="0"/>
          </a:p>
        </p:txBody>
      </p:sp>
      <p:sp>
        <p:nvSpPr>
          <p:cNvPr id="317" name="Google Shape;317;p2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Critical Issues</a:t>
            </a:r>
            <a:endParaRPr lang="en-US" dirty="0"/>
          </a:p>
        </p:txBody>
      </p:sp>
      <p:sp>
        <p:nvSpPr>
          <p:cNvPr id="318" name="Google Shape;318;p28"/>
          <p:cNvSpPr txBox="1">
            <a:spLocks noGrp="1"/>
          </p:cNvSpPr>
          <p:nvPr>
            <p:ph type="body" sz="half" idx="13"/>
          </p:nvPr>
        </p:nvSpPr>
        <p:spPr>
          <a:xfrm>
            <a:off x="91763" y="1088555"/>
            <a:ext cx="10484474" cy="5890288"/>
          </a:xfrm>
        </p:spPr>
        <p:txBody>
          <a:bodyPr/>
          <a:lstStyle/>
          <a:p>
            <a:r>
              <a:rPr lang="en-US" dirty="0"/>
              <a:t>Verification is critically</a:t>
            </a:r>
            <a:r>
              <a:rPr lang="en-US" b="1" dirty="0"/>
              <a:t> understaffed</a:t>
            </a:r>
            <a:endParaRPr lang="en-US" dirty="0"/>
          </a:p>
          <a:p>
            <a:r>
              <a:rPr lang="en-US" b="1" dirty="0"/>
              <a:t>At least two features have been proven to corrupt data</a:t>
            </a:r>
            <a:endParaRPr lang="en-US" dirty="0"/>
          </a:p>
          <a:p>
            <a:pPr lvl="1"/>
            <a:r>
              <a:rPr lang="en-US" dirty="0"/>
              <a:t>CRC</a:t>
            </a:r>
          </a:p>
          <a:p>
            <a:pPr lvl="1"/>
            <a:r>
              <a:rPr lang="en-US" dirty="0"/>
              <a:t>Isolated Hit Removal</a:t>
            </a:r>
          </a:p>
          <a:p>
            <a:r>
              <a:rPr lang="en-US" b="1" dirty="0"/>
              <a:t>Several open bugs</a:t>
            </a:r>
            <a:endParaRPr lang="en-US" dirty="0"/>
          </a:p>
          <a:p>
            <a:r>
              <a:rPr lang="en-US" b="1" dirty="0"/>
              <a:t>SEE simulations missing at GL</a:t>
            </a:r>
            <a:endParaRPr lang="en-US" dirty="0"/>
          </a:p>
          <a:p>
            <a:pPr lvl="1"/>
            <a:r>
              <a:rPr lang="en-US" dirty="0"/>
              <a:t>SEE at RTL can only evaluate effect of faults on non-triplicated nodes</a:t>
            </a:r>
          </a:p>
          <a:p>
            <a:pPr lvl="1"/>
            <a:r>
              <a:rPr lang="en-US" dirty="0"/>
              <a:t>SET evaluations </a:t>
            </a:r>
          </a:p>
          <a:p>
            <a:r>
              <a:rPr lang="en-US" b="1" dirty="0"/>
              <a:t>Mixed Signal simulations with GL not yet started</a:t>
            </a:r>
            <a:endParaRPr lang="en-US" dirty="0"/>
          </a:p>
          <a:p>
            <a:pPr marL="0" indent="0">
              <a:buNone/>
            </a:pPr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endParaRPr lang="en-US" sz="16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36E84C8-1F6F-4820-B580-EF0350B84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B3A28-48E2-4CAE-9B10-3100FC5CCBF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402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4823E7E-ABFC-40D5-BA43-27FB13ADB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19 octobre 2022</a:t>
            </a:r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EC216F8-DA58-48BB-A62D-474297B35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R&amp;T IN2P3 –17-19 octobre 2022 - IP2I - Lyon </a:t>
            </a:r>
            <a:endParaRPr lang="en-US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half" idx="13"/>
          </p:nvPr>
        </p:nvSpPr>
        <p:spPr>
          <a:xfrm>
            <a:off x="91763" y="1052551"/>
            <a:ext cx="10484474" cy="5926292"/>
          </a:xfrm>
        </p:spPr>
        <p:txBody>
          <a:bodyPr/>
          <a:lstStyle/>
          <a:p>
            <a:r>
              <a:rPr lang="en-US" altLang="fr-FR" sz="2400" dirty="0"/>
              <a:t>Introduction : RD53 collaboration project and specifications</a:t>
            </a:r>
          </a:p>
          <a:p>
            <a:r>
              <a:rPr lang="en-US" altLang="fr-FR" sz="2400" dirty="0"/>
              <a:t>RD53 chip architecture</a:t>
            </a:r>
          </a:p>
          <a:p>
            <a:pPr lvl="1"/>
            <a:r>
              <a:rPr lang="en-US" altLang="fr-FR" sz="2400" dirty="0"/>
              <a:t>RD53B floorplan</a:t>
            </a:r>
          </a:p>
          <a:p>
            <a:pPr lvl="1"/>
            <a:r>
              <a:rPr lang="en-US" altLang="fr-FR" sz="2400" dirty="0"/>
              <a:t>Data flow</a:t>
            </a:r>
          </a:p>
          <a:p>
            <a:r>
              <a:rPr lang="en-US" sz="2400" dirty="0"/>
              <a:t>RD53B-ATLAS testing</a:t>
            </a:r>
          </a:p>
          <a:p>
            <a:r>
              <a:rPr lang="en-US" altLang="fr-FR" sz="2400" dirty="0"/>
              <a:t>Radiation hardness</a:t>
            </a:r>
          </a:p>
          <a:p>
            <a:pPr lvl="1"/>
            <a:r>
              <a:rPr lang="en-US" altLang="fr-FR" sz="2400" dirty="0"/>
              <a:t>TID testing</a:t>
            </a:r>
          </a:p>
          <a:p>
            <a:pPr lvl="1"/>
            <a:r>
              <a:rPr lang="en-US" altLang="fr-FR" sz="2400" dirty="0"/>
              <a:t>SEE strategy and testing</a:t>
            </a:r>
          </a:p>
          <a:p>
            <a:r>
              <a:rPr lang="en-US" altLang="fr-FR" sz="2400" dirty="0"/>
              <a:t>Digital Verification work</a:t>
            </a:r>
          </a:p>
          <a:p>
            <a:r>
              <a:rPr lang="en-US" altLang="fr-FR" sz="2400" dirty="0"/>
              <a:t>Summary and Conclusion</a:t>
            </a:r>
            <a:endParaRPr lang="en-US" sz="2400" dirty="0"/>
          </a:p>
          <a:p>
            <a:endParaRPr lang="en-US" altLang="fr-FR" sz="24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04A965C-3D91-4633-9BBE-1B5C04D5D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B3A28-48E2-4CAE-9B10-3100FC5CCBF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8234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912204D-07CE-40D0-B726-05694FB5B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19 octobre 2022</a:t>
            </a:r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86CF127-85F1-4761-9A28-F2D43187F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R&amp;T IN2P3 –17-19 octobre 2022 - IP2I - Lyon </a:t>
            </a:r>
            <a:endParaRPr lang="en-US" dirty="0"/>
          </a:p>
        </p:txBody>
      </p:sp>
      <p:sp>
        <p:nvSpPr>
          <p:cNvPr id="317" name="Google Shape;317;p2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 and summary</a:t>
            </a:r>
            <a:endParaRPr lang="en-US" dirty="0"/>
          </a:p>
        </p:txBody>
      </p:sp>
      <p:sp>
        <p:nvSpPr>
          <p:cNvPr id="318" name="Google Shape;318;p28"/>
          <p:cNvSpPr txBox="1"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b="1" dirty="0"/>
              <a:t>Verification</a:t>
            </a:r>
            <a:r>
              <a:rPr lang="en-US" dirty="0"/>
              <a:t> is really </a:t>
            </a:r>
            <a:r>
              <a:rPr lang="en-US" b="1" dirty="0"/>
              <a:t>critical</a:t>
            </a:r>
            <a:r>
              <a:rPr lang="en-US" dirty="0"/>
              <a:t> in chip design</a:t>
            </a:r>
          </a:p>
          <a:p>
            <a:r>
              <a:rPr lang="en-US" dirty="0"/>
              <a:t>RTL bugs in RD53 chip</a:t>
            </a:r>
          </a:p>
          <a:p>
            <a:pPr lvl="1"/>
            <a:r>
              <a:rPr lang="en-US" dirty="0"/>
              <a:t>Some bugs  should be fully fixed </a:t>
            </a:r>
          </a:p>
          <a:p>
            <a:pPr lvl="1"/>
            <a:r>
              <a:rPr lang="en-US" dirty="0"/>
              <a:t>Some bugs have been considered by ATLAS as non critical features and ATLAS does not plan to use them </a:t>
            </a:r>
          </a:p>
          <a:p>
            <a:pPr lvl="2"/>
            <a:r>
              <a:rPr lang="en-US" dirty="0"/>
              <a:t>These bugs will be ignored for the ATLAS submission</a:t>
            </a:r>
          </a:p>
          <a:p>
            <a:r>
              <a:rPr lang="en-US" b="1" dirty="0"/>
              <a:t>SEU simulations</a:t>
            </a:r>
            <a:r>
              <a:rPr lang="en-US" dirty="0"/>
              <a:t>, at </a:t>
            </a:r>
            <a:r>
              <a:rPr lang="en-US" b="1" dirty="0"/>
              <a:t>RTL level</a:t>
            </a:r>
            <a:r>
              <a:rPr lang="en-US" dirty="0"/>
              <a:t>, have been done</a:t>
            </a:r>
          </a:p>
          <a:p>
            <a:pPr lvl="1"/>
            <a:r>
              <a:rPr lang="en-US" dirty="0"/>
              <a:t> One bug was found and has already been fixed and can explain all stuck state issues seen during SEE campaigns</a:t>
            </a:r>
          </a:p>
          <a:p>
            <a:r>
              <a:rPr lang="en-US" dirty="0"/>
              <a:t>All the planned “minor” modifications to analog IPs are implemented </a:t>
            </a:r>
          </a:p>
          <a:p>
            <a:r>
              <a:rPr lang="en-US" b="1" dirty="0"/>
              <a:t>Preliminary layout </a:t>
            </a:r>
            <a:r>
              <a:rPr lang="en-US" dirty="0"/>
              <a:t>sent to IMEC on June 13 for initial checking</a:t>
            </a:r>
          </a:p>
          <a:p>
            <a:r>
              <a:rPr lang="en-US" dirty="0"/>
              <a:t>RD53C-ATLAS </a:t>
            </a:r>
            <a:r>
              <a:rPr lang="en-US" b="1" dirty="0"/>
              <a:t>production chip submission </a:t>
            </a:r>
            <a:r>
              <a:rPr lang="en-US" dirty="0"/>
              <a:t>is now planned for the end of November </a:t>
            </a:r>
          </a:p>
          <a:p>
            <a:pPr lvl="1"/>
            <a:r>
              <a:rPr lang="en-US" dirty="0"/>
              <a:t>RTL must be frozen very soon</a:t>
            </a:r>
          </a:p>
          <a:p>
            <a:pPr lvl="1"/>
            <a:r>
              <a:rPr lang="en-US" dirty="0"/>
              <a:t>2 weeks for chip implementation</a:t>
            </a:r>
          </a:p>
          <a:p>
            <a:pPr lvl="1"/>
            <a:r>
              <a:rPr lang="en-US" dirty="0"/>
              <a:t>2 weeks for gate level and sign-off verifications</a:t>
            </a:r>
          </a:p>
          <a:p>
            <a:r>
              <a:rPr lang="en-US" dirty="0"/>
              <a:t>If these conditions are not met, the submission will be made in </a:t>
            </a:r>
            <a:r>
              <a:rPr lang="en-US" b="1" dirty="0"/>
              <a:t>early 2023</a:t>
            </a:r>
          </a:p>
          <a:p>
            <a:r>
              <a:rPr lang="en-US" dirty="0"/>
              <a:t>In addition to the delays on the schedule, the fabrication of the masks will cost 7% more</a:t>
            </a:r>
          </a:p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D358A1E-C832-4E3B-A990-3658C8A89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B3A28-48E2-4CAE-9B10-3100FC5CCBFD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778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1"/>
            <a:r>
              <a:rPr lang="en-US" altLang="fr-FR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3185648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SEU mitigation in the RD53B chip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b="1" dirty="0"/>
              <a:t>Single Event Effects (SEE) </a:t>
            </a:r>
            <a:r>
              <a:rPr lang="en-US" dirty="0"/>
              <a:t>are a major challenge for the RD53B chip design</a:t>
            </a:r>
          </a:p>
          <a:p>
            <a:r>
              <a:rPr lang="en-US" b="1" dirty="0"/>
              <a:t>Triple Modular Redundancy</a:t>
            </a:r>
            <a:r>
              <a:rPr lang="en-US" dirty="0"/>
              <a:t> (TMR) associated to the </a:t>
            </a:r>
            <a:r>
              <a:rPr lang="en-US" b="1" dirty="0"/>
              <a:t>SET mitigation with clock spread</a:t>
            </a:r>
            <a:r>
              <a:rPr lang="en-US" dirty="0"/>
              <a:t> is used in the </a:t>
            </a:r>
            <a:r>
              <a:rPr lang="en-US" b="1" dirty="0"/>
              <a:t>Digital Chip Bottom </a:t>
            </a:r>
            <a:r>
              <a:rPr lang="en-US" dirty="0"/>
              <a:t>to reduce the SEU rate in the RD53B</a:t>
            </a:r>
          </a:p>
          <a:p>
            <a:r>
              <a:rPr lang="en-US" b="1" dirty="0"/>
              <a:t>Mitigation of SEU </a:t>
            </a:r>
            <a:r>
              <a:rPr lang="en-US" dirty="0"/>
              <a:t>concerns only </a:t>
            </a:r>
            <a:r>
              <a:rPr lang="en-US" b="1" dirty="0"/>
              <a:t>the critical parts </a:t>
            </a:r>
            <a:r>
              <a:rPr lang="en-US" dirty="0"/>
              <a:t>as the configuration memories, state machines, </a:t>
            </a:r>
            <a:r>
              <a:rPr lang="en-US" dirty="0" err="1"/>
              <a:t>FiFo</a:t>
            </a:r>
            <a:r>
              <a:rPr lang="en-US" dirty="0"/>
              <a:t> pointers</a:t>
            </a:r>
          </a:p>
          <a:p>
            <a:r>
              <a:rPr lang="en-US" dirty="0"/>
              <a:t>Data Paths are not protected </a:t>
            </a:r>
          </a:p>
          <a:p>
            <a:r>
              <a:rPr lang="en-US" b="1" dirty="0"/>
              <a:t>50% of the DFFs </a:t>
            </a:r>
            <a:r>
              <a:rPr lang="en-US" dirty="0"/>
              <a:t>in the chip bottom are protected</a:t>
            </a:r>
          </a:p>
          <a:p>
            <a:r>
              <a:rPr lang="en-US" dirty="0"/>
              <a:t>All the reset signals are synchronous (avoid a global glitch effects caused by SET)</a:t>
            </a:r>
          </a:p>
          <a:p>
            <a:r>
              <a:rPr lang="en-GB" b="1" dirty="0"/>
              <a:t>TMR is implemented during synthesis</a:t>
            </a:r>
          </a:p>
          <a:p>
            <a:pPr lvl="1"/>
            <a:r>
              <a:rPr lang="en-GB" dirty="0"/>
              <a:t>Simple FF replacement with TMR version</a:t>
            </a:r>
          </a:p>
          <a:p>
            <a:pPr lvl="1"/>
            <a:r>
              <a:rPr lang="en-US" dirty="0"/>
              <a:t>TMR flip-flops are constrained to be placed with </a:t>
            </a:r>
            <a:r>
              <a:rPr lang="en-US" b="1" dirty="0"/>
              <a:t>15 µm distance </a:t>
            </a:r>
          </a:p>
          <a:p>
            <a:endParaRPr lang="en-GB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7CA815F-1D6A-424B-97F5-BB8BB691F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19 octobre 2022</a:t>
            </a:r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CA979DD-D1BD-4B14-941E-05653AB23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R&amp;T IN2P3 –17-19 octobre 2022 - IP2I - Lyon </a:t>
            </a:r>
            <a:endParaRPr lang="en-US" dirty="0"/>
          </a:p>
        </p:txBody>
      </p:sp>
      <p:pic>
        <p:nvPicPr>
          <p:cNvPr id="61" name="Picture 9">
            <a:extLst>
              <a:ext uri="{FF2B5EF4-FFF2-40B4-BE49-F238E27FC236}">
                <a16:creationId xmlns:a16="http://schemas.microsoft.com/office/drawing/2014/main" id="{321AB80B-5D71-4951-9729-BD28C3F98F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94" t="26180" r="33103" b="20294"/>
          <a:stretch/>
        </p:blipFill>
        <p:spPr bwMode="auto">
          <a:xfrm>
            <a:off x="8346112" y="946838"/>
            <a:ext cx="2098225" cy="171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7B6A138-2CBD-4347-828B-32F31764B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467" y="655930"/>
            <a:ext cx="2808312" cy="257235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79BB1F3-0A37-4A86-BBB5-C006DF078ACF}"/>
              </a:ext>
            </a:extLst>
          </p:cNvPr>
          <p:cNvSpPr/>
          <p:nvPr/>
        </p:nvSpPr>
        <p:spPr>
          <a:xfrm>
            <a:off x="5242219" y="3115811"/>
            <a:ext cx="28236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TMR+SET mitigation with clock spread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D59D14-BCE8-4DF0-A4BC-BFF379509901}"/>
              </a:ext>
            </a:extLst>
          </p:cNvPr>
          <p:cNvSpPr/>
          <p:nvPr/>
        </p:nvSpPr>
        <p:spPr>
          <a:xfrm>
            <a:off x="7986072" y="2699217"/>
            <a:ext cx="26986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Cells Spacing in the same TMR latch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B49D8D96-8E5C-438C-8A56-6CC9B9BE2843}"/>
              </a:ext>
            </a:extLst>
          </p:cNvPr>
          <p:cNvGrpSpPr/>
          <p:nvPr/>
        </p:nvGrpSpPr>
        <p:grpSpPr>
          <a:xfrm>
            <a:off x="5802053" y="3536826"/>
            <a:ext cx="4368042" cy="3648209"/>
            <a:chOff x="5818958" y="692510"/>
            <a:chExt cx="4231566" cy="3534224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0C35CB4E-9883-43F9-9AFF-C1A4E88C4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18958" y="692510"/>
              <a:ext cx="4231566" cy="353422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C5099DF-94C2-49B6-AFA5-AC932D8FF97B}"/>
                </a:ext>
              </a:extLst>
            </p:cNvPr>
            <p:cNvSpPr/>
            <p:nvPr/>
          </p:nvSpPr>
          <p:spPr>
            <a:xfrm>
              <a:off x="6054080" y="1880642"/>
              <a:ext cx="756084" cy="576064"/>
            </a:xfrm>
            <a:prstGeom prst="rect">
              <a:avLst/>
            </a:prstGeom>
            <a:solidFill>
              <a:srgbClr val="FFC000">
                <a:alpha val="40000"/>
              </a:srgb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92A7D53-8BDE-44C7-84A3-CE6AADD0FDAF}"/>
                </a:ext>
              </a:extLst>
            </p:cNvPr>
            <p:cNvSpPr/>
            <p:nvPr/>
          </p:nvSpPr>
          <p:spPr>
            <a:xfrm>
              <a:off x="7386228" y="2672730"/>
              <a:ext cx="288032" cy="360040"/>
            </a:xfrm>
            <a:prstGeom prst="rect">
              <a:avLst/>
            </a:prstGeom>
            <a:solidFill>
              <a:srgbClr val="FFC000">
                <a:alpha val="40000"/>
              </a:srgb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9BF9057-CE53-4129-835F-397C4CFB22C3}"/>
                </a:ext>
              </a:extLst>
            </p:cNvPr>
            <p:cNvSpPr/>
            <p:nvPr/>
          </p:nvSpPr>
          <p:spPr>
            <a:xfrm>
              <a:off x="7854280" y="2672730"/>
              <a:ext cx="288032" cy="360040"/>
            </a:xfrm>
            <a:prstGeom prst="rect">
              <a:avLst/>
            </a:prstGeom>
            <a:solidFill>
              <a:srgbClr val="FFC000">
                <a:alpha val="40000"/>
              </a:srgb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039A5B7-2636-4715-99EE-F3FE219BD81E}"/>
                </a:ext>
              </a:extLst>
            </p:cNvPr>
            <p:cNvSpPr/>
            <p:nvPr/>
          </p:nvSpPr>
          <p:spPr>
            <a:xfrm>
              <a:off x="9474460" y="2096666"/>
              <a:ext cx="523154" cy="504056"/>
            </a:xfrm>
            <a:prstGeom prst="rect">
              <a:avLst/>
            </a:prstGeom>
            <a:solidFill>
              <a:srgbClr val="FFC000">
                <a:alpha val="40000"/>
              </a:srgb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F06FD14-4DDE-4C3B-9BAA-E782661E2CCA}"/>
                </a:ext>
              </a:extLst>
            </p:cNvPr>
            <p:cNvSpPr/>
            <p:nvPr/>
          </p:nvSpPr>
          <p:spPr>
            <a:xfrm>
              <a:off x="7314220" y="3205808"/>
              <a:ext cx="524855" cy="439031"/>
            </a:xfrm>
            <a:prstGeom prst="rect">
              <a:avLst/>
            </a:prstGeom>
            <a:solidFill>
              <a:srgbClr val="FFC000">
                <a:alpha val="40000"/>
              </a:srgb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95D37DD-EE49-4119-8BD1-68FA79B1BAF6}"/>
                </a:ext>
              </a:extLst>
            </p:cNvPr>
            <p:cNvSpPr/>
            <p:nvPr/>
          </p:nvSpPr>
          <p:spPr>
            <a:xfrm>
              <a:off x="8551234" y="3104778"/>
              <a:ext cx="216178" cy="524930"/>
            </a:xfrm>
            <a:prstGeom prst="rect">
              <a:avLst/>
            </a:prstGeom>
            <a:solidFill>
              <a:srgbClr val="FFC000">
                <a:alpha val="40000"/>
              </a:srgb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B90C063-507D-4A72-90AB-F26664FE5EC1}"/>
                </a:ext>
              </a:extLst>
            </p:cNvPr>
            <p:cNvSpPr/>
            <p:nvPr/>
          </p:nvSpPr>
          <p:spPr>
            <a:xfrm>
              <a:off x="8178316" y="2672730"/>
              <a:ext cx="360040" cy="360040"/>
            </a:xfrm>
            <a:prstGeom prst="rect">
              <a:avLst/>
            </a:prstGeom>
            <a:solidFill>
              <a:srgbClr val="FFC000">
                <a:alpha val="40000"/>
              </a:srgb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BDA547B-C737-4901-B70D-AB6071309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D5830-E137-4545-8490-5D20CD5165A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6488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9" name="Rectang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Pixel configuration test results</a:t>
            </a:r>
            <a:endParaRPr lang="en-US" dirty="0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BB96B0BB-04A1-4E24-BB7C-2E0460DE0BA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49370" y="930107"/>
            <a:ext cx="5256638" cy="6048543"/>
          </a:xfrm>
        </p:spPr>
        <p:txBody>
          <a:bodyPr/>
          <a:lstStyle/>
          <a:p>
            <a:r>
              <a:rPr lang="en-US" sz="1700" dirty="0"/>
              <a:t>Memory size : 8 bits per pixel -&gt; 1.28 Mbit per FE chip</a:t>
            </a:r>
          </a:p>
          <a:p>
            <a:pPr lvl="1"/>
            <a:r>
              <a:rPr lang="en-US" sz="1700" dirty="0"/>
              <a:t>TMR without correction used for 6 bits</a:t>
            </a:r>
          </a:p>
          <a:p>
            <a:pPr lvl="1"/>
            <a:r>
              <a:rPr lang="en-US" sz="1700" dirty="0"/>
              <a:t>Unprotected latch used for 2 bits</a:t>
            </a:r>
          </a:p>
          <a:p>
            <a:r>
              <a:rPr lang="en-US" sz="1700" b="1" dirty="0"/>
              <a:t>Several pixel configuration runs</a:t>
            </a:r>
          </a:p>
          <a:p>
            <a:pPr lvl="1"/>
            <a:r>
              <a:rPr lang="en-US" sz="1700" dirty="0"/>
              <a:t>The flux set to </a:t>
            </a:r>
            <a:r>
              <a:rPr lang="en-US" sz="1700" b="1" dirty="0"/>
              <a:t>the maximum : 1.5 × 10</a:t>
            </a:r>
            <a:r>
              <a:rPr lang="en-US" sz="1700" b="1" baseline="30000" dirty="0"/>
              <a:t>9</a:t>
            </a:r>
            <a:r>
              <a:rPr lang="en-US" sz="1700" b="1" dirty="0"/>
              <a:t>  p/cm²/s</a:t>
            </a:r>
          </a:p>
          <a:p>
            <a:pPr lvl="1"/>
            <a:r>
              <a:rPr lang="en-US" sz="1700" dirty="0"/>
              <a:t>5.4 × 10</a:t>
            </a:r>
            <a:r>
              <a:rPr lang="en-US" sz="1700" baseline="30000" dirty="0"/>
              <a:t>10</a:t>
            </a:r>
            <a:r>
              <a:rPr lang="en-US" sz="1700" dirty="0"/>
              <a:t> p/cm² to 4.3 × 10</a:t>
            </a:r>
            <a:r>
              <a:rPr lang="en-US" sz="1700" baseline="30000" dirty="0"/>
              <a:t>12</a:t>
            </a:r>
            <a:r>
              <a:rPr lang="en-US" sz="1700" dirty="0"/>
              <a:t>  p/cm² </a:t>
            </a:r>
          </a:p>
          <a:p>
            <a:r>
              <a:rPr lang="en-US" sz="1700" dirty="0"/>
              <a:t>Unprotected latch cross section </a:t>
            </a:r>
            <a:r>
              <a:rPr lang="en-US" sz="1700" dirty="0">
                <a:sym typeface="Symbol" panose="05050102010706020507" pitchFamily="18" charset="2"/>
              </a:rPr>
              <a:t></a:t>
            </a:r>
            <a:r>
              <a:rPr lang="en-US" sz="1700" baseline="-25000" dirty="0">
                <a:sym typeface="Symbol" panose="05050102010706020507" pitchFamily="18" charset="2"/>
              </a:rPr>
              <a:t>SL</a:t>
            </a:r>
            <a:r>
              <a:rPr lang="en-US" sz="1700" dirty="0">
                <a:sym typeface="Symbol" panose="05050102010706020507" pitchFamily="18" charset="2"/>
              </a:rPr>
              <a:t> = </a:t>
            </a:r>
            <a:r>
              <a:rPr lang="en-US" sz="1700" dirty="0"/>
              <a:t>1.5 × 10</a:t>
            </a:r>
            <a:r>
              <a:rPr lang="en-US" sz="1700" baseline="30000" dirty="0"/>
              <a:t>-14</a:t>
            </a:r>
            <a:r>
              <a:rPr lang="en-US" sz="1700" dirty="0"/>
              <a:t> cm² </a:t>
            </a:r>
          </a:p>
          <a:p>
            <a:r>
              <a:rPr lang="en-US" sz="1700" dirty="0"/>
              <a:t>TMR latch cross section increases with the fluence because of errors accumulation</a:t>
            </a:r>
          </a:p>
          <a:p>
            <a:pPr lvl="1"/>
            <a:r>
              <a:rPr lang="en-US" sz="1700" b="1" dirty="0"/>
              <a:t>The TMR is 100 times </a:t>
            </a:r>
            <a:r>
              <a:rPr lang="en-US" sz="1700" dirty="0"/>
              <a:t>tolerant than the unprotected latch for low proton fluence </a:t>
            </a:r>
            <a:br>
              <a:rPr lang="en-US" sz="1700" dirty="0"/>
            </a:br>
            <a:r>
              <a:rPr lang="en-US" sz="1700" dirty="0"/>
              <a:t>(~5 × 10</a:t>
            </a:r>
            <a:r>
              <a:rPr lang="en-US" sz="1700" baseline="30000" dirty="0"/>
              <a:t>10</a:t>
            </a:r>
            <a:r>
              <a:rPr lang="en-US" sz="1700" dirty="0"/>
              <a:t> p/cm²) , </a:t>
            </a:r>
          </a:p>
          <a:p>
            <a:pPr lvl="1"/>
            <a:r>
              <a:rPr lang="en-US" sz="1700" b="1" dirty="0"/>
              <a:t>TMR is only 10 times </a:t>
            </a:r>
            <a:r>
              <a:rPr lang="en-US" sz="1700" dirty="0"/>
              <a:t>tolerant than the unprotected latch for moderate proton fluence (~1.0 × 10</a:t>
            </a:r>
            <a:r>
              <a:rPr lang="en-US" sz="1700" baseline="30000" dirty="0"/>
              <a:t>12</a:t>
            </a:r>
            <a:r>
              <a:rPr lang="en-US" sz="1700" dirty="0"/>
              <a:t> p/cm²)</a:t>
            </a:r>
          </a:p>
          <a:p>
            <a:r>
              <a:rPr lang="en-US" sz="1700" dirty="0"/>
              <a:t>TMR without correction is useful when considering a </a:t>
            </a:r>
            <a:r>
              <a:rPr lang="en-US" sz="1700" b="1" dirty="0"/>
              <a:t>regular external re-configuration </a:t>
            </a:r>
          </a:p>
          <a:p>
            <a:pPr lvl="1"/>
            <a:r>
              <a:rPr lang="en-US" sz="1700" dirty="0"/>
              <a:t>It helps to reduce the external re-configuration rate</a:t>
            </a:r>
          </a:p>
          <a:p>
            <a:pPr marL="0" indent="0">
              <a:buNone/>
            </a:pPr>
            <a:endParaRPr lang="en-US" sz="1700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04E414A-72EC-4366-B99A-A728F1852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19 octobre 2022</a:t>
            </a:r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872EF46-A346-433B-8EEC-5B3B59A6F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R&amp;T IN2P3 –17-19 octobre 2022 - IP2I - Lyon </a:t>
            </a:r>
            <a:endParaRPr lang="en-US" dirty="0"/>
          </a:p>
        </p:txBody>
      </p:sp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DB8A9A45-B1AF-46F1-8140-0AA1508EE2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7928253"/>
              </p:ext>
            </p:extLst>
          </p:nvPr>
        </p:nvGraphicFramePr>
        <p:xfrm>
          <a:off x="6306108" y="1202498"/>
          <a:ext cx="3624448" cy="403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3056">
                  <a:extLst>
                    <a:ext uri="{9D8B030D-6E8A-4147-A177-3AD203B41FA5}">
                      <a16:colId xmlns:a16="http://schemas.microsoft.com/office/drawing/2014/main" val="795813395"/>
                    </a:ext>
                  </a:extLst>
                </a:gridCol>
                <a:gridCol w="453056">
                  <a:extLst>
                    <a:ext uri="{9D8B030D-6E8A-4147-A177-3AD203B41FA5}">
                      <a16:colId xmlns:a16="http://schemas.microsoft.com/office/drawing/2014/main" val="857027167"/>
                    </a:ext>
                  </a:extLst>
                </a:gridCol>
                <a:gridCol w="453056">
                  <a:extLst>
                    <a:ext uri="{9D8B030D-6E8A-4147-A177-3AD203B41FA5}">
                      <a16:colId xmlns:a16="http://schemas.microsoft.com/office/drawing/2014/main" val="21322809"/>
                    </a:ext>
                  </a:extLst>
                </a:gridCol>
                <a:gridCol w="453056">
                  <a:extLst>
                    <a:ext uri="{9D8B030D-6E8A-4147-A177-3AD203B41FA5}">
                      <a16:colId xmlns:a16="http://schemas.microsoft.com/office/drawing/2014/main" val="2656172709"/>
                    </a:ext>
                  </a:extLst>
                </a:gridCol>
                <a:gridCol w="453056">
                  <a:extLst>
                    <a:ext uri="{9D8B030D-6E8A-4147-A177-3AD203B41FA5}">
                      <a16:colId xmlns:a16="http://schemas.microsoft.com/office/drawing/2014/main" val="434357544"/>
                    </a:ext>
                  </a:extLst>
                </a:gridCol>
                <a:gridCol w="453056">
                  <a:extLst>
                    <a:ext uri="{9D8B030D-6E8A-4147-A177-3AD203B41FA5}">
                      <a16:colId xmlns:a16="http://schemas.microsoft.com/office/drawing/2014/main" val="2017684936"/>
                    </a:ext>
                  </a:extLst>
                </a:gridCol>
                <a:gridCol w="453056">
                  <a:extLst>
                    <a:ext uri="{9D8B030D-6E8A-4147-A177-3AD203B41FA5}">
                      <a16:colId xmlns:a16="http://schemas.microsoft.com/office/drawing/2014/main" val="3897759644"/>
                    </a:ext>
                  </a:extLst>
                </a:gridCol>
                <a:gridCol w="453056">
                  <a:extLst>
                    <a:ext uri="{9D8B030D-6E8A-4147-A177-3AD203B41FA5}">
                      <a16:colId xmlns:a16="http://schemas.microsoft.com/office/drawing/2014/main" val="2429416474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ctr"/>
                      <a:r>
                        <a:rPr lang="fr-FR" sz="800" dirty="0">
                          <a:latin typeface="Bahnschrift" panose="020B0502040204020203" pitchFamily="34" charset="0"/>
                        </a:rPr>
                        <a:t>1</a:t>
                      </a:r>
                      <a:endParaRPr lang="en-US" sz="800" dirty="0">
                        <a:latin typeface="Bahnschrift" panose="020B0502040204020203" pitchFamily="34" charset="0"/>
                      </a:endParaRPr>
                    </a:p>
                  </a:txBody>
                  <a:tcPr marL="80010" marR="80010" marT="40005" marB="40005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>
                          <a:latin typeface="Bahnschrift" panose="020B0502040204020203" pitchFamily="34" charset="0"/>
                        </a:rPr>
                        <a:t>2</a:t>
                      </a:r>
                      <a:endParaRPr lang="en-US" sz="800" dirty="0">
                        <a:latin typeface="Bahnschrift" panose="020B0502040204020203" pitchFamily="34" charset="0"/>
                      </a:endParaRPr>
                    </a:p>
                  </a:txBody>
                  <a:tcPr marL="80010" marR="80010" marT="40005" marB="40005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>
                          <a:latin typeface="Bahnschrift" panose="020B0502040204020203" pitchFamily="34" charset="0"/>
                        </a:rPr>
                        <a:t>3</a:t>
                      </a:r>
                      <a:endParaRPr lang="en-US" sz="800" dirty="0">
                        <a:latin typeface="Bahnschrift" panose="020B0502040204020203" pitchFamily="34" charset="0"/>
                      </a:endParaRPr>
                    </a:p>
                  </a:txBody>
                  <a:tcPr marL="80010" marR="80010" marT="40005" marB="40005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>
                          <a:latin typeface="Bahnschrift" panose="020B0502040204020203" pitchFamily="34" charset="0"/>
                        </a:rPr>
                        <a:t>4</a:t>
                      </a:r>
                      <a:endParaRPr lang="en-US" sz="800" dirty="0">
                        <a:latin typeface="Bahnschrift" panose="020B0502040204020203" pitchFamily="34" charset="0"/>
                      </a:endParaRPr>
                    </a:p>
                  </a:txBody>
                  <a:tcPr marL="80010" marR="80010" marT="40005" marB="40005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>
                          <a:latin typeface="Bahnschrift" panose="020B0502040204020203" pitchFamily="34" charset="0"/>
                        </a:rPr>
                        <a:t>5</a:t>
                      </a:r>
                      <a:endParaRPr lang="en-US" sz="800" dirty="0">
                        <a:latin typeface="Bahnschrift" panose="020B0502040204020203" pitchFamily="34" charset="0"/>
                      </a:endParaRPr>
                    </a:p>
                  </a:txBody>
                  <a:tcPr marL="80010" marR="80010" marT="40005" marB="40005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>
                          <a:latin typeface="Bahnschrift" panose="020B0502040204020203" pitchFamily="34" charset="0"/>
                        </a:rPr>
                        <a:t>6</a:t>
                      </a:r>
                      <a:endParaRPr lang="en-US" sz="800" dirty="0">
                        <a:latin typeface="Bahnschrift" panose="020B0502040204020203" pitchFamily="34" charset="0"/>
                      </a:endParaRPr>
                    </a:p>
                  </a:txBody>
                  <a:tcPr marL="80010" marR="80010" marT="40005" marB="40005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>
                          <a:latin typeface="Bahnschrift" panose="020B0502040204020203" pitchFamily="34" charset="0"/>
                        </a:rPr>
                        <a:t>7</a:t>
                      </a:r>
                      <a:endParaRPr lang="en-US" sz="800" dirty="0">
                        <a:latin typeface="Bahnschrift" panose="020B0502040204020203" pitchFamily="34" charset="0"/>
                      </a:endParaRPr>
                    </a:p>
                  </a:txBody>
                  <a:tcPr marL="80010" marR="80010" marT="40005" marB="40005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>
                          <a:latin typeface="Bahnschrift" panose="020B0502040204020203" pitchFamily="34" charset="0"/>
                        </a:rPr>
                        <a:t>8</a:t>
                      </a:r>
                      <a:endParaRPr lang="en-US" sz="800" dirty="0">
                        <a:latin typeface="Bahnschrift" panose="020B0502040204020203" pitchFamily="34" charset="0"/>
                      </a:endParaRPr>
                    </a:p>
                  </a:txBody>
                  <a:tcPr marL="80010" marR="80010" marT="40005" marB="40005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420159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TMR</a:t>
                      </a:r>
                      <a:endParaRPr lang="en-US" sz="800" b="1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80010" marR="80010" marT="40005" marB="40005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STD</a:t>
                      </a:r>
                      <a:endParaRPr lang="en-US" sz="800" b="1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80010" marR="80010" marT="40005" marB="40005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STD</a:t>
                      </a:r>
                      <a:endParaRPr lang="en-US" sz="800" b="1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80010" marR="80010" marT="40005" marB="40005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TMR</a:t>
                      </a:r>
                      <a:endParaRPr lang="en-US" sz="800" b="1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80010" marR="80010" marT="40005" marB="40005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TMR</a:t>
                      </a:r>
                      <a:endParaRPr lang="en-US" sz="800" b="1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80010" marR="80010" marT="40005" marB="40005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TMR</a:t>
                      </a:r>
                      <a:endParaRPr lang="en-US" sz="800" b="1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80010" marR="80010" marT="40005" marB="40005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TMR</a:t>
                      </a:r>
                      <a:endParaRPr lang="en-US" sz="800" b="1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80010" marR="80010" marT="40005" marB="40005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</a:rPr>
                        <a:t>TMR</a:t>
                      </a:r>
                      <a:endParaRPr lang="en-US" sz="800" b="1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80010" marR="80010" marT="40005" marB="40005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5557029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B11A77F5-AC55-4C78-92B4-B7836F753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055502"/>
            <a:ext cx="5295430" cy="3394696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620CFE7-DC29-4EDF-B3B4-46B02ACD8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D5830-E137-4545-8490-5D20CD5165A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8409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9" name="Rectang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Pixel configuration tests</a:t>
            </a:r>
            <a:endParaRPr lang="en-US" dirty="0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BB96B0BB-04A1-4E24-BB7C-2E0460DE0BA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49369" y="930107"/>
            <a:ext cx="5481327" cy="6048543"/>
          </a:xfrm>
        </p:spPr>
        <p:txBody>
          <a:bodyPr/>
          <a:lstStyle/>
          <a:p>
            <a:r>
              <a:rPr lang="en-US" sz="1600" dirty="0"/>
              <a:t>Memory size : 8 bits per pixel -&gt; 1.28 Mbit per FE chip</a:t>
            </a:r>
          </a:p>
          <a:p>
            <a:pPr lvl="1"/>
            <a:r>
              <a:rPr lang="en-US" sz="1600" dirty="0"/>
              <a:t>TMR without error correction implemented for 6 bits</a:t>
            </a:r>
          </a:p>
          <a:p>
            <a:pPr lvl="1"/>
            <a:r>
              <a:rPr lang="en-US" sz="1600" dirty="0"/>
              <a:t>Unprotected latch used for 2 bits</a:t>
            </a:r>
          </a:p>
          <a:p>
            <a:r>
              <a:rPr lang="en-US" sz="1600" dirty="0"/>
              <a:t>The SEU errors are </a:t>
            </a:r>
            <a:r>
              <a:rPr lang="en-US" sz="1600" b="1" dirty="0"/>
              <a:t>randomly distributed </a:t>
            </a:r>
            <a:r>
              <a:rPr lang="en-US" sz="1600" dirty="0"/>
              <a:t>-&gt; No global signal effects</a:t>
            </a:r>
          </a:p>
          <a:p>
            <a:r>
              <a:rPr lang="en-US" sz="1600" dirty="0"/>
              <a:t>Unprotected latch :</a:t>
            </a:r>
          </a:p>
          <a:p>
            <a:pPr lvl="1"/>
            <a:r>
              <a:rPr lang="en-US" sz="1600" b="1" dirty="0"/>
              <a:t>Saturation cross section :  </a:t>
            </a:r>
            <a:r>
              <a:rPr lang="en-US" sz="1600" b="1" dirty="0" err="1"/>
              <a:t>σ</a:t>
            </a:r>
            <a:r>
              <a:rPr lang="en-US" sz="1600" b="1" baseline="-25000" dirty="0" err="1"/>
              <a:t>SAT</a:t>
            </a:r>
            <a:r>
              <a:rPr lang="en-US" sz="1600" b="1" dirty="0"/>
              <a:t> = 6.0 × 10</a:t>
            </a:r>
            <a:r>
              <a:rPr lang="en-US" sz="1600" b="1" baseline="30000" dirty="0"/>
              <a:t>-8</a:t>
            </a:r>
            <a:r>
              <a:rPr lang="en-US" sz="1600" b="1" dirty="0"/>
              <a:t> cm²</a:t>
            </a:r>
          </a:p>
          <a:p>
            <a:pPr lvl="1"/>
            <a:r>
              <a:rPr lang="en-US" sz="1600" b="1" dirty="0"/>
              <a:t>Threshold LET  </a:t>
            </a:r>
            <a:r>
              <a:rPr lang="en-US" sz="1600" b="1" dirty="0" err="1"/>
              <a:t>LET</a:t>
            </a:r>
            <a:r>
              <a:rPr lang="en-US" sz="1600" b="1" baseline="-25000" dirty="0" err="1"/>
              <a:t>th</a:t>
            </a:r>
            <a:r>
              <a:rPr lang="en-US" sz="1600" b="1" dirty="0"/>
              <a:t> &lt; 1 MeV.cm²/mg</a:t>
            </a:r>
          </a:p>
          <a:p>
            <a:r>
              <a:rPr lang="en-US" sz="1600" dirty="0"/>
              <a:t>TMR latch (no correction)</a:t>
            </a:r>
          </a:p>
          <a:p>
            <a:pPr lvl="1"/>
            <a:r>
              <a:rPr lang="en-US" sz="1600" dirty="0"/>
              <a:t>For a particle fluence of </a:t>
            </a:r>
            <a:r>
              <a:rPr lang="en-US" sz="1600" b="1" dirty="0"/>
              <a:t>2.0 × 10</a:t>
            </a:r>
            <a:r>
              <a:rPr lang="en-US" sz="1600" b="1" baseline="30000" dirty="0"/>
              <a:t>5</a:t>
            </a:r>
            <a:r>
              <a:rPr lang="en-US" sz="1600" b="1" dirty="0"/>
              <a:t> p/cm²</a:t>
            </a:r>
            <a:r>
              <a:rPr lang="en-US" sz="1600" dirty="0"/>
              <a:t>, the saturation cross section is improved </a:t>
            </a:r>
            <a:r>
              <a:rPr lang="en-US" sz="1600" b="1" dirty="0"/>
              <a:t>by a factor 10</a:t>
            </a:r>
          </a:p>
          <a:p>
            <a:pPr lvl="1"/>
            <a:r>
              <a:rPr lang="en-US" sz="1600" b="1" dirty="0"/>
              <a:t>The TMR w/o correction is very efficient for mitigation </a:t>
            </a:r>
            <a:r>
              <a:rPr lang="en-US" sz="1600" dirty="0"/>
              <a:t>for low error rate</a:t>
            </a:r>
            <a:endParaRPr lang="en-US" sz="1600" b="1" dirty="0"/>
          </a:p>
          <a:p>
            <a:pPr lvl="1"/>
            <a:r>
              <a:rPr lang="en-US" sz="1600" dirty="0"/>
              <a:t>The cross section increases with fluence because </a:t>
            </a:r>
            <a:r>
              <a:rPr lang="en-US" sz="1600" b="1" dirty="0"/>
              <a:t>of errors accumulation</a:t>
            </a:r>
            <a:endParaRPr lang="en-US" sz="1600" dirty="0"/>
          </a:p>
          <a:p>
            <a:r>
              <a:rPr lang="en-US" sz="1600" dirty="0"/>
              <a:t>TMR without correction is useful to reduce the rate of configuration when considering a regular external re-configuration </a:t>
            </a:r>
          </a:p>
          <a:p>
            <a:endParaRPr lang="en-US" sz="1600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04E414A-72EC-4366-B99A-A728F1852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19 octobre 2022</a:t>
            </a:r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872EF46-A346-433B-8EEC-5B3B59A6F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R&amp;T IN2P3 –17-19 octobre 2022 - IP2I - Lyon </a:t>
            </a:r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5BC6F49-E9CF-4CC4-8E6E-2A6469FB1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411" y="3922550"/>
            <a:ext cx="4965589" cy="3214676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2C06335E-F51B-4E2A-A299-7F5A65AA03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19"/>
          <a:stretch/>
        </p:blipFill>
        <p:spPr>
          <a:xfrm>
            <a:off x="6100819" y="1225297"/>
            <a:ext cx="4417811" cy="2707573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91C2157D-914A-4ECC-837D-DE34F26B1B9D}"/>
              </a:ext>
            </a:extLst>
          </p:cNvPr>
          <p:cNvSpPr/>
          <p:nvPr/>
        </p:nvSpPr>
        <p:spPr>
          <a:xfrm>
            <a:off x="6321910" y="692510"/>
            <a:ext cx="3726598" cy="634020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1600" spc="-1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SEU Map for Argon (LET = 9.9 MeV.cm²/mg)</a:t>
            </a:r>
          </a:p>
          <a:p>
            <a:pPr algn="ctr">
              <a:buNone/>
            </a:pPr>
            <a:r>
              <a:rPr lang="en-US" sz="1600" spc="-1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5</a:t>
            </a:r>
            <a:r>
              <a:rPr lang="en-US" sz="1600" dirty="0"/>
              <a:t> × </a:t>
            </a:r>
            <a:r>
              <a:rPr lang="en-US" sz="1600" spc="-1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10</a:t>
            </a:r>
            <a:r>
              <a:rPr lang="en-US" sz="1600" spc="-11" baseline="30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5</a:t>
            </a:r>
            <a:r>
              <a:rPr lang="en-US" sz="1600" spc="-11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p/cm²</a:t>
            </a:r>
            <a:endParaRPr lang="en-US" sz="1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41FEE44-4C47-4F17-8827-5815ABBFC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D5830-E137-4545-8490-5D20CD5165A4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831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9" name="Rectang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Global configuration test results</a:t>
            </a:r>
            <a:endParaRPr lang="en-US" dirty="0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5E3B7680-1ABF-43E6-9DCA-66ACECA2A62F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49370" y="930107"/>
            <a:ext cx="5468612" cy="6048543"/>
          </a:xfrm>
        </p:spPr>
        <p:txBody>
          <a:bodyPr/>
          <a:lstStyle/>
          <a:p>
            <a:r>
              <a:rPr lang="en-US" sz="1600" dirty="0"/>
              <a:t>The RD53B chip contains 209 global registers : ~3 Kbit in total where a half is reserved only for tests</a:t>
            </a:r>
          </a:p>
          <a:p>
            <a:pPr lvl="1"/>
            <a:r>
              <a:rPr lang="en-US" sz="1600" dirty="0"/>
              <a:t>TMR with correction</a:t>
            </a:r>
          </a:p>
          <a:p>
            <a:r>
              <a:rPr lang="en-US" sz="1600" dirty="0"/>
              <a:t>A high ion fluence required for this test, especially for the low LET</a:t>
            </a:r>
          </a:p>
          <a:p>
            <a:pPr lvl="1"/>
            <a:r>
              <a:rPr lang="en-US" sz="1600" dirty="0"/>
              <a:t>More than 10</a:t>
            </a:r>
            <a:r>
              <a:rPr lang="en-US" sz="1600" baseline="30000" dirty="0"/>
              <a:t>7</a:t>
            </a:r>
            <a:r>
              <a:rPr lang="en-US" sz="1600" dirty="0"/>
              <a:t> p/cm²  -&gt; require an exposition time of 1 hour</a:t>
            </a:r>
          </a:p>
          <a:p>
            <a:pPr lvl="1"/>
            <a:r>
              <a:rPr lang="en-US" sz="1600" dirty="0"/>
              <a:t>Only a few errors were observed for the low LET (5 errors for Aluminum)</a:t>
            </a:r>
          </a:p>
          <a:p>
            <a:pPr lvl="1"/>
            <a:r>
              <a:rPr lang="en-US" sz="1600" dirty="0"/>
              <a:t>The measurement bar error is still high</a:t>
            </a:r>
          </a:p>
          <a:p>
            <a:r>
              <a:rPr lang="en-US" sz="1600" b="1" dirty="0"/>
              <a:t>TMR with correction</a:t>
            </a:r>
          </a:p>
          <a:p>
            <a:pPr lvl="1"/>
            <a:r>
              <a:rPr lang="en-US" sz="1600" b="1" dirty="0"/>
              <a:t>Saturation cross section :  </a:t>
            </a:r>
            <a:r>
              <a:rPr lang="en-US" sz="1600" b="1" dirty="0" err="1"/>
              <a:t>σ</a:t>
            </a:r>
            <a:r>
              <a:rPr lang="en-US" sz="1600" b="1" baseline="-25000" dirty="0" err="1"/>
              <a:t>SAT</a:t>
            </a:r>
            <a:r>
              <a:rPr lang="en-US" sz="1600" b="1" dirty="0"/>
              <a:t> = 9.0 × 10</a:t>
            </a:r>
            <a:r>
              <a:rPr lang="en-US" sz="1600" b="1" baseline="30000" dirty="0"/>
              <a:t>-10</a:t>
            </a:r>
            <a:r>
              <a:rPr lang="en-US" sz="1600" b="1" dirty="0"/>
              <a:t> cm²</a:t>
            </a:r>
          </a:p>
          <a:p>
            <a:pPr lvl="1"/>
            <a:r>
              <a:rPr lang="en-US" sz="1600" b="1" dirty="0"/>
              <a:t>Threshold LET  : </a:t>
            </a:r>
            <a:r>
              <a:rPr lang="en-US" sz="1600" b="1" dirty="0" err="1"/>
              <a:t>LET</a:t>
            </a:r>
            <a:r>
              <a:rPr lang="en-US" sz="1600" b="1" baseline="-25000" dirty="0" err="1"/>
              <a:t>th</a:t>
            </a:r>
            <a:r>
              <a:rPr lang="en-US" sz="1600" b="1" dirty="0"/>
              <a:t> &lt; 1 MeV.cm²/mg</a:t>
            </a:r>
          </a:p>
          <a:p>
            <a:r>
              <a:rPr lang="en-US" sz="1600" b="1" dirty="0"/>
              <a:t>A ratio </a:t>
            </a:r>
            <a:r>
              <a:rPr lang="en-US" sz="1600" b="1" dirty="0">
                <a:sym typeface="Symbol" panose="05050102010706020507" pitchFamily="18" charset="2"/>
              </a:rPr>
              <a:t></a:t>
            </a:r>
            <a:r>
              <a:rPr lang="en-US" sz="1600" b="1" baseline="-25000" dirty="0">
                <a:sym typeface="Symbol" panose="05050102010706020507" pitchFamily="18" charset="2"/>
              </a:rPr>
              <a:t>SL</a:t>
            </a:r>
            <a:r>
              <a:rPr lang="en-US" sz="1600" b="1" dirty="0">
                <a:sym typeface="Symbol" panose="05050102010706020507" pitchFamily="18" charset="2"/>
              </a:rPr>
              <a:t>/</a:t>
            </a:r>
            <a:r>
              <a:rPr lang="en-US" sz="1600" b="1" baseline="-25000" dirty="0">
                <a:sym typeface="Symbol" panose="05050102010706020507" pitchFamily="18" charset="2"/>
              </a:rPr>
              <a:t>GR_TMR </a:t>
            </a:r>
            <a:r>
              <a:rPr lang="en-US" sz="1600" b="1" dirty="0"/>
              <a:t>of 100 is expected from the proton cross section calculation</a:t>
            </a:r>
          </a:p>
          <a:p>
            <a:r>
              <a:rPr lang="en-US" sz="1600" dirty="0"/>
              <a:t>A significant effect of self-correction was observed by testing the SEU effects with and without clock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19 octobre 2022</a:t>
            </a:r>
            <a:endParaRPr lang="en-US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R&amp;T IN2P3 –17-19 octobre 2022 - IP2I - Lyon </a:t>
            </a:r>
            <a:endParaRPr lang="en-US" dirty="0"/>
          </a:p>
        </p:txBody>
      </p:sp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4589E306-5584-4908-9E99-2BEFF7521A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1421570"/>
              </p:ext>
            </p:extLst>
          </p:nvPr>
        </p:nvGraphicFramePr>
        <p:xfrm>
          <a:off x="5617982" y="4272539"/>
          <a:ext cx="4951245" cy="15416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0314">
                  <a:extLst>
                    <a:ext uri="{9D8B030D-6E8A-4147-A177-3AD203B41FA5}">
                      <a16:colId xmlns:a16="http://schemas.microsoft.com/office/drawing/2014/main" val="707700818"/>
                    </a:ext>
                  </a:extLst>
                </a:gridCol>
                <a:gridCol w="1267973">
                  <a:extLst>
                    <a:ext uri="{9D8B030D-6E8A-4147-A177-3AD203B41FA5}">
                      <a16:colId xmlns:a16="http://schemas.microsoft.com/office/drawing/2014/main" val="4142833911"/>
                    </a:ext>
                  </a:extLst>
                </a:gridCol>
                <a:gridCol w="1302958">
                  <a:extLst>
                    <a:ext uri="{9D8B030D-6E8A-4147-A177-3AD203B41FA5}">
                      <a16:colId xmlns:a16="http://schemas.microsoft.com/office/drawing/2014/main" val="161853510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endParaRPr lang="en-US" sz="1300" b="0" spc="-1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300" b="0" spc="-1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Single latch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300" b="0" spc="-1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cross section (cm²)</a:t>
                      </a:r>
                    </a:p>
                  </a:txBody>
                  <a:tcPr marL="72000" marR="72000" marT="72000" marB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486400" algn="r"/>
                        </a:tabLst>
                        <a:defRPr/>
                      </a:pPr>
                      <a:r>
                        <a:rPr lang="en-US" sz="1300" b="0" spc="-1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Global Register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486400" algn="r"/>
                        </a:tabLst>
                        <a:defRPr/>
                      </a:pPr>
                      <a:r>
                        <a:rPr lang="en-US" sz="1300" b="0" spc="-1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cross section (cm²)</a:t>
                      </a:r>
                    </a:p>
                  </a:txBody>
                  <a:tcPr marL="72000" marR="72000" marT="72000" marB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6981134"/>
                  </a:ext>
                </a:extLst>
              </a:tr>
              <a:tr h="3556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300" b="0" spc="-1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calculation for 200 MeV proton based on heavy ion testing</a:t>
                      </a:r>
                    </a:p>
                  </a:txBody>
                  <a:tcPr marL="72000" marR="72000" marT="72000" marB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400" b="1" spc="-1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8.6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× </a:t>
                      </a:r>
                      <a:r>
                        <a:rPr lang="en-US" sz="1400" b="1" spc="-1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sz="1400" b="1" spc="-10" baseline="300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-15</a:t>
                      </a:r>
                    </a:p>
                  </a:txBody>
                  <a:tcPr marL="72000" marR="72000" marT="72000" marB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400" b="1" spc="-1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7.9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× </a:t>
                      </a:r>
                      <a:r>
                        <a:rPr lang="en-US" sz="1400" b="1" spc="-1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sz="1400" b="1" spc="-10" baseline="30000" noProof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-17</a:t>
                      </a:r>
                    </a:p>
                  </a:txBody>
                  <a:tcPr marL="72000" marR="72000" marT="72000" marB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5657284"/>
                  </a:ext>
                </a:extLst>
              </a:tr>
            </a:tbl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9F924793-995F-4BC5-9856-145CC80D5D18}"/>
              </a:ext>
            </a:extLst>
          </p:cNvPr>
          <p:cNvSpPr/>
          <p:nvPr/>
        </p:nvSpPr>
        <p:spPr>
          <a:xfrm>
            <a:off x="5610590" y="5898395"/>
            <a:ext cx="49586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400" i="1" dirty="0">
                <a:solidFill>
                  <a:srgbClr val="3E7B29"/>
                </a:solidFill>
                <a:latin typeface="+mj-lt"/>
              </a:rPr>
              <a:t>M. </a:t>
            </a:r>
            <a:r>
              <a:rPr lang="en-US" sz="1400" i="1" dirty="0" err="1">
                <a:solidFill>
                  <a:srgbClr val="3E7B29"/>
                </a:solidFill>
                <a:latin typeface="+mj-lt"/>
              </a:rPr>
              <a:t>Huhtinen</a:t>
            </a:r>
            <a:r>
              <a:rPr lang="en-US" sz="1400" i="1" dirty="0">
                <a:solidFill>
                  <a:srgbClr val="3E7B29"/>
                </a:solidFill>
                <a:latin typeface="+mj-lt"/>
              </a:rPr>
              <a:t>, F. </a:t>
            </a:r>
            <a:r>
              <a:rPr lang="en-US" sz="1400" i="1" dirty="0" err="1">
                <a:solidFill>
                  <a:srgbClr val="3E7B29"/>
                </a:solidFill>
                <a:latin typeface="+mj-lt"/>
              </a:rPr>
              <a:t>Faccio</a:t>
            </a:r>
            <a:r>
              <a:rPr lang="en-US" sz="1400" i="1" dirty="0">
                <a:solidFill>
                  <a:srgbClr val="3E7B29"/>
                </a:solidFill>
                <a:latin typeface="+mj-lt"/>
              </a:rPr>
              <a:t> : Computational method to estimate Single Event Upset rates  in an accelerator environment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7A9DA40-3B92-40BE-ACCA-C8E14661EE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03"/>
          <a:stretch/>
        </p:blipFill>
        <p:spPr>
          <a:xfrm>
            <a:off x="5711346" y="746467"/>
            <a:ext cx="4713920" cy="3340561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A4266BD-4C9D-4388-8ECF-0B917731B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D5830-E137-4545-8490-5D20CD5165A4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3214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9" name="Rectang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configuration results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1FD19100-9DF0-48C7-B0DE-4B4B443973E6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49370" y="930108"/>
            <a:ext cx="5083716" cy="4365782"/>
          </a:xfrm>
        </p:spPr>
        <p:txBody>
          <a:bodyPr/>
          <a:lstStyle/>
          <a:p>
            <a:r>
              <a:rPr lang="en-US" sz="1600" dirty="0"/>
              <a:t>Long duration global register run</a:t>
            </a:r>
          </a:p>
          <a:p>
            <a:pPr lvl="1"/>
            <a:r>
              <a:rPr lang="en-US" sz="1600" dirty="0"/>
              <a:t>Duration : 10h30 , Total fluency : 7.2 × 10</a:t>
            </a:r>
            <a:r>
              <a:rPr lang="en-US" sz="1600" baseline="30000" dirty="0"/>
              <a:t>13</a:t>
            </a:r>
            <a:r>
              <a:rPr lang="en-US" sz="1600" dirty="0"/>
              <a:t> p/cm²</a:t>
            </a:r>
          </a:p>
          <a:p>
            <a:pPr lvl="1"/>
            <a:r>
              <a:rPr lang="en-US" sz="1600" dirty="0"/>
              <a:t>SEU number : 8</a:t>
            </a:r>
          </a:p>
          <a:p>
            <a:r>
              <a:rPr lang="en-US" sz="1600" dirty="0"/>
              <a:t>Slow increase of V</a:t>
            </a:r>
            <a:r>
              <a:rPr lang="en-US" sz="1600" baseline="-25000" dirty="0"/>
              <a:t>IND</a:t>
            </a:r>
            <a:r>
              <a:rPr lang="en-US" sz="1600" dirty="0"/>
              <a:t> from 1.7 V to 2 V</a:t>
            </a:r>
          </a:p>
          <a:p>
            <a:r>
              <a:rPr lang="en-US" sz="1600" dirty="0"/>
              <a:t>The internal V</a:t>
            </a:r>
            <a:r>
              <a:rPr lang="en-US" sz="1600" baseline="-25000" dirty="0"/>
              <a:t>DDD</a:t>
            </a:r>
            <a:r>
              <a:rPr lang="en-US" sz="1600" dirty="0"/>
              <a:t> decrease limited to 8%  (1.2 V to 1.1V) </a:t>
            </a:r>
          </a:p>
          <a:p>
            <a:r>
              <a:rPr lang="en-US" sz="1600" dirty="0"/>
              <a:t>The run Stopped because of a power supply issue</a:t>
            </a:r>
          </a:p>
          <a:p>
            <a:pPr lvl="1"/>
            <a:r>
              <a:rPr lang="en-US" sz="1600" dirty="0"/>
              <a:t>Supply was placed inside the beam area</a:t>
            </a:r>
          </a:p>
          <a:p>
            <a:r>
              <a:rPr lang="en-US" sz="1600" b="1" dirty="0">
                <a:sym typeface="Symbol" panose="05050102010706020507" pitchFamily="18" charset="2"/>
              </a:rPr>
              <a:t>The TMR with correction show a gain of </a:t>
            </a:r>
            <a:r>
              <a:rPr lang="en-US" sz="1600" b="1" dirty="0"/>
              <a:t>~ 400 regarding the unprotected latch</a:t>
            </a:r>
          </a:p>
          <a:p>
            <a:r>
              <a:rPr lang="en-US" sz="1600" dirty="0"/>
              <a:t>Global Registers seem to be very tolerant to SEU</a:t>
            </a:r>
          </a:p>
          <a:p>
            <a:r>
              <a:rPr lang="en-US" sz="1600" dirty="0"/>
              <a:t>Results are compatible with what expected from heavy ion testing</a:t>
            </a:r>
          </a:p>
          <a:p>
            <a:endParaRPr lang="en-US" sz="1600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9A95498-03DB-4AC9-ACC7-73E868796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19 octobre 2022</a:t>
            </a:r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8CE2835-A789-4580-B651-0538A0798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R&amp;T IN2P3 –17-19 octobre 2022 - IP2I - Lyon </a:t>
            </a:r>
            <a:endParaRPr lang="en-US" dirty="0"/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309BAC2B-2837-4DF1-98C1-9ACD05A2FE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6304487"/>
              </p:ext>
            </p:extLst>
          </p:nvPr>
        </p:nvGraphicFramePr>
        <p:xfrm>
          <a:off x="5406407" y="3464818"/>
          <a:ext cx="4838284" cy="14838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90013">
                  <a:extLst>
                    <a:ext uri="{9D8B030D-6E8A-4147-A177-3AD203B41FA5}">
                      <a16:colId xmlns:a16="http://schemas.microsoft.com/office/drawing/2014/main" val="707700818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4142833911"/>
                    </a:ext>
                  </a:extLst>
                </a:gridCol>
                <a:gridCol w="1224135">
                  <a:extLst>
                    <a:ext uri="{9D8B030D-6E8A-4147-A177-3AD203B41FA5}">
                      <a16:colId xmlns:a16="http://schemas.microsoft.com/office/drawing/2014/main" val="161853510"/>
                    </a:ext>
                  </a:extLst>
                </a:gridCol>
              </a:tblGrid>
              <a:tr h="44955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endParaRPr lang="en-US" sz="1200" b="0" spc="-1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200" b="0" spc="-1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Unprotected latch cross section</a:t>
                      </a:r>
                      <a:br>
                        <a:rPr lang="en-US" sz="1200" b="0" spc="-1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US" sz="1200" b="0" spc="-1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(cm²)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486400" algn="r"/>
                        </a:tabLst>
                        <a:defRPr/>
                      </a:pPr>
                      <a:r>
                        <a:rPr lang="en-US" sz="1200" b="0" spc="-1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Global Register cross section </a:t>
                      </a:r>
                      <a:br>
                        <a:rPr lang="en-US" sz="1200" b="0" spc="-1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US" sz="1200" b="0" spc="-1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(cm²)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6981134"/>
                  </a:ext>
                </a:extLst>
              </a:tr>
              <a:tr h="5085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400" b="0" spc="-1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calculation for 200 MeV proton based on heavy ion testing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200" b="0" spc="-1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8.6</a:t>
                      </a:r>
                      <a:r>
                        <a:rPr lang="en-US" sz="1200" dirty="0">
                          <a:latin typeface="+mj-lt"/>
                        </a:rPr>
                        <a:t>×</a:t>
                      </a:r>
                      <a:r>
                        <a:rPr lang="en-US" sz="1200" b="0" spc="-1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sz="1200" b="0" spc="-10" baseline="300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200" b="0" spc="-1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7.9</a:t>
                      </a:r>
                      <a:r>
                        <a:rPr lang="en-US" sz="1200" dirty="0">
                          <a:latin typeface="+mj-lt"/>
                        </a:rPr>
                        <a:t>×</a:t>
                      </a:r>
                      <a:r>
                        <a:rPr lang="en-US" sz="1200" b="0" spc="-1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sz="1200" b="0" spc="-10" baseline="300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5657284"/>
                  </a:ext>
                </a:extLst>
              </a:tr>
              <a:tr h="35393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400" b="1" spc="-1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Experimental value </a:t>
                      </a:r>
                      <a:br>
                        <a:rPr lang="en-US" sz="1400" b="1" spc="-1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US" sz="1400" b="1" spc="-1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480 MeV proton test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400" b="1" spc="-10" noProof="0" dirty="0">
                          <a:solidFill>
                            <a:srgbClr val="C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1.5×10</a:t>
                      </a:r>
                      <a:r>
                        <a:rPr lang="en-US" sz="1400" b="1" spc="-10" baseline="30000" noProof="0" dirty="0">
                          <a:solidFill>
                            <a:srgbClr val="C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486400" algn="r"/>
                        </a:tabLst>
                        <a:defRPr/>
                      </a:pPr>
                      <a:r>
                        <a:rPr lang="en-US" sz="1400" b="1" spc="-10" noProof="0" dirty="0">
                          <a:solidFill>
                            <a:srgbClr val="C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3.6 ×10</a:t>
                      </a:r>
                      <a:r>
                        <a:rPr lang="en-US" sz="1400" b="1" spc="-10" baseline="30000" noProof="0" dirty="0">
                          <a:solidFill>
                            <a:srgbClr val="C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9223294"/>
                  </a:ext>
                </a:extLst>
              </a:tr>
            </a:tbl>
          </a:graphicData>
        </a:graphic>
      </p:graphicFrame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A66D17A7-3991-4157-9DFA-0C1EC89B5A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4289667"/>
              </p:ext>
            </p:extLst>
          </p:nvPr>
        </p:nvGraphicFramePr>
        <p:xfrm>
          <a:off x="1380700" y="5307231"/>
          <a:ext cx="8583443" cy="1673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8139">
                  <a:extLst>
                    <a:ext uri="{9D8B030D-6E8A-4147-A177-3AD203B41FA5}">
                      <a16:colId xmlns:a16="http://schemas.microsoft.com/office/drawing/2014/main" val="707700818"/>
                    </a:ext>
                  </a:extLst>
                </a:gridCol>
                <a:gridCol w="1094533">
                  <a:extLst>
                    <a:ext uri="{9D8B030D-6E8A-4147-A177-3AD203B41FA5}">
                      <a16:colId xmlns:a16="http://schemas.microsoft.com/office/drawing/2014/main" val="4142833911"/>
                    </a:ext>
                  </a:extLst>
                </a:gridCol>
                <a:gridCol w="620738">
                  <a:extLst>
                    <a:ext uri="{9D8B030D-6E8A-4147-A177-3AD203B41FA5}">
                      <a16:colId xmlns:a16="http://schemas.microsoft.com/office/drawing/2014/main" val="161853510"/>
                    </a:ext>
                  </a:extLst>
                </a:gridCol>
                <a:gridCol w="624937">
                  <a:extLst>
                    <a:ext uri="{9D8B030D-6E8A-4147-A177-3AD203B41FA5}">
                      <a16:colId xmlns:a16="http://schemas.microsoft.com/office/drawing/2014/main" val="1483208615"/>
                    </a:ext>
                  </a:extLst>
                </a:gridCol>
                <a:gridCol w="1297947">
                  <a:extLst>
                    <a:ext uri="{9D8B030D-6E8A-4147-A177-3AD203B41FA5}">
                      <a16:colId xmlns:a16="http://schemas.microsoft.com/office/drawing/2014/main" val="2307661974"/>
                    </a:ext>
                  </a:extLst>
                </a:gridCol>
                <a:gridCol w="1249875">
                  <a:extLst>
                    <a:ext uri="{9D8B030D-6E8A-4147-A177-3AD203B41FA5}">
                      <a16:colId xmlns:a16="http://schemas.microsoft.com/office/drawing/2014/main" val="4215843188"/>
                    </a:ext>
                  </a:extLst>
                </a:gridCol>
                <a:gridCol w="1462302">
                  <a:extLst>
                    <a:ext uri="{9D8B030D-6E8A-4147-A177-3AD203B41FA5}">
                      <a16:colId xmlns:a16="http://schemas.microsoft.com/office/drawing/2014/main" val="4139899499"/>
                    </a:ext>
                  </a:extLst>
                </a:gridCol>
                <a:gridCol w="1714972">
                  <a:extLst>
                    <a:ext uri="{9D8B030D-6E8A-4147-A177-3AD203B41FA5}">
                      <a16:colId xmlns:a16="http://schemas.microsoft.com/office/drawing/2014/main" val="217485693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200" b="0" spc="-1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Layer</a:t>
                      </a:r>
                    </a:p>
                  </a:txBody>
                  <a:tcPr marL="72000" marR="72000" marT="72000" marB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200" b="0" spc="-1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Location</a:t>
                      </a:r>
                    </a:p>
                  </a:txBody>
                  <a:tcPr marL="72000" marR="72000" marT="72000" marB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486400" algn="r"/>
                        </a:tabLst>
                        <a:defRPr/>
                      </a:pPr>
                      <a:r>
                        <a:rPr lang="en-US" sz="1200" b="0" spc="-1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 (cm)</a:t>
                      </a:r>
                    </a:p>
                  </a:txBody>
                  <a:tcPr marL="72000" marR="72000" marT="72000" marB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200" b="0" spc="-1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Z(cm)</a:t>
                      </a:r>
                      <a:endParaRPr lang="en-US" sz="1200" b="0" spc="-10" baseline="-250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486400" algn="r"/>
                        </a:tabLst>
                        <a:defRPr/>
                      </a:pPr>
                      <a:r>
                        <a:rPr lang="en-US" sz="1200" b="0" spc="-1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SEE-Fluence (cm</a:t>
                      </a:r>
                      <a:r>
                        <a:rPr lang="en-US" sz="1200" b="0" spc="-10" baseline="300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-2</a:t>
                      </a:r>
                      <a:r>
                        <a:rPr lang="en-US" sz="1200" b="0" spc="-1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 </a:t>
                      </a:r>
                      <a:r>
                        <a:rPr lang="en-US" sz="1200" b="0" spc="-10" baseline="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Hadrons&gt; 20 MeV</a:t>
                      </a:r>
                    </a:p>
                  </a:txBody>
                  <a:tcPr marL="72000" marR="72000" marT="72000" marB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486400" algn="r"/>
                        </a:tabLst>
                        <a:defRPr/>
                      </a:pPr>
                      <a:r>
                        <a:rPr lang="en-US" sz="1200" b="0" spc="-10" baseline="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SEE-Flux (cm</a:t>
                      </a:r>
                      <a:r>
                        <a:rPr lang="en-US" sz="1200" b="0" spc="-10" baseline="300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-2</a:t>
                      </a:r>
                      <a:r>
                        <a:rPr lang="en-US" sz="1200" b="0" spc="-10" baseline="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.s</a:t>
                      </a:r>
                      <a:r>
                        <a:rPr lang="en-US" sz="1200" b="0" spc="-10" baseline="300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-1</a:t>
                      </a:r>
                      <a:r>
                        <a:rPr lang="en-US" sz="1200" b="0" spc="-10" baseline="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 Hadrons&gt; 20 MeV</a:t>
                      </a:r>
                    </a:p>
                  </a:txBody>
                  <a:tcPr marL="72000" marR="72000" marT="72000" marB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486400" algn="r"/>
                        </a:tabLst>
                        <a:defRPr/>
                      </a:pPr>
                      <a:r>
                        <a:rPr lang="en-US" sz="1200" b="0" spc="-10" baseline="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Pixel configuration Unprotected latch</a:t>
                      </a:r>
                    </a:p>
                  </a:txBody>
                  <a:tcPr marL="72000" marR="72000" marT="72000" marB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486400" algn="r"/>
                        </a:tabLst>
                        <a:defRPr/>
                      </a:pPr>
                      <a:r>
                        <a:rPr lang="en-US" sz="1200" b="0" spc="-10" baseline="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Global Configuration Mean time between errors (per FE chip)</a:t>
                      </a:r>
                    </a:p>
                  </a:txBody>
                  <a:tcPr marL="72000" marR="72000" marT="72000" marB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6981134"/>
                  </a:ext>
                </a:extLst>
              </a:tr>
              <a:tr h="2615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200" b="0" spc="-1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72000" marR="72000" marT="72000" marB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200" b="0" spc="-1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L0 rings</a:t>
                      </a:r>
                    </a:p>
                  </a:txBody>
                  <a:tcPr marL="72000" marR="72000" marT="72000" marB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486400" algn="r"/>
                        </a:tabLst>
                        <a:defRPr/>
                      </a:pPr>
                      <a:r>
                        <a:rPr kumimoji="0" lang="en-US" sz="12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3.6</a:t>
                      </a:r>
                      <a:endParaRPr kumimoji="0" lang="en-US" sz="1200" b="0" i="0" u="none" strike="noStrike" kern="1200" cap="none" spc="-10" normalizeH="0" baseline="30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486400" algn="r"/>
                        </a:tabLst>
                        <a:defRPr/>
                      </a:pPr>
                      <a:r>
                        <a:rPr kumimoji="0" lang="en-US" sz="12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114</a:t>
                      </a:r>
                    </a:p>
                  </a:txBody>
                  <a:tcPr marL="72000" marR="72000" marT="72000" marB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486400" algn="r"/>
                        </a:tabLst>
                        <a:defRPr/>
                      </a:pPr>
                      <a:r>
                        <a:rPr kumimoji="0" lang="en-US" sz="12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3.26 × 10</a:t>
                      </a:r>
                      <a:r>
                        <a:rPr kumimoji="0" lang="en-US" sz="1200" b="0" i="0" u="none" strike="noStrike" kern="1200" cap="none" spc="-1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72000" marR="72000" marT="72000" marB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486400" algn="r"/>
                        </a:tabLst>
                        <a:defRPr/>
                      </a:pPr>
                      <a:r>
                        <a:rPr kumimoji="0" lang="en-US" sz="1200" b="1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1.0 × 10</a:t>
                      </a:r>
                      <a:r>
                        <a:rPr kumimoji="0" lang="en-US" sz="1200" b="1" i="0" u="none" strike="noStrike" kern="1200" cap="none" spc="-1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72000" marR="72000" marT="72000" marB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486400" algn="r"/>
                        </a:tabLst>
                        <a:defRPr/>
                      </a:pPr>
                      <a:r>
                        <a:rPr kumimoji="0" lang="en-US" sz="12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4.6 SEU/sec</a:t>
                      </a:r>
                    </a:p>
                  </a:txBody>
                  <a:tcPr marL="72000" marR="72000" marT="72000" marB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486400" algn="r"/>
                        </a:tabLst>
                        <a:defRPr/>
                      </a:pPr>
                      <a:r>
                        <a:rPr kumimoji="0" lang="en-US" sz="1200" b="1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 hours</a:t>
                      </a:r>
                    </a:p>
                  </a:txBody>
                  <a:tcPr marL="72000" marR="72000" marT="72000" marB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5657284"/>
                  </a:ext>
                </a:extLst>
              </a:tr>
              <a:tr h="27394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200" b="0" spc="-1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72000" marR="72000" marT="72000" marB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200" b="0" spc="-1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L2 rings</a:t>
                      </a:r>
                    </a:p>
                  </a:txBody>
                  <a:tcPr marL="72000" marR="72000" marT="72000" marB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486400" algn="r"/>
                        </a:tabLst>
                        <a:defRPr/>
                      </a:pPr>
                      <a:r>
                        <a:rPr kumimoji="0" lang="en-US" sz="12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15.6</a:t>
                      </a:r>
                      <a:endParaRPr kumimoji="0" lang="en-US" sz="1200" b="0" i="0" u="none" strike="noStrike" kern="1200" cap="none" spc="-10" normalizeH="0" baseline="30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2000" marR="72000" marT="72000" marB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486400" algn="r"/>
                        </a:tabLst>
                        <a:defRPr/>
                      </a:pPr>
                      <a:r>
                        <a:rPr kumimoji="0" lang="en-US" sz="12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286</a:t>
                      </a:r>
                    </a:p>
                  </a:txBody>
                  <a:tcPr marL="72000" marR="72000" marT="72000" marB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486400" algn="r"/>
                        </a:tabLst>
                        <a:defRPr/>
                      </a:pPr>
                      <a:r>
                        <a:rPr kumimoji="0" lang="en-US" sz="12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2.66 × 10</a:t>
                      </a:r>
                      <a:r>
                        <a:rPr kumimoji="0" lang="en-US" sz="1200" b="0" i="0" u="none" strike="noStrike" kern="1200" cap="none" spc="-1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72000" marR="72000" marT="72000" marB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486400" algn="r"/>
                        </a:tabLst>
                        <a:defRPr/>
                      </a:pPr>
                      <a:r>
                        <a:rPr kumimoji="0" lang="en-US" sz="12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0.82 × 10</a:t>
                      </a:r>
                      <a:r>
                        <a:rPr kumimoji="0" lang="en-US" sz="1200" b="0" i="0" u="none" strike="noStrike" kern="1200" cap="none" spc="-1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72000" marR="72000" marT="72000" marB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486400" algn="r"/>
                        </a:tabLst>
                        <a:defRPr/>
                      </a:pPr>
                      <a:r>
                        <a:rPr kumimoji="0" lang="en-US" sz="12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0.38 SEU/sec</a:t>
                      </a:r>
                    </a:p>
                  </a:txBody>
                  <a:tcPr marL="72000" marR="72000" marT="72000" marB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486400" algn="r"/>
                        </a:tabLst>
                        <a:defRPr/>
                      </a:pPr>
                      <a:r>
                        <a:rPr kumimoji="0" lang="sv-SE" sz="12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58 hours</a:t>
                      </a:r>
                    </a:p>
                  </a:txBody>
                  <a:tcPr marL="72000" marR="72000" marT="72000" marB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3267405"/>
                  </a:ext>
                </a:extLst>
              </a:tr>
              <a:tr h="27394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200" b="0" spc="-1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72000" marR="72000" marT="72000" marB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200" b="0" spc="-10" baseline="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Outer Endcap</a:t>
                      </a:r>
                    </a:p>
                  </a:txBody>
                  <a:tcPr marL="72000" marR="72000" marT="72000" marB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486400" algn="r"/>
                        </a:tabLst>
                        <a:defRPr/>
                      </a:pPr>
                      <a:r>
                        <a:rPr kumimoji="0" lang="en-US" sz="12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274.6</a:t>
                      </a:r>
                    </a:p>
                  </a:txBody>
                  <a:tcPr marL="72000" marR="72000" marT="72000" marB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486400" algn="r"/>
                        </a:tabLst>
                        <a:defRPr/>
                      </a:pPr>
                      <a:r>
                        <a:rPr kumimoji="0" lang="en-US" sz="12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286</a:t>
                      </a:r>
                    </a:p>
                  </a:txBody>
                  <a:tcPr marL="72000" marR="72000" marT="72000" marB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486400" algn="r"/>
                        </a:tabLst>
                        <a:defRPr/>
                      </a:pPr>
                      <a:r>
                        <a:rPr kumimoji="0" lang="en-US" sz="12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1.14 × 10</a:t>
                      </a:r>
                      <a:r>
                        <a:rPr kumimoji="0" lang="en-US" sz="1200" b="0" i="0" u="none" strike="noStrike" kern="1200" cap="none" spc="-1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72000" marR="72000" marT="72000" marB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486400" algn="r"/>
                        </a:tabLst>
                        <a:defRPr/>
                      </a:pPr>
                      <a:r>
                        <a:rPr kumimoji="0" lang="en-US" sz="12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0.35  × 10</a:t>
                      </a:r>
                      <a:r>
                        <a:rPr kumimoji="0" lang="en-US" sz="1200" b="0" i="0" u="none" strike="noStrike" kern="1200" cap="none" spc="-1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kumimoji="0" lang="en-US" sz="12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72000" marR="72000" marT="72000" marB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486400" algn="r"/>
                        </a:tabLst>
                        <a:defRPr/>
                      </a:pPr>
                      <a:r>
                        <a:rPr kumimoji="0" lang="en-US" sz="12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0.16 SEU/sec</a:t>
                      </a:r>
                    </a:p>
                  </a:txBody>
                  <a:tcPr marL="72000" marR="72000" marT="72000" marB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486400" algn="r"/>
                        </a:tabLst>
                        <a:defRPr/>
                      </a:pPr>
                      <a:r>
                        <a:rPr kumimoji="0" lang="sv-SE" sz="1200" b="0" i="0" u="none" strike="noStrike" kern="1200" cap="none" spc="-1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138 hours</a:t>
                      </a:r>
                    </a:p>
                  </a:txBody>
                  <a:tcPr marL="72000" marR="72000" marT="72000" marB="72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15178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C431D52A-E42C-4574-84D0-4BBE40F5D2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361" y="538432"/>
            <a:ext cx="4548186" cy="281350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2684EC9-0BB8-4CD4-BBC2-9A256421E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D5830-E137-4545-8490-5D20CD5165A4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0007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912204D-07CE-40D0-B726-05694FB5B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19 octobre 2022</a:t>
            </a:r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86CF127-85F1-4761-9A28-F2D43187F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R&amp;T IN2P3 –17-19 octobre 2022 - IP2I - Lyon </a:t>
            </a:r>
            <a:endParaRPr lang="en-US" dirty="0"/>
          </a:p>
        </p:txBody>
      </p:sp>
      <p:sp>
        <p:nvSpPr>
          <p:cNvPr id="317" name="Google Shape;317;p2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Fluence of Hadrons &gt; 20 MeV (4000 fb-1)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6A23D1F-2D07-417F-A377-638AF6981C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588" y="1052550"/>
            <a:ext cx="7143735" cy="5400600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69B3738-0750-4E99-85DE-F73963B2D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B3A28-48E2-4CAE-9B10-3100FC5CCBFD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0241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912204D-07CE-40D0-B726-05694FB5B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19 octobre 2022</a:t>
            </a:r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86CF127-85F1-4761-9A28-F2D43187F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R&amp;T IN2P3 –17-19 octobre 2022 - IP2I - Lyon </a:t>
            </a:r>
            <a:endParaRPr lang="en-US" dirty="0"/>
          </a:p>
        </p:txBody>
      </p:sp>
      <p:sp>
        <p:nvSpPr>
          <p:cNvPr id="317" name="Google Shape;317;p2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Pixel Configuration</a:t>
            </a:r>
          </a:p>
        </p:txBody>
      </p:sp>
      <p:sp>
        <p:nvSpPr>
          <p:cNvPr id="318" name="Google Shape;318;p28"/>
          <p:cNvSpPr txBox="1">
            <a:spLocks noGrp="1"/>
          </p:cNvSpPr>
          <p:nvPr>
            <p:ph type="body" sz="half" idx="13"/>
          </p:nvPr>
        </p:nvSpPr>
        <p:spPr>
          <a:xfrm>
            <a:off x="91763" y="4328913"/>
            <a:ext cx="10484474" cy="2649929"/>
          </a:xfrm>
        </p:spPr>
        <p:txBody>
          <a:bodyPr/>
          <a:lstStyle/>
          <a:p>
            <a:pPr lvl="1"/>
            <a:endParaRPr lang="en-US" sz="1600" dirty="0"/>
          </a:p>
          <a:p>
            <a:endParaRPr lang="en-US" sz="16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51B2405-7E8F-4139-8B7B-A83E165A3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743" y="2024658"/>
            <a:ext cx="9034357" cy="2599511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7425D43-320C-4963-AA1F-EEBB628A1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B3A28-48E2-4CAE-9B10-3100FC5CCBFD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1953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04E414A-72EC-4366-B99A-A728F1852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19 octobre 2022</a:t>
            </a:r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872EF46-A346-433B-8EEC-5B3B59A6F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R&amp;T IN2P3 –17-19 octobre 2022 - IP2I - Lyon </a:t>
            </a:r>
            <a:endParaRPr lang="en-US" dirty="0"/>
          </a:p>
        </p:txBody>
      </p:sp>
      <p:sp>
        <p:nvSpPr>
          <p:cNvPr id="583699" name="Rectang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HL-LHC SEU rate estimation</a:t>
            </a:r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E79D83F3-B9A1-4215-9873-24DBA370DB0B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91763" y="4004878"/>
            <a:ext cx="10484474" cy="2973965"/>
          </a:xfrm>
        </p:spPr>
        <p:txBody>
          <a:bodyPr/>
          <a:lstStyle/>
          <a:p>
            <a:r>
              <a:rPr lang="en-US" b="1" dirty="0"/>
              <a:t>SEE hadron flux of 10</a:t>
            </a:r>
            <a:r>
              <a:rPr lang="en-US" b="1" baseline="30000" dirty="0"/>
              <a:t>9</a:t>
            </a:r>
            <a:r>
              <a:rPr lang="en-US" b="1" dirty="0"/>
              <a:t> p/cm</a:t>
            </a:r>
            <a:r>
              <a:rPr lang="en-US" b="1" baseline="30000" dirty="0"/>
              <a:t>2</a:t>
            </a:r>
            <a:r>
              <a:rPr lang="en-US" b="1" dirty="0"/>
              <a:t>/s </a:t>
            </a:r>
            <a:r>
              <a:rPr lang="en-US" dirty="0"/>
              <a:t>assumed</a:t>
            </a:r>
            <a:r>
              <a:rPr lang="en-US" b="1" dirty="0"/>
              <a:t> </a:t>
            </a:r>
            <a:r>
              <a:rPr lang="en-US" dirty="0"/>
              <a:t>for the innermost layer of the pixel detector in the context of the HL-LHC</a:t>
            </a:r>
          </a:p>
          <a:p>
            <a:r>
              <a:rPr lang="en-US" dirty="0"/>
              <a:t>The TMR latch without correction implemented for pixel configuration </a:t>
            </a:r>
          </a:p>
          <a:p>
            <a:pPr lvl="1"/>
            <a:r>
              <a:rPr lang="en-US" dirty="0"/>
              <a:t> The number of flip &lt;10 (per FE chip) for the inner layer</a:t>
            </a:r>
          </a:p>
          <a:p>
            <a:pPr lvl="2"/>
            <a:r>
              <a:rPr lang="en-US" dirty="0"/>
              <a:t>assume a </a:t>
            </a:r>
            <a:r>
              <a:rPr lang="en-US" b="1" dirty="0"/>
              <a:t>re-configuration time interval of 50 sec</a:t>
            </a:r>
          </a:p>
          <a:p>
            <a:pPr lvl="2"/>
            <a:r>
              <a:rPr lang="en-US" dirty="0"/>
              <a:t>it is obvious that FE chips on external layers need to be re-configured less frequently</a:t>
            </a:r>
          </a:p>
          <a:p>
            <a:r>
              <a:rPr lang="en-US" dirty="0"/>
              <a:t>The TMR cell with correction is 400 times more tolerant than the unprotected one</a:t>
            </a:r>
          </a:p>
          <a:p>
            <a:pPr lvl="1"/>
            <a:r>
              <a:rPr lang="en-US" dirty="0"/>
              <a:t> </a:t>
            </a:r>
            <a:r>
              <a:rPr lang="en-US" b="1" dirty="0"/>
              <a:t>Mean time between errors </a:t>
            </a:r>
            <a:r>
              <a:rPr lang="en-US" dirty="0"/>
              <a:t>estimated to </a:t>
            </a:r>
            <a:r>
              <a:rPr lang="en-US" b="1" dirty="0"/>
              <a:t>5 hours </a:t>
            </a:r>
            <a:r>
              <a:rPr lang="en-US" dirty="0"/>
              <a:t>for the inner layer (per FE chip)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5DCCC13-E0FA-4E81-B165-3B88352443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222"/>
          <a:stretch/>
        </p:blipFill>
        <p:spPr>
          <a:xfrm>
            <a:off x="120755" y="750438"/>
            <a:ext cx="10455482" cy="2973965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A30FEE6-5428-416C-A761-E78C38257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B3A28-48E2-4CAE-9B10-3100FC5CCBFD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849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RD53 collaboration and specifications 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u="sng" dirty="0">
                <a:solidFill>
                  <a:srgbClr val="FF0000"/>
                </a:solidFill>
              </a:rPr>
              <a:t>RD53A chip</a:t>
            </a:r>
          </a:p>
          <a:p>
            <a:pPr lvl="1"/>
            <a:r>
              <a:rPr lang="en-US" dirty="0"/>
              <a:t>Large scale demonstrator</a:t>
            </a:r>
          </a:p>
          <a:p>
            <a:pPr lvl="1"/>
            <a:r>
              <a:rPr lang="en-US" dirty="0"/>
              <a:t>Submitted in August 2017</a:t>
            </a:r>
          </a:p>
          <a:p>
            <a:pPr lvl="1"/>
            <a:r>
              <a:rPr lang="en-US" dirty="0"/>
              <a:t>Tested in an intense way</a:t>
            </a:r>
            <a:endParaRPr lang="fr-FR" dirty="0"/>
          </a:p>
          <a:p>
            <a:pPr marL="0" indent="0">
              <a:buNone/>
            </a:pPr>
            <a:r>
              <a:rPr lang="en-US" b="1" u="sng" dirty="0">
                <a:solidFill>
                  <a:srgbClr val="FF0000"/>
                </a:solidFill>
              </a:rPr>
              <a:t>RD53B chip</a:t>
            </a:r>
          </a:p>
          <a:p>
            <a:pPr lvl="1"/>
            <a:r>
              <a:rPr lang="en-US" dirty="0"/>
              <a:t>ITkPixV1 (ATLAS chip) submitted March 2020 and received June 2020</a:t>
            </a:r>
          </a:p>
          <a:p>
            <a:pPr lvl="2"/>
            <a:r>
              <a:rPr lang="en-US" dirty="0"/>
              <a:t>High digital current because of an issue in the </a:t>
            </a:r>
            <a:r>
              <a:rPr lang="en-US" dirty="0" err="1"/>
              <a:t>ToT</a:t>
            </a:r>
            <a:r>
              <a:rPr lang="en-US" dirty="0"/>
              <a:t> (Time Over Threshold) latches</a:t>
            </a:r>
          </a:p>
          <a:p>
            <a:pPr lvl="2"/>
            <a:r>
              <a:rPr lang="en-US" dirty="0"/>
              <a:t>But the main functionalities are working as expected</a:t>
            </a:r>
          </a:p>
          <a:p>
            <a:pPr lvl="2"/>
            <a:r>
              <a:rPr lang="en-US" dirty="0"/>
              <a:t>The issue was solved by a patch in metal layers : ITkPixV1.1</a:t>
            </a:r>
          </a:p>
          <a:p>
            <a:pPr lvl="1"/>
            <a:r>
              <a:rPr lang="en-US" dirty="0"/>
              <a:t>CROC_V1 (CMS chip) received from the foundry the end of August 2021</a:t>
            </a:r>
          </a:p>
          <a:p>
            <a:pPr lvl="2"/>
            <a:r>
              <a:rPr lang="en-US" dirty="0"/>
              <a:t>Functional and TID tests are still in progress</a:t>
            </a:r>
          </a:p>
          <a:p>
            <a:pPr lvl="2"/>
            <a:r>
              <a:rPr lang="en-US" dirty="0"/>
              <a:t>No particular big issues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19 octobre 2022</a:t>
            </a:r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R&amp;T IN2P3 –17-19 octobre 2022 - IP2I - Lyon </a:t>
            </a:r>
            <a:endParaRPr lang="en-US" dirty="0"/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66946A22-1D91-4175-82FE-E620F802B4DE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149370" y="584466"/>
            <a:ext cx="5395838" cy="2401028"/>
          </a:xfrm>
        </p:spPr>
        <p:txBody>
          <a:bodyPr/>
          <a:lstStyle/>
          <a:p>
            <a:r>
              <a:rPr lang="en-US" sz="1600" dirty="0"/>
              <a:t>Design and develop pixel chips for </a:t>
            </a:r>
            <a:r>
              <a:rPr lang="en-US" sz="1600" b="1" dirty="0"/>
              <a:t>ATLAS/CMS phase 2 upgrades</a:t>
            </a:r>
          </a:p>
          <a:p>
            <a:r>
              <a:rPr lang="en-US" sz="1600" dirty="0"/>
              <a:t>24 collaborating institutes  - ~20 designers</a:t>
            </a:r>
            <a:endParaRPr lang="en-US" sz="1600" b="1" dirty="0"/>
          </a:p>
          <a:p>
            <a:r>
              <a:rPr lang="en-US" sz="1600" dirty="0"/>
              <a:t>Extremely challenging requirements for HL-LHC</a:t>
            </a:r>
          </a:p>
          <a:p>
            <a:pPr lvl="1"/>
            <a:r>
              <a:rPr lang="en-US" sz="1600" dirty="0"/>
              <a:t>Radiation : </a:t>
            </a:r>
            <a:r>
              <a:rPr lang="en-US" sz="1600" b="1" dirty="0"/>
              <a:t>500 </a:t>
            </a:r>
            <a:r>
              <a:rPr lang="en-US" sz="1600" b="1" dirty="0" err="1"/>
              <a:t>Mrad</a:t>
            </a:r>
            <a:r>
              <a:rPr lang="en-US" sz="1600" b="1" dirty="0"/>
              <a:t> </a:t>
            </a:r>
            <a:r>
              <a:rPr lang="en-US" sz="1600" dirty="0"/>
              <a:t>-  </a:t>
            </a:r>
            <a:r>
              <a:rPr lang="en-US" sz="1600" b="1" dirty="0"/>
              <a:t>10</a:t>
            </a:r>
            <a:r>
              <a:rPr lang="en-US" sz="1600" b="1" baseline="30000" dirty="0"/>
              <a:t>16</a:t>
            </a:r>
            <a:r>
              <a:rPr lang="en-US" sz="1600" b="1" dirty="0"/>
              <a:t> </a:t>
            </a:r>
            <a:r>
              <a:rPr lang="en-US" sz="1600" b="1" dirty="0" err="1"/>
              <a:t>neq</a:t>
            </a:r>
            <a:r>
              <a:rPr lang="en-US" sz="1600" b="1" dirty="0"/>
              <a:t>/cm² </a:t>
            </a:r>
            <a:r>
              <a:rPr lang="en-US" sz="1600" dirty="0"/>
              <a:t>over 5 years</a:t>
            </a:r>
          </a:p>
          <a:p>
            <a:pPr lvl="1"/>
            <a:r>
              <a:rPr lang="en-US" sz="1600" dirty="0"/>
              <a:t>Hit rates: </a:t>
            </a:r>
            <a:r>
              <a:rPr lang="en-US" sz="1600" b="1" dirty="0"/>
              <a:t>3 GHz/cm²</a:t>
            </a:r>
          </a:p>
          <a:p>
            <a:pPr lvl="1"/>
            <a:r>
              <a:rPr lang="en-US" sz="1600" dirty="0"/>
              <a:t>Large chips : ~</a:t>
            </a:r>
            <a:r>
              <a:rPr lang="en-US" sz="1600" b="1" dirty="0"/>
              <a:t>2cm </a:t>
            </a:r>
            <a:r>
              <a:rPr lang="en-US" sz="1600" b="1" dirty="0">
                <a:sym typeface="Symbol" panose="05050102010706020507" pitchFamily="18" charset="2"/>
              </a:rPr>
              <a:t></a:t>
            </a:r>
            <a:r>
              <a:rPr lang="en-US" sz="1600" b="1" dirty="0"/>
              <a:t> 2cm</a:t>
            </a:r>
            <a:r>
              <a:rPr lang="en-US" sz="1600" dirty="0"/>
              <a:t>, Small pixels: </a:t>
            </a:r>
            <a:r>
              <a:rPr lang="en-US" sz="1600" b="1" dirty="0"/>
              <a:t>50 x 50 µm²</a:t>
            </a:r>
          </a:p>
          <a:p>
            <a:pPr lvl="1"/>
            <a:r>
              <a:rPr lang="en-US" sz="1600" dirty="0"/>
              <a:t>Data readout : up </a:t>
            </a:r>
            <a:r>
              <a:rPr lang="en-US" sz="1600" b="1" dirty="0"/>
              <a:t>to 5.12 Gbps per FE </a:t>
            </a:r>
            <a:r>
              <a:rPr lang="en-US" sz="1600" dirty="0"/>
              <a:t>chip</a:t>
            </a:r>
          </a:p>
          <a:p>
            <a:r>
              <a:rPr lang="en-US" sz="1600" dirty="0"/>
              <a:t>Technology : </a:t>
            </a:r>
            <a:r>
              <a:rPr lang="en-US" sz="1600" b="1" dirty="0"/>
              <a:t>65nm CMOS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83578D1-2CF5-4D7D-B1FD-75D72A3F5A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460"/>
          <a:stretch/>
        </p:blipFill>
        <p:spPr>
          <a:xfrm>
            <a:off x="1377950" y="5339290"/>
            <a:ext cx="2649604" cy="183393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F5C889A-D2C4-4D04-97CF-C5476BAF16BA}"/>
              </a:ext>
            </a:extLst>
          </p:cNvPr>
          <p:cNvSpPr/>
          <p:nvPr/>
        </p:nvSpPr>
        <p:spPr>
          <a:xfrm>
            <a:off x="1813304" y="6865453"/>
            <a:ext cx="1936520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ITkPixV1 test board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9A65D79-62E8-42F7-81C9-DB2C3AF39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405" y="3878099"/>
            <a:ext cx="1435261" cy="83388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0BB19B3-45AF-49F5-B52C-AC36EB2F3D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6727" y="3412582"/>
            <a:ext cx="1250066" cy="129396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51C13F1-22B2-4DB3-8D8F-44B8AFAD83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7554" y="3533352"/>
            <a:ext cx="1365813" cy="11731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B016DC8-ECC6-4B7C-BC29-9A87648F10E2}"/>
              </a:ext>
            </a:extLst>
          </p:cNvPr>
          <p:cNvSpPr/>
          <p:nvPr/>
        </p:nvSpPr>
        <p:spPr>
          <a:xfrm>
            <a:off x="237963" y="4665527"/>
            <a:ext cx="1797360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690" algn="ctr">
              <a:buNone/>
            </a:pPr>
            <a:r>
              <a:rPr lang="en-US" b="1" dirty="0">
                <a:latin typeface="Calibri" panose="020F0502020204030204" pitchFamily="34" charset="0"/>
              </a:rPr>
              <a:t>RD53A</a:t>
            </a:r>
          </a:p>
          <a:p>
            <a:pPr marR="4690" algn="ctr">
              <a:buNone/>
            </a:pPr>
            <a:r>
              <a:rPr lang="en-US" dirty="0">
                <a:latin typeface="Calibri" panose="020F0502020204030204" pitchFamily="34" charset="0"/>
              </a:rPr>
              <a:t>Size: 20 x 11.5 mm</a:t>
            </a:r>
            <a:r>
              <a:rPr lang="en-US" baseline="30000" dirty="0">
                <a:latin typeface="Calibri" panose="020F0502020204030204" pitchFamily="34" charset="0"/>
              </a:rPr>
              <a:t>2</a:t>
            </a:r>
          </a:p>
          <a:p>
            <a:pPr algn="ctr">
              <a:buNone/>
            </a:pPr>
            <a:r>
              <a:rPr lang="en-US" dirty="0">
                <a:latin typeface="Calibri" panose="020F0502020204030204" pitchFamily="34" charset="0"/>
              </a:rPr>
              <a:t>submitted in August 2017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CAEBBE2-9B49-471B-A211-7ABB8F14B451}"/>
              </a:ext>
            </a:extLst>
          </p:cNvPr>
          <p:cNvSpPr/>
          <p:nvPr/>
        </p:nvSpPr>
        <p:spPr>
          <a:xfrm>
            <a:off x="2057636" y="4665527"/>
            <a:ext cx="1877484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6500">
              <a:buNone/>
            </a:pPr>
            <a:r>
              <a:rPr lang="en-US" b="1" dirty="0">
                <a:latin typeface="Calibri" panose="020F0502020204030204" pitchFamily="34" charset="0"/>
              </a:rPr>
              <a:t>RD53B-ATLAS (ITkPix_V1)</a:t>
            </a:r>
            <a:br>
              <a:rPr lang="en-US" b="1" dirty="0">
                <a:latin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</a:rPr>
              <a:t>size: 20 x 21 mm</a:t>
            </a:r>
            <a:r>
              <a:rPr lang="en-US" baseline="30000" dirty="0">
                <a:latin typeface="Calibri" panose="020F0502020204030204" pitchFamily="34" charset="0"/>
              </a:rPr>
              <a:t>2</a:t>
            </a:r>
            <a:endParaRPr lang="en-US" b="1" dirty="0">
              <a:latin typeface="Calibri" panose="020F0502020204030204" pitchFamily="34" charset="0"/>
            </a:endParaRPr>
          </a:p>
          <a:p>
            <a:pPr>
              <a:buNone/>
            </a:pPr>
            <a:r>
              <a:rPr lang="en-US" dirty="0">
                <a:latin typeface="Calibri" panose="020F0502020204030204" pitchFamily="34" charset="0"/>
              </a:rPr>
              <a:t>submitted in March 2020</a:t>
            </a:r>
            <a:endParaRPr lang="en-US" baseline="30000" dirty="0">
              <a:latin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13B5606-8A6A-471B-93A2-9103E8342787}"/>
              </a:ext>
            </a:extLst>
          </p:cNvPr>
          <p:cNvSpPr/>
          <p:nvPr/>
        </p:nvSpPr>
        <p:spPr>
          <a:xfrm>
            <a:off x="3965848" y="4725770"/>
            <a:ext cx="1666117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>
                <a:latin typeface="Calibri" panose="020F0502020204030204" pitchFamily="34" charset="0"/>
              </a:rPr>
              <a:t>RD53B-CMS (CROC_V1)</a:t>
            </a:r>
            <a:br>
              <a:rPr lang="en-US" b="1" dirty="0">
                <a:latin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</a:rPr>
              <a:t>size: 21.6 x 18.6 mm</a:t>
            </a:r>
            <a:r>
              <a:rPr lang="en-US" baseline="30000" dirty="0">
                <a:latin typeface="Calibri" panose="020F0502020204030204" pitchFamily="34" charset="0"/>
              </a:rPr>
              <a:t>2</a:t>
            </a:r>
          </a:p>
          <a:p>
            <a:pPr>
              <a:buNone/>
            </a:pPr>
            <a:r>
              <a:rPr lang="en-US" dirty="0">
                <a:latin typeface="Calibri" panose="020F0502020204030204" pitchFamily="34" charset="0"/>
              </a:rPr>
              <a:t>Submitted in May 2021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130226A-2266-4FFC-AD5A-15CD5E52A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D5830-E137-4545-8490-5D20CD5165A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7044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Digital scan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F201D14-B052-4490-8C1B-643CC400BC80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535791" y="3824858"/>
            <a:ext cx="3917288" cy="2985862"/>
          </a:xfrm>
        </p:spPr>
        <p:txBody>
          <a:bodyPr/>
          <a:lstStyle/>
          <a:p>
            <a:r>
              <a:rPr lang="en-US" sz="1400" dirty="0"/>
              <a:t>Tests were done with:</a:t>
            </a:r>
          </a:p>
          <a:p>
            <a:pPr lvl="1"/>
            <a:r>
              <a:rPr lang="en-US" sz="1400" b="1" dirty="0"/>
              <a:t>PLL mode </a:t>
            </a:r>
            <a:r>
              <a:rPr lang="en-US" sz="1400" dirty="0"/>
              <a:t>: serializer and command clocks are provided by on-chip CDR</a:t>
            </a:r>
          </a:p>
          <a:p>
            <a:pPr lvl="1"/>
            <a:r>
              <a:rPr lang="en-US" sz="1400" b="1" dirty="0"/>
              <a:t>Bypass mode </a:t>
            </a:r>
            <a:r>
              <a:rPr lang="en-US" sz="1400" dirty="0"/>
              <a:t>: both clocks are provided externally</a:t>
            </a:r>
          </a:p>
          <a:p>
            <a:r>
              <a:rPr lang="en-US" sz="1400" dirty="0"/>
              <a:t>In PLL mode, </a:t>
            </a:r>
            <a:r>
              <a:rPr lang="en-US" sz="1400" b="1" dirty="0"/>
              <a:t>synchronization issues </a:t>
            </a:r>
            <a:r>
              <a:rPr lang="en-US" sz="1400" dirty="0"/>
              <a:t>with the BDAQ readout system have been identified </a:t>
            </a:r>
          </a:p>
          <a:p>
            <a:pPr lvl="1"/>
            <a:r>
              <a:rPr lang="en-US" sz="1400" dirty="0"/>
              <a:t>Map where missing hits are not random</a:t>
            </a:r>
          </a:p>
          <a:p>
            <a:r>
              <a:rPr lang="en-US" sz="1400" dirty="0"/>
              <a:t>SEU tests campaign at GANIL facility carried out  especially for the </a:t>
            </a:r>
            <a:r>
              <a:rPr lang="en-US" sz="1400" b="1" dirty="0"/>
              <a:t>CDR/PLL block </a:t>
            </a:r>
            <a:r>
              <a:rPr lang="en-US" sz="1400" dirty="0"/>
              <a:t>of the RD53B chip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360D22A-0EB5-4DC3-A357-914C83EF4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19 octobre 2022</a:t>
            </a:r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A09563A-2AEA-487F-A000-719A727C7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R&amp;T IN2P3 –17-19 octobre 2022 - IP2I - Lyon </a:t>
            </a:r>
            <a:endParaRPr lang="en-US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22518991-5D7A-4C44-B20F-EB5F8F836616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149370" y="757503"/>
            <a:ext cx="5184630" cy="3199913"/>
          </a:xfrm>
        </p:spPr>
        <p:txBody>
          <a:bodyPr/>
          <a:lstStyle/>
          <a:p>
            <a:r>
              <a:rPr lang="en-US" sz="1400" b="1" dirty="0"/>
              <a:t>Standard procedure of digital scan:</a:t>
            </a:r>
          </a:p>
          <a:p>
            <a:pPr lvl="1"/>
            <a:r>
              <a:rPr lang="en-US" sz="1400" dirty="0"/>
              <a:t>100 digital injections per pixel</a:t>
            </a:r>
          </a:p>
          <a:p>
            <a:r>
              <a:rPr lang="en-US" sz="1400" b="1" dirty="0"/>
              <a:t>For the digital scan test, Individual pixels can show bigger/lower amount of hits</a:t>
            </a:r>
          </a:p>
          <a:p>
            <a:r>
              <a:rPr lang="en-US" sz="1400" dirty="0"/>
              <a:t>This concern </a:t>
            </a:r>
            <a:r>
              <a:rPr lang="en-US" sz="1400" b="1" dirty="0"/>
              <a:t>clusters of 4 pixels</a:t>
            </a:r>
          </a:p>
          <a:p>
            <a:pPr lvl="1"/>
            <a:r>
              <a:rPr lang="en-US" sz="1400" dirty="0"/>
              <a:t>It is due to </a:t>
            </a:r>
            <a:r>
              <a:rPr lang="en-US" sz="1400" b="1" dirty="0"/>
              <a:t>SEU</a:t>
            </a:r>
            <a:r>
              <a:rPr lang="en-US" sz="1400" dirty="0"/>
              <a:t> in the </a:t>
            </a:r>
            <a:r>
              <a:rPr lang="en-US" sz="1400" b="1" dirty="0"/>
              <a:t>digital part of the pixel</a:t>
            </a:r>
          </a:p>
          <a:p>
            <a:pPr lvl="1"/>
            <a:r>
              <a:rPr lang="en-US" sz="1400" dirty="0"/>
              <a:t>This is explained by the </a:t>
            </a:r>
            <a:r>
              <a:rPr lang="en-US" sz="1400" b="1" dirty="0"/>
              <a:t>digital architecture organized by regions of 4 pixels </a:t>
            </a:r>
          </a:p>
          <a:p>
            <a:pPr lvl="1"/>
            <a:r>
              <a:rPr lang="en-US" sz="1400" dirty="0"/>
              <a:t>Fired pixels in the same cluster varies between 1 and 4</a:t>
            </a:r>
          </a:p>
          <a:p>
            <a:pPr lvl="1"/>
            <a:r>
              <a:rPr lang="en-US" sz="1400" dirty="0"/>
              <a:t>SET or SEU on the common logic to these 4 pixels results as if 1,2,3 or 4 pixels were touched at the same time</a:t>
            </a:r>
          </a:p>
          <a:p>
            <a:endParaRPr lang="en-US" sz="1400" dirty="0"/>
          </a:p>
          <a:p>
            <a:endParaRPr lang="en-US" sz="1400" dirty="0"/>
          </a:p>
        </p:txBody>
      </p:sp>
      <p:pic>
        <p:nvPicPr>
          <p:cNvPr id="27" name="Google Shape;127;p16">
            <a:extLst>
              <a:ext uri="{FF2B5EF4-FFF2-40B4-BE49-F238E27FC236}">
                <a16:creationId xmlns:a16="http://schemas.microsoft.com/office/drawing/2014/main" id="{134B7C8E-2971-4884-BA48-217ADEAD783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167" r="3911"/>
          <a:stretch/>
        </p:blipFill>
        <p:spPr>
          <a:xfrm>
            <a:off x="5297996" y="1060239"/>
            <a:ext cx="1728192" cy="2009856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142;p16">
            <a:extLst>
              <a:ext uri="{FF2B5EF4-FFF2-40B4-BE49-F238E27FC236}">
                <a16:creationId xmlns:a16="http://schemas.microsoft.com/office/drawing/2014/main" id="{BA25459C-EDFD-48A7-9BF7-8DF3198DA7CA}"/>
              </a:ext>
            </a:extLst>
          </p:cNvPr>
          <p:cNvSpPr txBox="1"/>
          <p:nvPr/>
        </p:nvSpPr>
        <p:spPr>
          <a:xfrm>
            <a:off x="5782746" y="1523208"/>
            <a:ext cx="914123" cy="372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663" tIns="106663" rIns="106663" bIns="106663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>
                <a:solidFill>
                  <a:srgbClr val="FF0000"/>
                </a:solidFill>
                <a:latin typeface="+mj-lt"/>
              </a:rPr>
              <a:t>No Beam</a:t>
            </a:r>
            <a:endParaRPr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5" name="Google Shape;138;p16">
            <a:extLst>
              <a:ext uri="{FF2B5EF4-FFF2-40B4-BE49-F238E27FC236}">
                <a16:creationId xmlns:a16="http://schemas.microsoft.com/office/drawing/2014/main" id="{9718D079-A090-4D18-90F0-19474EDABBE6}"/>
              </a:ext>
            </a:extLst>
          </p:cNvPr>
          <p:cNvSpPr txBox="1"/>
          <p:nvPr/>
        </p:nvSpPr>
        <p:spPr>
          <a:xfrm>
            <a:off x="7199596" y="2997224"/>
            <a:ext cx="1818782" cy="431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663" tIns="106663" rIns="106663" bIns="106663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latin typeface="+mj-lt"/>
              </a:rPr>
              <a:t>More/less hits are received  (100 is injected)</a:t>
            </a:r>
            <a:endParaRPr sz="1000" dirty="0">
              <a:latin typeface="+mj-lt"/>
            </a:endParaRPr>
          </a:p>
        </p:txBody>
      </p:sp>
      <p:pic>
        <p:nvPicPr>
          <p:cNvPr id="31" name="Google Shape;192;p19">
            <a:extLst>
              <a:ext uri="{FF2B5EF4-FFF2-40B4-BE49-F238E27FC236}">
                <a16:creationId xmlns:a16="http://schemas.microsoft.com/office/drawing/2014/main" id="{A02F1F96-0DC8-49E4-B6CF-35E6B335C99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50154" y="4025127"/>
            <a:ext cx="3625197" cy="172461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197;p19">
            <a:extLst>
              <a:ext uri="{FF2B5EF4-FFF2-40B4-BE49-F238E27FC236}">
                <a16:creationId xmlns:a16="http://schemas.microsoft.com/office/drawing/2014/main" id="{CB78F014-2310-4EDC-88DE-F9FA3B970B03}"/>
              </a:ext>
            </a:extLst>
          </p:cNvPr>
          <p:cNvSpPr txBox="1"/>
          <p:nvPr/>
        </p:nvSpPr>
        <p:spPr>
          <a:xfrm>
            <a:off x="510568" y="7073864"/>
            <a:ext cx="1314250" cy="2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663" tIns="106663" rIns="106663" bIns="106663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8" name="Google Shape;198;p19">
            <a:extLst>
              <a:ext uri="{FF2B5EF4-FFF2-40B4-BE49-F238E27FC236}">
                <a16:creationId xmlns:a16="http://schemas.microsoft.com/office/drawing/2014/main" id="{0729DB6E-4D08-4DC4-B65D-A4E1141680B6}"/>
              </a:ext>
            </a:extLst>
          </p:cNvPr>
          <p:cNvSpPr txBox="1"/>
          <p:nvPr/>
        </p:nvSpPr>
        <p:spPr>
          <a:xfrm>
            <a:off x="148438" y="6716968"/>
            <a:ext cx="6293552" cy="348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663" tIns="106663" rIns="106663" bIns="106663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1" dirty="0">
                <a:latin typeface="+mj-lt"/>
              </a:rPr>
              <a:t>(Injection and readout is always done separately in pixels border with </a:t>
            </a:r>
            <a:r>
              <a:rPr lang="en" sz="1400" i="1" dirty="0">
                <a:solidFill>
                  <a:srgbClr val="0000FF"/>
                </a:solidFill>
                <a:latin typeface="+mj-lt"/>
              </a:rPr>
              <a:t>blue</a:t>
            </a:r>
            <a:r>
              <a:rPr lang="en" sz="1400" i="1" dirty="0">
                <a:latin typeface="+mj-lt"/>
              </a:rPr>
              <a:t> and </a:t>
            </a:r>
            <a:r>
              <a:rPr lang="en" sz="1400" i="1" dirty="0">
                <a:solidFill>
                  <a:srgbClr val="FF0000"/>
                </a:solidFill>
                <a:latin typeface="+mj-lt"/>
              </a:rPr>
              <a:t>read</a:t>
            </a:r>
            <a:r>
              <a:rPr lang="en" sz="1400" i="1" dirty="0">
                <a:latin typeface="+mj-lt"/>
              </a:rPr>
              <a:t>)</a:t>
            </a:r>
            <a:endParaRPr sz="1400" i="1" dirty="0">
              <a:latin typeface="+mj-lt"/>
            </a:endParaRP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9F45AA4-AD7C-4DBB-BC1E-CA0D3FAC45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540" y="5808141"/>
            <a:ext cx="6360612" cy="108152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019673A-A18A-4200-8AD3-7492741AB6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5" t="9606" r="21684" b="1958"/>
          <a:stretch/>
        </p:blipFill>
        <p:spPr>
          <a:xfrm>
            <a:off x="8791811" y="1063729"/>
            <a:ext cx="1843855" cy="202411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77A59A2-11CC-4105-BCBE-3E42B2ECD81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0" t="9492" r="22920" b="1691"/>
          <a:stretch/>
        </p:blipFill>
        <p:spPr>
          <a:xfrm>
            <a:off x="7038245" y="1063729"/>
            <a:ext cx="1745347" cy="2024118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D2ECF86-7FD3-4491-AE9B-33C31898E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D5830-E137-4545-8490-5D20CD5165A4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425BCEB6-B09A-4831-8E94-8BD13B160F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5513"/>
          <a:stretch/>
        </p:blipFill>
        <p:spPr>
          <a:xfrm>
            <a:off x="619350" y="3503268"/>
            <a:ext cx="4023358" cy="1217895"/>
          </a:xfrm>
          <a:prstGeom prst="rect">
            <a:avLst/>
          </a:prstGeom>
        </p:spPr>
      </p:pic>
      <p:sp>
        <p:nvSpPr>
          <p:cNvPr id="583699" name="Rectang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CDR testing </a:t>
            </a:r>
            <a:r>
              <a:rPr lang="fr-FR" dirty="0"/>
              <a:t>at GANIL</a:t>
            </a:r>
            <a:endParaRPr lang="en" dirty="0"/>
          </a:p>
        </p:txBody>
      </p:sp>
      <p:sp>
        <p:nvSpPr>
          <p:cNvPr id="583700" name="Rectangle 20"/>
          <p:cNvSpPr>
            <a:spLocks noGrp="1"/>
          </p:cNvSpPr>
          <p:nvPr>
            <p:ph type="body" sz="half" idx="1"/>
          </p:nvPr>
        </p:nvSpPr>
        <p:spPr>
          <a:xfrm>
            <a:off x="149370" y="930108"/>
            <a:ext cx="5083716" cy="225803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Tests done at GANIL with Xenon : LET = 30 MeV.cm²/mg</a:t>
            </a:r>
          </a:p>
          <a:p>
            <a:r>
              <a:rPr lang="en-US" dirty="0"/>
              <a:t>Scope trigger : CDR clock rising edge “moves” from the  low level of the ref clock to the high level</a:t>
            </a:r>
          </a:p>
          <a:p>
            <a:r>
              <a:rPr lang="en-US" dirty="0"/>
              <a:t>Short event (&lt;14µs)</a:t>
            </a:r>
          </a:p>
          <a:p>
            <a:pPr lvl="1"/>
            <a:r>
              <a:rPr lang="en-US" dirty="0"/>
              <a:t>already observed during CDR prototype SEU testing</a:t>
            </a:r>
          </a:p>
          <a:p>
            <a:r>
              <a:rPr lang="en-US" dirty="0"/>
              <a:t>Long events (&gt;14µs) showing a shift of phase and frequency</a:t>
            </a:r>
          </a:p>
          <a:p>
            <a:pPr lvl="1"/>
            <a:r>
              <a:rPr lang="en-US" dirty="0"/>
              <a:t>Not observed when testing the CDR prototype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00360" fontAlgn="auto">
              <a:spcAft>
                <a:spcPts val="0"/>
              </a:spcAft>
            </a:pPr>
            <a:r>
              <a:rPr lang="fr-FR">
                <a:solidFill>
                  <a:srgbClr val="009DD9"/>
                </a:solidFill>
              </a:rPr>
              <a:t>19 octobre 2022</a:t>
            </a:r>
            <a:endParaRPr lang="en-US" dirty="0">
              <a:solidFill>
                <a:srgbClr val="009DD9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00360" eaLnBrk="1" fontAlgn="auto" hangingPunct="1">
              <a:spcAft>
                <a:spcPts val="0"/>
              </a:spcAft>
            </a:pPr>
            <a:r>
              <a:rPr lang="fr-FR">
                <a:solidFill>
                  <a:srgbClr val="009DD9"/>
                </a:solidFill>
              </a:rPr>
              <a:t>Journées R&amp;T IN2P3 –17-19 octobre 2022 - IP2I - Lyon </a:t>
            </a:r>
            <a:endParaRPr lang="en-US" dirty="0">
              <a:solidFill>
                <a:srgbClr val="009DD9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B4EBC80-5271-4CB6-B114-D1B45A7D12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577" t="10357" r="23564" b="33482"/>
          <a:stretch/>
        </p:blipFill>
        <p:spPr>
          <a:xfrm>
            <a:off x="6750348" y="1060278"/>
            <a:ext cx="2855160" cy="14275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E5D6330-D1F1-44B0-9508-1B5D062EE6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401" t="8566" r="24743" b="41277"/>
          <a:stretch/>
        </p:blipFill>
        <p:spPr>
          <a:xfrm>
            <a:off x="6738156" y="2707475"/>
            <a:ext cx="2872908" cy="131099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B08F9B01-3B2B-4976-A35F-B62AA0D3630D}"/>
              </a:ext>
            </a:extLst>
          </p:cNvPr>
          <p:cNvCxnSpPr>
            <a:cxnSpLocks/>
          </p:cNvCxnSpPr>
          <p:nvPr/>
        </p:nvCxnSpPr>
        <p:spPr>
          <a:xfrm>
            <a:off x="6965884" y="2371741"/>
            <a:ext cx="612068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E29E3775-77CE-4E20-A87F-FC1D33612396}"/>
              </a:ext>
            </a:extLst>
          </p:cNvPr>
          <p:cNvSpPr txBox="1"/>
          <p:nvPr/>
        </p:nvSpPr>
        <p:spPr>
          <a:xfrm>
            <a:off x="7113220" y="2169698"/>
            <a:ext cx="266098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50036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ns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B64A134-ECC1-48D2-A28F-3F73C40F7988}"/>
              </a:ext>
            </a:extLst>
          </p:cNvPr>
          <p:cNvSpPr txBox="1"/>
          <p:nvPr/>
        </p:nvSpPr>
        <p:spPr>
          <a:xfrm>
            <a:off x="6738156" y="895141"/>
            <a:ext cx="1697581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50036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en-US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640 MHz reference clock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54AF948-E61B-4D00-A1BE-9F3863B25A77}"/>
              </a:ext>
            </a:extLst>
          </p:cNvPr>
          <p:cNvSpPr txBox="1"/>
          <p:nvPr/>
        </p:nvSpPr>
        <p:spPr>
          <a:xfrm>
            <a:off x="6738156" y="704445"/>
            <a:ext cx="142507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50036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640 MHz CDR clock</a:t>
            </a:r>
          </a:p>
        </p:txBody>
      </p:sp>
      <p:sp>
        <p:nvSpPr>
          <p:cNvPr id="36" name="Flèche : droite 35">
            <a:extLst>
              <a:ext uri="{FF2B5EF4-FFF2-40B4-BE49-F238E27FC236}">
                <a16:creationId xmlns:a16="http://schemas.microsoft.com/office/drawing/2014/main" id="{2EC90B0F-7C28-4AA9-A84B-A4268C84C380}"/>
              </a:ext>
            </a:extLst>
          </p:cNvPr>
          <p:cNvSpPr/>
          <p:nvPr/>
        </p:nvSpPr>
        <p:spPr>
          <a:xfrm rot="5400000">
            <a:off x="7984948" y="2621877"/>
            <a:ext cx="328177" cy="119911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036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endParaRPr lang="en-US" sz="1970">
              <a:solidFill>
                <a:prstClr val="white"/>
              </a:solidFill>
              <a:latin typeface="Constantia"/>
            </a:endParaRP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F87D7930-0138-4E43-9687-AACD4063FABF}"/>
              </a:ext>
            </a:extLst>
          </p:cNvPr>
          <p:cNvCxnSpPr>
            <a:cxnSpLocks/>
          </p:cNvCxnSpPr>
          <p:nvPr/>
        </p:nvCxnSpPr>
        <p:spPr>
          <a:xfrm>
            <a:off x="6989696" y="3911538"/>
            <a:ext cx="612068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45C76067-A9A9-41AB-AD7E-FD55DDFC426B}"/>
              </a:ext>
            </a:extLst>
          </p:cNvPr>
          <p:cNvSpPr txBox="1"/>
          <p:nvPr/>
        </p:nvSpPr>
        <p:spPr>
          <a:xfrm>
            <a:off x="7137032" y="3709495"/>
            <a:ext cx="266098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50036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en-US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ns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1573DA0B-69CB-476A-8D36-B4BAE196178C}"/>
              </a:ext>
            </a:extLst>
          </p:cNvPr>
          <p:cNvCxnSpPr>
            <a:cxnSpLocks/>
          </p:cNvCxnSpPr>
          <p:nvPr/>
        </p:nvCxnSpPr>
        <p:spPr>
          <a:xfrm flipV="1">
            <a:off x="7541122" y="1662926"/>
            <a:ext cx="31896" cy="210624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CCB2D714-2F2B-45D9-95BB-88D821718E36}"/>
              </a:ext>
            </a:extLst>
          </p:cNvPr>
          <p:cNvCxnSpPr>
            <a:cxnSpLocks/>
          </p:cNvCxnSpPr>
          <p:nvPr/>
        </p:nvCxnSpPr>
        <p:spPr>
          <a:xfrm flipV="1">
            <a:off x="7648840" y="3306306"/>
            <a:ext cx="31896" cy="210624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1AF2E5D4-49C4-4E92-959C-CC43E089A807}"/>
              </a:ext>
            </a:extLst>
          </p:cNvPr>
          <p:cNvCxnSpPr>
            <a:cxnSpLocks/>
          </p:cNvCxnSpPr>
          <p:nvPr/>
        </p:nvCxnSpPr>
        <p:spPr>
          <a:xfrm>
            <a:off x="7557070" y="1883539"/>
            <a:ext cx="119910" cy="1422767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Image 39">
            <a:extLst>
              <a:ext uri="{FF2B5EF4-FFF2-40B4-BE49-F238E27FC236}">
                <a16:creationId xmlns:a16="http://schemas.microsoft.com/office/drawing/2014/main" id="{00D1167D-F247-4C9F-B1FA-D95CAE78CC2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0742"/>
          <a:stretch/>
        </p:blipFill>
        <p:spPr>
          <a:xfrm>
            <a:off x="533400" y="5236157"/>
            <a:ext cx="3996567" cy="1664715"/>
          </a:xfrm>
          <a:prstGeom prst="rect">
            <a:avLst/>
          </a:prstGeom>
        </p:spPr>
      </p:pic>
      <p:sp>
        <p:nvSpPr>
          <p:cNvPr id="42" name="ZoneTexte 41">
            <a:extLst>
              <a:ext uri="{FF2B5EF4-FFF2-40B4-BE49-F238E27FC236}">
                <a16:creationId xmlns:a16="http://schemas.microsoft.com/office/drawing/2014/main" id="{CDEABE8C-C97F-4A18-95E4-1400379B4C0D}"/>
              </a:ext>
            </a:extLst>
          </p:cNvPr>
          <p:cNvSpPr txBox="1"/>
          <p:nvPr/>
        </p:nvSpPr>
        <p:spPr>
          <a:xfrm>
            <a:off x="3868728" y="3437562"/>
            <a:ext cx="1391407" cy="47397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>
              <a:buNone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Short event</a:t>
            </a:r>
          </a:p>
          <a:p>
            <a:pPr>
              <a:buNone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Duration &lt; 14 µs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47481CBA-818C-41A6-B447-55F066838B44}"/>
              </a:ext>
            </a:extLst>
          </p:cNvPr>
          <p:cNvSpPr txBox="1"/>
          <p:nvPr/>
        </p:nvSpPr>
        <p:spPr>
          <a:xfrm>
            <a:off x="4635770" y="5784075"/>
            <a:ext cx="687689" cy="269433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buNone/>
            </a:pPr>
            <a:r>
              <a:rPr lang="en-US" sz="1751" dirty="0">
                <a:latin typeface="Arial" panose="020B0604020202020204" pitchFamily="34" charset="0"/>
                <a:cs typeface="Arial" panose="020B0604020202020204" pitchFamily="34" charset="0"/>
              </a:rPr>
              <a:t>Phase</a:t>
            </a:r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FA66D9CD-220E-488E-8892-F85932453966}"/>
              </a:ext>
            </a:extLst>
          </p:cNvPr>
          <p:cNvCxnSpPr>
            <a:cxnSpLocks/>
            <a:stCxn id="44" idx="1"/>
          </p:cNvCxnSpPr>
          <p:nvPr/>
        </p:nvCxnSpPr>
        <p:spPr>
          <a:xfrm flipH="1">
            <a:off x="3696688" y="5918792"/>
            <a:ext cx="939082" cy="13475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ZoneTexte 47">
            <a:extLst>
              <a:ext uri="{FF2B5EF4-FFF2-40B4-BE49-F238E27FC236}">
                <a16:creationId xmlns:a16="http://schemas.microsoft.com/office/drawing/2014/main" id="{F8BAE20A-F955-4F2E-878F-34473EFBB38E}"/>
              </a:ext>
            </a:extLst>
          </p:cNvPr>
          <p:cNvSpPr txBox="1"/>
          <p:nvPr/>
        </p:nvSpPr>
        <p:spPr>
          <a:xfrm>
            <a:off x="3767820" y="5059283"/>
            <a:ext cx="1391407" cy="47397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>
              <a:buNone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Long event</a:t>
            </a:r>
          </a:p>
          <a:p>
            <a:pPr>
              <a:buNone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Duration &gt; 14 µs</a:t>
            </a:r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6FE4CF63-8B35-4E01-A166-C30B3AD04E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4731" y="4396613"/>
            <a:ext cx="3639757" cy="2610387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38462E4E-EE6C-46D9-BFFC-0F17A44DBBC7}"/>
              </a:ext>
            </a:extLst>
          </p:cNvPr>
          <p:cNvCxnSpPr/>
          <p:nvPr/>
        </p:nvCxnSpPr>
        <p:spPr>
          <a:xfrm flipV="1">
            <a:off x="8826388" y="4396613"/>
            <a:ext cx="0" cy="2610387"/>
          </a:xfrm>
          <a:prstGeom prst="line">
            <a:avLst/>
          </a:prstGeom>
          <a:ln w="19050">
            <a:solidFill>
              <a:srgbClr val="C0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A315FDE7-70E9-435C-B85F-5A24BE5E6441}"/>
              </a:ext>
            </a:extLst>
          </p:cNvPr>
          <p:cNvSpPr txBox="1"/>
          <p:nvPr/>
        </p:nvSpPr>
        <p:spPr>
          <a:xfrm>
            <a:off x="9028861" y="4266221"/>
            <a:ext cx="1322478" cy="47397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Long event</a:t>
            </a:r>
          </a:p>
          <a:p>
            <a:pPr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Duration &gt; 14 µs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C784FE9B-4DE6-44F3-8CC4-2B22A20D53A7}"/>
              </a:ext>
            </a:extLst>
          </p:cNvPr>
          <p:cNvSpPr txBox="1"/>
          <p:nvPr/>
        </p:nvSpPr>
        <p:spPr>
          <a:xfrm>
            <a:off x="6987365" y="5084257"/>
            <a:ext cx="1322478" cy="47397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Short event</a:t>
            </a:r>
          </a:p>
          <a:p>
            <a:pPr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Duration &lt; 14 µs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EC98629A-A9DA-4391-B380-0B8094A8F3BF}"/>
              </a:ext>
            </a:extLst>
          </p:cNvPr>
          <p:cNvSpPr txBox="1"/>
          <p:nvPr/>
        </p:nvSpPr>
        <p:spPr>
          <a:xfrm>
            <a:off x="2919069" y="4529839"/>
            <a:ext cx="254878" cy="12311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>
              <a:buNone/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10 µs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68552AEE-3088-4FA8-A3A5-BE2190232388}"/>
              </a:ext>
            </a:extLst>
          </p:cNvPr>
          <p:cNvSpPr txBox="1"/>
          <p:nvPr/>
        </p:nvSpPr>
        <p:spPr>
          <a:xfrm>
            <a:off x="3786060" y="4526824"/>
            <a:ext cx="254878" cy="12311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>
              <a:buNone/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15 µs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B2CE0B7F-7565-4660-B330-67D33ECF8939}"/>
              </a:ext>
            </a:extLst>
          </p:cNvPr>
          <p:cNvSpPr txBox="1"/>
          <p:nvPr/>
        </p:nvSpPr>
        <p:spPr>
          <a:xfrm>
            <a:off x="1279848" y="4526824"/>
            <a:ext cx="57708" cy="12311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>
              <a:buNone/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92E7EE22-48B7-4A39-ADF2-E44C3A12BDDA}"/>
              </a:ext>
            </a:extLst>
          </p:cNvPr>
          <p:cNvSpPr txBox="1"/>
          <p:nvPr/>
        </p:nvSpPr>
        <p:spPr>
          <a:xfrm>
            <a:off x="2062421" y="4529475"/>
            <a:ext cx="197170" cy="12311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>
              <a:buNone/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5 µs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1E6A9AB9-67DD-4ADD-9DD5-066BB9F461DB}"/>
              </a:ext>
            </a:extLst>
          </p:cNvPr>
          <p:cNvSpPr txBox="1"/>
          <p:nvPr/>
        </p:nvSpPr>
        <p:spPr>
          <a:xfrm>
            <a:off x="1908051" y="3426324"/>
            <a:ext cx="1667123" cy="15388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>
              <a:buNone/>
            </a:pPr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transient of CDR clock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FD4811BB-FD84-48AF-A475-D9E61392779C}"/>
              </a:ext>
            </a:extLst>
          </p:cNvPr>
          <p:cNvSpPr txBox="1"/>
          <p:nvPr/>
        </p:nvSpPr>
        <p:spPr>
          <a:xfrm>
            <a:off x="2146096" y="3776153"/>
            <a:ext cx="1191032" cy="12311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>
              <a:buNone/>
            </a:pPr>
            <a:r>
              <a:rPr lang="en-US" sz="800" dirty="0">
                <a:solidFill>
                  <a:srgbClr val="3E7B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Peak phase shift of 3.2 ns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088AB28-AFC5-4332-945B-8BC49AA5118A}"/>
              </a:ext>
            </a:extLst>
          </p:cNvPr>
          <p:cNvSpPr/>
          <p:nvPr/>
        </p:nvSpPr>
        <p:spPr>
          <a:xfrm>
            <a:off x="4885970" y="4175152"/>
            <a:ext cx="2762870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section =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2.3 10</a:t>
            </a:r>
            <a:r>
              <a:rPr lang="en-US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-4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cm²/device</a:t>
            </a:r>
          </a:p>
          <a:p>
            <a:pPr>
              <a:buNone/>
            </a:pP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Equivalent to ~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unprotected DFF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4C11ABA-2AAB-4701-92A1-3AA5EE5CD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D5830-E137-4545-8490-5D20CD5165A4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2085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SEU testing</a:t>
            </a:r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FBE08D7A-3680-4B9E-B530-094D80F096AF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5545208" y="4616946"/>
            <a:ext cx="4858208" cy="2448272"/>
          </a:xfrm>
        </p:spPr>
        <p:txBody>
          <a:bodyPr/>
          <a:lstStyle/>
          <a:p>
            <a:r>
              <a:rPr lang="en-US" dirty="0"/>
              <a:t>Laser energy: 1 </a:t>
            </a:r>
            <a:r>
              <a:rPr lang="en-US" dirty="0" err="1"/>
              <a:t>nJ</a:t>
            </a:r>
            <a:r>
              <a:rPr lang="en-US" dirty="0"/>
              <a:t> </a:t>
            </a:r>
          </a:p>
          <a:p>
            <a:r>
              <a:rPr lang="en-US" dirty="0"/>
              <a:t>Shooting in core bandgap while monitoring VREF_A</a:t>
            </a:r>
          </a:p>
          <a:p>
            <a:r>
              <a:rPr lang="en-US" dirty="0"/>
              <a:t>Shooting some specific transistors showed sensitive behavior</a:t>
            </a:r>
          </a:p>
          <a:p>
            <a:r>
              <a:rPr lang="en-US" dirty="0"/>
              <a:t>VREF_A jumps in range of [20 us, 30 us]</a:t>
            </a:r>
          </a:p>
          <a:p>
            <a:r>
              <a:rPr lang="en-US" b="1" dirty="0"/>
              <a:t>Explains the long events observed in GANIL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19 octobre 2022</a:t>
            </a:r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R&amp;T IN2P3 –17-19 octobre 2022 - IP2I - Lyon </a:t>
            </a:r>
            <a:endParaRPr lang="en-US" dirty="0"/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642934AD-C6E1-4ED4-BA45-AE5F9F8147C8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149370" y="4252293"/>
            <a:ext cx="5184630" cy="2726358"/>
          </a:xfrm>
        </p:spPr>
        <p:txBody>
          <a:bodyPr/>
          <a:lstStyle/>
          <a:p>
            <a:r>
              <a:rPr lang="en" dirty="0"/>
              <a:t>Laser energy: 1 nJ </a:t>
            </a:r>
          </a:p>
          <a:p>
            <a:r>
              <a:rPr lang="en-US" dirty="0"/>
              <a:t>Only short events were observed when shooting in the CDR or VCO blocks </a:t>
            </a:r>
          </a:p>
          <a:p>
            <a:r>
              <a:rPr lang="en-US" dirty="0"/>
              <a:t>Shooting green bordered area in VCO stages  caused just small phase shifts of the serializer clock </a:t>
            </a:r>
          </a:p>
          <a:p>
            <a:r>
              <a:rPr lang="en-US" b="1" dirty="0"/>
              <a:t>Compatible</a:t>
            </a:r>
            <a:r>
              <a:rPr lang="en-US" dirty="0"/>
              <a:t> with the group of </a:t>
            </a:r>
            <a:r>
              <a:rPr lang="en-US" b="1" dirty="0"/>
              <a:t>short events</a:t>
            </a:r>
            <a:r>
              <a:rPr lang="en-US" dirty="0"/>
              <a:t> seen in GANIL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8C3DB22-6EBB-4179-A8EE-904FEB908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2192" y="636744"/>
            <a:ext cx="2291420" cy="224250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C6F20DE-447B-43CB-BFF8-11548EF274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620502"/>
            <a:ext cx="3204356" cy="168096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FE1111E9-4480-4023-A9AA-A82A8187F518}"/>
              </a:ext>
            </a:extLst>
          </p:cNvPr>
          <p:cNvSpPr txBox="1"/>
          <p:nvPr/>
        </p:nvSpPr>
        <p:spPr>
          <a:xfrm>
            <a:off x="3201552" y="644316"/>
            <a:ext cx="1072408" cy="26943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/>
          <a:p>
            <a:pPr algn="ctr">
              <a:buNone/>
            </a:pPr>
            <a:r>
              <a:rPr lang="en-US" sz="1751" dirty="0">
                <a:latin typeface="Arial" panose="020B0604020202020204" pitchFamily="34" charset="0"/>
                <a:cs typeface="Arial" panose="020B0604020202020204" pitchFamily="34" charset="0"/>
              </a:rPr>
              <a:t>CDR block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C554BAD-4405-49D5-942E-CD95E0BC505D}"/>
              </a:ext>
            </a:extLst>
          </p:cNvPr>
          <p:cNvSpPr txBox="1"/>
          <p:nvPr/>
        </p:nvSpPr>
        <p:spPr>
          <a:xfrm>
            <a:off x="2337576" y="1678432"/>
            <a:ext cx="485710" cy="26943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/>
          <a:p>
            <a:pPr algn="ctr">
              <a:buNone/>
            </a:pPr>
            <a:r>
              <a:rPr lang="en-US" sz="1751" dirty="0">
                <a:latin typeface="Arial" panose="020B0604020202020204" pitchFamily="34" charset="0"/>
                <a:cs typeface="Arial" panose="020B0604020202020204" pitchFamily="34" charset="0"/>
              </a:rPr>
              <a:t>VCO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0FDE442-7B9F-4D60-8D87-27012874C309}"/>
              </a:ext>
            </a:extLst>
          </p:cNvPr>
          <p:cNvSpPr txBox="1"/>
          <p:nvPr/>
        </p:nvSpPr>
        <p:spPr>
          <a:xfrm>
            <a:off x="8669314" y="730804"/>
            <a:ext cx="899285" cy="26943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0" tIns="0" rIns="0" bIns="0" rtlCol="0">
            <a:spAutoFit/>
          </a:bodyPr>
          <a:lstStyle/>
          <a:p>
            <a:pPr algn="ctr">
              <a:buNone/>
            </a:pPr>
            <a:r>
              <a:rPr lang="en-US" sz="1751" dirty="0">
                <a:latin typeface="Arial" panose="020B0604020202020204" pitchFamily="34" charset="0"/>
                <a:cs typeface="Arial" panose="020B0604020202020204" pitchFamily="34" charset="0"/>
              </a:rPr>
              <a:t>Bandgap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79BDD41E-F179-4519-8294-00EFBFE434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44" y="2456706"/>
            <a:ext cx="3889256" cy="162254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0D23075-5168-4738-9844-412E6A51C7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852" y="2931531"/>
            <a:ext cx="3817248" cy="1592508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16EB7A0-439A-4BD4-86CF-2805F36C9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D5830-E137-4545-8490-5D20CD5165A4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350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SEU testing</a:t>
            </a:r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FBE08D7A-3680-4B9E-B530-094D80F096AF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000" dirty="0"/>
              <a:t>Laser SEU tests confirmed the sensitivity of the bandgap core to the Single Event Transient (SET)</a:t>
            </a:r>
          </a:p>
          <a:p>
            <a:pPr lvl="1"/>
            <a:r>
              <a:rPr lang="en-US" sz="2000" dirty="0"/>
              <a:t>Reproduces the long events (&gt;20us) observed during heavy ions tests</a:t>
            </a:r>
          </a:p>
          <a:p>
            <a:pPr lvl="1"/>
            <a:r>
              <a:rPr lang="en-US" sz="2000" dirty="0"/>
              <a:t>It allowed the identification of the devices responsible for this effect</a:t>
            </a:r>
          </a:p>
          <a:p>
            <a:r>
              <a:rPr lang="en-US" sz="2000" dirty="0"/>
              <a:t>Measurements well reproduced by simulations</a:t>
            </a:r>
          </a:p>
          <a:p>
            <a:r>
              <a:rPr lang="en-US" sz="2000" dirty="0"/>
              <a:t>Sensitive nodes were confirmed by simulations based on AFTU tool (Analog single event effects automatic analysis tool) from Sevilla </a:t>
            </a:r>
          </a:p>
          <a:p>
            <a:r>
              <a:rPr lang="en-US" sz="2000" dirty="0"/>
              <a:t>capacitance filters have been added for sensitive nodes to reduce the effect of SET</a:t>
            </a:r>
          </a:p>
          <a:p>
            <a:r>
              <a:rPr lang="en-US" sz="2000" dirty="0"/>
              <a:t>The modifications were added on the bandgap cells of the RD53-C chip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19 octobre 2022</a:t>
            </a:r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R&amp;T IN2P3 –17-19 octobre 2022 - IP2I - Lyon </a:t>
            </a:r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71FE117-905D-4DAE-B1F4-E7E2E9235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1464" y="1069204"/>
            <a:ext cx="4873265" cy="2007751"/>
          </a:xfrm>
          <a:prstGeom prst="rect">
            <a:avLst/>
          </a:prstGeom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2BE25F80-4BCE-469E-99B7-D60A06D5C069}"/>
              </a:ext>
            </a:extLst>
          </p:cNvPr>
          <p:cNvGrpSpPr/>
          <p:nvPr/>
        </p:nvGrpSpPr>
        <p:grpSpPr>
          <a:xfrm>
            <a:off x="5514676" y="3572830"/>
            <a:ext cx="4926636" cy="3325874"/>
            <a:chOff x="3161382" y="2644619"/>
            <a:chExt cx="6758128" cy="4562279"/>
          </a:xfrm>
        </p:grpSpPr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D24B4253-AE5F-4691-9231-FC98A5EB223A}"/>
                </a:ext>
              </a:extLst>
            </p:cNvPr>
            <p:cNvGrpSpPr/>
            <p:nvPr/>
          </p:nvGrpSpPr>
          <p:grpSpPr>
            <a:xfrm>
              <a:off x="3161382" y="2644619"/>
              <a:ext cx="6689767" cy="4562279"/>
              <a:chOff x="3317308" y="3443211"/>
              <a:chExt cx="6689767" cy="4562279"/>
            </a:xfrm>
          </p:grpSpPr>
          <p:pic>
            <p:nvPicPr>
              <p:cNvPr id="17" name="Image 16">
                <a:extLst>
                  <a:ext uri="{FF2B5EF4-FFF2-40B4-BE49-F238E27FC236}">
                    <a16:creationId xmlns:a16="http://schemas.microsoft.com/office/drawing/2014/main" id="{B2462A95-0B97-4FD0-A977-BE86F7B5F2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17308" y="3443211"/>
                <a:ext cx="6689767" cy="4562279"/>
              </a:xfrm>
              <a:prstGeom prst="rect">
                <a:avLst/>
              </a:prstGeom>
            </p:spPr>
          </p:pic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B6F7001D-3B9D-4255-8C12-F60D34066582}"/>
                  </a:ext>
                </a:extLst>
              </p:cNvPr>
              <p:cNvSpPr txBox="1"/>
              <p:nvPr/>
            </p:nvSpPr>
            <p:spPr>
              <a:xfrm>
                <a:off x="3330488" y="3562115"/>
                <a:ext cx="762737" cy="2950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fr-FR" sz="900" dirty="0">
                    <a:solidFill>
                      <a:schemeClr val="bg1"/>
                    </a:solidFill>
                    <a:highlight>
                      <a:srgbClr val="000000"/>
                    </a:highlight>
                  </a:rPr>
                  <a:t>500 mV</a:t>
                </a:r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ADB12489-31F0-4379-90F1-D540B8FCBD16}"/>
                  </a:ext>
                </a:extLst>
              </p:cNvPr>
              <p:cNvSpPr txBox="1"/>
              <p:nvPr/>
            </p:nvSpPr>
            <p:spPr>
              <a:xfrm>
                <a:off x="3317308" y="5008772"/>
                <a:ext cx="762737" cy="2950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fr-FR" sz="900" dirty="0">
                    <a:solidFill>
                      <a:schemeClr val="bg1"/>
                    </a:solidFill>
                    <a:highlight>
                      <a:srgbClr val="000000"/>
                    </a:highlight>
                  </a:rPr>
                  <a:t>400 mV</a:t>
                </a:r>
              </a:p>
            </p:txBody>
          </p:sp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4BB37BCE-2510-4B9D-A01E-BC48A74C2723}"/>
                  </a:ext>
                </a:extLst>
              </p:cNvPr>
              <p:cNvSpPr txBox="1"/>
              <p:nvPr/>
            </p:nvSpPr>
            <p:spPr>
              <a:xfrm>
                <a:off x="3317308" y="6487446"/>
                <a:ext cx="762737" cy="2950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fr-FR" sz="900" dirty="0">
                    <a:solidFill>
                      <a:schemeClr val="bg1"/>
                    </a:solidFill>
                    <a:highlight>
                      <a:srgbClr val="000000"/>
                    </a:highlight>
                  </a:rPr>
                  <a:t>300 mV</a:t>
                </a:r>
              </a:p>
            </p:txBody>
          </p:sp>
        </p:grp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D5BEB944-971D-46D7-B336-ACE961822BCE}"/>
                </a:ext>
              </a:extLst>
            </p:cNvPr>
            <p:cNvSpPr txBox="1"/>
            <p:nvPr/>
          </p:nvSpPr>
          <p:spPr>
            <a:xfrm>
              <a:off x="6492425" y="6831062"/>
              <a:ext cx="609041" cy="2950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fr-FR" sz="900" dirty="0">
                  <a:solidFill>
                    <a:schemeClr val="bg1"/>
                  </a:solidFill>
                  <a:highlight>
                    <a:srgbClr val="000000"/>
                  </a:highlight>
                </a:rPr>
                <a:t>50 µs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C45207AC-9152-46AF-A480-A38A549B2BC3}"/>
                </a:ext>
              </a:extLst>
            </p:cNvPr>
            <p:cNvSpPr txBox="1"/>
            <p:nvPr/>
          </p:nvSpPr>
          <p:spPr>
            <a:xfrm>
              <a:off x="3593961" y="6829421"/>
              <a:ext cx="326243" cy="2950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fr-FR" sz="900" dirty="0">
                  <a:solidFill>
                    <a:schemeClr val="bg1"/>
                  </a:solidFill>
                  <a:highlight>
                    <a:srgbClr val="000000"/>
                  </a:highlight>
                </a:rPr>
                <a:t>0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29FB2686-5E21-48B1-9FD6-A4929C108B61}"/>
                </a:ext>
              </a:extLst>
            </p:cNvPr>
            <p:cNvSpPr txBox="1"/>
            <p:nvPr/>
          </p:nvSpPr>
          <p:spPr>
            <a:xfrm>
              <a:off x="9244892" y="6846061"/>
              <a:ext cx="674618" cy="2950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fr-FR" sz="900" dirty="0">
                  <a:solidFill>
                    <a:schemeClr val="bg1"/>
                  </a:solidFill>
                  <a:highlight>
                    <a:srgbClr val="000000"/>
                  </a:highlight>
                </a:rPr>
                <a:t>100 µs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D48A3A72-A045-4E18-9358-A7815C2569DC}"/>
              </a:ext>
            </a:extLst>
          </p:cNvPr>
          <p:cNvSpPr/>
          <p:nvPr/>
        </p:nvSpPr>
        <p:spPr>
          <a:xfrm>
            <a:off x="6155038" y="4090594"/>
            <a:ext cx="14401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fr-FR" dirty="0">
                <a:solidFill>
                  <a:srgbClr val="FFFF00"/>
                </a:solidFill>
                <a:highlight>
                  <a:srgbClr val="000000"/>
                </a:highlight>
                <a:latin typeface="ComicSansMS"/>
              </a:rPr>
              <a:t>Capacitance of 10pF</a:t>
            </a:r>
            <a:endParaRPr lang="fr-FR" dirty="0">
              <a:solidFill>
                <a:srgbClr val="FFFF00"/>
              </a:solidFill>
              <a:highlight>
                <a:srgbClr val="000000"/>
              </a:highlight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D3AB51B-C80D-4C6C-B36E-2BE9D588673D}"/>
              </a:ext>
            </a:extLst>
          </p:cNvPr>
          <p:cNvSpPr/>
          <p:nvPr/>
        </p:nvSpPr>
        <p:spPr>
          <a:xfrm>
            <a:off x="8567636" y="5004934"/>
            <a:ext cx="13133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dirty="0">
                <a:solidFill>
                  <a:srgbClr val="C00000"/>
                </a:solidFill>
                <a:highlight>
                  <a:srgbClr val="000000"/>
                </a:highlight>
                <a:latin typeface="ComicSansMS"/>
              </a:rPr>
              <a:t>Without filtering capacitance</a:t>
            </a:r>
            <a:endParaRPr lang="en-US" dirty="0">
              <a:solidFill>
                <a:srgbClr val="C00000"/>
              </a:solidFill>
              <a:highlight>
                <a:srgbClr val="000000"/>
              </a:highlight>
            </a:endParaRP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FFD96786-1007-453E-9230-BB2DC03B54E9}"/>
              </a:ext>
            </a:extLst>
          </p:cNvPr>
          <p:cNvCxnSpPr>
            <a:cxnSpLocks/>
          </p:cNvCxnSpPr>
          <p:nvPr/>
        </p:nvCxnSpPr>
        <p:spPr>
          <a:xfrm flipV="1">
            <a:off x="6938186" y="3853482"/>
            <a:ext cx="673537" cy="237112"/>
          </a:xfrm>
          <a:prstGeom prst="straightConnector1">
            <a:avLst/>
          </a:prstGeom>
          <a:ln w="127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338704E-D49D-4FFE-A198-3D71BB33E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D5830-E137-4545-8490-5D20CD5165A4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514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1"/>
            <a:r>
              <a:rPr lang="en-US" altLang="fr-FR" dirty="0"/>
              <a:t>Radiation Hardness</a:t>
            </a:r>
          </a:p>
        </p:txBody>
      </p:sp>
    </p:spTree>
    <p:extLst>
      <p:ext uri="{BB962C8B-B14F-4D97-AF65-F5344CB8AC3E}">
        <p14:creationId xmlns:p14="http://schemas.microsoft.com/office/powerpoint/2010/main" val="1593856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RD53B Floorplan</a:t>
            </a:r>
            <a:endParaRPr lang="fr-FR" dirty="0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E0F3B664-74E4-49D6-AAEC-C7491C0C1C91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5545208" y="3098470"/>
            <a:ext cx="4858208" cy="3880181"/>
          </a:xfrm>
        </p:spPr>
        <p:txBody>
          <a:bodyPr/>
          <a:lstStyle/>
          <a:p>
            <a:pPr marL="0" indent="0">
              <a:buNone/>
            </a:pPr>
            <a:r>
              <a:rPr lang="en-US" sz="1400" b="1" u="sng" dirty="0">
                <a:solidFill>
                  <a:srgbClr val="FF0000"/>
                </a:solidFill>
              </a:rPr>
              <a:t>Chip Bottom (Periphery) </a:t>
            </a:r>
          </a:p>
          <a:p>
            <a:pPr lvl="1"/>
            <a:r>
              <a:rPr lang="en-US" sz="1400" b="1" dirty="0"/>
              <a:t> Analog Chip Bottom (ACB): </a:t>
            </a:r>
          </a:p>
          <a:p>
            <a:pPr lvl="2"/>
            <a:r>
              <a:rPr lang="en-US" sz="1400" dirty="0"/>
              <a:t>analog and mixed/signals building block for Calibration, Bias, Monitoring and Clock/Data Recovery (CDR)</a:t>
            </a:r>
          </a:p>
          <a:p>
            <a:pPr lvl="1"/>
            <a:r>
              <a:rPr lang="en-US" sz="1400" b="1" dirty="0"/>
              <a:t>Digital Chip Bottom (DCB):</a:t>
            </a:r>
          </a:p>
          <a:p>
            <a:pPr lvl="2"/>
            <a:r>
              <a:rPr lang="en-US" sz="1400" dirty="0"/>
              <a:t> synthesized digital logic containing communication to/from the chip and the readout of the Pixel matrix and global configuration.</a:t>
            </a:r>
          </a:p>
          <a:p>
            <a:pPr lvl="1"/>
            <a:r>
              <a:rPr lang="en-US" sz="1400" b="1" dirty="0"/>
              <a:t>Pad frame</a:t>
            </a:r>
          </a:p>
          <a:p>
            <a:pPr lvl="2"/>
            <a:r>
              <a:rPr lang="en-US" sz="1400" dirty="0"/>
              <a:t> I/O blocks with ESD protections, </a:t>
            </a:r>
            <a:r>
              <a:rPr lang="en-US" sz="1400" dirty="0" err="1"/>
              <a:t>ShuntLDO</a:t>
            </a:r>
            <a:r>
              <a:rPr lang="en-US" sz="1400" dirty="0"/>
              <a:t> for serial powering </a:t>
            </a:r>
          </a:p>
          <a:p>
            <a:pPr lvl="2"/>
            <a:r>
              <a:rPr lang="en-US" sz="1400" dirty="0"/>
              <a:t>Readout via serial links (1-4 x1.28Gbit/s) using Aurora64/66 encoding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6160F3B-1690-4AC7-A631-D85ADDE46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19 octobre 2022</a:t>
            </a:r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42F6D71-EA84-4C3A-88A0-2DE1DCC89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R&amp;T IN2P3 –17-19 octobre 2022 - IP2I - Lyon </a:t>
            </a:r>
            <a:endParaRPr lang="en-US" dirty="0"/>
          </a:p>
        </p:txBody>
      </p:sp>
      <p:sp>
        <p:nvSpPr>
          <p:cNvPr id="97" name="Espace réservé du texte 96">
            <a:extLst>
              <a:ext uri="{FF2B5EF4-FFF2-40B4-BE49-F238E27FC236}">
                <a16:creationId xmlns:a16="http://schemas.microsoft.com/office/drawing/2014/main" id="{23B8E68C-3AB9-409F-9FA3-56D0D40F4E14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149370" y="3824858"/>
            <a:ext cx="5184630" cy="2599741"/>
          </a:xfrm>
        </p:spPr>
        <p:txBody>
          <a:bodyPr/>
          <a:lstStyle/>
          <a:p>
            <a:pPr marL="0" indent="0">
              <a:buNone/>
            </a:pPr>
            <a:r>
              <a:rPr lang="en-US" sz="1400" b="1" u="sng" dirty="0">
                <a:solidFill>
                  <a:srgbClr val="FF0000"/>
                </a:solidFill>
              </a:rPr>
              <a:t>Pixel array</a:t>
            </a:r>
          </a:p>
          <a:p>
            <a:pPr lvl="1"/>
            <a:r>
              <a:rPr lang="en-US" sz="1400" b="1" dirty="0"/>
              <a:t>384 x 400 </a:t>
            </a:r>
            <a:r>
              <a:rPr lang="en-US" sz="1400" dirty="0"/>
              <a:t>pixels of </a:t>
            </a:r>
            <a:r>
              <a:rPr lang="en-US" sz="1400" b="1" dirty="0"/>
              <a:t>50 x 50 </a:t>
            </a:r>
            <a:r>
              <a:rPr lang="en-US" sz="1400" dirty="0"/>
              <a:t>µm² </a:t>
            </a:r>
          </a:p>
          <a:p>
            <a:pPr lvl="1"/>
            <a:r>
              <a:rPr lang="en-US" sz="1400" dirty="0"/>
              <a:t>153 600 pixels organized in 2400 </a:t>
            </a:r>
            <a:r>
              <a:rPr lang="en-US" sz="1400" b="1" dirty="0"/>
              <a:t>identical cores</a:t>
            </a:r>
          </a:p>
          <a:p>
            <a:pPr lvl="1"/>
            <a:r>
              <a:rPr lang="en-US" sz="1400" dirty="0"/>
              <a:t>1 core </a:t>
            </a:r>
            <a:r>
              <a:rPr lang="en-US" sz="1400" dirty="0">
                <a:sym typeface="Symbol" panose="05050102010706020507" pitchFamily="18" charset="2"/>
              </a:rPr>
              <a:t> </a:t>
            </a:r>
            <a:r>
              <a:rPr lang="en-US" sz="1400" dirty="0"/>
              <a:t>16 analog islands : 64 fronts ends </a:t>
            </a:r>
          </a:p>
          <a:p>
            <a:pPr lvl="2"/>
            <a:r>
              <a:rPr lang="en-US" sz="1400" dirty="0"/>
              <a:t>Analog FE are embedded in a flat digital synthesized “sea” </a:t>
            </a:r>
          </a:p>
          <a:p>
            <a:pPr lvl="2"/>
            <a:r>
              <a:rPr lang="en-US" sz="1400" dirty="0"/>
              <a:t>All digital logic local memory needed to operate the FE is shared in a single core</a:t>
            </a:r>
          </a:p>
          <a:p>
            <a:pPr lvl="1"/>
            <a:r>
              <a:rPr lang="en-US" sz="1600" dirty="0"/>
              <a:t>Implementation</a:t>
            </a:r>
            <a:endParaRPr lang="en-US" sz="1400" dirty="0"/>
          </a:p>
          <a:p>
            <a:pPr lvl="2"/>
            <a:r>
              <a:rPr lang="en-US" sz="1400" dirty="0"/>
              <a:t>Time Over Threshold (</a:t>
            </a:r>
            <a:r>
              <a:rPr lang="en-US" sz="1400" dirty="0" err="1"/>
              <a:t>ToT</a:t>
            </a:r>
            <a:r>
              <a:rPr lang="en-US" sz="1400" dirty="0"/>
              <a:t>) digitization</a:t>
            </a:r>
          </a:p>
          <a:p>
            <a:pPr lvl="2"/>
            <a:r>
              <a:rPr lang="en-US" sz="1400" dirty="0"/>
              <a:t>Shared Pixel Region buffer : Hit storage during Trigger latency</a:t>
            </a:r>
          </a:p>
          <a:p>
            <a:endParaRPr lang="fr-FR" sz="1600" dirty="0"/>
          </a:p>
        </p:txBody>
      </p: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74E553DD-B814-49AE-A2FC-10E7A43251C8}"/>
              </a:ext>
            </a:extLst>
          </p:cNvPr>
          <p:cNvGrpSpPr/>
          <p:nvPr/>
        </p:nvGrpSpPr>
        <p:grpSpPr>
          <a:xfrm>
            <a:off x="1049524" y="303965"/>
            <a:ext cx="7964707" cy="3810981"/>
            <a:chOff x="1049524" y="639212"/>
            <a:chExt cx="7964707" cy="3810981"/>
          </a:xfrm>
        </p:grpSpPr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29490B34-D140-4315-9660-EE2F1B038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524" y="639212"/>
              <a:ext cx="2280424" cy="2354283"/>
            </a:xfrm>
            <a:prstGeom prst="rect">
              <a:avLst/>
            </a:prstGeom>
          </p:spPr>
        </p:pic>
        <p:pic>
          <p:nvPicPr>
            <p:cNvPr id="51" name="Image 50">
              <a:extLst>
                <a:ext uri="{FF2B5EF4-FFF2-40B4-BE49-F238E27FC236}">
                  <a16:creationId xmlns:a16="http://schemas.microsoft.com/office/drawing/2014/main" id="{7ED03A1B-37F5-49A0-8F37-73E676AC0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104" y="3197737"/>
              <a:ext cx="840662" cy="721520"/>
            </a:xfrm>
            <a:prstGeom prst="rect">
              <a:avLst/>
            </a:prstGeom>
          </p:spPr>
        </p:pic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5BE4DDB8-83E5-4B1C-84C9-6A0E3E7884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85" t="15243" r="15469" b="15655"/>
            <a:stretch/>
          </p:blipFill>
          <p:spPr>
            <a:xfrm>
              <a:off x="3082001" y="3102394"/>
              <a:ext cx="703827" cy="703826"/>
            </a:xfrm>
            <a:prstGeom prst="rect">
              <a:avLst/>
            </a:prstGeom>
          </p:spPr>
        </p:pic>
        <p:pic>
          <p:nvPicPr>
            <p:cNvPr id="53" name="Image 52">
              <a:extLst>
                <a:ext uri="{FF2B5EF4-FFF2-40B4-BE49-F238E27FC236}">
                  <a16:creationId xmlns:a16="http://schemas.microsoft.com/office/drawing/2014/main" id="{BE623E9F-474C-48E3-9403-75060620E5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31" t="19458" r="22632" b="53540"/>
            <a:stretch/>
          </p:blipFill>
          <p:spPr>
            <a:xfrm>
              <a:off x="3305297" y="4005096"/>
              <a:ext cx="410566" cy="381238"/>
            </a:xfrm>
            <a:prstGeom prst="rect">
              <a:avLst/>
            </a:prstGeom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8B5F6BB-B299-4748-9B9A-06066654014E}"/>
                </a:ext>
              </a:extLst>
            </p:cNvPr>
            <p:cNvSpPr/>
            <p:nvPr/>
          </p:nvSpPr>
          <p:spPr>
            <a:xfrm>
              <a:off x="1088316" y="2708240"/>
              <a:ext cx="218211" cy="262803"/>
            </a:xfrm>
            <a:prstGeom prst="rect">
              <a:avLst/>
            </a:prstGeom>
            <a:noFill/>
            <a:ln w="381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5" name="Connecteur droit 54">
              <a:extLst>
                <a:ext uri="{FF2B5EF4-FFF2-40B4-BE49-F238E27FC236}">
                  <a16:creationId xmlns:a16="http://schemas.microsoft.com/office/drawing/2014/main" id="{384BCB8A-AFB4-4352-9862-99C77D3AB190}"/>
                </a:ext>
              </a:extLst>
            </p:cNvPr>
            <p:cNvCxnSpPr/>
            <p:nvPr/>
          </p:nvCxnSpPr>
          <p:spPr>
            <a:xfrm>
              <a:off x="1306527" y="2971044"/>
              <a:ext cx="623239" cy="233185"/>
            </a:xfrm>
            <a:prstGeom prst="line">
              <a:avLst/>
            </a:prstGeom>
            <a:ln w="19050">
              <a:solidFill>
                <a:srgbClr val="C00000">
                  <a:alpha val="5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55">
              <a:extLst>
                <a:ext uri="{FF2B5EF4-FFF2-40B4-BE49-F238E27FC236}">
                  <a16:creationId xmlns:a16="http://schemas.microsoft.com/office/drawing/2014/main" id="{00F59EE3-B0D1-430E-8B3F-5E2F50C6DE39}"/>
                </a:ext>
              </a:extLst>
            </p:cNvPr>
            <p:cNvCxnSpPr/>
            <p:nvPr/>
          </p:nvCxnSpPr>
          <p:spPr>
            <a:xfrm flipH="1">
              <a:off x="1088315" y="2974698"/>
              <a:ext cx="1" cy="223514"/>
            </a:xfrm>
            <a:prstGeom prst="line">
              <a:avLst/>
            </a:prstGeom>
            <a:ln w="19050">
              <a:solidFill>
                <a:srgbClr val="C00000">
                  <a:alpha val="5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5991C43-BDF3-4946-A9F9-936408F9148F}"/>
                </a:ext>
              </a:extLst>
            </p:cNvPr>
            <p:cNvSpPr/>
            <p:nvPr/>
          </p:nvSpPr>
          <p:spPr>
            <a:xfrm>
              <a:off x="2968415" y="2496586"/>
              <a:ext cx="58653" cy="58653"/>
            </a:xfrm>
            <a:prstGeom prst="rect">
              <a:avLst/>
            </a:prstGeom>
            <a:noFill/>
            <a:ln w="381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8" name="Connecteur droit 57">
              <a:extLst>
                <a:ext uri="{FF2B5EF4-FFF2-40B4-BE49-F238E27FC236}">
                  <a16:creationId xmlns:a16="http://schemas.microsoft.com/office/drawing/2014/main" id="{BBE152FC-40C9-49EC-9F51-BB271051C82A}"/>
                </a:ext>
              </a:extLst>
            </p:cNvPr>
            <p:cNvCxnSpPr>
              <a:endCxn id="57" idx="3"/>
            </p:cNvCxnSpPr>
            <p:nvPr/>
          </p:nvCxnSpPr>
          <p:spPr>
            <a:xfrm flipH="1" flipV="1">
              <a:off x="3027067" y="2525912"/>
              <a:ext cx="758761" cy="572558"/>
            </a:xfrm>
            <a:prstGeom prst="line">
              <a:avLst/>
            </a:prstGeom>
            <a:ln w="19050">
              <a:solidFill>
                <a:srgbClr val="C00000">
                  <a:alpha val="5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>
              <a:extLst>
                <a:ext uri="{FF2B5EF4-FFF2-40B4-BE49-F238E27FC236}">
                  <a16:creationId xmlns:a16="http://schemas.microsoft.com/office/drawing/2014/main" id="{5D3FE639-6BF2-485C-ABF9-2B8BDE380849}"/>
                </a:ext>
              </a:extLst>
            </p:cNvPr>
            <p:cNvCxnSpPr>
              <a:endCxn id="57" idx="1"/>
            </p:cNvCxnSpPr>
            <p:nvPr/>
          </p:nvCxnSpPr>
          <p:spPr>
            <a:xfrm flipH="1" flipV="1">
              <a:off x="2968415" y="2525912"/>
              <a:ext cx="113586" cy="572558"/>
            </a:xfrm>
            <a:prstGeom prst="line">
              <a:avLst/>
            </a:prstGeom>
            <a:ln w="19050">
              <a:solidFill>
                <a:srgbClr val="C00000">
                  <a:alpha val="5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F5A2BF6-94D7-47B0-AEF7-B7A11A0BEACF}"/>
                </a:ext>
              </a:extLst>
            </p:cNvPr>
            <p:cNvSpPr/>
            <p:nvPr/>
          </p:nvSpPr>
          <p:spPr>
            <a:xfrm>
              <a:off x="3345934" y="3637109"/>
              <a:ext cx="79135" cy="69892"/>
            </a:xfrm>
            <a:prstGeom prst="rect">
              <a:avLst/>
            </a:prstGeom>
            <a:noFill/>
            <a:ln w="381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1" name="Connecteur droit 60">
              <a:extLst>
                <a:ext uri="{FF2B5EF4-FFF2-40B4-BE49-F238E27FC236}">
                  <a16:creationId xmlns:a16="http://schemas.microsoft.com/office/drawing/2014/main" id="{33C1AC96-0EBB-4556-8258-CEE0C42FF610}"/>
                </a:ext>
              </a:extLst>
            </p:cNvPr>
            <p:cNvCxnSpPr>
              <a:endCxn id="60" idx="1"/>
            </p:cNvCxnSpPr>
            <p:nvPr/>
          </p:nvCxnSpPr>
          <p:spPr>
            <a:xfrm flipV="1">
              <a:off x="3305297" y="3672056"/>
              <a:ext cx="40638" cy="333040"/>
            </a:xfrm>
            <a:prstGeom prst="line">
              <a:avLst/>
            </a:prstGeom>
            <a:ln w="19050">
              <a:solidFill>
                <a:srgbClr val="C00000">
                  <a:alpha val="5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61">
              <a:extLst>
                <a:ext uri="{FF2B5EF4-FFF2-40B4-BE49-F238E27FC236}">
                  <a16:creationId xmlns:a16="http://schemas.microsoft.com/office/drawing/2014/main" id="{10D61D19-AFFC-4C56-A698-9818A15AE596}"/>
                </a:ext>
              </a:extLst>
            </p:cNvPr>
            <p:cNvCxnSpPr>
              <a:endCxn id="60" idx="3"/>
            </p:cNvCxnSpPr>
            <p:nvPr/>
          </p:nvCxnSpPr>
          <p:spPr>
            <a:xfrm flipH="1" flipV="1">
              <a:off x="3425070" y="3672056"/>
              <a:ext cx="290792" cy="347878"/>
            </a:xfrm>
            <a:prstGeom prst="line">
              <a:avLst/>
            </a:prstGeom>
            <a:ln w="19050">
              <a:solidFill>
                <a:srgbClr val="C00000">
                  <a:alpha val="5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EE67828C-81D9-4DCF-984A-0AD36D933FA2}"/>
                </a:ext>
              </a:extLst>
            </p:cNvPr>
            <p:cNvSpPr txBox="1"/>
            <p:nvPr/>
          </p:nvSpPr>
          <p:spPr>
            <a:xfrm>
              <a:off x="1929766" y="4203972"/>
              <a:ext cx="140949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Pixel : 50 µm×50 µm </a:t>
              </a:r>
            </a:p>
          </p:txBody>
        </p:sp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EFC3B9CD-F652-4B13-A50B-2926CCCB4FE3}"/>
                </a:ext>
              </a:extLst>
            </p:cNvPr>
            <p:cNvSpPr txBox="1"/>
            <p:nvPr/>
          </p:nvSpPr>
          <p:spPr>
            <a:xfrm>
              <a:off x="2189736" y="3251002"/>
              <a:ext cx="957714" cy="22015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Core : 64 pixels</a:t>
              </a:r>
            </a:p>
          </p:txBody>
        </p:sp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2B5C1DFD-160A-42B2-9BA5-5B2CC289A831}"/>
                </a:ext>
              </a:extLst>
            </p:cNvPr>
            <p:cNvSpPr txBox="1"/>
            <p:nvPr/>
          </p:nvSpPr>
          <p:spPr>
            <a:xfrm>
              <a:off x="1119176" y="3916233"/>
              <a:ext cx="792887" cy="2201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Chip Bottom</a:t>
              </a:r>
            </a:p>
          </p:txBody>
        </p:sp>
        <p:pic>
          <p:nvPicPr>
            <p:cNvPr id="90" name="Image 89">
              <a:extLst>
                <a:ext uri="{FF2B5EF4-FFF2-40B4-BE49-F238E27FC236}">
                  <a16:creationId xmlns:a16="http://schemas.microsoft.com/office/drawing/2014/main" id="{0D9220BF-9EE9-4B85-9E8D-2588F633B8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0739" b="56753"/>
            <a:stretch/>
          </p:blipFill>
          <p:spPr>
            <a:xfrm>
              <a:off x="4424206" y="890916"/>
              <a:ext cx="4590025" cy="2477101"/>
            </a:xfrm>
            <a:prstGeom prst="rect">
              <a:avLst/>
            </a:prstGeom>
          </p:spPr>
        </p:pic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5A915BBE-812D-4DB2-8710-9F3FB9874D0E}"/>
                </a:ext>
              </a:extLst>
            </p:cNvPr>
            <p:cNvSpPr/>
            <p:nvPr/>
          </p:nvSpPr>
          <p:spPr>
            <a:xfrm>
              <a:off x="3605808" y="3271316"/>
              <a:ext cx="180021" cy="187026"/>
            </a:xfrm>
            <a:prstGeom prst="rect">
              <a:avLst/>
            </a:prstGeom>
            <a:noFill/>
            <a:ln w="38100"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2" name="Connecteur droit 91">
              <a:extLst>
                <a:ext uri="{FF2B5EF4-FFF2-40B4-BE49-F238E27FC236}">
                  <a16:creationId xmlns:a16="http://schemas.microsoft.com/office/drawing/2014/main" id="{CCF228EC-C94B-4BE8-A098-A8C05055A2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85829" y="890916"/>
              <a:ext cx="892264" cy="2381375"/>
            </a:xfrm>
            <a:prstGeom prst="line">
              <a:avLst/>
            </a:prstGeom>
            <a:ln w="19050">
              <a:solidFill>
                <a:srgbClr val="C00000">
                  <a:alpha val="5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cteur droit 93">
              <a:extLst>
                <a:ext uri="{FF2B5EF4-FFF2-40B4-BE49-F238E27FC236}">
                  <a16:creationId xmlns:a16="http://schemas.microsoft.com/office/drawing/2014/main" id="{D52163C1-443C-4CFA-BEE4-799EB56AF6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02097" y="3271316"/>
              <a:ext cx="875996" cy="199837"/>
            </a:xfrm>
            <a:prstGeom prst="line">
              <a:avLst/>
            </a:prstGeom>
            <a:ln w="19050">
              <a:solidFill>
                <a:srgbClr val="C00000">
                  <a:alpha val="53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F355A2B-FC2B-4269-BA9C-A433016FD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D5830-E137-4545-8490-5D20CD5165A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7536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Data Flow</a:t>
            </a:r>
            <a:endParaRPr lang="en-GB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6E3DDDD3-9EF2-453C-969C-9EE2A6E13E08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000" dirty="0"/>
              <a:t>Command Control and Timing:</a:t>
            </a:r>
          </a:p>
          <a:p>
            <a:pPr lvl="1"/>
            <a:r>
              <a:rPr lang="en-US" sz="2000" dirty="0"/>
              <a:t>One </a:t>
            </a:r>
            <a:r>
              <a:rPr lang="en-US" sz="2000" b="1" dirty="0"/>
              <a:t>single 160 Mbit/s differential control link</a:t>
            </a:r>
            <a:r>
              <a:rPr lang="en-US" sz="2000" dirty="0"/>
              <a:t> with a custom protocol</a:t>
            </a:r>
          </a:p>
          <a:p>
            <a:r>
              <a:rPr lang="en-US" sz="2000" dirty="0"/>
              <a:t>CDR/PLL recovers Data and Clock.</a:t>
            </a:r>
          </a:p>
          <a:p>
            <a:r>
              <a:rPr lang="en-US" sz="2000" dirty="0"/>
              <a:t>Readout: 4 x 1.28 Gb/s using the Aurora 64/66 encoding.</a:t>
            </a:r>
          </a:p>
          <a:p>
            <a:r>
              <a:rPr lang="en-US" sz="2000" dirty="0"/>
              <a:t>Multi chip </a:t>
            </a:r>
            <a:r>
              <a:rPr lang="en-US" sz="2000" b="1" dirty="0"/>
              <a:t>data merging </a:t>
            </a:r>
            <a:r>
              <a:rPr lang="en-US" sz="2000" dirty="0"/>
              <a:t>:</a:t>
            </a:r>
          </a:p>
          <a:p>
            <a:pPr lvl="1"/>
            <a:r>
              <a:rPr lang="en-US" sz="2000" dirty="0"/>
              <a:t>One chip can be configured as “primary” to aggregate serial data coming from one or more “secondary” chips and merge them with its own output.</a:t>
            </a:r>
          </a:p>
          <a:p>
            <a:pPr lvl="1"/>
            <a:r>
              <a:rPr lang="en-US" sz="2000" dirty="0"/>
              <a:t>Allows to reduce the number of links to read out data.</a:t>
            </a:r>
          </a:p>
          <a:p>
            <a:endParaRPr lang="en-US" sz="20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7CA815F-1D6A-424B-97F5-BB8BB691F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19 octobre 2022</a:t>
            </a:r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CA979DD-D1BD-4B14-941E-05653AB23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R&amp;T IN2P3 –17-19 octobre 2022 - IP2I - Lyon </a:t>
            </a:r>
            <a:endParaRPr lang="en-US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C146C12F-F746-471D-813C-99AF32AD2310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sz="2000" b="1" dirty="0"/>
              <a:t>Hits</a:t>
            </a:r>
            <a:r>
              <a:rPr lang="en-US" sz="2000" dirty="0"/>
              <a:t> in the Pixel matrix are </a:t>
            </a:r>
            <a:r>
              <a:rPr lang="en-US" sz="2000" b="1" dirty="0"/>
              <a:t>stored locally</a:t>
            </a:r>
          </a:p>
          <a:p>
            <a:r>
              <a:rPr lang="en-US" sz="2000" b="1" dirty="0"/>
              <a:t>The memory is shared </a:t>
            </a:r>
            <a:r>
              <a:rPr lang="en-US" sz="2000" dirty="0"/>
              <a:t>between 4 pixels</a:t>
            </a:r>
          </a:p>
          <a:p>
            <a:r>
              <a:rPr lang="en-US" sz="2000" b="1" dirty="0"/>
              <a:t>Token based readout </a:t>
            </a:r>
            <a:r>
              <a:rPr lang="en-US" sz="2000" dirty="0"/>
              <a:t>of hits is done in parallel for each core column when a </a:t>
            </a:r>
            <a:r>
              <a:rPr lang="en-US" sz="2000" b="1" dirty="0"/>
              <a:t>valid Trigger </a:t>
            </a:r>
            <a:r>
              <a:rPr lang="en-US" sz="2000" dirty="0"/>
              <a:t>is received</a:t>
            </a:r>
          </a:p>
          <a:p>
            <a:r>
              <a:rPr lang="en-US" sz="2000" dirty="0"/>
              <a:t>Multiple level of data processing : </a:t>
            </a:r>
          </a:p>
          <a:p>
            <a:pPr lvl="1"/>
            <a:r>
              <a:rPr lang="en-US" sz="2000" dirty="0"/>
              <a:t>event building	</a:t>
            </a:r>
          </a:p>
          <a:p>
            <a:pPr lvl="1"/>
            <a:r>
              <a:rPr lang="en-US" sz="2000" dirty="0"/>
              <a:t>data buffering and formatting</a:t>
            </a:r>
          </a:p>
          <a:p>
            <a:r>
              <a:rPr lang="en-US" sz="2000" dirty="0"/>
              <a:t>Building an </a:t>
            </a:r>
            <a:r>
              <a:rPr lang="en-US" sz="2000" b="1" dirty="0"/>
              <a:t>Aurora frame </a:t>
            </a:r>
            <a:r>
              <a:rPr lang="en-US" sz="2000" dirty="0"/>
              <a:t>based data stream to be send to the </a:t>
            </a:r>
            <a:r>
              <a:rPr lang="en-US" sz="2000" b="1" dirty="0"/>
              <a:t>high speed serializers</a:t>
            </a:r>
            <a:endParaRPr lang="en-GB" sz="2000" b="1" dirty="0"/>
          </a:p>
          <a:p>
            <a:endParaRPr lang="en-US" sz="20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E385558-93DB-4EFF-8A51-D0A992AF2A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52" y="4653074"/>
            <a:ext cx="5084052" cy="2412096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B170C34-760B-4332-A9C0-79845C6F5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D5830-E137-4545-8490-5D20CD5165A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41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1"/>
            <a:r>
              <a:rPr lang="en-US" altLang="fr-FR" dirty="0"/>
              <a:t>Test Results</a:t>
            </a:r>
          </a:p>
        </p:txBody>
      </p:sp>
    </p:spTree>
    <p:extLst>
      <p:ext uri="{BB962C8B-B14F-4D97-AF65-F5344CB8AC3E}">
        <p14:creationId xmlns:p14="http://schemas.microsoft.com/office/powerpoint/2010/main" val="3232152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7CA815F-1D6A-424B-97F5-BB8BB691F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19 octobre 2022</a:t>
            </a:r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CA979DD-D1BD-4B14-941E-05653AB23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R&amp;T IN2P3 –17-19 octobre 2022 - IP2I - Lyon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ITkPixV1 test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half" idx="4294967295"/>
          </p:nvPr>
        </p:nvSpPr>
        <p:spPr>
          <a:xfrm>
            <a:off x="0" y="2132013"/>
            <a:ext cx="5084763" cy="4846637"/>
          </a:xfrm>
        </p:spPr>
        <p:txBody>
          <a:bodyPr/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en-GB" sz="14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B609EDC-9978-4CCF-BC13-992B7AAE9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124" y="915518"/>
            <a:ext cx="8270062" cy="313553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A819BB4-1916-4F02-A131-67BF33A9C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124" y="4062303"/>
            <a:ext cx="8270062" cy="3059192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A60E58F6-AAC0-48F1-9FB4-5190C5EC7BE6}"/>
              </a:ext>
            </a:extLst>
          </p:cNvPr>
          <p:cNvSpPr txBox="1"/>
          <p:nvPr/>
        </p:nvSpPr>
        <p:spPr>
          <a:xfrm>
            <a:off x="7192684" y="1873491"/>
            <a:ext cx="2704587" cy="108337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Before tuning: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Threshold: ~ 1860 e-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Thresh. dispersion: ~ 300 e-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Noise: 41 e-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2A0B7E9-D2B6-4CAB-9996-EC3593E7B419}"/>
              </a:ext>
            </a:extLst>
          </p:cNvPr>
          <p:cNvSpPr txBox="1"/>
          <p:nvPr/>
        </p:nvSpPr>
        <p:spPr>
          <a:xfrm>
            <a:off x="7192684" y="4995566"/>
            <a:ext cx="2605200" cy="108337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After tuning: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Threshold: ~ 700 e-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Thresh. dispersion: ~ 80 e-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Noise: 40 e-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102ED49-9300-4559-8C6A-72866DC0A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B3A28-48E2-4CAE-9B10-3100FC5CCBFD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352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RD53 TID test activities</a:t>
            </a:r>
            <a:endParaRPr lang="en-US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half" idx="1"/>
          </p:nvPr>
        </p:nvSpPr>
        <p:spPr>
          <a:xfrm>
            <a:off x="5606731" y="4040709"/>
            <a:ext cx="5011536" cy="3119543"/>
          </a:xfrm>
        </p:spPr>
        <p:txBody>
          <a:bodyPr/>
          <a:lstStyle/>
          <a:p>
            <a:r>
              <a:rPr lang="en-US" dirty="0"/>
              <a:t>Multiple irradiation campaigns for the RD53A/B done at low temperature (-10 to -20 °C)</a:t>
            </a:r>
          </a:p>
          <a:p>
            <a:pPr lvl="1"/>
            <a:r>
              <a:rPr lang="en-US" b="1" dirty="0"/>
              <a:t>X-ray machine </a:t>
            </a:r>
            <a:r>
              <a:rPr lang="en-US" dirty="0"/>
              <a:t>for high and low dose rate irradiation</a:t>
            </a:r>
          </a:p>
          <a:p>
            <a:pPr lvl="1"/>
            <a:r>
              <a:rPr lang="en-US" b="1" dirty="0"/>
              <a:t>60 Co </a:t>
            </a:r>
            <a:r>
              <a:rPr lang="en-US" dirty="0"/>
              <a:t>for </a:t>
            </a:r>
            <a:r>
              <a:rPr lang="en-US" b="1" dirty="0"/>
              <a:t>low dose rate irradiation</a:t>
            </a:r>
          </a:p>
          <a:p>
            <a:pPr lvl="1"/>
            <a:r>
              <a:rPr lang="en-US" b="1" dirty="0"/>
              <a:t>Kr-85 sources </a:t>
            </a:r>
            <a:r>
              <a:rPr lang="en-US" dirty="0"/>
              <a:t>for low dose rate irradiation at -15°C  (550 </a:t>
            </a:r>
            <a:r>
              <a:rPr lang="en-US" dirty="0" err="1"/>
              <a:t>Mrad</a:t>
            </a:r>
            <a:r>
              <a:rPr lang="en-US" dirty="0"/>
              <a:t> reached in almost 3 years)</a:t>
            </a:r>
          </a:p>
          <a:p>
            <a:pPr lvl="1"/>
            <a:r>
              <a:rPr lang="en-US" dirty="0"/>
              <a:t>Tested chip in </a:t>
            </a:r>
            <a:r>
              <a:rPr lang="en-US" b="1" dirty="0"/>
              <a:t>proton irradiations </a:t>
            </a:r>
            <a:r>
              <a:rPr lang="en-US" dirty="0"/>
              <a:t>at Birmingham (SCCs) and at CYRIC (quads)</a:t>
            </a:r>
          </a:p>
          <a:p>
            <a:endParaRPr lang="en-US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19 octobre 2022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Journées R&amp;T IN2P3 –17-19 octobre 2022 - IP2I - Lyon </a:t>
            </a:r>
            <a:endParaRPr lang="en-US" dirty="0"/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7AFC4D59-A869-40FE-93EA-4FB88826DF39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200320" y="763377"/>
            <a:ext cx="5406411" cy="6221148"/>
          </a:xfrm>
        </p:spPr>
        <p:txBody>
          <a:bodyPr/>
          <a:lstStyle/>
          <a:p>
            <a:r>
              <a:rPr lang="en-GB" b="1" dirty="0"/>
              <a:t>Extensive radiation campaigns (since 2015) </a:t>
            </a:r>
            <a:r>
              <a:rPr lang="en-GB" dirty="0"/>
              <a:t>have been </a:t>
            </a:r>
            <a:br>
              <a:rPr lang="en-GB" dirty="0"/>
            </a:br>
            <a:r>
              <a:rPr lang="en-GB" dirty="0"/>
              <a:t>carried out to test and qualify :</a:t>
            </a:r>
          </a:p>
          <a:p>
            <a:pPr lvl="1"/>
            <a:r>
              <a:rPr lang="en-GB" dirty="0"/>
              <a:t>CM0S 65 nm devices, Prototypes of IPs and Front-ends , DRAD test chip to study TID effects on standard cells</a:t>
            </a:r>
          </a:p>
          <a:p>
            <a:pPr lvl="1"/>
            <a:r>
              <a:rPr lang="en-US" dirty="0"/>
              <a:t>The process suffers from </a:t>
            </a:r>
            <a:r>
              <a:rPr lang="en-US" b="1" dirty="0"/>
              <a:t>reverse annealing </a:t>
            </a:r>
            <a:r>
              <a:rPr lang="en-US" dirty="0"/>
              <a:t>and </a:t>
            </a:r>
            <a:r>
              <a:rPr lang="en-US" b="1" dirty="0"/>
              <a:t>low dose rate </a:t>
            </a:r>
            <a:r>
              <a:rPr lang="en-US" dirty="0"/>
              <a:t>effects</a:t>
            </a:r>
            <a:endParaRPr lang="en-GB" dirty="0"/>
          </a:p>
          <a:p>
            <a:r>
              <a:rPr lang="en-US" b="1" dirty="0"/>
              <a:t>Rules followed </a:t>
            </a:r>
            <a:r>
              <a:rPr lang="en-US" dirty="0"/>
              <a:t>in RD53  chip</a:t>
            </a:r>
          </a:p>
          <a:p>
            <a:pPr lvl="1"/>
            <a:r>
              <a:rPr lang="en-US" b="1" dirty="0"/>
              <a:t>Avoid minimum size digital </a:t>
            </a:r>
            <a:r>
              <a:rPr lang="en-US" dirty="0"/>
              <a:t>cells and use </a:t>
            </a:r>
            <a:r>
              <a:rPr lang="en-US" b="1" dirty="0"/>
              <a:t>large area devices for the analog</a:t>
            </a:r>
          </a:p>
          <a:p>
            <a:pPr lvl="1"/>
            <a:r>
              <a:rPr lang="en-GB" dirty="0"/>
              <a:t>RD53 chips are designed to meet specifications at 500 </a:t>
            </a:r>
            <a:r>
              <a:rPr lang="en-GB" dirty="0" err="1"/>
              <a:t>Mrad</a:t>
            </a:r>
            <a:r>
              <a:rPr lang="en-GB" dirty="0"/>
              <a:t> when </a:t>
            </a:r>
            <a:r>
              <a:rPr lang="en-GB" b="1" dirty="0"/>
              <a:t>operating at low temperature (-15 °C)</a:t>
            </a:r>
          </a:p>
          <a:p>
            <a:pPr lvl="1"/>
            <a:r>
              <a:rPr lang="en-GB" dirty="0"/>
              <a:t>The chip should be maintained powered off during shut down (room temperature) </a:t>
            </a:r>
          </a:p>
          <a:p>
            <a:r>
              <a:rPr lang="en-GB" dirty="0"/>
              <a:t>RD53 collaboration treats radiation damage as one of the </a:t>
            </a:r>
            <a:r>
              <a:rPr lang="en-GB" b="1" dirty="0"/>
              <a:t>IC design corners</a:t>
            </a:r>
          </a:p>
          <a:p>
            <a:pPr lvl="1"/>
            <a:r>
              <a:rPr lang="en-US" dirty="0"/>
              <a:t>100 </a:t>
            </a:r>
            <a:r>
              <a:rPr lang="en-US" dirty="0" err="1"/>
              <a:t>Mrad</a:t>
            </a:r>
            <a:r>
              <a:rPr lang="en-US" dirty="0"/>
              <a:t>, 200 </a:t>
            </a:r>
            <a:r>
              <a:rPr lang="en-US" dirty="0" err="1"/>
              <a:t>Mrad</a:t>
            </a:r>
            <a:r>
              <a:rPr lang="en-US" dirty="0"/>
              <a:t> and 500 </a:t>
            </a:r>
            <a:r>
              <a:rPr lang="en-US" dirty="0" err="1"/>
              <a:t>Mrad</a:t>
            </a:r>
            <a:r>
              <a:rPr lang="en-US" dirty="0"/>
              <a:t> simulation </a:t>
            </a:r>
            <a:br>
              <a:rPr lang="en-US" dirty="0"/>
            </a:br>
            <a:r>
              <a:rPr lang="en-US" dirty="0"/>
              <a:t>@ -30°C, 0°C, 25°C models were used to simulate the TID effect on analog and digital designs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0F7D157-C518-4871-8F45-B64DB045B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6731" y="674550"/>
            <a:ext cx="1548172" cy="155832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2667E40-BB72-48F9-BB29-BBF0FA78E6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6228" y="671110"/>
            <a:ext cx="1530377" cy="155832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C007C2B-C8E1-484E-8B55-92EB009E37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8470" y="669340"/>
            <a:ext cx="1557068" cy="155832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E58E513-E936-4301-BF7A-881C37999E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6731" y="2500292"/>
            <a:ext cx="1532772" cy="154501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70FBA7D-53A9-414E-82FF-841AB47953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0827" y="2500292"/>
            <a:ext cx="1530377" cy="154041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D539043-5806-4628-BCA7-58DB5004152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111" r="16277"/>
          <a:stretch/>
        </p:blipFill>
        <p:spPr>
          <a:xfrm>
            <a:off x="9061199" y="2505957"/>
            <a:ext cx="1557068" cy="153475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51A013C-FDD1-4DD4-B611-57E999D8BA6D}"/>
              </a:ext>
            </a:extLst>
          </p:cNvPr>
          <p:cNvSpPr/>
          <p:nvPr/>
        </p:nvSpPr>
        <p:spPr>
          <a:xfrm>
            <a:off x="5934039" y="589056"/>
            <a:ext cx="953274" cy="2769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fr-FR" dirty="0">
                <a:latin typeface="GillSansMT-Bold"/>
              </a:rPr>
              <a:t>CERN ATLAS</a:t>
            </a:r>
            <a:endParaRPr lang="fr-FR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B5A728B-AC35-4D42-BCAD-CF6233CD0802}"/>
              </a:ext>
            </a:extLst>
          </p:cNvPr>
          <p:cNvSpPr/>
          <p:nvPr/>
        </p:nvSpPr>
        <p:spPr>
          <a:xfrm>
            <a:off x="7875366" y="589055"/>
            <a:ext cx="521297" cy="2769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fr-FR" dirty="0">
                <a:latin typeface="GillSansMT-Bold"/>
              </a:rPr>
              <a:t>Bonn</a:t>
            </a:r>
            <a:endParaRPr lang="fr-FR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93E5E11-C503-468C-A7CD-E7BDF6D751D7}"/>
              </a:ext>
            </a:extLst>
          </p:cNvPr>
          <p:cNvSpPr/>
          <p:nvPr/>
        </p:nvSpPr>
        <p:spPr>
          <a:xfrm>
            <a:off x="9473339" y="584498"/>
            <a:ext cx="623504" cy="2769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fr-FR" dirty="0">
                <a:latin typeface="GillSansMT-Bold"/>
              </a:rPr>
              <a:t>Oxford</a:t>
            </a:r>
            <a:endParaRPr lang="fr-FR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E9BB8B7-2378-43C3-87E2-BFA90BF9FA7A}"/>
              </a:ext>
            </a:extLst>
          </p:cNvPr>
          <p:cNvSpPr/>
          <p:nvPr/>
        </p:nvSpPr>
        <p:spPr>
          <a:xfrm>
            <a:off x="5895608" y="2361597"/>
            <a:ext cx="1002326" cy="2769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fr-FR" dirty="0">
                <a:latin typeface="GillSansMT-Bold"/>
              </a:rPr>
              <a:t>CERN EP/ESE</a:t>
            </a:r>
            <a:endParaRPr lang="fr-FR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5766F65-AA4A-401D-B820-FE443019C8D0}"/>
              </a:ext>
            </a:extLst>
          </p:cNvPr>
          <p:cNvSpPr/>
          <p:nvPr/>
        </p:nvSpPr>
        <p:spPr>
          <a:xfrm>
            <a:off x="7710115" y="2361596"/>
            <a:ext cx="777521" cy="2769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fr-FR" dirty="0">
                <a:latin typeface="GillSansMT-Bold"/>
              </a:rPr>
              <a:t>Marseille</a:t>
            </a:r>
            <a:endParaRPr lang="fr-FR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0644ED2-7503-4641-B804-50E1FB089132}"/>
              </a:ext>
            </a:extLst>
          </p:cNvPr>
          <p:cNvSpPr/>
          <p:nvPr/>
        </p:nvSpPr>
        <p:spPr>
          <a:xfrm>
            <a:off x="9583754" y="2367457"/>
            <a:ext cx="402674" cy="2769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fr-FR" dirty="0">
                <a:latin typeface="GillSansMT-Bold"/>
              </a:rPr>
              <a:t>LBL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B0BB07-3693-4447-B14D-1C0A60650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D5830-E137-4545-8490-5D20CD5165A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316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A5D05252-04E1-425C-B7A9-FFFEE79DF0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944" y="1216186"/>
            <a:ext cx="2942545" cy="24286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370" y="-46688"/>
            <a:ext cx="10369260" cy="748890"/>
          </a:xfrm>
        </p:spPr>
        <p:txBody>
          <a:bodyPr/>
          <a:lstStyle/>
          <a:p>
            <a:r>
              <a:rPr lang="en-US" dirty="0"/>
              <a:t>TID test results (@IN2P3)</a:t>
            </a:r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5BECAC1D-A6D8-4D64-B487-BC290357149F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1600" dirty="0"/>
              <a:t>The TID tests were conducted in strong collaboration </a:t>
            </a:r>
            <a:r>
              <a:rPr lang="en-US" sz="1600" b="1" dirty="0" err="1"/>
              <a:t>IJCLab</a:t>
            </a:r>
            <a:r>
              <a:rPr lang="en-US" sz="1600" b="1" dirty="0"/>
              <a:t>/CPPM</a:t>
            </a:r>
          </a:p>
          <a:p>
            <a:pPr lvl="1"/>
            <a:r>
              <a:rPr lang="en-US" sz="1600" dirty="0"/>
              <a:t>The temperature is well controlled and stable around  -8°C</a:t>
            </a:r>
          </a:p>
          <a:p>
            <a:pPr lvl="1"/>
            <a:r>
              <a:rPr lang="en-US" sz="1600" dirty="0"/>
              <a:t>The chip ITkPixV1 in LDO mode</a:t>
            </a:r>
          </a:p>
          <a:p>
            <a:pPr lvl="2"/>
            <a:r>
              <a:rPr lang="en-US" sz="1600" dirty="0"/>
              <a:t>VDDD and VDDA generated inside the chip</a:t>
            </a:r>
          </a:p>
          <a:p>
            <a:pPr lvl="1"/>
            <a:r>
              <a:rPr lang="en-US" sz="1600" dirty="0"/>
              <a:t>Dose rate of 1.2 </a:t>
            </a:r>
            <a:r>
              <a:rPr lang="en-US" sz="1600" dirty="0" err="1"/>
              <a:t>Mrad</a:t>
            </a:r>
            <a:r>
              <a:rPr lang="en-US" sz="1600" dirty="0"/>
              <a:t>/hour</a:t>
            </a:r>
          </a:p>
          <a:p>
            <a:pPr lvl="1"/>
            <a:r>
              <a:rPr lang="en-US" sz="1600" dirty="0"/>
              <a:t>Tested up to 650 </a:t>
            </a:r>
            <a:r>
              <a:rPr lang="en-US" sz="1600" dirty="0" err="1"/>
              <a:t>Mrad</a:t>
            </a:r>
            <a:endParaRPr lang="en-US" sz="1600" dirty="0"/>
          </a:p>
          <a:p>
            <a:pPr lvl="1"/>
            <a:r>
              <a:rPr lang="en-US" sz="1600" dirty="0"/>
              <a:t>Drift of VDDD/VDDA due to the reference voltages VREFA/VFEFD shift</a:t>
            </a:r>
          </a:p>
          <a:p>
            <a:r>
              <a:rPr lang="en-US" sz="1600" b="1" dirty="0"/>
              <a:t>On chip Ring Oscillators</a:t>
            </a:r>
          </a:p>
          <a:p>
            <a:pPr lvl="1"/>
            <a:r>
              <a:rPr lang="en-US" sz="1600" dirty="0"/>
              <a:t>Designed by </a:t>
            </a:r>
            <a:r>
              <a:rPr lang="en-US" sz="1600" dirty="0" err="1"/>
              <a:t>IJCLab</a:t>
            </a:r>
            <a:r>
              <a:rPr lang="en-US" sz="1600" dirty="0"/>
              <a:t> and used intensively for dose monitoring</a:t>
            </a:r>
          </a:p>
          <a:p>
            <a:pPr lvl="1"/>
            <a:r>
              <a:rPr lang="en-US" sz="1600" dirty="0"/>
              <a:t>Absolute VDDD correction applied using Freq vs VDDD slopes</a:t>
            </a:r>
          </a:p>
          <a:p>
            <a:pPr lvl="1"/>
            <a:r>
              <a:rPr lang="en-US" sz="1600" b="1" dirty="0"/>
              <a:t>Delay increase for strength 0 gates up to 45% </a:t>
            </a:r>
          </a:p>
          <a:p>
            <a:pPr lvl="2"/>
            <a:r>
              <a:rPr lang="en-US" sz="1600" b="1" dirty="0"/>
              <a:t>Not used in </a:t>
            </a:r>
            <a:r>
              <a:rPr lang="fr-FR" sz="1600" b="1" dirty="0"/>
              <a:t>the chip</a:t>
            </a:r>
          </a:p>
          <a:p>
            <a:pPr lvl="1"/>
            <a:r>
              <a:rPr lang="en-US" sz="1600" b="1" dirty="0"/>
              <a:t>Delay increase for strength 4 up to 28%</a:t>
            </a:r>
          </a:p>
          <a:p>
            <a:r>
              <a:rPr lang="en-US" sz="1600" dirty="0"/>
              <a:t>The results obtained are compatible with those obtained by other institutes</a:t>
            </a:r>
          </a:p>
          <a:p>
            <a:endParaRPr lang="en-US" sz="1600" dirty="0"/>
          </a:p>
          <a:p>
            <a:endParaRPr lang="fr-FR" sz="16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7CA815F-1D6A-424B-97F5-BB8BB691F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19 octobre 2022</a:t>
            </a:r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CA979DD-D1BD-4B14-941E-05653AB23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Journées R&amp;T IN2P3 –17-19 octobre 2022 - IP2I - Lyon </a:t>
            </a:r>
            <a:endParaRPr lang="en-US" dirty="0"/>
          </a:p>
        </p:txBody>
      </p:sp>
      <p:graphicFrame>
        <p:nvGraphicFramePr>
          <p:cNvPr id="35" name="Tableau 34">
            <a:extLst>
              <a:ext uri="{FF2B5EF4-FFF2-40B4-BE49-F238E27FC236}">
                <a16:creationId xmlns:a16="http://schemas.microsoft.com/office/drawing/2014/main" id="{F1ECDFB8-DB91-4F5D-8C11-4D47CF614D0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597466" y="4680960"/>
          <a:ext cx="1957114" cy="13858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5772">
                  <a:extLst>
                    <a:ext uri="{9D8B030D-6E8A-4147-A177-3AD203B41FA5}">
                      <a16:colId xmlns:a16="http://schemas.microsoft.com/office/drawing/2014/main" val="707700818"/>
                    </a:ext>
                  </a:extLst>
                </a:gridCol>
                <a:gridCol w="971342">
                  <a:extLst>
                    <a:ext uri="{9D8B030D-6E8A-4147-A177-3AD203B41FA5}">
                      <a16:colId xmlns:a16="http://schemas.microsoft.com/office/drawing/2014/main" val="4142833911"/>
                    </a:ext>
                  </a:extLst>
                </a:gridCol>
              </a:tblGrid>
              <a:tr h="13215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000" b="0" spc="-1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Ring Oscillator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000" b="0" spc="-10" baseline="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650 </a:t>
                      </a:r>
                      <a:r>
                        <a:rPr lang="en-US" sz="1000" b="0" spc="-10" baseline="0" noProof="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Mrad</a:t>
                      </a:r>
                      <a:endParaRPr lang="en-US" sz="1000" b="0" spc="-10" baseline="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6981134"/>
                  </a:ext>
                </a:extLst>
              </a:tr>
              <a:tr h="15418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000" b="0" spc="-10" noProof="0" dirty="0" err="1">
                          <a:solidFill>
                            <a:srgbClr val="0066CC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cknd</a:t>
                      </a:r>
                      <a:r>
                        <a:rPr lang="en-US" sz="1000" b="0" spc="-10" noProof="0" dirty="0">
                          <a:solidFill>
                            <a:srgbClr val="0066CC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000" b="0" spc="-10" baseline="0" noProof="0" dirty="0">
                          <a:solidFill>
                            <a:srgbClr val="0066CC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42 %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5657284"/>
                  </a:ext>
                </a:extLst>
              </a:tr>
              <a:tr h="15418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000" b="0" spc="-10" noProof="0" dirty="0" err="1">
                          <a:solidFill>
                            <a:srgbClr val="FF99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cknd</a:t>
                      </a:r>
                      <a:r>
                        <a:rPr lang="en-US" sz="1000" b="0" spc="-10" noProof="0" dirty="0">
                          <a:solidFill>
                            <a:srgbClr val="FF99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000" b="0" spc="-10" baseline="0" noProof="0" dirty="0">
                          <a:solidFill>
                            <a:srgbClr val="FF99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12 %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9223294"/>
                  </a:ext>
                </a:extLst>
              </a:tr>
              <a:tr h="15418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000" b="0" spc="-10" noProof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invd</a:t>
                      </a:r>
                      <a:r>
                        <a:rPr lang="en-US" sz="1000" b="0" spc="-10" noProof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000" b="0" spc="-10" baseline="0" noProof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45 %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2557528"/>
                  </a:ext>
                </a:extLst>
              </a:tr>
              <a:tr h="15418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000" b="0" spc="-10" noProof="0" dirty="0" err="1">
                          <a:solidFill>
                            <a:srgbClr val="C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invd</a:t>
                      </a:r>
                      <a:r>
                        <a:rPr lang="en-US" sz="1000" b="0" spc="-10" noProof="0" dirty="0">
                          <a:solidFill>
                            <a:srgbClr val="C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000" b="0" spc="-10" baseline="0" noProof="0" dirty="0">
                          <a:solidFill>
                            <a:srgbClr val="C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16 %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2574264"/>
                  </a:ext>
                </a:extLst>
              </a:tr>
              <a:tr h="15418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000" b="0" spc="-10" noProof="0" dirty="0">
                          <a:solidFill>
                            <a:srgbClr val="9933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nand4d0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000" b="0" spc="-10" baseline="0" noProof="0" dirty="0">
                          <a:solidFill>
                            <a:srgbClr val="9933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36 %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639086"/>
                  </a:ext>
                </a:extLst>
              </a:tr>
              <a:tr h="15418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000" b="0" spc="-10" noProof="0" dirty="0">
                          <a:solidFill>
                            <a:srgbClr val="99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nand4d4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000" b="0" spc="-10" baseline="0" noProof="0" dirty="0">
                          <a:solidFill>
                            <a:srgbClr val="99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15 %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0676022"/>
                  </a:ext>
                </a:extLst>
              </a:tr>
              <a:tr h="15418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000" b="0" spc="-10" noProof="0" dirty="0">
                          <a:solidFill>
                            <a:srgbClr val="FF00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nor4d0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000" b="0" spc="-10" baseline="0" noProof="0" dirty="0">
                          <a:solidFill>
                            <a:srgbClr val="FF00F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7230761"/>
                  </a:ext>
                </a:extLst>
              </a:tr>
              <a:tr h="15418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000" b="0" spc="-10" noProof="0" dirty="0">
                          <a:solidFill>
                            <a:srgbClr val="80808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nor4d4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tabLst>
                          <a:tab pos="5486400" algn="r"/>
                        </a:tabLst>
                      </a:pPr>
                      <a:r>
                        <a:rPr lang="en-US" sz="1000" b="0" spc="-10" baseline="0" noProof="0" dirty="0">
                          <a:solidFill>
                            <a:srgbClr val="80808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18 %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9141399"/>
                  </a:ext>
                </a:extLst>
              </a:tr>
            </a:tbl>
          </a:graphicData>
        </a:graphic>
      </p:graphicFrame>
      <p:sp>
        <p:nvSpPr>
          <p:cNvPr id="36" name="Rectangle 35">
            <a:extLst>
              <a:ext uri="{FF2B5EF4-FFF2-40B4-BE49-F238E27FC236}">
                <a16:creationId xmlns:a16="http://schemas.microsoft.com/office/drawing/2014/main" id="{517FE871-EE2F-4873-BAE2-CFFA834F4469}"/>
              </a:ext>
            </a:extLst>
          </p:cNvPr>
          <p:cNvSpPr/>
          <p:nvPr/>
        </p:nvSpPr>
        <p:spPr>
          <a:xfrm>
            <a:off x="5230980" y="6433231"/>
            <a:ext cx="40146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400" b="1" i="1" dirty="0">
                <a:solidFill>
                  <a:schemeClr val="accent5">
                    <a:lumMod val="50000"/>
                  </a:schemeClr>
                </a:solidFill>
                <a:latin typeface="GillSansMT-Bold"/>
              </a:rPr>
              <a:t> Yahya  </a:t>
            </a:r>
            <a:r>
              <a:rPr lang="en-US" sz="1400" b="1" i="1" dirty="0" err="1">
                <a:solidFill>
                  <a:schemeClr val="accent5">
                    <a:lumMod val="50000"/>
                  </a:schemeClr>
                </a:solidFill>
                <a:latin typeface="GillSansMT-Bold"/>
              </a:rPr>
              <a:t>Khwaira</a:t>
            </a:r>
            <a:r>
              <a:rPr lang="en-US" sz="1400" b="1" i="1" dirty="0">
                <a:solidFill>
                  <a:schemeClr val="accent5">
                    <a:lumMod val="50000"/>
                  </a:schemeClr>
                </a:solidFill>
                <a:latin typeface="GillSansMT-Bold"/>
              </a:rPr>
              <a:t>  ( </a:t>
            </a:r>
            <a:r>
              <a:rPr lang="en-US" sz="1400" b="1" i="1" dirty="0" err="1">
                <a:solidFill>
                  <a:schemeClr val="accent5">
                    <a:lumMod val="50000"/>
                  </a:schemeClr>
                </a:solidFill>
                <a:latin typeface="GillSansMT-Bold"/>
              </a:rPr>
              <a:t>IJCLab</a:t>
            </a:r>
            <a:r>
              <a:rPr lang="en-US" sz="1400" b="1" i="1" dirty="0">
                <a:solidFill>
                  <a:schemeClr val="accent5">
                    <a:lumMod val="50000"/>
                  </a:schemeClr>
                </a:solidFill>
                <a:latin typeface="GillSansMT-Bold"/>
              </a:rPr>
              <a:t>) : RD53 test meeting </a:t>
            </a:r>
            <a:endParaRPr lang="en-US" sz="1400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9099508-C313-4166-8AC2-6FA1E19163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608" y="3604447"/>
            <a:ext cx="3076724" cy="277669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8C695B5-1FF4-4FAF-B1D3-7749478D22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268" y="1232570"/>
            <a:ext cx="2874880" cy="2428652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11BC25D-72CB-4C72-A3A5-BF1E37585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D5830-E137-4545-8490-5D20CD5165A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5937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>
        <a:noFill/>
        <a:ln w="19050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174394</TotalTime>
  <Words>4230</Words>
  <Application>Microsoft Office PowerPoint</Application>
  <PresentationFormat>Personnalisé</PresentationFormat>
  <Paragraphs>633</Paragraphs>
  <Slides>34</Slides>
  <Notes>28</Notes>
  <HiddenSlides>0</HiddenSlides>
  <MMClips>0</MMClips>
  <ScaleCrop>false</ScaleCrop>
  <HeadingPairs>
    <vt:vector size="6" baseType="variant">
      <vt:variant>
        <vt:lpstr>Polices utilisées</vt:lpstr>
      </vt:variant>
      <vt:variant>
        <vt:i4>15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50" baseType="lpstr">
      <vt:lpstr>Arial</vt:lpstr>
      <vt:lpstr>Arial Unicode MS</vt:lpstr>
      <vt:lpstr>Bahnschrift</vt:lpstr>
      <vt:lpstr>Calibri</vt:lpstr>
      <vt:lpstr>Calibri Light</vt:lpstr>
      <vt:lpstr>Comic Sans MS</vt:lpstr>
      <vt:lpstr>ComicSansMS</vt:lpstr>
      <vt:lpstr>Constantia</vt:lpstr>
      <vt:lpstr>Courier New</vt:lpstr>
      <vt:lpstr>GillSansMT-Bold</vt:lpstr>
      <vt:lpstr>StarBats</vt:lpstr>
      <vt:lpstr>Symbol</vt:lpstr>
      <vt:lpstr>Times New Roman</vt:lpstr>
      <vt:lpstr>Wingdings</vt:lpstr>
      <vt:lpstr>Wingdings 2</vt:lpstr>
      <vt:lpstr>Flow</vt:lpstr>
      <vt:lpstr>Etat d’avancement de la conception des ASICs RD53</vt:lpstr>
      <vt:lpstr>Outline</vt:lpstr>
      <vt:lpstr>RD53 collaboration and specifications </vt:lpstr>
      <vt:lpstr>RD53B Floorplan</vt:lpstr>
      <vt:lpstr>Data Flow</vt:lpstr>
      <vt:lpstr>Test Results</vt:lpstr>
      <vt:lpstr>ITkPixV1 test results</vt:lpstr>
      <vt:lpstr>RD53 TID test activities</vt:lpstr>
      <vt:lpstr>TID test results (@IN2P3)</vt:lpstr>
      <vt:lpstr>TID test results</vt:lpstr>
      <vt:lpstr>SEE tolerance</vt:lpstr>
      <vt:lpstr>SEU mitigation in the RD53B chip</vt:lpstr>
      <vt:lpstr>SEU Tests campaigns</vt:lpstr>
      <vt:lpstr>HL-LHC SEU rate estimation</vt:lpstr>
      <vt:lpstr>SEE effects on the RD53B chip working</vt:lpstr>
      <vt:lpstr>Digital verification</vt:lpstr>
      <vt:lpstr>Digital Verification</vt:lpstr>
      <vt:lpstr>RD53 Framework Development</vt:lpstr>
      <vt:lpstr>Critical Issues</vt:lpstr>
      <vt:lpstr>Conclusion and summary</vt:lpstr>
      <vt:lpstr>Backup</vt:lpstr>
      <vt:lpstr>SEU mitigation in the RD53B chip</vt:lpstr>
      <vt:lpstr>Pixel configuration test results</vt:lpstr>
      <vt:lpstr>Pixel configuration tests</vt:lpstr>
      <vt:lpstr>Global configuration test results</vt:lpstr>
      <vt:lpstr>Global configuration results</vt:lpstr>
      <vt:lpstr>Fluence of Hadrons &gt; 20 MeV (4000 fb-1)</vt:lpstr>
      <vt:lpstr>Pixel Configuration</vt:lpstr>
      <vt:lpstr>HL-LHC SEU rate estimation</vt:lpstr>
      <vt:lpstr>Digital scan</vt:lpstr>
      <vt:lpstr>CDR testing at GANIL</vt:lpstr>
      <vt:lpstr>Laser SEU testing</vt:lpstr>
      <vt:lpstr>Laser SEU testing</vt:lpstr>
      <vt:lpstr>Radiation Hardness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testIrrad65</dc:title>
  <dc:creator>MM</dc:creator>
  <cp:lastModifiedBy>Mohsine</cp:lastModifiedBy>
  <cp:revision>4450</cp:revision>
  <cp:lastPrinted>2021-05-27T13:14:51Z</cp:lastPrinted>
  <dcterms:created xsi:type="dcterms:W3CDTF">2000-10-31T17:32:11Z</dcterms:created>
  <dcterms:modified xsi:type="dcterms:W3CDTF">2022-10-19T07:38:36Z</dcterms:modified>
</cp:coreProperties>
</file>