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17" r:id="rId2"/>
    <p:sldId id="2948" r:id="rId3"/>
    <p:sldId id="2963" r:id="rId4"/>
    <p:sldId id="2965" r:id="rId5"/>
    <p:sldId id="2966" r:id="rId6"/>
    <p:sldId id="2971" r:id="rId7"/>
    <p:sldId id="2972" r:id="rId8"/>
    <p:sldId id="2968" r:id="rId9"/>
    <p:sldId id="2975" r:id="rId10"/>
    <p:sldId id="2976" r:id="rId11"/>
    <p:sldId id="2977" r:id="rId12"/>
    <p:sldId id="2979" r:id="rId13"/>
    <p:sldId id="2980" r:id="rId14"/>
    <p:sldId id="2982" r:id="rId15"/>
    <p:sldId id="2981" r:id="rId16"/>
    <p:sldId id="2978" r:id="rId17"/>
    <p:sldId id="29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 Malgeri" initials="L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A672D"/>
    <a:srgbClr val="A26B2D"/>
    <a:srgbClr val="F97BFF"/>
    <a:srgbClr val="00B30B"/>
    <a:srgbClr val="D58F3E"/>
    <a:srgbClr val="FFC789"/>
    <a:srgbClr val="FCA849"/>
    <a:srgbClr val="E9EDF4"/>
    <a:srgbClr val="FF8D00"/>
    <a:srgbClr val="00D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1" autoAdjust="0"/>
    <p:restoredTop sz="95353" autoAdjust="0"/>
  </p:normalViewPr>
  <p:slideViewPr>
    <p:cSldViewPr snapToGrid="0" snapToObjects="1">
      <p:cViewPr>
        <p:scale>
          <a:sx n="120" d="100"/>
          <a:sy n="120" d="100"/>
        </p:scale>
        <p:origin x="312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80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0A0A3-E680-514A-A0D9-5D56161CA2B6}" type="datetimeFigureOut">
              <a:rPr lang="en-US" smtClean="0"/>
              <a:pPr/>
              <a:t>10/17/22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883A-A103-0047-ADA0-262C0F5B7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438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358B-323C-2A4D-B62E-A6954C044CEB}" type="datetimeFigureOut">
              <a:rPr lang="en-US" smtClean="0"/>
              <a:pPr/>
              <a:t>10/17/22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DDA8-2351-A546-91A9-2672C2503B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5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5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0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1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83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7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89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7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64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9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5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76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6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7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7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16CAB-7AFB-054D-8CC8-92C3C9C73555}" type="datetime1">
              <a:rPr lang="fr-FR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2CEA-3075-0841-8798-0CD574AD1FE7}" type="datetime1">
              <a:rPr lang="fr-FR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119E-8C6D-B042-AC46-EEB9BED9BF4C}" type="datetime1">
              <a:rPr lang="fr-FR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88"/>
            <a:ext cx="12192000" cy="67823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7622"/>
            <a:ext cx="12192000" cy="6110378"/>
          </a:xfrm>
        </p:spPr>
        <p:txBody>
          <a:bodyPr/>
          <a:lstStyle>
            <a:lvl1pPr marL="274320" indent="-274320">
              <a:spcBef>
                <a:spcPts val="600"/>
              </a:spcBef>
              <a:defRPr>
                <a:solidFill>
                  <a:srgbClr val="000090"/>
                </a:solidFill>
              </a:defRPr>
            </a:lvl1pPr>
            <a:lvl2pPr marL="548640" indent="-274320">
              <a:spcBef>
                <a:spcPts val="600"/>
              </a:spcBef>
              <a:buFont typeface="Lucida Grande"/>
              <a:buChar char="-"/>
              <a:defRPr sz="2000">
                <a:solidFill>
                  <a:schemeClr val="tx1"/>
                </a:solidFill>
              </a:defRPr>
            </a:lvl2pPr>
            <a:lvl3pPr marL="822960" indent="-274320">
              <a:spcBef>
                <a:spcPts val="300"/>
              </a:spcBef>
              <a:buFont typeface="Lucida Grande"/>
              <a:buChar char="-"/>
              <a:defRPr sz="1800">
                <a:solidFill>
                  <a:srgbClr val="800000"/>
                </a:solidFill>
              </a:defRPr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96822"/>
            <a:ext cx="1219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CEA5-867A-AF40-BC7F-D86A3131E008}" type="datetime1">
              <a:rPr lang="fr-FR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504F-0F11-0E41-AED2-0280D15E2FAC}" type="datetime1">
              <a:rPr lang="fr-FR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768106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4AED-B430-0B44-A681-B0B62036C6AE}" type="datetime1">
              <a:rPr lang="fr-FR" smtClean="0"/>
              <a:t>17/10/2022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E52-6DD5-7F4B-BF58-8AEB612274AC}" type="datetime1">
              <a:rPr lang="fr-FR" smtClean="0"/>
              <a:t>17/10/2022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747622"/>
            <a:ext cx="1097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DACA-3821-2646-9EFB-525566772EAB}" type="datetime1">
              <a:rPr lang="fr-FR" smtClean="0"/>
              <a:t>17/10/2022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67B2-9C07-AF48-B057-59B658C86A0A}" type="datetime1">
              <a:rPr lang="fr-FR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501B-2E89-E34D-8158-C74E88986CC9}" type="datetime1">
              <a:rPr lang="fr-FR" smtClean="0"/>
              <a:t>17/10/2022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 Apr. 9,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62D5A-175C-0146-8DFE-850ADA1B8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588"/>
            <a:ext cx="10972800" cy="79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47622"/>
            <a:ext cx="10972800" cy="560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1B7D7-48B2-6242-AE25-3C06ACB42634}" type="datetime1">
              <a:rPr lang="fr-FR" smtClean="0"/>
              <a:t>17/10/2022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6435" y="1"/>
            <a:ext cx="2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algn="l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1"/>
            <a:r>
              <a:rPr lang="en-US"/>
              <a:t>MB Apr. 9,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112" y="1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9CA62D5A-175C-0146-8DFE-850ADA1B8F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3429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p-dep.web.cern.ch/rd-experimental-technologies" TargetMode="External"/><Relationship Id="rId3" Type="http://schemas.openxmlformats.org/officeDocument/2006/relationships/hyperlink" Target="https://indico.cern.ch/event/957057/page/21633-mandate" TargetMode="External"/><Relationship Id="rId7" Type="http://schemas.openxmlformats.org/officeDocument/2006/relationships/hyperlink" Target="https://science.osti.gov/media/hep/pdf/Reports/2020/DOE_Basic_Research_Needs_Study_on_High_Energy_Physic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910.11775" TargetMode="External"/><Relationship Id="rId11" Type="http://schemas.openxmlformats.org/officeDocument/2006/relationships/hyperlink" Target="https://ecfa-dp.desy.de/public_documents/" TargetMode="External"/><Relationship Id="rId5" Type="http://schemas.openxmlformats.org/officeDocument/2006/relationships/hyperlink" Target="https://home.cern/resources/brochure/cern/european-strategy-particle-physics" TargetMode="External"/><Relationship Id="rId10" Type="http://schemas.openxmlformats.org/officeDocument/2006/relationships/hyperlink" Target="https://attract-eu.com/" TargetMode="External"/><Relationship Id="rId4" Type="http://schemas.openxmlformats.org/officeDocument/2006/relationships/hyperlink" Target="https://indico.cern.ch/event/957057/page/21653-relevant-documents" TargetMode="External"/><Relationship Id="rId9" Type="http://schemas.openxmlformats.org/officeDocument/2006/relationships/hyperlink" Target="https://aidainnova.web.cern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cern/detect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uropeanstrategyupdate.web.cern.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5705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784893?ln=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ms.cern/detec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cds.cern.ch/record/2784893?ln=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172215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cfa-dp.desy.de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32485" y="2798058"/>
            <a:ext cx="105270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venir Next" panose="020B0503020202020204" pitchFamily="34" charset="0"/>
                <a:ea typeface="Geneva" panose="020B0503030404040204" pitchFamily="34" charset="0"/>
                <a:cs typeface="Diwan Thuluth" pitchFamily="2" charset="-78"/>
              </a:rPr>
              <a:t>CERN ECFA detector R&amp;D roadmap implementation</a:t>
            </a:r>
          </a:p>
          <a:p>
            <a:pPr>
              <a:spcAft>
                <a:spcPts val="600"/>
              </a:spcAft>
            </a:pPr>
            <a:r>
              <a:rPr lang="fr-FR" sz="2200" dirty="0">
                <a:latin typeface="Avenir Next" panose="020B0503020202020204" pitchFamily="34" charset="0"/>
                <a:ea typeface="Geneva" panose="020B0503030404040204" pitchFamily="34" charset="0"/>
                <a:cs typeface="Diwan Thuluth" pitchFamily="2" charset="-78"/>
              </a:rPr>
              <a:t>Journées</a:t>
            </a:r>
            <a:r>
              <a:rPr lang="en-US" sz="2200" dirty="0">
                <a:latin typeface="Avenir Next" panose="020B0503020202020204" pitchFamily="34" charset="0"/>
                <a:ea typeface="Geneva" panose="020B0503030404040204" pitchFamily="34" charset="0"/>
                <a:cs typeface="Diwan Thuluth" pitchFamily="2" charset="-78"/>
              </a:rPr>
              <a:t> R&amp;T IN2P3, IP2I 17-19 Oct. 2022</a:t>
            </a:r>
            <a:endParaRPr lang="en-US" sz="2200" dirty="0">
              <a:latin typeface="Avenir Next" panose="020B0503020202020204" pitchFamily="34" charset="0"/>
              <a:ea typeface="Ayuthaya" pitchFamily="2" charset="-34"/>
              <a:cs typeface="Apple Chancery" panose="03020702040506060504" pitchFamily="66" charset="-79"/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</a:rPr>
              <a:t>D. </a:t>
            </a:r>
            <a:r>
              <a:rPr lang="en-US" sz="2000" dirty="0" err="1">
                <a:latin typeface="Avenir Next" panose="020B0503020202020204" pitchFamily="34" charset="0"/>
              </a:rPr>
              <a:t>Contardo</a:t>
            </a:r>
            <a:endParaRPr lang="en-US" sz="2000" dirty="0">
              <a:latin typeface="Avenir Next" panose="020B0503020202020204" pitchFamily="34" charset="0"/>
              <a:ea typeface="Geneva" panose="020B0503030404040204" pitchFamily="34" charset="0"/>
              <a:cs typeface="Diwan Thulut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012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198168"/>
            <a:ext cx="1198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Back-up </a:t>
            </a:r>
          </a:p>
        </p:txBody>
      </p:sp>
    </p:spTree>
    <p:extLst>
      <p:ext uri="{BB962C8B-B14F-4D97-AF65-F5344CB8AC3E}">
        <p14:creationId xmlns:p14="http://schemas.microsoft.com/office/powerpoint/2010/main" val="64832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ECFA Detector R&amp;D roadmap recommendations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F8F63E-34AF-D88B-016C-139BFFCA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40" y="1169894"/>
            <a:ext cx="9742721" cy="49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9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ECFA Detector R&amp;D roadmap recommendations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10CF4-5F88-BDD0-96E6-3F785E02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4" y="918971"/>
            <a:ext cx="11334832" cy="54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ECFA Detector R&amp;D roadmap recommendations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EB7A7-CE90-C54A-E885-6C901C3CC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2"/>
          <a:stretch/>
        </p:blipFill>
        <p:spPr>
          <a:xfrm>
            <a:off x="483052" y="1167617"/>
            <a:ext cx="11225897" cy="50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ECFA Detector R&amp;D roadmap recommendations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ED85F-F27F-3ACF-1F84-81B3AD9D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4" y="975243"/>
            <a:ext cx="11334832" cy="54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7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ECFA Detector R&amp;D roadmap recommendations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10CF4-5F88-BDD0-96E6-3F785E02C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4" y="918971"/>
            <a:ext cx="11334832" cy="54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4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D486B-54C0-465C-1F11-651C52E90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40" y="1192199"/>
            <a:ext cx="11072921" cy="51438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EF0DB9-E6FE-1F2B-322F-DADC5EC0A2CB}"/>
              </a:ext>
            </a:extLst>
          </p:cNvPr>
          <p:cNvSpPr/>
          <p:nvPr/>
        </p:nvSpPr>
        <p:spPr>
          <a:xfrm>
            <a:off x="257908" y="4954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Plans for training (TF9)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9B1065-6F4C-22C0-DB5C-7FFEAD927311}"/>
              </a:ext>
            </a:extLst>
          </p:cNvPr>
          <p:cNvSpPr/>
          <p:nvPr/>
        </p:nvSpPr>
        <p:spPr>
          <a:xfrm>
            <a:off x="-2284" y="6575894"/>
            <a:ext cx="1105356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* Presentation of K. Jacobs at the SPSC on Sept. 27 (private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1614208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F0DB9-E6FE-1F2B-322F-DADC5EC0A2CB}"/>
              </a:ext>
            </a:extLst>
          </p:cNvPr>
          <p:cNvSpPr/>
          <p:nvPr/>
        </p:nvSpPr>
        <p:spPr>
          <a:xfrm>
            <a:off x="257908" y="4954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Links to relevant documents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A74A8-BD81-1673-03D9-911415AD190D}"/>
              </a:ext>
            </a:extLst>
          </p:cNvPr>
          <p:cNvSpPr txBox="1"/>
          <p:nvPr/>
        </p:nvSpPr>
        <p:spPr>
          <a:xfrm>
            <a:off x="268997" y="2337304"/>
            <a:ext cx="11654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3"/>
              </a:rPr>
              <a:t>https://indico.cern.ch/event/957057/page/21633-mandate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(Panel Mandate document) 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4"/>
              </a:rPr>
              <a:t>https://indico.cern.ch/event/957057/page/21653-relevant-documents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5"/>
              </a:rPr>
              <a:t>https://home.cern/resources/brochure/cern/european-strategy-particle-physics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 </a:t>
            </a:r>
          </a:p>
          <a:p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6"/>
              </a:rPr>
              <a:t>https://arxiv.org/abs/1910.11775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(EPPSU Briefing Book) </a:t>
            </a:r>
          </a:p>
          <a:p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7"/>
              </a:rPr>
              <a:t>https://science.osti.gov/media/hep/pdf/Reports/2020/DOE_Basic_Research_Needs_Study_on_High_Energy_Physics.pdf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endParaRPr lang="en-GB" sz="1600" dirty="0">
              <a:effectLst/>
              <a:latin typeface="Avenir Next" panose="020B0503020202020204" pitchFamily="34" charset="0"/>
            </a:endParaRPr>
          </a:p>
          <a:p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8"/>
              </a:rPr>
              <a:t>https://ep-dep.web.cern.ch/rd-experimental-technologies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(CERN EP R&amp;D) </a:t>
            </a:r>
          </a:p>
          <a:p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9"/>
              </a:rPr>
              <a:t>https://aidainnova.web.cern.ch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(linking research infrastructures in detector development and testing) </a:t>
            </a:r>
          </a:p>
          <a:p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10"/>
              </a:rPr>
              <a:t>https://attract-eu.com/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(ATTRACT: linking to industry on detection and imaging technologies) </a:t>
            </a:r>
          </a:p>
          <a:p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  <a:hlinkClick r:id="rId11"/>
              </a:rPr>
              <a:t>https://ecfa-dp.desy.de/public_documents/</a:t>
            </a:r>
            <a:r>
              <a:rPr lang="en-GB" sz="1600" dirty="0">
                <a:solidFill>
                  <a:srgbClr val="0000FF"/>
                </a:solidFill>
                <a:effectLst/>
                <a:latin typeface="Avenir Next" panose="020B0503020202020204" pitchFamily="34" charset="0"/>
              </a:rPr>
              <a:t>  </a:t>
            </a:r>
            <a:r>
              <a:rPr lang="en-GB" sz="1600" dirty="0">
                <a:effectLst/>
                <a:latin typeface="Avenir Next" panose="020B0503020202020204" pitchFamily="34" charset="0"/>
              </a:rPr>
              <a:t>(Some useful documents from the ECFA Detector Panel) </a:t>
            </a:r>
          </a:p>
        </p:txBody>
      </p:sp>
    </p:spTree>
    <p:extLst>
      <p:ext uri="{BB962C8B-B14F-4D97-AF65-F5344CB8AC3E}">
        <p14:creationId xmlns:p14="http://schemas.microsoft.com/office/powerpoint/2010/main" val="12483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F0D3F-2443-5EE3-88B7-3CB5872716BE}"/>
              </a:ext>
            </a:extLst>
          </p:cNvPr>
          <p:cNvSpPr txBox="1"/>
          <p:nvPr/>
        </p:nvSpPr>
        <p:spPr>
          <a:xfrm>
            <a:off x="-18154" y="821445"/>
            <a:ext cx="26366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Front view of the CMS detector barrel part</a:t>
            </a:r>
            <a:endParaRPr lang="en-FR" sz="1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198B4-34CC-19BD-7DEF-36DBB60F17D2}"/>
              </a:ext>
            </a:extLst>
          </p:cNvPr>
          <p:cNvSpPr/>
          <p:nvPr/>
        </p:nvSpPr>
        <p:spPr>
          <a:xfrm>
            <a:off x="0" y="385220"/>
            <a:ext cx="121920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</a:rPr>
              <a:t>Following the recommendation of the European Particle Physics Strategy Update 2020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hlinkClick r:id="rId4"/>
              </a:rPr>
              <a:t>https://europeanstrategyupdate.web.cern.ch</a:t>
            </a:r>
            <a:endParaRPr lang="en-US" sz="16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CERN Council asked ECFA to prepare a Detector R&amp;D roadmap* considering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636A2D-78A5-D6C0-D740-7E7650B0CBC8}"/>
              </a:ext>
            </a:extLst>
          </p:cNvPr>
          <p:cNvGrpSpPr/>
          <p:nvPr/>
        </p:nvGrpSpPr>
        <p:grpSpPr>
          <a:xfrm>
            <a:off x="507276" y="1724616"/>
            <a:ext cx="11173771" cy="2767864"/>
            <a:chOff x="507276" y="1704068"/>
            <a:chExt cx="11173771" cy="276786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4407810-AFC0-8320-5419-E24D23DF8421}"/>
                </a:ext>
              </a:extLst>
            </p:cNvPr>
            <p:cNvGrpSpPr/>
            <p:nvPr/>
          </p:nvGrpSpPr>
          <p:grpSpPr>
            <a:xfrm>
              <a:off x="510953" y="1704068"/>
              <a:ext cx="11170094" cy="2205193"/>
              <a:chOff x="2200642" y="374359"/>
              <a:chExt cx="11052473" cy="3212807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C6768FD-0D8E-FCB9-7442-921A08D92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543" t="28432" r="3785" b="22002"/>
              <a:stretch/>
            </p:blipFill>
            <p:spPr>
              <a:xfrm>
                <a:off x="2200642" y="1420162"/>
                <a:ext cx="5465191" cy="216700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12D1B76-8CD8-FA3D-52FA-A33C8C3844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18486"/>
              <a:stretch/>
            </p:blipFill>
            <p:spPr>
              <a:xfrm>
                <a:off x="7787924" y="374359"/>
                <a:ext cx="5465191" cy="3195943"/>
              </a:xfrm>
              <a:prstGeom prst="rect">
                <a:avLst/>
              </a:prstGeom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0C31145-C2BF-5099-DC48-C72BD03C33F8}"/>
                </a:ext>
              </a:extLst>
            </p:cNvPr>
            <p:cNvSpPr txBox="1"/>
            <p:nvPr/>
          </p:nvSpPr>
          <p:spPr>
            <a:xfrm>
              <a:off x="507276" y="3887157"/>
              <a:ext cx="55233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Large accelerator and fixed target experiments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91ED09F-A4B4-CEFD-0AB9-750109C95872}"/>
                </a:ext>
              </a:extLst>
            </p:cNvPr>
            <p:cNvSpPr txBox="1"/>
            <p:nvPr/>
          </p:nvSpPr>
          <p:spPr>
            <a:xfrm>
              <a:off x="6157695" y="3887157"/>
              <a:ext cx="48476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Small accelerators, nuclear reactors</a:t>
              </a:r>
            </a:p>
            <a:p>
              <a:pPr marL="0" lvl="2" algn="ctr"/>
              <a:r>
                <a:rPr lang="en-US" sz="160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and </a:t>
              </a:r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cosmic ray experiments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4A867E7-58A5-E97B-D4E4-AC4508797C79}"/>
              </a:ext>
            </a:extLst>
          </p:cNvPr>
          <p:cNvSpPr txBox="1"/>
          <p:nvPr/>
        </p:nvSpPr>
        <p:spPr>
          <a:xfrm>
            <a:off x="1547150" y="4714547"/>
            <a:ext cx="84418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Test facilities, development infrastructures, networking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Overlaps with other fields (</a:t>
            </a:r>
            <a:r>
              <a:rPr lang="en-US" dirty="0" err="1">
                <a:latin typeface="Avenir Next" panose="020B0503020202020204" pitchFamily="34" charset="0"/>
              </a:rPr>
              <a:t>AstroParticle</a:t>
            </a:r>
            <a:r>
              <a:rPr lang="en-US" dirty="0">
                <a:latin typeface="Avenir Next" panose="020B0503020202020204" pitchFamily="34" charset="0"/>
              </a:rPr>
              <a:t> APPEC, Nuclear Physics </a:t>
            </a:r>
            <a:r>
              <a:rPr lang="en-US" dirty="0" err="1">
                <a:latin typeface="Avenir Next" panose="020B0503020202020204" pitchFamily="34" charset="0"/>
              </a:rPr>
              <a:t>NuPPEC</a:t>
            </a:r>
            <a:r>
              <a:rPr lang="en-US" dirty="0">
                <a:latin typeface="Avenir Next" panose="020B0503020202020204" pitchFamily="34" charset="0"/>
              </a:rPr>
              <a:t>…)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Industrial partnership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B71923-D5DB-497D-7FA0-1596C38FB8F9}"/>
              </a:ext>
            </a:extLst>
          </p:cNvPr>
          <p:cNvSpPr txBox="1"/>
          <p:nvPr/>
        </p:nvSpPr>
        <p:spPr>
          <a:xfrm>
            <a:off x="1547149" y="1830911"/>
            <a:ext cx="7608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Timeline of future HEP experiments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F5591-DCB8-853A-0034-12F4BCC885A3}"/>
              </a:ext>
            </a:extLst>
          </p:cNvPr>
          <p:cNvSpPr/>
          <p:nvPr/>
        </p:nvSpPr>
        <p:spPr>
          <a:xfrm>
            <a:off x="-2284" y="6565962"/>
            <a:ext cx="1182417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* Similar process for accelerators, see presentation of A. </a:t>
            </a:r>
            <a:r>
              <a:rPr lang="en-US" sz="1400" i="1" dirty="0" err="1">
                <a:latin typeface="Avenir Next" panose="020B0503020202020204" pitchFamily="34" charset="0"/>
              </a:rPr>
              <a:t>Lucotte</a:t>
            </a:r>
            <a:r>
              <a:rPr lang="en-US" sz="1400" i="1" dirty="0">
                <a:latin typeface="Avenir Next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00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9198B4-34CC-19BD-7DEF-36DBB60F17D2}"/>
              </a:ext>
            </a:extLst>
          </p:cNvPr>
          <p:cNvSpPr/>
          <p:nvPr/>
        </p:nvSpPr>
        <p:spPr>
          <a:xfrm>
            <a:off x="511629" y="300640"/>
            <a:ext cx="11168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</a:rPr>
              <a:t>A panel organization was put in place for a wide consultation of the community </a:t>
            </a:r>
          </a:p>
          <a:p>
            <a:pPr algn="ctr"/>
            <a:r>
              <a:rPr lang="en-US" sz="2000" dirty="0">
                <a:latin typeface="Avenir Next" panose="020B0503020202020204" pitchFamily="34" charset="0"/>
              </a:rPr>
              <a:t>comprising 9 Task Forces, operating through questionnaires and symposia (S1-2021) 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hlinkClick r:id="rId3"/>
              </a:rPr>
              <a:t>https://indico.cern.ch/event/957057/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8D741E-0C6A-6601-E2AF-5B1D9A475063}"/>
              </a:ext>
            </a:extLst>
          </p:cNvPr>
          <p:cNvGrpSpPr/>
          <p:nvPr/>
        </p:nvGrpSpPr>
        <p:grpSpPr>
          <a:xfrm>
            <a:off x="1344285" y="1587666"/>
            <a:ext cx="9503430" cy="4515814"/>
            <a:chOff x="1439242" y="2230342"/>
            <a:chExt cx="9503430" cy="4515814"/>
          </a:xfrm>
        </p:grpSpPr>
        <p:pic>
          <p:nvPicPr>
            <p:cNvPr id="3" name="Image 7">
              <a:extLst>
                <a:ext uri="{FF2B5EF4-FFF2-40B4-BE49-F238E27FC236}">
                  <a16:creationId xmlns:a16="http://schemas.microsoft.com/office/drawing/2014/main" id="{25850833-A450-0FF3-71AE-69E1C2057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9242" y="2230342"/>
              <a:ext cx="9503430" cy="3822413"/>
            </a:xfrm>
            <a:prstGeom prst="rect">
              <a:avLst/>
            </a:prstGeom>
          </p:spPr>
        </p:pic>
        <p:sp>
          <p:nvSpPr>
            <p:cNvPr id="5" name="ZoneTexte 16">
              <a:extLst>
                <a:ext uri="{FF2B5EF4-FFF2-40B4-BE49-F238E27FC236}">
                  <a16:creationId xmlns:a16="http://schemas.microsoft.com/office/drawing/2014/main" id="{0605C98E-FF88-473B-E20D-03276B3069C2}"/>
                </a:ext>
              </a:extLst>
            </p:cNvPr>
            <p:cNvSpPr txBox="1"/>
            <p:nvPr/>
          </p:nvSpPr>
          <p:spPr>
            <a:xfrm>
              <a:off x="5340902" y="6161381"/>
              <a:ext cx="1463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Co-convener </a:t>
              </a:r>
            </a:p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R. </a:t>
              </a:r>
              <a:r>
                <a:rPr lang="en-US" sz="1600" dirty="0" err="1">
                  <a:solidFill>
                    <a:srgbClr val="C00000"/>
                  </a:solidFill>
                  <a:latin typeface="Avenir Next" panose="020B0503020202020204" pitchFamily="34" charset="0"/>
                </a:rPr>
                <a:t>Poeschl</a:t>
              </a:r>
              <a:endParaRPr lang="en-US" sz="1600" dirty="0">
                <a:solidFill>
                  <a:srgbClr val="C00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29" name="ZoneTexte 21">
              <a:extLst>
                <a:ext uri="{FF2B5EF4-FFF2-40B4-BE49-F238E27FC236}">
                  <a16:creationId xmlns:a16="http://schemas.microsoft.com/office/drawing/2014/main" id="{6C63AD98-9490-6C89-C076-163EBB9CEF9E}"/>
                </a:ext>
              </a:extLst>
            </p:cNvPr>
            <p:cNvSpPr txBox="1"/>
            <p:nvPr/>
          </p:nvSpPr>
          <p:spPr>
            <a:xfrm>
              <a:off x="8562571" y="6161381"/>
              <a:ext cx="14637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Co-convener </a:t>
              </a:r>
            </a:p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J. </a:t>
              </a:r>
              <a:r>
                <a:rPr lang="en-US" sz="1600" dirty="0" err="1">
                  <a:solidFill>
                    <a:srgbClr val="C00000"/>
                  </a:solidFill>
                  <a:latin typeface="Avenir Next" panose="020B0503020202020204" pitchFamily="34" charset="0"/>
                </a:rPr>
                <a:t>Collot</a:t>
              </a:r>
              <a:endParaRPr lang="en-US" sz="1600" dirty="0">
                <a:solidFill>
                  <a:srgbClr val="C00000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31" name="ZoneTexte 34">
              <a:extLst>
                <a:ext uri="{FF2B5EF4-FFF2-40B4-BE49-F238E27FC236}">
                  <a16:creationId xmlns:a16="http://schemas.microsoft.com/office/drawing/2014/main" id="{66E8E2FD-CE77-AAB0-B230-AE0C5D68E08B}"/>
                </a:ext>
              </a:extLst>
            </p:cNvPr>
            <p:cNvSpPr txBox="1"/>
            <p:nvPr/>
          </p:nvSpPr>
          <p:spPr>
            <a:xfrm>
              <a:off x="2172866" y="6161381"/>
              <a:ext cx="25827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Expert panel D. </a:t>
              </a:r>
              <a:r>
                <a:rPr lang="en-US" sz="1600" dirty="0" err="1">
                  <a:solidFill>
                    <a:srgbClr val="C00000"/>
                  </a:solidFill>
                  <a:latin typeface="Avenir Next" panose="020B0503020202020204" pitchFamily="34" charset="0"/>
                </a:rPr>
                <a:t>Contardo</a:t>
              </a:r>
              <a:endParaRPr lang="en-US" sz="1600" dirty="0">
                <a:solidFill>
                  <a:srgbClr val="C00000"/>
                </a:solidFill>
                <a:latin typeface="Avenir Next" panose="020B0503020202020204" pitchFamily="34" charset="0"/>
              </a:endParaRPr>
            </a:p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also national contact</a:t>
              </a:r>
            </a:p>
          </p:txBody>
        </p:sp>
        <p:sp>
          <p:nvSpPr>
            <p:cNvPr id="32" name="ZoneTexte 35">
              <a:extLst>
                <a:ext uri="{FF2B5EF4-FFF2-40B4-BE49-F238E27FC236}">
                  <a16:creationId xmlns:a16="http://schemas.microsoft.com/office/drawing/2014/main" id="{03C877E5-E479-AD60-A83C-072DE505FEBA}"/>
                </a:ext>
              </a:extLst>
            </p:cNvPr>
            <p:cNvSpPr txBox="1"/>
            <p:nvPr/>
          </p:nvSpPr>
          <p:spPr>
            <a:xfrm>
              <a:off x="6862551" y="6161381"/>
              <a:ext cx="141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Expert panel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Avenir Next" panose="020B0503020202020204" pitchFamily="34" charset="0"/>
                </a:rPr>
                <a:t>C. de la </a:t>
              </a:r>
              <a:r>
                <a:rPr lang="en-US" sz="1600" dirty="0" err="1">
                  <a:solidFill>
                    <a:srgbClr val="C00000"/>
                  </a:solidFill>
                  <a:latin typeface="Avenir Next" panose="020B0503020202020204" pitchFamily="34" charset="0"/>
                </a:rPr>
                <a:t>Taille</a:t>
              </a:r>
              <a:endParaRPr lang="en-US" sz="1600" dirty="0">
                <a:solidFill>
                  <a:srgbClr val="C00000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3" name="Connecteur droit avec flèche 28">
              <a:extLst>
                <a:ext uri="{FF2B5EF4-FFF2-40B4-BE49-F238E27FC236}">
                  <a16:creationId xmlns:a16="http://schemas.microsoft.com/office/drawing/2014/main" id="{3266D15C-3E1F-9E92-2BA5-444FEAB7D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8064" y="5247933"/>
              <a:ext cx="166707" cy="897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8">
              <a:extLst>
                <a:ext uri="{FF2B5EF4-FFF2-40B4-BE49-F238E27FC236}">
                  <a16:creationId xmlns:a16="http://schemas.microsoft.com/office/drawing/2014/main" id="{A82D9BC5-015A-5AF6-E16F-BD5117790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7575" y="5261816"/>
              <a:ext cx="166707" cy="897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8">
              <a:extLst>
                <a:ext uri="{FF2B5EF4-FFF2-40B4-BE49-F238E27FC236}">
                  <a16:creationId xmlns:a16="http://schemas.microsoft.com/office/drawing/2014/main" id="{38A4A944-14B7-B60F-FB34-8D8FF03AB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5568" y="5276214"/>
              <a:ext cx="166707" cy="897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8">
              <a:extLst>
                <a:ext uri="{FF2B5EF4-FFF2-40B4-BE49-F238E27FC236}">
                  <a16:creationId xmlns:a16="http://schemas.microsoft.com/office/drawing/2014/main" id="{FA44D2A2-44A1-F56F-26C5-C68B444694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3815" y="5283404"/>
              <a:ext cx="166707" cy="897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3C9E81F-6D8E-4765-E502-DCC7FDF4FAA6}"/>
              </a:ext>
            </a:extLst>
          </p:cNvPr>
          <p:cNvSpPr/>
          <p:nvPr/>
        </p:nvSpPr>
        <p:spPr>
          <a:xfrm>
            <a:off x="1680259" y="6194062"/>
            <a:ext cx="8831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</a:rPr>
              <a:t>French contributions by actors in almost all TFs</a:t>
            </a:r>
          </a:p>
        </p:txBody>
      </p:sp>
    </p:spTree>
    <p:extLst>
      <p:ext uri="{BB962C8B-B14F-4D97-AF65-F5344CB8AC3E}">
        <p14:creationId xmlns:p14="http://schemas.microsoft.com/office/powerpoint/2010/main" val="62283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A9185D-3383-6447-81BF-1ACD468F3EDF}"/>
              </a:ext>
            </a:extLst>
          </p:cNvPr>
          <p:cNvSpPr/>
          <p:nvPr/>
        </p:nvSpPr>
        <p:spPr>
          <a:xfrm>
            <a:off x="105508" y="240173"/>
            <a:ext cx="11980984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Roadmap was presented to CERN Council Dec. 2021 </a:t>
            </a: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https://cds.cern.ch/record/2784893?ln=fr</a:t>
            </a: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*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Great view of ongoing R&amp;Ds, performance targets timeline and technology options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well structured and coherent presentation in all TF chapters</a:t>
            </a:r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0681A-0AC9-B095-E3A1-C19E63A58CEE}"/>
              </a:ext>
            </a:extLst>
          </p:cNvPr>
          <p:cNvSpPr/>
          <p:nvPr/>
        </p:nvSpPr>
        <p:spPr>
          <a:xfrm>
            <a:off x="-2284" y="6596442"/>
            <a:ext cx="1182417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* Including also a synopsis for public usage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B65E03-8BA5-418C-0A47-D633CFD4FB74}"/>
              </a:ext>
            </a:extLst>
          </p:cNvPr>
          <p:cNvGrpSpPr/>
          <p:nvPr/>
        </p:nvGrpSpPr>
        <p:grpSpPr>
          <a:xfrm>
            <a:off x="152804" y="1336162"/>
            <a:ext cx="11484640" cy="5215299"/>
            <a:chOff x="152804" y="1336162"/>
            <a:chExt cx="11484640" cy="52152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0CFC234-2440-E2FC-4702-92007BCBCF96}"/>
                </a:ext>
              </a:extLst>
            </p:cNvPr>
            <p:cNvGrpSpPr/>
            <p:nvPr/>
          </p:nvGrpSpPr>
          <p:grpSpPr>
            <a:xfrm>
              <a:off x="1015403" y="1336162"/>
              <a:ext cx="10413538" cy="5215299"/>
              <a:chOff x="1015403" y="1270846"/>
              <a:chExt cx="10413538" cy="521529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B6644F5-1AFC-37C5-134F-D7FB637638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390" t="19739"/>
              <a:stretch/>
            </p:blipFill>
            <p:spPr>
              <a:xfrm>
                <a:off x="6533425" y="1855133"/>
                <a:ext cx="4641191" cy="4561637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0973E2-2B6B-341B-7907-8EFBFE00C14A}"/>
                  </a:ext>
                </a:extLst>
              </p:cNvPr>
              <p:cNvSpPr/>
              <p:nvPr/>
            </p:nvSpPr>
            <p:spPr>
              <a:xfrm>
                <a:off x="1015403" y="1270846"/>
                <a:ext cx="101394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dirty="0">
                    <a:latin typeface="Avenir Next" panose="020B0503020202020204" pitchFamily="34" charset="0"/>
                  </a:rPr>
                  <a:t>illustration based on TF3: Solid State Detector (case of accelerator experiment requirements)   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6F42961-73AD-F030-4A99-313A26735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9655" y="1887791"/>
                <a:ext cx="4514367" cy="459835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8D68712-5E5A-5F76-A65E-324CB571524A}"/>
                  </a:ext>
                </a:extLst>
              </p:cNvPr>
              <p:cNvSpPr txBox="1"/>
              <p:nvPr/>
            </p:nvSpPr>
            <p:spPr>
              <a:xfrm>
                <a:off x="1498991" y="1622386"/>
                <a:ext cx="4514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FR" sz="1400" dirty="0">
                    <a:latin typeface="Avenir Next" panose="020B0503020202020204" pitchFamily="34" charset="0"/>
                  </a:rPr>
                  <a:t>Performance target as a function of experiment/time 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FABE16-62D4-8084-B2CD-4B42AF1A521B}"/>
                  </a:ext>
                </a:extLst>
              </p:cNvPr>
              <p:cNvSpPr txBox="1"/>
              <p:nvPr/>
            </p:nvSpPr>
            <p:spPr>
              <a:xfrm rot="16200000">
                <a:off x="-750355" y="3601879"/>
                <a:ext cx="41217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venir Next" panose="020B0503020202020204" pitchFamily="34" charset="0"/>
                  </a:rPr>
                  <a:t>S</a:t>
                </a:r>
                <a:r>
                  <a:rPr lang="en-FR" sz="1400" dirty="0">
                    <a:latin typeface="Avenir Next" panose="020B0503020202020204" pitchFamily="34" charset="0"/>
                  </a:rPr>
                  <a:t>ystems and technology options  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8D4A2A-BE76-82B1-1ED0-2E107C76D4AE}"/>
                  </a:ext>
                </a:extLst>
              </p:cNvPr>
              <p:cNvSpPr txBox="1"/>
              <p:nvPr/>
            </p:nvSpPr>
            <p:spPr>
              <a:xfrm rot="16200000">
                <a:off x="4734445" y="4129873"/>
                <a:ext cx="34052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venir Next" panose="020B0503020202020204" pitchFamily="34" charset="0"/>
                  </a:rPr>
                  <a:t>S</a:t>
                </a:r>
                <a:r>
                  <a:rPr lang="en-FR" sz="1400" dirty="0">
                    <a:latin typeface="Avenir Next" panose="020B0503020202020204" pitchFamily="34" charset="0"/>
                  </a:rPr>
                  <a:t>ystems 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05E3F8-F6D5-0F4C-FF58-EDC5D45CBE4A}"/>
                  </a:ext>
                </a:extLst>
              </p:cNvPr>
              <p:cNvSpPr txBox="1"/>
              <p:nvPr/>
            </p:nvSpPr>
            <p:spPr>
              <a:xfrm>
                <a:off x="6564552" y="1622386"/>
                <a:ext cx="48643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latin typeface="Avenir Next" panose="020B0503020202020204" pitchFamily="34" charset="0"/>
                  </a:rPr>
                  <a:t>D</a:t>
                </a:r>
                <a:r>
                  <a:rPr lang="en-FR" sz="1400" dirty="0">
                    <a:latin typeface="Avenir Next" panose="020B0503020202020204" pitchFamily="34" charset="0"/>
                  </a:rPr>
                  <a:t>egree of needs/benefits to the physics program   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D1C3842-7EBD-4BAC-1E56-8BA556751509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>
                <a:off x="6211246" y="1776275"/>
                <a:ext cx="3533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DE5E11-75F6-8B7F-EB95-C52ADD8AAF6C}"/>
                </a:ext>
              </a:extLst>
            </p:cNvPr>
            <p:cNvSpPr txBox="1"/>
            <p:nvPr/>
          </p:nvSpPr>
          <p:spPr>
            <a:xfrm rot="16200000">
              <a:off x="-1055478" y="3333387"/>
              <a:ext cx="3370672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venir Next" panose="020B0503020202020204" pitchFamily="34" charset="0"/>
                </a:rPr>
                <a:t>Experiment requirements mostly set by state of the art ongoing R&amp;Ds</a:t>
              </a:r>
            </a:p>
            <a:p>
              <a:pPr algn="ctr"/>
              <a:r>
                <a:rPr lang="en-GB" sz="1400" dirty="0">
                  <a:latin typeface="Avenir Next" panose="020B0503020202020204" pitchFamily="34" charset="0"/>
                </a:rPr>
                <a:t>(performance differently achieved so far by various technology options)</a:t>
              </a:r>
              <a:endParaRPr lang="en-FR" sz="1400" dirty="0">
                <a:latin typeface="Avenir Next" panose="020B0503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14C0DE-90E7-3562-A53B-9C6CE2E63A57}"/>
                </a:ext>
              </a:extLst>
            </p:cNvPr>
            <p:cNvSpPr txBox="1"/>
            <p:nvPr/>
          </p:nvSpPr>
          <p:spPr>
            <a:xfrm rot="5400000">
              <a:off x="10122259" y="4087467"/>
              <a:ext cx="2507149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Avenir Next" panose="020B0503020202020204" pitchFamily="34" charset="0"/>
                </a:rPr>
                <a:t>Attempt to set performance priorities/compromise</a:t>
              </a:r>
              <a:endParaRPr lang="en-FR" sz="1400" dirty="0">
                <a:latin typeface="Avenir Next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35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0F0D3F-2443-5EE3-88B7-3CB5872716BE}"/>
              </a:ext>
            </a:extLst>
          </p:cNvPr>
          <p:cNvSpPr txBox="1"/>
          <p:nvPr/>
        </p:nvSpPr>
        <p:spPr>
          <a:xfrm>
            <a:off x="-18154" y="821445"/>
            <a:ext cx="26366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Front view of the CMS detector barrel part</a:t>
            </a:r>
            <a:endParaRPr lang="en-FR" sz="1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B7804-4815-5FDE-1066-D0CE0B16237E}"/>
              </a:ext>
            </a:extLst>
          </p:cNvPr>
          <p:cNvSpPr/>
          <p:nvPr/>
        </p:nvSpPr>
        <p:spPr>
          <a:xfrm>
            <a:off x="559043" y="2338734"/>
            <a:ext cx="6697391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Detector R&amp;D Themes (DRDT) *                  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</a:rPr>
              <a:t>Establish high level areas of work for performance with stepping stone intermediate programs (dots) toward the longer-term programs (shaded regions for execution time)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</a:rPr>
              <a:t>10 recommendations to achieve the outlined goals                (see back-up), among which: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</a:rPr>
              <a:t>Coordinating and organizing as a community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</a:rPr>
              <a:t>Establishing a long-term funding mechanism </a:t>
            </a:r>
            <a:endParaRPr lang="en-US" sz="1600" dirty="0">
              <a:solidFill>
                <a:srgbClr val="9A672D"/>
              </a:solidFill>
              <a:latin typeface="Avenir Next" panose="020B0503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Forming the basis toward implementation of the work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E0F039-E4BC-10C8-9447-B14BBCFBC311}"/>
              </a:ext>
            </a:extLst>
          </p:cNvPr>
          <p:cNvCxnSpPr>
            <a:cxnSpLocks/>
          </p:cNvCxnSpPr>
          <p:nvPr/>
        </p:nvCxnSpPr>
        <p:spPr>
          <a:xfrm>
            <a:off x="5777097" y="2505734"/>
            <a:ext cx="11505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340E6E5-5C5A-B62C-8295-C69874AC5949}"/>
              </a:ext>
            </a:extLst>
          </p:cNvPr>
          <p:cNvSpPr/>
          <p:nvPr/>
        </p:nvSpPr>
        <p:spPr>
          <a:xfrm>
            <a:off x="105508" y="240173"/>
            <a:ext cx="119809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Roadmap was presented to CERN Council Dec. 2021 </a:t>
            </a: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4"/>
              </a:rPr>
              <a:t>https://cds.cern.ch/record/2784893?ln=fr</a:t>
            </a: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2) Definition of Detector R&amp;D Themes (DRDT) &amp; recommendations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C675D4-59BE-5BF1-D93B-12E133FB1635}"/>
              </a:ext>
            </a:extLst>
          </p:cNvPr>
          <p:cNvSpPr/>
          <p:nvPr/>
        </p:nvSpPr>
        <p:spPr>
          <a:xfrm>
            <a:off x="-12558" y="6331442"/>
            <a:ext cx="77039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* Description in </a:t>
            </a:r>
            <a:r>
              <a:rPr lang="en-US" sz="14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4"/>
              </a:rPr>
              <a:t>https://cds.cern.ch/record/2784893?ln=fr</a:t>
            </a:r>
            <a:endParaRPr lang="en-US" sz="1400" i="1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Avenir Next" panose="020B0503020202020204" pitchFamily="34" charset="0"/>
              </a:rPr>
              <a:t>  The roadmap doesn’t include an assessment of the efforts required to converge in time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3D0F31-008B-0875-4B16-FCCD1B2BCD70}"/>
              </a:ext>
            </a:extLst>
          </p:cNvPr>
          <p:cNvGrpSpPr/>
          <p:nvPr/>
        </p:nvGrpSpPr>
        <p:grpSpPr>
          <a:xfrm>
            <a:off x="7254477" y="1083418"/>
            <a:ext cx="4767061" cy="5543764"/>
            <a:chOff x="7295573" y="1241836"/>
            <a:chExt cx="4767061" cy="55437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F2D2E2C-3214-0680-6D54-102172A14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4762" y="1241836"/>
              <a:ext cx="4417872" cy="546263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622E2B-F157-3B2A-748A-9BBC7C1394BB}"/>
                </a:ext>
              </a:extLst>
            </p:cNvPr>
            <p:cNvGrpSpPr/>
            <p:nvPr/>
          </p:nvGrpSpPr>
          <p:grpSpPr>
            <a:xfrm>
              <a:off x="7295573" y="1558343"/>
              <a:ext cx="436879" cy="5227257"/>
              <a:chOff x="7233929" y="1558343"/>
              <a:chExt cx="436879" cy="522725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CEEA726-5605-FD6B-7D58-840A5EAC8305}"/>
                  </a:ext>
                </a:extLst>
              </p:cNvPr>
              <p:cNvSpPr txBox="1"/>
              <p:nvPr/>
            </p:nvSpPr>
            <p:spPr>
              <a:xfrm rot="16200000">
                <a:off x="6424669" y="2984970"/>
                <a:ext cx="19570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latin typeface="Avenir Next" panose="020B0503020202020204" pitchFamily="34" charset="0"/>
                  </a:rPr>
                  <a:t>6 t</a:t>
                </a:r>
                <a:r>
                  <a:rPr lang="en-FR" sz="1600" dirty="0">
                    <a:latin typeface="Avenir Next" panose="020B0503020202020204" pitchFamily="34" charset="0"/>
                  </a:rPr>
                  <a:t>echnology areas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7163D5-1B1F-AF81-A8A3-E5B2F1D98534}"/>
                  </a:ext>
                </a:extLst>
              </p:cNvPr>
              <p:cNvSpPr txBox="1"/>
              <p:nvPr/>
            </p:nvSpPr>
            <p:spPr>
              <a:xfrm rot="16200000">
                <a:off x="6487768" y="5662248"/>
                <a:ext cx="1908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latin typeface="Avenir Next" panose="020B0503020202020204" pitchFamily="34" charset="0"/>
                  </a:rPr>
                  <a:t>3 transverse areas</a:t>
                </a:r>
                <a:endParaRPr lang="en-FR" sz="1600" dirty="0">
                  <a:latin typeface="Avenir Next" panose="020B0503020202020204" pitchFamily="34" charset="0"/>
                </a:endParaRPr>
              </a:p>
            </p:txBody>
          </p:sp>
          <p:sp>
            <p:nvSpPr>
              <p:cNvPr id="20" name="Left Brace 19">
                <a:extLst>
                  <a:ext uri="{FF2B5EF4-FFF2-40B4-BE49-F238E27FC236}">
                    <a16:creationId xmlns:a16="http://schemas.microsoft.com/office/drawing/2014/main" id="{E4D466EC-BC1D-6612-E445-E5D66E2C1948}"/>
                  </a:ext>
                </a:extLst>
              </p:cNvPr>
              <p:cNvSpPr/>
              <p:nvPr/>
            </p:nvSpPr>
            <p:spPr>
              <a:xfrm>
                <a:off x="7559684" y="1558343"/>
                <a:ext cx="111124" cy="3457017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  <p:sp>
            <p:nvSpPr>
              <p:cNvPr id="21" name="Left Brace 20">
                <a:extLst>
                  <a:ext uri="{FF2B5EF4-FFF2-40B4-BE49-F238E27FC236}">
                    <a16:creationId xmlns:a16="http://schemas.microsoft.com/office/drawing/2014/main" id="{8E234144-F7C7-7731-E5B5-34CD320EA0A4}"/>
                  </a:ext>
                </a:extLst>
              </p:cNvPr>
              <p:cNvSpPr/>
              <p:nvPr/>
            </p:nvSpPr>
            <p:spPr>
              <a:xfrm>
                <a:off x="7572483" y="5106517"/>
                <a:ext cx="98325" cy="1511309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96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B93B2D-A8AF-2D8C-6263-7D94C480AC77}"/>
              </a:ext>
            </a:extLst>
          </p:cNvPr>
          <p:cNvSpPr/>
          <p:nvPr/>
        </p:nvSpPr>
        <p:spPr>
          <a:xfrm>
            <a:off x="105508" y="186927"/>
            <a:ext cx="1198098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R&amp;D implementation proposal approved by CERN Council Sep. 2022</a:t>
            </a:r>
          </a:p>
          <a:p>
            <a:pPr algn="ctr">
              <a:spcAft>
                <a:spcPts val="300"/>
              </a:spcAft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https://indico.cern.ch/event/1172215/</a:t>
            </a:r>
            <a:endParaRPr lang="en-US" sz="16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Organize long-term strategic R&amp;D effort in newly established DRD collaborations anchored at CERN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Engage Funding Agencies through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MoUs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and a dedicated Resources Review Board every two years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9BE789-3DDC-CA6E-8CF2-3149CD2E9F1B}"/>
              </a:ext>
            </a:extLst>
          </p:cNvPr>
          <p:cNvGrpSpPr/>
          <p:nvPr/>
        </p:nvGrpSpPr>
        <p:grpSpPr>
          <a:xfrm>
            <a:off x="368815" y="2635089"/>
            <a:ext cx="11215407" cy="3555079"/>
            <a:chOff x="245080" y="2236532"/>
            <a:chExt cx="11215407" cy="35550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C13AA7-21A1-F863-DC6E-442DA1EF3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9305" y="2236532"/>
              <a:ext cx="7681182" cy="35550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B0DFFB-74CA-1C75-B2C0-50C428BB6018}"/>
                </a:ext>
              </a:extLst>
            </p:cNvPr>
            <p:cNvSpPr txBox="1"/>
            <p:nvPr/>
          </p:nvSpPr>
          <p:spPr>
            <a:xfrm>
              <a:off x="298245" y="4879084"/>
              <a:ext cx="48756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venir Next" panose="020B0503020202020204" pitchFamily="34" charset="0"/>
                  <a:ea typeface="Batang" panose="02030600000101010101" pitchFamily="18" charset="-127"/>
                  <a:cs typeface="Times New Roman" panose="02020603050405020304" pitchFamily="18" charset="0"/>
                </a:rPr>
                <a:t>5/6 technology areas*, transverse topics (electronics &amp; integration) scope and structure to be considered in view of link to technology DRDT’s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97E14D-50DA-6D54-196C-25081365D3E6}"/>
                </a:ext>
              </a:extLst>
            </p:cNvPr>
            <p:cNvSpPr txBox="1"/>
            <p:nvPr/>
          </p:nvSpPr>
          <p:spPr>
            <a:xfrm>
              <a:off x="245080" y="3410085"/>
              <a:ext cx="32456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Avenir Next" panose="020B0503020202020204" pitchFamily="34" charset="0"/>
                </a:rPr>
                <a:t>Existing, </a:t>
              </a:r>
              <a:r>
                <a:rPr lang="en-GB" sz="1600" dirty="0">
                  <a:effectLst/>
                  <a:latin typeface="Avenir Next" panose="020B0503020202020204" pitchFamily="34" charset="0"/>
                </a:rPr>
                <a:t>hosted at DESY, vetting scope, R&amp;D goals </a:t>
              </a:r>
              <a:r>
                <a:rPr lang="en-GB" sz="1600" dirty="0">
                  <a:latin typeface="Avenir Next" panose="020B0503020202020204" pitchFamily="34" charset="0"/>
                </a:rPr>
                <a:t>&amp;</a:t>
              </a:r>
              <a:r>
                <a:rPr lang="en-GB" sz="1600" dirty="0">
                  <a:effectLst/>
                  <a:latin typeface="Avenir Next" panose="020B0503020202020204" pitchFamily="34" charset="0"/>
                </a:rPr>
                <a:t> milestones</a:t>
              </a:r>
            </a:p>
            <a:p>
              <a:pPr algn="ctr"/>
              <a:r>
                <a:rPr lang="en-GB" sz="1200" dirty="0">
                  <a:solidFill>
                    <a:srgbClr val="1813FF"/>
                  </a:solidFill>
                  <a:effectLst/>
                  <a:latin typeface="Avenir Next" panose="020B0503020202020204" pitchFamily="34" charset="0"/>
                  <a:hlinkClick r:id="rId5"/>
                </a:rPr>
                <a:t>https://ecfa-dp.desy.de/</a:t>
              </a:r>
              <a:r>
                <a:rPr lang="en-GB" sz="1200" dirty="0">
                  <a:solidFill>
                    <a:srgbClr val="1813FF"/>
                  </a:solidFill>
                  <a:effectLst/>
                  <a:latin typeface="Avenir Next" panose="020B0503020202020204" pitchFamily="34" charset="0"/>
                </a:rPr>
                <a:t> </a:t>
              </a:r>
              <a:endParaRPr lang="en-GB" sz="1200" dirty="0">
                <a:solidFill>
                  <a:srgbClr val="008100"/>
                </a:solidFill>
                <a:effectLst/>
                <a:latin typeface="Avenir Next" panose="020B0503020202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BEB294-7910-85A4-6686-FB765DBAB9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0783" y="3783524"/>
              <a:ext cx="3143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8F43A16-2236-310F-7B21-A96EF57300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4524" y="5298666"/>
              <a:ext cx="3543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B1FBC2-BAFE-51EF-49D1-D46EE36213E6}"/>
                </a:ext>
              </a:extLst>
            </p:cNvPr>
            <p:cNvSpPr txBox="1"/>
            <p:nvPr/>
          </p:nvSpPr>
          <p:spPr>
            <a:xfrm>
              <a:off x="5797519" y="2301886"/>
              <a:ext cx="194500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effectLst/>
                  <a:latin typeface="Avenir Next" panose="020B0503020202020204" pitchFamily="34" charset="0"/>
                </a:rPr>
                <a:t>New review panel</a:t>
              </a:r>
            </a:p>
            <a:p>
              <a:pPr algn="ctr"/>
              <a:r>
                <a:rPr lang="en-GB" sz="1600" dirty="0">
                  <a:effectLst/>
                  <a:latin typeface="Avenir Next" panose="020B0503020202020204" pitchFamily="34" charset="0"/>
                </a:rPr>
                <a:t>  yearly follow-up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39A01C5-44AD-1765-3BFE-BBD17CEA4D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0366" y="2871324"/>
              <a:ext cx="0" cy="2364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2AC5661-57BA-F3BB-4BFC-A9127052FFA8}"/>
              </a:ext>
            </a:extLst>
          </p:cNvPr>
          <p:cNvSpPr/>
          <p:nvPr/>
        </p:nvSpPr>
        <p:spPr>
          <a:xfrm>
            <a:off x="995667" y="1503397"/>
            <a:ext cx="1020066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Next" panose="020B0503020202020204" pitchFamily="34" charset="0"/>
              </a:rPr>
              <a:t>Strategic DRDs cover DRDTs to fulfil requirement of future given projects at a given time </a:t>
            </a:r>
          </a:p>
          <a:p>
            <a:pPr algn="ctr"/>
            <a:r>
              <a:rPr lang="en-US" sz="1600" dirty="0">
                <a:latin typeface="Avenir Next" panose="020B0503020202020204" pitchFamily="34" charset="0"/>
              </a:rPr>
              <a:t>there are boundaries upstream with “blue sky” R&amp;D, and downstream with “experiment-specific R&amp;D” </a:t>
            </a:r>
          </a:p>
          <a:p>
            <a:pPr algn="ctr"/>
            <a:r>
              <a:rPr lang="en-US" sz="1600" dirty="0">
                <a:latin typeface="Avenir Next" panose="020B0503020202020204" pitchFamily="34" charset="0"/>
              </a:rPr>
              <a:t>(usually more competitive &amp; nationally organized for the first &amp; within approved experiments for the second)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D220E9-5D49-3900-CD53-8D2B17156137}"/>
              </a:ext>
            </a:extLst>
          </p:cNvPr>
          <p:cNvSpPr txBox="1"/>
          <p:nvPr/>
        </p:nvSpPr>
        <p:spPr>
          <a:xfrm>
            <a:off x="-1731" y="6564903"/>
            <a:ext cx="74504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* Case of “Quantum and Emerging Technologies” is under discussion</a:t>
            </a:r>
          </a:p>
        </p:txBody>
      </p:sp>
    </p:spTree>
    <p:extLst>
      <p:ext uri="{BB962C8B-B14F-4D97-AF65-F5344CB8AC3E}">
        <p14:creationId xmlns:p14="http://schemas.microsoft.com/office/powerpoint/2010/main" val="396670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DA383-49E6-0552-9620-844F5ACB9A3A}"/>
              </a:ext>
            </a:extLst>
          </p:cNvPr>
          <p:cNvSpPr/>
          <p:nvPr/>
        </p:nvSpPr>
        <p:spPr>
          <a:xfrm>
            <a:off x="-2284" y="6575894"/>
            <a:ext cx="1166345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* Presentation of K. </a:t>
            </a:r>
            <a:r>
              <a:rPr lang="en-US" sz="1400" i="1" dirty="0" err="1">
                <a:latin typeface="Avenir Next" panose="020B0503020202020204" pitchFamily="34" charset="0"/>
              </a:rPr>
              <a:t>Jakobs</a:t>
            </a:r>
            <a:r>
              <a:rPr lang="en-US" sz="1400" i="1" dirty="0">
                <a:latin typeface="Avenir Next" panose="020B0503020202020204" pitchFamily="34" charset="0"/>
              </a:rPr>
              <a:t> at the SPSC on Sept. 27 (private communication), ** Considered as transition from HL-LHC Phase-2 production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07DD6-4CED-C3F6-132E-B5525B0A5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97" y="880577"/>
            <a:ext cx="11535470" cy="4538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B12298-53CF-51DF-95AE-67000AA8F72D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Overall process and timeline to form the </a:t>
            </a: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DRD collaborations*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00E4A-291A-17A8-E3D2-E9EF33B43392}"/>
              </a:ext>
            </a:extLst>
          </p:cNvPr>
          <p:cNvSpPr txBox="1"/>
          <p:nvPr/>
        </p:nvSpPr>
        <p:spPr>
          <a:xfrm>
            <a:off x="368997" y="5633770"/>
            <a:ext cx="11454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Through 2024 collection of Funding Agency MoU signatures, ramp-up in 2025 and steady state in 2026** 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71597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F962F-5C2A-A00D-97B3-88C781A9D3D6}"/>
              </a:ext>
            </a:extLst>
          </p:cNvPr>
          <p:cNvSpPr/>
          <p:nvPr/>
        </p:nvSpPr>
        <p:spPr>
          <a:xfrm>
            <a:off x="348374" y="1875190"/>
            <a:ext cx="11495252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Purpose is to define: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Initial “resource-loaded work plan” that can start in 2024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Expected DRDT medium-term achievements &amp; milestones based on (current) community interests/resources</a:t>
            </a:r>
          </a:p>
          <a:p>
            <a:pPr marL="12001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Cost scale estimates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Associated coordination/organization 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The process will be supported by the existing ECFA Detector R&amp;D roadmap panel (see slide 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With involvement of the management of the existing R&amp;D collaborations** already covering DRDTs</a:t>
            </a:r>
          </a:p>
          <a:p>
            <a:pPr marL="12001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ex. RD50, RD51, CALICE… 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Likely the community will be asked to provide proposals matching the DRDTs and this will be followed with open meetings to build a coherent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Preparation of the new DRD proposals Q1-Q3 2023 is an important step</a:t>
            </a:r>
          </a:p>
          <a:p>
            <a:pPr algn="ctr">
              <a:spcAft>
                <a:spcPts val="300"/>
              </a:spcAft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It will be again a community driven approach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79F466-18D6-6BC6-FC02-168DB9E1A298}"/>
              </a:ext>
            </a:extLst>
          </p:cNvPr>
          <p:cNvSpPr/>
          <p:nvPr/>
        </p:nvSpPr>
        <p:spPr>
          <a:xfrm>
            <a:off x="-2284" y="6575894"/>
            <a:ext cx="11053561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Next" panose="020B0503020202020204" pitchFamily="34" charset="0"/>
              </a:rPr>
              <a:t>* The CERN existing RD programs end in 2023 they will be replaced by/or integrated in the relevant technology DRD</a:t>
            </a:r>
          </a:p>
        </p:txBody>
      </p:sp>
    </p:spTree>
    <p:extLst>
      <p:ext uri="{BB962C8B-B14F-4D97-AF65-F5344CB8AC3E}">
        <p14:creationId xmlns:p14="http://schemas.microsoft.com/office/powerpoint/2010/main" val="115159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8333" y="447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7" name="Slide Number Placeholder 1">
            <a:extLst>
              <a:ext uri="{FF2B5EF4-FFF2-40B4-BE49-F238E27FC236}">
                <a16:creationId xmlns:a16="http://schemas.microsoft.com/office/drawing/2014/main" id="{C6D4E145-8BD5-0BF1-764D-8694640005EA}"/>
              </a:ext>
            </a:extLst>
          </p:cNvPr>
          <p:cNvSpPr txBox="1">
            <a:spLocks/>
          </p:cNvSpPr>
          <p:nvPr/>
        </p:nvSpPr>
        <p:spPr>
          <a:xfrm>
            <a:off x="10856111" y="6494826"/>
            <a:ext cx="1335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venir Next" panose="020B0503020202020204" pitchFamily="34" charset="0"/>
              </a:rPr>
              <a:t>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F962F-5C2A-A00D-97B3-88C781A9D3D6}"/>
              </a:ext>
            </a:extLst>
          </p:cNvPr>
          <p:cNvSpPr/>
          <p:nvPr/>
        </p:nvSpPr>
        <p:spPr>
          <a:xfrm>
            <a:off x="605702" y="1287767"/>
            <a:ext cx="10980596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New DRD collaborations should foster coherent and efficient efforts toward future HEP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Inspired from successful CERN RD programs, offering: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 collaborative framework with world wide expertise, networking, training…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Opportunities to access technologies &amp; facilities, to share work on common tools…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They will be raised to a status similar to that of experiments in the CERN organization model with:</a:t>
            </a:r>
            <a:endParaRPr lang="en-US" sz="1600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Dedicated review process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Engagement of Funding Agencies &amp; acknowledgment of their contributions</a:t>
            </a:r>
            <a:endParaRPr lang="en-US" sz="16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One important aim is to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give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latin typeface="Avenir Next" panose="020B0503020202020204" pitchFamily="34" charset="0"/>
              </a:rPr>
              <a:t> the area greater visibility at National and European levels </a:t>
            </a:r>
          </a:p>
          <a:p>
            <a:pPr algn="ctr">
              <a:spcAft>
                <a:spcPts val="1800"/>
              </a:spcAf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effectLst/>
                <a:latin typeface="Avenir Next" panose="020B0503020202020204" pitchFamily="34" charset="0"/>
              </a:rPr>
              <a:t>to make the case for additional resources</a:t>
            </a:r>
            <a:endParaRPr lang="en-US" sz="1600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The French interests need to be well incorporated in the DRD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We need to prepare inputs early next year (IN2P3 and CEA)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Based on ongoing activities &amp; the medium-long term plans, considering resources available/needed</a:t>
            </a:r>
          </a:p>
          <a:p>
            <a:pPr marL="1200150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Some R&amp;T projects discussed in this meeting could become “strategic”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Light coordination could ensure good consistency of inputs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ex. gathering the proposals by DRDTs of the different technology areas…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A3DCC-AAF2-82B6-28C9-F2A0D2932CC9}"/>
              </a:ext>
            </a:extLst>
          </p:cNvPr>
          <p:cNvSpPr/>
          <p:nvPr/>
        </p:nvSpPr>
        <p:spPr>
          <a:xfrm>
            <a:off x="105508" y="343043"/>
            <a:ext cx="11980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Avenir Next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Summary and way forward toward French contributions to the DRD proposals </a:t>
            </a:r>
            <a:endParaRPr lang="en-US" dirty="0">
              <a:latin typeface="Avenir Next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7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337903</TotalTime>
  <Words>1292</Words>
  <Application>Microsoft Macintosh PowerPoint</Application>
  <PresentationFormat>Widescreen</PresentationFormat>
  <Paragraphs>129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Next</vt:lpstr>
      <vt:lpstr>Calibri</vt:lpstr>
      <vt:lpstr>Courier New</vt:lpstr>
      <vt:lpstr>Lucida Grande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Microsoft Office User</cp:lastModifiedBy>
  <cp:revision>15249</cp:revision>
  <cp:lastPrinted>2020-01-16T15:11:18Z</cp:lastPrinted>
  <dcterms:created xsi:type="dcterms:W3CDTF">2015-10-09T13:44:56Z</dcterms:created>
  <dcterms:modified xsi:type="dcterms:W3CDTF">2022-10-17T08:35:12Z</dcterms:modified>
</cp:coreProperties>
</file>