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Average"/>
      <p:regular r:id="rId26"/>
    </p:embeddedFont>
    <p:embeddedFont>
      <p:font typeface="Tinos"/>
      <p:regular r:id="rId27"/>
      <p:bold r:id="rId28"/>
      <p:italic r:id="rId29"/>
      <p:boldItalic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Average-regular.fntdata"/><Relationship Id="rId25" Type="http://schemas.openxmlformats.org/officeDocument/2006/relationships/slide" Target="slides/slide20.xml"/><Relationship Id="rId28" Type="http://schemas.openxmlformats.org/officeDocument/2006/relationships/font" Target="fonts/Tinos-bold.fntdata"/><Relationship Id="rId27" Type="http://schemas.openxmlformats.org/officeDocument/2006/relationships/font" Target="fonts/Tino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ino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Tino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52525243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352525243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52525243c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352525243c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52525243c_0_1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52525243c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52525243c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52525243c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2525243c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2525243c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352525243c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352525243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352525243c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352525243c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352525243c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352525243c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52525243c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352525243c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352525243c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352525243c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352525243c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352525243c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52525243c_0_25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352525243c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52525243c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352525243c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5252532a2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35252532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52525243c_0_1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352525243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352525243c_0_1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352525243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52525243c_0_32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352525243c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2000baea8d_0_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2000baea8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00214825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0021482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52525243c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52525243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30800" y="1030700"/>
            <a:ext cx="7082400" cy="3082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3449925" y="-39825"/>
            <a:ext cx="2244000" cy="13974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087183" y="290068"/>
            <a:ext cx="970187" cy="737616"/>
            <a:chOff x="519000" y="238125"/>
            <a:chExt cx="6582000" cy="5238750"/>
          </a:xfrm>
        </p:grpSpPr>
        <p:sp>
          <p:nvSpPr>
            <p:cNvPr id="13" name="Google Shape;13;p2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557275" y="1341650"/>
            <a:ext cx="6029400" cy="277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2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 txBox="1"/>
          <p:nvPr>
            <p:ph idx="12" type="sldNum"/>
          </p:nvPr>
        </p:nvSpPr>
        <p:spPr>
          <a:xfrm>
            <a:off x="4063200" y="4783800"/>
            <a:ext cx="1017600" cy="35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rgbClr val="AD0B2D"/>
                </a:solidFill>
              </a:defRPr>
            </a:lvl1pPr>
            <a:lvl2pPr lvl="1" rtl="0">
              <a:buNone/>
              <a:defRPr>
                <a:solidFill>
                  <a:srgbClr val="AD0B2D"/>
                </a:solidFill>
              </a:defRPr>
            </a:lvl2pPr>
            <a:lvl3pPr lvl="2" rtl="0">
              <a:buNone/>
              <a:defRPr>
                <a:solidFill>
                  <a:srgbClr val="AD0B2D"/>
                </a:solidFill>
              </a:defRPr>
            </a:lvl3pPr>
            <a:lvl4pPr lvl="3" rtl="0">
              <a:buNone/>
              <a:defRPr>
                <a:solidFill>
                  <a:srgbClr val="AD0B2D"/>
                </a:solidFill>
              </a:defRPr>
            </a:lvl4pPr>
            <a:lvl5pPr lvl="4" rtl="0">
              <a:buNone/>
              <a:defRPr>
                <a:solidFill>
                  <a:srgbClr val="AD0B2D"/>
                </a:solidFill>
              </a:defRPr>
            </a:lvl5pPr>
            <a:lvl6pPr lvl="5" rtl="0">
              <a:buNone/>
              <a:defRPr>
                <a:solidFill>
                  <a:srgbClr val="AD0B2D"/>
                </a:solidFill>
              </a:defRPr>
            </a:lvl6pPr>
            <a:lvl7pPr lvl="6" rtl="0">
              <a:buNone/>
              <a:defRPr>
                <a:solidFill>
                  <a:srgbClr val="AD0B2D"/>
                </a:solidFill>
              </a:defRPr>
            </a:lvl7pPr>
            <a:lvl8pPr lvl="7" rtl="0">
              <a:buNone/>
              <a:defRPr>
                <a:solidFill>
                  <a:srgbClr val="AD0B2D"/>
                </a:solidFill>
              </a:defRPr>
            </a:lvl8pPr>
            <a:lvl9pPr lvl="8" rtl="0">
              <a:buNone/>
              <a:defRPr>
                <a:solidFill>
                  <a:srgbClr val="AD0B2D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 with left ribbon">
  <p:cSld name="BLANK_2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rot="-5400000">
            <a:off x="-262350" y="291375"/>
            <a:ext cx="2261700" cy="10176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" name="Google Shape;110;p12"/>
          <p:cNvGrpSpPr/>
          <p:nvPr/>
        </p:nvGrpSpPr>
        <p:grpSpPr>
          <a:xfrm>
            <a:off x="515476" y="363010"/>
            <a:ext cx="706249" cy="536972"/>
            <a:chOff x="519000" y="238125"/>
            <a:chExt cx="6582000" cy="5238750"/>
          </a:xfrm>
        </p:grpSpPr>
        <p:sp>
          <p:nvSpPr>
            <p:cNvPr id="111" name="Google Shape;111;p12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2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Google Shape;116;p12"/>
          <p:cNvSpPr txBox="1"/>
          <p:nvPr>
            <p:ph idx="12" type="sldNum"/>
          </p:nvPr>
        </p:nvSpPr>
        <p:spPr>
          <a:xfrm>
            <a:off x="359692" y="1023975"/>
            <a:ext cx="10176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794" name="adj1"/>
            </a:avLst>
          </a:prstGeom>
          <a:solidFill>
            <a:srgbClr val="2F0411">
              <a:alpha val="292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3"/>
          <p:cNvSpPr txBox="1"/>
          <p:nvPr>
            <p:ph idx="12" type="sldNum"/>
          </p:nvPr>
        </p:nvSpPr>
        <p:spPr>
          <a:xfrm>
            <a:off x="4063200" y="4623900"/>
            <a:ext cx="1017600" cy="37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13"/>
          <p:cNvSpPr/>
          <p:nvPr/>
        </p:nvSpPr>
        <p:spPr>
          <a:xfrm rot="-5400000">
            <a:off x="3723900" y="8700"/>
            <a:ext cx="1696200" cy="10176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13"/>
          <p:cNvGrpSpPr/>
          <p:nvPr/>
        </p:nvGrpSpPr>
        <p:grpSpPr>
          <a:xfrm>
            <a:off x="4218876" y="249023"/>
            <a:ext cx="706249" cy="536972"/>
            <a:chOff x="519000" y="238125"/>
            <a:chExt cx="6582000" cy="5238750"/>
          </a:xfrm>
        </p:grpSpPr>
        <p:sp>
          <p:nvSpPr>
            <p:cNvPr id="122" name="Google Shape;122;p13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33" name="Google Shape;133;p15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" name="Google Shape;136;p15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7" name="Google Shape;137;p15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8" name="Google Shape;138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1" name="Google Shape;141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4" name="Google Shape;14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5" name="Google Shape;145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9" name="Google Shape;149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0" name="Google Shape;150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6" name="Google Shape;156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7" name="Google Shape;157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030800" y="1030700"/>
            <a:ext cx="7082400" cy="3082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 txBox="1"/>
          <p:nvPr>
            <p:ph type="ctrTitle"/>
          </p:nvPr>
        </p:nvSpPr>
        <p:spPr>
          <a:xfrm>
            <a:off x="1461450" y="1811950"/>
            <a:ext cx="62211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1461450" y="3068654"/>
            <a:ext cx="62211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" name="Google Shape;23;p3"/>
          <p:cNvSpPr/>
          <p:nvPr/>
        </p:nvSpPr>
        <p:spPr>
          <a:xfrm rot="-5400000">
            <a:off x="3441150" y="291375"/>
            <a:ext cx="2261700" cy="10176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3" name="Google Shape;163;p2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4" name="Google Shape;164;p2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5" name="Google Shape;165;p22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170" name="Google Shape;170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3" name="Google Shape;173;p24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2244075" y="-100"/>
            <a:ext cx="46557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635400" y="790625"/>
            <a:ext cx="3873300" cy="403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3700" lvl="0" marL="457200" rtl="0" algn="ctr">
              <a:spcBef>
                <a:spcPts val="600"/>
              </a:spcBef>
              <a:spcAft>
                <a:spcPts val="0"/>
              </a:spcAft>
              <a:buSzPts val="2600"/>
              <a:buChar char="◈"/>
              <a:defRPr i="1"/>
            </a:lvl1pPr>
            <a:lvl2pPr indent="-393700" lvl="1" marL="914400" rtl="0" algn="ctr">
              <a:spcBef>
                <a:spcPts val="0"/>
              </a:spcBef>
              <a:spcAft>
                <a:spcPts val="0"/>
              </a:spcAft>
              <a:buSzPts val="2600"/>
              <a:buChar char="⬩"/>
              <a:defRPr i="1"/>
            </a:lvl2pPr>
            <a:lvl3pPr indent="-393700" lvl="2" marL="1371600" rtl="0" algn="ctr">
              <a:spcBef>
                <a:spcPts val="0"/>
              </a:spcBef>
              <a:spcAft>
                <a:spcPts val="0"/>
              </a:spcAft>
              <a:buSzPts val="2600"/>
              <a:buChar char="⬩"/>
              <a:defRPr i="1"/>
            </a:lvl3pPr>
            <a:lvl4pPr indent="-393700" lvl="3" marL="1828800" rtl="0" algn="ctr">
              <a:spcBef>
                <a:spcPts val="0"/>
              </a:spcBef>
              <a:spcAft>
                <a:spcPts val="0"/>
              </a:spcAft>
              <a:buSzPts val="2600"/>
              <a:buChar char="⬩"/>
              <a:defRPr i="1"/>
            </a:lvl4pPr>
            <a:lvl5pPr indent="-393700" lvl="4" marL="2286000" rtl="0" algn="ctr">
              <a:spcBef>
                <a:spcPts val="0"/>
              </a:spcBef>
              <a:spcAft>
                <a:spcPts val="0"/>
              </a:spcAft>
              <a:buSzPts val="2600"/>
              <a:buChar char="⬩"/>
              <a:defRPr i="1"/>
            </a:lvl5pPr>
            <a:lvl6pPr indent="-393700" lvl="5" marL="2743200" rtl="0" algn="ctr">
              <a:spcBef>
                <a:spcPts val="0"/>
              </a:spcBef>
              <a:spcAft>
                <a:spcPts val="0"/>
              </a:spcAft>
              <a:buSzPts val="2600"/>
              <a:buChar char="⬩"/>
              <a:defRPr i="1"/>
            </a:lvl6pPr>
            <a:lvl7pPr indent="-393700" lvl="6" marL="3200400" rtl="0" algn="ctr">
              <a:spcBef>
                <a:spcPts val="0"/>
              </a:spcBef>
              <a:spcAft>
                <a:spcPts val="0"/>
              </a:spcAft>
              <a:buSzPts val="2600"/>
              <a:buChar char="⬩"/>
              <a:defRPr i="1"/>
            </a:lvl7pPr>
            <a:lvl8pPr indent="-393700" lvl="7" marL="3657600" rtl="0" algn="ctr">
              <a:spcBef>
                <a:spcPts val="0"/>
              </a:spcBef>
              <a:spcAft>
                <a:spcPts val="0"/>
              </a:spcAft>
              <a:buSzPts val="2600"/>
              <a:buChar char="⬩"/>
              <a:defRPr i="1"/>
            </a:lvl8pPr>
            <a:lvl9pPr indent="-393700" lvl="8" marL="4114800" algn="ctr">
              <a:spcBef>
                <a:spcPts val="0"/>
              </a:spcBef>
              <a:spcAft>
                <a:spcPts val="0"/>
              </a:spcAft>
              <a:buSzPts val="2600"/>
              <a:buChar char="⬩"/>
              <a:defRPr i="1"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4063242" y="4681575"/>
            <a:ext cx="10176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rgbClr val="AD0B2D"/>
                </a:solidFill>
              </a:defRPr>
            </a:lvl1pPr>
            <a:lvl2pPr lvl="1">
              <a:buNone/>
              <a:defRPr>
                <a:solidFill>
                  <a:srgbClr val="AD0B2D"/>
                </a:solidFill>
              </a:defRPr>
            </a:lvl2pPr>
            <a:lvl3pPr lvl="2">
              <a:buNone/>
              <a:defRPr>
                <a:solidFill>
                  <a:srgbClr val="AD0B2D"/>
                </a:solidFill>
              </a:defRPr>
            </a:lvl3pPr>
            <a:lvl4pPr lvl="3">
              <a:buNone/>
              <a:defRPr>
                <a:solidFill>
                  <a:srgbClr val="AD0B2D"/>
                </a:solidFill>
              </a:defRPr>
            </a:lvl4pPr>
            <a:lvl5pPr lvl="4">
              <a:buNone/>
              <a:defRPr>
                <a:solidFill>
                  <a:srgbClr val="AD0B2D"/>
                </a:solidFill>
              </a:defRPr>
            </a:lvl5pPr>
            <a:lvl6pPr lvl="5">
              <a:buNone/>
              <a:defRPr>
                <a:solidFill>
                  <a:srgbClr val="AD0B2D"/>
                </a:solidFill>
              </a:defRPr>
            </a:lvl6pPr>
            <a:lvl7pPr lvl="6">
              <a:buNone/>
              <a:defRPr>
                <a:solidFill>
                  <a:srgbClr val="AD0B2D"/>
                </a:solidFill>
              </a:defRPr>
            </a:lvl7pPr>
            <a:lvl8pPr lvl="7">
              <a:buNone/>
              <a:defRPr>
                <a:solidFill>
                  <a:srgbClr val="AD0B2D"/>
                </a:solidFill>
              </a:defRPr>
            </a:lvl8pPr>
            <a:lvl9pPr lvl="8">
              <a:buNone/>
              <a:defRPr>
                <a:solidFill>
                  <a:srgbClr val="AD0B2D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4"/>
          <p:cNvSpPr/>
          <p:nvPr/>
        </p:nvSpPr>
        <p:spPr>
          <a:xfrm rot="-5400000">
            <a:off x="3723900" y="8700"/>
            <a:ext cx="1696200" cy="10176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 txBox="1"/>
          <p:nvPr/>
        </p:nvSpPr>
        <p:spPr>
          <a:xfrm>
            <a:off x="4063200" y="190650"/>
            <a:ext cx="1017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“</a:t>
            </a:r>
            <a:endParaRPr sz="72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737000" y="359700"/>
            <a:ext cx="7407000" cy="4424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" name="Google Shape;32;p5"/>
          <p:cNvCxnSpPr/>
          <p:nvPr/>
        </p:nvCxnSpPr>
        <p:spPr>
          <a:xfrm>
            <a:off x="2100325" y="1022209"/>
            <a:ext cx="7067700" cy="0"/>
          </a:xfrm>
          <a:prstGeom prst="straightConnector1">
            <a:avLst/>
          </a:prstGeom>
          <a:noFill/>
          <a:ln cap="flat" cmpd="sng" w="9525">
            <a:solidFill>
              <a:srgbClr val="E2D7D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5"/>
          <p:cNvSpPr/>
          <p:nvPr/>
        </p:nvSpPr>
        <p:spPr>
          <a:xfrm rot="-5400000">
            <a:off x="-262350" y="291375"/>
            <a:ext cx="2261700" cy="10176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" name="Google Shape;34;p5"/>
          <p:cNvGrpSpPr/>
          <p:nvPr/>
        </p:nvGrpSpPr>
        <p:grpSpPr>
          <a:xfrm>
            <a:off x="515476" y="363010"/>
            <a:ext cx="706249" cy="536972"/>
            <a:chOff x="519000" y="238125"/>
            <a:chExt cx="6582000" cy="5238750"/>
          </a:xfrm>
        </p:grpSpPr>
        <p:sp>
          <p:nvSpPr>
            <p:cNvPr id="35" name="Google Shape;35;p5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" name="Google Shape;40;p5"/>
          <p:cNvSpPr txBox="1"/>
          <p:nvPr>
            <p:ph type="title"/>
          </p:nvPr>
        </p:nvSpPr>
        <p:spPr>
          <a:xfrm>
            <a:off x="2096700" y="669775"/>
            <a:ext cx="66876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2096700" y="1173950"/>
            <a:ext cx="6687600" cy="324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SzPts val="2600"/>
              <a:buChar char="◈"/>
              <a:defRPr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⬩"/>
              <a:defRPr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⬩"/>
              <a:defRPr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⬩"/>
              <a:defRPr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⬩"/>
              <a:defRPr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⬩"/>
              <a:defRPr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⬩"/>
              <a:defRPr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⬩"/>
              <a:defRPr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⬩"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359692" y="1023975"/>
            <a:ext cx="10176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1737000" y="359700"/>
            <a:ext cx="7407000" cy="4424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6"/>
          <p:cNvCxnSpPr/>
          <p:nvPr/>
        </p:nvCxnSpPr>
        <p:spPr>
          <a:xfrm>
            <a:off x="2100325" y="1022209"/>
            <a:ext cx="7067700" cy="0"/>
          </a:xfrm>
          <a:prstGeom prst="straightConnector1">
            <a:avLst/>
          </a:prstGeom>
          <a:noFill/>
          <a:ln cap="flat" cmpd="sng" w="9525">
            <a:solidFill>
              <a:srgbClr val="E2D7D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Google Shape;46;p6"/>
          <p:cNvSpPr/>
          <p:nvPr/>
        </p:nvSpPr>
        <p:spPr>
          <a:xfrm rot="-5400000">
            <a:off x="-262350" y="291375"/>
            <a:ext cx="2261700" cy="10176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" name="Google Shape;47;p6"/>
          <p:cNvGrpSpPr/>
          <p:nvPr/>
        </p:nvGrpSpPr>
        <p:grpSpPr>
          <a:xfrm>
            <a:off x="515476" y="363010"/>
            <a:ext cx="706249" cy="536972"/>
            <a:chOff x="519000" y="238125"/>
            <a:chExt cx="6582000" cy="5238750"/>
          </a:xfrm>
        </p:grpSpPr>
        <p:sp>
          <p:nvSpPr>
            <p:cNvPr id="48" name="Google Shape;48;p6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" name="Google Shape;53;p6"/>
          <p:cNvSpPr txBox="1"/>
          <p:nvPr>
            <p:ph type="title"/>
          </p:nvPr>
        </p:nvSpPr>
        <p:spPr>
          <a:xfrm>
            <a:off x="2096700" y="669775"/>
            <a:ext cx="66876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2096750" y="1200150"/>
            <a:ext cx="3067800" cy="324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5716510" y="1200150"/>
            <a:ext cx="3067800" cy="324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⬩"/>
              <a:defRPr sz="2200"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359692" y="1023975"/>
            <a:ext cx="10176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1737000" y="359700"/>
            <a:ext cx="7407000" cy="4424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" name="Google Shape;59;p7"/>
          <p:cNvCxnSpPr/>
          <p:nvPr/>
        </p:nvCxnSpPr>
        <p:spPr>
          <a:xfrm>
            <a:off x="2100325" y="1022209"/>
            <a:ext cx="7067700" cy="0"/>
          </a:xfrm>
          <a:prstGeom prst="straightConnector1">
            <a:avLst/>
          </a:prstGeom>
          <a:noFill/>
          <a:ln cap="flat" cmpd="sng" w="9525">
            <a:solidFill>
              <a:srgbClr val="E2D7D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" name="Google Shape;60;p7"/>
          <p:cNvSpPr/>
          <p:nvPr/>
        </p:nvSpPr>
        <p:spPr>
          <a:xfrm rot="-5400000">
            <a:off x="-262350" y="291375"/>
            <a:ext cx="2261700" cy="10176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" name="Google Shape;61;p7"/>
          <p:cNvGrpSpPr/>
          <p:nvPr/>
        </p:nvGrpSpPr>
        <p:grpSpPr>
          <a:xfrm>
            <a:off x="515476" y="363010"/>
            <a:ext cx="706249" cy="536972"/>
            <a:chOff x="519000" y="238125"/>
            <a:chExt cx="6582000" cy="5238750"/>
          </a:xfrm>
        </p:grpSpPr>
        <p:sp>
          <p:nvSpPr>
            <p:cNvPr id="62" name="Google Shape;62;p7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" name="Google Shape;67;p7"/>
          <p:cNvSpPr txBox="1"/>
          <p:nvPr>
            <p:ph type="title"/>
          </p:nvPr>
        </p:nvSpPr>
        <p:spPr>
          <a:xfrm>
            <a:off x="2096700" y="669775"/>
            <a:ext cx="66876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body"/>
          </p:nvPr>
        </p:nvSpPr>
        <p:spPr>
          <a:xfrm>
            <a:off x="2096725" y="1200150"/>
            <a:ext cx="2024700" cy="325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◈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9pPr>
          </a:lstStyle>
          <a:p/>
        </p:txBody>
      </p:sp>
      <p:sp>
        <p:nvSpPr>
          <p:cNvPr id="69" name="Google Shape;69;p7"/>
          <p:cNvSpPr txBox="1"/>
          <p:nvPr>
            <p:ph idx="2" type="body"/>
          </p:nvPr>
        </p:nvSpPr>
        <p:spPr>
          <a:xfrm>
            <a:off x="4428164" y="1200150"/>
            <a:ext cx="2024700" cy="325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◈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9pPr>
          </a:lstStyle>
          <a:p/>
        </p:txBody>
      </p:sp>
      <p:sp>
        <p:nvSpPr>
          <p:cNvPr id="70" name="Google Shape;70;p7"/>
          <p:cNvSpPr txBox="1"/>
          <p:nvPr>
            <p:ph idx="3" type="body"/>
          </p:nvPr>
        </p:nvSpPr>
        <p:spPr>
          <a:xfrm>
            <a:off x="6759604" y="1200150"/>
            <a:ext cx="2024700" cy="325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◈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9pPr>
          </a:lstStyle>
          <a:p/>
        </p:txBody>
      </p:sp>
      <p:sp>
        <p:nvSpPr>
          <p:cNvPr id="71" name="Google Shape;71;p7"/>
          <p:cNvSpPr txBox="1"/>
          <p:nvPr>
            <p:ph idx="12" type="sldNum"/>
          </p:nvPr>
        </p:nvSpPr>
        <p:spPr>
          <a:xfrm>
            <a:off x="359692" y="1023975"/>
            <a:ext cx="10176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737000" y="359700"/>
            <a:ext cx="7407000" cy="4424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" name="Google Shape;74;p8"/>
          <p:cNvCxnSpPr/>
          <p:nvPr/>
        </p:nvCxnSpPr>
        <p:spPr>
          <a:xfrm>
            <a:off x="2100325" y="1022209"/>
            <a:ext cx="7067700" cy="0"/>
          </a:xfrm>
          <a:prstGeom prst="straightConnector1">
            <a:avLst/>
          </a:prstGeom>
          <a:noFill/>
          <a:ln cap="flat" cmpd="sng" w="9525">
            <a:solidFill>
              <a:srgbClr val="E2D7D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" name="Google Shape;75;p8"/>
          <p:cNvSpPr/>
          <p:nvPr/>
        </p:nvSpPr>
        <p:spPr>
          <a:xfrm rot="-5400000">
            <a:off x="-262350" y="291375"/>
            <a:ext cx="2261700" cy="10176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>
            <a:off x="515476" y="363010"/>
            <a:ext cx="706249" cy="536972"/>
            <a:chOff x="519000" y="238125"/>
            <a:chExt cx="6582000" cy="5238750"/>
          </a:xfrm>
        </p:grpSpPr>
        <p:sp>
          <p:nvSpPr>
            <p:cNvPr id="77" name="Google Shape;77;p8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8"/>
          <p:cNvSpPr txBox="1"/>
          <p:nvPr>
            <p:ph type="title"/>
          </p:nvPr>
        </p:nvSpPr>
        <p:spPr>
          <a:xfrm>
            <a:off x="2096700" y="669775"/>
            <a:ext cx="66876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3" name="Google Shape;83;p8"/>
          <p:cNvSpPr txBox="1"/>
          <p:nvPr>
            <p:ph idx="12" type="sldNum"/>
          </p:nvPr>
        </p:nvSpPr>
        <p:spPr>
          <a:xfrm>
            <a:off x="359692" y="1023975"/>
            <a:ext cx="10176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>
            <a:off x="359700" y="359700"/>
            <a:ext cx="8424600" cy="4424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 txBox="1"/>
          <p:nvPr>
            <p:ph idx="1" type="body"/>
          </p:nvPr>
        </p:nvSpPr>
        <p:spPr>
          <a:xfrm>
            <a:off x="457200" y="4352375"/>
            <a:ext cx="8229600" cy="35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200"/>
              <a:buNone/>
              <a:defRPr i="1" sz="1200"/>
            </a:lvl1pPr>
          </a:lstStyle>
          <a:p/>
        </p:txBody>
      </p:sp>
      <p:sp>
        <p:nvSpPr>
          <p:cNvPr id="87" name="Google Shape;87;p9"/>
          <p:cNvSpPr/>
          <p:nvPr/>
        </p:nvSpPr>
        <p:spPr>
          <a:xfrm rot="-5400000">
            <a:off x="3934600" y="-555"/>
            <a:ext cx="1274700" cy="7647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4306578" y="179988"/>
            <a:ext cx="530509" cy="403908"/>
            <a:chOff x="519000" y="238125"/>
            <a:chExt cx="6582000" cy="5238750"/>
          </a:xfrm>
        </p:grpSpPr>
        <p:sp>
          <p:nvSpPr>
            <p:cNvPr id="89" name="Google Shape;89;p9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94" name="Google Shape;94;p9"/>
          <p:cNvCxnSpPr/>
          <p:nvPr/>
        </p:nvCxnSpPr>
        <p:spPr>
          <a:xfrm>
            <a:off x="766650" y="4352375"/>
            <a:ext cx="7610700" cy="0"/>
          </a:xfrm>
          <a:prstGeom prst="straightConnector1">
            <a:avLst/>
          </a:prstGeom>
          <a:noFill/>
          <a:ln cap="flat" cmpd="sng" w="9525">
            <a:solidFill>
              <a:srgbClr val="E2D7D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Google Shape;95;p9"/>
          <p:cNvSpPr txBox="1"/>
          <p:nvPr>
            <p:ph idx="12" type="sldNum"/>
          </p:nvPr>
        </p:nvSpPr>
        <p:spPr>
          <a:xfrm>
            <a:off x="4063200" y="4783800"/>
            <a:ext cx="1017600" cy="35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rgbClr val="AD0B2D"/>
                </a:solidFill>
              </a:defRPr>
            </a:lvl1pPr>
            <a:lvl2pPr lvl="1" rtl="0">
              <a:buNone/>
              <a:defRPr>
                <a:solidFill>
                  <a:srgbClr val="AD0B2D"/>
                </a:solidFill>
              </a:defRPr>
            </a:lvl2pPr>
            <a:lvl3pPr lvl="2" rtl="0">
              <a:buNone/>
              <a:defRPr>
                <a:solidFill>
                  <a:srgbClr val="AD0B2D"/>
                </a:solidFill>
              </a:defRPr>
            </a:lvl3pPr>
            <a:lvl4pPr lvl="3" rtl="0">
              <a:buNone/>
              <a:defRPr>
                <a:solidFill>
                  <a:srgbClr val="AD0B2D"/>
                </a:solidFill>
              </a:defRPr>
            </a:lvl4pPr>
            <a:lvl5pPr lvl="4" rtl="0">
              <a:buNone/>
              <a:defRPr>
                <a:solidFill>
                  <a:srgbClr val="AD0B2D"/>
                </a:solidFill>
              </a:defRPr>
            </a:lvl5pPr>
            <a:lvl6pPr lvl="5" rtl="0">
              <a:buNone/>
              <a:defRPr>
                <a:solidFill>
                  <a:srgbClr val="AD0B2D"/>
                </a:solidFill>
              </a:defRPr>
            </a:lvl6pPr>
            <a:lvl7pPr lvl="6" rtl="0">
              <a:buNone/>
              <a:defRPr>
                <a:solidFill>
                  <a:srgbClr val="AD0B2D"/>
                </a:solidFill>
              </a:defRPr>
            </a:lvl7pPr>
            <a:lvl8pPr lvl="7" rtl="0">
              <a:buNone/>
              <a:defRPr>
                <a:solidFill>
                  <a:srgbClr val="AD0B2D"/>
                </a:solidFill>
              </a:defRPr>
            </a:lvl8pPr>
            <a:lvl9pPr lvl="8" rtl="0">
              <a:buNone/>
              <a:defRPr>
                <a:solidFill>
                  <a:srgbClr val="AD0B2D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/>
          <p:nvPr/>
        </p:nvSpPr>
        <p:spPr>
          <a:xfrm>
            <a:off x="359700" y="359700"/>
            <a:ext cx="8424600" cy="4424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rotWithShape="0" algn="bl" dir="5400000" dist="9525">
              <a:srgbClr val="66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0"/>
          <p:cNvSpPr txBox="1"/>
          <p:nvPr>
            <p:ph idx="12" type="sldNum"/>
          </p:nvPr>
        </p:nvSpPr>
        <p:spPr>
          <a:xfrm>
            <a:off x="4063200" y="4783800"/>
            <a:ext cx="1017600" cy="35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rgbClr val="AD0B2D"/>
                </a:solidFill>
              </a:defRPr>
            </a:lvl1pPr>
            <a:lvl2pPr lvl="1">
              <a:buNone/>
              <a:defRPr>
                <a:solidFill>
                  <a:srgbClr val="AD0B2D"/>
                </a:solidFill>
              </a:defRPr>
            </a:lvl2pPr>
            <a:lvl3pPr lvl="2">
              <a:buNone/>
              <a:defRPr>
                <a:solidFill>
                  <a:srgbClr val="AD0B2D"/>
                </a:solidFill>
              </a:defRPr>
            </a:lvl3pPr>
            <a:lvl4pPr lvl="3">
              <a:buNone/>
              <a:defRPr>
                <a:solidFill>
                  <a:srgbClr val="AD0B2D"/>
                </a:solidFill>
              </a:defRPr>
            </a:lvl4pPr>
            <a:lvl5pPr lvl="4">
              <a:buNone/>
              <a:defRPr>
                <a:solidFill>
                  <a:srgbClr val="AD0B2D"/>
                </a:solidFill>
              </a:defRPr>
            </a:lvl5pPr>
            <a:lvl6pPr lvl="5">
              <a:buNone/>
              <a:defRPr>
                <a:solidFill>
                  <a:srgbClr val="AD0B2D"/>
                </a:solidFill>
              </a:defRPr>
            </a:lvl6pPr>
            <a:lvl7pPr lvl="6">
              <a:buNone/>
              <a:defRPr>
                <a:solidFill>
                  <a:srgbClr val="AD0B2D"/>
                </a:solidFill>
              </a:defRPr>
            </a:lvl7pPr>
            <a:lvl8pPr lvl="7">
              <a:buNone/>
              <a:defRPr>
                <a:solidFill>
                  <a:srgbClr val="AD0B2D"/>
                </a:solidFill>
              </a:defRPr>
            </a:lvl8pPr>
            <a:lvl9pPr lvl="8">
              <a:buNone/>
              <a:defRPr>
                <a:solidFill>
                  <a:srgbClr val="AD0B2D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0"/>
          <p:cNvSpPr/>
          <p:nvPr/>
        </p:nvSpPr>
        <p:spPr>
          <a:xfrm rot="-5400000">
            <a:off x="3934600" y="-555"/>
            <a:ext cx="1274700" cy="764700"/>
          </a:xfrm>
          <a:prstGeom prst="chevron">
            <a:avLst>
              <a:gd fmla="val 31570" name="adj"/>
            </a:avLst>
          </a:prstGeom>
          <a:gradFill>
            <a:gsLst>
              <a:gs pos="0">
                <a:srgbClr val="AD0B2D"/>
              </a:gs>
              <a:gs pos="31000">
                <a:srgbClr val="AD0B2D"/>
              </a:gs>
              <a:gs pos="100000">
                <a:srgbClr val="8B0E3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10"/>
          <p:cNvGrpSpPr/>
          <p:nvPr/>
        </p:nvGrpSpPr>
        <p:grpSpPr>
          <a:xfrm>
            <a:off x="4306578" y="179988"/>
            <a:ext cx="530509" cy="403908"/>
            <a:chOff x="519000" y="238125"/>
            <a:chExt cx="6582000" cy="5238750"/>
          </a:xfrm>
        </p:grpSpPr>
        <p:sp>
          <p:nvSpPr>
            <p:cNvPr id="101" name="Google Shape;101;p10"/>
            <p:cNvSpPr/>
            <p:nvPr/>
          </p:nvSpPr>
          <p:spPr>
            <a:xfrm>
              <a:off x="2928800" y="4770300"/>
              <a:ext cx="1762400" cy="306300"/>
            </a:xfrm>
            <a:custGeom>
              <a:rect b="b" l="l" r="r" t="t"/>
              <a:pathLst>
                <a:path extrusionOk="0" h="12252" w="70496">
                  <a:moveTo>
                    <a:pt x="6233" y="1"/>
                  </a:moveTo>
                  <a:lnTo>
                    <a:pt x="5051" y="108"/>
                  </a:lnTo>
                  <a:lnTo>
                    <a:pt x="3869" y="430"/>
                  </a:lnTo>
                  <a:lnTo>
                    <a:pt x="2902" y="968"/>
                  </a:lnTo>
                  <a:lnTo>
                    <a:pt x="1935" y="1720"/>
                  </a:lnTo>
                  <a:lnTo>
                    <a:pt x="1183" y="2580"/>
                  </a:lnTo>
                  <a:lnTo>
                    <a:pt x="538" y="3547"/>
                  </a:lnTo>
                  <a:lnTo>
                    <a:pt x="108" y="4621"/>
                  </a:lnTo>
                  <a:lnTo>
                    <a:pt x="1" y="5911"/>
                  </a:lnTo>
                  <a:lnTo>
                    <a:pt x="1" y="6556"/>
                  </a:lnTo>
                  <a:lnTo>
                    <a:pt x="1" y="7201"/>
                  </a:lnTo>
                  <a:lnTo>
                    <a:pt x="216" y="7738"/>
                  </a:lnTo>
                  <a:lnTo>
                    <a:pt x="323" y="8383"/>
                  </a:lnTo>
                  <a:lnTo>
                    <a:pt x="860" y="9457"/>
                  </a:lnTo>
                  <a:lnTo>
                    <a:pt x="1613" y="10424"/>
                  </a:lnTo>
                  <a:lnTo>
                    <a:pt x="2580" y="11177"/>
                  </a:lnTo>
                  <a:lnTo>
                    <a:pt x="3654" y="11821"/>
                  </a:lnTo>
                  <a:lnTo>
                    <a:pt x="4836" y="12144"/>
                  </a:lnTo>
                  <a:lnTo>
                    <a:pt x="5481" y="12251"/>
                  </a:lnTo>
                  <a:lnTo>
                    <a:pt x="65015" y="12251"/>
                  </a:lnTo>
                  <a:lnTo>
                    <a:pt x="65660" y="12144"/>
                  </a:lnTo>
                  <a:lnTo>
                    <a:pt x="66842" y="11821"/>
                  </a:lnTo>
                  <a:lnTo>
                    <a:pt x="67916" y="11177"/>
                  </a:lnTo>
                  <a:lnTo>
                    <a:pt x="68883" y="10424"/>
                  </a:lnTo>
                  <a:lnTo>
                    <a:pt x="69636" y="9457"/>
                  </a:lnTo>
                  <a:lnTo>
                    <a:pt x="70173" y="8383"/>
                  </a:lnTo>
                  <a:lnTo>
                    <a:pt x="70280" y="7738"/>
                  </a:lnTo>
                  <a:lnTo>
                    <a:pt x="70495" y="7201"/>
                  </a:lnTo>
                  <a:lnTo>
                    <a:pt x="70495" y="6556"/>
                  </a:lnTo>
                  <a:lnTo>
                    <a:pt x="70495" y="5911"/>
                  </a:lnTo>
                  <a:lnTo>
                    <a:pt x="70388" y="4621"/>
                  </a:lnTo>
                  <a:lnTo>
                    <a:pt x="69958" y="3547"/>
                  </a:lnTo>
                  <a:lnTo>
                    <a:pt x="69313" y="2580"/>
                  </a:lnTo>
                  <a:lnTo>
                    <a:pt x="68561" y="1720"/>
                  </a:lnTo>
                  <a:lnTo>
                    <a:pt x="67594" y="968"/>
                  </a:lnTo>
                  <a:lnTo>
                    <a:pt x="66627" y="430"/>
                  </a:lnTo>
                  <a:lnTo>
                    <a:pt x="65445" y="108"/>
                  </a:lnTo>
                  <a:lnTo>
                    <a:pt x="642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2190000" y="5170600"/>
              <a:ext cx="3240000" cy="306275"/>
            </a:xfrm>
            <a:custGeom>
              <a:rect b="b" l="l" r="r" t="t"/>
              <a:pathLst>
                <a:path extrusionOk="0" h="12251" w="129600">
                  <a:moveTo>
                    <a:pt x="6126" y="0"/>
                  </a:moveTo>
                  <a:lnTo>
                    <a:pt x="4944" y="108"/>
                  </a:lnTo>
                  <a:lnTo>
                    <a:pt x="3762" y="430"/>
                  </a:lnTo>
                  <a:lnTo>
                    <a:pt x="2687" y="1075"/>
                  </a:lnTo>
                  <a:lnTo>
                    <a:pt x="1828" y="1827"/>
                  </a:lnTo>
                  <a:lnTo>
                    <a:pt x="1075" y="2687"/>
                  </a:lnTo>
                  <a:lnTo>
                    <a:pt x="538" y="3762"/>
                  </a:lnTo>
                  <a:lnTo>
                    <a:pt x="108" y="4836"/>
                  </a:lnTo>
                  <a:lnTo>
                    <a:pt x="1" y="6126"/>
                  </a:lnTo>
                  <a:lnTo>
                    <a:pt x="108" y="7308"/>
                  </a:lnTo>
                  <a:lnTo>
                    <a:pt x="538" y="8490"/>
                  </a:lnTo>
                  <a:lnTo>
                    <a:pt x="1075" y="9564"/>
                  </a:lnTo>
                  <a:lnTo>
                    <a:pt x="1828" y="10424"/>
                  </a:lnTo>
                  <a:lnTo>
                    <a:pt x="2687" y="11176"/>
                  </a:lnTo>
                  <a:lnTo>
                    <a:pt x="3762" y="11821"/>
                  </a:lnTo>
                  <a:lnTo>
                    <a:pt x="4944" y="12144"/>
                  </a:lnTo>
                  <a:lnTo>
                    <a:pt x="6126" y="12251"/>
                  </a:lnTo>
                  <a:lnTo>
                    <a:pt x="123474" y="12251"/>
                  </a:lnTo>
                  <a:lnTo>
                    <a:pt x="124656" y="12144"/>
                  </a:lnTo>
                  <a:lnTo>
                    <a:pt x="125838" y="11821"/>
                  </a:lnTo>
                  <a:lnTo>
                    <a:pt x="126913" y="11176"/>
                  </a:lnTo>
                  <a:lnTo>
                    <a:pt x="127772" y="10424"/>
                  </a:lnTo>
                  <a:lnTo>
                    <a:pt x="128525" y="9564"/>
                  </a:lnTo>
                  <a:lnTo>
                    <a:pt x="129062" y="8490"/>
                  </a:lnTo>
                  <a:lnTo>
                    <a:pt x="129492" y="7308"/>
                  </a:lnTo>
                  <a:lnTo>
                    <a:pt x="129599" y="6126"/>
                  </a:lnTo>
                  <a:lnTo>
                    <a:pt x="129492" y="4836"/>
                  </a:lnTo>
                  <a:lnTo>
                    <a:pt x="129062" y="3762"/>
                  </a:lnTo>
                  <a:lnTo>
                    <a:pt x="128525" y="2687"/>
                  </a:lnTo>
                  <a:lnTo>
                    <a:pt x="127772" y="1827"/>
                  </a:lnTo>
                  <a:lnTo>
                    <a:pt x="126913" y="1075"/>
                  </a:lnTo>
                  <a:lnTo>
                    <a:pt x="125838" y="430"/>
                  </a:lnTo>
                  <a:lnTo>
                    <a:pt x="124656" y="108"/>
                  </a:lnTo>
                  <a:lnTo>
                    <a:pt x="123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264625" y="238125"/>
              <a:ext cx="1090750" cy="4456975"/>
            </a:xfrm>
            <a:custGeom>
              <a:rect b="b" l="l" r="r" t="t"/>
              <a:pathLst>
                <a:path extrusionOk="0" h="178279" w="43630">
                  <a:moveTo>
                    <a:pt x="21815" y="23534"/>
                  </a:moveTo>
                  <a:lnTo>
                    <a:pt x="22460" y="23642"/>
                  </a:lnTo>
                  <a:lnTo>
                    <a:pt x="22997" y="23749"/>
                  </a:lnTo>
                  <a:lnTo>
                    <a:pt x="23534" y="24071"/>
                  </a:lnTo>
                  <a:lnTo>
                    <a:pt x="23964" y="24394"/>
                  </a:lnTo>
                  <a:lnTo>
                    <a:pt x="24287" y="24931"/>
                  </a:lnTo>
                  <a:lnTo>
                    <a:pt x="24609" y="25361"/>
                  </a:lnTo>
                  <a:lnTo>
                    <a:pt x="24824" y="26006"/>
                  </a:lnTo>
                  <a:lnTo>
                    <a:pt x="24824" y="26543"/>
                  </a:lnTo>
                  <a:lnTo>
                    <a:pt x="24824" y="27188"/>
                  </a:lnTo>
                  <a:lnTo>
                    <a:pt x="24609" y="27725"/>
                  </a:lnTo>
                  <a:lnTo>
                    <a:pt x="24287" y="28262"/>
                  </a:lnTo>
                  <a:lnTo>
                    <a:pt x="23964" y="28692"/>
                  </a:lnTo>
                  <a:lnTo>
                    <a:pt x="23534" y="29122"/>
                  </a:lnTo>
                  <a:lnTo>
                    <a:pt x="22997" y="29337"/>
                  </a:lnTo>
                  <a:lnTo>
                    <a:pt x="22460" y="29552"/>
                  </a:lnTo>
                  <a:lnTo>
                    <a:pt x="21170" y="29552"/>
                  </a:lnTo>
                  <a:lnTo>
                    <a:pt x="20633" y="29337"/>
                  </a:lnTo>
                  <a:lnTo>
                    <a:pt x="20096" y="29122"/>
                  </a:lnTo>
                  <a:lnTo>
                    <a:pt x="19666" y="28692"/>
                  </a:lnTo>
                  <a:lnTo>
                    <a:pt x="19343" y="28262"/>
                  </a:lnTo>
                  <a:lnTo>
                    <a:pt x="19021" y="27725"/>
                  </a:lnTo>
                  <a:lnTo>
                    <a:pt x="18806" y="27188"/>
                  </a:lnTo>
                  <a:lnTo>
                    <a:pt x="18806" y="26543"/>
                  </a:lnTo>
                  <a:lnTo>
                    <a:pt x="18806" y="26006"/>
                  </a:lnTo>
                  <a:lnTo>
                    <a:pt x="19021" y="25361"/>
                  </a:lnTo>
                  <a:lnTo>
                    <a:pt x="19343" y="24931"/>
                  </a:lnTo>
                  <a:lnTo>
                    <a:pt x="19666" y="24394"/>
                  </a:lnTo>
                  <a:lnTo>
                    <a:pt x="20096" y="24071"/>
                  </a:lnTo>
                  <a:lnTo>
                    <a:pt x="20633" y="23749"/>
                  </a:lnTo>
                  <a:lnTo>
                    <a:pt x="21170" y="23642"/>
                  </a:lnTo>
                  <a:lnTo>
                    <a:pt x="21815" y="23534"/>
                  </a:lnTo>
                  <a:close/>
                  <a:moveTo>
                    <a:pt x="21385" y="0"/>
                  </a:moveTo>
                  <a:lnTo>
                    <a:pt x="21063" y="215"/>
                  </a:lnTo>
                  <a:lnTo>
                    <a:pt x="20740" y="430"/>
                  </a:lnTo>
                  <a:lnTo>
                    <a:pt x="20418" y="752"/>
                  </a:lnTo>
                  <a:lnTo>
                    <a:pt x="15152" y="9672"/>
                  </a:lnTo>
                  <a:lnTo>
                    <a:pt x="14615" y="10746"/>
                  </a:lnTo>
                  <a:lnTo>
                    <a:pt x="14185" y="11821"/>
                  </a:lnTo>
                  <a:lnTo>
                    <a:pt x="13863" y="12895"/>
                  </a:lnTo>
                  <a:lnTo>
                    <a:pt x="13648" y="13863"/>
                  </a:lnTo>
                  <a:lnTo>
                    <a:pt x="13648" y="14830"/>
                  </a:lnTo>
                  <a:lnTo>
                    <a:pt x="13755" y="15797"/>
                  </a:lnTo>
                  <a:lnTo>
                    <a:pt x="14078" y="17946"/>
                  </a:lnTo>
                  <a:lnTo>
                    <a:pt x="14508" y="20418"/>
                  </a:lnTo>
                  <a:lnTo>
                    <a:pt x="15045" y="23212"/>
                  </a:lnTo>
                  <a:lnTo>
                    <a:pt x="15367" y="24824"/>
                  </a:lnTo>
                  <a:lnTo>
                    <a:pt x="15475" y="26543"/>
                  </a:lnTo>
                  <a:lnTo>
                    <a:pt x="15582" y="28585"/>
                  </a:lnTo>
                  <a:lnTo>
                    <a:pt x="15690" y="30734"/>
                  </a:lnTo>
                  <a:lnTo>
                    <a:pt x="15690" y="59964"/>
                  </a:lnTo>
                  <a:lnTo>
                    <a:pt x="14400" y="60071"/>
                  </a:lnTo>
                  <a:lnTo>
                    <a:pt x="13326" y="60393"/>
                  </a:lnTo>
                  <a:lnTo>
                    <a:pt x="12251" y="61038"/>
                  </a:lnTo>
                  <a:lnTo>
                    <a:pt x="11284" y="61683"/>
                  </a:lnTo>
                  <a:lnTo>
                    <a:pt x="10532" y="62650"/>
                  </a:lnTo>
                  <a:lnTo>
                    <a:pt x="9994" y="63725"/>
                  </a:lnTo>
                  <a:lnTo>
                    <a:pt x="9672" y="64799"/>
                  </a:lnTo>
                  <a:lnTo>
                    <a:pt x="9564" y="66089"/>
                  </a:lnTo>
                  <a:lnTo>
                    <a:pt x="9672" y="67271"/>
                  </a:lnTo>
                  <a:lnTo>
                    <a:pt x="9994" y="68453"/>
                  </a:lnTo>
                  <a:lnTo>
                    <a:pt x="10532" y="69528"/>
                  </a:lnTo>
                  <a:lnTo>
                    <a:pt x="11284" y="70387"/>
                  </a:lnTo>
                  <a:lnTo>
                    <a:pt x="12251" y="71140"/>
                  </a:lnTo>
                  <a:lnTo>
                    <a:pt x="13326" y="71784"/>
                  </a:lnTo>
                  <a:lnTo>
                    <a:pt x="14400" y="72107"/>
                  </a:lnTo>
                  <a:lnTo>
                    <a:pt x="15690" y="72214"/>
                  </a:lnTo>
                  <a:lnTo>
                    <a:pt x="15690" y="164739"/>
                  </a:lnTo>
                  <a:lnTo>
                    <a:pt x="15690" y="165276"/>
                  </a:lnTo>
                  <a:lnTo>
                    <a:pt x="15475" y="166458"/>
                  </a:lnTo>
                  <a:lnTo>
                    <a:pt x="15260" y="167210"/>
                  </a:lnTo>
                  <a:lnTo>
                    <a:pt x="14937" y="168070"/>
                  </a:lnTo>
                  <a:lnTo>
                    <a:pt x="14400" y="169037"/>
                  </a:lnTo>
                  <a:lnTo>
                    <a:pt x="13863" y="170004"/>
                  </a:lnTo>
                  <a:lnTo>
                    <a:pt x="13111" y="170971"/>
                  </a:lnTo>
                  <a:lnTo>
                    <a:pt x="12143" y="171938"/>
                  </a:lnTo>
                  <a:lnTo>
                    <a:pt x="10961" y="172906"/>
                  </a:lnTo>
                  <a:lnTo>
                    <a:pt x="9672" y="173658"/>
                  </a:lnTo>
                  <a:lnTo>
                    <a:pt x="7953" y="174303"/>
                  </a:lnTo>
                  <a:lnTo>
                    <a:pt x="6126" y="174840"/>
                  </a:lnTo>
                  <a:lnTo>
                    <a:pt x="3976" y="175162"/>
                  </a:lnTo>
                  <a:lnTo>
                    <a:pt x="1397" y="175270"/>
                  </a:lnTo>
                  <a:lnTo>
                    <a:pt x="860" y="175377"/>
                  </a:lnTo>
                  <a:lnTo>
                    <a:pt x="430" y="175377"/>
                  </a:lnTo>
                  <a:lnTo>
                    <a:pt x="215" y="175592"/>
                  </a:lnTo>
                  <a:lnTo>
                    <a:pt x="0" y="175807"/>
                  </a:lnTo>
                  <a:lnTo>
                    <a:pt x="0" y="176022"/>
                  </a:lnTo>
                  <a:lnTo>
                    <a:pt x="0" y="176237"/>
                  </a:lnTo>
                  <a:lnTo>
                    <a:pt x="215" y="176774"/>
                  </a:lnTo>
                  <a:lnTo>
                    <a:pt x="538" y="177312"/>
                  </a:lnTo>
                  <a:lnTo>
                    <a:pt x="968" y="177849"/>
                  </a:lnTo>
                  <a:lnTo>
                    <a:pt x="1397" y="178279"/>
                  </a:lnTo>
                  <a:lnTo>
                    <a:pt x="42233" y="178279"/>
                  </a:lnTo>
                  <a:lnTo>
                    <a:pt x="42662" y="177849"/>
                  </a:lnTo>
                  <a:lnTo>
                    <a:pt x="43092" y="177312"/>
                  </a:lnTo>
                  <a:lnTo>
                    <a:pt x="43415" y="176774"/>
                  </a:lnTo>
                  <a:lnTo>
                    <a:pt x="43630" y="176237"/>
                  </a:lnTo>
                  <a:lnTo>
                    <a:pt x="43630" y="176022"/>
                  </a:lnTo>
                  <a:lnTo>
                    <a:pt x="43630" y="175807"/>
                  </a:lnTo>
                  <a:lnTo>
                    <a:pt x="43415" y="175592"/>
                  </a:lnTo>
                  <a:lnTo>
                    <a:pt x="43200" y="175377"/>
                  </a:lnTo>
                  <a:lnTo>
                    <a:pt x="42770" y="175377"/>
                  </a:lnTo>
                  <a:lnTo>
                    <a:pt x="42233" y="175270"/>
                  </a:lnTo>
                  <a:lnTo>
                    <a:pt x="39654" y="175162"/>
                  </a:lnTo>
                  <a:lnTo>
                    <a:pt x="37504" y="174840"/>
                  </a:lnTo>
                  <a:lnTo>
                    <a:pt x="35678" y="174303"/>
                  </a:lnTo>
                  <a:lnTo>
                    <a:pt x="33958" y="173658"/>
                  </a:lnTo>
                  <a:lnTo>
                    <a:pt x="32669" y="172906"/>
                  </a:lnTo>
                  <a:lnTo>
                    <a:pt x="31487" y="171938"/>
                  </a:lnTo>
                  <a:lnTo>
                    <a:pt x="30519" y="170971"/>
                  </a:lnTo>
                  <a:lnTo>
                    <a:pt x="29767" y="170004"/>
                  </a:lnTo>
                  <a:lnTo>
                    <a:pt x="29230" y="169037"/>
                  </a:lnTo>
                  <a:lnTo>
                    <a:pt x="28693" y="168070"/>
                  </a:lnTo>
                  <a:lnTo>
                    <a:pt x="28370" y="167210"/>
                  </a:lnTo>
                  <a:lnTo>
                    <a:pt x="28155" y="166458"/>
                  </a:lnTo>
                  <a:lnTo>
                    <a:pt x="27940" y="165276"/>
                  </a:lnTo>
                  <a:lnTo>
                    <a:pt x="27940" y="164739"/>
                  </a:lnTo>
                  <a:lnTo>
                    <a:pt x="27940" y="72214"/>
                  </a:lnTo>
                  <a:lnTo>
                    <a:pt x="29230" y="72107"/>
                  </a:lnTo>
                  <a:lnTo>
                    <a:pt x="30304" y="71784"/>
                  </a:lnTo>
                  <a:lnTo>
                    <a:pt x="31379" y="71140"/>
                  </a:lnTo>
                  <a:lnTo>
                    <a:pt x="32346" y="70387"/>
                  </a:lnTo>
                  <a:lnTo>
                    <a:pt x="33098" y="69528"/>
                  </a:lnTo>
                  <a:lnTo>
                    <a:pt x="33636" y="68453"/>
                  </a:lnTo>
                  <a:lnTo>
                    <a:pt x="33958" y="67271"/>
                  </a:lnTo>
                  <a:lnTo>
                    <a:pt x="34066" y="66089"/>
                  </a:lnTo>
                  <a:lnTo>
                    <a:pt x="33958" y="64799"/>
                  </a:lnTo>
                  <a:lnTo>
                    <a:pt x="33636" y="63725"/>
                  </a:lnTo>
                  <a:lnTo>
                    <a:pt x="33098" y="62650"/>
                  </a:lnTo>
                  <a:lnTo>
                    <a:pt x="32346" y="61683"/>
                  </a:lnTo>
                  <a:lnTo>
                    <a:pt x="31379" y="61038"/>
                  </a:lnTo>
                  <a:lnTo>
                    <a:pt x="30304" y="60393"/>
                  </a:lnTo>
                  <a:lnTo>
                    <a:pt x="29230" y="60071"/>
                  </a:lnTo>
                  <a:lnTo>
                    <a:pt x="27940" y="59964"/>
                  </a:lnTo>
                  <a:lnTo>
                    <a:pt x="27940" y="30734"/>
                  </a:lnTo>
                  <a:lnTo>
                    <a:pt x="28048" y="28585"/>
                  </a:lnTo>
                  <a:lnTo>
                    <a:pt x="28155" y="26543"/>
                  </a:lnTo>
                  <a:lnTo>
                    <a:pt x="28263" y="24824"/>
                  </a:lnTo>
                  <a:lnTo>
                    <a:pt x="28585" y="23212"/>
                  </a:lnTo>
                  <a:lnTo>
                    <a:pt x="29122" y="20418"/>
                  </a:lnTo>
                  <a:lnTo>
                    <a:pt x="29552" y="17946"/>
                  </a:lnTo>
                  <a:lnTo>
                    <a:pt x="29875" y="15797"/>
                  </a:lnTo>
                  <a:lnTo>
                    <a:pt x="29982" y="14830"/>
                  </a:lnTo>
                  <a:lnTo>
                    <a:pt x="29982" y="13863"/>
                  </a:lnTo>
                  <a:lnTo>
                    <a:pt x="29767" y="12895"/>
                  </a:lnTo>
                  <a:lnTo>
                    <a:pt x="29445" y="11821"/>
                  </a:lnTo>
                  <a:lnTo>
                    <a:pt x="29015" y="10746"/>
                  </a:lnTo>
                  <a:lnTo>
                    <a:pt x="28478" y="9672"/>
                  </a:lnTo>
                  <a:lnTo>
                    <a:pt x="23212" y="752"/>
                  </a:lnTo>
                  <a:lnTo>
                    <a:pt x="22890" y="430"/>
                  </a:lnTo>
                  <a:lnTo>
                    <a:pt x="22567" y="215"/>
                  </a:lnTo>
                  <a:lnTo>
                    <a:pt x="222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5190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46423" y="17624"/>
                  </a:moveTo>
                  <a:lnTo>
                    <a:pt x="46961" y="17839"/>
                  </a:lnTo>
                  <a:lnTo>
                    <a:pt x="47498" y="18161"/>
                  </a:lnTo>
                  <a:lnTo>
                    <a:pt x="48035" y="18484"/>
                  </a:lnTo>
                  <a:lnTo>
                    <a:pt x="48358" y="19021"/>
                  </a:lnTo>
                  <a:lnTo>
                    <a:pt x="48680" y="19558"/>
                  </a:lnTo>
                  <a:lnTo>
                    <a:pt x="48895" y="20095"/>
                  </a:lnTo>
                  <a:lnTo>
                    <a:pt x="48895" y="20740"/>
                  </a:lnTo>
                  <a:lnTo>
                    <a:pt x="48895" y="21600"/>
                  </a:lnTo>
                  <a:lnTo>
                    <a:pt x="48572" y="22245"/>
                  </a:lnTo>
                  <a:lnTo>
                    <a:pt x="48143" y="22889"/>
                  </a:lnTo>
                  <a:lnTo>
                    <a:pt x="47605" y="23427"/>
                  </a:lnTo>
                  <a:lnTo>
                    <a:pt x="46961" y="22352"/>
                  </a:lnTo>
                  <a:lnTo>
                    <a:pt x="46638" y="21922"/>
                  </a:lnTo>
                  <a:lnTo>
                    <a:pt x="46101" y="21707"/>
                  </a:lnTo>
                  <a:lnTo>
                    <a:pt x="45564" y="21707"/>
                  </a:lnTo>
                  <a:lnTo>
                    <a:pt x="45026" y="21815"/>
                  </a:lnTo>
                  <a:lnTo>
                    <a:pt x="44059" y="23534"/>
                  </a:lnTo>
                  <a:lnTo>
                    <a:pt x="43414" y="22997"/>
                  </a:lnTo>
                  <a:lnTo>
                    <a:pt x="42984" y="22352"/>
                  </a:lnTo>
                  <a:lnTo>
                    <a:pt x="42662" y="21600"/>
                  </a:lnTo>
                  <a:lnTo>
                    <a:pt x="42555" y="20740"/>
                  </a:lnTo>
                  <a:lnTo>
                    <a:pt x="42662" y="20095"/>
                  </a:lnTo>
                  <a:lnTo>
                    <a:pt x="42770" y="19558"/>
                  </a:lnTo>
                  <a:lnTo>
                    <a:pt x="43092" y="19021"/>
                  </a:lnTo>
                  <a:lnTo>
                    <a:pt x="43522" y="18484"/>
                  </a:lnTo>
                  <a:lnTo>
                    <a:pt x="43952" y="18161"/>
                  </a:lnTo>
                  <a:lnTo>
                    <a:pt x="44489" y="17839"/>
                  </a:lnTo>
                  <a:lnTo>
                    <a:pt x="45134" y="17624"/>
                  </a:lnTo>
                  <a:close/>
                  <a:moveTo>
                    <a:pt x="44704" y="29122"/>
                  </a:moveTo>
                  <a:lnTo>
                    <a:pt x="45886" y="30197"/>
                  </a:lnTo>
                  <a:lnTo>
                    <a:pt x="47068" y="31271"/>
                  </a:lnTo>
                  <a:lnTo>
                    <a:pt x="48465" y="32346"/>
                  </a:lnTo>
                  <a:lnTo>
                    <a:pt x="49969" y="33421"/>
                  </a:lnTo>
                  <a:lnTo>
                    <a:pt x="89085" y="103593"/>
                  </a:lnTo>
                  <a:lnTo>
                    <a:pt x="3224" y="103593"/>
                  </a:lnTo>
                  <a:lnTo>
                    <a:pt x="44704" y="29122"/>
                  </a:lnTo>
                  <a:close/>
                  <a:moveTo>
                    <a:pt x="104237" y="0"/>
                  </a:moveTo>
                  <a:lnTo>
                    <a:pt x="102625" y="215"/>
                  </a:lnTo>
                  <a:lnTo>
                    <a:pt x="100906" y="430"/>
                  </a:lnTo>
                  <a:lnTo>
                    <a:pt x="99079" y="860"/>
                  </a:lnTo>
                  <a:lnTo>
                    <a:pt x="98005" y="1182"/>
                  </a:lnTo>
                  <a:lnTo>
                    <a:pt x="96823" y="1612"/>
                  </a:lnTo>
                  <a:lnTo>
                    <a:pt x="95748" y="2042"/>
                  </a:lnTo>
                  <a:lnTo>
                    <a:pt x="94673" y="2579"/>
                  </a:lnTo>
                  <a:lnTo>
                    <a:pt x="92417" y="3869"/>
                  </a:lnTo>
                  <a:lnTo>
                    <a:pt x="90267" y="5373"/>
                  </a:lnTo>
                  <a:lnTo>
                    <a:pt x="88118" y="6985"/>
                  </a:lnTo>
                  <a:lnTo>
                    <a:pt x="86076" y="8812"/>
                  </a:lnTo>
                  <a:lnTo>
                    <a:pt x="81778" y="12681"/>
                  </a:lnTo>
                  <a:lnTo>
                    <a:pt x="79306" y="14937"/>
                  </a:lnTo>
                  <a:lnTo>
                    <a:pt x="76727" y="17194"/>
                  </a:lnTo>
                  <a:lnTo>
                    <a:pt x="74256" y="19236"/>
                  </a:lnTo>
                  <a:lnTo>
                    <a:pt x="71677" y="21170"/>
                  </a:lnTo>
                  <a:lnTo>
                    <a:pt x="70387" y="21922"/>
                  </a:lnTo>
                  <a:lnTo>
                    <a:pt x="69098" y="22675"/>
                  </a:lnTo>
                  <a:lnTo>
                    <a:pt x="67915" y="23427"/>
                  </a:lnTo>
                  <a:lnTo>
                    <a:pt x="66626" y="23964"/>
                  </a:lnTo>
                  <a:lnTo>
                    <a:pt x="65336" y="24394"/>
                  </a:lnTo>
                  <a:lnTo>
                    <a:pt x="64047" y="24716"/>
                  </a:lnTo>
                  <a:lnTo>
                    <a:pt x="62757" y="24931"/>
                  </a:lnTo>
                  <a:lnTo>
                    <a:pt x="61468" y="25039"/>
                  </a:lnTo>
                  <a:lnTo>
                    <a:pt x="60608" y="24931"/>
                  </a:lnTo>
                  <a:lnTo>
                    <a:pt x="59748" y="24824"/>
                  </a:lnTo>
                  <a:lnTo>
                    <a:pt x="58889" y="24501"/>
                  </a:lnTo>
                  <a:lnTo>
                    <a:pt x="58029" y="24072"/>
                  </a:lnTo>
                  <a:lnTo>
                    <a:pt x="57169" y="23642"/>
                  </a:lnTo>
                  <a:lnTo>
                    <a:pt x="56417" y="23212"/>
                  </a:lnTo>
                  <a:lnTo>
                    <a:pt x="54913" y="22030"/>
                  </a:lnTo>
                  <a:lnTo>
                    <a:pt x="53516" y="20740"/>
                  </a:lnTo>
                  <a:lnTo>
                    <a:pt x="52441" y="19558"/>
                  </a:lnTo>
                  <a:lnTo>
                    <a:pt x="51474" y="18376"/>
                  </a:lnTo>
                  <a:lnTo>
                    <a:pt x="50829" y="17516"/>
                  </a:lnTo>
                  <a:lnTo>
                    <a:pt x="50077" y="16549"/>
                  </a:lnTo>
                  <a:lnTo>
                    <a:pt x="49217" y="15797"/>
                  </a:lnTo>
                  <a:lnTo>
                    <a:pt x="48143" y="15260"/>
                  </a:lnTo>
                  <a:lnTo>
                    <a:pt x="47068" y="14830"/>
                  </a:lnTo>
                  <a:lnTo>
                    <a:pt x="45886" y="14722"/>
                  </a:lnTo>
                  <a:lnTo>
                    <a:pt x="44704" y="14830"/>
                  </a:lnTo>
                  <a:lnTo>
                    <a:pt x="43629" y="15152"/>
                  </a:lnTo>
                  <a:lnTo>
                    <a:pt x="42555" y="15690"/>
                  </a:lnTo>
                  <a:lnTo>
                    <a:pt x="41587" y="16442"/>
                  </a:lnTo>
                  <a:lnTo>
                    <a:pt x="40835" y="17301"/>
                  </a:lnTo>
                  <a:lnTo>
                    <a:pt x="40190" y="18376"/>
                  </a:lnTo>
                  <a:lnTo>
                    <a:pt x="39868" y="19451"/>
                  </a:lnTo>
                  <a:lnTo>
                    <a:pt x="39761" y="20633"/>
                  </a:lnTo>
                  <a:lnTo>
                    <a:pt x="39761" y="21815"/>
                  </a:lnTo>
                  <a:lnTo>
                    <a:pt x="40083" y="22889"/>
                  </a:lnTo>
                  <a:lnTo>
                    <a:pt x="40620" y="24072"/>
                  </a:lnTo>
                  <a:lnTo>
                    <a:pt x="41265" y="24931"/>
                  </a:lnTo>
                  <a:lnTo>
                    <a:pt x="42447" y="26436"/>
                  </a:lnTo>
                  <a:lnTo>
                    <a:pt x="31701" y="45779"/>
                  </a:lnTo>
                  <a:lnTo>
                    <a:pt x="17624" y="71462"/>
                  </a:lnTo>
                  <a:lnTo>
                    <a:pt x="0" y="103593"/>
                  </a:lnTo>
                  <a:lnTo>
                    <a:pt x="0" y="110363"/>
                  </a:lnTo>
                  <a:lnTo>
                    <a:pt x="6770" y="110363"/>
                  </a:lnTo>
                  <a:lnTo>
                    <a:pt x="9134" y="112190"/>
                  </a:lnTo>
                  <a:lnTo>
                    <a:pt x="11498" y="114017"/>
                  </a:lnTo>
                  <a:lnTo>
                    <a:pt x="14077" y="115629"/>
                  </a:lnTo>
                  <a:lnTo>
                    <a:pt x="16656" y="117241"/>
                  </a:lnTo>
                  <a:lnTo>
                    <a:pt x="19343" y="118638"/>
                  </a:lnTo>
                  <a:lnTo>
                    <a:pt x="22137" y="119927"/>
                  </a:lnTo>
                  <a:lnTo>
                    <a:pt x="24931" y="121002"/>
                  </a:lnTo>
                  <a:lnTo>
                    <a:pt x="27832" y="122076"/>
                  </a:lnTo>
                  <a:lnTo>
                    <a:pt x="27832" y="128739"/>
                  </a:lnTo>
                  <a:lnTo>
                    <a:pt x="64477" y="128739"/>
                  </a:lnTo>
                  <a:lnTo>
                    <a:pt x="64477" y="122076"/>
                  </a:lnTo>
                  <a:lnTo>
                    <a:pt x="67378" y="121002"/>
                  </a:lnTo>
                  <a:lnTo>
                    <a:pt x="70172" y="119927"/>
                  </a:lnTo>
                  <a:lnTo>
                    <a:pt x="72966" y="118638"/>
                  </a:lnTo>
                  <a:lnTo>
                    <a:pt x="75653" y="117241"/>
                  </a:lnTo>
                  <a:lnTo>
                    <a:pt x="78232" y="115629"/>
                  </a:lnTo>
                  <a:lnTo>
                    <a:pt x="80703" y="114017"/>
                  </a:lnTo>
                  <a:lnTo>
                    <a:pt x="83175" y="112190"/>
                  </a:lnTo>
                  <a:lnTo>
                    <a:pt x="85432" y="110363"/>
                  </a:lnTo>
                  <a:lnTo>
                    <a:pt x="92202" y="110363"/>
                  </a:lnTo>
                  <a:lnTo>
                    <a:pt x="92202" y="103593"/>
                  </a:lnTo>
                  <a:lnTo>
                    <a:pt x="54483" y="35785"/>
                  </a:lnTo>
                  <a:lnTo>
                    <a:pt x="56095" y="36322"/>
                  </a:lnTo>
                  <a:lnTo>
                    <a:pt x="57814" y="36752"/>
                  </a:lnTo>
                  <a:lnTo>
                    <a:pt x="59641" y="36967"/>
                  </a:lnTo>
                  <a:lnTo>
                    <a:pt x="61468" y="37074"/>
                  </a:lnTo>
                  <a:lnTo>
                    <a:pt x="63617" y="36967"/>
                  </a:lnTo>
                  <a:lnTo>
                    <a:pt x="65659" y="36752"/>
                  </a:lnTo>
                  <a:lnTo>
                    <a:pt x="67701" y="36322"/>
                  </a:lnTo>
                  <a:lnTo>
                    <a:pt x="69635" y="35677"/>
                  </a:lnTo>
                  <a:lnTo>
                    <a:pt x="71569" y="34925"/>
                  </a:lnTo>
                  <a:lnTo>
                    <a:pt x="73503" y="34173"/>
                  </a:lnTo>
                  <a:lnTo>
                    <a:pt x="75223" y="33098"/>
                  </a:lnTo>
                  <a:lnTo>
                    <a:pt x="77050" y="32131"/>
                  </a:lnTo>
                  <a:lnTo>
                    <a:pt x="78769" y="30949"/>
                  </a:lnTo>
                  <a:lnTo>
                    <a:pt x="80488" y="29660"/>
                  </a:lnTo>
                  <a:lnTo>
                    <a:pt x="83712" y="27080"/>
                  </a:lnTo>
                  <a:lnTo>
                    <a:pt x="86936" y="24286"/>
                  </a:lnTo>
                  <a:lnTo>
                    <a:pt x="89945" y="21600"/>
                  </a:lnTo>
                  <a:lnTo>
                    <a:pt x="93276" y="18591"/>
                  </a:lnTo>
                  <a:lnTo>
                    <a:pt x="94888" y="17194"/>
                  </a:lnTo>
                  <a:lnTo>
                    <a:pt x="96500" y="15904"/>
                  </a:lnTo>
                  <a:lnTo>
                    <a:pt x="98005" y="14722"/>
                  </a:lnTo>
                  <a:lnTo>
                    <a:pt x="99402" y="13755"/>
                  </a:lnTo>
                  <a:lnTo>
                    <a:pt x="100799" y="13003"/>
                  </a:lnTo>
                  <a:lnTo>
                    <a:pt x="102088" y="12573"/>
                  </a:lnTo>
                  <a:lnTo>
                    <a:pt x="104022" y="12251"/>
                  </a:lnTo>
                  <a:lnTo>
                    <a:pt x="105742" y="12143"/>
                  </a:lnTo>
                  <a:lnTo>
                    <a:pt x="107354" y="12251"/>
                  </a:lnTo>
                  <a:lnTo>
                    <a:pt x="108966" y="12466"/>
                  </a:lnTo>
                  <a:lnTo>
                    <a:pt x="110363" y="13003"/>
                  </a:lnTo>
                  <a:lnTo>
                    <a:pt x="111867" y="13648"/>
                  </a:lnTo>
                  <a:lnTo>
                    <a:pt x="114984" y="15367"/>
                  </a:lnTo>
                  <a:lnTo>
                    <a:pt x="118315" y="17087"/>
                  </a:lnTo>
                  <a:lnTo>
                    <a:pt x="120142" y="17946"/>
                  </a:lnTo>
                  <a:lnTo>
                    <a:pt x="122076" y="18806"/>
                  </a:lnTo>
                  <a:lnTo>
                    <a:pt x="122076" y="18591"/>
                  </a:lnTo>
                  <a:lnTo>
                    <a:pt x="121968" y="15260"/>
                  </a:lnTo>
                  <a:lnTo>
                    <a:pt x="121646" y="12573"/>
                  </a:lnTo>
                  <a:lnTo>
                    <a:pt x="121216" y="10102"/>
                  </a:lnTo>
                  <a:lnTo>
                    <a:pt x="120786" y="8060"/>
                  </a:lnTo>
                  <a:lnTo>
                    <a:pt x="120464" y="6233"/>
                  </a:lnTo>
                  <a:lnTo>
                    <a:pt x="120142" y="4406"/>
                  </a:lnTo>
                  <a:lnTo>
                    <a:pt x="118207" y="3331"/>
                  </a:lnTo>
                  <a:lnTo>
                    <a:pt x="116166" y="2364"/>
                  </a:lnTo>
                  <a:lnTo>
                    <a:pt x="113801" y="1397"/>
                  </a:lnTo>
                  <a:lnTo>
                    <a:pt x="112619" y="967"/>
                  </a:lnTo>
                  <a:lnTo>
                    <a:pt x="111437" y="645"/>
                  </a:lnTo>
                  <a:lnTo>
                    <a:pt x="110040" y="430"/>
                  </a:lnTo>
                  <a:lnTo>
                    <a:pt x="108751" y="215"/>
                  </a:lnTo>
                  <a:lnTo>
                    <a:pt x="107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4049100" y="541700"/>
              <a:ext cx="3051900" cy="3218500"/>
            </a:xfrm>
            <a:custGeom>
              <a:rect b="b" l="l" r="r" t="t"/>
              <a:pathLst>
                <a:path extrusionOk="0" h="128740" w="122076">
                  <a:moveTo>
                    <a:pt x="76942" y="17624"/>
                  </a:moveTo>
                  <a:lnTo>
                    <a:pt x="77587" y="17839"/>
                  </a:lnTo>
                  <a:lnTo>
                    <a:pt x="78124" y="18161"/>
                  </a:lnTo>
                  <a:lnTo>
                    <a:pt x="78554" y="18484"/>
                  </a:lnTo>
                  <a:lnTo>
                    <a:pt x="78984" y="19021"/>
                  </a:lnTo>
                  <a:lnTo>
                    <a:pt x="79306" y="19558"/>
                  </a:lnTo>
                  <a:lnTo>
                    <a:pt x="79414" y="20095"/>
                  </a:lnTo>
                  <a:lnTo>
                    <a:pt x="79521" y="20740"/>
                  </a:lnTo>
                  <a:lnTo>
                    <a:pt x="79414" y="21600"/>
                  </a:lnTo>
                  <a:lnTo>
                    <a:pt x="79092" y="22352"/>
                  </a:lnTo>
                  <a:lnTo>
                    <a:pt x="78662" y="22997"/>
                  </a:lnTo>
                  <a:lnTo>
                    <a:pt x="78017" y="23534"/>
                  </a:lnTo>
                  <a:lnTo>
                    <a:pt x="77050" y="21815"/>
                  </a:lnTo>
                  <a:lnTo>
                    <a:pt x="76512" y="21707"/>
                  </a:lnTo>
                  <a:lnTo>
                    <a:pt x="75975" y="21707"/>
                  </a:lnTo>
                  <a:lnTo>
                    <a:pt x="75438" y="21922"/>
                  </a:lnTo>
                  <a:lnTo>
                    <a:pt x="75115" y="22352"/>
                  </a:lnTo>
                  <a:lnTo>
                    <a:pt x="74471" y="23427"/>
                  </a:lnTo>
                  <a:lnTo>
                    <a:pt x="73933" y="22889"/>
                  </a:lnTo>
                  <a:lnTo>
                    <a:pt x="73504" y="22245"/>
                  </a:lnTo>
                  <a:lnTo>
                    <a:pt x="73181" y="21600"/>
                  </a:lnTo>
                  <a:lnTo>
                    <a:pt x="73181" y="20740"/>
                  </a:lnTo>
                  <a:lnTo>
                    <a:pt x="73181" y="20095"/>
                  </a:lnTo>
                  <a:lnTo>
                    <a:pt x="73396" y="19558"/>
                  </a:lnTo>
                  <a:lnTo>
                    <a:pt x="73718" y="19021"/>
                  </a:lnTo>
                  <a:lnTo>
                    <a:pt x="74041" y="18484"/>
                  </a:lnTo>
                  <a:lnTo>
                    <a:pt x="74578" y="18161"/>
                  </a:lnTo>
                  <a:lnTo>
                    <a:pt x="75115" y="17839"/>
                  </a:lnTo>
                  <a:lnTo>
                    <a:pt x="75653" y="17624"/>
                  </a:lnTo>
                  <a:close/>
                  <a:moveTo>
                    <a:pt x="77372" y="29122"/>
                  </a:moveTo>
                  <a:lnTo>
                    <a:pt x="118852" y="103593"/>
                  </a:lnTo>
                  <a:lnTo>
                    <a:pt x="32991" y="103593"/>
                  </a:lnTo>
                  <a:lnTo>
                    <a:pt x="72107" y="33421"/>
                  </a:lnTo>
                  <a:lnTo>
                    <a:pt x="73611" y="32346"/>
                  </a:lnTo>
                  <a:lnTo>
                    <a:pt x="75008" y="31271"/>
                  </a:lnTo>
                  <a:lnTo>
                    <a:pt x="76190" y="30197"/>
                  </a:lnTo>
                  <a:lnTo>
                    <a:pt x="77372" y="29122"/>
                  </a:lnTo>
                  <a:close/>
                  <a:moveTo>
                    <a:pt x="14830" y="0"/>
                  </a:moveTo>
                  <a:lnTo>
                    <a:pt x="13325" y="215"/>
                  </a:lnTo>
                  <a:lnTo>
                    <a:pt x="12036" y="430"/>
                  </a:lnTo>
                  <a:lnTo>
                    <a:pt x="10639" y="645"/>
                  </a:lnTo>
                  <a:lnTo>
                    <a:pt x="9457" y="967"/>
                  </a:lnTo>
                  <a:lnTo>
                    <a:pt x="8275" y="1397"/>
                  </a:lnTo>
                  <a:lnTo>
                    <a:pt x="6018" y="2364"/>
                  </a:lnTo>
                  <a:lnTo>
                    <a:pt x="3869" y="3331"/>
                  </a:lnTo>
                  <a:lnTo>
                    <a:pt x="1934" y="4406"/>
                  </a:lnTo>
                  <a:lnTo>
                    <a:pt x="1612" y="6233"/>
                  </a:lnTo>
                  <a:lnTo>
                    <a:pt x="1290" y="8060"/>
                  </a:lnTo>
                  <a:lnTo>
                    <a:pt x="860" y="10102"/>
                  </a:lnTo>
                  <a:lnTo>
                    <a:pt x="430" y="12573"/>
                  </a:lnTo>
                  <a:lnTo>
                    <a:pt x="108" y="15260"/>
                  </a:lnTo>
                  <a:lnTo>
                    <a:pt x="0" y="18591"/>
                  </a:lnTo>
                  <a:lnTo>
                    <a:pt x="0" y="18806"/>
                  </a:lnTo>
                  <a:lnTo>
                    <a:pt x="1934" y="17946"/>
                  </a:lnTo>
                  <a:lnTo>
                    <a:pt x="3761" y="17087"/>
                  </a:lnTo>
                  <a:lnTo>
                    <a:pt x="7092" y="15367"/>
                  </a:lnTo>
                  <a:lnTo>
                    <a:pt x="10209" y="13648"/>
                  </a:lnTo>
                  <a:lnTo>
                    <a:pt x="11713" y="13003"/>
                  </a:lnTo>
                  <a:lnTo>
                    <a:pt x="13110" y="12466"/>
                  </a:lnTo>
                  <a:lnTo>
                    <a:pt x="14722" y="12251"/>
                  </a:lnTo>
                  <a:lnTo>
                    <a:pt x="16334" y="12143"/>
                  </a:lnTo>
                  <a:lnTo>
                    <a:pt x="18054" y="12251"/>
                  </a:lnTo>
                  <a:lnTo>
                    <a:pt x="19988" y="12573"/>
                  </a:lnTo>
                  <a:lnTo>
                    <a:pt x="21277" y="13003"/>
                  </a:lnTo>
                  <a:lnTo>
                    <a:pt x="22674" y="13755"/>
                  </a:lnTo>
                  <a:lnTo>
                    <a:pt x="24071" y="14722"/>
                  </a:lnTo>
                  <a:lnTo>
                    <a:pt x="25576" y="15904"/>
                  </a:lnTo>
                  <a:lnTo>
                    <a:pt x="27188" y="17194"/>
                  </a:lnTo>
                  <a:lnTo>
                    <a:pt x="28800" y="18591"/>
                  </a:lnTo>
                  <a:lnTo>
                    <a:pt x="32131" y="21600"/>
                  </a:lnTo>
                  <a:lnTo>
                    <a:pt x="35140" y="24286"/>
                  </a:lnTo>
                  <a:lnTo>
                    <a:pt x="38364" y="27080"/>
                  </a:lnTo>
                  <a:lnTo>
                    <a:pt x="41588" y="29660"/>
                  </a:lnTo>
                  <a:lnTo>
                    <a:pt x="43307" y="30949"/>
                  </a:lnTo>
                  <a:lnTo>
                    <a:pt x="45026" y="32131"/>
                  </a:lnTo>
                  <a:lnTo>
                    <a:pt x="46853" y="33098"/>
                  </a:lnTo>
                  <a:lnTo>
                    <a:pt x="48573" y="34173"/>
                  </a:lnTo>
                  <a:lnTo>
                    <a:pt x="50507" y="34925"/>
                  </a:lnTo>
                  <a:lnTo>
                    <a:pt x="52441" y="35677"/>
                  </a:lnTo>
                  <a:lnTo>
                    <a:pt x="54375" y="36322"/>
                  </a:lnTo>
                  <a:lnTo>
                    <a:pt x="56417" y="36752"/>
                  </a:lnTo>
                  <a:lnTo>
                    <a:pt x="58459" y="36967"/>
                  </a:lnTo>
                  <a:lnTo>
                    <a:pt x="60608" y="37074"/>
                  </a:lnTo>
                  <a:lnTo>
                    <a:pt x="62435" y="36967"/>
                  </a:lnTo>
                  <a:lnTo>
                    <a:pt x="64262" y="36752"/>
                  </a:lnTo>
                  <a:lnTo>
                    <a:pt x="65981" y="36322"/>
                  </a:lnTo>
                  <a:lnTo>
                    <a:pt x="67593" y="35785"/>
                  </a:lnTo>
                  <a:lnTo>
                    <a:pt x="29874" y="103593"/>
                  </a:lnTo>
                  <a:lnTo>
                    <a:pt x="29874" y="110363"/>
                  </a:lnTo>
                  <a:lnTo>
                    <a:pt x="36644" y="110363"/>
                  </a:lnTo>
                  <a:lnTo>
                    <a:pt x="38901" y="112190"/>
                  </a:lnTo>
                  <a:lnTo>
                    <a:pt x="41373" y="114017"/>
                  </a:lnTo>
                  <a:lnTo>
                    <a:pt x="43844" y="115629"/>
                  </a:lnTo>
                  <a:lnTo>
                    <a:pt x="46423" y="117241"/>
                  </a:lnTo>
                  <a:lnTo>
                    <a:pt x="49110" y="118638"/>
                  </a:lnTo>
                  <a:lnTo>
                    <a:pt x="51904" y="119927"/>
                  </a:lnTo>
                  <a:lnTo>
                    <a:pt x="54698" y="121002"/>
                  </a:lnTo>
                  <a:lnTo>
                    <a:pt x="57599" y="122076"/>
                  </a:lnTo>
                  <a:lnTo>
                    <a:pt x="57599" y="128739"/>
                  </a:lnTo>
                  <a:lnTo>
                    <a:pt x="94244" y="128739"/>
                  </a:lnTo>
                  <a:lnTo>
                    <a:pt x="94244" y="122076"/>
                  </a:lnTo>
                  <a:lnTo>
                    <a:pt x="97145" y="121002"/>
                  </a:lnTo>
                  <a:lnTo>
                    <a:pt x="99939" y="119927"/>
                  </a:lnTo>
                  <a:lnTo>
                    <a:pt x="102733" y="118638"/>
                  </a:lnTo>
                  <a:lnTo>
                    <a:pt x="105420" y="117241"/>
                  </a:lnTo>
                  <a:lnTo>
                    <a:pt x="107999" y="115629"/>
                  </a:lnTo>
                  <a:lnTo>
                    <a:pt x="110578" y="114017"/>
                  </a:lnTo>
                  <a:lnTo>
                    <a:pt x="112942" y="112190"/>
                  </a:lnTo>
                  <a:lnTo>
                    <a:pt x="115306" y="110363"/>
                  </a:lnTo>
                  <a:lnTo>
                    <a:pt x="122076" y="110363"/>
                  </a:lnTo>
                  <a:lnTo>
                    <a:pt x="122076" y="103593"/>
                  </a:lnTo>
                  <a:lnTo>
                    <a:pt x="104452" y="71462"/>
                  </a:lnTo>
                  <a:lnTo>
                    <a:pt x="90375" y="45779"/>
                  </a:lnTo>
                  <a:lnTo>
                    <a:pt x="79629" y="26436"/>
                  </a:lnTo>
                  <a:lnTo>
                    <a:pt x="80811" y="24931"/>
                  </a:lnTo>
                  <a:lnTo>
                    <a:pt x="81456" y="24072"/>
                  </a:lnTo>
                  <a:lnTo>
                    <a:pt x="81993" y="22889"/>
                  </a:lnTo>
                  <a:lnTo>
                    <a:pt x="82315" y="21815"/>
                  </a:lnTo>
                  <a:lnTo>
                    <a:pt x="82315" y="20633"/>
                  </a:lnTo>
                  <a:lnTo>
                    <a:pt x="82208" y="19451"/>
                  </a:lnTo>
                  <a:lnTo>
                    <a:pt x="81886" y="18376"/>
                  </a:lnTo>
                  <a:lnTo>
                    <a:pt x="81241" y="17301"/>
                  </a:lnTo>
                  <a:lnTo>
                    <a:pt x="80489" y="16442"/>
                  </a:lnTo>
                  <a:lnTo>
                    <a:pt x="79521" y="15690"/>
                  </a:lnTo>
                  <a:lnTo>
                    <a:pt x="78447" y="15152"/>
                  </a:lnTo>
                  <a:lnTo>
                    <a:pt x="77372" y="14830"/>
                  </a:lnTo>
                  <a:lnTo>
                    <a:pt x="76190" y="14722"/>
                  </a:lnTo>
                  <a:lnTo>
                    <a:pt x="75008" y="14830"/>
                  </a:lnTo>
                  <a:lnTo>
                    <a:pt x="73933" y="15260"/>
                  </a:lnTo>
                  <a:lnTo>
                    <a:pt x="72859" y="15797"/>
                  </a:lnTo>
                  <a:lnTo>
                    <a:pt x="71999" y="16549"/>
                  </a:lnTo>
                  <a:lnTo>
                    <a:pt x="71247" y="17516"/>
                  </a:lnTo>
                  <a:lnTo>
                    <a:pt x="70602" y="18376"/>
                  </a:lnTo>
                  <a:lnTo>
                    <a:pt x="69635" y="19558"/>
                  </a:lnTo>
                  <a:lnTo>
                    <a:pt x="68560" y="20740"/>
                  </a:lnTo>
                  <a:lnTo>
                    <a:pt x="67163" y="22030"/>
                  </a:lnTo>
                  <a:lnTo>
                    <a:pt x="65659" y="23212"/>
                  </a:lnTo>
                  <a:lnTo>
                    <a:pt x="64907" y="23642"/>
                  </a:lnTo>
                  <a:lnTo>
                    <a:pt x="64047" y="24072"/>
                  </a:lnTo>
                  <a:lnTo>
                    <a:pt x="63187" y="24501"/>
                  </a:lnTo>
                  <a:lnTo>
                    <a:pt x="62328" y="24824"/>
                  </a:lnTo>
                  <a:lnTo>
                    <a:pt x="61468" y="24931"/>
                  </a:lnTo>
                  <a:lnTo>
                    <a:pt x="60608" y="25039"/>
                  </a:lnTo>
                  <a:lnTo>
                    <a:pt x="59319" y="24931"/>
                  </a:lnTo>
                  <a:lnTo>
                    <a:pt x="58029" y="24716"/>
                  </a:lnTo>
                  <a:lnTo>
                    <a:pt x="56740" y="24394"/>
                  </a:lnTo>
                  <a:lnTo>
                    <a:pt x="55450" y="23964"/>
                  </a:lnTo>
                  <a:lnTo>
                    <a:pt x="54161" y="23427"/>
                  </a:lnTo>
                  <a:lnTo>
                    <a:pt x="52978" y="22675"/>
                  </a:lnTo>
                  <a:lnTo>
                    <a:pt x="51689" y="21922"/>
                  </a:lnTo>
                  <a:lnTo>
                    <a:pt x="50399" y="21170"/>
                  </a:lnTo>
                  <a:lnTo>
                    <a:pt x="47820" y="19236"/>
                  </a:lnTo>
                  <a:lnTo>
                    <a:pt x="45349" y="17194"/>
                  </a:lnTo>
                  <a:lnTo>
                    <a:pt x="42770" y="14937"/>
                  </a:lnTo>
                  <a:lnTo>
                    <a:pt x="40298" y="12681"/>
                  </a:lnTo>
                  <a:lnTo>
                    <a:pt x="36000" y="8812"/>
                  </a:lnTo>
                  <a:lnTo>
                    <a:pt x="33958" y="6985"/>
                  </a:lnTo>
                  <a:lnTo>
                    <a:pt x="31809" y="5373"/>
                  </a:lnTo>
                  <a:lnTo>
                    <a:pt x="29659" y="3869"/>
                  </a:lnTo>
                  <a:lnTo>
                    <a:pt x="27403" y="2579"/>
                  </a:lnTo>
                  <a:lnTo>
                    <a:pt x="26328" y="2042"/>
                  </a:lnTo>
                  <a:lnTo>
                    <a:pt x="25253" y="1612"/>
                  </a:lnTo>
                  <a:lnTo>
                    <a:pt x="24071" y="1182"/>
                  </a:lnTo>
                  <a:lnTo>
                    <a:pt x="22997" y="860"/>
                  </a:lnTo>
                  <a:lnTo>
                    <a:pt x="21170" y="430"/>
                  </a:lnTo>
                  <a:lnTo>
                    <a:pt x="19451" y="215"/>
                  </a:lnTo>
                  <a:lnTo>
                    <a:pt x="178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096700" y="669775"/>
            <a:ext cx="6687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nos"/>
              <a:buNone/>
              <a:defRPr b="1" sz="2400">
                <a:solidFill>
                  <a:schemeClr val="accent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096700" y="1173950"/>
            <a:ext cx="66876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Tinos"/>
              <a:buChar char="◈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Tinos"/>
              <a:buChar char="⬩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Tinos"/>
              <a:buChar char="⬩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nos"/>
              <a:buChar char="⬩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nos"/>
              <a:buChar char="⬩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nos"/>
              <a:buChar char="⬩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nos"/>
              <a:buChar char="⬩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nos"/>
              <a:buChar char="⬩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nos"/>
              <a:buChar char="⬩"/>
              <a:defRPr sz="26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59692" y="1023975"/>
            <a:ext cx="1017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ctr">
              <a:buNone/>
              <a:defRPr sz="1300">
                <a:solidFill>
                  <a:schemeClr val="lt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29" name="Google Shape;129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130" name="Google Shape;130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7.jpg"/><Relationship Id="rId5" Type="http://schemas.openxmlformats.org/officeDocument/2006/relationships/image" Target="../media/image11.jpg"/><Relationship Id="rId6" Type="http://schemas.openxmlformats.org/officeDocument/2006/relationships/image" Target="../media/image5.jpg"/><Relationship Id="rId7" Type="http://schemas.openxmlformats.org/officeDocument/2006/relationships/image" Target="../media/image9.jpg"/><Relationship Id="rId8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type="title"/>
          </p:nvPr>
        </p:nvSpPr>
        <p:spPr>
          <a:xfrm>
            <a:off x="311700" y="237800"/>
            <a:ext cx="8520600" cy="8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verage"/>
                <a:ea typeface="Average"/>
                <a:cs typeface="Average"/>
                <a:sym typeface="Average"/>
              </a:rPr>
              <a:t>Spinodal Gravitational Waves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verage"/>
                <a:ea typeface="Average"/>
                <a:cs typeface="Average"/>
                <a:sym typeface="Average"/>
              </a:rPr>
              <a:t>Mikel Sanchez Garitaonandia</a:t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3488" y="4412395"/>
            <a:ext cx="2437025" cy="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5375" y="1015550"/>
            <a:ext cx="4013251" cy="376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150" y="521113"/>
            <a:ext cx="6291702" cy="410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6"/>
          <p:cNvPicPr preferRelativeResize="0"/>
          <p:nvPr/>
        </p:nvPicPr>
        <p:blipFill rotWithShape="1">
          <a:blip r:embed="rId3">
            <a:alphaModFix/>
          </a:blip>
          <a:srcRect b="149" l="0" r="0" t="139"/>
          <a:stretch/>
        </p:blipFill>
        <p:spPr>
          <a:xfrm>
            <a:off x="5237275" y="1148475"/>
            <a:ext cx="3736975" cy="28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6"/>
          <p:cNvSpPr/>
          <p:nvPr/>
        </p:nvSpPr>
        <p:spPr>
          <a:xfrm>
            <a:off x="0" y="0"/>
            <a:ext cx="5028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6"/>
          <p:cNvSpPr txBox="1"/>
          <p:nvPr>
            <p:ph idx="4294967295" type="body"/>
          </p:nvPr>
        </p:nvSpPr>
        <p:spPr>
          <a:xfrm>
            <a:off x="109050" y="226500"/>
            <a:ext cx="48099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End State: Phase Separation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6"/>
          <p:cNvSpPr/>
          <p:nvPr/>
        </p:nvSpPr>
        <p:spPr>
          <a:xfrm>
            <a:off x="7216325" y="1918525"/>
            <a:ext cx="72000" cy="8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/>
          <p:nvPr/>
        </p:nvSpPr>
        <p:spPr>
          <a:xfrm>
            <a:off x="7216325" y="3511125"/>
            <a:ext cx="72000" cy="8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00" y="1026450"/>
            <a:ext cx="4016189" cy="3414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36"/>
          <p:cNvCxnSpPr/>
          <p:nvPr/>
        </p:nvCxnSpPr>
        <p:spPr>
          <a:xfrm>
            <a:off x="2806300" y="1414575"/>
            <a:ext cx="4317300" cy="50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36"/>
          <p:cNvCxnSpPr/>
          <p:nvPr/>
        </p:nvCxnSpPr>
        <p:spPr>
          <a:xfrm>
            <a:off x="2842925" y="2953225"/>
            <a:ext cx="4265400" cy="554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/>
          <p:nvPr>
            <p:ph idx="4294967295" type="title"/>
          </p:nvPr>
        </p:nvSpPr>
        <p:spPr>
          <a:xfrm>
            <a:off x="311700" y="27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 Emission</a:t>
            </a:r>
            <a:endParaRPr/>
          </a:p>
        </p:txBody>
      </p:sp>
      <p:sp>
        <p:nvSpPr>
          <p:cNvPr id="286" name="Google Shape;286;p37"/>
          <p:cNvSpPr txBox="1"/>
          <p:nvPr>
            <p:ph idx="4294967295" type="body"/>
          </p:nvPr>
        </p:nvSpPr>
        <p:spPr>
          <a:xfrm>
            <a:off x="311700" y="1005875"/>
            <a:ext cx="8520600" cy="17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Holography provides us with the microscopic boundary stress tensor as a function of time</a:t>
            </a:r>
            <a:endParaRPr b="1" baseline="-250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 rotWithShape="1">
          <a:blip r:embed="rId3">
            <a:alphaModFix/>
          </a:blip>
          <a:srcRect b="0" l="748" r="738" t="0"/>
          <a:stretch/>
        </p:blipFill>
        <p:spPr>
          <a:xfrm rot="209868">
            <a:off x="1643438" y="2152000"/>
            <a:ext cx="5857123" cy="8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 txBox="1"/>
          <p:nvPr/>
        </p:nvSpPr>
        <p:spPr>
          <a:xfrm>
            <a:off x="311700" y="3327300"/>
            <a:ext cx="85206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During the linear regime we can understand the emission analytically</a:t>
            </a:r>
            <a:endParaRPr b="1" sz="1800">
              <a:solidFill>
                <a:schemeClr val="accent6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3000"/>
              </a:spcBef>
              <a:spcAft>
                <a:spcPts val="3000"/>
              </a:spcAft>
              <a:buNone/>
            </a:pPr>
            <a:r>
              <a:rPr b="1" lang="en" sz="18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In the non-linear regime a numerical analysis is required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/>
          <p:nvPr>
            <p:ph idx="4294967295" type="title"/>
          </p:nvPr>
        </p:nvSpPr>
        <p:spPr>
          <a:xfrm>
            <a:off x="311700" y="27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Regime</a:t>
            </a:r>
            <a:endParaRPr/>
          </a:p>
        </p:txBody>
      </p:sp>
      <p:sp>
        <p:nvSpPr>
          <p:cNvPr id="294" name="Google Shape;294;p38"/>
          <p:cNvSpPr txBox="1"/>
          <p:nvPr>
            <p:ph idx="4294967295" type="body"/>
          </p:nvPr>
        </p:nvSpPr>
        <p:spPr>
          <a:xfrm>
            <a:off x="311700" y="1041400"/>
            <a:ext cx="8808600" cy="3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Interaction of pairs of unstable modes radiate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𝛾</a:t>
            </a:r>
            <a:r>
              <a:rPr b="1" baseline="-25000" lang="en">
                <a:solidFill>
                  <a:schemeClr val="accent6"/>
                </a:solidFill>
              </a:rPr>
              <a:t>GW</a:t>
            </a:r>
            <a:r>
              <a:rPr b="1" lang="en">
                <a:solidFill>
                  <a:schemeClr val="accent6"/>
                </a:solidFill>
              </a:rPr>
              <a:t> = 𝛾</a:t>
            </a:r>
            <a:r>
              <a:rPr b="1" baseline="-25000" lang="en">
                <a:solidFill>
                  <a:schemeClr val="accent6"/>
                </a:solidFill>
              </a:rPr>
              <a:t>1</a:t>
            </a:r>
            <a:r>
              <a:rPr b="1" lang="en">
                <a:solidFill>
                  <a:schemeClr val="accent6"/>
                </a:solidFill>
              </a:rPr>
              <a:t> + 𝛾</a:t>
            </a:r>
            <a:r>
              <a:rPr b="1" baseline="-25000" lang="en">
                <a:solidFill>
                  <a:schemeClr val="accent6"/>
                </a:solidFill>
              </a:rPr>
              <a:t>2</a:t>
            </a:r>
            <a:r>
              <a:rPr b="1" lang="en">
                <a:solidFill>
                  <a:schemeClr val="accent6"/>
                </a:solidFill>
              </a:rPr>
              <a:t>           and       k</a:t>
            </a:r>
            <a:r>
              <a:rPr b="1" baseline="-25000" lang="en">
                <a:solidFill>
                  <a:schemeClr val="accent6"/>
                </a:solidFill>
              </a:rPr>
              <a:t>GW</a:t>
            </a:r>
            <a:r>
              <a:rPr b="1" lang="en">
                <a:solidFill>
                  <a:schemeClr val="accent6"/>
                </a:solidFill>
              </a:rPr>
              <a:t> = k</a:t>
            </a:r>
            <a:r>
              <a:rPr b="1" baseline="-25000" lang="en">
                <a:solidFill>
                  <a:schemeClr val="accent6"/>
                </a:solidFill>
              </a:rPr>
              <a:t>1</a:t>
            </a:r>
            <a:r>
              <a:rPr b="1" lang="en">
                <a:solidFill>
                  <a:schemeClr val="accent6"/>
                </a:solidFill>
              </a:rPr>
              <a:t> + k</a:t>
            </a:r>
            <a:r>
              <a:rPr b="1" baseline="-25000" lang="en">
                <a:solidFill>
                  <a:schemeClr val="accent6"/>
                </a:solidFill>
              </a:rPr>
              <a:t>2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Dominating modes from 𝛾</a:t>
            </a:r>
            <a:r>
              <a:rPr b="1" baseline="-25000" lang="en">
                <a:solidFill>
                  <a:schemeClr val="accent6"/>
                </a:solidFill>
              </a:rPr>
              <a:t>1</a:t>
            </a:r>
            <a:r>
              <a:rPr b="1" lang="en">
                <a:solidFill>
                  <a:schemeClr val="accent6"/>
                </a:solidFill>
              </a:rPr>
              <a:t> = 𝛾</a:t>
            </a:r>
            <a:r>
              <a:rPr b="1" baseline="-25000" lang="en">
                <a:solidFill>
                  <a:schemeClr val="accent6"/>
                </a:solidFill>
              </a:rPr>
              <a:t>2</a:t>
            </a:r>
            <a:r>
              <a:rPr b="1" lang="en">
                <a:solidFill>
                  <a:schemeClr val="accent6"/>
                </a:solidFill>
              </a:rPr>
              <a:t> = 𝛾</a:t>
            </a:r>
            <a:r>
              <a:rPr b="1" baseline="-25000" lang="en">
                <a:solidFill>
                  <a:schemeClr val="accent6"/>
                </a:solidFill>
              </a:rPr>
              <a:t>max</a:t>
            </a:r>
            <a:endParaRPr b="1" baseline="-250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This is possible for 0 &lt; k</a:t>
            </a:r>
            <a:r>
              <a:rPr b="1" baseline="-25000" lang="en">
                <a:solidFill>
                  <a:schemeClr val="accent6"/>
                </a:solidFill>
              </a:rPr>
              <a:t>GW</a:t>
            </a:r>
            <a:r>
              <a:rPr b="1" lang="en">
                <a:solidFill>
                  <a:schemeClr val="accent6"/>
                </a:solidFill>
              </a:rPr>
              <a:t> &lt; 2k</a:t>
            </a:r>
            <a:r>
              <a:rPr b="1" baseline="-25000" lang="en">
                <a:solidFill>
                  <a:schemeClr val="accent6"/>
                </a:solidFill>
              </a:rPr>
              <a:t>max</a:t>
            </a:r>
            <a:r>
              <a:rPr b="1" lang="en">
                <a:solidFill>
                  <a:schemeClr val="accent6"/>
                </a:solidFill>
              </a:rPr>
              <a:t>  and ⍴</a:t>
            </a:r>
            <a:r>
              <a:rPr b="1" baseline="-25000" lang="en">
                <a:solidFill>
                  <a:schemeClr val="accent6"/>
                </a:solidFill>
              </a:rPr>
              <a:t>GW</a:t>
            </a:r>
            <a:r>
              <a:rPr b="1" lang="en">
                <a:solidFill>
                  <a:schemeClr val="accent6"/>
                </a:solidFill>
              </a:rPr>
              <a:t> ~ ḣ</a:t>
            </a:r>
            <a:r>
              <a:rPr b="1" baseline="30000" lang="en">
                <a:solidFill>
                  <a:schemeClr val="accent6"/>
                </a:solidFill>
              </a:rPr>
              <a:t>2 </a:t>
            </a:r>
            <a:r>
              <a:rPr b="1" lang="en">
                <a:solidFill>
                  <a:schemeClr val="accent6"/>
                </a:solidFill>
              </a:rPr>
              <a:t>~ exp(4𝛾</a:t>
            </a:r>
            <a:r>
              <a:rPr b="1" baseline="-25000" lang="en">
                <a:solidFill>
                  <a:schemeClr val="accent6"/>
                </a:solidFill>
              </a:rPr>
              <a:t>max</a:t>
            </a:r>
            <a:r>
              <a:rPr b="1" lang="en">
                <a:solidFill>
                  <a:schemeClr val="accent6"/>
                </a:solidFill>
              </a:rPr>
              <a:t>t)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For k</a:t>
            </a:r>
            <a:r>
              <a:rPr b="1" baseline="-25000" lang="en">
                <a:solidFill>
                  <a:schemeClr val="accent6"/>
                </a:solidFill>
              </a:rPr>
              <a:t>GW</a:t>
            </a:r>
            <a:r>
              <a:rPr b="1" lang="en">
                <a:solidFill>
                  <a:schemeClr val="accent6"/>
                </a:solidFill>
              </a:rPr>
              <a:t> &gt; 2k</a:t>
            </a:r>
            <a:r>
              <a:rPr b="1" baseline="-25000" lang="en">
                <a:solidFill>
                  <a:schemeClr val="accent6"/>
                </a:solidFill>
              </a:rPr>
              <a:t>max</a:t>
            </a:r>
            <a:r>
              <a:rPr b="1" lang="en">
                <a:solidFill>
                  <a:schemeClr val="accent6"/>
                </a:solidFill>
              </a:rPr>
              <a:t> subdominant modes have to be combined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“Flat” spectrum for 0 &lt; k</a:t>
            </a:r>
            <a:r>
              <a:rPr b="1" baseline="-25000" lang="en">
                <a:solidFill>
                  <a:schemeClr val="accent6"/>
                </a:solidFill>
              </a:rPr>
              <a:t>GW</a:t>
            </a:r>
            <a:r>
              <a:rPr b="1" lang="en">
                <a:solidFill>
                  <a:schemeClr val="accent6"/>
                </a:solidFill>
              </a:rPr>
              <a:t> &lt; 2k</a:t>
            </a:r>
            <a:r>
              <a:rPr b="1" baseline="-25000" lang="en">
                <a:solidFill>
                  <a:schemeClr val="accent6"/>
                </a:solidFill>
              </a:rPr>
              <a:t>max</a:t>
            </a:r>
            <a:r>
              <a:rPr b="1" lang="en">
                <a:solidFill>
                  <a:schemeClr val="accent6"/>
                </a:solidFill>
              </a:rPr>
              <a:t> and exponential suppression for k</a:t>
            </a:r>
            <a:r>
              <a:rPr b="1" baseline="-25000" lang="en">
                <a:solidFill>
                  <a:schemeClr val="accent6"/>
                </a:solidFill>
              </a:rPr>
              <a:t>GW</a:t>
            </a:r>
            <a:r>
              <a:rPr b="1" lang="en">
                <a:solidFill>
                  <a:schemeClr val="accent6"/>
                </a:solidFill>
              </a:rPr>
              <a:t> &gt; 2k</a:t>
            </a:r>
            <a:r>
              <a:rPr b="1" baseline="-25000" lang="en">
                <a:solidFill>
                  <a:schemeClr val="accent6"/>
                </a:solidFill>
              </a:rPr>
              <a:t>max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6"/>
              </a:solidFill>
            </a:endParaRPr>
          </a:p>
        </p:txBody>
      </p:sp>
      <p:pic>
        <p:nvPicPr>
          <p:cNvPr id="295" name="Google Shape;2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9075" y="0"/>
            <a:ext cx="2824924" cy="259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4200" y="290888"/>
            <a:ext cx="4835599" cy="45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2300" y="362888"/>
            <a:ext cx="4739400" cy="441772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0"/>
          <p:cNvSpPr txBox="1"/>
          <p:nvPr/>
        </p:nvSpPr>
        <p:spPr>
          <a:xfrm>
            <a:off x="5258975" y="2719450"/>
            <a:ext cx="6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Average"/>
                <a:ea typeface="Average"/>
                <a:cs typeface="Average"/>
                <a:sym typeface="Average"/>
              </a:rPr>
              <a:t>2k</a:t>
            </a:r>
            <a:r>
              <a:rPr b="1" baseline="-25000" lang="en">
                <a:solidFill>
                  <a:srgbClr val="990000"/>
                </a:solidFill>
                <a:latin typeface="Average"/>
                <a:ea typeface="Average"/>
                <a:cs typeface="Average"/>
                <a:sym typeface="Average"/>
              </a:rPr>
              <a:t>max</a:t>
            </a:r>
            <a:endParaRPr baseline="-25000">
              <a:solidFill>
                <a:srgbClr val="99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887" y="302725"/>
            <a:ext cx="6874225" cy="4538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41"/>
          <p:cNvCxnSpPr/>
          <p:nvPr/>
        </p:nvCxnSpPr>
        <p:spPr>
          <a:xfrm rot="10800000">
            <a:off x="2013625" y="3778325"/>
            <a:ext cx="864600" cy="6000"/>
          </a:xfrm>
          <a:prstGeom prst="straightConnector1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13" name="Google Shape;313;p41"/>
          <p:cNvCxnSpPr/>
          <p:nvPr/>
        </p:nvCxnSpPr>
        <p:spPr>
          <a:xfrm>
            <a:off x="2100900" y="3784325"/>
            <a:ext cx="783300" cy="0"/>
          </a:xfrm>
          <a:prstGeom prst="straightConnector1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14" name="Google Shape;314;p41"/>
          <p:cNvCxnSpPr/>
          <p:nvPr/>
        </p:nvCxnSpPr>
        <p:spPr>
          <a:xfrm>
            <a:off x="2972975" y="3784325"/>
            <a:ext cx="4631100" cy="0"/>
          </a:xfrm>
          <a:prstGeom prst="straightConnector1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15" name="Google Shape;315;p41"/>
          <p:cNvCxnSpPr/>
          <p:nvPr/>
        </p:nvCxnSpPr>
        <p:spPr>
          <a:xfrm rot="10800000">
            <a:off x="2947700" y="3784325"/>
            <a:ext cx="4631100" cy="0"/>
          </a:xfrm>
          <a:prstGeom prst="straightConnector1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316" name="Google Shape;316;p41"/>
          <p:cNvSpPr txBox="1"/>
          <p:nvPr/>
        </p:nvSpPr>
        <p:spPr>
          <a:xfrm>
            <a:off x="2100900" y="3347225"/>
            <a:ext cx="86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90000"/>
                </a:solidFill>
                <a:latin typeface="Average"/>
                <a:ea typeface="Average"/>
                <a:cs typeface="Average"/>
                <a:sym typeface="Average"/>
              </a:rPr>
              <a:t>Linear</a:t>
            </a:r>
            <a:endParaRPr sz="1600">
              <a:solidFill>
                <a:srgbClr val="99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17" name="Google Shape;317;p41"/>
          <p:cNvSpPr txBox="1"/>
          <p:nvPr/>
        </p:nvSpPr>
        <p:spPr>
          <a:xfrm>
            <a:off x="4882800" y="3347225"/>
            <a:ext cx="119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90000"/>
                </a:solidFill>
                <a:latin typeface="Average"/>
                <a:ea typeface="Average"/>
                <a:cs typeface="Average"/>
                <a:sym typeface="Average"/>
              </a:rPr>
              <a:t>Non-linear</a:t>
            </a:r>
            <a:endParaRPr sz="1600">
              <a:solidFill>
                <a:srgbClr val="99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/>
          <p:nvPr>
            <p:ph idx="4294967295" type="title"/>
          </p:nvPr>
        </p:nvSpPr>
        <p:spPr>
          <a:xfrm>
            <a:off x="311700" y="27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Cosmological scale physics</a:t>
            </a:r>
            <a:endParaRPr/>
          </a:p>
        </p:txBody>
      </p:sp>
      <p:sp>
        <p:nvSpPr>
          <p:cNvPr id="323" name="Google Shape;323;p42"/>
          <p:cNvSpPr txBox="1"/>
          <p:nvPr>
            <p:ph idx="4294967295" type="body"/>
          </p:nvPr>
        </p:nvSpPr>
        <p:spPr>
          <a:xfrm>
            <a:off x="311700" y="1099050"/>
            <a:ext cx="8520600" cy="32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The end state of our simulation is not the end of the story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Our system had L ~ 1⁄T</a:t>
            </a:r>
            <a:r>
              <a:rPr b="1" baseline="-25000" lang="en">
                <a:solidFill>
                  <a:schemeClr val="accent6"/>
                </a:solidFill>
              </a:rPr>
              <a:t>C</a:t>
            </a:r>
            <a:r>
              <a:rPr b="1" lang="en">
                <a:solidFill>
                  <a:schemeClr val="accent6"/>
                </a:solidFill>
              </a:rPr>
              <a:t> &lt;&lt; 1⁄H (for T</a:t>
            </a:r>
            <a:r>
              <a:rPr b="1" baseline="-25000" lang="en">
                <a:solidFill>
                  <a:schemeClr val="accent6"/>
                </a:solidFill>
              </a:rPr>
              <a:t>C</a:t>
            </a:r>
            <a:r>
              <a:rPr b="1" lang="en">
                <a:solidFill>
                  <a:schemeClr val="accent6"/>
                </a:solidFill>
              </a:rPr>
              <a:t> &lt;&lt; M</a:t>
            </a:r>
            <a:r>
              <a:rPr b="1" baseline="-25000" lang="en">
                <a:solidFill>
                  <a:schemeClr val="accent6"/>
                </a:solidFill>
              </a:rPr>
              <a:t>P</a:t>
            </a:r>
            <a:r>
              <a:rPr b="1" lang="en">
                <a:solidFill>
                  <a:schemeClr val="accent6"/>
                </a:solidFill>
              </a:rPr>
              <a:t>)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A whole Hubble patch is now filled with plenty of phase domains that will merge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Slow dynamics of huge mass over very long times – largely contribute to GW?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Presumably the expansion of the universe can no longer be neglected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300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>
            <p:ph idx="4294967295" type="title"/>
          </p:nvPr>
        </p:nvSpPr>
        <p:spPr>
          <a:xfrm>
            <a:off x="311700" y="27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Cosmological scale physics</a:t>
            </a:r>
            <a:endParaRPr/>
          </a:p>
        </p:txBody>
      </p:sp>
      <p:sp>
        <p:nvSpPr>
          <p:cNvPr id="329" name="Google Shape;329;p43"/>
          <p:cNvSpPr txBox="1"/>
          <p:nvPr>
            <p:ph idx="4294967295" type="body"/>
          </p:nvPr>
        </p:nvSpPr>
        <p:spPr>
          <a:xfrm>
            <a:off x="311700" y="1099050"/>
            <a:ext cx="8520600" cy="14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Possible scaling laws from our simulations?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Slow mergers of phase domains are well captured by linear physics </a:t>
            </a:r>
            <a:r>
              <a:rPr b="1" lang="en">
                <a:solidFill>
                  <a:schemeClr val="lt2"/>
                </a:solidFill>
              </a:rPr>
              <a:t>                              </a:t>
            </a:r>
            <a:r>
              <a:rPr lang="en" sz="1000">
                <a:solidFill>
                  <a:srgbClr val="E6B8AF"/>
                </a:solidFill>
              </a:rPr>
              <a:t>Bea, Casalderrey-Solana, Giannakopoulos, Mateos, MSG, Zilhao  21’</a:t>
            </a:r>
            <a:endParaRPr sz="1000">
              <a:solidFill>
                <a:srgbClr val="E6B8AF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Study oscillations of perturbed spherical domains on an expanding background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Work to be done to understand the GW spectrum!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Estimate signal frequency and strength as a function of T</a:t>
            </a:r>
            <a:r>
              <a:rPr b="1" baseline="-25000" lang="en">
                <a:solidFill>
                  <a:schemeClr val="accent6"/>
                </a:solidFill>
              </a:rPr>
              <a:t>c</a:t>
            </a:r>
            <a:r>
              <a:rPr b="1" lang="en">
                <a:solidFill>
                  <a:schemeClr val="accent6"/>
                </a:solidFill>
              </a:rPr>
              <a:t> – what falls in LISA window?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/>
          <p:nvPr>
            <p:ph idx="4294967295" type="body"/>
          </p:nvPr>
        </p:nvSpPr>
        <p:spPr>
          <a:xfrm>
            <a:off x="311700" y="1289250"/>
            <a:ext cx="8520600" cy="24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6"/>
                </a:solidFill>
              </a:rPr>
              <a:t>Spinodal Instability is an alternative mechanism for GW production…</a:t>
            </a:r>
            <a:endParaRPr b="1" sz="2100"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6"/>
                </a:solidFill>
              </a:rPr>
              <a:t>Is it an alternative mechanism for Baryogenesis?</a:t>
            </a:r>
            <a:endParaRPr b="1" sz="2100"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525" y="8551"/>
            <a:ext cx="1369625" cy="194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7725" y="162850"/>
            <a:ext cx="1786925" cy="17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75" y="2778475"/>
            <a:ext cx="1786925" cy="17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8163" y="2815350"/>
            <a:ext cx="1394475" cy="17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3300" y="162850"/>
            <a:ext cx="1786925" cy="17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3288" y="2778475"/>
            <a:ext cx="1786925" cy="17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15923" y="162848"/>
            <a:ext cx="1786925" cy="17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57725" y="2778463"/>
            <a:ext cx="1786925" cy="17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/>
        </p:nvSpPr>
        <p:spPr>
          <a:xfrm>
            <a:off x="209438" y="2104075"/>
            <a:ext cx="146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Yago Bea 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(UB)</a:t>
            </a:r>
            <a:endParaRPr sz="1200"/>
          </a:p>
        </p:txBody>
      </p:sp>
      <p:sp>
        <p:nvSpPr>
          <p:cNvPr id="197" name="Google Shape;197;p27"/>
          <p:cNvSpPr txBox="1"/>
          <p:nvPr/>
        </p:nvSpPr>
        <p:spPr>
          <a:xfrm>
            <a:off x="2284650" y="2104075"/>
            <a:ext cx="222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Jorge Casalderrey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(UB)</a:t>
            </a:r>
            <a:endParaRPr sz="1200"/>
          </a:p>
        </p:txBody>
      </p:sp>
      <p:sp>
        <p:nvSpPr>
          <p:cNvPr id="198" name="Google Shape;198;p27"/>
          <p:cNvSpPr txBox="1"/>
          <p:nvPr/>
        </p:nvSpPr>
        <p:spPr>
          <a:xfrm>
            <a:off x="4739088" y="2104075"/>
            <a:ext cx="222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Thanasis Giannakopoulos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(IST Lisbon)</a:t>
            </a:r>
            <a:endParaRPr sz="1200"/>
          </a:p>
        </p:txBody>
      </p:sp>
      <p:sp>
        <p:nvSpPr>
          <p:cNvPr id="199" name="Google Shape;199;p27"/>
          <p:cNvSpPr txBox="1"/>
          <p:nvPr/>
        </p:nvSpPr>
        <p:spPr>
          <a:xfrm>
            <a:off x="6963288" y="2104075"/>
            <a:ext cx="222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Aron Jansen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(eScience)</a:t>
            </a:r>
            <a:endParaRPr sz="1200"/>
          </a:p>
        </p:txBody>
      </p:sp>
      <p:sp>
        <p:nvSpPr>
          <p:cNvPr id="200" name="Google Shape;200;p27"/>
          <p:cNvSpPr txBox="1"/>
          <p:nvPr/>
        </p:nvSpPr>
        <p:spPr>
          <a:xfrm>
            <a:off x="-169762" y="4565400"/>
            <a:ext cx="222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Sven Krippendorf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(LMU)</a:t>
            </a:r>
            <a:endParaRPr sz="1200"/>
          </a:p>
        </p:txBody>
      </p:sp>
      <p:sp>
        <p:nvSpPr>
          <p:cNvPr id="201" name="Google Shape;201;p27"/>
          <p:cNvSpPr txBox="1"/>
          <p:nvPr/>
        </p:nvSpPr>
        <p:spPr>
          <a:xfrm>
            <a:off x="2284663" y="4565400"/>
            <a:ext cx="222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David Mateos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(UB)</a:t>
            </a:r>
            <a:endParaRPr sz="1200"/>
          </a:p>
        </p:txBody>
      </p:sp>
      <p:sp>
        <p:nvSpPr>
          <p:cNvPr id="202" name="Google Shape;202;p27"/>
          <p:cNvSpPr txBox="1"/>
          <p:nvPr/>
        </p:nvSpPr>
        <p:spPr>
          <a:xfrm>
            <a:off x="4739088" y="4565400"/>
            <a:ext cx="222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Alex Serantes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(UB)</a:t>
            </a:r>
            <a:endParaRPr sz="1200"/>
          </a:p>
        </p:txBody>
      </p:sp>
      <p:sp>
        <p:nvSpPr>
          <p:cNvPr id="203" name="Google Shape;203;p27"/>
          <p:cNvSpPr txBox="1"/>
          <p:nvPr/>
        </p:nvSpPr>
        <p:spPr>
          <a:xfrm>
            <a:off x="6963300" y="4565400"/>
            <a:ext cx="222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Miguel Zilhão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(Aveiro U)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 txBox="1"/>
          <p:nvPr>
            <p:ph type="title"/>
          </p:nvPr>
        </p:nvSpPr>
        <p:spPr>
          <a:xfrm>
            <a:off x="311700" y="237800"/>
            <a:ext cx="8520600" cy="8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verage"/>
                <a:ea typeface="Average"/>
                <a:cs typeface="Average"/>
                <a:sym typeface="Average"/>
              </a:rPr>
              <a:t>Thank you!</a:t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40" name="Google Shape;3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3488" y="4412395"/>
            <a:ext cx="2437025" cy="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5375" y="1015550"/>
            <a:ext cx="4013251" cy="376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311700" y="1077850"/>
            <a:ext cx="8520600" cy="37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LISA will open the door to a range of unexplored frequencies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GW from several sources are expected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Need an understanding of all possible sources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1st order Phase Transitions are assumed to proceed via bubble nucleation and collisions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500"/>
              </a:spcBef>
              <a:spcAft>
                <a:spcPts val="250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Possible alternative mechanism for GW production in 1st order Phase Transitions?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209" name="Google Shape;209;p28"/>
          <p:cNvSpPr txBox="1"/>
          <p:nvPr>
            <p:ph type="title"/>
          </p:nvPr>
        </p:nvSpPr>
        <p:spPr>
          <a:xfrm>
            <a:off x="311700" y="27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 b="149" l="0" r="0" t="139"/>
          <a:stretch/>
        </p:blipFill>
        <p:spPr>
          <a:xfrm>
            <a:off x="5158250" y="1100250"/>
            <a:ext cx="3863598" cy="29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/>
          <p:nvPr/>
        </p:nvSpPr>
        <p:spPr>
          <a:xfrm>
            <a:off x="0" y="0"/>
            <a:ext cx="5028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9"/>
          <p:cNvSpPr txBox="1"/>
          <p:nvPr>
            <p:ph idx="4294967295" type="body"/>
          </p:nvPr>
        </p:nvSpPr>
        <p:spPr>
          <a:xfrm>
            <a:off x="109050" y="226500"/>
            <a:ext cx="4809900" cy="46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Evading Bubbles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When nucleation rate ~ H bubble nucleation has to start being considered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If too close to T</a:t>
            </a:r>
            <a:r>
              <a:rPr b="1" baseline="-25000" lang="en" sz="1600">
                <a:solidFill>
                  <a:schemeClr val="accent6"/>
                </a:solidFill>
              </a:rPr>
              <a:t>S</a:t>
            </a:r>
            <a:r>
              <a:rPr b="1" lang="en" sz="1600">
                <a:solidFill>
                  <a:schemeClr val="accent6"/>
                </a:solidFill>
              </a:rPr>
              <a:t>, </a:t>
            </a:r>
            <a:r>
              <a:rPr b="1" lang="en" sz="1600">
                <a:solidFill>
                  <a:schemeClr val="accent6"/>
                </a:solidFill>
              </a:rPr>
              <a:t>not enough time to undergo the transition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The case if nucleation is largely suppressed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Examples:</a:t>
            </a:r>
            <a:endParaRPr b="1" sz="1600">
              <a:solidFill>
                <a:schemeClr val="accent6"/>
              </a:solidFill>
            </a:endParaRPr>
          </a:p>
          <a:p>
            <a:pPr indent="-330200" lvl="0" marL="457200" rtl="0" algn="l">
              <a:spcBef>
                <a:spcPts val="25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b="1" lang="en" sz="1600">
                <a:solidFill>
                  <a:schemeClr val="accent6"/>
                </a:solidFill>
              </a:rPr>
              <a:t>Large-N theories P ~ exp(-S</a:t>
            </a:r>
            <a:r>
              <a:rPr b="1" baseline="-25000" lang="en" sz="1600">
                <a:solidFill>
                  <a:schemeClr val="accent6"/>
                </a:solidFill>
              </a:rPr>
              <a:t>E</a:t>
            </a:r>
            <a:r>
              <a:rPr b="1" lang="en" sz="1600">
                <a:solidFill>
                  <a:schemeClr val="accent6"/>
                </a:solidFill>
              </a:rPr>
              <a:t>) ~ exp(-N</a:t>
            </a:r>
            <a:r>
              <a:rPr b="1" baseline="30000" lang="en" sz="1600">
                <a:solidFill>
                  <a:schemeClr val="accent6"/>
                </a:solidFill>
              </a:rPr>
              <a:t>2</a:t>
            </a:r>
            <a:r>
              <a:rPr b="1" lang="en" sz="1600">
                <a:solidFill>
                  <a:schemeClr val="accent6"/>
                </a:solidFill>
              </a:rPr>
              <a:t>)</a:t>
            </a:r>
            <a:endParaRPr b="1" sz="1600">
              <a:solidFill>
                <a:schemeClr val="accent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b="1" lang="en" sz="1600">
                <a:solidFill>
                  <a:schemeClr val="accent6"/>
                </a:solidFill>
              </a:rPr>
              <a:t>Dark sectors with T &lt; T</a:t>
            </a:r>
            <a:r>
              <a:rPr b="1" baseline="-25000" lang="en" sz="1600">
                <a:solidFill>
                  <a:schemeClr val="accent6"/>
                </a:solidFill>
              </a:rPr>
              <a:t>rad</a:t>
            </a:r>
            <a:r>
              <a:rPr b="1" lang="en" sz="1600">
                <a:solidFill>
                  <a:schemeClr val="accent6"/>
                </a:solidFill>
              </a:rPr>
              <a:t> 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9"/>
          <p:cNvSpPr txBox="1"/>
          <p:nvPr/>
        </p:nvSpPr>
        <p:spPr>
          <a:xfrm>
            <a:off x="6329300" y="163517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7F6000"/>
                </a:solidFill>
                <a:latin typeface="Average"/>
                <a:ea typeface="Average"/>
                <a:cs typeface="Average"/>
                <a:sym typeface="Average"/>
              </a:rPr>
              <a:t>Metastable</a:t>
            </a:r>
            <a:endParaRPr sz="1200">
              <a:solidFill>
                <a:srgbClr val="7F6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7487300" y="2586200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AD0B2D"/>
                </a:solidFill>
                <a:latin typeface="Average"/>
                <a:ea typeface="Average"/>
                <a:cs typeface="Average"/>
                <a:sym typeface="Average"/>
              </a:rPr>
              <a:t>Unstable</a:t>
            </a:r>
            <a:endParaRPr sz="1200">
              <a:solidFill>
                <a:srgbClr val="AD0B2D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7654350" y="171282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Average"/>
                <a:ea typeface="Average"/>
                <a:cs typeface="Average"/>
                <a:sym typeface="Average"/>
              </a:rPr>
              <a:t>Favored</a:t>
            </a:r>
            <a:endParaRPr sz="12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5359575" y="3411200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Average"/>
                <a:ea typeface="Average"/>
                <a:cs typeface="Average"/>
                <a:sym typeface="Average"/>
              </a:rPr>
              <a:t>Favored</a:t>
            </a:r>
            <a:endParaRPr sz="12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7654350" y="345957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7F6000"/>
                </a:solidFill>
                <a:latin typeface="Average"/>
                <a:ea typeface="Average"/>
                <a:cs typeface="Average"/>
                <a:sym typeface="Average"/>
              </a:rPr>
              <a:t>Metastable</a:t>
            </a:r>
            <a:endParaRPr sz="1200">
              <a:solidFill>
                <a:srgbClr val="7F6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/>
          <p:nvPr/>
        </p:nvSpPr>
        <p:spPr>
          <a:xfrm>
            <a:off x="0" y="0"/>
            <a:ext cx="5028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"/>
          <p:cNvSpPr txBox="1"/>
          <p:nvPr>
            <p:ph idx="4294967295" type="body"/>
          </p:nvPr>
        </p:nvSpPr>
        <p:spPr>
          <a:xfrm>
            <a:off x="109050" y="443100"/>
            <a:ext cx="4809900" cy="42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New Dynamics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The universe would enter the spinodal branch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States</a:t>
            </a:r>
            <a:r>
              <a:rPr b="1" lang="en" sz="1600">
                <a:solidFill>
                  <a:schemeClr val="accent6"/>
                </a:solidFill>
              </a:rPr>
              <a:t> suffer from a instability where p</a:t>
            </a:r>
            <a:r>
              <a:rPr b="1" lang="en" sz="1600">
                <a:solidFill>
                  <a:schemeClr val="accent6"/>
                </a:solidFill>
              </a:rPr>
              <a:t>erturbations grow exponentially fast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System will be driven away from equilibrium – GW emission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How does the spectrum look like? Could it be distinguished from the bubble collision one?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0"/>
          <p:cNvPicPr preferRelativeResize="0"/>
          <p:nvPr/>
        </p:nvPicPr>
        <p:blipFill rotWithShape="1">
          <a:blip r:embed="rId3">
            <a:alphaModFix/>
          </a:blip>
          <a:srcRect b="149" l="0" r="0" t="139"/>
          <a:stretch/>
        </p:blipFill>
        <p:spPr>
          <a:xfrm>
            <a:off x="5158250" y="1100250"/>
            <a:ext cx="3863598" cy="29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6329300" y="163517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7F6000"/>
                </a:solidFill>
                <a:latin typeface="Average"/>
                <a:ea typeface="Average"/>
                <a:cs typeface="Average"/>
                <a:sym typeface="Average"/>
              </a:rPr>
              <a:t>Metastable</a:t>
            </a:r>
            <a:endParaRPr sz="1200">
              <a:solidFill>
                <a:srgbClr val="7F6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7487300" y="2586200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AD0B2D"/>
                </a:solidFill>
                <a:latin typeface="Average"/>
                <a:ea typeface="Average"/>
                <a:cs typeface="Average"/>
                <a:sym typeface="Average"/>
              </a:rPr>
              <a:t>Unstable</a:t>
            </a:r>
            <a:endParaRPr sz="1200">
              <a:solidFill>
                <a:srgbClr val="AD0B2D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7654350" y="171282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Average"/>
                <a:ea typeface="Average"/>
                <a:cs typeface="Average"/>
                <a:sym typeface="Average"/>
              </a:rPr>
              <a:t>Favored</a:t>
            </a:r>
            <a:endParaRPr sz="12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5359575" y="3411200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Average"/>
                <a:ea typeface="Average"/>
                <a:cs typeface="Average"/>
                <a:sym typeface="Average"/>
              </a:rPr>
              <a:t>Favored</a:t>
            </a:r>
            <a:endParaRPr sz="12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7654350" y="345957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7F6000"/>
                </a:solidFill>
                <a:latin typeface="Average"/>
                <a:ea typeface="Average"/>
                <a:cs typeface="Average"/>
                <a:sym typeface="Average"/>
              </a:rPr>
              <a:t>Metastable</a:t>
            </a:r>
            <a:endParaRPr sz="1200">
              <a:solidFill>
                <a:srgbClr val="7F6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311700" y="1138500"/>
            <a:ext cx="8520600" cy="32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Duality between large-N strongly coupled QFT and Classical Gravity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Out-of-equilibrium problems are reduced to time evolving Einstein’s Equations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Powerful for strongly coupled and/or out-of-equilibrium problems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We consider a simple model that exhibits a 1st order thermal phase transition</a:t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39" name="Google Shape;239;p31"/>
          <p:cNvSpPr txBox="1"/>
          <p:nvPr>
            <p:ph type="title"/>
          </p:nvPr>
        </p:nvSpPr>
        <p:spPr>
          <a:xfrm>
            <a:off x="311700" y="27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Holography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>
            <p:ph idx="4294967295" type="body"/>
          </p:nvPr>
        </p:nvSpPr>
        <p:spPr>
          <a:xfrm>
            <a:off x="142925" y="451500"/>
            <a:ext cx="4311600" cy="42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Linear Regime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Perturbations grow exponentially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When they become large linear regime is exited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By the end of the linear regime 𝛾</a:t>
            </a:r>
            <a:r>
              <a:rPr b="1" baseline="-25000" lang="en" sz="1600">
                <a:solidFill>
                  <a:schemeClr val="accent6"/>
                </a:solidFill>
              </a:rPr>
              <a:t>max</a:t>
            </a:r>
            <a:r>
              <a:rPr b="1" lang="en" sz="1600">
                <a:solidFill>
                  <a:schemeClr val="accent6"/>
                </a:solidFill>
              </a:rPr>
              <a:t> modes dominate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Analytical results by performing saddle point approximations</a:t>
            </a:r>
            <a:endParaRPr b="1" sz="16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6"/>
                </a:solidFill>
              </a:rPr>
              <a:t>From this moment on a full non-linear analysis is required</a:t>
            </a:r>
            <a:endParaRPr b="1" sz="1600">
              <a:solidFill>
                <a:schemeClr val="accent6"/>
              </a:solidFill>
            </a:endParaRPr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675" y="489225"/>
            <a:ext cx="4311598" cy="3966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3"/>
          <p:cNvPicPr preferRelativeResize="0"/>
          <p:nvPr/>
        </p:nvPicPr>
        <p:blipFill rotWithShape="1">
          <a:blip r:embed="rId3">
            <a:alphaModFix/>
          </a:blip>
          <a:srcRect b="149" l="0" r="0" t="139"/>
          <a:stretch/>
        </p:blipFill>
        <p:spPr>
          <a:xfrm>
            <a:off x="5158250" y="1100250"/>
            <a:ext cx="3863598" cy="29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/>
          <p:nvPr/>
        </p:nvSpPr>
        <p:spPr>
          <a:xfrm>
            <a:off x="0" y="0"/>
            <a:ext cx="5028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3"/>
          <p:cNvSpPr txBox="1"/>
          <p:nvPr/>
        </p:nvSpPr>
        <p:spPr>
          <a:xfrm>
            <a:off x="6329300" y="163517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7F6000"/>
                </a:solidFill>
                <a:latin typeface="Average"/>
                <a:ea typeface="Average"/>
                <a:cs typeface="Average"/>
                <a:sym typeface="Average"/>
              </a:rPr>
              <a:t>Metastable</a:t>
            </a:r>
            <a:endParaRPr sz="1200">
              <a:solidFill>
                <a:srgbClr val="7F6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7487300" y="2586200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AD0B2D"/>
                </a:solidFill>
                <a:latin typeface="Average"/>
                <a:ea typeface="Average"/>
                <a:cs typeface="Average"/>
                <a:sym typeface="Average"/>
              </a:rPr>
              <a:t>Unstable</a:t>
            </a:r>
            <a:endParaRPr sz="1200">
              <a:solidFill>
                <a:srgbClr val="AD0B2D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7654350" y="171282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Average"/>
                <a:ea typeface="Average"/>
                <a:cs typeface="Average"/>
                <a:sym typeface="Average"/>
              </a:rPr>
              <a:t>Favored</a:t>
            </a:r>
            <a:endParaRPr sz="12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5359575" y="3411200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Average"/>
                <a:ea typeface="Average"/>
                <a:cs typeface="Average"/>
                <a:sym typeface="Average"/>
              </a:rPr>
              <a:t>Favored</a:t>
            </a:r>
            <a:endParaRPr sz="1200">
              <a:solidFill>
                <a:srgbClr val="0000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7654350" y="3459575"/>
            <a:ext cx="11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7F6000"/>
                </a:solidFill>
                <a:latin typeface="Average"/>
                <a:ea typeface="Average"/>
                <a:cs typeface="Average"/>
                <a:sym typeface="Average"/>
              </a:rPr>
              <a:t>Metastable</a:t>
            </a:r>
            <a:endParaRPr sz="1200">
              <a:solidFill>
                <a:srgbClr val="7F6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961" y="734650"/>
            <a:ext cx="4322074" cy="367420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/>
          <p:nvPr/>
        </p:nvSpPr>
        <p:spPr>
          <a:xfrm>
            <a:off x="6455125" y="2586200"/>
            <a:ext cx="102600" cy="87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547688"/>
            <a:ext cx="4762500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rtinbras template">
  <a:themeElements>
    <a:clrScheme name="Custom 347">
      <a:dk1>
        <a:srgbClr val="272A35"/>
      </a:dk1>
      <a:lt1>
        <a:srgbClr val="FFFFFF"/>
      </a:lt1>
      <a:dk2>
        <a:srgbClr val="272A35"/>
      </a:dk2>
      <a:lt2>
        <a:srgbClr val="EFF0F3"/>
      </a:lt2>
      <a:accent1>
        <a:srgbClr val="AD0B2D"/>
      </a:accent1>
      <a:accent2>
        <a:srgbClr val="802017"/>
      </a:accent2>
      <a:accent3>
        <a:srgbClr val="E2D7D0"/>
      </a:accent3>
      <a:accent4>
        <a:srgbClr val="C2B6B9"/>
      </a:accent4>
      <a:accent5>
        <a:srgbClr val="F8F1E8"/>
      </a:accent5>
      <a:accent6>
        <a:srgbClr val="D5CABC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