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  <p:sldMasterId id="2147483732" r:id="rId2"/>
  </p:sldMasterIdLst>
  <p:notesMasterIdLst>
    <p:notesMasterId r:id="rId58"/>
  </p:notesMasterIdLst>
  <p:handoutMasterIdLst>
    <p:handoutMasterId r:id="rId59"/>
  </p:handoutMasterIdLst>
  <p:sldIdLst>
    <p:sldId id="924" r:id="rId3"/>
    <p:sldId id="845" r:id="rId4"/>
    <p:sldId id="851" r:id="rId5"/>
    <p:sldId id="846" r:id="rId6"/>
    <p:sldId id="929" r:id="rId7"/>
    <p:sldId id="896" r:id="rId8"/>
    <p:sldId id="897" r:id="rId9"/>
    <p:sldId id="898" r:id="rId10"/>
    <p:sldId id="895" r:id="rId11"/>
    <p:sldId id="901" r:id="rId12"/>
    <p:sldId id="899" r:id="rId13"/>
    <p:sldId id="673" r:id="rId14"/>
    <p:sldId id="908" r:id="rId15"/>
    <p:sldId id="668" r:id="rId16"/>
    <p:sldId id="903" r:id="rId17"/>
    <p:sldId id="618" r:id="rId18"/>
    <p:sldId id="909" r:id="rId19"/>
    <p:sldId id="926" r:id="rId20"/>
    <p:sldId id="859" r:id="rId21"/>
    <p:sldId id="865" r:id="rId22"/>
    <p:sldId id="925" r:id="rId23"/>
    <p:sldId id="861" r:id="rId24"/>
    <p:sldId id="862" r:id="rId25"/>
    <p:sldId id="863" r:id="rId26"/>
    <p:sldId id="884" r:id="rId27"/>
    <p:sldId id="910" r:id="rId28"/>
    <p:sldId id="885" r:id="rId29"/>
    <p:sldId id="874" r:id="rId30"/>
    <p:sldId id="875" r:id="rId31"/>
    <p:sldId id="876" r:id="rId32"/>
    <p:sldId id="911" r:id="rId33"/>
    <p:sldId id="878" r:id="rId34"/>
    <p:sldId id="879" r:id="rId35"/>
    <p:sldId id="912" r:id="rId36"/>
    <p:sldId id="758" r:id="rId37"/>
    <p:sldId id="754" r:id="rId38"/>
    <p:sldId id="877" r:id="rId39"/>
    <p:sldId id="755" r:id="rId40"/>
    <p:sldId id="927" r:id="rId41"/>
    <p:sldId id="930" r:id="rId42"/>
    <p:sldId id="778" r:id="rId43"/>
    <p:sldId id="902" r:id="rId44"/>
    <p:sldId id="913" r:id="rId45"/>
    <p:sldId id="914" r:id="rId46"/>
    <p:sldId id="795" r:id="rId47"/>
    <p:sldId id="917" r:id="rId48"/>
    <p:sldId id="918" r:id="rId49"/>
    <p:sldId id="915" r:id="rId50"/>
    <p:sldId id="920" r:id="rId51"/>
    <p:sldId id="919" r:id="rId52"/>
    <p:sldId id="850" r:id="rId53"/>
    <p:sldId id="823" r:id="rId54"/>
    <p:sldId id="931" r:id="rId55"/>
    <p:sldId id="922" r:id="rId56"/>
    <p:sldId id="923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B22CE"/>
    <a:srgbClr val="FF0000"/>
    <a:srgbClr val="00CC5C"/>
    <a:srgbClr val="EAEAEA"/>
    <a:srgbClr val="1F497D"/>
    <a:srgbClr val="E3E3E3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41" autoAdjust="0"/>
    <p:restoredTop sz="94737" autoAdjust="0"/>
  </p:normalViewPr>
  <p:slideViewPr>
    <p:cSldViewPr>
      <p:cViewPr varScale="1">
        <p:scale>
          <a:sx n="85" d="100"/>
          <a:sy n="85" d="100"/>
        </p:scale>
        <p:origin x="514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2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Background and motivation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B6362-B18B-43C0-8B7D-6DF50E115DA7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1DB66-E29C-4295-915B-415EBFD0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504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Background and motivation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FCD62-6D65-49E0-A07E-5726F45BB35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asdasd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A559A-9145-495E-AC7B-C123AF64C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824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A559A-9145-495E-AC7B-C123AF64C7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285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96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CA559A-9145-495E-AC7B-C123AF64C7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48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61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7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4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64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38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21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99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A559A-9145-495E-AC7B-C123AF64C7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797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A559A-9145-495E-AC7B-C123AF64C7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621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A559A-9145-495E-AC7B-C123AF64C7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30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62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16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94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D28F-EA9A-4272-B1D3-427452403857}" type="datetime1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59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5FD3-2E35-4944-893D-1B6B8AFB0C44}" type="datetime1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4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F7FF-439B-43D9-841D-3B3CF48A2F07}" type="datetime1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26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C889E4D-4F36-450F-AF57-11909C5DAE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6/23/2022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i-FI">
                <a:solidFill>
                  <a:prstClr val="black">
                    <a:tint val="75000"/>
                  </a:prstClr>
                </a:solidFill>
              </a:rPr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01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C30486C-8AD2-4C7F-BC0C-51FC965112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6/23/2022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i-FI">
                <a:solidFill>
                  <a:prstClr val="black">
                    <a:tint val="75000"/>
                  </a:prstClr>
                </a:solidFill>
              </a:rPr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5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16A7E5A-7889-43EF-9FD3-0E38CA4BC8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6/23/2022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i-FI">
                <a:solidFill>
                  <a:prstClr val="black">
                    <a:tint val="75000"/>
                  </a:prstClr>
                </a:solidFill>
              </a:rPr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60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9C4AFE3-0D40-41F1-9390-EA5E008B7D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6/23/2022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i-FI">
                <a:solidFill>
                  <a:prstClr val="black">
                    <a:tint val="75000"/>
                  </a:prstClr>
                </a:solidFill>
              </a:rPr>
              <a:t>Background and motivation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85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C0F28725-9B4E-433E-B7EE-5027826BDA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6/23/2022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i-FI">
                <a:solidFill>
                  <a:prstClr val="black">
                    <a:tint val="75000"/>
                  </a:prstClr>
                </a:solidFill>
              </a:rPr>
              <a:t>Background and motivation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43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2F2005-F2BF-4B9A-BDEE-313CB16ADB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6/23/2022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i-FI">
                <a:solidFill>
                  <a:prstClr val="black">
                    <a:tint val="75000"/>
                  </a:prstClr>
                </a:solidFill>
              </a:rPr>
              <a:t>Background and motivation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2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703BE48-AACF-41CA-BF74-086EAE79F6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6/23/2022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i-FI">
                <a:solidFill>
                  <a:prstClr val="black">
                    <a:tint val="75000"/>
                  </a:prstClr>
                </a:solidFill>
              </a:rPr>
              <a:t>Background and 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57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F9D429A-041A-454F-8632-B72D615416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6/23/2022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i-FI">
                <a:solidFill>
                  <a:prstClr val="black">
                    <a:tint val="75000"/>
                  </a:prstClr>
                </a:solidFill>
              </a:rPr>
              <a:t>Background and motivation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1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0DE3-6EEC-4D2F-A57F-835FF075542A}" type="datetime1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6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51DD7036-DB70-4810-9960-E6EA0238CD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6/23/2022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i-FI">
                <a:solidFill>
                  <a:prstClr val="black">
                    <a:tint val="75000"/>
                  </a:prstClr>
                </a:solidFill>
              </a:rPr>
              <a:t>Background and motivation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85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977DE3C-C458-4AF8-B1E0-458360DF08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6/23/2022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i-FI">
                <a:solidFill>
                  <a:prstClr val="black">
                    <a:tint val="75000"/>
                  </a:prstClr>
                </a:solidFill>
              </a:rPr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07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7850A56A-C41C-4C65-AE31-826B1291FA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6/23/2022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i-FI">
                <a:solidFill>
                  <a:prstClr val="black">
                    <a:tint val="75000"/>
                  </a:prstClr>
                </a:solidFill>
              </a:rPr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73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8DDE-2EE3-4EF1-BA1C-F4EF614C736E}" type="datetime1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2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1D1F-48AC-4C16-BE31-00E36D7D3FF0}" type="datetime1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6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4F0E-0316-4FB3-B5B8-7819E1F38463}" type="datetime1">
              <a:rPr lang="en-US" smtClean="0"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3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D024-8C58-4222-9EEB-2EFFBC8350A2}" type="datetime1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5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1C4E-D100-4F6F-BA8F-2EC19659DE85}" type="datetime1">
              <a:rPr lang="en-US" smtClean="0"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7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6319B-E408-4CB3-ADC5-8E9AD26384E5}" type="datetime1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2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408A-27CD-4F52-856A-5C5C60523878}" type="datetime1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9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7FCEB-4093-436B-B868-449DE0AC59D4}" type="datetime1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0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A308D2D-95AC-4637-957F-56D3B75D05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6/23/2022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fi-FI">
                <a:solidFill>
                  <a:prstClr val="black">
                    <a:tint val="75000"/>
                  </a:prstClr>
                </a:solidFill>
              </a:rPr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3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8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82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84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frisbee, person, ocean floor&#10;&#10;Description automatically generated">
            <a:extLst>
              <a:ext uri="{FF2B5EF4-FFF2-40B4-BE49-F238E27FC236}">
                <a16:creationId xmlns:a16="http://schemas.microsoft.com/office/drawing/2014/main" id="{86B74432-E65D-F51D-F00A-DE97960A2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56" b="3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450" y="208035"/>
            <a:ext cx="9865095" cy="3725021"/>
          </a:xfrm>
          <a:noFill/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3600" dirty="0"/>
              <a:t>From Hard Thermal Loops to neutron-star cores: recent advances in the study of dense QCD matter</a:t>
            </a:r>
            <a:br>
              <a:rPr lang="en-US" sz="3600"/>
            </a:br>
            <a:br>
              <a:rPr lang="en-US" sz="2800"/>
            </a:br>
            <a:r>
              <a:rPr lang="en-US" sz="2800"/>
              <a:t>Aleksi Vuorinen</a:t>
            </a:r>
            <a:br>
              <a:rPr lang="en-US" sz="2400" dirty="0"/>
            </a:br>
            <a:r>
              <a:rPr lang="en-US" sz="2200" dirty="0"/>
              <a:t>University of Helsinki &amp; Helsinki Institute of Physics</a:t>
            </a:r>
            <a:endParaRPr lang="fi-FI" sz="2200" dirty="0"/>
          </a:p>
        </p:txBody>
      </p:sp>
      <p:pic>
        <p:nvPicPr>
          <p:cNvPr id="16" name="Picture 15" descr="C:\Users\arjvuori\Desktop\stuff\aof.png">
            <a:extLst>
              <a:ext uri="{FF2B5EF4-FFF2-40B4-BE49-F238E27FC236}">
                <a16:creationId xmlns:a16="http://schemas.microsoft.com/office/drawing/2014/main" id="{A24D44FC-23D2-40D5-894A-B132188A1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5764212"/>
            <a:ext cx="1080119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helsinki.fi/~arjvuori/uh1.png">
            <a:extLst>
              <a:ext uri="{FF2B5EF4-FFF2-40B4-BE49-F238E27FC236}">
                <a16:creationId xmlns:a16="http://schemas.microsoft.com/office/drawing/2014/main" id="{8E4D02C9-65CA-48B8-BBF1-4B8D0274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46" y="5756196"/>
            <a:ext cx="902110" cy="9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helsinki.fi/~arjvuori/hip1.gif">
            <a:extLst>
              <a:ext uri="{FF2B5EF4-FFF2-40B4-BE49-F238E27FC236}">
                <a16:creationId xmlns:a16="http://schemas.microsoft.com/office/drawing/2014/main" id="{ADE8DFF7-3078-4309-AC46-1AE7BA473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5854639"/>
            <a:ext cx="857272" cy="86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0594C5-0CF3-4BD9-A975-EE33811A7C0C}"/>
              </a:ext>
            </a:extLst>
          </p:cNvPr>
          <p:cNvSpPr txBox="1"/>
          <p:nvPr/>
        </p:nvSpPr>
        <p:spPr>
          <a:xfrm>
            <a:off x="5975836" y="4227859"/>
            <a:ext cx="6096828" cy="25135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en-US" sz="1600" b="1" dirty="0"/>
              <a:t>Perturbative QCD at high density: </a:t>
            </a:r>
          </a:p>
          <a:p>
            <a:pPr>
              <a:spcAft>
                <a:spcPts val="200"/>
              </a:spcAft>
              <a:defRPr/>
            </a:pPr>
            <a:r>
              <a:rPr lang="en-US" sz="1600" dirty="0"/>
              <a:t>1) </a:t>
            </a:r>
            <a:r>
              <a:rPr lang="en-US" sz="1600" dirty="0" err="1"/>
              <a:t>Gorda</a:t>
            </a:r>
            <a:r>
              <a:rPr lang="en-US" sz="1600" dirty="0"/>
              <a:t>, </a:t>
            </a:r>
            <a:r>
              <a:rPr lang="en-US" sz="1600" dirty="0" err="1"/>
              <a:t>Kurkela</a:t>
            </a:r>
            <a:r>
              <a:rPr lang="en-US" sz="1600" dirty="0"/>
              <a:t>, </a:t>
            </a:r>
            <a:r>
              <a:rPr lang="en-US" sz="1600" dirty="0" err="1"/>
              <a:t>Paatelainen</a:t>
            </a:r>
            <a:r>
              <a:rPr lang="en-US" sz="1600" dirty="0"/>
              <a:t>, </a:t>
            </a:r>
            <a:r>
              <a:rPr lang="en-US" sz="1600" dirty="0" err="1"/>
              <a:t>Säppi</a:t>
            </a:r>
            <a:r>
              <a:rPr lang="en-US" sz="1600" dirty="0"/>
              <a:t>, AV, PRL 127 (2021), 2103.05658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/>
              <a:t>2) </a:t>
            </a:r>
            <a:r>
              <a:rPr lang="en-US" sz="1600" dirty="0" err="1"/>
              <a:t>Gorda</a:t>
            </a:r>
            <a:r>
              <a:rPr lang="en-US" sz="1600" dirty="0"/>
              <a:t>, </a:t>
            </a:r>
            <a:r>
              <a:rPr lang="en-US" sz="1600" dirty="0" err="1"/>
              <a:t>Kurkela</a:t>
            </a:r>
            <a:r>
              <a:rPr lang="en-US" sz="1600" dirty="0"/>
              <a:t>, </a:t>
            </a:r>
            <a:r>
              <a:rPr lang="en-US" sz="1600" dirty="0" err="1"/>
              <a:t>Österman</a:t>
            </a:r>
            <a:r>
              <a:rPr lang="en-US" sz="1600" dirty="0"/>
              <a:t>, </a:t>
            </a:r>
            <a:r>
              <a:rPr lang="en-US" sz="1600" dirty="0" err="1"/>
              <a:t>Paatelainen</a:t>
            </a:r>
            <a:r>
              <a:rPr lang="en-US" sz="1600" dirty="0"/>
              <a:t>, </a:t>
            </a:r>
            <a:r>
              <a:rPr lang="en-US" sz="1600" dirty="0" err="1"/>
              <a:t>Säppi</a:t>
            </a:r>
            <a:r>
              <a:rPr lang="en-US" sz="1600" dirty="0"/>
              <a:t>, </a:t>
            </a:r>
            <a:r>
              <a:rPr lang="en-US" sz="1600" dirty="0" err="1"/>
              <a:t>Schicho</a:t>
            </a:r>
            <a:r>
              <a:rPr lang="en-US" sz="1600" dirty="0"/>
              <a:t>, </a:t>
            </a:r>
            <a:r>
              <a:rPr lang="en-US" sz="1600" dirty="0" err="1"/>
              <a:t>Seppänen</a:t>
            </a:r>
            <a:r>
              <a:rPr lang="en-US" sz="1600" dirty="0"/>
              <a:t>, AV, 2204.11893 </a:t>
            </a:r>
          </a:p>
          <a:p>
            <a:pPr>
              <a:spcAft>
                <a:spcPts val="200"/>
              </a:spcAft>
              <a:defRPr/>
            </a:pPr>
            <a:r>
              <a:rPr lang="en-US" sz="1600" b="1" dirty="0"/>
              <a:t>Neutron-star applications:</a:t>
            </a:r>
          </a:p>
          <a:p>
            <a:pPr>
              <a:spcAft>
                <a:spcPts val="200"/>
              </a:spcAft>
              <a:defRPr/>
            </a:pPr>
            <a:r>
              <a:rPr lang="en-US" sz="1600" dirty="0"/>
              <a:t>3) </a:t>
            </a:r>
            <a:r>
              <a:rPr lang="en-US" sz="1600" dirty="0" err="1"/>
              <a:t>Annala</a:t>
            </a:r>
            <a:r>
              <a:rPr lang="en-US" sz="1600" dirty="0"/>
              <a:t>, </a:t>
            </a:r>
            <a:r>
              <a:rPr lang="en-US" sz="1600" dirty="0" err="1"/>
              <a:t>Gorda</a:t>
            </a:r>
            <a:r>
              <a:rPr lang="en-US" sz="1600" dirty="0"/>
              <a:t>, </a:t>
            </a:r>
            <a:r>
              <a:rPr lang="en-US" sz="1600" dirty="0" err="1"/>
              <a:t>Kurkela</a:t>
            </a:r>
            <a:r>
              <a:rPr lang="en-US" sz="1600" dirty="0"/>
              <a:t>, </a:t>
            </a:r>
            <a:r>
              <a:rPr lang="en-US" sz="1600" dirty="0" err="1"/>
              <a:t>Nättilä</a:t>
            </a:r>
            <a:r>
              <a:rPr lang="en-US" sz="1600" dirty="0"/>
              <a:t>, AV, Nature Phys. (2020), 1903.09121</a:t>
            </a:r>
          </a:p>
          <a:p>
            <a:pPr>
              <a:spcAft>
                <a:spcPts val="200"/>
              </a:spcAft>
              <a:defRPr/>
            </a:pPr>
            <a:r>
              <a:rPr lang="en-US" sz="1600" dirty="0"/>
              <a:t>4) </a:t>
            </a:r>
            <a:r>
              <a:rPr lang="en-US" sz="1600" dirty="0" err="1"/>
              <a:t>Annala</a:t>
            </a:r>
            <a:r>
              <a:rPr lang="en-US" sz="1600" dirty="0"/>
              <a:t>, </a:t>
            </a:r>
            <a:r>
              <a:rPr lang="en-US" sz="1600" dirty="0" err="1"/>
              <a:t>Gorda</a:t>
            </a:r>
            <a:r>
              <a:rPr lang="en-US" sz="1600" dirty="0"/>
              <a:t>, </a:t>
            </a:r>
            <a:r>
              <a:rPr lang="en-US" sz="1600" dirty="0" err="1"/>
              <a:t>Katerini</a:t>
            </a:r>
            <a:r>
              <a:rPr lang="en-US" sz="1600" dirty="0"/>
              <a:t>, </a:t>
            </a:r>
            <a:r>
              <a:rPr lang="en-US" sz="1600" dirty="0" err="1"/>
              <a:t>Kurkela</a:t>
            </a:r>
            <a:r>
              <a:rPr lang="en-US" sz="1600" dirty="0"/>
              <a:t>, </a:t>
            </a:r>
            <a:r>
              <a:rPr lang="en-US" sz="1600" dirty="0" err="1"/>
              <a:t>Nättilä</a:t>
            </a:r>
            <a:r>
              <a:rPr lang="en-US" sz="1600" dirty="0"/>
              <a:t>, </a:t>
            </a:r>
            <a:r>
              <a:rPr lang="en-US" sz="1600" dirty="0" err="1"/>
              <a:t>Paschalidis</a:t>
            </a:r>
            <a:r>
              <a:rPr lang="en-US" sz="1600" dirty="0"/>
              <a:t>, AV, PRX 12 (2022), 2105.05132</a:t>
            </a:r>
          </a:p>
          <a:p>
            <a:pPr>
              <a:spcAft>
                <a:spcPts val="200"/>
              </a:spcAft>
              <a:defRPr/>
            </a:pPr>
            <a:r>
              <a:rPr lang="en-US" sz="1600">
                <a:latin typeface="+mj-lt"/>
              </a:rPr>
              <a:t>+ Ongoing </a:t>
            </a:r>
            <a:r>
              <a:rPr lang="en-US" sz="1600" dirty="0">
                <a:latin typeface="+mj-lt"/>
              </a:rPr>
              <a:t>work with AGKN </a:t>
            </a:r>
            <a:r>
              <a:rPr lang="en-US" sz="1600">
                <a:latin typeface="+mj-lt"/>
              </a:rPr>
              <a:t>&amp; Hebeler, Hirvonen, Komoltsev, Schwenk</a:t>
            </a:r>
            <a:endParaRPr lang="en-US" sz="1600" dirty="0">
              <a:latin typeface="+mj-lt"/>
            </a:endParaRPr>
          </a:p>
        </p:txBody>
      </p:sp>
      <p:pic>
        <p:nvPicPr>
          <p:cNvPr id="15" name="Picture 14" descr="http://www.helsinki.fi/~arjvuori/erc1.png">
            <a:extLst>
              <a:ext uri="{FF2B5EF4-FFF2-40B4-BE49-F238E27FC236}">
                <a16:creationId xmlns:a16="http://schemas.microsoft.com/office/drawing/2014/main" id="{203B15EA-404F-429F-9A9B-F1A7DA72A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5733256"/>
            <a:ext cx="969941" cy="9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2252D90B-86BB-4B96-A1E3-DA5C2B6BF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72" y="4480699"/>
            <a:ext cx="5616624" cy="1036533"/>
          </a:xfrm>
          <a:noFill/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Strong and </a:t>
            </a:r>
            <a:r>
              <a:rPr lang="en-US" sz="2400">
                <a:solidFill>
                  <a:schemeClr val="tx1"/>
                </a:solidFill>
              </a:rPr>
              <a:t>Electroweak Matter</a:t>
            </a:r>
          </a:p>
          <a:p>
            <a:r>
              <a:rPr lang="en-US" sz="2400">
                <a:solidFill>
                  <a:schemeClr val="tx1"/>
                </a:solidFill>
              </a:rPr>
              <a:t>Sorbonne University, 23 June 2022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5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1626"/>
    </mc:Choice>
    <mc:Fallback xmlns="">
      <p:transition advTm="6162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49FD23-4E41-44DC-B688-347B25AB3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3140968"/>
            <a:ext cx="5384638" cy="3643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96200" y="620689"/>
            <a:ext cx="360040" cy="148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4000" y="460106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60296" y="306000"/>
            <a:ext cx="27432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D3B7D-BB8A-45BA-A112-7AD55EE6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B41-8AC7-4DEA-BB43-B69536430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118805"/>
            <a:ext cx="5086820" cy="3022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5E3853-A6E7-4906-B1B7-243E06EECC51}"/>
                  </a:ext>
                </a:extLst>
              </p:cNvPr>
              <p:cNvSpPr txBox="1"/>
              <p:nvPr/>
            </p:nvSpPr>
            <p:spPr>
              <a:xfrm>
                <a:off x="191344" y="188640"/>
                <a:ext cx="6824068" cy="5878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800" indent="-514800"/>
                <a:r>
                  <a:rPr lang="fi-FI" sz="2800" dirty="0"/>
                  <a:t>Proceeding inwards from the crust: </a:t>
                </a:r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i-FI" sz="2800" b="0" i="1" smtClean="0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fi-FI" sz="2800" dirty="0"/>
                  <a:t> increases gradually, 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sz="2800" b="0" i="0" smtClean="0">
                            <a:latin typeface="Cambria Math"/>
                            <a:ea typeface="Cambria Math"/>
                          </a:rPr>
                          <m:t>Fe</m:t>
                        </m:r>
                      </m:sub>
                    </m:sSub>
                  </m:oMath>
                </a14:m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fi-FI" sz="2800" dirty="0" err="1"/>
                  <a:t>Baryon</a:t>
                </a:r>
                <a:r>
                  <a:rPr lang="fi-FI" sz="2800" dirty="0"/>
                  <a:t>/</a:t>
                </a:r>
                <a:r>
                  <a:rPr lang="fi-FI" sz="2800" dirty="0" err="1"/>
                  <a:t>mass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density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increase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beyond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saturation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density</a:t>
                </a:r>
                <a:r>
                  <a:rPr lang="fi-FI" sz="2800" dirty="0"/>
                  <a:t> </a:t>
                </a:r>
                <a14:m>
                  <m:oMath xmlns:m="http://schemas.openxmlformats.org/officeDocument/2006/math">
                    <m:r>
                      <a:rPr lang="fi-FI" sz="280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fi-FI" sz="2800" b="0" i="1" smtClean="0">
                        <a:latin typeface="Cambria Math"/>
                        <a:ea typeface="Cambria Math"/>
                      </a:rPr>
                      <m:t>0.16/</m:t>
                    </m:r>
                    <m:sSup>
                      <m:sSupPr>
                        <m:ctrlPr>
                          <a:rPr lang="fi-FI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i-FI" sz="2800" b="0" i="0" smtClean="0">
                            <a:latin typeface="Cambria Math"/>
                            <a:ea typeface="Cambria Math"/>
                          </a:rPr>
                          <m:t>fm</m:t>
                        </m:r>
                      </m:e>
                      <m:sup>
                        <m:r>
                          <a:rPr lang="fi-FI" sz="28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Composition </a:t>
                </a:r>
                <a:r>
                  <a:rPr lang="fi-FI" sz="2800" dirty="0" err="1"/>
                  <a:t>changes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from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ions</a:t>
                </a:r>
                <a:r>
                  <a:rPr lang="fi-FI" sz="2800" dirty="0"/>
                  <a:t> to </a:t>
                </a:r>
                <a:r>
                  <a:rPr lang="fi-FI" sz="2800" dirty="0" err="1"/>
                  <a:t>nuclei</a:t>
                </a:r>
                <a:r>
                  <a:rPr lang="fi-FI" sz="2800" dirty="0"/>
                  <a:t> to </a:t>
                </a:r>
                <a:r>
                  <a:rPr lang="fi-FI" sz="2800" dirty="0" err="1"/>
                  <a:t>neutron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liquid</a:t>
                </a:r>
                <a:r>
                  <a:rPr lang="fi-FI" sz="2800" dirty="0"/>
                  <a:t> and </a:t>
                </a:r>
                <a:r>
                  <a:rPr lang="fi-FI" sz="2800" dirty="0" err="1"/>
                  <a:t>beyond</a:t>
                </a:r>
                <a:endParaRPr lang="fi-FI" sz="2800" dirty="0"/>
              </a:p>
              <a:p>
                <a:pPr marL="514800" indent="-5148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b="0" dirty="0"/>
                  <a:t>Good approximations: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≈0≈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lang="fi-FI" sz="2800" dirty="0"/>
              </a:p>
              <a:p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At high density, asymptotic freedom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weakening coupling and deconfinement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State-of-the-art perturbative EoS partial NNNLO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dirty="0">
                    <a:latin typeface="Calibri"/>
                  </a:rPr>
                  <a:t>[</a:t>
                </a:r>
                <a:r>
                  <a:rPr lang="en-US" dirty="0" err="1">
                    <a:latin typeface="Calibri"/>
                  </a:rPr>
                  <a:t>Gorda</a:t>
                </a:r>
                <a:r>
                  <a:rPr lang="en-US" dirty="0">
                    <a:latin typeface="Calibri"/>
                  </a:rPr>
                  <a:t> et al., </a:t>
                </a:r>
                <a:r>
                  <a:rPr lang="en-US" dirty="0"/>
                  <a:t>PRL 127 (2021), 2103.05658</a:t>
                </a:r>
                <a:r>
                  <a:rPr lang="en-US" dirty="0">
                    <a:latin typeface="Calibri"/>
                  </a:rPr>
                  <a:t>]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libri"/>
                  </a:rPr>
                  <a:t>Still remaining: “purely hard” and “mixed” contributions (see later + </a:t>
                </a:r>
                <a:r>
                  <a:rPr lang="en-US" sz="2800" dirty="0" err="1">
                    <a:latin typeface="Calibri"/>
                  </a:rPr>
                  <a:t>Säppi’s</a:t>
                </a:r>
                <a:r>
                  <a:rPr lang="en-US" sz="2800" dirty="0">
                    <a:latin typeface="Calibri"/>
                  </a:rPr>
                  <a:t> talk)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5E3853-A6E7-4906-B1B7-243E06EEC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188640"/>
                <a:ext cx="6824068" cy="5878148"/>
              </a:xfrm>
              <a:prstGeom prst="rect">
                <a:avLst/>
              </a:prstGeom>
              <a:blipFill>
                <a:blip r:embed="rId5"/>
                <a:stretch>
                  <a:fillRect l="-1786" t="-1037" r="-1339" b="-207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4131569"/>
      </p:ext>
    </p:extLst>
  </p:cSld>
  <p:clrMapOvr>
    <a:masterClrMapping/>
  </p:clrMapOvr>
  <p:transition advTm="32472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B3D0A39-AE89-406E-90F9-AF1B09EA1A8F}"/>
              </a:ext>
            </a:extLst>
          </p:cNvPr>
          <p:cNvGrpSpPr/>
          <p:nvPr/>
        </p:nvGrpSpPr>
        <p:grpSpPr>
          <a:xfrm>
            <a:off x="6628014" y="3223066"/>
            <a:ext cx="5516658" cy="3588137"/>
            <a:chOff x="2968752" y="274320"/>
            <a:chExt cx="6122448" cy="3822192"/>
          </a:xfrm>
        </p:grpSpPr>
        <p:pic>
          <p:nvPicPr>
            <p:cNvPr id="23" name="Picture 2" descr="C:\Users\arjvuori\Desktop\quarkmatter\vie8.PNG">
              <a:extLst>
                <a:ext uri="{FF2B5EF4-FFF2-40B4-BE49-F238E27FC236}">
                  <a16:creationId xmlns:a16="http://schemas.microsoft.com/office/drawing/2014/main" id="{4F527F01-D23D-4AD1-9684-F8CA72A81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752" y="274320"/>
              <a:ext cx="6122448" cy="3822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CA38F6A-7A95-4EEB-B54C-B7C4383B6AA2}"/>
                </a:ext>
              </a:extLst>
            </p:cNvPr>
            <p:cNvSpPr/>
            <p:nvPr/>
          </p:nvSpPr>
          <p:spPr>
            <a:xfrm>
              <a:off x="6240016" y="1138657"/>
              <a:ext cx="1152128" cy="1584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693257C-6A4B-46F6-BB70-98A797F4C34A}"/>
                </a:ext>
              </a:extLst>
            </p:cNvPr>
            <p:cNvSpPr/>
            <p:nvPr/>
          </p:nvSpPr>
          <p:spPr>
            <a:xfrm>
              <a:off x="7032104" y="346569"/>
              <a:ext cx="1152128" cy="1584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896200" y="620689"/>
            <a:ext cx="360040" cy="148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4000" y="460106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60296" y="306000"/>
            <a:ext cx="27432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D3B7D-BB8A-45BA-A112-7AD55EE6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11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B41-8AC7-4DEA-BB43-B69536430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118805"/>
            <a:ext cx="5086820" cy="3022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5E3853-A6E7-4906-B1B7-243E06EECC51}"/>
                  </a:ext>
                </a:extLst>
              </p:cNvPr>
              <p:cNvSpPr txBox="1"/>
              <p:nvPr/>
            </p:nvSpPr>
            <p:spPr>
              <a:xfrm>
                <a:off x="191344" y="188640"/>
                <a:ext cx="6824068" cy="6309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800" indent="-514800"/>
                <a:r>
                  <a:rPr lang="fi-FI" sz="2800" dirty="0"/>
                  <a:t>Proceeding inwards from the crust: </a:t>
                </a:r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i-FI" sz="2800" b="0" i="1" smtClean="0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fi-FI" sz="2800" dirty="0"/>
                  <a:t> increases gradually, 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sz="2800" b="0" i="0" smtClean="0">
                            <a:latin typeface="Cambria Math"/>
                            <a:ea typeface="Cambria Math"/>
                          </a:rPr>
                          <m:t>Fe</m:t>
                        </m:r>
                      </m:sub>
                    </m:sSub>
                  </m:oMath>
                </a14:m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fi-FI" sz="2800" dirty="0" err="1"/>
                  <a:t>Baryon</a:t>
                </a:r>
                <a:r>
                  <a:rPr lang="fi-FI" sz="2800" dirty="0"/>
                  <a:t>/</a:t>
                </a:r>
                <a:r>
                  <a:rPr lang="fi-FI" sz="2800" dirty="0" err="1"/>
                  <a:t>mass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density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increase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beyond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saturation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density</a:t>
                </a:r>
                <a:r>
                  <a:rPr lang="fi-FI" sz="2800" dirty="0"/>
                  <a:t> </a:t>
                </a:r>
                <a14:m>
                  <m:oMath xmlns:m="http://schemas.openxmlformats.org/officeDocument/2006/math">
                    <m:r>
                      <a:rPr lang="fi-FI" sz="280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fi-FI" sz="2800" b="0" i="1" smtClean="0">
                        <a:latin typeface="Cambria Math"/>
                        <a:ea typeface="Cambria Math"/>
                      </a:rPr>
                      <m:t>0.16/</m:t>
                    </m:r>
                    <m:sSup>
                      <m:sSupPr>
                        <m:ctrlPr>
                          <a:rPr lang="fi-FI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i-FI" sz="2800" b="0" i="0" smtClean="0">
                            <a:latin typeface="Cambria Math"/>
                            <a:ea typeface="Cambria Math"/>
                          </a:rPr>
                          <m:t>fm</m:t>
                        </m:r>
                      </m:e>
                      <m:sup>
                        <m:r>
                          <a:rPr lang="fi-FI" sz="28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Composition </a:t>
                </a:r>
                <a:r>
                  <a:rPr lang="fi-FI" sz="2800" dirty="0" err="1"/>
                  <a:t>changes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from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ions</a:t>
                </a:r>
                <a:r>
                  <a:rPr lang="fi-FI" sz="2800" dirty="0"/>
                  <a:t> to </a:t>
                </a:r>
                <a:r>
                  <a:rPr lang="fi-FI" sz="2800" dirty="0" err="1"/>
                  <a:t>nuclei</a:t>
                </a:r>
                <a:r>
                  <a:rPr lang="fi-FI" sz="2800" dirty="0"/>
                  <a:t> to </a:t>
                </a:r>
                <a:r>
                  <a:rPr lang="fi-FI" sz="2800" dirty="0" err="1"/>
                  <a:t>neutron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liquid</a:t>
                </a:r>
                <a:r>
                  <a:rPr lang="fi-FI" sz="2800" dirty="0"/>
                  <a:t> and </a:t>
                </a:r>
                <a:r>
                  <a:rPr lang="fi-FI" sz="2800" dirty="0" err="1"/>
                  <a:t>beyond</a:t>
                </a:r>
                <a:endParaRPr lang="fi-FI" sz="2800" dirty="0"/>
              </a:p>
              <a:p>
                <a:pPr marL="514800" indent="-5148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b="0" dirty="0"/>
                  <a:t>Good approximations: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≈0≈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lang="fi-FI" sz="2800" dirty="0"/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Low- and high-density limits under control but in between extensive no-man’s land. Have to work with: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prstClr val="black"/>
                    </a:solidFill>
                  </a:rPr>
                  <a:t>Astrophysical observations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 err="1">
                    <a:solidFill>
                      <a:prstClr val="black"/>
                    </a:solidFill>
                  </a:rPr>
                  <a:t>Thermodyn</a:t>
                </a:r>
                <a:r>
                  <a:rPr lang="en-US" sz="2800" dirty="0">
                    <a:solidFill>
                      <a:prstClr val="black"/>
                    </a:solidFill>
                  </a:rPr>
                  <a:t>. relations (</a:t>
                </a:r>
                <a:r>
                  <a:rPr lang="en-US" sz="2800" dirty="0" err="1">
                    <a:solidFill>
                      <a:prstClr val="black"/>
                    </a:solidFill>
                  </a:rPr>
                  <a:t>Komoltsev’s</a:t>
                </a:r>
                <a:r>
                  <a:rPr lang="en-US" sz="2800" dirty="0">
                    <a:solidFill>
                      <a:prstClr val="black"/>
                    </a:solidFill>
                  </a:rPr>
                  <a:t> talk)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>
                    <a:solidFill>
                      <a:prstClr val="black"/>
                    </a:solidFill>
                  </a:rPr>
                  <a:t>Physical expectations: EoS subluminal, at </a:t>
                </a:r>
                <a:r>
                  <a:rPr lang="en-US" sz="2800" dirty="0">
                    <a:solidFill>
                      <a:prstClr val="black"/>
                    </a:solidFill>
                  </a:rPr>
                  <a:t>most one </a:t>
                </a:r>
                <a:r>
                  <a:rPr lang="en-US" sz="2800">
                    <a:solidFill>
                      <a:prstClr val="black"/>
                    </a:solidFill>
                  </a:rPr>
                  <a:t>first-order transition,…</a:t>
                </a:r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5E3853-A6E7-4906-B1B7-243E06EEC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188640"/>
                <a:ext cx="6824068" cy="6309035"/>
              </a:xfrm>
              <a:prstGeom prst="rect">
                <a:avLst/>
              </a:prstGeom>
              <a:blipFill>
                <a:blip r:embed="rId5"/>
                <a:stretch>
                  <a:fillRect l="-1875" t="-966" b="-1836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5133773"/>
      </p:ext>
    </p:extLst>
  </p:cSld>
  <p:clrMapOvr>
    <a:masterClrMapping/>
  </p:clrMapOvr>
  <p:transition advTm="64792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rjvuori\Desktop\quarkmatter\vi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777" y="116632"/>
            <a:ext cx="498888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C2AFAB-53B6-4E60-AE98-9D848E39DF6E}"/>
              </a:ext>
            </a:extLst>
          </p:cNvPr>
          <p:cNvSpPr txBox="1">
            <a:spLocks/>
          </p:cNvSpPr>
          <p:nvPr/>
        </p:nvSpPr>
        <p:spPr>
          <a:xfrm>
            <a:off x="191343" y="188640"/>
            <a:ext cx="6892434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2400"/>
              </a:spcAft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Possible way to proceed: build large ensembles of randomly generated interpolators with piece-wise basis functions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11F27-0ABE-40A1-A7B1-9F9EF222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C571B-AD99-4058-B5D9-879A4269804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550555"/>
      </p:ext>
    </p:extLst>
  </p:cSld>
  <p:clrMapOvr>
    <a:masterClrMapping/>
  </p:clrMapOvr>
  <p:transition advTm="23167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rjvuori\Desktop\quarkmatter\vi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777" y="116632"/>
            <a:ext cx="498888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rjvuori\Desktop\quarkmatter\vie11.PNG">
            <a:extLst>
              <a:ext uri="{FF2B5EF4-FFF2-40B4-BE49-F238E27FC236}">
                <a16:creationId xmlns:a16="http://schemas.microsoft.com/office/drawing/2014/main" id="{71C364F6-2CC6-4906-B5F9-1F9EAA9FC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19" y="3573016"/>
            <a:ext cx="4863334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5CC2AFAB-53B6-4E60-AE98-9D848E39DF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343" y="188640"/>
                <a:ext cx="6892434" cy="57606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>
                  <a:spcAft>
                    <a:spcPts val="2400"/>
                  </a:spcAft>
                  <a:defRPr/>
                </a:pP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Possible way to proceed: build large 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ensembles of randomly generated interpolators with piece-wise basis functions</a:t>
                </a:r>
              </a:p>
              <a:p>
                <a:pPr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Require for all individual EoSs:</a:t>
                </a:r>
              </a:p>
              <a:p>
                <a:pPr marL="514350" indent="-514350">
                  <a:buFont typeface="+mj-lt"/>
                  <a:buAutoNum type="arabicParenR"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Smooth matching to nuclear and quark matter EoSs</a:t>
                </a:r>
              </a:p>
              <a:p>
                <a:pPr marL="514350" indent="-514350">
                  <a:buFont typeface="+mj-lt"/>
                  <a:buAutoNum type="arabicParenR"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Continuity of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with at most one exception (1</a:t>
                </a:r>
                <a:r>
                  <a:rPr lang="en-US" sz="2800" baseline="30000" dirty="0">
                    <a:solidFill>
                      <a:prstClr val="black"/>
                    </a:solidFill>
                    <a:latin typeface="Calibri"/>
                  </a:rPr>
                  <a:t>st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order transition)</a:t>
                </a:r>
              </a:p>
              <a:p>
                <a:pPr marL="514350" indent="-514350">
                  <a:buFont typeface="+mj-lt"/>
                  <a:buAutoNum type="arabicParenR"/>
                  <a:defRPr/>
                </a:pP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Subluminality: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solidFill>
                    <a:prstClr val="black"/>
                  </a:solidFill>
                  <a:latin typeface="Calibri"/>
                </a:endParaRPr>
              </a:p>
              <a:p>
                <a:pPr marL="514350" indent="-514350">
                  <a:buFont typeface="+mj-lt"/>
                  <a:buAutoNum type="arabicParenR"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Stellar models constructed with interpolated EoSs agree with robust measurements of NS properties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5CC2AFAB-53B6-4E60-AE98-9D848E39D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3" y="188640"/>
                <a:ext cx="6892434" cy="5760640"/>
              </a:xfrm>
              <a:prstGeom prst="rect">
                <a:avLst/>
              </a:prstGeom>
              <a:blipFill>
                <a:blip r:embed="rId5"/>
                <a:stretch>
                  <a:fillRect l="-1857" t="-105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11F27-0ABE-40A1-A7B1-9F9EF222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C571B-AD99-4058-B5D9-879A4269804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E02F87-04F0-4294-BB68-02E3D3418D1E}"/>
              </a:ext>
            </a:extLst>
          </p:cNvPr>
          <p:cNvSpPr/>
          <p:nvPr/>
        </p:nvSpPr>
        <p:spPr>
          <a:xfrm>
            <a:off x="191344" y="5723964"/>
            <a:ext cx="6735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[Kurkela et al., </a:t>
            </a:r>
            <a:r>
              <a:rPr lang="en-US" err="1">
                <a:solidFill>
                  <a:prstClr val="black"/>
                </a:solidFill>
                <a:latin typeface="Calibri"/>
              </a:rPr>
              <a:t>ApJ</a:t>
            </a:r>
            <a:r>
              <a:rPr lang="en-US">
                <a:solidFill>
                  <a:prstClr val="black"/>
                </a:solidFill>
                <a:latin typeface="Calibri"/>
              </a:rPr>
              <a:t> 789 (2014), Gorda et al., PRL 120 (2018); etc.]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942172"/>
      </p:ext>
    </p:extLst>
  </p:cSld>
  <p:clrMapOvr>
    <a:masterClrMapping/>
  </p:clrMapOvr>
  <p:transition advTm="25534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D978D-02FB-49D4-8E9D-7011D79E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8BAE7-2FC0-46D6-B2ED-1BBF935AE895}"/>
              </a:ext>
            </a:extLst>
          </p:cNvPr>
          <p:cNvSpPr txBox="1"/>
          <p:nvPr/>
        </p:nvSpPr>
        <p:spPr>
          <a:xfrm>
            <a:off x="739812" y="4221088"/>
            <a:ext cx="10513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the remainder of this talk, 3+1 topics: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/>
              <a:t>What is the current status of pQCD </a:t>
            </a:r>
            <a:r>
              <a:rPr lang="en-US" sz="2800" dirty="0"/>
              <a:t>calculations at </a:t>
            </a:r>
            <a:r>
              <a:rPr lang="en-US" sz="2800"/>
              <a:t>high density?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How can astrophysical measurements help the EoS determination?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How well do current interpolation studies constrain the EoS?</a:t>
            </a:r>
          </a:p>
          <a:p>
            <a:r>
              <a:rPr lang="en-US" sz="2800" dirty="0"/>
              <a:t>+1)   What can we say about the phase of matter inside NS cores?</a:t>
            </a:r>
            <a:endParaRPr lang="en-FI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51557-7F7E-FC2E-D30E-02E893DE6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332656"/>
            <a:ext cx="10200456" cy="3715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2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72"/>
    </mc:Choice>
    <mc:Fallback xmlns="">
      <p:transition spd="slow" advTm="65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264" y="2636912"/>
            <a:ext cx="9419256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pQCD at high density: Hard Thermal Loops &amp; dense quark matter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15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63572"/>
      </p:ext>
    </p:extLst>
  </p:cSld>
  <p:clrMapOvr>
    <a:masterClrMapping/>
  </p:clrMapOvr>
  <p:transition advTm="503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76674"/>
            <a:ext cx="8102469" cy="12961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16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591920-C054-9368-8C84-4722A6A6F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807"/>
          <a:stretch/>
        </p:blipFill>
        <p:spPr>
          <a:xfrm>
            <a:off x="6925355" y="2589881"/>
            <a:ext cx="4968553" cy="3935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A41787-31DD-4395-9CE5-980B58302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83" y="2492896"/>
            <a:ext cx="5601193" cy="259228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959F9A3-1FC1-43A4-A888-88AC19256FCF}"/>
              </a:ext>
            </a:extLst>
          </p:cNvPr>
          <p:cNvCxnSpPr/>
          <p:nvPr/>
        </p:nvCxnSpPr>
        <p:spPr>
          <a:xfrm>
            <a:off x="5951984" y="4437112"/>
            <a:ext cx="86409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5930C4-8B0C-43D5-9C9C-A38126128A6B}"/>
                  </a:ext>
                </a:extLst>
              </p:cNvPr>
              <p:cNvSpPr txBox="1"/>
              <p:nvPr/>
            </p:nvSpPr>
            <p:spPr>
              <a:xfrm>
                <a:off x="407368" y="5373216"/>
                <a:ext cx="597666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+ proper resummation of static bosonic modes (at nonzero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800"/>
                  <a:t>)</a:t>
                </a:r>
                <a:endParaRPr lang="en-FI" sz="28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5930C4-8B0C-43D5-9C9C-A38126128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5373216"/>
                <a:ext cx="5976664" cy="954107"/>
              </a:xfrm>
              <a:prstGeom prst="rect">
                <a:avLst/>
              </a:prstGeom>
              <a:blipFill>
                <a:blip r:embed="rId7"/>
                <a:stretch>
                  <a:fillRect l="-2143" t="-5732" r="-1531" b="-17197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2458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96"/>
    </mc:Choice>
    <mc:Fallback xmlns="">
      <p:transition spd="slow" advTm="54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76674"/>
            <a:ext cx="8102469" cy="12961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17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D54230-EEC3-DB00-72F7-DC3C08B725FD}"/>
                  </a:ext>
                </a:extLst>
              </p:cNvPr>
              <p:cNvSpPr txBox="1"/>
              <p:nvPr/>
            </p:nvSpPr>
            <p:spPr>
              <a:xfrm>
                <a:off x="623392" y="2190050"/>
                <a:ext cx="10959008" cy="40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600"/>
                  </a:spcAft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At high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, several changes: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sz="2800">
                    <a:solidFill>
                      <a:prstClr val="black"/>
                    </a:solidFill>
                  </a:rPr>
                  <a:t>Sum-integrals </a:t>
                </a:r>
                <a:r>
                  <a:rPr lang="en-US" sz="2800" dirty="0">
                    <a:solidFill>
                      <a:prstClr val="black"/>
                    </a:solidFill>
                  </a:rPr>
                  <a:t>get replaced by four-dimensional continuous integrals, with fermionic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  <a:p>
                <a:pPr marL="914400" lvl="1" indent="-457200">
                  <a:buFont typeface="Courier New" panose="02070309020205020404" pitchFamily="49" charset="0"/>
                  <a:buChar char="o"/>
                  <a:defRPr/>
                </a:pPr>
                <a:r>
                  <a:rPr lang="en-US" sz="2800">
                    <a:solidFill>
                      <a:prstClr val="black"/>
                    </a:solidFill>
                  </a:rPr>
                  <a:t>Simplification from vanishing of diagrams with no fermion loops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  <a:defRPr/>
                </a:pPr>
                <a:r>
                  <a:rPr lang="en-US" sz="2800">
                    <a:solidFill>
                      <a:prstClr val="black"/>
                    </a:solidFill>
                  </a:rPr>
                  <a:t>Technical </a:t>
                </a:r>
                <a:r>
                  <a:rPr lang="en-US" sz="2800" dirty="0">
                    <a:solidFill>
                      <a:prstClr val="black"/>
                    </a:solidFill>
                  </a:rPr>
                  <a:t>challenge: how to </a:t>
                </a:r>
                <a:r>
                  <a:rPr lang="en-US" sz="2800">
                    <a:solidFill>
                      <a:prstClr val="black"/>
                    </a:solidFill>
                  </a:rPr>
                  <a:t>deal with fermionic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integrals in a systematic manner?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IR sensitive modes no longer three-dimensional: </a:t>
                </a:r>
                <a:r>
                  <a:rPr lang="en-US" sz="2800">
                    <a:solidFill>
                      <a:prstClr val="black"/>
                    </a:solidFill>
                  </a:rPr>
                  <a:t>all bosonic (Euclidean) </a:t>
                </a:r>
                <a:r>
                  <a:rPr lang="en-US" sz="2800" dirty="0">
                    <a:solidFill>
                      <a:prstClr val="black"/>
                    </a:solidFill>
                  </a:rPr>
                  <a:t>four-momenta satisfying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need special treatment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Correct effective theory for IR modes: Hard Thermal Loops (HTL)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D54230-EEC3-DB00-72F7-DC3C08B72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190050"/>
                <a:ext cx="10959008" cy="4047262"/>
              </a:xfrm>
              <a:prstGeom prst="rect">
                <a:avLst/>
              </a:prstGeom>
              <a:blipFill>
                <a:blip r:embed="rId4"/>
                <a:stretch>
                  <a:fillRect l="-1112" t="-1355" r="-1390" b="-3313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83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99"/>
    </mc:Choice>
    <mc:Fallback xmlns="">
      <p:transition spd="slow" advTm="6999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18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F3FCB-81BC-5C18-8F9A-E93FF0359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37" y="2881410"/>
            <a:ext cx="4037186" cy="3707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83C8A-0132-5A48-6E69-74C4C1D66739}"/>
              </a:ext>
            </a:extLst>
          </p:cNvPr>
          <p:cNvSpPr txBox="1"/>
          <p:nvPr/>
        </p:nvSpPr>
        <p:spPr>
          <a:xfrm>
            <a:off x="2286000" y="3096000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B22CE"/>
                </a:solidFill>
              </a:rPr>
              <a:t>1</a:t>
            </a:r>
            <a:endParaRPr lang="en-FI" sz="2400" dirty="0">
              <a:solidFill>
                <a:srgbClr val="3B22C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175BA9-4AE3-E7F9-9EF8-95A5793A3DF7}"/>
              </a:ext>
            </a:extLst>
          </p:cNvPr>
          <p:cNvSpPr txBox="1"/>
          <p:nvPr/>
        </p:nvSpPr>
        <p:spPr>
          <a:xfrm>
            <a:off x="4050000" y="5559066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FI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08FE0-4CE9-F1C9-B91D-E2E39595B7E6}"/>
              </a:ext>
            </a:extLst>
          </p:cNvPr>
          <p:cNvSpPr txBox="1"/>
          <p:nvPr/>
        </p:nvSpPr>
        <p:spPr>
          <a:xfrm>
            <a:off x="3132000" y="4248000"/>
            <a:ext cx="45719" cy="46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C5C"/>
                </a:solidFill>
              </a:rPr>
              <a:t>3</a:t>
            </a:r>
            <a:endParaRPr lang="en-FI" sz="2400" dirty="0">
              <a:solidFill>
                <a:srgbClr val="00CC5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EBEE37-D2C2-03EE-521A-99ADA6E8A995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types of contributions to the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EBEE37-D2C2-03EE-521A-99ADA6E8A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3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220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39"/>
    </mc:Choice>
    <mc:Fallback xmlns="">
      <p:transition spd="slow" advTm="7583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29AB94-760E-44D8-9FC4-8FF5BA62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37" y="2881410"/>
            <a:ext cx="4037186" cy="37079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03DABB-8096-4389-E2F4-7B5F9905BD2D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types of contributions to the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03DABB-8096-4389-E2F4-7B5F9905B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3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CEE440-68F0-166D-D630-316CE6E1F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885" y="4035829"/>
            <a:ext cx="4357651" cy="14582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C354E5-A134-46B8-99A6-46F7AE888698}"/>
              </a:ext>
            </a:extLst>
          </p:cNvPr>
          <p:cNvSpPr txBox="1"/>
          <p:nvPr/>
        </p:nvSpPr>
        <p:spPr>
          <a:xfrm>
            <a:off x="2286000" y="3096000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B22CE"/>
                </a:solidFill>
              </a:rPr>
              <a:t>1</a:t>
            </a:r>
            <a:endParaRPr lang="en-FI" sz="2400" dirty="0">
              <a:solidFill>
                <a:srgbClr val="3B22C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E5F986-D489-4810-B3F3-D31303802C25}"/>
              </a:ext>
            </a:extLst>
          </p:cNvPr>
          <p:cNvSpPr txBox="1"/>
          <p:nvPr/>
        </p:nvSpPr>
        <p:spPr>
          <a:xfrm>
            <a:off x="4050000" y="5559066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FI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CB15B-0937-4E4C-A623-1F0F2EFA8AB8}"/>
              </a:ext>
            </a:extLst>
          </p:cNvPr>
          <p:cNvSpPr txBox="1"/>
          <p:nvPr/>
        </p:nvSpPr>
        <p:spPr>
          <a:xfrm>
            <a:off x="3132000" y="4248000"/>
            <a:ext cx="45719" cy="46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C5C"/>
                </a:solidFill>
              </a:rPr>
              <a:t>3</a:t>
            </a:r>
            <a:endParaRPr lang="en-FI" sz="2400" dirty="0">
              <a:solidFill>
                <a:srgbClr val="00C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9"/>
    </mc:Choice>
    <mc:Fallback xmlns="">
      <p:transition spd="slow" advTm="2763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12BDA26-9A25-4551-A257-A9F8F58CEB5E}"/>
              </a:ext>
            </a:extLst>
          </p:cNvPr>
          <p:cNvSpPr txBox="1"/>
          <p:nvPr/>
        </p:nvSpPr>
        <p:spPr>
          <a:xfrm>
            <a:off x="2279576" y="3197294"/>
            <a:ext cx="7787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Fundamental prediction from the structure of QCD: Due to asymptotic freedom, at high enough energy densities one enters the deconfined phase, with quarks and gluons as the degrees of freedom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 descr="C:\Users\arjvuori\Desktop\phasediag.png">
            <a:extLst>
              <a:ext uri="{FF2B5EF4-FFF2-40B4-BE49-F238E27FC236}">
                <a16:creationId xmlns:a16="http://schemas.microsoft.com/office/drawing/2014/main" id="{77B98EAA-EE60-44D6-BAF5-86437891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88" y="27384"/>
            <a:ext cx="8259512" cy="683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485426-DAFD-4969-84B0-1217A815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45A26-941D-4564-9EE1-A12ACBBAE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37" y="730576"/>
            <a:ext cx="3456711" cy="13974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C7E9A1-5E9D-4FE4-B158-18B55B0810D2}"/>
              </a:ext>
            </a:extLst>
          </p:cNvPr>
          <p:cNvGrpSpPr/>
          <p:nvPr/>
        </p:nvGrpSpPr>
        <p:grpSpPr>
          <a:xfrm>
            <a:off x="4652646" y="4365104"/>
            <a:ext cx="3099538" cy="1875935"/>
            <a:chOff x="4211960" y="4628401"/>
            <a:chExt cx="3096344" cy="1824935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E10DB273-4974-460C-9F80-502AEA1539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" t="11220" r="3930" b="15285"/>
            <a:stretch/>
          </p:blipFill>
          <p:spPr bwMode="auto">
            <a:xfrm>
              <a:off x="4211960" y="4628401"/>
              <a:ext cx="3096344" cy="18249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DC4B8C6-7C9F-49B8-B767-D1193385703B}"/>
                </a:ext>
              </a:extLst>
            </p:cNvPr>
            <p:cNvSpPr/>
            <p:nvPr/>
          </p:nvSpPr>
          <p:spPr>
            <a:xfrm>
              <a:off x="5796136" y="6161109"/>
              <a:ext cx="1389193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32F58A-7392-4281-B9B2-CEBA01F39827}"/>
                </a:ext>
              </a:extLst>
            </p:cNvPr>
            <p:cNvSpPr txBox="1"/>
            <p:nvPr/>
          </p:nvSpPr>
          <p:spPr>
            <a:xfrm>
              <a:off x="6156176" y="6150982"/>
              <a:ext cx="2160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prstClr val="black"/>
                  </a:solidFill>
                  <a:latin typeface="Calibri"/>
                </a:rPr>
                <a:t>?</a:t>
              </a:r>
              <a:endParaRPr lang="en-US" b="1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03512" y="2196138"/>
            <a:ext cx="2664296" cy="1270258"/>
            <a:chOff x="1010700" y="2799704"/>
            <a:chExt cx="3053045" cy="15597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8"/>
            <a:stretch/>
          </p:blipFill>
          <p:spPr>
            <a:xfrm>
              <a:off x="1010700" y="2799704"/>
              <a:ext cx="3053045" cy="15597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018057" y="2802318"/>
              <a:ext cx="2054690" cy="272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74A800D-CCDF-4615-8730-1A7A592E09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0299"/>
          <a:stretch/>
        </p:blipFill>
        <p:spPr>
          <a:xfrm>
            <a:off x="7824192" y="4653136"/>
            <a:ext cx="2049255" cy="1383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2115827"/>
      </p:ext>
    </p:extLst>
  </p:cSld>
  <p:clrMapOvr>
    <a:masterClrMapping/>
  </p:clrMapOvr>
  <p:transition advTm="84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20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06671D-FD9E-4EDA-9139-41053B5E1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85" y="4035829"/>
            <a:ext cx="4357651" cy="1458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C8A7B-3E5B-4792-B64E-F556AB801149}"/>
              </a:ext>
            </a:extLst>
          </p:cNvPr>
          <p:cNvSpPr txBox="1"/>
          <p:nvPr/>
        </p:nvSpPr>
        <p:spPr>
          <a:xfrm>
            <a:off x="6312024" y="593417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Known since 1970’s [Freedman, McLerran, PRD 16 (1977)]</a:t>
            </a:r>
            <a:endParaRPr lang="aa-E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897597-B9D6-4D55-A8B9-EF6E73A45447}"/>
              </a:ext>
            </a:extLst>
          </p:cNvPr>
          <p:cNvSpPr/>
          <p:nvPr/>
        </p:nvSpPr>
        <p:spPr>
          <a:xfrm>
            <a:off x="7138948" y="4005064"/>
            <a:ext cx="2736304" cy="10214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7D27BC-77C0-4C38-93E2-B1598A1158E8}"/>
              </a:ext>
            </a:extLst>
          </p:cNvPr>
          <p:cNvCxnSpPr>
            <a:cxnSpLocks/>
          </p:cNvCxnSpPr>
          <p:nvPr/>
        </p:nvCxnSpPr>
        <p:spPr>
          <a:xfrm flipV="1">
            <a:off x="8363085" y="5128718"/>
            <a:ext cx="274829" cy="805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8D15AB3-96A7-FF5A-0880-C2B70B2B1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37" y="2881410"/>
            <a:ext cx="4037186" cy="3707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2D44AA-04E1-13C1-04E7-E4264D8CBE2F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types of contributions to the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2D44AA-04E1-13C1-04E7-E4264D8CB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4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CDFF04D-8531-0EF8-3B73-8B5D5BB0B816}"/>
              </a:ext>
            </a:extLst>
          </p:cNvPr>
          <p:cNvSpPr txBox="1"/>
          <p:nvPr/>
        </p:nvSpPr>
        <p:spPr>
          <a:xfrm>
            <a:off x="2286000" y="3096000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B22CE"/>
                </a:solidFill>
              </a:rPr>
              <a:t>1</a:t>
            </a:r>
            <a:endParaRPr lang="en-FI" sz="2400" dirty="0">
              <a:solidFill>
                <a:srgbClr val="3B22C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D7F1FA-28E7-4229-9E65-D0463416EDA2}"/>
              </a:ext>
            </a:extLst>
          </p:cNvPr>
          <p:cNvSpPr txBox="1"/>
          <p:nvPr/>
        </p:nvSpPr>
        <p:spPr>
          <a:xfrm>
            <a:off x="4050000" y="5559066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FI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22DF09-CCB0-440C-8AF6-56ADE1BD138E}"/>
              </a:ext>
            </a:extLst>
          </p:cNvPr>
          <p:cNvSpPr txBox="1"/>
          <p:nvPr/>
        </p:nvSpPr>
        <p:spPr>
          <a:xfrm>
            <a:off x="3132000" y="4248000"/>
            <a:ext cx="45719" cy="46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C5C"/>
                </a:solidFill>
              </a:rPr>
              <a:t>3</a:t>
            </a:r>
            <a:endParaRPr lang="en-FI" sz="2400" dirty="0">
              <a:solidFill>
                <a:srgbClr val="00C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6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2"/>
    </mc:Choice>
    <mc:Fallback xmlns="">
      <p:transition spd="slow" advTm="1027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21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F70E3-E9AC-EFA6-BBFF-73D15549E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37" y="2881410"/>
            <a:ext cx="4037186" cy="3707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03DABB-8096-4389-E2F4-7B5F9905BD2D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types of contributions to the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03DABB-8096-4389-E2F4-7B5F9905B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3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CEE440-68F0-166D-D630-316CE6E1F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885" y="4035829"/>
            <a:ext cx="4357651" cy="1458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7DB4C-F5AF-ED1C-37EE-F8080B4F9B3B}"/>
              </a:ext>
            </a:extLst>
          </p:cNvPr>
          <p:cNvSpPr txBox="1"/>
          <p:nvPr/>
        </p:nvSpPr>
        <p:spPr>
          <a:xfrm>
            <a:off x="6672064" y="6033185"/>
            <a:ext cx="4464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Leading log from </a:t>
            </a:r>
            <a:r>
              <a:rPr lang="en-US" dirty="0" err="1"/>
              <a:t>Gorda</a:t>
            </a:r>
            <a:r>
              <a:rPr lang="en-US" dirty="0"/>
              <a:t>, </a:t>
            </a:r>
            <a:r>
              <a:rPr lang="en-US" dirty="0" err="1"/>
              <a:t>Kurkela</a:t>
            </a:r>
            <a:r>
              <a:rPr lang="en-US" dirty="0"/>
              <a:t>, </a:t>
            </a:r>
            <a:r>
              <a:rPr lang="en-US" dirty="0" err="1"/>
              <a:t>Romatschke</a:t>
            </a:r>
            <a:r>
              <a:rPr lang="en-US" dirty="0"/>
              <a:t>, </a:t>
            </a:r>
            <a:r>
              <a:rPr lang="en-US" dirty="0" err="1"/>
              <a:t>Säppi</a:t>
            </a:r>
            <a:r>
              <a:rPr lang="en-US" dirty="0"/>
              <a:t>, AV, PRL 121 (</a:t>
            </a:r>
            <a:r>
              <a:rPr lang="en-US"/>
              <a:t>2018)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4C6771-B2A0-A3F3-B0ED-1603ACBED36D}"/>
              </a:ext>
            </a:extLst>
          </p:cNvPr>
          <p:cNvSpPr/>
          <p:nvPr/>
        </p:nvSpPr>
        <p:spPr>
          <a:xfrm>
            <a:off x="10056440" y="3993869"/>
            <a:ext cx="899138" cy="15953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895D35-41D0-D613-55F6-43C44C49910B}"/>
              </a:ext>
            </a:extLst>
          </p:cNvPr>
          <p:cNvCxnSpPr>
            <a:cxnSpLocks/>
          </p:cNvCxnSpPr>
          <p:nvPr/>
        </p:nvCxnSpPr>
        <p:spPr>
          <a:xfrm flipV="1">
            <a:off x="9120336" y="5013176"/>
            <a:ext cx="864096" cy="10200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82112A9-022A-3EC7-D021-3F23E2EF4657}"/>
              </a:ext>
            </a:extLst>
          </p:cNvPr>
          <p:cNvSpPr txBox="1"/>
          <p:nvPr/>
        </p:nvSpPr>
        <p:spPr>
          <a:xfrm>
            <a:off x="2286000" y="3096000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B22CE"/>
                </a:solidFill>
              </a:rPr>
              <a:t>1</a:t>
            </a:r>
            <a:endParaRPr lang="en-FI" sz="2400" dirty="0">
              <a:solidFill>
                <a:srgbClr val="3B22C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99C76D-1D55-4FFD-B837-990AE33AE08C}"/>
              </a:ext>
            </a:extLst>
          </p:cNvPr>
          <p:cNvSpPr txBox="1"/>
          <p:nvPr/>
        </p:nvSpPr>
        <p:spPr>
          <a:xfrm>
            <a:off x="4050000" y="5559066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FI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840BA5-B0F1-48C9-ABE7-89DA903EF797}"/>
              </a:ext>
            </a:extLst>
          </p:cNvPr>
          <p:cNvSpPr txBox="1"/>
          <p:nvPr/>
        </p:nvSpPr>
        <p:spPr>
          <a:xfrm>
            <a:off x="3132000" y="4248000"/>
            <a:ext cx="45719" cy="46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C5C"/>
                </a:solidFill>
              </a:rPr>
              <a:t>3</a:t>
            </a:r>
            <a:endParaRPr lang="en-FI" sz="2400" dirty="0">
              <a:solidFill>
                <a:srgbClr val="00C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4"/>
    </mc:Choice>
    <mc:Fallback xmlns="">
      <p:transition spd="slow" advTm="1070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3B33CA1-2C8C-197A-B1CF-20F45304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85" y="4035829"/>
            <a:ext cx="4357651" cy="1458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22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626EF-0729-4322-9696-757AA9E44CEE}"/>
              </a:ext>
            </a:extLst>
          </p:cNvPr>
          <p:cNvSpPr txBox="1"/>
          <p:nvPr/>
        </p:nvSpPr>
        <p:spPr>
          <a:xfrm>
            <a:off x="6571646" y="5970006"/>
            <a:ext cx="4636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Gorda</a:t>
            </a:r>
            <a:r>
              <a:rPr lang="en-US" dirty="0"/>
              <a:t>, </a:t>
            </a:r>
            <a:r>
              <a:rPr lang="en-US" dirty="0" err="1"/>
              <a:t>Kurkela</a:t>
            </a:r>
            <a:r>
              <a:rPr lang="en-US" dirty="0"/>
              <a:t>, </a:t>
            </a:r>
            <a:r>
              <a:rPr lang="en-US" dirty="0" err="1"/>
              <a:t>Paatelainen</a:t>
            </a:r>
            <a:r>
              <a:rPr lang="en-US" dirty="0"/>
              <a:t>, </a:t>
            </a:r>
            <a:r>
              <a:rPr lang="en-US" dirty="0" err="1"/>
              <a:t>Säppi</a:t>
            </a:r>
            <a:r>
              <a:rPr lang="en-US" dirty="0"/>
              <a:t>, AV, PRL 127 (</a:t>
            </a:r>
            <a:r>
              <a:rPr lang="en-US"/>
              <a:t>2021); Fernandez, Kneur, 2109.02410</a:t>
            </a:r>
            <a:endParaRPr lang="aa-E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40D506-FF23-4024-896E-605CF3217C0F}"/>
              </a:ext>
            </a:extLst>
          </p:cNvPr>
          <p:cNvSpPr/>
          <p:nvPr/>
        </p:nvSpPr>
        <p:spPr>
          <a:xfrm>
            <a:off x="9876286" y="4512902"/>
            <a:ext cx="1053712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6E91FA-F826-45D2-96BB-8B37F99B8BAE}"/>
              </a:ext>
            </a:extLst>
          </p:cNvPr>
          <p:cNvCxnSpPr/>
          <p:nvPr/>
        </p:nvCxnSpPr>
        <p:spPr>
          <a:xfrm flipV="1">
            <a:off x="9048328" y="5105910"/>
            <a:ext cx="720080" cy="8640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B1956DC-8B02-F81A-A83A-7996B1E41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37" y="2881410"/>
            <a:ext cx="4037186" cy="3707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12011F-41D0-F390-D9DB-4098B3238ED3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types of contributions to the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12011F-41D0-F390-D9DB-4098B3238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4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5A58A34-C18A-3033-284C-6C08B577BBC4}"/>
              </a:ext>
            </a:extLst>
          </p:cNvPr>
          <p:cNvSpPr txBox="1"/>
          <p:nvPr/>
        </p:nvSpPr>
        <p:spPr>
          <a:xfrm>
            <a:off x="2286000" y="3096000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B22CE"/>
                </a:solidFill>
              </a:rPr>
              <a:t>1</a:t>
            </a:r>
            <a:endParaRPr lang="en-FI" sz="2400" dirty="0">
              <a:solidFill>
                <a:srgbClr val="3B22C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E5D84B-6E48-4B85-B45C-D0FBE7D0847B}"/>
              </a:ext>
            </a:extLst>
          </p:cNvPr>
          <p:cNvSpPr txBox="1"/>
          <p:nvPr/>
        </p:nvSpPr>
        <p:spPr>
          <a:xfrm>
            <a:off x="4050000" y="5559066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FI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90A3B9-4C83-4B1F-9984-A0904B78D496}"/>
              </a:ext>
            </a:extLst>
          </p:cNvPr>
          <p:cNvSpPr txBox="1"/>
          <p:nvPr/>
        </p:nvSpPr>
        <p:spPr>
          <a:xfrm>
            <a:off x="3132000" y="4248000"/>
            <a:ext cx="45719" cy="46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C5C"/>
                </a:solidFill>
              </a:rPr>
              <a:t>3</a:t>
            </a:r>
            <a:endParaRPr lang="en-FI" sz="2400" dirty="0">
              <a:solidFill>
                <a:srgbClr val="00C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3"/>
    </mc:Choice>
    <mc:Fallback xmlns="">
      <p:transition spd="slow" advTm="2722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201F50-2727-CD46-2DA1-9061B6717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85" y="4035829"/>
            <a:ext cx="4357651" cy="1458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23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626EF-0729-4322-9696-757AA9E44CEE}"/>
              </a:ext>
            </a:extLst>
          </p:cNvPr>
          <p:cNvSpPr txBox="1"/>
          <p:nvPr/>
        </p:nvSpPr>
        <p:spPr>
          <a:xfrm>
            <a:off x="6569652" y="5805264"/>
            <a:ext cx="4710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QED: </a:t>
            </a:r>
            <a:r>
              <a:rPr lang="en-US" dirty="0" err="1"/>
              <a:t>Gorda</a:t>
            </a:r>
            <a:r>
              <a:rPr lang="en-US" dirty="0"/>
              <a:t>, </a:t>
            </a:r>
            <a:r>
              <a:rPr lang="en-US" dirty="0" err="1"/>
              <a:t>Kurkela</a:t>
            </a:r>
            <a:r>
              <a:rPr lang="en-US" dirty="0"/>
              <a:t>, </a:t>
            </a:r>
            <a:r>
              <a:rPr lang="en-US" dirty="0" err="1"/>
              <a:t>Österman</a:t>
            </a:r>
            <a:r>
              <a:rPr lang="en-US" dirty="0"/>
              <a:t>, </a:t>
            </a:r>
            <a:r>
              <a:rPr lang="en-US" dirty="0" err="1"/>
              <a:t>Paatelainen</a:t>
            </a:r>
            <a:r>
              <a:rPr lang="en-US" dirty="0"/>
              <a:t>, </a:t>
            </a:r>
            <a:r>
              <a:rPr lang="en-US" dirty="0" err="1"/>
              <a:t>Säppi</a:t>
            </a:r>
            <a:r>
              <a:rPr lang="en-US" dirty="0"/>
              <a:t>, </a:t>
            </a:r>
            <a:r>
              <a:rPr lang="en-US" dirty="0" err="1"/>
              <a:t>Seppänen</a:t>
            </a:r>
            <a:r>
              <a:rPr lang="en-US" dirty="0"/>
              <a:t>, </a:t>
            </a:r>
            <a:r>
              <a:rPr lang="en-US" dirty="0" err="1"/>
              <a:t>Schicho</a:t>
            </a:r>
            <a:r>
              <a:rPr lang="en-US" dirty="0"/>
              <a:t>, AV, 2204.11893</a:t>
            </a:r>
          </a:p>
          <a:p>
            <a:r>
              <a:rPr lang="en-US" dirty="0"/>
              <a:t>QCD: Underway; results in 2022</a:t>
            </a:r>
            <a:endParaRPr lang="aa-E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40D506-FF23-4024-896E-605CF3217C0F}"/>
              </a:ext>
            </a:extLst>
          </p:cNvPr>
          <p:cNvSpPr/>
          <p:nvPr/>
        </p:nvSpPr>
        <p:spPr>
          <a:xfrm>
            <a:off x="9852061" y="5040000"/>
            <a:ext cx="1127602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6E91FA-F826-45D2-96BB-8B37F99B8BAE}"/>
              </a:ext>
            </a:extLst>
          </p:cNvPr>
          <p:cNvCxnSpPr>
            <a:cxnSpLocks/>
          </p:cNvCxnSpPr>
          <p:nvPr/>
        </p:nvCxnSpPr>
        <p:spPr>
          <a:xfrm flipV="1">
            <a:off x="8976320" y="5301208"/>
            <a:ext cx="711651" cy="504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C9A497C-3A4F-A112-24E0-7F9311874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37" y="2881410"/>
            <a:ext cx="4037186" cy="3707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CB07C8-7D6B-9133-7EA8-DFA4179AA43D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types of contributions to the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CB07C8-7D6B-9133-7EA8-DFA4179AA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4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BB85030-9364-19CF-C3D5-CB7B31F2A78B}"/>
              </a:ext>
            </a:extLst>
          </p:cNvPr>
          <p:cNvSpPr txBox="1"/>
          <p:nvPr/>
        </p:nvSpPr>
        <p:spPr>
          <a:xfrm>
            <a:off x="2286000" y="3096000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B22CE"/>
                </a:solidFill>
              </a:rPr>
              <a:t>1</a:t>
            </a:r>
            <a:endParaRPr lang="en-FI" sz="2400" dirty="0">
              <a:solidFill>
                <a:srgbClr val="3B22C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D80B7B-7389-453C-8399-13A4650F5C5C}"/>
              </a:ext>
            </a:extLst>
          </p:cNvPr>
          <p:cNvSpPr txBox="1"/>
          <p:nvPr/>
        </p:nvSpPr>
        <p:spPr>
          <a:xfrm>
            <a:off x="4050000" y="5559066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FI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77D14-CEF9-46EB-87D8-746B871DF16F}"/>
              </a:ext>
            </a:extLst>
          </p:cNvPr>
          <p:cNvSpPr txBox="1"/>
          <p:nvPr/>
        </p:nvSpPr>
        <p:spPr>
          <a:xfrm>
            <a:off x="3132000" y="4248000"/>
            <a:ext cx="45719" cy="46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C5C"/>
                </a:solidFill>
              </a:rPr>
              <a:t>3</a:t>
            </a:r>
            <a:endParaRPr lang="en-FI" sz="2400" dirty="0">
              <a:solidFill>
                <a:srgbClr val="00C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2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5"/>
    </mc:Choice>
    <mc:Fallback xmlns="">
      <p:transition spd="slow" advTm="1561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3ECCC6-FF4E-8374-1253-CCE568A54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85" y="4035829"/>
            <a:ext cx="4357651" cy="1458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8F7090-5AF2-45DA-8F1E-900C9B581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37" y="2881410"/>
            <a:ext cx="4037186" cy="37079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24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40D506-FF23-4024-896E-605CF3217C0F}"/>
              </a:ext>
            </a:extLst>
          </p:cNvPr>
          <p:cNvSpPr/>
          <p:nvPr/>
        </p:nvSpPr>
        <p:spPr>
          <a:xfrm>
            <a:off x="9773514" y="4007748"/>
            <a:ext cx="1075014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6E91FA-F826-45D2-96BB-8B37F99B8BAE}"/>
              </a:ext>
            </a:extLst>
          </p:cNvPr>
          <p:cNvCxnSpPr>
            <a:cxnSpLocks/>
          </p:cNvCxnSpPr>
          <p:nvPr/>
        </p:nvCxnSpPr>
        <p:spPr>
          <a:xfrm>
            <a:off x="9552384" y="3364558"/>
            <a:ext cx="221130" cy="5923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DAEE15B-F6C6-4F51-B8F3-DD54510FDDB7}"/>
              </a:ext>
            </a:extLst>
          </p:cNvPr>
          <p:cNvSpPr txBox="1"/>
          <p:nvPr/>
        </p:nvSpPr>
        <p:spPr>
          <a:xfrm>
            <a:off x="8184232" y="2708920"/>
            <a:ext cx="325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concrete promises; extensive calculation underway</a:t>
            </a:r>
            <a:endParaRPr lang="aa-E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B306F1-BF37-EC88-549A-65B99FA783B7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types of contributions to the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B306F1-BF37-EC88-549A-65B99FA78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4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F9581A8-E90D-1DF1-4D44-5AED0DA403C5}"/>
              </a:ext>
            </a:extLst>
          </p:cNvPr>
          <p:cNvSpPr txBox="1"/>
          <p:nvPr/>
        </p:nvSpPr>
        <p:spPr>
          <a:xfrm>
            <a:off x="2286000" y="3096000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B22CE"/>
                </a:solidFill>
              </a:rPr>
              <a:t>1</a:t>
            </a:r>
            <a:endParaRPr lang="en-FI" sz="2400" dirty="0">
              <a:solidFill>
                <a:srgbClr val="3B22C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69EB82-F0FC-427D-8C05-FF168CD06E48}"/>
              </a:ext>
            </a:extLst>
          </p:cNvPr>
          <p:cNvSpPr txBox="1"/>
          <p:nvPr/>
        </p:nvSpPr>
        <p:spPr>
          <a:xfrm>
            <a:off x="4050000" y="5559066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FI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822F1A-5FD7-45A6-830F-34EE2DC6F273}"/>
              </a:ext>
            </a:extLst>
          </p:cNvPr>
          <p:cNvSpPr txBox="1"/>
          <p:nvPr/>
        </p:nvSpPr>
        <p:spPr>
          <a:xfrm>
            <a:off x="3132000" y="4248000"/>
            <a:ext cx="45719" cy="46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C5C"/>
                </a:solidFill>
              </a:rPr>
              <a:t>3</a:t>
            </a:r>
            <a:endParaRPr lang="en-FI" sz="2400" dirty="0">
              <a:solidFill>
                <a:srgbClr val="00C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6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3"/>
    </mc:Choice>
    <mc:Fallback xmlns="">
      <p:transition spd="slow" advTm="1694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462"/>
          <a:stretch/>
        </p:blipFill>
        <p:spPr>
          <a:xfrm>
            <a:off x="7680176" y="3300661"/>
            <a:ext cx="4075165" cy="3306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3232868"/>
            <a:ext cx="4459615" cy="2779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682" y="6053499"/>
            <a:ext cx="3794878" cy="61586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25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8B65AF-7245-0D16-C2F7-601826BB908C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types of contributions to the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8B65AF-7245-0D16-C2F7-601826BB9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5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FAF216F-FEF8-8636-333D-1D059C71206B}"/>
              </a:ext>
            </a:extLst>
          </p:cNvPr>
          <p:cNvSpPr txBox="1"/>
          <p:nvPr/>
        </p:nvSpPr>
        <p:spPr>
          <a:xfrm>
            <a:off x="479376" y="3300661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Comparison of convergence </a:t>
            </a:r>
            <a:r>
              <a:rPr lang="en-US" sz="2800"/>
              <a:t>at zero </a:t>
            </a:r>
            <a:r>
              <a:rPr lang="en-US" sz="2800" dirty="0"/>
              <a:t>vs. </a:t>
            </a:r>
            <a:r>
              <a:rPr lang="en-US" sz="2800"/>
              <a:t>high temperature:</a:t>
            </a:r>
            <a:endParaRPr lang="en-FI" sz="2800" dirty="0"/>
          </a:p>
        </p:txBody>
      </p:sp>
    </p:spTree>
    <p:extLst>
      <p:ext uri="{BB962C8B-B14F-4D97-AF65-F5344CB8AC3E}">
        <p14:creationId xmlns:p14="http://schemas.microsoft.com/office/powerpoint/2010/main" val="25794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6"/>
    </mc:Choice>
    <mc:Fallback xmlns="">
      <p:transition spd="slow" advTm="3157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4A64A7-2CDC-756D-60E6-C74827462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654" y="3287543"/>
            <a:ext cx="8411479" cy="338181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26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8B65AF-7245-0D16-C2F7-601826BB908C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types of contributions to the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8B65AF-7245-0D16-C2F7-601826BB9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3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2809182-F74E-E245-CD12-F6375B737260}"/>
              </a:ext>
            </a:extLst>
          </p:cNvPr>
          <p:cNvSpPr txBox="1"/>
          <p:nvPr/>
        </p:nvSpPr>
        <p:spPr>
          <a:xfrm>
            <a:off x="479376" y="3287543"/>
            <a:ext cx="2736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Effect of soft contributions on </a:t>
            </a:r>
            <a:r>
              <a:rPr lang="en-US" sz="2800"/>
              <a:t>the EoS (more in talks by Säppi and Fernandez):</a:t>
            </a:r>
            <a:endParaRPr lang="en-FI" sz="2800" dirty="0"/>
          </a:p>
        </p:txBody>
      </p:sp>
    </p:spTree>
    <p:extLst>
      <p:ext uri="{BB962C8B-B14F-4D97-AF65-F5344CB8AC3E}">
        <p14:creationId xmlns:p14="http://schemas.microsoft.com/office/powerpoint/2010/main" val="401522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79"/>
    </mc:Choice>
    <mc:Fallback xmlns="">
      <p:transition spd="slow" advTm="2047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27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2EC870-9585-474A-9D9E-715997F5E014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types of contributions to the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2EC870-9585-474A-9D9E-715997F5E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2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AC39133-7A59-D012-9F5B-A73D451B0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328" y="3284984"/>
            <a:ext cx="8503304" cy="3143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561DFB-1B06-7B54-FDA3-40FBC0A17AE7}"/>
                  </a:ext>
                </a:extLst>
              </p:cNvPr>
              <p:cNvSpPr txBox="1"/>
              <p:nvPr/>
            </p:nvSpPr>
            <p:spPr>
              <a:xfrm>
                <a:off x="479376" y="3284984"/>
                <a:ext cx="2801952" cy="2712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Effect of mixed contributions and large-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:r>
                  <a:rPr lang="en-US" sz="2800"/>
                  <a:t>resummation on EoS of cold and dense QED:</a:t>
                </a:r>
                <a:endParaRPr lang="en-FI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561DFB-1B06-7B54-FDA3-40FBC0A17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3284984"/>
                <a:ext cx="2801952" cy="2712153"/>
              </a:xfrm>
              <a:prstGeom prst="rect">
                <a:avLst/>
              </a:prstGeom>
              <a:blipFill>
                <a:blip r:embed="rId4"/>
                <a:stretch>
                  <a:fillRect l="-4575" t="-2247" r="-5229" b="-5393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6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2"/>
    </mc:Choice>
    <mc:Fallback xmlns="">
      <p:transition spd="slow" advTm="565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924944"/>
            <a:ext cx="8856984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What do we know </a:t>
            </a:r>
            <a:r>
              <a:rPr lang="en-US" sz="4000"/>
              <a:t>from NS observations</a:t>
            </a:r>
            <a:r>
              <a:rPr lang="en-US" sz="4000" dirty="0"/>
              <a:t>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05973"/>
      </p:ext>
    </p:extLst>
  </p:cSld>
  <p:clrMapOvr>
    <a:masterClrMapping/>
  </p:clrMapOvr>
  <p:transition advTm="844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D1EEB1-5F45-45AE-A955-EB6E7973C3DF}"/>
                  </a:ext>
                </a:extLst>
              </p:cNvPr>
              <p:cNvSpPr txBox="1"/>
              <p:nvPr/>
            </p:nvSpPr>
            <p:spPr>
              <a:xfrm>
                <a:off x="6096000" y="1597729"/>
                <a:ext cx="5503458" cy="3407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By now, three accurate Shapiro delay measurements of two-solar-mass neutron stars: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</a:rPr>
                  <a:t>Demorest et al., Nature 467 (2010)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</a:rPr>
                  <a:t>Antoniadis et al., Science 340 (2013)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</a:rPr>
                  <a:t>Cromartie et al., Nature Astronomy 4 (2019)</a:t>
                </a:r>
                <a:endParaRPr lang="en-US" sz="240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  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&gt;2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D1EEB1-5F45-45AE-A955-EB6E7973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97729"/>
                <a:ext cx="5503458" cy="3407023"/>
              </a:xfrm>
              <a:prstGeom prst="rect">
                <a:avLst/>
              </a:prstGeom>
              <a:blipFill>
                <a:blip r:embed="rId5"/>
                <a:stretch>
                  <a:fillRect l="-2215" t="-1610" r="-3544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858CBDB-B6C4-4718-BDFB-DB012E83B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7476"/>
            <a:ext cx="5063700" cy="6858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3C9B97-122D-529D-4313-7682071939DF}"/>
              </a:ext>
            </a:extLst>
          </p:cNvPr>
          <p:cNvCxnSpPr>
            <a:cxnSpLocks/>
          </p:cNvCxnSpPr>
          <p:nvPr/>
        </p:nvCxnSpPr>
        <p:spPr>
          <a:xfrm flipH="1">
            <a:off x="4058199" y="3573016"/>
            <a:ext cx="2037801" cy="1765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01F397-583A-CF29-C049-846347F3856E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3935760" y="3301241"/>
            <a:ext cx="2160240" cy="18559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2DC68EA-45F1-4E57-8F55-1C226D987716}"/>
              </a:ext>
            </a:extLst>
          </p:cNvPr>
          <p:cNvSpPr/>
          <p:nvPr/>
        </p:nvSpPr>
        <p:spPr>
          <a:xfrm>
            <a:off x="9840416" y="6237312"/>
            <a:ext cx="4320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6FD946-6044-4B84-9209-89E28C1E40CF}"/>
              </a:ext>
            </a:extLst>
          </p:cNvPr>
          <p:cNvSpPr/>
          <p:nvPr/>
        </p:nvSpPr>
        <p:spPr>
          <a:xfrm>
            <a:off x="9912424" y="6389712"/>
            <a:ext cx="4320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2DAA17-9EC6-4949-A1A1-7C60CFBE1168}"/>
              </a:ext>
            </a:extLst>
          </p:cNvPr>
          <p:cNvSpPr/>
          <p:nvPr/>
        </p:nvSpPr>
        <p:spPr>
          <a:xfrm>
            <a:off x="9840416" y="6389712"/>
            <a:ext cx="432048" cy="27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4021B-44B3-44B7-A75C-98F7FC79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828BB-E27F-4663-B745-D9481EA6D87E}"/>
              </a:ext>
            </a:extLst>
          </p:cNvPr>
          <p:cNvSpPr txBox="1"/>
          <p:nvPr/>
        </p:nvSpPr>
        <p:spPr>
          <a:xfrm>
            <a:off x="4151784" y="652501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Fig: J. </a:t>
            </a:r>
            <a:r>
              <a:rPr lang="en-US" dirty="0" err="1">
                <a:solidFill>
                  <a:prstClr val="black"/>
                </a:solidFill>
              </a:rPr>
              <a:t>Lattimer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4E56E8-92D0-43B5-8366-69322E8714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14" y="913511"/>
            <a:ext cx="5844514" cy="5065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C6A164-DD6C-49BC-9E3F-F1760D7F30C3}"/>
              </a:ext>
            </a:extLst>
          </p:cNvPr>
          <p:cNvCxnSpPr>
            <a:cxnSpLocks/>
          </p:cNvCxnSpPr>
          <p:nvPr/>
        </p:nvCxnSpPr>
        <p:spPr>
          <a:xfrm>
            <a:off x="4151784" y="2492896"/>
            <a:ext cx="43924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20266400"/>
      </p:ext>
    </p:extLst>
  </p:cSld>
  <p:clrMapOvr>
    <a:masterClrMapping/>
  </p:clrMapOvr>
  <p:transition advTm="97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6B37FCF-E84D-4C7C-80D2-CA44139F843F}"/>
              </a:ext>
            </a:extLst>
          </p:cNvPr>
          <p:cNvGrpSpPr/>
          <p:nvPr/>
        </p:nvGrpSpPr>
        <p:grpSpPr>
          <a:xfrm>
            <a:off x="5846659" y="174460"/>
            <a:ext cx="6157561" cy="4766708"/>
            <a:chOff x="5846659" y="-20782"/>
            <a:chExt cx="6157561" cy="4766708"/>
          </a:xfrm>
        </p:grpSpPr>
        <p:pic>
          <p:nvPicPr>
            <p:cNvPr id="15" name="Picture 2" descr="C:\Users\arjvuori\Desktop\quarkmatter\vie17.PNG">
              <a:extLst>
                <a:ext uri="{FF2B5EF4-FFF2-40B4-BE49-F238E27FC236}">
                  <a16:creationId xmlns:a16="http://schemas.microsoft.com/office/drawing/2014/main" id="{DE8DB116-6D32-48DB-A2C1-B70295643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1299" y="2448985"/>
              <a:ext cx="2712921" cy="2296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E2F8ABD-4A94-46EF-B268-9952985FD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3816" t="6652"/>
            <a:stretch/>
          </p:blipFill>
          <p:spPr>
            <a:xfrm>
              <a:off x="5846659" y="-20782"/>
              <a:ext cx="3061217" cy="2405151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8CF783-AD64-42FD-976C-597BDD4B9834}"/>
                </a:ext>
              </a:extLst>
            </p:cNvPr>
            <p:cNvCxnSpPr>
              <a:cxnSpLocks/>
            </p:cNvCxnSpPr>
            <p:nvPr/>
          </p:nvCxnSpPr>
          <p:spPr>
            <a:xfrm>
              <a:off x="8836101" y="1967703"/>
              <a:ext cx="780712" cy="516455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EEBB8DC-D125-4C2D-B9E4-D920826751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125" t="1978" r="18844" b="343"/>
          <a:stretch/>
        </p:blipFill>
        <p:spPr>
          <a:xfrm>
            <a:off x="5846659" y="-20782"/>
            <a:ext cx="6345341" cy="4941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6884AE-02F0-489D-AEF1-4E1408B82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8008" y="271489"/>
            <a:ext cx="5882484" cy="3494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C7D452-AE05-4A17-BB6D-E005AB18F96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4437112"/>
            <a:ext cx="7344816" cy="13436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26CA4B-B0F0-4205-98C7-2ECEB95C5962}"/>
              </a:ext>
            </a:extLst>
          </p:cNvPr>
          <p:cNvSpPr txBox="1"/>
          <p:nvPr/>
        </p:nvSpPr>
        <p:spPr>
          <a:xfrm>
            <a:off x="6888088" y="4509120"/>
            <a:ext cx="3384376" cy="37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[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Ozel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et al.,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ApJ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820 (2016)]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376" y="461396"/>
            <a:ext cx="57863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Dense QCD challenge: can we understand the composition and macroscopic properties of NSs using 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only first-principles field theory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tools and robust observational data?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41725D-C32D-4B09-8B0E-F358628335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6093296"/>
            <a:ext cx="2160240" cy="3749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713564-F210-4D70-AF8A-2D479A14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3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AE5AE-AE48-4415-89D0-E9E9042A0024}"/>
              </a:ext>
            </a:extLst>
          </p:cNvPr>
          <p:cNvSpPr txBox="1"/>
          <p:nvPr/>
        </p:nvSpPr>
        <p:spPr>
          <a:xfrm>
            <a:off x="479376" y="2956325"/>
            <a:ext cx="5498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i-FI" sz="2800" dirty="0" err="1">
                <a:solidFill>
                  <a:prstClr val="black"/>
                </a:solidFill>
                <a:latin typeface="Calibri"/>
              </a:rPr>
              <a:t>Link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between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micro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fi-FI" sz="2800" err="1">
                <a:solidFill>
                  <a:prstClr val="black"/>
                </a:solidFill>
                <a:latin typeface="Calibri"/>
              </a:rPr>
              <a:t>macro</a:t>
            </a:r>
            <a:r>
              <a:rPr lang="fi-FI" sz="2800">
                <a:solidFill>
                  <a:prstClr val="black"/>
                </a:solidFill>
                <a:latin typeface="Calibri"/>
              </a:rPr>
              <a:t> from 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GR and </a:t>
            </a:r>
            <a:r>
              <a:rPr lang="fi-FI" sz="2800" b="1" dirty="0">
                <a:solidFill>
                  <a:prstClr val="black"/>
                </a:solidFill>
                <a:latin typeface="Calibri"/>
              </a:rPr>
              <a:t>Equation of State (EoS)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107081"/>
      </p:ext>
    </p:extLst>
  </p:cSld>
  <p:clrMapOvr>
    <a:masterClrMapping/>
  </p:clrMapOvr>
  <p:transition advTm="113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95400" y="260648"/>
                <a:ext cx="10887000" cy="3327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  <a:defRPr/>
                </a:pPr>
                <a:r>
                  <a:rPr lang="fi-FI" sz="2800">
                    <a:solidFill>
                      <a:prstClr val="black"/>
                    </a:solidFill>
                  </a:rPr>
                  <a:t>Radius (and combined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fi-FI" sz="2800">
                    <a:solidFill>
                      <a:prstClr val="black"/>
                    </a:solidFill>
                  </a:rPr>
                  <a:t>)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measurements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more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problematic</a:t>
                </a:r>
                <a:r>
                  <a:rPr lang="fi-FI" sz="2800" dirty="0">
                    <a:solidFill>
                      <a:prstClr val="black"/>
                    </a:solidFill>
                  </a:rPr>
                  <a:t>,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but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recently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important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progress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through</a:t>
                </a:r>
                <a:r>
                  <a:rPr lang="fi-FI" sz="2800" dirty="0">
                    <a:solidFill>
                      <a:prstClr val="black"/>
                    </a:solidFill>
                  </a:rPr>
                  <a:t> X-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ray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observations</a:t>
                </a:r>
                <a:r>
                  <a:rPr lang="fi-FI" sz="2800" dirty="0">
                    <a:solidFill>
                      <a:prstClr val="black"/>
                    </a:solidFill>
                  </a:rPr>
                  <a:t>: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fi-FI" sz="2800" dirty="0">
                    <a:solidFill>
                      <a:prstClr val="black"/>
                    </a:solidFill>
                  </a:rPr>
                  <a:t>Cooling of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thermonuclear</a:t>
                </a:r>
                <a:r>
                  <a:rPr lang="fi-FI" sz="2800" dirty="0">
                    <a:solidFill>
                      <a:prstClr val="black"/>
                    </a:solidFill>
                  </a:rPr>
                  <a:t> X-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ray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bursts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provide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radii</a:t>
                </a:r>
                <a:r>
                  <a:rPr lang="fi-FI" sz="2800" dirty="0">
                    <a:solidFill>
                      <a:prstClr val="black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fi-FI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~±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400</m:t>
                    </m:r>
                  </m:oMath>
                </a14:m>
                <a:r>
                  <a:rPr lang="fi-FI" sz="2800" dirty="0">
                    <a:solidFill>
                      <a:prstClr val="black"/>
                    </a:solidFill>
                  </a:rPr>
                  <a:t>m </a:t>
                </a:r>
                <a:r>
                  <a:rPr lang="fi-FI" dirty="0">
                    <a:solidFill>
                      <a:prstClr val="black"/>
                    </a:solidFill>
                  </a:rPr>
                  <a:t>[</a:t>
                </a:r>
                <a:r>
                  <a:rPr lang="fi-FI" dirty="0" err="1">
                    <a:solidFill>
                      <a:prstClr val="black"/>
                    </a:solidFill>
                  </a:rPr>
                  <a:t>Nättilä</a:t>
                </a:r>
                <a:r>
                  <a:rPr lang="fi-FI" dirty="0">
                    <a:solidFill>
                      <a:prstClr val="black"/>
                    </a:solidFill>
                  </a:rPr>
                  <a:t> et al., </a:t>
                </a:r>
                <a:r>
                  <a:rPr lang="fi-FI" dirty="0" err="1">
                    <a:solidFill>
                      <a:prstClr val="black"/>
                    </a:solidFill>
                  </a:rPr>
                  <a:t>Astronomy</a:t>
                </a:r>
                <a:r>
                  <a:rPr lang="fi-FI" dirty="0">
                    <a:solidFill>
                      <a:prstClr val="black"/>
                    </a:solidFill>
                  </a:rPr>
                  <a:t> &amp; </a:t>
                </a:r>
                <a:r>
                  <a:rPr lang="fi-FI" dirty="0" err="1">
                    <a:solidFill>
                      <a:prstClr val="black"/>
                    </a:solidFill>
                  </a:rPr>
                  <a:t>Astrophysics</a:t>
                </a:r>
                <a:r>
                  <a:rPr lang="fi-FI" dirty="0">
                    <a:solidFill>
                      <a:prstClr val="black"/>
                    </a:solidFill>
                  </a:rPr>
                  <a:t> 608 (2017), …]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fi-FI" sz="2800" dirty="0" err="1">
                    <a:solidFill>
                      <a:prstClr val="black"/>
                    </a:solidFill>
                  </a:rPr>
                  <a:t>Pulse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profiling</a:t>
                </a:r>
                <a:r>
                  <a:rPr lang="fi-FI" sz="2800" dirty="0">
                    <a:solidFill>
                      <a:prstClr val="black"/>
                    </a:solidFill>
                  </a:rPr>
                  <a:t> (NICER) </a:t>
                </a:r>
                <a14:m>
                  <m:oMath xmlns:m="http://schemas.openxmlformats.org/officeDocument/2006/math">
                    <m:r>
                      <a:rPr lang="fi-FI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i-FI" sz="2800" dirty="0">
                    <a:solidFill>
                      <a:prstClr val="black"/>
                    </a:solidFill>
                  </a:rPr>
                  <a:t> nontrivial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lower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bounds</a:t>
                </a:r>
                <a:r>
                  <a:rPr lang="fi-FI" sz="2800" dirty="0">
                    <a:solidFill>
                      <a:prstClr val="black"/>
                    </a:solidFill>
                  </a:rPr>
                  <a:t> for </a:t>
                </a:r>
                <a:r>
                  <a:rPr lang="en-US" sz="2800" dirty="0">
                    <a:solidFill>
                      <a:prstClr val="black"/>
                    </a:solidFill>
                  </a:rPr>
                  <a:t>two stellar radii, including PSR J0740+6620 with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</a:rPr>
                  <a:t>[</a:t>
                </a:r>
                <a:r>
                  <a:rPr lang="fi-FI" dirty="0">
                    <a:solidFill>
                      <a:prstClr val="black"/>
                    </a:solidFill>
                  </a:rPr>
                  <a:t>Miller et al., </a:t>
                </a:r>
                <a:r>
                  <a:rPr lang="fi-FI" dirty="0" err="1">
                    <a:solidFill>
                      <a:prstClr val="black"/>
                    </a:solidFill>
                  </a:rPr>
                  <a:t>Astrophysical</a:t>
                </a:r>
                <a:r>
                  <a:rPr lang="fi-FI" dirty="0">
                    <a:solidFill>
                      <a:prstClr val="black"/>
                    </a:solidFill>
                  </a:rPr>
                  <a:t> Journal </a:t>
                </a:r>
                <a:r>
                  <a:rPr lang="fi-FI" dirty="0" err="1">
                    <a:solidFill>
                      <a:prstClr val="black"/>
                    </a:solidFill>
                  </a:rPr>
                  <a:t>Letters</a:t>
                </a:r>
                <a:r>
                  <a:rPr lang="fi-FI" dirty="0">
                    <a:solidFill>
                      <a:prstClr val="black"/>
                    </a:solidFill>
                  </a:rPr>
                  <a:t> 918 (2021),...]</a:t>
                </a:r>
                <a:endParaRPr lang="en-US" dirty="0">
                  <a:solidFill>
                    <a:prstClr val="black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endParaRPr lang="fi-FI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60648"/>
                <a:ext cx="10887000" cy="3327386"/>
              </a:xfrm>
              <a:prstGeom prst="rect">
                <a:avLst/>
              </a:prstGeom>
              <a:blipFill>
                <a:blip r:embed="rId3"/>
                <a:stretch>
                  <a:fillRect l="-1120" t="-183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B45628-3F6C-4CD1-B51F-47B418A72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1A138-BEED-452A-AC81-7AA5FE0E7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3149932"/>
            <a:ext cx="4752528" cy="3617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CA7F2B-26B3-42E1-8ABD-8BF9A1F61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764" y="3140968"/>
            <a:ext cx="4227197" cy="3528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310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76"/>
    </mc:Choice>
    <mc:Fallback xmlns="">
      <p:transition spd="slow" advTm="6937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17E40D-252F-473A-82D1-312ECA77CE69}"/>
                  </a:ext>
                </a:extLst>
              </p:cNvPr>
              <p:cNvSpPr txBox="1"/>
              <p:nvPr/>
            </p:nvSpPr>
            <p:spPr>
              <a:xfrm>
                <a:off x="695400" y="397108"/>
                <a:ext cx="7416824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2800" dirty="0" err="1">
                    <a:solidFill>
                      <a:prstClr val="black"/>
                    </a:solidFill>
                  </a:rPr>
                  <a:t>Gravitational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wave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breakthrough</a:t>
                </a:r>
                <a:r>
                  <a:rPr lang="fi-FI" sz="2800" dirty="0">
                    <a:solidFill>
                      <a:prstClr val="black"/>
                    </a:solidFill>
                  </a:rPr>
                  <a:t>: </a:t>
                </a:r>
                <a:r>
                  <a:rPr lang="en-US" sz="2800" dirty="0">
                    <a:solidFill>
                      <a:prstClr val="black"/>
                    </a:solidFill>
                  </a:rPr>
                  <a:t>First observed binary NS </a:t>
                </a:r>
                <a:r>
                  <a:rPr lang="en-US" sz="2800">
                    <a:solidFill>
                      <a:prstClr val="black"/>
                    </a:solidFill>
                  </a:rPr>
                  <a:t>merger GW170817 by </a:t>
                </a:r>
                <a:r>
                  <a:rPr lang="en-US" sz="2800" dirty="0">
                    <a:solidFill>
                      <a:prstClr val="black"/>
                    </a:solidFill>
                  </a:rPr>
                  <a:t>LIGO &amp; Virgo in 2017 (and many since then)</a:t>
                </a:r>
                <a:endParaRPr lang="fi-FI" sz="2800" dirty="0">
                  <a:solidFill>
                    <a:prstClr val="black"/>
                  </a:solidFill>
                </a:endParaRPr>
              </a:p>
              <a:p>
                <a:endParaRPr lang="fi-FI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>
                    <a:solidFill>
                      <a:prstClr val="black"/>
                    </a:solidFill>
                  </a:rPr>
                  <a:t>Three types of potential inputs: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Tidal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deformabilities</a:t>
                </a:r>
                <a:r>
                  <a:rPr lang="en-US" sz="2800" dirty="0">
                    <a:solidFill>
                      <a:srgbClr val="FF0000"/>
                    </a:solidFill>
                  </a:rPr>
                  <a:t> of the NSs during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inspiral</a:t>
                </a:r>
                <a:r>
                  <a:rPr lang="en-US" sz="2800" dirty="0">
                    <a:solidFill>
                      <a:srgbClr val="FF0000"/>
                    </a:solidFill>
                  </a:rPr>
                  <a:t> – good measure of stellar compactness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prstClr val="black"/>
                    </a:solidFill>
                  </a:rPr>
                  <a:t>Ringdown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pattern</a:t>
                </a:r>
                <a:r>
                  <a:rPr lang="fi-FI" sz="2800" dirty="0">
                    <a:solidFill>
                      <a:prstClr val="black"/>
                    </a:solidFill>
                  </a:rPr>
                  <a:t> –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sensitive</a:t>
                </a:r>
                <a:r>
                  <a:rPr lang="fi-FI" sz="2800" dirty="0">
                    <a:solidFill>
                      <a:prstClr val="black"/>
                    </a:solidFill>
                  </a:rPr>
                  <a:t> to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EoS</a:t>
                </a:r>
                <a:r>
                  <a:rPr lang="fi-FI" sz="2800" dirty="0">
                    <a:solidFill>
                      <a:prstClr val="black"/>
                    </a:solidFill>
                  </a:rPr>
                  <a:t> (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also</a:t>
                </a:r>
                <a:r>
                  <a:rPr lang="fi-FI" sz="2800" dirty="0">
                    <a:solidFill>
                      <a:prstClr val="black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fi-FI" sz="2800" dirty="0">
                    <a:solidFill>
                      <a:prstClr val="black"/>
                    </a:solidFill>
                  </a:rPr>
                  <a:t>),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but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frequency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too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high</a:t>
                </a:r>
                <a:r>
                  <a:rPr lang="fi-FI" sz="2800" dirty="0">
                    <a:solidFill>
                      <a:prstClr val="black"/>
                    </a:solidFill>
                  </a:rPr>
                  <a:t> for LIGO/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Virgo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>
                    <a:solidFill>
                      <a:prstClr val="black"/>
                    </a:solidFill>
                  </a:rPr>
                  <a:t>EM counterpart: </a:t>
                </a:r>
                <a:r>
                  <a:rPr lang="en-US" sz="2800" dirty="0">
                    <a:solidFill>
                      <a:prstClr val="black"/>
                    </a:solidFill>
                  </a:rPr>
                  <a:t>indirect information on merger product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17E40D-252F-473A-82D1-312ECA77C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97108"/>
                <a:ext cx="7416824" cy="4832092"/>
              </a:xfrm>
              <a:prstGeom prst="rect">
                <a:avLst/>
              </a:prstGeom>
              <a:blipFill>
                <a:blip r:embed="rId3"/>
                <a:stretch>
                  <a:fillRect l="-1726" t="-1135" r="-411" b="-264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1193B3-7CC2-4C1F-919A-E5732D8D25EC}"/>
                  </a:ext>
                </a:extLst>
              </p:cNvPr>
              <p:cNvSpPr txBox="1"/>
              <p:nvPr/>
            </p:nvSpPr>
            <p:spPr>
              <a:xfrm>
                <a:off x="695400" y="397108"/>
                <a:ext cx="7416824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2800" dirty="0">
                    <a:solidFill>
                      <a:prstClr val="black"/>
                    </a:solidFill>
                  </a:rPr>
                  <a:t>Gravitational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wave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breakthrough</a:t>
                </a:r>
                <a:r>
                  <a:rPr lang="fi-FI" sz="2800" dirty="0">
                    <a:solidFill>
                      <a:prstClr val="black"/>
                    </a:solidFill>
                  </a:rPr>
                  <a:t>: </a:t>
                </a:r>
                <a:r>
                  <a:rPr lang="en-US" sz="2800" dirty="0">
                    <a:solidFill>
                      <a:prstClr val="black"/>
                    </a:solidFill>
                  </a:rPr>
                  <a:t>First observed binary </a:t>
                </a:r>
                <a:r>
                  <a:rPr lang="en-US" sz="2800">
                    <a:solidFill>
                      <a:prstClr val="black"/>
                    </a:solidFill>
                  </a:rPr>
                  <a:t>NS merger GW170817 </a:t>
                </a:r>
                <a:r>
                  <a:rPr lang="en-US" sz="2800" dirty="0">
                    <a:solidFill>
                      <a:prstClr val="black"/>
                    </a:solidFill>
                  </a:rPr>
                  <a:t>by LIGO &amp; Virgo in 2017 (and many since then)</a:t>
                </a:r>
                <a:endParaRPr lang="fi-FI" sz="2800" dirty="0">
                  <a:solidFill>
                    <a:prstClr val="black"/>
                  </a:solidFill>
                </a:endParaRPr>
              </a:p>
              <a:p>
                <a:endParaRPr lang="fi-FI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>
                    <a:solidFill>
                      <a:prstClr val="black"/>
                    </a:solidFill>
                  </a:rPr>
                  <a:t>Three types of potential inputs: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prstClr val="black"/>
                    </a:solidFill>
                  </a:rPr>
                  <a:t>Tidal </a:t>
                </a:r>
                <a:r>
                  <a:rPr lang="en-US" sz="2800" dirty="0" err="1">
                    <a:solidFill>
                      <a:prstClr val="black"/>
                    </a:solidFill>
                  </a:rPr>
                  <a:t>deformabilities</a:t>
                </a:r>
                <a:r>
                  <a:rPr lang="en-US" sz="2800" dirty="0">
                    <a:solidFill>
                      <a:prstClr val="black"/>
                    </a:solidFill>
                  </a:rPr>
                  <a:t> of the NSs during </a:t>
                </a:r>
                <a:r>
                  <a:rPr lang="en-US" sz="2800" dirty="0" err="1">
                    <a:solidFill>
                      <a:prstClr val="black"/>
                    </a:solidFill>
                  </a:rPr>
                  <a:t>inspiral</a:t>
                </a:r>
                <a:r>
                  <a:rPr lang="en-US" sz="2800" dirty="0">
                    <a:solidFill>
                      <a:prstClr val="black"/>
                    </a:solidFill>
                  </a:rPr>
                  <a:t> – good measure of stellar compactness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prstClr val="black"/>
                    </a:solidFill>
                  </a:rPr>
                  <a:t>Ringdown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pattern</a:t>
                </a:r>
                <a:r>
                  <a:rPr lang="fi-FI" sz="2800" dirty="0">
                    <a:solidFill>
                      <a:prstClr val="black"/>
                    </a:solidFill>
                  </a:rPr>
                  <a:t> –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sensitive</a:t>
                </a:r>
                <a:r>
                  <a:rPr lang="fi-FI" sz="2800" dirty="0">
                    <a:solidFill>
                      <a:prstClr val="black"/>
                    </a:solidFill>
                  </a:rPr>
                  <a:t> to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EoS</a:t>
                </a:r>
                <a:r>
                  <a:rPr lang="fi-FI" sz="2800" dirty="0">
                    <a:solidFill>
                      <a:prstClr val="black"/>
                    </a:solidFill>
                  </a:rPr>
                  <a:t> (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also</a:t>
                </a:r>
                <a:r>
                  <a:rPr lang="fi-FI" sz="2800" dirty="0">
                    <a:solidFill>
                      <a:prstClr val="black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fi-FI" sz="2800" dirty="0">
                    <a:solidFill>
                      <a:prstClr val="black"/>
                    </a:solidFill>
                  </a:rPr>
                  <a:t>),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but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frequency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too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high</a:t>
                </a:r>
                <a:r>
                  <a:rPr lang="fi-FI" sz="2800" dirty="0">
                    <a:solidFill>
                      <a:prstClr val="black"/>
                    </a:solidFill>
                  </a:rPr>
                  <a:t> for LIGO/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Virgo</a:t>
                </a:r>
                <a:endParaRPr lang="fi-FI" sz="2800" dirty="0">
                  <a:solidFill>
                    <a:prstClr val="black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>
                    <a:solidFill>
                      <a:prstClr val="black"/>
                    </a:solidFill>
                  </a:rPr>
                  <a:t>EM counterpart: </a:t>
                </a:r>
                <a:r>
                  <a:rPr lang="en-US" sz="2800" dirty="0">
                    <a:solidFill>
                      <a:prstClr val="black"/>
                    </a:solidFill>
                  </a:rPr>
                  <a:t>indirect information on merger product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1193B3-7CC2-4C1F-919A-E5732D8D2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97108"/>
                <a:ext cx="7416824" cy="4832092"/>
              </a:xfrm>
              <a:prstGeom prst="rect">
                <a:avLst/>
              </a:prstGeom>
              <a:blipFill>
                <a:blip r:embed="rId4"/>
                <a:stretch>
                  <a:fillRect l="-1726" t="-1135" r="-411" b="-264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43A75A1-ADD3-42B1-B698-67292424BC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9"/>
          <a:stretch/>
        </p:blipFill>
        <p:spPr>
          <a:xfrm>
            <a:off x="8389481" y="2243836"/>
            <a:ext cx="3200830" cy="45544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163880-149B-4A44-8D3F-34F8D352E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31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589F4-6A9E-438F-AF45-01FB632BB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497" y="116632"/>
            <a:ext cx="3179127" cy="21462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C62EB2-633F-430D-8E98-F099CB2ED2DB}"/>
              </a:ext>
            </a:extLst>
          </p:cNvPr>
          <p:cNvSpPr/>
          <p:nvPr/>
        </p:nvSpPr>
        <p:spPr>
          <a:xfrm>
            <a:off x="604393" y="5445224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prstClr val="black"/>
                </a:solidFill>
              </a:rPr>
              <a:t>[LIGO and </a:t>
            </a:r>
            <a:r>
              <a:rPr lang="fi-FI" dirty="0" err="1">
                <a:solidFill>
                  <a:prstClr val="black"/>
                </a:solidFill>
              </a:rPr>
              <a:t>Virgo</a:t>
            </a:r>
            <a:r>
              <a:rPr lang="fi-FI" dirty="0">
                <a:solidFill>
                  <a:prstClr val="black"/>
                </a:solidFill>
              </a:rPr>
              <a:t> </a:t>
            </a:r>
            <a:r>
              <a:rPr lang="fi-FI" dirty="0" err="1">
                <a:solidFill>
                  <a:prstClr val="black"/>
                </a:solidFill>
              </a:rPr>
              <a:t>collaborations</a:t>
            </a:r>
            <a:r>
              <a:rPr lang="fi-FI" dirty="0">
                <a:solidFill>
                  <a:prstClr val="black"/>
                </a:solidFill>
              </a:rPr>
              <a:t>, PRL 119 (2017), PRL 121 (2018)]</a:t>
            </a:r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18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27"/>
    </mc:Choice>
    <mc:Fallback xmlns="">
      <p:transition spd="slow" advTm="54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D2998A-DDAF-4CF7-95EE-7107E7FB45BB}"/>
                  </a:ext>
                </a:extLst>
              </p:cNvPr>
              <p:cNvSpPr txBox="1"/>
              <p:nvPr/>
            </p:nvSpPr>
            <p:spPr>
              <a:xfrm>
                <a:off x="839416" y="332657"/>
                <a:ext cx="10657184" cy="2435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defRPr/>
                </a:pPr>
                <a:r>
                  <a:rPr lang="fi-FI" sz="2800" dirty="0">
                    <a:solidFill>
                      <a:prstClr val="black"/>
                    </a:solidFill>
                  </a:rPr>
                  <a:t>Tidal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deformability</a:t>
                </a:r>
                <a:r>
                  <a:rPr lang="fi-FI" sz="2800" dirty="0">
                    <a:solidFill>
                      <a:prstClr val="black"/>
                    </a:solidFill>
                  </a:rPr>
                  <a:t>: How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large</a:t>
                </a:r>
                <a:r>
                  <a:rPr lang="fi-FI" sz="2800" dirty="0">
                    <a:solidFill>
                      <a:prstClr val="black"/>
                    </a:solidFill>
                  </a:rPr>
                  <a:t> of a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quadrupolar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moment</a:t>
                </a:r>
                <a:r>
                  <a:rPr lang="fi-FI" sz="2800" dirty="0">
                    <a:solidFill>
                      <a:prstClr val="black"/>
                    </a:solidFill>
                  </a:rPr>
                  <a:t> a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star’s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gravitational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field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develops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due</a:t>
                </a:r>
                <a:r>
                  <a:rPr lang="fi-FI" sz="2800" dirty="0">
                    <a:solidFill>
                      <a:prstClr val="black"/>
                    </a:solidFill>
                  </a:rPr>
                  <a:t> to an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external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quadrupolar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field</a:t>
                </a:r>
                <a:endParaRPr lang="fi-FI" sz="280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sSub>
                        <m:sSubPr>
                          <m:ctrlPr>
                            <a:rPr lang="el-GR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fi-FI" sz="280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fi-FI" sz="280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Substantial effect on observed GW waveform during </a:t>
                </a:r>
                <a:r>
                  <a:rPr lang="en-US" sz="2800" dirty="0" err="1">
                    <a:solidFill>
                      <a:prstClr val="black"/>
                    </a:solidFill>
                  </a:rPr>
                  <a:t>inspiral</a:t>
                </a:r>
                <a:r>
                  <a:rPr lang="en-US" sz="2800" dirty="0">
                    <a:solidFill>
                      <a:prstClr val="black"/>
                    </a:solidFill>
                  </a:rPr>
                  <a:t> phase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D2998A-DDAF-4CF7-95EE-7107E7FB4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332657"/>
                <a:ext cx="10657184" cy="2435347"/>
              </a:xfrm>
              <a:prstGeom prst="rect">
                <a:avLst/>
              </a:prstGeom>
              <a:blipFill>
                <a:blip r:embed="rId3"/>
                <a:stretch>
                  <a:fillRect l="-1201" t="-2506" b="-6266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9416" y="332657"/>
                <a:ext cx="10657184" cy="1573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defRPr/>
                </a:pPr>
                <a:r>
                  <a:rPr lang="fi-FI" sz="2800" dirty="0">
                    <a:solidFill>
                      <a:prstClr val="black"/>
                    </a:solidFill>
                  </a:rPr>
                  <a:t>Tidal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deformability</a:t>
                </a:r>
                <a:r>
                  <a:rPr lang="fi-FI" sz="2800" dirty="0">
                    <a:solidFill>
                      <a:prstClr val="black"/>
                    </a:solidFill>
                  </a:rPr>
                  <a:t>: How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large</a:t>
                </a:r>
                <a:r>
                  <a:rPr lang="fi-FI" sz="2800" dirty="0">
                    <a:solidFill>
                      <a:prstClr val="black"/>
                    </a:solidFill>
                  </a:rPr>
                  <a:t> of a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quadrupolar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moment</a:t>
                </a:r>
                <a:r>
                  <a:rPr lang="fi-FI" sz="2800" dirty="0">
                    <a:solidFill>
                      <a:prstClr val="black"/>
                    </a:solidFill>
                  </a:rPr>
                  <a:t> a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star’s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gravitational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field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develops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due</a:t>
                </a:r>
                <a:r>
                  <a:rPr lang="fi-FI" sz="2800" dirty="0">
                    <a:solidFill>
                      <a:prstClr val="black"/>
                    </a:solidFill>
                  </a:rPr>
                  <a:t> to an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external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quadrupolar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field</a:t>
                </a:r>
                <a:endParaRPr lang="fi-FI" sz="280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sSub>
                        <m:sSubPr>
                          <m:ctrlPr>
                            <a:rPr lang="el-GR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fi-FI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332657"/>
                <a:ext cx="10657184" cy="1573572"/>
              </a:xfrm>
              <a:prstGeom prst="rect">
                <a:avLst/>
              </a:prstGeom>
              <a:blipFill>
                <a:blip r:embed="rId4"/>
                <a:stretch>
                  <a:fillRect l="-1201" t="-3876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163880-149B-4A44-8D3F-34F8D352E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4BB7B0-C505-498D-A5DB-1D9E4BADAE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20"/>
          <a:stretch/>
        </p:blipFill>
        <p:spPr>
          <a:xfrm>
            <a:off x="2711624" y="3212976"/>
            <a:ext cx="6336704" cy="27749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EEA5CA-3977-4D40-A99C-382E0DA15125}"/>
              </a:ext>
            </a:extLst>
          </p:cNvPr>
          <p:cNvSpPr txBox="1"/>
          <p:nvPr/>
        </p:nvSpPr>
        <p:spPr>
          <a:xfrm>
            <a:off x="6240016" y="598701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[Read et al., PRD 88 (2013)]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70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9"/>
    </mc:Choice>
    <mc:Fallback xmlns="">
      <p:transition spd="slow" advTm="3203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163880-149B-4A44-8D3F-34F8D352E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9B3677-4B58-4EDC-BBBB-A95A3B2C2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7" y="3570241"/>
            <a:ext cx="3603523" cy="3050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97CE09-CC90-426F-947A-AA03A5FE8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7" y="3501008"/>
            <a:ext cx="3200239" cy="31632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A522FE-89D0-D901-2738-1B31952E50D3}"/>
                  </a:ext>
                </a:extLst>
              </p:cNvPr>
              <p:cNvSpPr txBox="1"/>
              <p:nvPr/>
            </p:nvSpPr>
            <p:spPr>
              <a:xfrm>
                <a:off x="839416" y="332657"/>
                <a:ext cx="10657184" cy="2885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defRPr/>
                </a:pPr>
                <a:r>
                  <a:rPr lang="fi-FI" sz="2800" dirty="0">
                    <a:solidFill>
                      <a:prstClr val="black"/>
                    </a:solidFill>
                  </a:rPr>
                  <a:t>Tidal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deformability</a:t>
                </a:r>
                <a:r>
                  <a:rPr lang="fi-FI" sz="2800" dirty="0">
                    <a:solidFill>
                      <a:prstClr val="black"/>
                    </a:solidFill>
                  </a:rPr>
                  <a:t>: How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large</a:t>
                </a:r>
                <a:r>
                  <a:rPr lang="fi-FI" sz="2800" dirty="0">
                    <a:solidFill>
                      <a:prstClr val="black"/>
                    </a:solidFill>
                  </a:rPr>
                  <a:t> of a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quadrupolar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moment</a:t>
                </a:r>
                <a:r>
                  <a:rPr lang="fi-FI" sz="2800" dirty="0">
                    <a:solidFill>
                      <a:prstClr val="black"/>
                    </a:solidFill>
                  </a:rPr>
                  <a:t> a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star’s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gravitational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field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develops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due</a:t>
                </a:r>
                <a:r>
                  <a:rPr lang="fi-FI" sz="2800" dirty="0">
                    <a:solidFill>
                      <a:prstClr val="black"/>
                    </a:solidFill>
                  </a:rPr>
                  <a:t> to an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external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quadrupolar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field</a:t>
                </a:r>
                <a:endParaRPr lang="fi-FI" sz="280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sSub>
                        <m:sSubPr>
                          <m:ctrlPr>
                            <a:rPr lang="el-GR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fi-FI" sz="280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fi-FI" sz="280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LIGO &amp; Virgo bound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70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l-G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(1.4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)&lt; 580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at 90% credence using low </a:t>
                </a:r>
                <a:r>
                  <a:rPr lang="en-US" sz="2800">
                    <a:solidFill>
                      <a:prstClr val="black"/>
                    </a:solidFill>
                  </a:rPr>
                  <a:t>spin prior </a:t>
                </a:r>
                <a:r>
                  <a:rPr lang="en-US">
                    <a:solidFill>
                      <a:prstClr val="black"/>
                    </a:solidFill>
                  </a:rPr>
                  <a:t>[</a:t>
                </a:r>
                <a:r>
                  <a:rPr lang="fi-FI">
                    <a:solidFill>
                      <a:prstClr val="black"/>
                    </a:solidFill>
                  </a:rPr>
                  <a:t>LIGO and Virgo, PRL 121 (2018)</a:t>
                </a:r>
                <a:r>
                  <a:rPr lang="en-US">
                    <a:solidFill>
                      <a:prstClr val="black"/>
                    </a:solidFill>
                  </a:rPr>
                  <a:t>]</a:t>
                </a:r>
                <a:r>
                  <a:rPr lang="en-US" sz="2800">
                    <a:solidFill>
                      <a:prstClr val="black"/>
                    </a:solidFill>
                  </a:rPr>
                  <a:t>: useful test for EoSs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A522FE-89D0-D901-2738-1B31952E5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332657"/>
                <a:ext cx="10657184" cy="2885021"/>
              </a:xfrm>
              <a:prstGeom prst="rect">
                <a:avLst/>
              </a:prstGeom>
              <a:blipFill>
                <a:blip r:embed="rId4"/>
                <a:stretch>
                  <a:fillRect l="-1201" t="-2114" r="-1144" b="-5074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889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2"/>
    </mc:Choice>
    <mc:Fallback xmlns="">
      <p:transition spd="slow" advTm="3107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17E40D-252F-473A-82D1-312ECA77CE69}"/>
                  </a:ext>
                </a:extLst>
              </p:cNvPr>
              <p:cNvSpPr txBox="1"/>
              <p:nvPr/>
            </p:nvSpPr>
            <p:spPr>
              <a:xfrm>
                <a:off x="695400" y="397108"/>
                <a:ext cx="7416824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2800" dirty="0" err="1">
                    <a:solidFill>
                      <a:prstClr val="black"/>
                    </a:solidFill>
                  </a:rPr>
                  <a:t>Gravitational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wave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breakthrough</a:t>
                </a:r>
                <a:r>
                  <a:rPr lang="fi-FI" sz="2800" dirty="0">
                    <a:solidFill>
                      <a:prstClr val="black"/>
                    </a:solidFill>
                  </a:rPr>
                  <a:t>: </a:t>
                </a:r>
                <a:r>
                  <a:rPr lang="en-US" sz="2800" dirty="0">
                    <a:solidFill>
                      <a:prstClr val="black"/>
                    </a:solidFill>
                  </a:rPr>
                  <a:t>First observed binary </a:t>
                </a:r>
                <a:r>
                  <a:rPr lang="en-US" sz="2800">
                    <a:solidFill>
                      <a:prstClr val="black"/>
                    </a:solidFill>
                  </a:rPr>
                  <a:t>NS merger GW170817 </a:t>
                </a:r>
                <a:r>
                  <a:rPr lang="en-US" sz="2800" dirty="0">
                    <a:solidFill>
                      <a:prstClr val="black"/>
                    </a:solidFill>
                  </a:rPr>
                  <a:t>by LIGO &amp; Virgo in 2017 (and many since then)</a:t>
                </a:r>
                <a:endParaRPr lang="fi-FI" sz="2800" dirty="0">
                  <a:solidFill>
                    <a:prstClr val="black"/>
                  </a:solidFill>
                </a:endParaRPr>
              </a:p>
              <a:p>
                <a:endParaRPr lang="fi-FI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>
                    <a:solidFill>
                      <a:prstClr val="black"/>
                    </a:solidFill>
                  </a:rPr>
                  <a:t>Three types of potential inputs: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/>
                  <a:t>Tidal </a:t>
                </a:r>
                <a:r>
                  <a:rPr lang="en-US" sz="2800" dirty="0" err="1"/>
                  <a:t>deformabilities</a:t>
                </a:r>
                <a:r>
                  <a:rPr lang="en-US" sz="2800" dirty="0"/>
                  <a:t> of the NSs during </a:t>
                </a:r>
                <a:r>
                  <a:rPr lang="en-US" sz="2800" dirty="0" err="1"/>
                  <a:t>inspiral</a:t>
                </a:r>
                <a:r>
                  <a:rPr lang="en-US" sz="2800" dirty="0"/>
                  <a:t> – good measure of stellar compactness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Ringdown </a:t>
                </a:r>
                <a:r>
                  <a:rPr lang="fi-FI" sz="2800" dirty="0" err="1">
                    <a:solidFill>
                      <a:srgbClr val="FF0000"/>
                    </a:solidFill>
                  </a:rPr>
                  <a:t>pattern</a:t>
                </a:r>
                <a:r>
                  <a:rPr lang="fi-FI" sz="2800" dirty="0">
                    <a:solidFill>
                      <a:srgbClr val="FF0000"/>
                    </a:solidFill>
                  </a:rPr>
                  <a:t> – </a:t>
                </a:r>
                <a:r>
                  <a:rPr lang="fi-FI" sz="2800" dirty="0" err="1">
                    <a:solidFill>
                      <a:srgbClr val="FF0000"/>
                    </a:solidFill>
                  </a:rPr>
                  <a:t>sensitive</a:t>
                </a:r>
                <a:r>
                  <a:rPr lang="fi-FI" sz="2800" dirty="0">
                    <a:solidFill>
                      <a:srgbClr val="FF0000"/>
                    </a:solidFill>
                  </a:rPr>
                  <a:t> to </a:t>
                </a:r>
                <a:r>
                  <a:rPr lang="fi-FI" sz="2800" dirty="0" err="1">
                    <a:solidFill>
                      <a:srgbClr val="FF0000"/>
                    </a:solidFill>
                  </a:rPr>
                  <a:t>EoS</a:t>
                </a:r>
                <a:r>
                  <a:rPr lang="fi-FI" sz="2800" dirty="0">
                    <a:solidFill>
                      <a:srgbClr val="FF0000"/>
                    </a:solidFill>
                  </a:rPr>
                  <a:t> (</a:t>
                </a:r>
                <a:r>
                  <a:rPr lang="fi-FI" sz="2800" dirty="0" err="1">
                    <a:solidFill>
                      <a:srgbClr val="FF0000"/>
                    </a:solidFill>
                  </a:rPr>
                  <a:t>also</a:t>
                </a:r>
                <a:r>
                  <a:rPr lang="fi-FI" sz="2800" dirty="0">
                    <a:solidFill>
                      <a:srgbClr val="FF0000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fi-FI" sz="2800" dirty="0">
                    <a:solidFill>
                      <a:srgbClr val="FF0000"/>
                    </a:solidFill>
                  </a:rPr>
                  <a:t>), </a:t>
                </a:r>
                <a:r>
                  <a:rPr lang="fi-FI" sz="2800" dirty="0" err="1">
                    <a:solidFill>
                      <a:srgbClr val="FF0000"/>
                    </a:solidFill>
                  </a:rPr>
                  <a:t>but</a:t>
                </a:r>
                <a:r>
                  <a:rPr lang="fi-FI" sz="2800" dirty="0">
                    <a:solidFill>
                      <a:srgbClr val="FF0000"/>
                    </a:solidFill>
                  </a:rPr>
                  <a:t> </a:t>
                </a:r>
                <a:r>
                  <a:rPr lang="fi-FI" sz="2800" dirty="0" err="1">
                    <a:solidFill>
                      <a:srgbClr val="FF0000"/>
                    </a:solidFill>
                  </a:rPr>
                  <a:t>frequency</a:t>
                </a:r>
                <a:r>
                  <a:rPr lang="fi-FI" sz="2800" dirty="0">
                    <a:solidFill>
                      <a:srgbClr val="FF0000"/>
                    </a:solidFill>
                  </a:rPr>
                  <a:t> </a:t>
                </a:r>
                <a:r>
                  <a:rPr lang="fi-FI" sz="2800" dirty="0" err="1">
                    <a:solidFill>
                      <a:srgbClr val="FF0000"/>
                    </a:solidFill>
                  </a:rPr>
                  <a:t>too</a:t>
                </a:r>
                <a:r>
                  <a:rPr lang="fi-FI" sz="2800" dirty="0">
                    <a:solidFill>
                      <a:srgbClr val="FF0000"/>
                    </a:solidFill>
                  </a:rPr>
                  <a:t> </a:t>
                </a:r>
                <a:r>
                  <a:rPr lang="fi-FI" sz="2800" dirty="0" err="1">
                    <a:solidFill>
                      <a:srgbClr val="FF0000"/>
                    </a:solidFill>
                  </a:rPr>
                  <a:t>high</a:t>
                </a:r>
                <a:r>
                  <a:rPr lang="fi-FI" sz="2800" dirty="0">
                    <a:solidFill>
                      <a:srgbClr val="FF0000"/>
                    </a:solidFill>
                  </a:rPr>
                  <a:t> for LIGO/</a:t>
                </a:r>
                <a:r>
                  <a:rPr lang="fi-FI" sz="2800" dirty="0" err="1">
                    <a:solidFill>
                      <a:srgbClr val="FF0000"/>
                    </a:solidFill>
                  </a:rPr>
                  <a:t>Virgo</a:t>
                </a:r>
                <a:endParaRPr lang="fi-FI" sz="2800" dirty="0">
                  <a:solidFill>
                    <a:srgbClr val="FF0000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/>
                  <a:t>EM counterpart</a:t>
                </a:r>
                <a:r>
                  <a:rPr lang="en-US" sz="2800">
                    <a:solidFill>
                      <a:prstClr val="black"/>
                    </a:solidFill>
                  </a:rPr>
                  <a:t>: </a:t>
                </a:r>
                <a:r>
                  <a:rPr lang="en-US" sz="2800" dirty="0">
                    <a:solidFill>
                      <a:prstClr val="black"/>
                    </a:solidFill>
                  </a:rPr>
                  <a:t>indirect information on merger product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17E40D-252F-473A-82D1-312ECA77C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97108"/>
                <a:ext cx="7416824" cy="4832092"/>
              </a:xfrm>
              <a:prstGeom prst="rect">
                <a:avLst/>
              </a:prstGeom>
              <a:blipFill>
                <a:blip r:embed="rId3"/>
                <a:stretch>
                  <a:fillRect l="-1726" t="-1135" r="-411" b="-264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43A75A1-ADD3-42B1-B698-67292424BC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19"/>
          <a:stretch/>
        </p:blipFill>
        <p:spPr>
          <a:xfrm>
            <a:off x="8389481" y="2243836"/>
            <a:ext cx="3200830" cy="45544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163880-149B-4A44-8D3F-34F8D352E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34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589F4-6A9E-438F-AF45-01FB632BB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497" y="116632"/>
            <a:ext cx="3179127" cy="21462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C62EB2-633F-430D-8E98-F099CB2ED2DB}"/>
              </a:ext>
            </a:extLst>
          </p:cNvPr>
          <p:cNvSpPr/>
          <p:nvPr/>
        </p:nvSpPr>
        <p:spPr>
          <a:xfrm>
            <a:off x="604393" y="5445224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prstClr val="black"/>
                </a:solidFill>
              </a:rPr>
              <a:t>[LIGO and </a:t>
            </a:r>
            <a:r>
              <a:rPr lang="fi-FI" dirty="0" err="1">
                <a:solidFill>
                  <a:prstClr val="black"/>
                </a:solidFill>
              </a:rPr>
              <a:t>Virgo</a:t>
            </a:r>
            <a:r>
              <a:rPr lang="fi-FI" dirty="0">
                <a:solidFill>
                  <a:prstClr val="black"/>
                </a:solidFill>
              </a:rPr>
              <a:t> </a:t>
            </a:r>
            <a:r>
              <a:rPr lang="fi-FI" dirty="0" err="1">
                <a:solidFill>
                  <a:prstClr val="black"/>
                </a:solidFill>
              </a:rPr>
              <a:t>collaborations</a:t>
            </a:r>
            <a:r>
              <a:rPr lang="fi-FI" dirty="0">
                <a:solidFill>
                  <a:prstClr val="black"/>
                </a:solidFill>
              </a:rPr>
              <a:t>, PRL 119 (2017), PRL 121 (2018)]</a:t>
            </a:r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35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"/>
    </mc:Choice>
    <mc:Fallback xmlns="">
      <p:transition spd="slow" advTm="2663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11AE54-3B02-440E-A22D-D928F8883684}"/>
              </a:ext>
            </a:extLst>
          </p:cNvPr>
          <p:cNvSpPr txBox="1"/>
          <p:nvPr/>
        </p:nvSpPr>
        <p:spPr>
          <a:xfrm>
            <a:off x="695400" y="404664"/>
            <a:ext cx="10873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Ringdown pattern: Unlike in BH mergers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, binary NS mergers expected to feature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complex period of relaxation characterized by GW spectrum sensitive to both initial NS masses and the EoS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14FF8-35C3-444C-B1BD-FA73B8D603E6}"/>
              </a:ext>
            </a:extLst>
          </p:cNvPr>
          <p:cNvSpPr txBox="1"/>
          <p:nvPr/>
        </p:nvSpPr>
        <p:spPr>
          <a:xfrm>
            <a:off x="7032104" y="644404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[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Baiotti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Rezzolla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Rept.Prog.Phys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 80 (2017)]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6201AD-0080-E31E-93C6-B01E8372B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232" y="1957665"/>
            <a:ext cx="7154360" cy="4495671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1EE2782-52CE-2644-DE5F-F0C3ADDC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35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BDA86B-CFB2-45B1-ACD8-8A22CA680760}"/>
              </a:ext>
            </a:extLst>
          </p:cNvPr>
          <p:cNvSpPr txBox="1"/>
          <p:nvPr/>
        </p:nvSpPr>
        <p:spPr>
          <a:xfrm>
            <a:off x="495200" y="2245697"/>
            <a:ext cx="3716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Scenario 1: propmpt collapse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37D4B-A28C-4CF9-8F4E-BF3B32C48201}"/>
              </a:ext>
            </a:extLst>
          </p:cNvPr>
          <p:cNvSpPr txBox="1"/>
          <p:nvPr/>
        </p:nvSpPr>
        <p:spPr>
          <a:xfrm>
            <a:off x="495200" y="3541840"/>
            <a:ext cx="377503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/>
              <a:t>Scenario 2: collapse during hypermassive phase (differential rotation)</a:t>
            </a:r>
          </a:p>
          <a:p>
            <a:endParaRPr lang="en-US" sz="2200"/>
          </a:p>
          <a:p>
            <a:pPr>
              <a:spcAft>
                <a:spcPts val="1200"/>
              </a:spcAft>
            </a:pPr>
            <a:r>
              <a:rPr lang="en-US" sz="2200"/>
              <a:t>Scenario 3: collapse during supramass. phase (unform rot.)</a:t>
            </a:r>
          </a:p>
          <a:p>
            <a:r>
              <a:rPr lang="en-US" sz="2200"/>
              <a:t>Scenario 4: no collapse</a:t>
            </a:r>
          </a:p>
        </p:txBody>
      </p:sp>
    </p:spTree>
    <p:extLst>
      <p:ext uri="{BB962C8B-B14F-4D97-AF65-F5344CB8AC3E}">
        <p14:creationId xmlns:p14="http://schemas.microsoft.com/office/powerpoint/2010/main" val="2887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"/>
    </mc:Choice>
    <mc:Fallback xmlns="">
      <p:transition spd="slow" advTm="119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11AE54-3B02-440E-A22D-D928F8883684}"/>
              </a:ext>
            </a:extLst>
          </p:cNvPr>
          <p:cNvSpPr txBox="1"/>
          <p:nvPr/>
        </p:nvSpPr>
        <p:spPr>
          <a:xfrm>
            <a:off x="695400" y="387821"/>
            <a:ext cx="10657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Post-merger dynamics can be studied with 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relativistic hydrodynamics siulations,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showing marked sensitivity 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to first-order phase transitions,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but frequency range (currently) too high for LIGO and Virgo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DA2938-F534-4E9B-A7D7-51646695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2359512"/>
            <a:ext cx="8280920" cy="3445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8E5E17-7590-46B1-884F-8BDF5B4FE548}"/>
              </a:ext>
            </a:extLst>
          </p:cNvPr>
          <p:cNvSpPr txBox="1"/>
          <p:nvPr/>
        </p:nvSpPr>
        <p:spPr>
          <a:xfrm>
            <a:off x="6312024" y="594928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[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Takami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Rezzolla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Baiotti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PRD 91 (2015)]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18EF1D6-DB59-FB85-1016-797953518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36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6"/>
    </mc:Choice>
    <mc:Fallback xmlns="">
      <p:transition spd="slow" advTm="2613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17E40D-252F-473A-82D1-312ECA77CE69}"/>
                  </a:ext>
                </a:extLst>
              </p:cNvPr>
              <p:cNvSpPr txBox="1"/>
              <p:nvPr/>
            </p:nvSpPr>
            <p:spPr>
              <a:xfrm>
                <a:off x="695400" y="397108"/>
                <a:ext cx="7416824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2800" dirty="0" err="1">
                    <a:solidFill>
                      <a:prstClr val="black"/>
                    </a:solidFill>
                  </a:rPr>
                  <a:t>Gravitational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wave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breakthrough</a:t>
                </a:r>
                <a:r>
                  <a:rPr lang="fi-FI" sz="2800" dirty="0">
                    <a:solidFill>
                      <a:prstClr val="black"/>
                    </a:solidFill>
                  </a:rPr>
                  <a:t>: </a:t>
                </a:r>
                <a:r>
                  <a:rPr lang="en-US" sz="2800" dirty="0">
                    <a:solidFill>
                      <a:prstClr val="black"/>
                    </a:solidFill>
                  </a:rPr>
                  <a:t>First observed binary </a:t>
                </a:r>
                <a:r>
                  <a:rPr lang="en-US" sz="2800">
                    <a:solidFill>
                      <a:prstClr val="black"/>
                    </a:solidFill>
                  </a:rPr>
                  <a:t>NS merger GW170817 </a:t>
                </a:r>
                <a:r>
                  <a:rPr lang="en-US" sz="2800" dirty="0">
                    <a:solidFill>
                      <a:prstClr val="black"/>
                    </a:solidFill>
                  </a:rPr>
                  <a:t>by LIGO &amp; Virgo in 2017 (and many since then)</a:t>
                </a:r>
                <a:endParaRPr lang="fi-FI" sz="2800" dirty="0">
                  <a:solidFill>
                    <a:prstClr val="black"/>
                  </a:solidFill>
                </a:endParaRPr>
              </a:p>
              <a:p>
                <a:endParaRPr lang="fi-FI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>
                    <a:solidFill>
                      <a:prstClr val="black"/>
                    </a:solidFill>
                  </a:rPr>
                  <a:t>Three types of potential inputs: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/>
                  <a:t>Tidal </a:t>
                </a:r>
                <a:r>
                  <a:rPr lang="en-US" sz="2800" dirty="0" err="1"/>
                  <a:t>deformabilities</a:t>
                </a:r>
                <a:r>
                  <a:rPr lang="en-US" sz="2800" dirty="0"/>
                  <a:t> of the NSs during </a:t>
                </a:r>
                <a:r>
                  <a:rPr lang="en-US" sz="2800" dirty="0" err="1"/>
                  <a:t>inspiral</a:t>
                </a:r>
                <a:r>
                  <a:rPr lang="en-US" sz="2800" dirty="0"/>
                  <a:t> – good measure of stellar compactness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prstClr val="black"/>
                    </a:solidFill>
                  </a:rPr>
                  <a:t>Ringdown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pattern</a:t>
                </a:r>
                <a:r>
                  <a:rPr lang="fi-FI" sz="2800" dirty="0">
                    <a:solidFill>
                      <a:prstClr val="black"/>
                    </a:solidFill>
                  </a:rPr>
                  <a:t> –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sensitive</a:t>
                </a:r>
                <a:r>
                  <a:rPr lang="fi-FI" sz="2800" dirty="0">
                    <a:solidFill>
                      <a:prstClr val="black"/>
                    </a:solidFill>
                  </a:rPr>
                  <a:t> to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EoS</a:t>
                </a:r>
                <a:r>
                  <a:rPr lang="fi-FI" sz="2800" dirty="0">
                    <a:solidFill>
                      <a:prstClr val="black"/>
                    </a:solidFill>
                  </a:rPr>
                  <a:t> (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also</a:t>
                </a:r>
                <a:r>
                  <a:rPr lang="fi-FI" sz="2800" dirty="0">
                    <a:solidFill>
                      <a:prstClr val="black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fi-FI" sz="2800" dirty="0">
                    <a:solidFill>
                      <a:prstClr val="black"/>
                    </a:solidFill>
                  </a:rPr>
                  <a:t>),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but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frequency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too</a:t>
                </a:r>
                <a:r>
                  <a:rPr lang="fi-FI" sz="2800" dirty="0">
                    <a:solidFill>
                      <a:prstClr val="black"/>
                    </a:solidFill>
                  </a:rPr>
                  <a:t> 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high</a:t>
                </a:r>
                <a:r>
                  <a:rPr lang="fi-FI" sz="2800" dirty="0">
                    <a:solidFill>
                      <a:prstClr val="black"/>
                    </a:solidFill>
                  </a:rPr>
                  <a:t> for LIGO/</a:t>
                </a:r>
                <a:r>
                  <a:rPr lang="fi-FI" sz="2800" dirty="0" err="1">
                    <a:solidFill>
                      <a:prstClr val="black"/>
                    </a:solidFill>
                  </a:rPr>
                  <a:t>Virgo</a:t>
                </a:r>
                <a:endParaRPr lang="fi-FI" sz="2800" dirty="0">
                  <a:solidFill>
                    <a:prstClr val="black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>
                    <a:solidFill>
                      <a:srgbClr val="FF0000"/>
                    </a:solidFill>
                  </a:rPr>
                  <a:t>EM counterpart: </a:t>
                </a:r>
                <a:r>
                  <a:rPr lang="en-US" sz="2800" dirty="0">
                    <a:solidFill>
                      <a:srgbClr val="FF0000"/>
                    </a:solidFill>
                  </a:rPr>
                  <a:t>indirect information on merger product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17E40D-252F-473A-82D1-312ECA77C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97108"/>
                <a:ext cx="7416824" cy="4832092"/>
              </a:xfrm>
              <a:prstGeom prst="rect">
                <a:avLst/>
              </a:prstGeom>
              <a:blipFill>
                <a:blip r:embed="rId3"/>
                <a:stretch>
                  <a:fillRect l="-1726" t="-1135" r="-411" b="-264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43A75A1-ADD3-42B1-B698-67292424BC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19"/>
          <a:stretch/>
        </p:blipFill>
        <p:spPr>
          <a:xfrm>
            <a:off x="8389481" y="2243836"/>
            <a:ext cx="3200830" cy="4554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9589F4-6A9E-438F-AF45-01FB632BB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497" y="116632"/>
            <a:ext cx="3179127" cy="21462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C62EB2-633F-430D-8E98-F099CB2ED2DB}"/>
              </a:ext>
            </a:extLst>
          </p:cNvPr>
          <p:cNvSpPr/>
          <p:nvPr/>
        </p:nvSpPr>
        <p:spPr>
          <a:xfrm>
            <a:off x="604393" y="5445224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prstClr val="black"/>
                </a:solidFill>
              </a:rPr>
              <a:t>[LIGO and </a:t>
            </a:r>
            <a:r>
              <a:rPr lang="fi-FI" dirty="0" err="1">
                <a:solidFill>
                  <a:prstClr val="black"/>
                </a:solidFill>
              </a:rPr>
              <a:t>Virgo</a:t>
            </a:r>
            <a:r>
              <a:rPr lang="fi-FI" dirty="0">
                <a:solidFill>
                  <a:prstClr val="black"/>
                </a:solidFill>
              </a:rPr>
              <a:t> </a:t>
            </a:r>
            <a:r>
              <a:rPr lang="fi-FI" dirty="0" err="1">
                <a:solidFill>
                  <a:prstClr val="black"/>
                </a:solidFill>
              </a:rPr>
              <a:t>collaborations</a:t>
            </a:r>
            <a:r>
              <a:rPr lang="fi-FI" dirty="0">
                <a:solidFill>
                  <a:prstClr val="black"/>
                </a:solidFill>
              </a:rPr>
              <a:t>, PRL 119 (2017), PRL 121 (2018)]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DBBB7F0-333A-5BA3-E8AC-7CDA323C9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37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434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7"/>
    </mc:Choice>
    <mc:Fallback xmlns="">
      <p:transition spd="slow" advTm="5167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C8A5C-205B-3F7E-78E8-6FAAD5063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186" y="3284984"/>
            <a:ext cx="5271265" cy="3312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2D6D2-3630-43AF-95F8-299A0120C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283149"/>
            <a:ext cx="4824536" cy="2713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11AE54-3B02-440E-A22D-D928F8883684}"/>
              </a:ext>
            </a:extLst>
          </p:cNvPr>
          <p:cNvSpPr txBox="1"/>
          <p:nvPr/>
        </p:nvSpPr>
        <p:spPr>
          <a:xfrm>
            <a:off x="726612" y="404664"/>
            <a:ext cx="6203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In GW170817, short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gamma-ray burst 1.7s 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after GWs,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followed by optical signal: delayed collapse to 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a BH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DE26FE0-BC02-5C2C-F451-2D089D0D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38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72"/>
    </mc:Choice>
    <mc:Fallback xmlns="">
      <p:transition spd="slow" advTm="4067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C8A5C-205B-3F7E-78E8-6FAAD5063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186" y="3284984"/>
            <a:ext cx="5271265" cy="3312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2D6D2-3630-43AF-95F8-299A0120C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283149"/>
            <a:ext cx="4824536" cy="2713803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DE26FE0-BC02-5C2C-F451-2D089D0D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39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5249DF-9169-41A3-AE50-5F7ADFB79877}"/>
                  </a:ext>
                </a:extLst>
              </p:cNvPr>
              <p:cNvSpPr txBox="1"/>
              <p:nvPr/>
            </p:nvSpPr>
            <p:spPr>
              <a:xfrm>
                <a:off x="726612" y="404664"/>
                <a:ext cx="6233484" cy="4670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  <a:defRPr/>
                </a:pP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In GW170817, short 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gamma-ray burst 1.7s </a:t>
                </a: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after GWs, 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followed by optical signal: delayed collapse to </a:t>
                </a: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a BH</a:t>
                </a:r>
                <a:endParaRPr lang="en-US" sz="2800" dirty="0">
                  <a:solidFill>
                    <a:prstClr val="black"/>
                  </a:solidFill>
                  <a:latin typeface="Calibri"/>
                </a:endParaRPr>
              </a:p>
              <a:p>
                <a:pPr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Constraints for maximal (TOV) mass of stable </a:t>
                </a: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NSs from scenarios 2 and 3:</a:t>
                </a:r>
                <a:endParaRPr lang="en-US" sz="2800" dirty="0">
                  <a:solidFill>
                    <a:prstClr val="black"/>
                  </a:solidFill>
                  <a:latin typeface="Calibri"/>
                </a:endParaRPr>
              </a:p>
              <a:p>
                <a:pPr marL="514350" indent="-514350">
                  <a:buFont typeface="+mj-lt"/>
                  <a:buAutoNum type="arabicParenR" startAt="2"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Differentially-rotating </a:t>
                </a:r>
                <a:r>
                  <a:rPr lang="en-US" sz="2800" dirty="0" err="1">
                    <a:solidFill>
                      <a:prstClr val="black"/>
                    </a:solidFill>
                    <a:latin typeface="Calibri"/>
                  </a:rPr>
                  <a:t>hypermassive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remnant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crit</m:t>
                        </m:r>
                      </m:sub>
                    </m:sSub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supra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(HMNS-</a:t>
                </a:r>
                <a:r>
                  <a:rPr lang="en-US" sz="2800" dirty="0" err="1">
                    <a:solidFill>
                      <a:prstClr val="black"/>
                    </a:solidFill>
                    <a:latin typeface="Calibri"/>
                  </a:rPr>
                  <a:t>hyp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below)</a:t>
                </a:r>
              </a:p>
              <a:p>
                <a:pPr marL="514350" indent="-514350">
                  <a:spcAft>
                    <a:spcPts val="1800"/>
                  </a:spcAft>
                  <a:buFont typeface="+mj-lt"/>
                  <a:buAutoNum type="arabicParenR" startAt="2"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Uniformly-rotating </a:t>
                </a:r>
                <a:r>
                  <a:rPr lang="en-US" sz="2800" dirty="0" err="1">
                    <a:solidFill>
                      <a:prstClr val="black"/>
                    </a:solidFill>
                    <a:latin typeface="Calibri"/>
                  </a:rPr>
                  <a:t>supramassive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remnant</m:t>
                        </m:r>
                      </m:sub>
                    </m:sSub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crit</m:t>
                        </m:r>
                      </m:sub>
                    </m:sSub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TOV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(</a:t>
                </a: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BH-</a:t>
                </a:r>
                <a:r>
                  <a:rPr lang="en-US" sz="2800" err="1">
                    <a:solidFill>
                      <a:prstClr val="black"/>
                    </a:solidFill>
                    <a:latin typeface="Calibri"/>
                  </a:rPr>
                  <a:t>hyp</a:t>
                </a: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)</a:t>
                </a:r>
                <a:endParaRPr 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5249DF-9169-41A3-AE50-5F7ADFB79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12" y="404664"/>
                <a:ext cx="6233484" cy="4670381"/>
              </a:xfrm>
              <a:prstGeom prst="rect">
                <a:avLst/>
              </a:prstGeom>
              <a:blipFill>
                <a:blip r:embed="rId4"/>
                <a:stretch>
                  <a:fillRect l="-2053" t="-1173" r="-2639" b="-273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2A4AF4A2-AB0D-4576-A4F4-E31BD8C795F3}"/>
              </a:ext>
            </a:extLst>
          </p:cNvPr>
          <p:cNvSpPr/>
          <p:nvPr/>
        </p:nvSpPr>
        <p:spPr>
          <a:xfrm>
            <a:off x="7176120" y="4365104"/>
            <a:ext cx="4967331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798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79"/>
    </mc:Choice>
    <mc:Fallback xmlns="">
      <p:transition spd="slow" advTm="3967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3324B8-E2AD-498C-A167-4612BE86A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E0C198-4AFC-4341-89B4-22971AEB3A7F}"/>
              </a:ext>
            </a:extLst>
          </p:cNvPr>
          <p:cNvSpPr txBox="1"/>
          <p:nvPr/>
        </p:nvSpPr>
        <p:spPr>
          <a:xfrm>
            <a:off x="1127448" y="2834934"/>
            <a:ext cx="993710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fi-FI" sz="2800" dirty="0" err="1">
                <a:solidFill>
                  <a:prstClr val="black"/>
                </a:solidFill>
                <a:latin typeface="Calibri"/>
              </a:rPr>
              <a:t>Clear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need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for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systematic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model-independent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approach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to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microphysics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of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neutron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stars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EoS playing a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special</a:t>
            </a:r>
            <a:r>
              <a:rPr lang="fi-FI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i-FI" sz="2800" dirty="0" err="1">
                <a:solidFill>
                  <a:prstClr val="black"/>
                </a:solidFill>
                <a:latin typeface="Calibri"/>
              </a:rPr>
              <a:t>role</a:t>
            </a:r>
            <a:endParaRPr lang="fi-FI" sz="2800" b="1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470103"/>
      </p:ext>
    </p:extLst>
  </p:cSld>
  <p:clrMapOvr>
    <a:masterClrMapping/>
  </p:clrMapOvr>
  <p:transition advTm="18582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C8A5C-205B-3F7E-78E8-6FAAD5063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186" y="3284984"/>
            <a:ext cx="5271265" cy="3312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2D6D2-3630-43AF-95F8-299A0120C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283149"/>
            <a:ext cx="4824536" cy="2713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11AE54-3B02-440E-A22D-D928F8883684}"/>
                  </a:ext>
                </a:extLst>
              </p:cNvPr>
              <p:cNvSpPr txBox="1"/>
              <p:nvPr/>
            </p:nvSpPr>
            <p:spPr>
              <a:xfrm>
                <a:off x="726612" y="404664"/>
                <a:ext cx="6233484" cy="6193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  <a:defRPr/>
                </a:pP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In GW170817, short 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gamma-ray burst 1.7s </a:t>
                </a: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after GWs, 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followed by optical signal: delayed collapse to </a:t>
                </a: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a BH</a:t>
                </a:r>
                <a:endParaRPr lang="en-US" sz="2800" dirty="0">
                  <a:solidFill>
                    <a:prstClr val="black"/>
                  </a:solidFill>
                  <a:latin typeface="Calibri"/>
                </a:endParaRPr>
              </a:p>
              <a:p>
                <a:pPr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Constraints for maximal (TOV) mass of stable </a:t>
                </a: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NSs from scenarios 2 and 3:</a:t>
                </a:r>
                <a:endParaRPr lang="en-US" sz="2800" dirty="0">
                  <a:solidFill>
                    <a:prstClr val="black"/>
                  </a:solidFill>
                  <a:latin typeface="Calibri"/>
                </a:endParaRPr>
              </a:p>
              <a:p>
                <a:pPr marL="514350" indent="-514350">
                  <a:buFont typeface="+mj-lt"/>
                  <a:buAutoNum type="arabicParenR" startAt="2"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Differentially-rotating </a:t>
                </a:r>
                <a:r>
                  <a:rPr lang="en-US" sz="2800" dirty="0" err="1">
                    <a:solidFill>
                      <a:prstClr val="black"/>
                    </a:solidFill>
                    <a:latin typeface="Calibri"/>
                  </a:rPr>
                  <a:t>hypermassive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remnant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crit</m:t>
                        </m:r>
                      </m:sub>
                    </m:sSub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supra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(HMNS-</a:t>
                </a:r>
                <a:r>
                  <a:rPr lang="en-US" sz="2800" dirty="0" err="1">
                    <a:solidFill>
                      <a:prstClr val="black"/>
                    </a:solidFill>
                    <a:latin typeface="Calibri"/>
                  </a:rPr>
                  <a:t>hyp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below)</a:t>
                </a:r>
              </a:p>
              <a:p>
                <a:pPr marL="514350" indent="-514350">
                  <a:spcAft>
                    <a:spcPts val="1800"/>
                  </a:spcAft>
                  <a:buFont typeface="+mj-lt"/>
                  <a:buAutoNum type="arabicParenR" startAt="2"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Uniformly-rotating </a:t>
                </a:r>
                <a:r>
                  <a:rPr lang="en-US" sz="2800" dirty="0" err="1">
                    <a:solidFill>
                      <a:prstClr val="black"/>
                    </a:solidFill>
                    <a:latin typeface="Calibri"/>
                  </a:rPr>
                  <a:t>supramassive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remnant</m:t>
                        </m:r>
                      </m:sub>
                    </m:sSub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crit</m:t>
                        </m:r>
                      </m:sub>
                    </m:sSub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TOV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(BH-</a:t>
                </a:r>
                <a:r>
                  <a:rPr lang="en-US" sz="2800" dirty="0" err="1">
                    <a:solidFill>
                      <a:prstClr val="black"/>
                    </a:solidFill>
                    <a:latin typeface="Calibri"/>
                  </a:rPr>
                  <a:t>hyp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  <a:p>
                <a:pPr>
                  <a:defRPr/>
                </a:pP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HMNS-scenario more 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likely due to short delay between GW and </a:t>
                </a:r>
                <a:r>
                  <a:rPr lang="en-US" sz="2800">
                    <a:solidFill>
                      <a:prstClr val="black"/>
                    </a:solidFill>
                    <a:latin typeface="Calibri"/>
                  </a:rPr>
                  <a:t>EM signals; gives stronger constraints </a:t>
                </a:r>
                <a:r>
                  <a:rPr lang="en-US">
                    <a:solidFill>
                      <a:prstClr val="black"/>
                    </a:solidFill>
                    <a:latin typeface="Calibri"/>
                  </a:rPr>
                  <a:t>[Rezzolla et al</a:t>
                </a:r>
                <a:r>
                  <a:rPr kumimoji="0" lang="en-US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ApJ 852 (2018)</a:t>
                </a:r>
                <a:r>
                  <a:rPr lang="en-US">
                    <a:solidFill>
                      <a:prstClr val="black"/>
                    </a:solidFill>
                    <a:latin typeface="Calibri"/>
                  </a:rPr>
                  <a:t>]</a:t>
                </a:r>
                <a:endParaRPr 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11AE54-3B02-440E-A22D-D928F8883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12" y="404664"/>
                <a:ext cx="6233484" cy="6193875"/>
              </a:xfrm>
              <a:prstGeom prst="rect">
                <a:avLst/>
              </a:prstGeom>
              <a:blipFill>
                <a:blip r:embed="rId4"/>
                <a:stretch>
                  <a:fillRect l="-2053" t="-886" r="-2639" b="-187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DE26FE0-BC02-5C2C-F451-2D089D0D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40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3BD373-A2AA-4060-ADA5-D0BC6E8C191B}"/>
              </a:ext>
            </a:extLst>
          </p:cNvPr>
          <p:cNvSpPr/>
          <p:nvPr/>
        </p:nvSpPr>
        <p:spPr>
          <a:xfrm>
            <a:off x="7176120" y="4365104"/>
            <a:ext cx="4967331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2352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7"/>
    </mc:Choice>
    <mc:Fallback xmlns="">
      <p:transition spd="slow" advTm="14207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2348880"/>
            <a:ext cx="10801200" cy="23042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/>
              <a:t>Interpolation: combining available information, what can we say about the EoS and the composition of NSs?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41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31703"/>
      </p:ext>
    </p:extLst>
  </p:cSld>
  <p:clrMapOvr>
    <a:masterClrMapping/>
  </p:clrMapOvr>
  <p:transition advTm="2868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77878A-9650-444C-A61B-F5C17382A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2636912"/>
            <a:ext cx="10945216" cy="33334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11F27-0ABE-40A1-A7B1-9F9EF222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C571B-AD99-4058-B5D9-879A4269804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AA7619-E6EA-4B31-9767-E18CC8824DD1}"/>
                  </a:ext>
                </a:extLst>
              </p:cNvPr>
              <p:cNvSpPr txBox="1"/>
              <p:nvPr/>
            </p:nvSpPr>
            <p:spPr>
              <a:xfrm>
                <a:off x="396280" y="332656"/>
                <a:ext cx="11399440" cy="2046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fi-FI" sz="2800" dirty="0"/>
                  <a:t>Useful </a:t>
                </a:r>
                <a:r>
                  <a:rPr lang="fi-FI" sz="2800" dirty="0" err="1"/>
                  <a:t>strategy</a:t>
                </a:r>
                <a:r>
                  <a:rPr lang="fi-FI" sz="2800" dirty="0"/>
                  <a:t>: </a:t>
                </a:r>
                <a:r>
                  <a:rPr lang="fi-FI" sz="2800" dirty="0" err="1"/>
                  <a:t>Implement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interpolation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starting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from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speed</a:t>
                </a:r>
                <a:r>
                  <a:rPr lang="fi-FI" sz="2800" dirty="0"/>
                  <a:t> </a:t>
                </a:r>
                <a:r>
                  <a:rPr lang="fi-FI" sz="2800"/>
                  <a:t>of sound </a:t>
                </a:r>
                <a:r>
                  <a:rPr lang="fi-FI" sz="2800" dirty="0"/>
                  <a:t>and </a:t>
                </a:r>
                <a:r>
                  <a:rPr lang="fi-FI" sz="2800" dirty="0" err="1"/>
                  <a:t>classify</a:t>
                </a:r>
                <a:r>
                  <a:rPr lang="fi-FI" sz="2800" dirty="0"/>
                  <a:t> </a:t>
                </a:r>
                <a:r>
                  <a:rPr lang="fi-FI" sz="2800" dirty="0" err="1"/>
                  <a:t>results</a:t>
                </a:r>
                <a:r>
                  <a:rPr lang="fi-FI" sz="2800" dirty="0"/>
                  <a:t> in </a:t>
                </a:r>
                <a:r>
                  <a:rPr lang="fi-FI" sz="2800" dirty="0" err="1"/>
                  <a:t>terms</a:t>
                </a:r>
                <a:r>
                  <a:rPr lang="fi-FI" sz="2800" dirty="0"/>
                  <a:t> </a:t>
                </a:r>
                <a:r>
                  <a:rPr lang="fi-FI" sz="2800"/>
                  <a:t>of maximal value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i-FI" sz="2800"/>
                  <a:t> reaches at any density </a:t>
                </a:r>
                <a:r>
                  <a:rPr lang="fi-FI" sz="2000"/>
                  <a:t>[Annala </a:t>
                </a:r>
                <a:r>
                  <a:rPr lang="fi-FI" sz="2000" dirty="0"/>
                  <a:t>et al., </a:t>
                </a:r>
                <a:r>
                  <a:rPr lang="fi-FI" sz="2000" dirty="0" err="1"/>
                  <a:t>Nature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Physics</a:t>
                </a:r>
                <a:r>
                  <a:rPr lang="fi-FI" sz="2000" dirty="0"/>
                  <a:t> (2020) and PRX (2022)]</a:t>
                </a:r>
                <a:r>
                  <a:rPr lang="fi-FI" sz="2800" dirty="0"/>
                  <a:t> </a:t>
                </a:r>
              </a:p>
              <a:p>
                <a:pPr>
                  <a:spcAft>
                    <a:spcPts val="1800"/>
                  </a:spcAft>
                </a:pPr>
                <a:r>
                  <a:rPr lang="fi-FI" sz="2800"/>
                  <a:t> </a:t>
                </a:r>
                <a:endParaRPr lang="fi-FI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AA7619-E6EA-4B31-9767-E18CC8824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80" y="332656"/>
                <a:ext cx="11399440" cy="2046714"/>
              </a:xfrm>
              <a:prstGeom prst="rect">
                <a:avLst/>
              </a:prstGeom>
              <a:blipFill>
                <a:blip r:embed="rId4"/>
                <a:stretch>
                  <a:fillRect l="-1070" t="-2985" r="-107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97874699"/>
      </p:ext>
    </p:extLst>
  </p:cSld>
  <p:clrMapOvr>
    <a:masterClrMapping/>
  </p:clrMapOvr>
  <p:transition advTm="3276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11F27-0ABE-40A1-A7B1-9F9EF222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C571B-AD99-4058-B5D9-879A4269804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9879C0-ADDF-40D1-9C25-CEB62FD11528}"/>
                  </a:ext>
                </a:extLst>
              </p:cNvPr>
              <p:cNvSpPr txBox="1"/>
              <p:nvPr/>
            </p:nvSpPr>
            <p:spPr>
              <a:xfrm>
                <a:off x="396280" y="332656"/>
                <a:ext cx="11399440" cy="247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fi-FI" sz="2800" dirty="0"/>
                  <a:t>Useful </a:t>
                </a:r>
                <a:r>
                  <a:rPr lang="fi-FI" sz="2800" dirty="0" err="1"/>
                  <a:t>strategy</a:t>
                </a:r>
                <a:r>
                  <a:rPr lang="fi-FI" sz="2800" dirty="0"/>
                  <a:t>: </a:t>
                </a:r>
                <a:r>
                  <a:rPr lang="fi-FI" sz="2800" dirty="0" err="1"/>
                  <a:t>Implement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interpolation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starting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from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speed</a:t>
                </a:r>
                <a:r>
                  <a:rPr lang="fi-FI" sz="2800" dirty="0"/>
                  <a:t> </a:t>
                </a:r>
                <a:r>
                  <a:rPr lang="fi-FI" sz="2800"/>
                  <a:t>of sound </a:t>
                </a:r>
                <a:r>
                  <a:rPr lang="fi-FI" sz="2800" dirty="0"/>
                  <a:t>and </a:t>
                </a:r>
                <a:r>
                  <a:rPr lang="fi-FI" sz="2800" dirty="0" err="1"/>
                  <a:t>classify</a:t>
                </a:r>
                <a:r>
                  <a:rPr lang="fi-FI" sz="2800" dirty="0"/>
                  <a:t> </a:t>
                </a:r>
                <a:r>
                  <a:rPr lang="fi-FI" sz="2800" dirty="0" err="1"/>
                  <a:t>results</a:t>
                </a:r>
                <a:r>
                  <a:rPr lang="fi-FI" sz="2800" dirty="0"/>
                  <a:t> in </a:t>
                </a:r>
                <a:r>
                  <a:rPr lang="fi-FI" sz="2800" dirty="0" err="1"/>
                  <a:t>terms</a:t>
                </a:r>
                <a:r>
                  <a:rPr lang="fi-FI" sz="2800" dirty="0"/>
                  <a:t> </a:t>
                </a:r>
                <a:r>
                  <a:rPr lang="fi-FI" sz="2800"/>
                  <a:t>of maximal value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i-FI" sz="2800"/>
                  <a:t> reaches at any density </a:t>
                </a:r>
                <a:r>
                  <a:rPr lang="fi-FI" sz="2000"/>
                  <a:t>[Annala </a:t>
                </a:r>
                <a:r>
                  <a:rPr lang="fi-FI" sz="2000" dirty="0"/>
                  <a:t>et al., </a:t>
                </a:r>
                <a:r>
                  <a:rPr lang="fi-FI" sz="2000" dirty="0" err="1"/>
                  <a:t>Nature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Physics</a:t>
                </a:r>
                <a:r>
                  <a:rPr lang="fi-FI" sz="2000" dirty="0"/>
                  <a:t> (2020) and PRX (2022)]</a:t>
                </a:r>
                <a:r>
                  <a:rPr lang="fi-FI" sz="2800" dirty="0"/>
                  <a:t> </a:t>
                </a:r>
              </a:p>
              <a:p>
                <a:r>
                  <a:rPr lang="fi-FI" sz="2800" dirty="0" err="1"/>
                  <a:t>Interesting</a:t>
                </a:r>
                <a:r>
                  <a:rPr lang="fi-FI" sz="2800" dirty="0"/>
                  <a:t> </a:t>
                </a:r>
                <a:r>
                  <a:rPr lang="fi-FI" sz="2800" dirty="0" err="1"/>
                  <a:t>because</a:t>
                </a:r>
                <a:r>
                  <a:rPr lang="fi-FI" sz="2800" dirty="0"/>
                  <a:t> of tension </a:t>
                </a:r>
                <a:r>
                  <a:rPr lang="fi-FI" sz="2800" dirty="0" err="1"/>
                  <a:t>between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standard</a:t>
                </a:r>
                <a:r>
                  <a:rPr lang="fi-FI" sz="2800" dirty="0"/>
                  <a:t> </a:t>
                </a:r>
                <a:r>
                  <a:rPr lang="fi-FI" sz="2800" dirty="0" err="1"/>
                  <a:t>lore</a:t>
                </a:r>
                <a:r>
                  <a:rPr lang="fi-FI" sz="2800" dirty="0"/>
                  <a:t> in </a:t>
                </a:r>
                <a:r>
                  <a:rPr lang="fi-FI" sz="2800" dirty="0" err="1"/>
                  <a:t>nuclear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physics</a:t>
                </a:r>
                <a:r>
                  <a:rPr lang="fi-FI" sz="2800" dirty="0"/>
                  <a:t> and </a:t>
                </a:r>
                <a:r>
                  <a:rPr lang="fi-FI" sz="2800" dirty="0" err="1"/>
                  <a:t>experience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from</a:t>
                </a:r>
                <a:r>
                  <a:rPr lang="fi-FI" sz="2800" dirty="0"/>
                  <a:t> </a:t>
                </a:r>
                <a:r>
                  <a:rPr lang="fi-FI" sz="2800" dirty="0" err="1"/>
                  <a:t>other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contexts</a:t>
                </a:r>
                <a:endParaRPr lang="fi-FI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9879C0-ADDF-40D1-9C25-CEB62FD11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80" y="332656"/>
                <a:ext cx="11399440" cy="2477601"/>
              </a:xfrm>
              <a:prstGeom prst="rect">
                <a:avLst/>
              </a:prstGeom>
              <a:blipFill>
                <a:blip r:embed="rId3"/>
                <a:stretch>
                  <a:fillRect l="-1070" t="-2463" r="-107" b="-615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E664C2-4791-4B08-8FBF-46C4082DD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4" r="9434"/>
          <a:stretch/>
        </p:blipFill>
        <p:spPr>
          <a:xfrm>
            <a:off x="623392" y="2924944"/>
            <a:ext cx="4834812" cy="3710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E360B6-9126-47D4-A58D-72C30CB96F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867"/>
          <a:stretch/>
        </p:blipFill>
        <p:spPr>
          <a:xfrm>
            <a:off x="6600056" y="2924944"/>
            <a:ext cx="4752528" cy="3608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173282"/>
      </p:ext>
    </p:extLst>
  </p:cSld>
  <p:clrMapOvr>
    <a:masterClrMapping/>
  </p:clrMapOvr>
  <p:transition advTm="4055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11F27-0ABE-40A1-A7B1-9F9EF222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C571B-AD99-4058-B5D9-879A4269804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7B4F15-1ECB-4A3D-9658-C8E237D4D065}"/>
              </a:ext>
            </a:extLst>
          </p:cNvPr>
          <p:cNvGrpSpPr/>
          <p:nvPr/>
        </p:nvGrpSpPr>
        <p:grpSpPr>
          <a:xfrm>
            <a:off x="6995592" y="3212976"/>
            <a:ext cx="4861048" cy="3142213"/>
            <a:chOff x="2456574" y="3902724"/>
            <a:chExt cx="4230851" cy="2822067"/>
          </a:xfrm>
        </p:grpSpPr>
        <p:pic>
          <p:nvPicPr>
            <p:cNvPr id="6" name="Picture 5" descr="A sign on the side of a road&#10;&#10;Description generated with very high confidence">
              <a:extLst>
                <a:ext uri="{FF2B5EF4-FFF2-40B4-BE49-F238E27FC236}">
                  <a16:creationId xmlns:a16="http://schemas.microsoft.com/office/drawing/2014/main" id="{FFDFF433-1EA5-43EE-96E0-58D28BF77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574" y="3902724"/>
              <a:ext cx="4230851" cy="2822067"/>
            </a:xfrm>
            <a:prstGeom prst="rect">
              <a:avLst/>
            </a:prstGeom>
          </p:spPr>
        </p:pic>
        <p:pic>
          <p:nvPicPr>
            <p:cNvPr id="8" name="Picture 7" descr="A sign on the side of a road&#10;&#10;Description generated with very high confidence">
              <a:extLst>
                <a:ext uri="{FF2B5EF4-FFF2-40B4-BE49-F238E27FC236}">
                  <a16:creationId xmlns:a16="http://schemas.microsoft.com/office/drawing/2014/main" id="{4C5A1F65-DF06-41E7-A2BF-485EAA39D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3" t="21062" r="77344" b="71703"/>
            <a:stretch/>
          </p:blipFill>
          <p:spPr>
            <a:xfrm>
              <a:off x="2843808" y="4725145"/>
              <a:ext cx="792088" cy="5040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E0138D-1641-4E7B-81AF-6B65032904FE}"/>
                    </a:ext>
                  </a:extLst>
                </p:cNvPr>
                <p:cNvSpPr txBox="1"/>
                <p:nvPr/>
              </p:nvSpPr>
              <p:spPr>
                <a:xfrm>
                  <a:off x="2907595" y="4760676"/>
                  <a:ext cx="646194" cy="37080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oMath>
                    </m:oMathPara>
                  </a14:m>
                  <a:endParaRPr lang="en-US" sz="2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E0138D-1641-4E7B-81AF-6B65032904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7595" y="4760676"/>
                  <a:ext cx="646194" cy="37080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C444D3-32CA-47AD-BA81-E60B5FC7C507}"/>
              </a:ext>
            </a:extLst>
          </p:cNvPr>
          <p:cNvGrpSpPr/>
          <p:nvPr/>
        </p:nvGrpSpPr>
        <p:grpSpPr>
          <a:xfrm>
            <a:off x="396280" y="3330853"/>
            <a:ext cx="6471434" cy="3096344"/>
            <a:chOff x="0" y="211036"/>
            <a:chExt cx="9144000" cy="39312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B3F568-DEB3-4D60-B964-8C275F6F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11036"/>
              <a:ext cx="9144000" cy="393122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65E709-9660-4F09-A231-2AE3B0B36196}"/>
                </a:ext>
              </a:extLst>
            </p:cNvPr>
            <p:cNvSpPr/>
            <p:nvPr/>
          </p:nvSpPr>
          <p:spPr>
            <a:xfrm>
              <a:off x="3959352" y="3227832"/>
              <a:ext cx="4320480" cy="216024"/>
            </a:xfrm>
            <a:prstGeom prst="rect">
              <a:avLst/>
            </a:prstGeom>
            <a:no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CE5A79-7B0F-4122-89B4-49872B978BD3}"/>
                </a:ext>
              </a:extLst>
            </p:cNvPr>
            <p:cNvSpPr/>
            <p:nvPr/>
          </p:nvSpPr>
          <p:spPr>
            <a:xfrm>
              <a:off x="899592" y="3436780"/>
              <a:ext cx="2952328" cy="216024"/>
            </a:xfrm>
            <a:prstGeom prst="rect">
              <a:avLst/>
            </a:prstGeom>
            <a:no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6677D1-8703-469B-AF2F-D27BB4C49211}"/>
                  </a:ext>
                </a:extLst>
              </p:cNvPr>
              <p:cNvSpPr txBox="1"/>
              <p:nvPr/>
            </p:nvSpPr>
            <p:spPr>
              <a:xfrm>
                <a:off x="396280" y="332656"/>
                <a:ext cx="11399440" cy="247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fi-FI" sz="2800" dirty="0" err="1"/>
                  <a:t>Useful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strategy</a:t>
                </a:r>
                <a:r>
                  <a:rPr lang="fi-FI" sz="2800" dirty="0"/>
                  <a:t>: </a:t>
                </a:r>
                <a:r>
                  <a:rPr lang="fi-FI" sz="2800" dirty="0" err="1"/>
                  <a:t>Implement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interpolation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starting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from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speed</a:t>
                </a:r>
                <a:r>
                  <a:rPr lang="fi-FI" sz="2800" dirty="0"/>
                  <a:t> </a:t>
                </a:r>
                <a:r>
                  <a:rPr lang="fi-FI" sz="2800"/>
                  <a:t>of sound </a:t>
                </a:r>
                <a:r>
                  <a:rPr lang="fi-FI" sz="2800" dirty="0"/>
                  <a:t>and </a:t>
                </a:r>
                <a:r>
                  <a:rPr lang="fi-FI" sz="2800" dirty="0" err="1"/>
                  <a:t>classify</a:t>
                </a:r>
                <a:r>
                  <a:rPr lang="fi-FI" sz="2800" dirty="0"/>
                  <a:t> </a:t>
                </a:r>
                <a:r>
                  <a:rPr lang="fi-FI" sz="2800" dirty="0" err="1"/>
                  <a:t>results</a:t>
                </a:r>
                <a:r>
                  <a:rPr lang="fi-FI" sz="2800" dirty="0"/>
                  <a:t> in </a:t>
                </a:r>
                <a:r>
                  <a:rPr lang="fi-FI" sz="2800" dirty="0" err="1"/>
                  <a:t>terms</a:t>
                </a:r>
                <a:r>
                  <a:rPr lang="fi-FI" sz="2800" dirty="0"/>
                  <a:t> </a:t>
                </a:r>
                <a:r>
                  <a:rPr lang="fi-FI" sz="2800"/>
                  <a:t>of maximal value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i-FI" sz="2800"/>
                  <a:t> reaches at any density </a:t>
                </a:r>
                <a:r>
                  <a:rPr lang="fi-FI" sz="2000"/>
                  <a:t>[Annala </a:t>
                </a:r>
                <a:r>
                  <a:rPr lang="fi-FI" sz="2000" dirty="0"/>
                  <a:t>et al., </a:t>
                </a:r>
                <a:r>
                  <a:rPr lang="fi-FI" sz="2000" dirty="0" err="1"/>
                  <a:t>Nature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Physics</a:t>
                </a:r>
                <a:r>
                  <a:rPr lang="fi-FI" sz="2000" dirty="0"/>
                  <a:t> (2020) and PRX (2022)]</a:t>
                </a:r>
                <a:r>
                  <a:rPr lang="fi-FI" sz="2800" dirty="0"/>
                  <a:t> </a:t>
                </a:r>
              </a:p>
              <a:p>
                <a:r>
                  <a:rPr lang="fi-FI" sz="2800" dirty="0" err="1"/>
                  <a:t>Interesting</a:t>
                </a:r>
                <a:r>
                  <a:rPr lang="fi-FI" sz="2800" dirty="0"/>
                  <a:t> </a:t>
                </a:r>
                <a:r>
                  <a:rPr lang="fi-FI" sz="2800" dirty="0" err="1"/>
                  <a:t>because</a:t>
                </a:r>
                <a:r>
                  <a:rPr lang="fi-FI" sz="2800" dirty="0"/>
                  <a:t> of tension </a:t>
                </a:r>
                <a:r>
                  <a:rPr lang="fi-FI" sz="2800" dirty="0" err="1"/>
                  <a:t>between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standard</a:t>
                </a:r>
                <a:r>
                  <a:rPr lang="fi-FI" sz="2800" dirty="0"/>
                  <a:t> </a:t>
                </a:r>
                <a:r>
                  <a:rPr lang="fi-FI" sz="2800" dirty="0" err="1"/>
                  <a:t>lore</a:t>
                </a:r>
                <a:r>
                  <a:rPr lang="fi-FI" sz="2800" dirty="0"/>
                  <a:t> in </a:t>
                </a:r>
                <a:r>
                  <a:rPr lang="fi-FI" sz="2800" dirty="0" err="1"/>
                  <a:t>nuclear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physics</a:t>
                </a:r>
                <a:r>
                  <a:rPr lang="fi-FI" sz="2800" dirty="0"/>
                  <a:t> and </a:t>
                </a:r>
                <a:r>
                  <a:rPr lang="fi-FI" sz="2800" dirty="0" err="1"/>
                  <a:t>experience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from</a:t>
                </a:r>
                <a:r>
                  <a:rPr lang="fi-FI" sz="2800" dirty="0"/>
                  <a:t> </a:t>
                </a:r>
                <a:r>
                  <a:rPr lang="fi-FI" sz="2800" dirty="0" err="1"/>
                  <a:t>other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contexts</a:t>
                </a:r>
                <a:endParaRPr lang="fi-FI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6677D1-8703-469B-AF2F-D27BB4C49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80" y="332656"/>
                <a:ext cx="11399440" cy="2477601"/>
              </a:xfrm>
              <a:prstGeom prst="rect">
                <a:avLst/>
              </a:prstGeom>
              <a:blipFill>
                <a:blip r:embed="rId6"/>
                <a:stretch>
                  <a:fillRect l="-1070" t="-2463" r="-107" b="-615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73285778"/>
      </p:ext>
    </p:extLst>
  </p:cSld>
  <p:clrMapOvr>
    <a:masterClrMapping/>
  </p:clrMapOvr>
  <p:transition advTm="37375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45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779F22-9A49-4670-B7D0-A30A14E6A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7" r="258"/>
          <a:stretch/>
        </p:blipFill>
        <p:spPr>
          <a:xfrm>
            <a:off x="6600056" y="1"/>
            <a:ext cx="5400600" cy="3557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F3808D-C12D-06D6-FDF3-13C940C0CA75}"/>
                  </a:ext>
                </a:extLst>
              </p:cNvPr>
              <p:cNvSpPr txBox="1"/>
              <p:nvPr/>
            </p:nvSpPr>
            <p:spPr>
              <a:xfrm>
                <a:off x="396279" y="332656"/>
                <a:ext cx="6046502" cy="2573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In addition to the usual low- and high-density limit, always require: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EoS must support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800" dirty="0"/>
                  <a:t> stars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LIGO/Virgo 90% tidal deformability limit must be satisfied</a:t>
                </a:r>
              </a:p>
              <a:p>
                <a:pPr>
                  <a:spcAft>
                    <a:spcPts val="1800"/>
                  </a:spcAft>
                </a:pPr>
                <a:r>
                  <a:rPr lang="fi-FI" sz="2000" dirty="0"/>
                  <a:t>[Annala et al., </a:t>
                </a:r>
                <a:r>
                  <a:rPr lang="fi-FI" sz="2000" dirty="0" err="1"/>
                  <a:t>Nature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Physics</a:t>
                </a:r>
                <a:r>
                  <a:rPr lang="fi-FI" sz="2000" dirty="0"/>
                  <a:t> (2020)]</a:t>
                </a:r>
                <a:endParaRPr lang="fi-FI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F3808D-C12D-06D6-FDF3-13C940C0C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79" y="332656"/>
                <a:ext cx="6046502" cy="2573333"/>
              </a:xfrm>
              <a:prstGeom prst="rect">
                <a:avLst/>
              </a:prstGeom>
              <a:blipFill>
                <a:blip r:embed="rId4"/>
                <a:stretch>
                  <a:fillRect l="-2016" t="-2370" b="-331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079368"/>
      </p:ext>
    </p:extLst>
  </p:cSld>
  <p:clrMapOvr>
    <a:masterClrMapping/>
  </p:clrMapOvr>
  <p:transition advTm="27495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46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779F22-9A49-4670-B7D0-A30A14E6A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7" r="258"/>
          <a:stretch/>
        </p:blipFill>
        <p:spPr>
          <a:xfrm>
            <a:off x="6600056" y="1"/>
            <a:ext cx="5400600" cy="3557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BF289C-DDBE-F8D7-B437-BD00C36A8D4A}"/>
                  </a:ext>
                </a:extLst>
              </p:cNvPr>
              <p:cNvSpPr txBox="1"/>
              <p:nvPr/>
            </p:nvSpPr>
            <p:spPr>
              <a:xfrm>
                <a:off x="396279" y="332656"/>
                <a:ext cx="6046502" cy="593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In addition to the usual low- and high-density limit, always require: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EoS must support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800" dirty="0"/>
                  <a:t> stars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LIGO/Virgo 90% tidal deformability limit must be satisfied</a:t>
                </a:r>
              </a:p>
              <a:p>
                <a:pPr>
                  <a:spcAft>
                    <a:spcPts val="1800"/>
                  </a:spcAft>
                </a:pPr>
                <a:r>
                  <a:rPr lang="fi-FI" sz="2000" dirty="0"/>
                  <a:t>[Annala et al., </a:t>
                </a:r>
                <a:r>
                  <a:rPr lang="fi-FI" sz="2000" dirty="0" err="1"/>
                  <a:t>Nature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Physics</a:t>
                </a:r>
                <a:r>
                  <a:rPr lang="fi-FI" sz="2000" dirty="0"/>
                  <a:t> (2020)]</a:t>
                </a:r>
                <a:endParaRPr lang="fi-FI" sz="2800" dirty="0"/>
              </a:p>
              <a:p>
                <a:r>
                  <a:rPr lang="fi-FI" sz="2800" dirty="0"/>
                  <a:t>In </a:t>
                </a:r>
                <a:r>
                  <a:rPr lang="fi-FI" sz="2800" dirty="0" err="1"/>
                  <a:t>recent</a:t>
                </a:r>
                <a:r>
                  <a:rPr lang="fi-FI" sz="2800" dirty="0"/>
                  <a:t> </a:t>
                </a:r>
                <a:r>
                  <a:rPr lang="fi-FI" sz="2800" dirty="0" err="1"/>
                  <a:t>work</a:t>
                </a:r>
                <a:r>
                  <a:rPr lang="fi-FI" sz="2800" dirty="0"/>
                  <a:t>, </a:t>
                </a:r>
                <a:r>
                  <a:rPr lang="fi-FI" sz="2800" dirty="0" err="1"/>
                  <a:t>also</a:t>
                </a:r>
                <a:r>
                  <a:rPr lang="fi-FI" sz="2800" dirty="0"/>
                  <a:t> </a:t>
                </a:r>
                <a:r>
                  <a:rPr lang="fi-FI" sz="2800" dirty="0" err="1"/>
                  <a:t>take</a:t>
                </a:r>
                <a:r>
                  <a:rPr lang="fi-FI" sz="2800" dirty="0"/>
                  <a:t> into </a:t>
                </a:r>
                <a:r>
                  <a:rPr lang="fi-FI" sz="2800" dirty="0" err="1"/>
                  <a:t>account</a:t>
                </a:r>
                <a:r>
                  <a:rPr lang="fi-FI" sz="2800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NICER data for PSR </a:t>
                </a:r>
                <a:r>
                  <a:rPr lang="en-US" sz="2800" dirty="0">
                    <a:solidFill>
                      <a:prstClr val="black"/>
                    </a:solidFill>
                  </a:rPr>
                  <a:t>J0740+6620: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&gt;11.0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km (95%)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</m:d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&gt;1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km (68%)</a:t>
                </a:r>
                <a:endParaRPr lang="fi-FI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BH </a:t>
                </a:r>
                <a:r>
                  <a:rPr lang="fi-FI" sz="2800" dirty="0" err="1"/>
                  <a:t>formation</a:t>
                </a:r>
                <a:r>
                  <a:rPr lang="fi-FI" sz="2800" dirty="0"/>
                  <a:t> in GW170817 via</a:t>
                </a:r>
              </a:p>
              <a:p>
                <a:pPr marL="914400" lvl="1" indent="-457200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fi-FI" sz="2800" dirty="0" err="1"/>
                  <a:t>Supramassive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or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hypermassive</a:t>
                </a:r>
                <a:r>
                  <a:rPr lang="fi-FI" sz="2800" dirty="0"/>
                  <a:t> NS</a:t>
                </a:r>
              </a:p>
              <a:p>
                <a:r>
                  <a:rPr lang="fi-FI" dirty="0"/>
                  <a:t>[Annala et al., PRX 12 (2022)]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BF289C-DDBE-F8D7-B437-BD00C36A8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79" y="332656"/>
                <a:ext cx="6046502" cy="5931304"/>
              </a:xfrm>
              <a:prstGeom prst="rect">
                <a:avLst/>
              </a:prstGeom>
              <a:blipFill>
                <a:blip r:embed="rId4"/>
                <a:stretch>
                  <a:fillRect l="-2016" t="-1028" r="-1109" b="-71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8851014"/>
      </p:ext>
    </p:extLst>
  </p:cSld>
  <p:clrMapOvr>
    <a:masterClrMapping/>
  </p:clrMapOvr>
  <p:transition advTm="63855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47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779F22-9A49-4670-B7D0-A30A14E6A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1" r="17671" b="16196"/>
          <a:stretch/>
        </p:blipFill>
        <p:spPr>
          <a:xfrm>
            <a:off x="6888088" y="1"/>
            <a:ext cx="4176464" cy="2981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FCFDDD-6635-40B0-B18B-09F75CDFE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1808820"/>
            <a:ext cx="1115029" cy="3240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F3808D-C12D-06D6-FDF3-13C940C0CA75}"/>
                  </a:ext>
                </a:extLst>
              </p:cNvPr>
              <p:cNvSpPr txBox="1"/>
              <p:nvPr/>
            </p:nvSpPr>
            <p:spPr>
              <a:xfrm>
                <a:off x="396279" y="332656"/>
                <a:ext cx="6118510" cy="593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In addition to the usual low- and high-density limit, always require: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EoS must support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800" dirty="0"/>
                  <a:t> stars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LIGO/Virgo 90% tidal deformability limit must be satisfied</a:t>
                </a:r>
              </a:p>
              <a:p>
                <a:pPr>
                  <a:spcAft>
                    <a:spcPts val="1800"/>
                  </a:spcAft>
                </a:pPr>
                <a:r>
                  <a:rPr lang="fi-FI" sz="2000" dirty="0"/>
                  <a:t>[Annala et al., </a:t>
                </a:r>
                <a:r>
                  <a:rPr lang="fi-FI" sz="2000" dirty="0" err="1"/>
                  <a:t>Nature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Physics</a:t>
                </a:r>
                <a:r>
                  <a:rPr lang="fi-FI" sz="2000" dirty="0"/>
                  <a:t> (2020)]</a:t>
                </a:r>
                <a:endParaRPr lang="fi-FI" sz="2800" dirty="0"/>
              </a:p>
              <a:p>
                <a:r>
                  <a:rPr lang="fi-FI" sz="2800" dirty="0"/>
                  <a:t>In </a:t>
                </a:r>
                <a:r>
                  <a:rPr lang="fi-FI" sz="2800" dirty="0" err="1"/>
                  <a:t>recent</a:t>
                </a:r>
                <a:r>
                  <a:rPr lang="fi-FI" sz="2800" dirty="0"/>
                  <a:t> </a:t>
                </a:r>
                <a:r>
                  <a:rPr lang="fi-FI" sz="2800" dirty="0" err="1"/>
                  <a:t>work</a:t>
                </a:r>
                <a:r>
                  <a:rPr lang="fi-FI" sz="2800" dirty="0"/>
                  <a:t>, </a:t>
                </a:r>
                <a:r>
                  <a:rPr lang="fi-FI" sz="2800" dirty="0" err="1"/>
                  <a:t>also</a:t>
                </a:r>
                <a:r>
                  <a:rPr lang="fi-FI" sz="2800" dirty="0"/>
                  <a:t> </a:t>
                </a:r>
                <a:r>
                  <a:rPr lang="fi-FI" sz="2800" dirty="0" err="1"/>
                  <a:t>take</a:t>
                </a:r>
                <a:r>
                  <a:rPr lang="fi-FI" sz="2800" dirty="0"/>
                  <a:t> into </a:t>
                </a:r>
                <a:r>
                  <a:rPr lang="fi-FI" sz="2800" dirty="0" err="1"/>
                  <a:t>account</a:t>
                </a:r>
                <a:r>
                  <a:rPr lang="fi-FI" sz="2800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NICER data for PSR </a:t>
                </a:r>
                <a:r>
                  <a:rPr lang="en-US" sz="2800" dirty="0">
                    <a:solidFill>
                      <a:prstClr val="black"/>
                    </a:solidFill>
                  </a:rPr>
                  <a:t>J0740+6620: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</m:d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km (95%)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</m:d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&gt;1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km (68%)</a:t>
                </a:r>
                <a:endParaRPr lang="fi-FI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BH </a:t>
                </a:r>
                <a:r>
                  <a:rPr lang="fi-FI" sz="2800" dirty="0" err="1"/>
                  <a:t>formation</a:t>
                </a:r>
                <a:r>
                  <a:rPr lang="fi-FI" sz="2800" dirty="0"/>
                  <a:t> in GW170817 via</a:t>
                </a:r>
              </a:p>
              <a:p>
                <a:pPr marL="914400" lvl="1" indent="-457200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fi-FI" sz="2800" b="1" dirty="0" err="1"/>
                  <a:t>Supramassive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or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hypermassive</a:t>
                </a:r>
                <a:r>
                  <a:rPr lang="fi-FI" sz="2800" dirty="0"/>
                  <a:t> NS</a:t>
                </a:r>
              </a:p>
              <a:p>
                <a:r>
                  <a:rPr lang="fi-FI" dirty="0"/>
                  <a:t>[Annala et al., PRX 12 (2022)]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F3808D-C12D-06D6-FDF3-13C940C0C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79" y="332656"/>
                <a:ext cx="6118510" cy="5931304"/>
              </a:xfrm>
              <a:prstGeom prst="rect">
                <a:avLst/>
              </a:prstGeom>
              <a:blipFill>
                <a:blip r:embed="rId5"/>
                <a:stretch>
                  <a:fillRect l="-1992" t="-1028" r="-797" b="-71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563E809-13DA-4388-8991-CD25238D5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208" y="2060848"/>
            <a:ext cx="466477" cy="228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846F1-F33E-C3A5-0741-1F43AC0B953C}"/>
              </a:ext>
            </a:extLst>
          </p:cNvPr>
          <p:cNvPicPr>
            <a:picLocks/>
          </p:cNvPicPr>
          <p:nvPr/>
        </p:nvPicPr>
        <p:blipFill rotWithShape="1">
          <a:blip r:embed="rId7">
            <a:lum/>
            <a:alphaModFix/>
          </a:blip>
          <a:srcRect l="2269" t="8930" r="66180"/>
          <a:stretch/>
        </p:blipFill>
        <p:spPr>
          <a:xfrm>
            <a:off x="6993684" y="3284984"/>
            <a:ext cx="3996000" cy="334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88A165-D239-344D-AE62-C81B14EFADD6}"/>
              </a:ext>
            </a:extLst>
          </p:cNvPr>
          <p:cNvSpPr/>
          <p:nvPr/>
        </p:nvSpPr>
        <p:spPr>
          <a:xfrm>
            <a:off x="6993683" y="3210890"/>
            <a:ext cx="254446" cy="2666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487908-A7E3-A3EE-A746-C5B8EFB44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0074" y="3150196"/>
            <a:ext cx="294878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55311"/>
      </p:ext>
    </p:extLst>
  </p:cSld>
  <p:clrMapOvr>
    <a:masterClrMapping/>
  </p:clrMapOvr>
  <p:transition advTm="4167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8B6B94-DEEE-C142-D633-EF6D3E37C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727" y="3140968"/>
            <a:ext cx="294878" cy="2844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48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779F22-9A49-4670-B7D0-A30A14E6AF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1" r="17671" b="16196"/>
          <a:stretch/>
        </p:blipFill>
        <p:spPr>
          <a:xfrm>
            <a:off x="6888088" y="1"/>
            <a:ext cx="4176464" cy="2981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FCFDDD-6635-40B0-B18B-09F75CDFE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4552" y="1808820"/>
            <a:ext cx="1115029" cy="3240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F3808D-C12D-06D6-FDF3-13C940C0CA75}"/>
                  </a:ext>
                </a:extLst>
              </p:cNvPr>
              <p:cNvSpPr txBox="1"/>
              <p:nvPr/>
            </p:nvSpPr>
            <p:spPr>
              <a:xfrm>
                <a:off x="396279" y="332656"/>
                <a:ext cx="6118510" cy="593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In addition to the usual low- and high-density limit, always require: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EoS must support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800" dirty="0"/>
                  <a:t> stars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LIGO/Virgo 90% tidal deformability limit must be satisfied</a:t>
                </a:r>
              </a:p>
              <a:p>
                <a:pPr>
                  <a:spcAft>
                    <a:spcPts val="1800"/>
                  </a:spcAft>
                </a:pPr>
                <a:r>
                  <a:rPr lang="fi-FI" sz="2000" dirty="0"/>
                  <a:t>[Annala et al., </a:t>
                </a:r>
                <a:r>
                  <a:rPr lang="fi-FI" sz="2000" dirty="0" err="1"/>
                  <a:t>Nature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Physics</a:t>
                </a:r>
                <a:r>
                  <a:rPr lang="fi-FI" sz="2000" dirty="0"/>
                  <a:t> (2020)]</a:t>
                </a:r>
                <a:endParaRPr lang="fi-FI" sz="2800" dirty="0"/>
              </a:p>
              <a:p>
                <a:r>
                  <a:rPr lang="fi-FI" sz="2800" dirty="0"/>
                  <a:t>In </a:t>
                </a:r>
                <a:r>
                  <a:rPr lang="fi-FI" sz="2800" dirty="0" err="1"/>
                  <a:t>recent</a:t>
                </a:r>
                <a:r>
                  <a:rPr lang="fi-FI" sz="2800" dirty="0"/>
                  <a:t> </a:t>
                </a:r>
                <a:r>
                  <a:rPr lang="fi-FI" sz="2800" dirty="0" err="1"/>
                  <a:t>work</a:t>
                </a:r>
                <a:r>
                  <a:rPr lang="fi-FI" sz="2800" dirty="0"/>
                  <a:t>, </a:t>
                </a:r>
                <a:r>
                  <a:rPr lang="fi-FI" sz="2800" dirty="0" err="1"/>
                  <a:t>also</a:t>
                </a:r>
                <a:r>
                  <a:rPr lang="fi-FI" sz="2800" dirty="0"/>
                  <a:t> </a:t>
                </a:r>
                <a:r>
                  <a:rPr lang="fi-FI" sz="2800" dirty="0" err="1"/>
                  <a:t>take</a:t>
                </a:r>
                <a:r>
                  <a:rPr lang="fi-FI" sz="2800" dirty="0"/>
                  <a:t> into </a:t>
                </a:r>
                <a:r>
                  <a:rPr lang="fi-FI" sz="2800" dirty="0" err="1"/>
                  <a:t>account</a:t>
                </a:r>
                <a:r>
                  <a:rPr lang="fi-FI" sz="2800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NICER data for PSR </a:t>
                </a:r>
                <a:r>
                  <a:rPr lang="en-US" sz="2800" dirty="0">
                    <a:solidFill>
                      <a:prstClr val="black"/>
                    </a:solidFill>
                  </a:rPr>
                  <a:t>J0740+6620: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&gt;11.0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km (95%)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d>
                      <m:d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</m:d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km (68%)</a:t>
                </a:r>
                <a:endParaRPr lang="fi-FI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BH </a:t>
                </a:r>
                <a:r>
                  <a:rPr lang="fi-FI" sz="2800" dirty="0" err="1"/>
                  <a:t>formation</a:t>
                </a:r>
                <a:r>
                  <a:rPr lang="fi-FI" sz="2800" dirty="0"/>
                  <a:t> in GW170817 via</a:t>
                </a:r>
              </a:p>
              <a:p>
                <a:pPr marL="914400" lvl="1" indent="-457200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fi-FI" sz="2800" b="1" dirty="0" err="1"/>
                  <a:t>Supramassive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or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hypermassive</a:t>
                </a:r>
                <a:r>
                  <a:rPr lang="fi-FI" sz="2800" dirty="0"/>
                  <a:t> NS</a:t>
                </a:r>
              </a:p>
              <a:p>
                <a:r>
                  <a:rPr lang="fi-FI" dirty="0"/>
                  <a:t>[Annala et al., PRX 12 (2022)]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F3808D-C12D-06D6-FDF3-13C940C0C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79" y="332656"/>
                <a:ext cx="6118510" cy="5931304"/>
              </a:xfrm>
              <a:prstGeom prst="rect">
                <a:avLst/>
              </a:prstGeom>
              <a:blipFill>
                <a:blip r:embed="rId6"/>
                <a:stretch>
                  <a:fillRect l="-1992" t="-1028" r="-797" b="-71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563E809-13DA-4388-8991-CD25238D5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208" y="2060848"/>
            <a:ext cx="466477" cy="228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C777EE-127F-7560-8699-33EAF800A6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/>
            <a:alphaModFix/>
          </a:blip>
          <a:srcRect l="63062" t="8755" r="7491"/>
          <a:stretch/>
        </p:blipFill>
        <p:spPr>
          <a:xfrm>
            <a:off x="7257168" y="3276000"/>
            <a:ext cx="3735375" cy="33639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AA698E-253D-8D80-A560-74ABC5EAD0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/>
            <a:alphaModFix/>
          </a:blip>
          <a:srcRect l="63062" t="84929" r="33311" b="7257"/>
          <a:stretch/>
        </p:blipFill>
        <p:spPr>
          <a:xfrm>
            <a:off x="7148034" y="6084000"/>
            <a:ext cx="460134" cy="28803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57254615"/>
      </p:ext>
    </p:extLst>
  </p:cSld>
  <p:clrMapOvr>
    <a:masterClrMapping/>
  </p:clrMapOvr>
  <p:transition advTm="9815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49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779F22-9A49-4670-B7D0-A30A14E6A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1" r="17671" b="16196"/>
          <a:stretch/>
        </p:blipFill>
        <p:spPr>
          <a:xfrm>
            <a:off x="6888088" y="1"/>
            <a:ext cx="4176464" cy="2981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FCFDDD-6635-40B0-B18B-09F75CDFE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1808820"/>
            <a:ext cx="1115029" cy="3240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F3808D-C12D-06D6-FDF3-13C940C0CA75}"/>
                  </a:ext>
                </a:extLst>
              </p:cNvPr>
              <p:cNvSpPr txBox="1"/>
              <p:nvPr/>
            </p:nvSpPr>
            <p:spPr>
              <a:xfrm>
                <a:off x="396279" y="332656"/>
                <a:ext cx="6118510" cy="593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In addition to the usual low- and high-density limit, always require: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EoS must support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800" dirty="0"/>
                  <a:t> stars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LIGO/Virgo 90% tidal deformability limit must be satisfied</a:t>
                </a:r>
              </a:p>
              <a:p>
                <a:pPr>
                  <a:spcAft>
                    <a:spcPts val="1800"/>
                  </a:spcAft>
                </a:pPr>
                <a:r>
                  <a:rPr lang="fi-FI" sz="2000" dirty="0"/>
                  <a:t>[Annala et al., </a:t>
                </a:r>
                <a:r>
                  <a:rPr lang="fi-FI" sz="2000" dirty="0" err="1"/>
                  <a:t>Nature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Physics</a:t>
                </a:r>
                <a:r>
                  <a:rPr lang="fi-FI" sz="2000" dirty="0"/>
                  <a:t> (2020)]</a:t>
                </a:r>
                <a:endParaRPr lang="fi-FI" sz="2800" dirty="0"/>
              </a:p>
              <a:p>
                <a:r>
                  <a:rPr lang="fi-FI" sz="2800" dirty="0"/>
                  <a:t>In </a:t>
                </a:r>
                <a:r>
                  <a:rPr lang="fi-FI" sz="2800" dirty="0" err="1"/>
                  <a:t>recent</a:t>
                </a:r>
                <a:r>
                  <a:rPr lang="fi-FI" sz="2800" dirty="0"/>
                  <a:t> </a:t>
                </a:r>
                <a:r>
                  <a:rPr lang="fi-FI" sz="2800" dirty="0" err="1"/>
                  <a:t>work</a:t>
                </a:r>
                <a:r>
                  <a:rPr lang="fi-FI" sz="2800" dirty="0"/>
                  <a:t>, </a:t>
                </a:r>
                <a:r>
                  <a:rPr lang="fi-FI" sz="2800" dirty="0" err="1"/>
                  <a:t>also</a:t>
                </a:r>
                <a:r>
                  <a:rPr lang="fi-FI" sz="2800" dirty="0"/>
                  <a:t> </a:t>
                </a:r>
                <a:r>
                  <a:rPr lang="fi-FI" sz="2800" dirty="0" err="1"/>
                  <a:t>take</a:t>
                </a:r>
                <a:r>
                  <a:rPr lang="fi-FI" sz="2800" dirty="0"/>
                  <a:t> into </a:t>
                </a:r>
                <a:r>
                  <a:rPr lang="fi-FI" sz="2800" dirty="0" err="1"/>
                  <a:t>account</a:t>
                </a:r>
                <a:r>
                  <a:rPr lang="fi-FI" sz="2800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NICER data for PSR </a:t>
                </a:r>
                <a:r>
                  <a:rPr lang="en-US" sz="2800" dirty="0">
                    <a:solidFill>
                      <a:prstClr val="black"/>
                    </a:solidFill>
                  </a:rPr>
                  <a:t>J0740+6620: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</m:d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km (95%)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</m:d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&gt;12.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km (68%)</a:t>
                </a:r>
                <a:endParaRPr lang="fi-FI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BH </a:t>
                </a:r>
                <a:r>
                  <a:rPr lang="fi-FI" sz="2800" dirty="0" err="1"/>
                  <a:t>formation</a:t>
                </a:r>
                <a:r>
                  <a:rPr lang="fi-FI" sz="2800" dirty="0"/>
                  <a:t> in GW170817 via</a:t>
                </a:r>
              </a:p>
              <a:p>
                <a:pPr marL="914400" lvl="1" indent="-457200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fi-FI" sz="2800" dirty="0" err="1"/>
                  <a:t>Supramassive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or</a:t>
                </a:r>
                <a:r>
                  <a:rPr lang="fi-FI" sz="2800" dirty="0"/>
                  <a:t> </a:t>
                </a:r>
                <a:r>
                  <a:rPr lang="fi-FI" sz="2800" b="1" dirty="0" err="1"/>
                  <a:t>hypermassive</a:t>
                </a:r>
                <a:r>
                  <a:rPr lang="fi-FI" sz="2800" dirty="0"/>
                  <a:t> NS</a:t>
                </a:r>
              </a:p>
              <a:p>
                <a:r>
                  <a:rPr lang="fi-FI" dirty="0"/>
                  <a:t>[Annala et al., PRX 12 (2022)]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F3808D-C12D-06D6-FDF3-13C940C0C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79" y="332656"/>
                <a:ext cx="6118510" cy="5931304"/>
              </a:xfrm>
              <a:prstGeom prst="rect">
                <a:avLst/>
              </a:prstGeom>
              <a:blipFill>
                <a:blip r:embed="rId5"/>
                <a:stretch>
                  <a:fillRect l="-1992" t="-1028" r="-797" b="-71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563E809-13DA-4388-8991-CD25238D5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208" y="2060848"/>
            <a:ext cx="466477" cy="2285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C6B526-A9D9-CCC3-9D1B-EA19FF59A52B}"/>
              </a:ext>
            </a:extLst>
          </p:cNvPr>
          <p:cNvPicPr>
            <a:picLocks/>
          </p:cNvPicPr>
          <p:nvPr/>
        </p:nvPicPr>
        <p:blipFill rotWithShape="1">
          <a:blip r:embed="rId7">
            <a:lum/>
            <a:alphaModFix/>
          </a:blip>
          <a:srcRect l="3428" t="6239" r="66122"/>
          <a:stretch/>
        </p:blipFill>
        <p:spPr>
          <a:xfrm>
            <a:off x="7138812" y="3265200"/>
            <a:ext cx="3841258" cy="334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92B21C-15FA-2EFF-BAE2-732190C90621}"/>
              </a:ext>
            </a:extLst>
          </p:cNvPr>
          <p:cNvSpPr/>
          <p:nvPr/>
        </p:nvSpPr>
        <p:spPr>
          <a:xfrm>
            <a:off x="7041911" y="3212976"/>
            <a:ext cx="206217" cy="280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CBB3DA-47BC-FB77-FE89-8DDFF53B8C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6727" y="3140968"/>
            <a:ext cx="294878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5369"/>
      </p:ext>
    </p:extLst>
  </p:cSld>
  <p:clrMapOvr>
    <a:masterClrMapping/>
  </p:clrMapOvr>
  <p:transition advTm="8655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448" y="2852936"/>
            <a:ext cx="10009112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NS matter: from dilute crust to ultradense core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0590"/>
      </p:ext>
    </p:extLst>
  </p:cSld>
  <p:clrMapOvr>
    <a:masterClrMapping/>
  </p:clrMapOvr>
  <p:transition advTm="5808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779F22-9A49-4670-B7D0-A30A14E6A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1" r="17671" b="16196"/>
          <a:stretch/>
        </p:blipFill>
        <p:spPr>
          <a:xfrm>
            <a:off x="6888088" y="1"/>
            <a:ext cx="4176464" cy="2981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FCFDDD-6635-40B0-B18B-09F75CDFE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552" y="1808820"/>
            <a:ext cx="1115029" cy="3240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F3808D-C12D-06D6-FDF3-13C940C0CA75}"/>
                  </a:ext>
                </a:extLst>
              </p:cNvPr>
              <p:cNvSpPr txBox="1"/>
              <p:nvPr/>
            </p:nvSpPr>
            <p:spPr>
              <a:xfrm>
                <a:off x="396279" y="332656"/>
                <a:ext cx="6118510" cy="593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In addition to the usual low- and high-density limit, always require: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EoS must support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800" dirty="0"/>
                  <a:t> stars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LIGO/Virgo 90% tidal deformability limit must be satisfied</a:t>
                </a:r>
              </a:p>
              <a:p>
                <a:pPr>
                  <a:spcAft>
                    <a:spcPts val="1800"/>
                  </a:spcAft>
                </a:pPr>
                <a:r>
                  <a:rPr lang="fi-FI" sz="2000" dirty="0"/>
                  <a:t>[Annala et al., </a:t>
                </a:r>
                <a:r>
                  <a:rPr lang="fi-FI" sz="2000" dirty="0" err="1"/>
                  <a:t>Nature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Physics</a:t>
                </a:r>
                <a:r>
                  <a:rPr lang="fi-FI" sz="2000" dirty="0"/>
                  <a:t> (2020)]</a:t>
                </a:r>
                <a:endParaRPr lang="fi-FI" sz="2800" dirty="0"/>
              </a:p>
              <a:p>
                <a:r>
                  <a:rPr lang="fi-FI" sz="2800" dirty="0"/>
                  <a:t>In </a:t>
                </a:r>
                <a:r>
                  <a:rPr lang="fi-FI" sz="2800" dirty="0" err="1"/>
                  <a:t>recent</a:t>
                </a:r>
                <a:r>
                  <a:rPr lang="fi-FI" sz="2800" dirty="0"/>
                  <a:t> </a:t>
                </a:r>
                <a:r>
                  <a:rPr lang="fi-FI" sz="2800" dirty="0" err="1"/>
                  <a:t>work</a:t>
                </a:r>
                <a:r>
                  <a:rPr lang="fi-FI" sz="2800" dirty="0"/>
                  <a:t>, </a:t>
                </a:r>
                <a:r>
                  <a:rPr lang="fi-FI" sz="2800" dirty="0" err="1"/>
                  <a:t>also</a:t>
                </a:r>
                <a:r>
                  <a:rPr lang="fi-FI" sz="2800" dirty="0"/>
                  <a:t> </a:t>
                </a:r>
                <a:r>
                  <a:rPr lang="fi-FI" sz="2800" dirty="0" err="1"/>
                  <a:t>take</a:t>
                </a:r>
                <a:r>
                  <a:rPr lang="fi-FI" sz="2800" dirty="0"/>
                  <a:t> into </a:t>
                </a:r>
                <a:r>
                  <a:rPr lang="fi-FI" sz="2800" dirty="0" err="1"/>
                  <a:t>account</a:t>
                </a:r>
                <a:r>
                  <a:rPr lang="fi-FI" sz="2800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NICER data for PSR </a:t>
                </a:r>
                <a:r>
                  <a:rPr lang="en-US" sz="2800" dirty="0">
                    <a:solidFill>
                      <a:prstClr val="black"/>
                    </a:solidFill>
                  </a:rPr>
                  <a:t>J0740+6620: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&gt;11.0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km (95%)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d>
                      <m:d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</m:d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km (68%)</a:t>
                </a:r>
                <a:endParaRPr lang="fi-FI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BH </a:t>
                </a:r>
                <a:r>
                  <a:rPr lang="fi-FI" sz="2800" dirty="0" err="1"/>
                  <a:t>formation</a:t>
                </a:r>
                <a:r>
                  <a:rPr lang="fi-FI" sz="2800" dirty="0"/>
                  <a:t> in GW170817 via</a:t>
                </a:r>
              </a:p>
              <a:p>
                <a:pPr marL="914400" lvl="1" indent="-457200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fi-FI" sz="2800" dirty="0" err="1"/>
                  <a:t>Supramassive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or</a:t>
                </a:r>
                <a:r>
                  <a:rPr lang="fi-FI" sz="2800" dirty="0"/>
                  <a:t> </a:t>
                </a:r>
                <a:r>
                  <a:rPr lang="fi-FI" sz="2800" b="1" dirty="0" err="1"/>
                  <a:t>hypermassive</a:t>
                </a:r>
                <a:r>
                  <a:rPr lang="fi-FI" sz="2800" dirty="0"/>
                  <a:t> NS</a:t>
                </a:r>
              </a:p>
              <a:p>
                <a:r>
                  <a:rPr lang="fi-FI" dirty="0"/>
                  <a:t>[Annala et al., PRX 12 (2022)]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F3808D-C12D-06D6-FDF3-13C940C0C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79" y="332656"/>
                <a:ext cx="6118510" cy="5931304"/>
              </a:xfrm>
              <a:prstGeom prst="rect">
                <a:avLst/>
              </a:prstGeom>
              <a:blipFill>
                <a:blip r:embed="rId5"/>
                <a:stretch>
                  <a:fillRect l="-1992" t="-1028" r="-797" b="-71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563E809-13DA-4388-8991-CD25238D5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208" y="2060848"/>
            <a:ext cx="466477" cy="2285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8C279-52D8-DD75-C516-EBBF0C7FE193}"/>
              </a:ext>
            </a:extLst>
          </p:cNvPr>
          <p:cNvPicPr>
            <a:picLocks/>
          </p:cNvPicPr>
          <p:nvPr/>
        </p:nvPicPr>
        <p:blipFill rotWithShape="1">
          <a:blip r:embed="rId7">
            <a:lum/>
            <a:alphaModFix/>
          </a:blip>
          <a:srcRect l="63149" t="6477" r="6678"/>
          <a:stretch/>
        </p:blipFill>
        <p:spPr>
          <a:xfrm>
            <a:off x="7254000" y="3276000"/>
            <a:ext cx="3816000" cy="334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8B04BD-4A69-1014-AD45-9BBF9575D9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6727" y="3140968"/>
            <a:ext cx="294878" cy="28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204FC-3428-EEFC-9E8C-FCD1BB9D696F}"/>
              </a:ext>
            </a:extLst>
          </p:cNvPr>
          <p:cNvPicPr>
            <a:picLocks/>
          </p:cNvPicPr>
          <p:nvPr/>
        </p:nvPicPr>
        <p:blipFill rotWithShape="1">
          <a:blip r:embed="rId7">
            <a:lum/>
            <a:alphaModFix/>
          </a:blip>
          <a:srcRect l="63149" t="85049" r="29708" b="6905"/>
          <a:stretch/>
        </p:blipFill>
        <p:spPr>
          <a:xfrm>
            <a:off x="7128000" y="6093296"/>
            <a:ext cx="903355" cy="28803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81451038"/>
      </p:ext>
    </p:extLst>
  </p:cSld>
  <p:clrMapOvr>
    <a:masterClrMapping/>
  </p:clrMapOvr>
  <p:transition advTm="19255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51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5E5818-BB52-493D-A687-B952FBC1318C}"/>
                  </a:ext>
                </a:extLst>
              </p:cNvPr>
              <p:cNvSpPr txBox="1"/>
              <p:nvPr/>
            </p:nvSpPr>
            <p:spPr>
              <a:xfrm>
                <a:off x="609600" y="4581128"/>
                <a:ext cx="11031016" cy="1740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fi-FI" sz="2800" dirty="0"/>
                  <a:t>In </a:t>
                </a:r>
                <a:r>
                  <a:rPr lang="fi-FI" sz="2800" dirty="0" err="1"/>
                  <a:t>particular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the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low</a:t>
                </a:r>
                <a:r>
                  <a:rPr lang="fi-FI" sz="2800" dirty="0"/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i-FI" sz="2800" dirty="0"/>
                  <a:t> EoSs </a:t>
                </a:r>
                <a:r>
                  <a:rPr lang="fi-FI" sz="2800" dirty="0" err="1"/>
                  <a:t>suggest</a:t>
                </a:r>
                <a:r>
                  <a:rPr lang="fi-FI" sz="2800" dirty="0"/>
                  <a:t> a </a:t>
                </a:r>
                <a:r>
                  <a:rPr lang="fi-FI" sz="2800" dirty="0" err="1"/>
                  <a:t>two-phase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structure</a:t>
                </a:r>
                <a:r>
                  <a:rPr lang="fi-FI" sz="2800" dirty="0"/>
                  <a:t>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dirty="0"/>
                  <a:t>Distinguishing feature between phases: polytropic index (logarithm. slope)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func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</m:func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fi-FI" sz="2800" dirty="0"/>
                  <a:t> in </a:t>
                </a:r>
                <a:r>
                  <a:rPr lang="fi-FI" sz="2800" dirty="0" err="1"/>
                  <a:t>nearly</a:t>
                </a:r>
                <a:r>
                  <a:rPr lang="fi-FI" sz="2800" dirty="0"/>
                  <a:t> </a:t>
                </a:r>
                <a:r>
                  <a:rPr lang="fi-FI" sz="2800" dirty="0" err="1"/>
                  <a:t>conformal</a:t>
                </a:r>
                <a:r>
                  <a:rPr lang="fi-FI" sz="2800" dirty="0"/>
                  <a:t> QM, </a:t>
                </a:r>
                <a14:m>
                  <m:oMath xmlns:m="http://schemas.openxmlformats.org/officeDocument/2006/math">
                    <m:r>
                      <a:rPr lang="fi-FI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i-FI" sz="2800" dirty="0"/>
                  <a:t>2.5 in </a:t>
                </a:r>
                <a:r>
                  <a:rPr lang="fi-FI" sz="2800" dirty="0" err="1"/>
                  <a:t>sub-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i-FI" sz="2800" dirty="0"/>
                  <a:t> </a:t>
                </a:r>
                <a:r>
                  <a:rPr lang="fi-FI" sz="2800" dirty="0" err="1"/>
                  <a:t>nuclear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matter</a:t>
                </a:r>
                <a:endParaRPr lang="fi-FI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5E5818-BB52-493D-A687-B952FBC13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81128"/>
                <a:ext cx="11031016" cy="1740028"/>
              </a:xfrm>
              <a:prstGeom prst="rect">
                <a:avLst/>
              </a:prstGeom>
              <a:blipFill>
                <a:blip r:embed="rId3"/>
                <a:stretch>
                  <a:fillRect l="-1105" t="-3147" r="-552" b="-3846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8CE1745-2274-C168-9BD5-6C141FB4B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338586"/>
            <a:ext cx="4752528" cy="4173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A30024-23C7-B2E5-F537-C948F6595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638" y="471635"/>
            <a:ext cx="1012890" cy="317338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FACA82-7ADC-DE28-9BB8-9AF8D6BEC16B}"/>
              </a:ext>
            </a:extLst>
          </p:cNvPr>
          <p:cNvCxnSpPr>
            <a:cxnSpLocks/>
          </p:cNvCxnSpPr>
          <p:nvPr/>
        </p:nvCxnSpPr>
        <p:spPr>
          <a:xfrm flipV="1">
            <a:off x="3287688" y="591165"/>
            <a:ext cx="4464496" cy="190173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B5FBD2-E62A-E177-D932-B078CF7006B8}"/>
              </a:ext>
            </a:extLst>
          </p:cNvPr>
          <p:cNvCxnSpPr>
            <a:cxnSpLocks/>
          </p:cNvCxnSpPr>
          <p:nvPr/>
        </p:nvCxnSpPr>
        <p:spPr>
          <a:xfrm flipV="1">
            <a:off x="3431704" y="692696"/>
            <a:ext cx="2016224" cy="27803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503140"/>
      </p:ext>
    </p:extLst>
  </p:cSld>
  <p:clrMapOvr>
    <a:masterClrMapping/>
  </p:clrMapOvr>
  <p:transition advTm="6459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2278F03-8F95-FC45-9C1D-EC5F4562706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1" y="0"/>
            <a:ext cx="3658463" cy="34281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8D6793-922C-EDCD-D6EC-940E6269EA28}"/>
                  </a:ext>
                </a:extLst>
              </p:cNvPr>
              <p:cNvSpPr txBox="1"/>
              <p:nvPr/>
            </p:nvSpPr>
            <p:spPr>
              <a:xfrm>
                <a:off x="335360" y="3980671"/>
                <a:ext cx="11521280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fi-FI" sz="2800" dirty="0"/>
                  <a:t>Detailed </a:t>
                </a:r>
                <a:r>
                  <a:rPr lang="fi-FI" sz="2800" dirty="0" err="1"/>
                  <a:t>comparison</a:t>
                </a:r>
                <a:r>
                  <a:rPr lang="fi-FI" sz="2800" dirty="0"/>
                  <a:t> of </a:t>
                </a:r>
                <a:r>
                  <a:rPr lang="fi-FI" sz="2800" dirty="0" err="1"/>
                  <a:t>interpolated</a:t>
                </a:r>
                <a:r>
                  <a:rPr lang="fi-FI" sz="2800" dirty="0"/>
                  <a:t> EoSs </a:t>
                </a:r>
                <a:r>
                  <a:rPr lang="fi-FI" sz="2800" dirty="0" err="1"/>
                  <a:t>with</a:t>
                </a:r>
                <a:r>
                  <a:rPr lang="fi-FI" sz="2800" dirty="0"/>
                  <a:t> </a:t>
                </a:r>
                <a:r>
                  <a:rPr lang="fi-FI" sz="2800" dirty="0" err="1"/>
                  <a:t>nuclear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matter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models</a:t>
                </a:r>
                <a:r>
                  <a:rPr lang="fi-FI" sz="2800" dirty="0"/>
                  <a:t> and pQCD </a:t>
                </a:r>
                <a:r>
                  <a:rPr lang="fi-FI" sz="2800" dirty="0" err="1"/>
                  <a:t>limit</a:t>
                </a:r>
                <a:r>
                  <a:rPr lang="fi-FI" sz="2800" dirty="0"/>
                  <a:t> </a:t>
                </a:r>
                <a:r>
                  <a:rPr lang="fi-FI" sz="2800" dirty="0" err="1"/>
                  <a:t>reveals</a:t>
                </a:r>
                <a:r>
                  <a:rPr lang="fi-FI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fi-FI" sz="2800" dirty="0"/>
                  <a:t> </a:t>
                </a:r>
                <a:r>
                  <a:rPr lang="fi-FI" sz="2800" dirty="0" err="1"/>
                  <a:t>centres</a:t>
                </a:r>
                <a:r>
                  <a:rPr lang="fi-FI" sz="2800" dirty="0"/>
                  <a:t> </a:t>
                </a:r>
                <a:r>
                  <a:rPr lang="fi-FI" sz="2800"/>
                  <a:t>to reside closer </a:t>
                </a:r>
                <a:r>
                  <a:rPr lang="fi-FI" sz="2800" dirty="0"/>
                  <a:t>to </a:t>
                </a:r>
                <a:r>
                  <a:rPr lang="fi-FI" sz="2800" dirty="0" err="1"/>
                  <a:t>quark</a:t>
                </a:r>
                <a:r>
                  <a:rPr lang="fi-FI" sz="2800" dirty="0"/>
                  <a:t> </a:t>
                </a:r>
                <a:r>
                  <a:rPr lang="fi-FI" sz="2800" err="1"/>
                  <a:t>than</a:t>
                </a:r>
                <a:r>
                  <a:rPr lang="fi-FI" sz="2800"/>
                  <a:t> nuclear-matter </a:t>
                </a:r>
                <a:r>
                  <a:rPr lang="fi-FI" sz="2800" dirty="0" err="1"/>
                  <a:t>limit</a:t>
                </a:r>
                <a:r>
                  <a:rPr lang="fi-FI" sz="2800"/>
                  <a:t>. Large QM-like cores for moderate latent heats and </a:t>
                </a:r>
                <a:r>
                  <a:rPr lang="fi-FI" sz="2800" dirty="0"/>
                  <a:t>max(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i-FI" sz="2800" dirty="0"/>
                  <a:t>).</a:t>
                </a:r>
              </a:p>
              <a:p>
                <a:pPr>
                  <a:spcAft>
                    <a:spcPts val="1200"/>
                  </a:spcAft>
                </a:pPr>
                <a:r>
                  <a:rPr lang="fi-FI" sz="2800"/>
                  <a:t>Inclusion of new data </a:t>
                </a:r>
                <a:r>
                  <a:rPr lang="en-US" sz="2800"/>
                  <a:t>strengthens</a:t>
                </a:r>
                <a:r>
                  <a:rPr lang="fi-FI" sz="2800"/>
                  <a:t> the conclusions; more to follow.</a:t>
                </a:r>
              </a:p>
              <a:p>
                <a:pPr>
                  <a:spcAft>
                    <a:spcPts val="1200"/>
                  </a:spcAft>
                </a:pPr>
                <a:r>
                  <a:rPr lang="fi-FI"/>
                  <a:t>[Annala et al., Nature Physics (2020); Annala, Gorda, Hirvonen, Komoltsev, Kurkela, Nättilä, AV, In progress]</a:t>
                </a:r>
                <a:endParaRPr lang="fi-FI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8D6793-922C-EDCD-D6EC-940E6269E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3980671"/>
                <a:ext cx="11521280" cy="2400657"/>
              </a:xfrm>
              <a:prstGeom prst="rect">
                <a:avLst/>
              </a:prstGeom>
              <a:blipFill>
                <a:blip r:embed="rId3"/>
                <a:stretch>
                  <a:fillRect l="-1058" t="-2538" r="-1323" b="-3046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E01D260-8633-1361-666A-C1BC4CDF4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514" y="0"/>
            <a:ext cx="3666971" cy="3428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B9C312-F035-B071-8CE1-DD0C1829E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256" y="885"/>
            <a:ext cx="3666593" cy="3428116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818DA7D-3EAD-E754-D959-A4DE8344AF8C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65730"/>
      </p:ext>
    </p:extLst>
  </p:cSld>
  <p:clrMapOvr>
    <a:masterClrMapping/>
  </p:clrMapOvr>
  <p:transition advTm="158287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2278F03-8F95-FC45-9C1D-EC5F4562706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53</a:t>
            </a:fld>
            <a:endParaRPr 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8D6793-922C-EDCD-D6EC-940E6269EA28}"/>
                  </a:ext>
                </a:extLst>
              </p:cNvPr>
              <p:cNvSpPr txBox="1"/>
              <p:nvPr/>
            </p:nvSpPr>
            <p:spPr>
              <a:xfrm>
                <a:off x="335360" y="3980671"/>
                <a:ext cx="11521280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fi-FI" sz="2800" dirty="0"/>
                  <a:t>Detailed </a:t>
                </a:r>
                <a:r>
                  <a:rPr lang="fi-FI" sz="2800" dirty="0" err="1"/>
                  <a:t>comparison</a:t>
                </a:r>
                <a:r>
                  <a:rPr lang="fi-FI" sz="2800" dirty="0"/>
                  <a:t> of </a:t>
                </a:r>
                <a:r>
                  <a:rPr lang="fi-FI" sz="2800" dirty="0" err="1"/>
                  <a:t>interpolated</a:t>
                </a:r>
                <a:r>
                  <a:rPr lang="fi-FI" sz="2800" dirty="0"/>
                  <a:t> EoSs </a:t>
                </a:r>
                <a:r>
                  <a:rPr lang="fi-FI" sz="2800" dirty="0" err="1"/>
                  <a:t>with</a:t>
                </a:r>
                <a:r>
                  <a:rPr lang="fi-FI" sz="2800" dirty="0"/>
                  <a:t> </a:t>
                </a:r>
                <a:r>
                  <a:rPr lang="fi-FI" sz="2800" dirty="0" err="1"/>
                  <a:t>nuclear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matter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models</a:t>
                </a:r>
                <a:r>
                  <a:rPr lang="fi-FI" sz="2800" dirty="0"/>
                  <a:t> and pQCD </a:t>
                </a:r>
                <a:r>
                  <a:rPr lang="fi-FI" sz="2800" dirty="0" err="1"/>
                  <a:t>limit</a:t>
                </a:r>
                <a:r>
                  <a:rPr lang="fi-FI" sz="2800" dirty="0"/>
                  <a:t> </a:t>
                </a:r>
                <a:r>
                  <a:rPr lang="fi-FI" sz="2800" dirty="0" err="1"/>
                  <a:t>reveals</a:t>
                </a:r>
                <a:r>
                  <a:rPr lang="fi-FI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fi-FI" sz="2800" dirty="0"/>
                  <a:t> </a:t>
                </a:r>
                <a:r>
                  <a:rPr lang="fi-FI" sz="2800" dirty="0" err="1"/>
                  <a:t>centres</a:t>
                </a:r>
                <a:r>
                  <a:rPr lang="fi-FI" sz="2800" dirty="0"/>
                  <a:t> </a:t>
                </a:r>
                <a:r>
                  <a:rPr lang="fi-FI" sz="2800"/>
                  <a:t>to reside closer </a:t>
                </a:r>
                <a:r>
                  <a:rPr lang="fi-FI" sz="2800" dirty="0"/>
                  <a:t>to </a:t>
                </a:r>
                <a:r>
                  <a:rPr lang="fi-FI" sz="2800" dirty="0" err="1"/>
                  <a:t>quark</a:t>
                </a:r>
                <a:r>
                  <a:rPr lang="fi-FI" sz="2800" dirty="0"/>
                  <a:t> </a:t>
                </a:r>
                <a:r>
                  <a:rPr lang="fi-FI" sz="2800" err="1"/>
                  <a:t>than</a:t>
                </a:r>
                <a:r>
                  <a:rPr lang="fi-FI" sz="2800"/>
                  <a:t> nuclear-matter </a:t>
                </a:r>
                <a:r>
                  <a:rPr lang="fi-FI" sz="2800" dirty="0" err="1"/>
                  <a:t>limit</a:t>
                </a:r>
                <a:r>
                  <a:rPr lang="fi-FI" sz="2800"/>
                  <a:t>. Large QM-like cores for moderate latent heats and </a:t>
                </a:r>
                <a:r>
                  <a:rPr lang="fi-FI" sz="2800" dirty="0"/>
                  <a:t>max(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i-FI" sz="2800" dirty="0"/>
                  <a:t>).</a:t>
                </a:r>
              </a:p>
              <a:p>
                <a:pPr>
                  <a:spcAft>
                    <a:spcPts val="1200"/>
                  </a:spcAft>
                </a:pPr>
                <a:r>
                  <a:rPr lang="fi-FI" sz="2800"/>
                  <a:t>Inclusion of new data </a:t>
                </a:r>
                <a:r>
                  <a:rPr lang="en-US" sz="2800"/>
                  <a:t>strengthens</a:t>
                </a:r>
                <a:r>
                  <a:rPr lang="fi-FI" sz="2800"/>
                  <a:t> the conclusions; more to follow.</a:t>
                </a:r>
              </a:p>
              <a:p>
                <a:pPr>
                  <a:spcAft>
                    <a:spcPts val="1200"/>
                  </a:spcAft>
                </a:pPr>
                <a:r>
                  <a:rPr lang="fi-FI"/>
                  <a:t>[Annala et al., Nature Physics (2020); Annala, Gorda, Hirvonen, Komoltsev, Kurkela, Nättilä, AV, In progress]</a:t>
                </a:r>
                <a:endParaRPr lang="fi-FI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8D6793-922C-EDCD-D6EC-940E6269E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3980671"/>
                <a:ext cx="11521280" cy="2400657"/>
              </a:xfrm>
              <a:prstGeom prst="rect">
                <a:avLst/>
              </a:prstGeom>
              <a:blipFill>
                <a:blip r:embed="rId2"/>
                <a:stretch>
                  <a:fillRect l="-1058" t="-2538" r="-1323" b="-3046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818DA7D-3EAD-E754-D959-A4DE8344AF8C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A011B4-5F27-4430-BBEA-B6C7A8086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74" y="52844"/>
            <a:ext cx="5354088" cy="3448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DE372-D59D-4897-AEC3-A0E19303F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8" y="52844"/>
            <a:ext cx="6600056" cy="3140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E6A77A-4FD3-40A2-A288-B0761EE7BE33}"/>
              </a:ext>
            </a:extLst>
          </p:cNvPr>
          <p:cNvSpPr txBox="1"/>
          <p:nvPr/>
        </p:nvSpPr>
        <p:spPr>
          <a:xfrm>
            <a:off x="47328" y="3265820"/>
            <a:ext cx="197503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Approximative criterion for the onset of QM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A545D3-9CE3-4DF9-AC0D-F18E77862E10}"/>
              </a:ext>
            </a:extLst>
          </p:cNvPr>
          <p:cNvCxnSpPr>
            <a:cxnSpLocks/>
          </p:cNvCxnSpPr>
          <p:nvPr/>
        </p:nvCxnSpPr>
        <p:spPr>
          <a:xfrm flipV="1">
            <a:off x="479376" y="2039100"/>
            <a:ext cx="221916" cy="1154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14C862-FA3F-4FF5-8032-E68556EBBB89}"/>
              </a:ext>
            </a:extLst>
          </p:cNvPr>
          <p:cNvCxnSpPr/>
          <p:nvPr/>
        </p:nvCxnSpPr>
        <p:spPr>
          <a:xfrm>
            <a:off x="407368" y="1969676"/>
            <a:ext cx="58731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332980"/>
      </p:ext>
    </p:extLst>
  </p:cSld>
  <p:clrMapOvr>
    <a:masterClrMapping/>
  </p:clrMapOvr>
  <p:transition advTm="158287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7080" y="2780928"/>
            <a:ext cx="3983136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Future directions?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84841"/>
      </p:ext>
    </p:extLst>
  </p:cSld>
  <p:clrMapOvr>
    <a:masterClrMapping/>
  </p:clrMapOvr>
  <p:transition advTm="267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risbee, person, ocean floor&#10;&#10;Description automatically generated">
            <a:extLst>
              <a:ext uri="{FF2B5EF4-FFF2-40B4-BE49-F238E27FC236}">
                <a16:creationId xmlns:a16="http://schemas.microsoft.com/office/drawing/2014/main" id="{7B33FF89-611B-97AF-9BB4-0360FE7D2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56" b="3444"/>
          <a:stretch/>
        </p:blipFill>
        <p:spPr>
          <a:xfrm>
            <a:off x="-1522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55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0F0AF6-6A06-E236-EA0B-A5FEB838600F}"/>
                  </a:ext>
                </a:extLst>
              </p:cNvPr>
              <p:cNvSpPr txBox="1"/>
              <p:nvPr/>
            </p:nvSpPr>
            <p:spPr>
              <a:xfrm>
                <a:off x="396280" y="260648"/>
                <a:ext cx="11399440" cy="6463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b="1" dirty="0"/>
                  <a:t>In near future, expect major advances from multiple fronts:</a:t>
                </a:r>
              </a:p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In pQCD studies of cold QM, qualitative progress from inclusion of mixed contributions and resummations </a:t>
                </a:r>
                <a:r>
                  <a:rPr lang="en-US" sz="2800"/>
                  <a:t>(talks by </a:t>
                </a:r>
                <a:r>
                  <a:rPr lang="en-US" sz="2800" dirty="0" err="1"/>
                  <a:t>Säppi</a:t>
                </a:r>
                <a:r>
                  <a:rPr lang="en-US" sz="2800" dirty="0"/>
                  <a:t>, Fernandez)</a:t>
                </a:r>
              </a:p>
              <a:p>
                <a:pPr marL="914400" lvl="1" indent="-457200"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Coming up: transport in dense QM</a:t>
                </a:r>
              </a:p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Within CET, impressive efforts towards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/>
                  <a:t> limit</a:t>
                </a:r>
              </a:p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Astrophysical observations coming up:</a:t>
                </a:r>
              </a:p>
              <a:p>
                <a:pPr marL="914400" lvl="1" indent="-457200"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GW observatory KAGRA started in 2020; Einstein Telescope in 2030s</a:t>
                </a:r>
              </a:p>
              <a:p>
                <a:pPr marL="914400" lvl="1" indent="-457200"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On X-ray front NICER, to be complemented by eXTP around 2025</a:t>
                </a:r>
              </a:p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Model-independent </a:t>
                </a:r>
                <a:r>
                  <a:rPr lang="fi-FI" sz="2800" dirty="0"/>
                  <a:t>EoS </a:t>
                </a:r>
                <a:r>
                  <a:rPr lang="fi-FI" sz="2800" dirty="0" err="1"/>
                  <a:t>studies</a:t>
                </a:r>
                <a:r>
                  <a:rPr lang="fi-FI" sz="2800" dirty="0"/>
                  <a:t>:</a:t>
                </a:r>
              </a:p>
              <a:p>
                <a:pPr marL="914400" lvl="1" indent="-457200"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sz="2800"/>
                  <a:t>More robust use of pQCD results at low densities (Komoltsev’s talk), being implemented by several groups</a:t>
                </a:r>
              </a:p>
              <a:p>
                <a:pPr marL="914400" lvl="1" indent="-457200"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sz="2800"/>
                  <a:t>Bayesian </a:t>
                </a:r>
                <a:r>
                  <a:rPr lang="en-US" sz="2800" dirty="0"/>
                  <a:t>studies, enabling probabilistic statements and the use of </a:t>
                </a:r>
                <a:r>
                  <a:rPr lang="en-US" sz="2800"/>
                  <a:t>more measurements (Gorda’s talk; also in progress)</a:t>
                </a:r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0F0AF6-6A06-E236-EA0B-A5FEB8386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80" y="260648"/>
                <a:ext cx="11399440" cy="6463308"/>
              </a:xfrm>
              <a:prstGeom prst="rect">
                <a:avLst/>
              </a:prstGeom>
              <a:blipFill>
                <a:blip r:embed="rId4"/>
                <a:stretch>
                  <a:fillRect l="-1070" t="-943" b="-179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7186500"/>
      </p:ext>
    </p:extLst>
  </p:cSld>
  <p:clrMapOvr>
    <a:masterClrMapping/>
  </p:clrMapOvr>
  <p:transition advTm="89705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96200" y="620689"/>
            <a:ext cx="360040" cy="148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4000" y="460106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60296" y="306000"/>
            <a:ext cx="27432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D3B7D-BB8A-45BA-A112-7AD55EE6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6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B41-8AC7-4DEA-BB43-B6953643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118805"/>
            <a:ext cx="5086820" cy="3022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5E3853-A6E7-4906-B1B7-243E06EECC51}"/>
                  </a:ext>
                </a:extLst>
              </p:cNvPr>
              <p:cNvSpPr txBox="1"/>
              <p:nvPr/>
            </p:nvSpPr>
            <p:spPr>
              <a:xfrm>
                <a:off x="191344" y="188640"/>
                <a:ext cx="6657276" cy="3141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800" indent="-514800"/>
                <a:r>
                  <a:rPr lang="fi-FI" sz="2800" dirty="0"/>
                  <a:t>Proceeding inwards from the crust: </a:t>
                </a:r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i-FI" sz="2800" b="0" i="1" smtClean="0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fi-FI" sz="2800" dirty="0"/>
                  <a:t> increases gradually, 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sz="2800" b="0" i="0" smtClean="0">
                            <a:latin typeface="Cambria Math"/>
                            <a:ea typeface="Cambria Math"/>
                          </a:rPr>
                          <m:t>Fe</m:t>
                        </m:r>
                      </m:sub>
                    </m:sSub>
                  </m:oMath>
                </a14:m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fi-FI" sz="2800" dirty="0" err="1"/>
                  <a:t>Baryon</a:t>
                </a:r>
                <a:r>
                  <a:rPr lang="fi-FI" sz="2800" dirty="0"/>
                  <a:t>/</a:t>
                </a:r>
                <a:r>
                  <a:rPr lang="fi-FI" sz="2800" dirty="0" err="1"/>
                  <a:t>mass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density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increase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beyond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saturation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density</a:t>
                </a:r>
                <a:r>
                  <a:rPr lang="fi-FI" sz="2800" dirty="0"/>
                  <a:t> </a:t>
                </a:r>
                <a14:m>
                  <m:oMath xmlns:m="http://schemas.openxmlformats.org/officeDocument/2006/math">
                    <m:r>
                      <a:rPr lang="fi-FI" sz="280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fi-FI" sz="2800" b="0" i="1" smtClean="0">
                        <a:latin typeface="Cambria Math"/>
                        <a:ea typeface="Cambria Math"/>
                      </a:rPr>
                      <m:t>0.16/</m:t>
                    </m:r>
                    <m:sSup>
                      <m:sSupPr>
                        <m:ctrlPr>
                          <a:rPr lang="fi-FI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i-FI" sz="2800" b="0" i="0" smtClean="0">
                            <a:latin typeface="Cambria Math"/>
                            <a:ea typeface="Cambria Math"/>
                          </a:rPr>
                          <m:t>fm</m:t>
                        </m:r>
                      </m:e>
                      <m:sup>
                        <m:r>
                          <a:rPr lang="fi-FI" sz="28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Composition </a:t>
                </a:r>
                <a:r>
                  <a:rPr lang="fi-FI" sz="2800" dirty="0" err="1"/>
                  <a:t>changes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from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ions</a:t>
                </a:r>
                <a:r>
                  <a:rPr lang="fi-FI" sz="2800" dirty="0"/>
                  <a:t> to </a:t>
                </a:r>
                <a:r>
                  <a:rPr lang="fi-FI" sz="2800" dirty="0" err="1"/>
                  <a:t>nuclei</a:t>
                </a:r>
                <a:r>
                  <a:rPr lang="fi-FI" sz="2800" dirty="0"/>
                  <a:t> to </a:t>
                </a:r>
                <a:r>
                  <a:rPr lang="fi-FI" sz="2800" dirty="0" err="1"/>
                  <a:t>neutron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liquid</a:t>
                </a:r>
                <a:r>
                  <a:rPr lang="fi-FI" sz="2800" dirty="0"/>
                  <a:t> and </a:t>
                </a:r>
                <a:r>
                  <a:rPr lang="fi-FI" sz="2800" dirty="0" err="1"/>
                  <a:t>beyond</a:t>
                </a:r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en-US" sz="2800" b="0" dirty="0"/>
                  <a:t>Good approximations: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≈0≈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lang="fi-FI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5E3853-A6E7-4906-B1B7-243E06EEC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188640"/>
                <a:ext cx="6657276" cy="3141758"/>
              </a:xfrm>
              <a:prstGeom prst="rect">
                <a:avLst/>
              </a:prstGeom>
              <a:blipFill>
                <a:blip r:embed="rId4"/>
                <a:stretch>
                  <a:fillRect l="-1832" t="-1942" r="-366" b="-368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5756864"/>
      </p:ext>
    </p:extLst>
  </p:cSld>
  <p:clrMapOvr>
    <a:masterClrMapping/>
  </p:clrMapOvr>
  <p:transition advTm="53757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CD063BF5-8C53-4581-8F8A-5397241AF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3022163"/>
            <a:ext cx="5447928" cy="384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96200" y="620689"/>
            <a:ext cx="360040" cy="148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4000" y="460106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60296" y="306000"/>
            <a:ext cx="27432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D3B7D-BB8A-45BA-A112-7AD55EE6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B41-8AC7-4DEA-BB43-B69536430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118805"/>
            <a:ext cx="5086820" cy="3022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5E3853-A6E7-4906-B1B7-243E06EECC51}"/>
                  </a:ext>
                </a:extLst>
              </p:cNvPr>
              <p:cNvSpPr txBox="1"/>
              <p:nvPr/>
            </p:nvSpPr>
            <p:spPr>
              <a:xfrm>
                <a:off x="191344" y="188640"/>
                <a:ext cx="6824068" cy="4154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800" indent="-514800"/>
                <a:r>
                  <a:rPr lang="fi-FI" sz="2800" dirty="0"/>
                  <a:t>Proceeding inwards from the crust: </a:t>
                </a:r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i-FI" sz="2800" b="0" i="1" smtClean="0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fi-FI" sz="2800" dirty="0"/>
                  <a:t> increases gradually, 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sz="2800" b="0" i="0" smtClean="0">
                            <a:latin typeface="Cambria Math"/>
                            <a:ea typeface="Cambria Math"/>
                          </a:rPr>
                          <m:t>Fe</m:t>
                        </m:r>
                      </m:sub>
                    </m:sSub>
                  </m:oMath>
                </a14:m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fi-FI" sz="2800" dirty="0" err="1"/>
                  <a:t>Baryon</a:t>
                </a:r>
                <a:r>
                  <a:rPr lang="fi-FI" sz="2800" dirty="0"/>
                  <a:t>/</a:t>
                </a:r>
                <a:r>
                  <a:rPr lang="fi-FI" sz="2800" dirty="0" err="1"/>
                  <a:t>mass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density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increase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beyond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saturation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density</a:t>
                </a:r>
                <a:r>
                  <a:rPr lang="fi-FI" sz="2800" dirty="0"/>
                  <a:t> </a:t>
                </a:r>
                <a14:m>
                  <m:oMath xmlns:m="http://schemas.openxmlformats.org/officeDocument/2006/math">
                    <m:r>
                      <a:rPr lang="fi-FI" sz="280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fi-FI" sz="2800" b="0" i="1" smtClean="0">
                        <a:latin typeface="Cambria Math"/>
                        <a:ea typeface="Cambria Math"/>
                      </a:rPr>
                      <m:t>0.16/</m:t>
                    </m:r>
                    <m:sSup>
                      <m:sSupPr>
                        <m:ctrlPr>
                          <a:rPr lang="fi-FI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i-FI" sz="2800" b="0" i="0" smtClean="0">
                            <a:latin typeface="Cambria Math"/>
                            <a:ea typeface="Cambria Math"/>
                          </a:rPr>
                          <m:t>fm</m:t>
                        </m:r>
                      </m:e>
                      <m:sup>
                        <m:r>
                          <a:rPr lang="fi-FI" sz="28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Composition </a:t>
                </a:r>
                <a:r>
                  <a:rPr lang="fi-FI" sz="2800" dirty="0" err="1"/>
                  <a:t>changes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from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ions</a:t>
                </a:r>
                <a:r>
                  <a:rPr lang="fi-FI" sz="2800" dirty="0"/>
                  <a:t> to </a:t>
                </a:r>
                <a:r>
                  <a:rPr lang="fi-FI" sz="2800" dirty="0" err="1"/>
                  <a:t>nuclei</a:t>
                </a:r>
                <a:r>
                  <a:rPr lang="fi-FI" sz="2800" dirty="0"/>
                  <a:t> to </a:t>
                </a:r>
                <a:r>
                  <a:rPr lang="fi-FI" sz="2800" dirty="0" err="1"/>
                  <a:t>neutron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liquid</a:t>
                </a:r>
                <a:r>
                  <a:rPr lang="fi-FI" sz="2800" dirty="0"/>
                  <a:t> and </a:t>
                </a:r>
                <a:r>
                  <a:rPr lang="fi-FI" sz="2800" dirty="0" err="1"/>
                  <a:t>beyond</a:t>
                </a:r>
                <a:endParaRPr lang="fi-FI" sz="2800" dirty="0"/>
              </a:p>
              <a:p>
                <a:pPr marL="514800" indent="-5148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b="0" dirty="0"/>
                  <a:t>Good approximations: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≈0≈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lang="fi-FI" sz="2800" dirty="0"/>
              </a:p>
              <a:p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Beyond neutron drip point NN interactions important; then 3Ns, boost corrections, etc.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5E3853-A6E7-4906-B1B7-243E06EEC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188640"/>
                <a:ext cx="6824068" cy="4154599"/>
              </a:xfrm>
              <a:prstGeom prst="rect">
                <a:avLst/>
              </a:prstGeom>
              <a:blipFill>
                <a:blip r:embed="rId5"/>
                <a:stretch>
                  <a:fillRect l="-1786" t="-1468" b="-3377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995353"/>
      </p:ext>
    </p:extLst>
  </p:cSld>
  <p:clrMapOvr>
    <a:masterClrMapping/>
  </p:clrMapOvr>
  <p:transition advTm="43528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96200" y="620689"/>
            <a:ext cx="360040" cy="148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4000" y="460106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60296" y="306000"/>
            <a:ext cx="27432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D3B7D-BB8A-45BA-A112-7AD55EE6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B41-8AC7-4DEA-BB43-B6953643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118805"/>
            <a:ext cx="5086820" cy="3022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5E3853-A6E7-4906-B1B7-243E06EECC51}"/>
                  </a:ext>
                </a:extLst>
              </p:cNvPr>
              <p:cNvSpPr txBox="1"/>
              <p:nvPr/>
            </p:nvSpPr>
            <p:spPr>
              <a:xfrm>
                <a:off x="191344" y="188640"/>
                <a:ext cx="6824068" cy="5016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800" indent="-514800"/>
                <a:r>
                  <a:rPr lang="fi-FI" sz="2800" dirty="0"/>
                  <a:t>Proceeding inwards from the crust: </a:t>
                </a:r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i-FI" sz="2800" b="0" i="1" smtClean="0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fi-FI" sz="2800" dirty="0"/>
                  <a:t> increases gradually, 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sz="2800" b="0" i="0" smtClean="0">
                            <a:latin typeface="Cambria Math"/>
                            <a:ea typeface="Cambria Math"/>
                          </a:rPr>
                          <m:t>Fe</m:t>
                        </m:r>
                      </m:sub>
                    </m:sSub>
                  </m:oMath>
                </a14:m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fi-FI" sz="2800" dirty="0" err="1"/>
                  <a:t>Baryon</a:t>
                </a:r>
                <a:r>
                  <a:rPr lang="fi-FI" sz="2800" dirty="0"/>
                  <a:t>/</a:t>
                </a:r>
                <a:r>
                  <a:rPr lang="fi-FI" sz="2800" dirty="0" err="1"/>
                  <a:t>mass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density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increase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beyond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saturation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density</a:t>
                </a:r>
                <a:r>
                  <a:rPr lang="fi-FI" sz="2800" dirty="0"/>
                  <a:t> </a:t>
                </a:r>
                <a14:m>
                  <m:oMath xmlns:m="http://schemas.openxmlformats.org/officeDocument/2006/math">
                    <m:r>
                      <a:rPr lang="fi-FI" sz="280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fi-FI" sz="2800" b="0" i="1" smtClean="0">
                        <a:latin typeface="Cambria Math"/>
                        <a:ea typeface="Cambria Math"/>
                      </a:rPr>
                      <m:t>0.16/</m:t>
                    </m:r>
                    <m:sSup>
                      <m:sSupPr>
                        <m:ctrlPr>
                          <a:rPr lang="fi-FI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i-FI" sz="2800" b="0" i="0" smtClean="0">
                            <a:latin typeface="Cambria Math"/>
                            <a:ea typeface="Cambria Math"/>
                          </a:rPr>
                          <m:t>fm</m:t>
                        </m:r>
                      </m:e>
                      <m:sup>
                        <m:r>
                          <a:rPr lang="fi-FI" sz="28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Composition </a:t>
                </a:r>
                <a:r>
                  <a:rPr lang="fi-FI" sz="2800" dirty="0" err="1"/>
                  <a:t>changes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from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ions</a:t>
                </a:r>
                <a:r>
                  <a:rPr lang="fi-FI" sz="2800" dirty="0"/>
                  <a:t> to </a:t>
                </a:r>
                <a:r>
                  <a:rPr lang="fi-FI" sz="2800" dirty="0" err="1"/>
                  <a:t>nuclei</a:t>
                </a:r>
                <a:r>
                  <a:rPr lang="fi-FI" sz="2800" dirty="0"/>
                  <a:t> to </a:t>
                </a:r>
                <a:r>
                  <a:rPr lang="fi-FI" sz="2800" dirty="0" err="1"/>
                  <a:t>neutron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liquid</a:t>
                </a:r>
                <a:r>
                  <a:rPr lang="fi-FI" sz="2800" dirty="0"/>
                  <a:t> and </a:t>
                </a:r>
                <a:r>
                  <a:rPr lang="fi-FI" sz="2800" dirty="0" err="1"/>
                  <a:t>beyond</a:t>
                </a:r>
                <a:endParaRPr lang="fi-FI" sz="2800" dirty="0"/>
              </a:p>
              <a:p>
                <a:pPr marL="514800" indent="-5148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b="0" dirty="0"/>
                  <a:t>Good approximations: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≈0≈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lang="fi-FI" sz="2800" dirty="0"/>
              </a:p>
              <a:p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Beyond neutron drip point NN interactions important; then 3Ns, boost corrections, etc.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Systematic effective theory framework: Chiral Effective Theory (CET)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5E3853-A6E7-4906-B1B7-243E06EEC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188640"/>
                <a:ext cx="6824068" cy="5016373"/>
              </a:xfrm>
              <a:prstGeom prst="rect">
                <a:avLst/>
              </a:prstGeom>
              <a:blipFill>
                <a:blip r:embed="rId4"/>
                <a:stretch>
                  <a:fillRect l="-1786" t="-1215" b="-255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Table&#10;&#10;Description automatically generated with low confidence">
            <a:extLst>
              <a:ext uri="{FF2B5EF4-FFF2-40B4-BE49-F238E27FC236}">
                <a16:creationId xmlns:a16="http://schemas.microsoft.com/office/drawing/2014/main" id="{A3BE877F-FC69-4D8B-B8F5-F32790FED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546" y="3501008"/>
            <a:ext cx="5482784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39922"/>
      </p:ext>
    </p:extLst>
  </p:cSld>
  <p:clrMapOvr>
    <a:masterClrMapping/>
  </p:clrMapOvr>
  <p:transition advTm="15095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3333482-C02A-4743-A130-DF127A7149B0}"/>
              </a:ext>
            </a:extLst>
          </p:cNvPr>
          <p:cNvGrpSpPr/>
          <p:nvPr/>
        </p:nvGrpSpPr>
        <p:grpSpPr>
          <a:xfrm>
            <a:off x="6528048" y="3086889"/>
            <a:ext cx="5735960" cy="3773247"/>
            <a:chOff x="2855640" y="116633"/>
            <a:chExt cx="6336704" cy="396961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6FC18F89-9CAC-4C26-A45E-5039350F3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640" y="116633"/>
              <a:ext cx="6336704" cy="3969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8EC4BCC-FBC0-4A66-8103-E310788302E1}"/>
                </a:ext>
              </a:extLst>
            </p:cNvPr>
            <p:cNvSpPr/>
            <p:nvPr/>
          </p:nvSpPr>
          <p:spPr>
            <a:xfrm>
              <a:off x="6384032" y="836712"/>
              <a:ext cx="1692188" cy="1152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2BCC1FB-0165-4012-9223-09BB53C6207F}"/>
                </a:ext>
              </a:extLst>
            </p:cNvPr>
            <p:cNvSpPr/>
            <p:nvPr/>
          </p:nvSpPr>
          <p:spPr>
            <a:xfrm>
              <a:off x="7896200" y="620689"/>
              <a:ext cx="360040" cy="148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111C9C1-E782-455B-89DF-FF6957E246A1}"/>
                </a:ext>
              </a:extLst>
            </p:cNvPr>
            <p:cNvSpPr/>
            <p:nvPr/>
          </p:nvSpPr>
          <p:spPr>
            <a:xfrm>
              <a:off x="8274000" y="460106"/>
              <a:ext cx="50405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9C2F8C-6417-436A-B9E5-72C81A0CFA02}"/>
                </a:ext>
              </a:extLst>
            </p:cNvPr>
            <p:cNvSpPr/>
            <p:nvPr/>
          </p:nvSpPr>
          <p:spPr>
            <a:xfrm>
              <a:off x="8760296" y="306000"/>
              <a:ext cx="27432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896200" y="620689"/>
            <a:ext cx="360040" cy="148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4000" y="460106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60296" y="306000"/>
            <a:ext cx="27432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D3B7D-BB8A-45BA-A112-7AD55EE6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B41-8AC7-4DEA-BB43-B69536430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118805"/>
            <a:ext cx="5086820" cy="3022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5E3853-A6E7-4906-B1B7-243E06EECC51}"/>
                  </a:ext>
                </a:extLst>
              </p:cNvPr>
              <p:cNvSpPr txBox="1"/>
              <p:nvPr/>
            </p:nvSpPr>
            <p:spPr>
              <a:xfrm>
                <a:off x="191344" y="188640"/>
                <a:ext cx="6824068" cy="6309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800" indent="-514800"/>
                <a:r>
                  <a:rPr lang="fi-FI" sz="2800" dirty="0"/>
                  <a:t>Proceeding inwards from the crust: </a:t>
                </a:r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i-FI" sz="2800" b="0" i="1" smtClean="0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fi-FI" sz="2800" dirty="0"/>
                  <a:t> increases gradually, 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sz="2800" b="0" i="0" smtClean="0">
                            <a:latin typeface="Cambria Math"/>
                            <a:ea typeface="Cambria Math"/>
                          </a:rPr>
                          <m:t>Fe</m:t>
                        </m:r>
                      </m:sub>
                    </m:sSub>
                  </m:oMath>
                </a14:m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fi-FI" sz="2800" dirty="0" err="1"/>
                  <a:t>Baryon</a:t>
                </a:r>
                <a:r>
                  <a:rPr lang="fi-FI" sz="2800" dirty="0"/>
                  <a:t>/</a:t>
                </a:r>
                <a:r>
                  <a:rPr lang="fi-FI" sz="2800" dirty="0" err="1"/>
                  <a:t>mass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density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increase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beyond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saturation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density</a:t>
                </a:r>
                <a:r>
                  <a:rPr lang="fi-FI" sz="2800" dirty="0"/>
                  <a:t> </a:t>
                </a:r>
                <a14:m>
                  <m:oMath xmlns:m="http://schemas.openxmlformats.org/officeDocument/2006/math">
                    <m:r>
                      <a:rPr lang="fi-FI" sz="280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fi-FI" sz="2800" b="0" i="1" smtClean="0">
                        <a:latin typeface="Cambria Math"/>
                        <a:ea typeface="Cambria Math"/>
                      </a:rPr>
                      <m:t>0.16/</m:t>
                    </m:r>
                    <m:sSup>
                      <m:sSupPr>
                        <m:ctrlPr>
                          <a:rPr lang="fi-FI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i-FI" sz="2800" b="0" i="0" smtClean="0">
                            <a:latin typeface="Cambria Math"/>
                            <a:ea typeface="Cambria Math"/>
                          </a:rPr>
                          <m:t>fm</m:t>
                        </m:r>
                      </m:e>
                      <m:sup>
                        <m:r>
                          <a:rPr lang="fi-FI" sz="28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fi-FI" sz="2800" dirty="0"/>
              </a:p>
              <a:p>
                <a:pPr marL="514800" indent="-51480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Composition </a:t>
                </a:r>
                <a:r>
                  <a:rPr lang="fi-FI" sz="2800" dirty="0" err="1"/>
                  <a:t>changes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from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ions</a:t>
                </a:r>
                <a:r>
                  <a:rPr lang="fi-FI" sz="2800" dirty="0"/>
                  <a:t> to </a:t>
                </a:r>
                <a:r>
                  <a:rPr lang="fi-FI" sz="2800" dirty="0" err="1"/>
                  <a:t>nuclei</a:t>
                </a:r>
                <a:r>
                  <a:rPr lang="fi-FI" sz="2800" dirty="0"/>
                  <a:t> to </a:t>
                </a:r>
                <a:r>
                  <a:rPr lang="fi-FI" sz="2800" dirty="0" err="1"/>
                  <a:t>neutron</a:t>
                </a:r>
                <a:r>
                  <a:rPr lang="fi-FI" sz="2800" dirty="0"/>
                  <a:t> </a:t>
                </a:r>
                <a:r>
                  <a:rPr lang="fi-FI" sz="2800" dirty="0" err="1"/>
                  <a:t>liquid</a:t>
                </a:r>
                <a:r>
                  <a:rPr lang="fi-FI" sz="2800" dirty="0"/>
                  <a:t> and </a:t>
                </a:r>
                <a:r>
                  <a:rPr lang="fi-FI" sz="2800" dirty="0" err="1"/>
                  <a:t>beyond</a:t>
                </a:r>
                <a:endParaRPr lang="fi-FI" sz="2800" dirty="0"/>
              </a:p>
              <a:p>
                <a:pPr marL="514800" indent="-5148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b="0" dirty="0"/>
                  <a:t>Good approximations: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≈0≈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lang="fi-FI" sz="2800" dirty="0"/>
              </a:p>
              <a:p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Beyond neutron drip point NN interactions important; then 3Ns, boost corrections, etc.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Systematic effective theory framework: Chiral Effective Theory (CET)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State-of-the-art CET EoSs NNNLO in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800" dirty="0"/>
                  <a:t>PT power counting but still long way from stellar centers </a:t>
                </a:r>
                <a:r>
                  <a:rPr lang="en-US" dirty="0"/>
                  <a:t>[e.g. Tews et al., PRL 110 (2013)]</a:t>
                </a:r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5E3853-A6E7-4906-B1B7-243E06EEC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188640"/>
                <a:ext cx="6824068" cy="6309035"/>
              </a:xfrm>
              <a:prstGeom prst="rect">
                <a:avLst/>
              </a:prstGeom>
              <a:blipFill>
                <a:blip r:embed="rId5"/>
                <a:stretch>
                  <a:fillRect l="-1786" t="-966" b="-1836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46614"/>
      </p:ext>
    </p:extLst>
  </p:cSld>
  <p:clrMapOvr>
    <a:masterClrMapping/>
  </p:clrMapOvr>
  <p:transition advTm="21479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4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eqnarray}&#10;\Omega(T,\mu_u,\mu_d,\mu_s,m_s)&amp;=&amp; -T\log \int \mathcal{D}\bar{\psi}\mathcal{D}\psi\mathcal{D}A_\mu e^{-\int d^3 x\int_0^{1/T}d \tau \mathcal{L}_\text{QCD}}, \nonumber \\&#10;\mathcal{L}_{\text{QCD}}&amp;=&amp;\frac{1}{4}F^a_{\mu\nu}F^a_{\mu\nu}+\bar{\psi}_i(\gamma_\mu D_\mu+m_i&#10;-\mu_i \gamma_0)\psi_i  \nonumber&#10;\end{eqnarray}&#10;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eqnarray}&#10;\Omega(T,\mu_u,\mu_d,\mu_s,m_s)&amp;=&amp; -T\log \int \mathcal{D}\bar{\psi}\mathcal{D}\psi\mathcal{D}A_\mu e^{-\int d^3 x\int_0^{1/T}d \tau \mathcal{L}_\text{QCD}}, \nonumber \\&#10;\mathcal{L}_{\text{QCD}}&amp;=&amp;\frac{1}{4}F^a_{\mu\nu}F^a_{\mu\nu}+\bar{\psi}_i(\gamma_\mu D_\mu+m_i&#10;-\mu_i \gamma_0)\psi_i  \nonumber&#10;\end{eqnarray}&#10;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|44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7.6|27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eqnarray}&#10;\frac{dM(r)}{dr}&amp;=&amp;4 \pi r^2 \varepsilon(r),\nonumber \\&#10;\frac{dp(r)}{dr}&amp;=&amp;-\frac{G\varepsilon(r)M(r)}{r^2}\frac{\left(1+p(r)/\varepsilon(r)\right)\left(1+4 \pi r^3 p(r)/M(r)\right)}&#10;{1-2 G M(r)/r}\nonumber&#10;\end{eqnarray}&#10;&#10;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varepsilon(p)\Rightarrow M(R)$&#10;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4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36318</TotalTime>
  <Words>3669</Words>
  <Application>Microsoft Office PowerPoint</Application>
  <PresentationFormat>Widescreen</PresentationFormat>
  <Paragraphs>387</Paragraphs>
  <Slides>55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Cambria Math</vt:lpstr>
      <vt:lpstr>Courier New</vt:lpstr>
      <vt:lpstr>1_Office Theme</vt:lpstr>
      <vt:lpstr>Office Theme</vt:lpstr>
      <vt:lpstr>From Hard Thermal Loops to neutron-star cores: recent advances in the study of dense QCD matter  Aleksi Vuorinen University of Helsinki &amp; Helsinki Institute of 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Perturbative approaches to nonperturbative physics  Aleksi Vuorinen University of Helsinki</dc:title>
  <dc:creator>vuorinen</dc:creator>
  <cp:lastModifiedBy>Aleksi Vuorinen</cp:lastModifiedBy>
  <cp:revision>1645</cp:revision>
  <dcterms:created xsi:type="dcterms:W3CDTF">2014-04-13T15:10:10Z</dcterms:created>
  <dcterms:modified xsi:type="dcterms:W3CDTF">2022-06-23T12:22:59Z</dcterms:modified>
</cp:coreProperties>
</file>