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303" r:id="rId3"/>
    <p:sldId id="339" r:id="rId4"/>
    <p:sldId id="302" r:id="rId5"/>
    <p:sldId id="304" r:id="rId6"/>
    <p:sldId id="305" r:id="rId7"/>
    <p:sldId id="340" r:id="rId8"/>
    <p:sldId id="306" r:id="rId9"/>
    <p:sldId id="666" r:id="rId10"/>
    <p:sldId id="307" r:id="rId11"/>
    <p:sldId id="308" r:id="rId12"/>
    <p:sldId id="342" r:id="rId13"/>
    <p:sldId id="341" r:id="rId14"/>
    <p:sldId id="309" r:id="rId15"/>
    <p:sldId id="311" r:id="rId16"/>
    <p:sldId id="343" r:id="rId17"/>
    <p:sldId id="312" r:id="rId18"/>
    <p:sldId id="313" r:id="rId19"/>
    <p:sldId id="335" r:id="rId20"/>
    <p:sldId id="314" r:id="rId21"/>
    <p:sldId id="315" r:id="rId22"/>
    <p:sldId id="317" r:id="rId23"/>
    <p:sldId id="318" r:id="rId24"/>
    <p:sldId id="310" r:id="rId25"/>
    <p:sldId id="336" r:id="rId26"/>
    <p:sldId id="636" r:id="rId27"/>
    <p:sldId id="637" r:id="rId28"/>
    <p:sldId id="672" r:id="rId29"/>
    <p:sldId id="321" r:id="rId30"/>
    <p:sldId id="329" r:id="rId31"/>
    <p:sldId id="324" r:id="rId32"/>
    <p:sldId id="652" r:id="rId33"/>
    <p:sldId id="673" r:id="rId34"/>
    <p:sldId id="331" r:id="rId35"/>
    <p:sldId id="325" r:id="rId36"/>
    <p:sldId id="662" r:id="rId37"/>
    <p:sldId id="334" r:id="rId38"/>
    <p:sldId id="633" r:id="rId39"/>
    <p:sldId id="660" r:id="rId40"/>
    <p:sldId id="338" r:id="rId41"/>
    <p:sldId id="671" r:id="rId42"/>
    <p:sldId id="639" r:id="rId43"/>
    <p:sldId id="648" r:id="rId44"/>
    <p:sldId id="655" r:id="rId45"/>
    <p:sldId id="656" r:id="rId46"/>
    <p:sldId id="260" r:id="rId47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46F2"/>
    <a:srgbClr val="2D3D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34"/>
    <p:restoredTop sz="94286"/>
  </p:normalViewPr>
  <p:slideViewPr>
    <p:cSldViewPr snapToGrid="0" snapToObjects="1">
      <p:cViewPr varScale="1">
        <p:scale>
          <a:sx n="116" d="100"/>
          <a:sy n="116" d="100"/>
        </p:scale>
        <p:origin x="4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D06B9-34A7-3B4F-B43B-24DE4EA7B487}" type="datetimeFigureOut">
              <a:rPr lang="it-IT" smtClean="0"/>
              <a:t>17/06/22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51DDD2-70B2-4141-9E66-7DAF23B88AC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2089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1DDD2-70B2-4141-9E66-7DAF23B88AC0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5329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1DDD2-70B2-4141-9E66-7DAF23B88AC0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7065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1C9F1-CA28-CD4C-9027-A096935C1B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512FBF-9E73-E64C-93DE-364D0B15E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D29BA-00F9-A24E-B59F-D0D2ED669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7B684-FBD7-3248-9A2D-686130B6553A}" type="datetime1">
              <a:rPr lang="it-IT" smtClean="0"/>
              <a:t>17/06/22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7C0F-35EA-5644-A208-132A2B423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E9D3B-8621-F048-A806-0C58CD1BB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5190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F4EB4-7511-F14E-9277-042F2C8EB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269253-7329-8F4A-A519-3DBCBFC35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4E0C8-CDD1-C64B-B266-D3DD54DA4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B6957-3BFA-754E-909D-E0AEE9437F16}" type="datetime1">
              <a:rPr lang="it-IT" smtClean="0"/>
              <a:t>17/06/22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73DCE-3D97-AC45-B813-1DF4A5DB6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D7847-D221-D54A-8F92-B3214036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6605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552B3F-CD4B-5548-9DE3-8A7CA65CAD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C6774-8B67-F84E-8C0E-3BED9B2D34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180E1-AD94-3440-95FD-F5FC6A94E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3B1D7-107F-6E4C-8CF0-A720AEE37217}" type="datetime1">
              <a:rPr lang="it-IT" smtClean="0"/>
              <a:t>17/06/22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5C014-D1C0-DA46-8D06-8664202AB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659D7-BB93-1041-9A4A-EC2364C6A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4184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91CC6-9F4C-D64D-A304-2CD3E6CBA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B5E24-B6CB-814A-B1DE-1E3576D07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B5D20-8050-3944-AA57-462B7A9FC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40A3-E617-E049-841B-B77B640B9B97}" type="datetime1">
              <a:rPr lang="it-IT" smtClean="0"/>
              <a:t>17/06/22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F747F-5DAD-6C46-959D-74B8AE760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508A6-C15D-DE4B-B49F-85963CF35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528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918DF-CE7E-0D46-A927-BDED753E5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ADED45-4420-B540-BF33-B7D08DFE5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1E473-8B2E-5346-B25B-974E8C066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21CA3-078B-A249-BCD0-9B284FFE4091}" type="datetime1">
              <a:rPr lang="it-IT" smtClean="0"/>
              <a:t>17/06/22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5FA36-638A-3343-AB1B-A9D0CCDB0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A8EAF-2DC7-0247-8944-20256A863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9683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B9D6F-9213-D84D-8FBD-D36B06545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71A95-09AC-3D43-B7AA-D62D9F5BCE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9626B-D590-2347-8E3C-45CFB4699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BCAB24-0F1D-7A4F-A9BB-BF1F97DA2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3036-53DC-AF46-A532-4D4DF66415BF}" type="datetime1">
              <a:rPr lang="it-IT" smtClean="0"/>
              <a:t>17/06/22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6AB2F1-20F3-BA4E-851D-796A07574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A24C3-20E8-044A-A3DA-472B88CCA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6183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CE6F7-2CA8-BD46-81B1-E5611E534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76D41D-88C8-F347-BA98-B441DF4CF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3D8083-0FDB-2B49-BEED-BD3B19A42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7A46BA-B803-6647-9EFB-51392E4A50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FDA326-84A7-A446-B208-BB334DB8B8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D62B6E-B36D-4844-BDB3-1A8CDF4B7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250E1-4011-124E-982C-ED773FC38421}" type="datetime1">
              <a:rPr lang="it-IT" smtClean="0"/>
              <a:t>17/06/22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5FB16A-0998-B547-AC26-DE01E2B20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CF2285-EA25-6B4A-8BAA-B2D81B38F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2693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B2DA6-1B6C-314C-8ECA-A75CE29A0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97BA10-CA6E-FA4C-BF86-36B87A17F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149DA-AE56-6047-9331-F3F62614A9BB}" type="datetime1">
              <a:rPr lang="it-IT" smtClean="0"/>
              <a:t>17/06/22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59504C-6528-2744-B45D-9933647B5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4730D3-4AF0-2242-BE99-8BDE0227A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693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AEDBE0-A024-BA43-99DA-3029A8D0A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5B6E7-7CF6-D94D-8FB6-7DDBC876F4D1}" type="datetime1">
              <a:rPr lang="it-IT" smtClean="0"/>
              <a:t>17/06/22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67982-534A-FC4B-84C3-BBDACAB27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ECB37E-F3A9-6946-A061-288F945A4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5181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A2155-A594-A54D-BD68-8DE39B9BA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9A593-23D4-1749-8E85-2F2104053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638E7-9F83-B44C-836B-484B25ADC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77138B-D96A-AB43-87D4-007F0E54D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08DF-6ED9-C84D-B78D-6E124C35FB5F}" type="datetime1">
              <a:rPr lang="it-IT" smtClean="0"/>
              <a:t>17/06/22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5F410D-EF39-4D4B-A586-46B0E374D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EA06C1-52EA-EE44-8A33-33DEAC7E1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0944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A3D49-CBD4-5047-A6BF-80AD742D0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A325B9-B3A9-E04C-A971-A9DFDED304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60AA00-00B8-824A-B0D8-2BAC2A46E4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752262-5A81-244D-87E8-008CA8966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5AA2-65BA-354F-A440-BFCB505A3585}" type="datetime1">
              <a:rPr lang="it-IT" smtClean="0"/>
              <a:t>17/06/22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872934-A200-A149-8B87-4CCC60197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5F0A05-A725-3E4A-8785-5E4076F95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0090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DB0D71-8A40-7B4B-8A33-E63794EA7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CEB701-93FA-9142-9C46-491EBE779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F0BD9-7E5F-8746-B137-B0BC627F34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BE138-86AC-EF45-BAFB-B7E02DA8EA58}" type="datetime1">
              <a:rPr lang="it-IT" smtClean="0"/>
              <a:t>17/06/22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94BC3-0D60-0348-860C-65545BD1C0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S. Fazio (University of Calabria &amp; INFN Cosenza)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92B5A7-A7DC-D94D-B9E1-8C9FF65A78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5DAC2-AB1D-3846-9742-98AFDA9D25F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251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33.png"/><Relationship Id="rId7" Type="http://schemas.openxmlformats.org/officeDocument/2006/relationships/image" Target="../media/image2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1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arxiv.org/abs/1108.1713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nspirehep.net/literature/1851258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hyperlink" Target="https://www.bnl.gov/eic/CFC.php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2.wmf"/><Relationship Id="rId9" Type="http://schemas.openxmlformats.org/officeDocument/2006/relationships/image" Target="../media/image55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56.pn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60.png"/><Relationship Id="rId5" Type="http://schemas.openxmlformats.org/officeDocument/2006/relationships/image" Target="../media/image450.png"/><Relationship Id="rId10" Type="http://schemas.openxmlformats.org/officeDocument/2006/relationships/image" Target="../media/image59.emf"/><Relationship Id="rId4" Type="http://schemas.openxmlformats.org/officeDocument/2006/relationships/image" Target="../media/image57.jpg"/><Relationship Id="rId9" Type="http://schemas.openxmlformats.org/officeDocument/2006/relationships/oleObject" Target="../embeddings/oleObject5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g"/><Relationship Id="rId5" Type="http://schemas.openxmlformats.org/officeDocument/2006/relationships/image" Target="../media/image41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81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emf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emf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78.emf"/><Relationship Id="rId7" Type="http://schemas.openxmlformats.org/officeDocument/2006/relationships/image" Target="../media/image82.png"/><Relationship Id="rId12" Type="http://schemas.openxmlformats.org/officeDocument/2006/relationships/image" Target="../media/image85.png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emf"/><Relationship Id="rId11" Type="http://schemas.openxmlformats.org/officeDocument/2006/relationships/image" Target="../media/image84.emf"/><Relationship Id="rId5" Type="http://schemas.openxmlformats.org/officeDocument/2006/relationships/oleObject" Target="../embeddings/oleObject8.bin"/><Relationship Id="rId10" Type="http://schemas.openxmlformats.org/officeDocument/2006/relationships/oleObject" Target="../embeddings/oleObject10.bin"/><Relationship Id="rId4" Type="http://schemas.openxmlformats.org/officeDocument/2006/relationships/image" Target="../media/image80.png"/><Relationship Id="rId9" Type="http://schemas.openxmlformats.org/officeDocument/2006/relationships/image" Target="../media/image83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88.emf"/><Relationship Id="rId3" Type="http://schemas.openxmlformats.org/officeDocument/2006/relationships/image" Target="../media/image86.emf"/><Relationship Id="rId7" Type="http://schemas.openxmlformats.org/officeDocument/2006/relationships/image" Target="../media/image110.png"/><Relationship Id="rId12" Type="http://schemas.openxmlformats.org/officeDocument/2006/relationships/oleObject" Target="../embeddings/oleObject12.bin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86.emf"/><Relationship Id="rId10" Type="http://schemas.openxmlformats.org/officeDocument/2006/relationships/image" Target="../media/image87.jpeg"/><Relationship Id="rId4" Type="http://schemas.openxmlformats.org/officeDocument/2006/relationships/oleObject" Target="../embeddings/oleObject11.bin"/><Relationship Id="rId9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7" Type="http://schemas.openxmlformats.org/officeDocument/2006/relationships/image" Target="../media/image69.em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2.png"/><Relationship Id="rId7" Type="http://schemas.openxmlformats.org/officeDocument/2006/relationships/image" Target="../media/image9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0.png"/><Relationship Id="rId11" Type="http://schemas.openxmlformats.org/officeDocument/2006/relationships/image" Target="../media/image96.png"/><Relationship Id="rId10" Type="http://schemas.openxmlformats.org/officeDocument/2006/relationships/image" Target="../media/image41.png"/><Relationship Id="rId4" Type="http://schemas.openxmlformats.org/officeDocument/2006/relationships/image" Target="../media/image44.png"/><Relationship Id="rId9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97.png"/><Relationship Id="rId7" Type="http://schemas.openxmlformats.org/officeDocument/2006/relationships/image" Target="../media/image100.emf"/><Relationship Id="rId2" Type="http://schemas.openxmlformats.org/officeDocument/2006/relationships/image" Target="../media/image10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emf"/><Relationship Id="rId5" Type="http://schemas.openxmlformats.org/officeDocument/2006/relationships/image" Target="../media/image1120.png"/><Relationship Id="rId4" Type="http://schemas.openxmlformats.org/officeDocument/2006/relationships/image" Target="../media/image98.png"/><Relationship Id="rId9" Type="http://schemas.openxmlformats.org/officeDocument/2006/relationships/image" Target="../media/image1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rxiv.org/abs/arXiv:1708.05654" TargetMode="External"/><Relationship Id="rId5" Type="http://schemas.openxmlformats.org/officeDocument/2006/relationships/image" Target="../media/image108.png"/><Relationship Id="rId4" Type="http://schemas.openxmlformats.org/officeDocument/2006/relationships/image" Target="../media/image107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920.png"/><Relationship Id="rId7" Type="http://schemas.openxmlformats.org/officeDocument/2006/relationships/image" Target="../media/image41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0.png"/><Relationship Id="rId11" Type="http://schemas.openxmlformats.org/officeDocument/2006/relationships/image" Target="../media/image990.png"/><Relationship Id="rId5" Type="http://schemas.openxmlformats.org/officeDocument/2006/relationships/image" Target="../media/image940.png"/><Relationship Id="rId10" Type="http://schemas.openxmlformats.org/officeDocument/2006/relationships/image" Target="../media/image980.png"/><Relationship Id="rId4" Type="http://schemas.openxmlformats.org/officeDocument/2006/relationships/image" Target="../media/image930.png"/><Relationship Id="rId9" Type="http://schemas.openxmlformats.org/officeDocument/2006/relationships/image" Target="../media/image97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17.emf"/><Relationship Id="rId7" Type="http://schemas.openxmlformats.org/officeDocument/2006/relationships/image" Target="../media/image120.e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122.png"/><Relationship Id="rId5" Type="http://schemas.openxmlformats.org/officeDocument/2006/relationships/image" Target="../media/image119.emf"/><Relationship Id="rId10" Type="http://schemas.openxmlformats.org/officeDocument/2006/relationships/image" Target="../media/image121.png"/><Relationship Id="rId4" Type="http://schemas.openxmlformats.org/officeDocument/2006/relationships/image" Target="../media/image118.png"/><Relationship Id="rId9" Type="http://schemas.openxmlformats.org/officeDocument/2006/relationships/image" Target="../media/image18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oleObject" Target="../embeddings/oleObject16.bin"/><Relationship Id="rId7" Type="http://schemas.openxmlformats.org/officeDocument/2006/relationships/image" Target="../media/image126.png"/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124.emf"/><Relationship Id="rId9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emf"/><Relationship Id="rId4" Type="http://schemas.openxmlformats.org/officeDocument/2006/relationships/image" Target="../media/image13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hyperlink" Target="http://www.eicug.org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42.emf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141.emf"/><Relationship Id="rId4" Type="http://schemas.openxmlformats.org/officeDocument/2006/relationships/oleObject" Target="../embeddings/oleObject18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hyperlink" Target="https://arxiv.org/abs/2103.05419" TargetMode="External"/><Relationship Id="rId7" Type="http://schemas.openxmlformats.org/officeDocument/2006/relationships/image" Target="../media/image145.png"/><Relationship Id="rId2" Type="http://schemas.openxmlformats.org/officeDocument/2006/relationships/hyperlink" Target="https://doi.org/10.2172/1765663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indico.bnl.gov/event/10974/contributions/53172/attachments/36485/59965/Detector_RD_Plan_Aug10.2021.pdf" TargetMode="External"/><Relationship Id="rId5" Type="http://schemas.openxmlformats.org/officeDocument/2006/relationships/hyperlink" Target="https://indico.bnl.gov/event/11463/" TargetMode="External"/><Relationship Id="rId4" Type="http://schemas.openxmlformats.org/officeDocument/2006/relationships/hyperlink" Target="https://www.bnl.gov/eic/CFC.ph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emf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7C4DC8A-B595-9745-A193-376D34AF4E2C}"/>
              </a:ext>
            </a:extLst>
          </p:cNvPr>
          <p:cNvSpPr txBox="1">
            <a:spLocks/>
          </p:cNvSpPr>
          <p:nvPr/>
        </p:nvSpPr>
        <p:spPr>
          <a:xfrm>
            <a:off x="4153359" y="2726352"/>
            <a:ext cx="8025089" cy="13446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0000"/>
                </a:solidFill>
              </a:rPr>
              <a:t>Nuclear physics at the Electron-Ion Collider: an experimental perspective</a:t>
            </a:r>
            <a:endParaRPr lang="en-US" sz="40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2289B4-ADF6-5D42-8037-B4230E8CD525}"/>
              </a:ext>
            </a:extLst>
          </p:cNvPr>
          <p:cNvSpPr txBox="1"/>
          <p:nvPr/>
        </p:nvSpPr>
        <p:spPr>
          <a:xfrm>
            <a:off x="7039183" y="4131648"/>
            <a:ext cx="45972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EFBF4"/>
                </a:solidFill>
              </a:rPr>
              <a:t>Salvatore Fazio </a:t>
            </a:r>
          </a:p>
          <a:p>
            <a:pPr algn="ctr"/>
            <a:r>
              <a:rPr lang="it-IT" sz="2000" b="1" i="1" dirty="0">
                <a:solidFill>
                  <a:srgbClr val="EEECE1"/>
                </a:solidFill>
              </a:rPr>
              <a:t>Università della Calabria &amp; INFN Cosenza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D87435F-6F7D-F14C-B7B1-4EE63F46C054}"/>
              </a:ext>
            </a:extLst>
          </p:cNvPr>
          <p:cNvSpPr/>
          <p:nvPr/>
        </p:nvSpPr>
        <p:spPr>
          <a:xfrm>
            <a:off x="4467069" y="4890024"/>
            <a:ext cx="7441559" cy="974344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20"/>
              </a:spcBef>
              <a:tabLst>
                <a:tab pos="360216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b="1" dirty="0"/>
              <a:t>Strong and Electro-Weak Matter 2002 (SEWM 2022)  </a:t>
            </a:r>
            <a:endParaRPr lang="en-GB" dirty="0"/>
          </a:p>
          <a:p>
            <a:pPr algn="ctr">
              <a:spcBef>
                <a:spcPts val="420"/>
              </a:spcBef>
              <a:tabLst>
                <a:tab pos="360216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b="1" dirty="0" err="1">
                <a:solidFill>
                  <a:schemeClr val="bg2"/>
                </a:solidFill>
              </a:rPr>
              <a:t>Saclay</a:t>
            </a:r>
            <a:r>
              <a:rPr lang="en-GB" b="1" dirty="0">
                <a:solidFill>
                  <a:schemeClr val="bg2"/>
                </a:solidFill>
              </a:rPr>
              <a:t> &amp; La Sorbonne Univ. – Paris, </a:t>
            </a:r>
            <a:r>
              <a:rPr lang="en-US" b="1" dirty="0"/>
              <a:t>June 20-24, 2022 </a:t>
            </a:r>
            <a:endParaRPr lang="en-GB" b="1" i="1" dirty="0">
              <a:solidFill>
                <a:schemeClr val="bg2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ABCF35-89DB-B94A-8E62-AC51A7888D44}"/>
              </a:ext>
            </a:extLst>
          </p:cNvPr>
          <p:cNvGrpSpPr/>
          <p:nvPr/>
        </p:nvGrpSpPr>
        <p:grpSpPr>
          <a:xfrm>
            <a:off x="8540319" y="6061567"/>
            <a:ext cx="3651681" cy="796433"/>
            <a:chOff x="44265" y="44067"/>
            <a:chExt cx="3651681" cy="796433"/>
          </a:xfrm>
        </p:grpSpPr>
        <p:pic>
          <p:nvPicPr>
            <p:cNvPr id="11" name="Picture 6" descr="INFN Gruppo Collegato di Cosenza - Home | Facebook">
              <a:extLst>
                <a:ext uri="{FF2B5EF4-FFF2-40B4-BE49-F238E27FC236}">
                  <a16:creationId xmlns:a16="http://schemas.microsoft.com/office/drawing/2014/main" id="{0C9C979B-F245-2A46-94E2-32091BB824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5183" y="44067"/>
              <a:ext cx="1280763" cy="796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Poster finale">
              <a:extLst>
                <a:ext uri="{FF2B5EF4-FFF2-40B4-BE49-F238E27FC236}">
                  <a16:creationId xmlns:a16="http://schemas.microsoft.com/office/drawing/2014/main" id="{641243F8-CC70-C845-A7C3-56392F1968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65" y="44067"/>
              <a:ext cx="2370918" cy="796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38507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2EDA2B5-D5F9-A94B-9858-9FE356D05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466" y="895914"/>
            <a:ext cx="5236566" cy="567909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436FE5-0284-D94B-A5DA-565C1D729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10</a:t>
            </a:fld>
            <a:endParaRPr lang="it-I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AFD66C-8D4E-574D-B0AD-8A579936F6D2}"/>
              </a:ext>
            </a:extLst>
          </p:cNvPr>
          <p:cNvSpPr txBox="1">
            <a:spLocks/>
          </p:cNvSpPr>
          <p:nvPr/>
        </p:nvSpPr>
        <p:spPr>
          <a:xfrm>
            <a:off x="479686" y="240281"/>
            <a:ext cx="111514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The Electron-Ion Collider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9B900-54AE-D347-8259-C85E73D9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5012651-8E4B-724F-BFE5-EE035D78E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19600"/>
            <a:ext cx="1574800" cy="2438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BC2178-0032-1245-B0A2-27FBB9682D29}"/>
              </a:ext>
            </a:extLst>
          </p:cNvPr>
          <p:cNvSpPr txBox="1"/>
          <p:nvPr/>
        </p:nvSpPr>
        <p:spPr>
          <a:xfrm>
            <a:off x="2093727" y="4419600"/>
            <a:ext cx="4705877" cy="1200329"/>
          </a:xfrm>
          <a:prstGeom prst="rect">
            <a:avLst/>
          </a:prstGeom>
          <a:noFill/>
          <a:ln w="38100" cmpd="dbl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World’s first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Polarized electron-proton/light ion </a:t>
            </a:r>
            <a:r>
              <a:rPr lang="en-US" sz="2400" b="1" dirty="0"/>
              <a:t>and </a:t>
            </a:r>
            <a:r>
              <a:rPr lang="en-US" sz="2400" b="1" dirty="0">
                <a:solidFill>
                  <a:srgbClr val="0000FF"/>
                </a:solidFill>
              </a:rPr>
              <a:t>electron-Nucleus </a:t>
            </a:r>
            <a:r>
              <a:rPr lang="en-US" sz="2400" b="1" dirty="0"/>
              <a:t>collider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306EE5-0610-B145-945A-7FAD5800A712}"/>
              </a:ext>
            </a:extLst>
          </p:cNvPr>
          <p:cNvSpPr txBox="1"/>
          <p:nvPr/>
        </p:nvSpPr>
        <p:spPr>
          <a:xfrm>
            <a:off x="179878" y="1090997"/>
            <a:ext cx="6595675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For e-N collisions at the EIC: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2400" b="1" dirty="0">
                <a:solidFill>
                  <a:srgbClr val="FF0000"/>
                </a:solidFill>
              </a:rPr>
              <a:t>High Luminosity: </a:t>
            </a:r>
            <a:r>
              <a:rPr lang="en-US" sz="2400" dirty="0">
                <a:solidFill>
                  <a:srgbClr val="0000FF"/>
                </a:solidFill>
              </a:rPr>
              <a:t>up to </a:t>
            </a:r>
            <a:r>
              <a:rPr lang="en-US" sz="2400" dirty="0">
                <a:solidFill>
                  <a:srgbClr val="2D3DC2"/>
                </a:solidFill>
              </a:rPr>
              <a:t>10</a:t>
            </a:r>
            <a:r>
              <a:rPr lang="en-US" sz="2400" baseline="30000" dirty="0">
                <a:solidFill>
                  <a:srgbClr val="2D3DC2"/>
                </a:solidFill>
              </a:rPr>
              <a:t>34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0000FF"/>
                </a:solidFill>
              </a:rPr>
              <a:t>cm</a:t>
            </a:r>
            <a:r>
              <a:rPr lang="en-US" sz="2400" baseline="30000" dirty="0">
                <a:solidFill>
                  <a:srgbClr val="0000FF"/>
                </a:solidFill>
              </a:rPr>
              <a:t>-2</a:t>
            </a:r>
            <a:r>
              <a:rPr lang="en-US" sz="2400" dirty="0">
                <a:solidFill>
                  <a:srgbClr val="0000FF"/>
                </a:solidFill>
              </a:rPr>
              <a:t>sec</a:t>
            </a:r>
            <a:r>
              <a:rPr lang="en-US" sz="2400" baseline="30000" dirty="0">
                <a:solidFill>
                  <a:srgbClr val="0000FF"/>
                </a:solidFill>
              </a:rPr>
              <a:t>-1 </a:t>
            </a:r>
          </a:p>
          <a:p>
            <a:pPr marL="2408238">
              <a:spcAft>
                <a:spcPts val="600"/>
              </a:spcAft>
            </a:pPr>
            <a:r>
              <a:rPr lang="en-US" sz="2400" dirty="0"/>
              <a:t>100-1000 times HERA</a:t>
            </a:r>
          </a:p>
          <a:p>
            <a:pPr marL="285750" indent="-285750">
              <a:spcAft>
                <a:spcPts val="1200"/>
              </a:spcAft>
              <a:buFont typeface="Wingdings" charset="2"/>
              <a:buChar char="ü"/>
            </a:pPr>
            <a:r>
              <a:rPr lang="en-US" sz="2400" b="1" dirty="0">
                <a:solidFill>
                  <a:srgbClr val="FF0000"/>
                </a:solidFill>
              </a:rPr>
              <a:t>Flexible √s</a:t>
            </a:r>
            <a:r>
              <a:rPr lang="en-US" sz="2400" dirty="0">
                <a:solidFill>
                  <a:srgbClr val="0000FF"/>
                </a:solidFill>
              </a:rPr>
              <a:t> = 30-140 GeV </a:t>
            </a:r>
            <a:r>
              <a:rPr lang="en-US" sz="2400" dirty="0"/>
              <a:t>(per nucleon)</a:t>
            </a:r>
            <a:endParaRPr lang="en-US" sz="2400" dirty="0">
              <a:solidFill>
                <a:srgbClr val="0000FF"/>
              </a:solidFill>
            </a:endParaRPr>
          </a:p>
          <a:p>
            <a:pPr marL="285750" indent="-285750">
              <a:spcAft>
                <a:spcPts val="1200"/>
              </a:spcAft>
              <a:buFont typeface="Wingdings" charset="2"/>
              <a:buChar char="ü"/>
            </a:pPr>
            <a:r>
              <a:rPr lang="en-US" sz="2400" b="1" dirty="0">
                <a:solidFill>
                  <a:srgbClr val="FF0000"/>
                </a:solidFill>
              </a:rPr>
              <a:t>Highly polarized beams: </a:t>
            </a:r>
            <a:r>
              <a:rPr lang="en-US" sz="2400" dirty="0">
                <a:solidFill>
                  <a:srgbClr val="3346F2"/>
                </a:solidFill>
              </a:rPr>
              <a:t>e </a:t>
            </a:r>
            <a:r>
              <a:rPr lang="en-US" sz="2400" dirty="0"/>
              <a:t>(80%); </a:t>
            </a:r>
            <a:r>
              <a:rPr lang="en-US" sz="2400" dirty="0">
                <a:solidFill>
                  <a:srgbClr val="3346F2"/>
                </a:solidFill>
              </a:rPr>
              <a:t>p, D/</a:t>
            </a:r>
            <a:r>
              <a:rPr lang="en-US" sz="2400" baseline="30000" dirty="0">
                <a:solidFill>
                  <a:srgbClr val="3346F2"/>
                </a:solidFill>
              </a:rPr>
              <a:t>3</a:t>
            </a:r>
            <a:r>
              <a:rPr lang="en-US" sz="2400" dirty="0">
                <a:solidFill>
                  <a:srgbClr val="3346F2"/>
                </a:solidFill>
              </a:rPr>
              <a:t>He </a:t>
            </a:r>
            <a:r>
              <a:rPr lang="en-US" sz="2400" dirty="0"/>
              <a:t>(70%)</a:t>
            </a:r>
            <a:endParaRPr lang="en-US" sz="2400" dirty="0">
              <a:solidFill>
                <a:srgbClr val="0000FF"/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2400" b="1" dirty="0">
                <a:solidFill>
                  <a:srgbClr val="FF0000"/>
                </a:solidFill>
              </a:rPr>
              <a:t>Wide range of nuclear beams: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dirty="0">
                <a:solidFill>
                  <a:srgbClr val="0000FF"/>
                </a:solidFill>
              </a:rPr>
              <a:t>(D to Pb/U)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404E57F0-687D-D8FA-52B9-7EBAE2973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5748" y="895913"/>
            <a:ext cx="4297346" cy="555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1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436FE5-0284-D94B-A5DA-565C1D729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11</a:t>
            </a:fld>
            <a:endParaRPr lang="it-I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AFD66C-8D4E-574D-B0AD-8A579936F6D2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What process must be measured?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9B900-54AE-D347-8259-C85E73D9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1BC7D5-C943-7F48-8B59-0BDA03D53499}"/>
              </a:ext>
            </a:extLst>
          </p:cNvPr>
          <p:cNvSpPr txBox="1"/>
          <p:nvPr/>
        </p:nvSpPr>
        <p:spPr>
          <a:xfrm>
            <a:off x="1449171" y="4281796"/>
            <a:ext cx="2815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Inclusive DIS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9E3539-F07A-B34C-8306-62F7E275F355}"/>
              </a:ext>
            </a:extLst>
          </p:cNvPr>
          <p:cNvSpPr txBox="1"/>
          <p:nvPr/>
        </p:nvSpPr>
        <p:spPr>
          <a:xfrm>
            <a:off x="7761381" y="4269930"/>
            <a:ext cx="2743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Exclusive Reactions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1CDBBF-C068-9940-9B7C-63BFBD5551DB}"/>
              </a:ext>
            </a:extLst>
          </p:cNvPr>
          <p:cNvSpPr txBox="1"/>
          <p:nvPr/>
        </p:nvSpPr>
        <p:spPr>
          <a:xfrm>
            <a:off x="4674218" y="4281803"/>
            <a:ext cx="2609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Semi-Inclusive DIS</a:t>
            </a: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5BD46A2E-5AAA-7D4F-9531-384A07FC3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337" t="5580" r="1112" b="697"/>
          <a:stretch>
            <a:fillRect/>
          </a:stretch>
        </p:blipFill>
        <p:spPr bwMode="auto">
          <a:xfrm>
            <a:off x="1673314" y="2085640"/>
            <a:ext cx="2269101" cy="17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0" descr="sidis-diagram.eps">
            <a:extLst>
              <a:ext uri="{FF2B5EF4-FFF2-40B4-BE49-F238E27FC236}">
                <a16:creationId xmlns:a16="http://schemas.microsoft.com/office/drawing/2014/main" id="{4D01EE8C-F360-044F-8BA3-498B5CD8EC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3746" y="2042554"/>
            <a:ext cx="2666579" cy="190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579BA00-4288-8C4F-8A5B-837D9B33A641}"/>
              </a:ext>
            </a:extLst>
          </p:cNvPr>
          <p:cNvGrpSpPr/>
          <p:nvPr/>
        </p:nvGrpSpPr>
        <p:grpSpPr>
          <a:xfrm>
            <a:off x="7649128" y="1744671"/>
            <a:ext cx="2544060" cy="2298728"/>
            <a:chOff x="158750" y="908050"/>
            <a:chExt cx="4088843" cy="2616208"/>
          </a:xfrm>
        </p:grpSpPr>
        <p:grpSp>
          <p:nvGrpSpPr>
            <p:cNvPr id="24" name="Group 159">
              <a:extLst>
                <a:ext uri="{FF2B5EF4-FFF2-40B4-BE49-F238E27FC236}">
                  <a16:creationId xmlns:a16="http://schemas.microsoft.com/office/drawing/2014/main" id="{E6E41E70-04C5-2143-9989-35A102B6459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-2865258">
              <a:off x="1467654" y="1456538"/>
              <a:ext cx="128587" cy="546105"/>
              <a:chOff x="1324" y="1002"/>
              <a:chExt cx="146" cy="462"/>
            </a:xfrm>
          </p:grpSpPr>
          <p:sp>
            <p:nvSpPr>
              <p:cNvPr id="66" name="Freeform 160">
                <a:extLst>
                  <a:ext uri="{FF2B5EF4-FFF2-40B4-BE49-F238E27FC236}">
                    <a16:creationId xmlns:a16="http://schemas.microsoft.com/office/drawing/2014/main" id="{B22A657A-B486-BB45-995D-48B428FE6E0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26" y="1002"/>
                <a:ext cx="143" cy="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8" y="9"/>
                  </a:cxn>
                  <a:cxn ang="0">
                    <a:pos x="12" y="11"/>
                  </a:cxn>
                  <a:cxn ang="0">
                    <a:pos x="129" y="58"/>
                  </a:cxn>
                  <a:cxn ang="0">
                    <a:pos x="135" y="60"/>
                  </a:cxn>
                  <a:cxn ang="0">
                    <a:pos x="139" y="63"/>
                  </a:cxn>
                  <a:cxn ang="0">
                    <a:pos x="142" y="65"/>
                  </a:cxn>
                  <a:cxn ang="0">
                    <a:pos x="141" y="69"/>
                  </a:cxn>
                  <a:cxn ang="0">
                    <a:pos x="141" y="71"/>
                  </a:cxn>
                  <a:cxn ang="0">
                    <a:pos x="138" y="74"/>
                  </a:cxn>
                  <a:cxn ang="0">
                    <a:pos x="11" y="60"/>
                  </a:cxn>
                  <a:cxn ang="0">
                    <a:pos x="10" y="61"/>
                  </a:cxn>
                  <a:cxn ang="0">
                    <a:pos x="4" y="59"/>
                  </a:cxn>
                  <a:cxn ang="0">
                    <a:pos x="4" y="60"/>
                  </a:cxn>
                  <a:cxn ang="0">
                    <a:pos x="2" y="62"/>
                  </a:cxn>
                  <a:cxn ang="0">
                    <a:pos x="0" y="65"/>
                  </a:cxn>
                </a:cxnLst>
                <a:rect l="0" t="0" r="r" b="b"/>
                <a:pathLst>
                  <a:path w="143" h="75">
                    <a:moveTo>
                      <a:pt x="0" y="0"/>
                    </a:moveTo>
                    <a:lnTo>
                      <a:pt x="0" y="4"/>
                    </a:lnTo>
                    <a:lnTo>
                      <a:pt x="4" y="7"/>
                    </a:lnTo>
                    <a:lnTo>
                      <a:pt x="8" y="9"/>
                    </a:lnTo>
                    <a:lnTo>
                      <a:pt x="12" y="11"/>
                    </a:lnTo>
                    <a:lnTo>
                      <a:pt x="129" y="58"/>
                    </a:lnTo>
                    <a:lnTo>
                      <a:pt x="135" y="60"/>
                    </a:lnTo>
                    <a:lnTo>
                      <a:pt x="139" y="63"/>
                    </a:lnTo>
                    <a:lnTo>
                      <a:pt x="142" y="65"/>
                    </a:lnTo>
                    <a:lnTo>
                      <a:pt x="141" y="69"/>
                    </a:lnTo>
                    <a:lnTo>
                      <a:pt x="141" y="71"/>
                    </a:lnTo>
                    <a:lnTo>
                      <a:pt x="138" y="74"/>
                    </a:lnTo>
                    <a:lnTo>
                      <a:pt x="11" y="60"/>
                    </a:lnTo>
                    <a:lnTo>
                      <a:pt x="10" y="61"/>
                    </a:lnTo>
                    <a:lnTo>
                      <a:pt x="4" y="59"/>
                    </a:lnTo>
                    <a:lnTo>
                      <a:pt x="4" y="60"/>
                    </a:lnTo>
                    <a:lnTo>
                      <a:pt x="2" y="62"/>
                    </a:lnTo>
                    <a:lnTo>
                      <a:pt x="0" y="65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161">
                <a:extLst>
                  <a:ext uri="{FF2B5EF4-FFF2-40B4-BE49-F238E27FC236}">
                    <a16:creationId xmlns:a16="http://schemas.microsoft.com/office/drawing/2014/main" id="{6B6E5AAA-8A6C-A445-BE87-1B03EB86A79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24" y="1069"/>
                <a:ext cx="143" cy="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4" y="4"/>
                  </a:cxn>
                  <a:cxn ang="0">
                    <a:pos x="6" y="6"/>
                  </a:cxn>
                  <a:cxn ang="0">
                    <a:pos x="10" y="7"/>
                  </a:cxn>
                  <a:cxn ang="0">
                    <a:pos x="133" y="57"/>
                  </a:cxn>
                  <a:cxn ang="0">
                    <a:pos x="137" y="61"/>
                  </a:cxn>
                  <a:cxn ang="0">
                    <a:pos x="140" y="61"/>
                  </a:cxn>
                  <a:cxn ang="0">
                    <a:pos x="141" y="65"/>
                  </a:cxn>
                  <a:cxn ang="0">
                    <a:pos x="141" y="66"/>
                  </a:cxn>
                  <a:cxn ang="0">
                    <a:pos x="142" y="71"/>
                  </a:cxn>
                  <a:cxn ang="0">
                    <a:pos x="137" y="71"/>
                  </a:cxn>
                  <a:cxn ang="0">
                    <a:pos x="12" y="59"/>
                  </a:cxn>
                  <a:cxn ang="0">
                    <a:pos x="7" y="59"/>
                  </a:cxn>
                  <a:cxn ang="0">
                    <a:pos x="6" y="59"/>
                  </a:cxn>
                  <a:cxn ang="0">
                    <a:pos x="4" y="59"/>
                  </a:cxn>
                  <a:cxn ang="0">
                    <a:pos x="1" y="59"/>
                  </a:cxn>
                  <a:cxn ang="0">
                    <a:pos x="0" y="61"/>
                  </a:cxn>
                </a:cxnLst>
                <a:rect l="0" t="0" r="r" b="b"/>
                <a:pathLst>
                  <a:path w="143" h="72">
                    <a:moveTo>
                      <a:pt x="0" y="0"/>
                    </a:moveTo>
                    <a:lnTo>
                      <a:pt x="1" y="2"/>
                    </a:lnTo>
                    <a:lnTo>
                      <a:pt x="4" y="4"/>
                    </a:lnTo>
                    <a:lnTo>
                      <a:pt x="6" y="6"/>
                    </a:lnTo>
                    <a:lnTo>
                      <a:pt x="10" y="7"/>
                    </a:lnTo>
                    <a:lnTo>
                      <a:pt x="133" y="57"/>
                    </a:lnTo>
                    <a:lnTo>
                      <a:pt x="137" y="61"/>
                    </a:lnTo>
                    <a:lnTo>
                      <a:pt x="140" y="61"/>
                    </a:lnTo>
                    <a:lnTo>
                      <a:pt x="141" y="65"/>
                    </a:lnTo>
                    <a:lnTo>
                      <a:pt x="141" y="66"/>
                    </a:lnTo>
                    <a:lnTo>
                      <a:pt x="142" y="71"/>
                    </a:lnTo>
                    <a:lnTo>
                      <a:pt x="137" y="71"/>
                    </a:lnTo>
                    <a:lnTo>
                      <a:pt x="12" y="59"/>
                    </a:lnTo>
                    <a:lnTo>
                      <a:pt x="7" y="59"/>
                    </a:lnTo>
                    <a:lnTo>
                      <a:pt x="6" y="59"/>
                    </a:lnTo>
                    <a:lnTo>
                      <a:pt x="4" y="59"/>
                    </a:lnTo>
                    <a:lnTo>
                      <a:pt x="1" y="59"/>
                    </a:lnTo>
                    <a:lnTo>
                      <a:pt x="0" y="61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162">
                <a:extLst>
                  <a:ext uri="{FF2B5EF4-FFF2-40B4-BE49-F238E27FC236}">
                    <a16:creationId xmlns:a16="http://schemas.microsoft.com/office/drawing/2014/main" id="{CD08C53D-8D14-1743-8F40-217D12D1822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26" y="1131"/>
                <a:ext cx="144" cy="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"/>
                  </a:cxn>
                  <a:cxn ang="0">
                    <a:pos x="2" y="7"/>
                  </a:cxn>
                  <a:cxn ang="0">
                    <a:pos x="7" y="9"/>
                  </a:cxn>
                  <a:cxn ang="0">
                    <a:pos x="10" y="11"/>
                  </a:cxn>
                  <a:cxn ang="0">
                    <a:pos x="133" y="59"/>
                  </a:cxn>
                  <a:cxn ang="0">
                    <a:pos x="136" y="63"/>
                  </a:cxn>
                  <a:cxn ang="0">
                    <a:pos x="139" y="65"/>
                  </a:cxn>
                  <a:cxn ang="0">
                    <a:pos x="143" y="67"/>
                  </a:cxn>
                  <a:cxn ang="0">
                    <a:pos x="143" y="71"/>
                  </a:cxn>
                  <a:cxn ang="0">
                    <a:pos x="141" y="74"/>
                  </a:cxn>
                  <a:cxn ang="0">
                    <a:pos x="138" y="75"/>
                  </a:cxn>
                  <a:cxn ang="0">
                    <a:pos x="9" y="63"/>
                  </a:cxn>
                  <a:cxn ang="0">
                    <a:pos x="6" y="62"/>
                  </a:cxn>
                  <a:cxn ang="0">
                    <a:pos x="6" y="63"/>
                  </a:cxn>
                  <a:cxn ang="0">
                    <a:pos x="3" y="62"/>
                  </a:cxn>
                  <a:cxn ang="0">
                    <a:pos x="0" y="64"/>
                  </a:cxn>
                  <a:cxn ang="0">
                    <a:pos x="0" y="66"/>
                  </a:cxn>
                </a:cxnLst>
                <a:rect l="0" t="0" r="r" b="b"/>
                <a:pathLst>
                  <a:path w="144" h="76">
                    <a:moveTo>
                      <a:pt x="0" y="0"/>
                    </a:moveTo>
                    <a:lnTo>
                      <a:pt x="0" y="3"/>
                    </a:lnTo>
                    <a:lnTo>
                      <a:pt x="2" y="7"/>
                    </a:lnTo>
                    <a:lnTo>
                      <a:pt x="7" y="9"/>
                    </a:lnTo>
                    <a:lnTo>
                      <a:pt x="10" y="11"/>
                    </a:lnTo>
                    <a:lnTo>
                      <a:pt x="133" y="59"/>
                    </a:lnTo>
                    <a:lnTo>
                      <a:pt x="136" y="63"/>
                    </a:lnTo>
                    <a:lnTo>
                      <a:pt x="139" y="65"/>
                    </a:lnTo>
                    <a:lnTo>
                      <a:pt x="143" y="67"/>
                    </a:lnTo>
                    <a:lnTo>
                      <a:pt x="143" y="71"/>
                    </a:lnTo>
                    <a:lnTo>
                      <a:pt x="141" y="74"/>
                    </a:lnTo>
                    <a:lnTo>
                      <a:pt x="138" y="75"/>
                    </a:lnTo>
                    <a:lnTo>
                      <a:pt x="9" y="63"/>
                    </a:lnTo>
                    <a:lnTo>
                      <a:pt x="6" y="62"/>
                    </a:lnTo>
                    <a:lnTo>
                      <a:pt x="6" y="63"/>
                    </a:lnTo>
                    <a:lnTo>
                      <a:pt x="3" y="62"/>
                    </a:lnTo>
                    <a:lnTo>
                      <a:pt x="0" y="64"/>
                    </a:lnTo>
                    <a:lnTo>
                      <a:pt x="0" y="66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63">
                <a:extLst>
                  <a:ext uri="{FF2B5EF4-FFF2-40B4-BE49-F238E27FC236}">
                    <a16:creationId xmlns:a16="http://schemas.microsoft.com/office/drawing/2014/main" id="{CE2D45C0-8E81-6D41-AC30-E8DFE503C00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25" y="1202"/>
                <a:ext cx="144" cy="7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4" y="4"/>
                  </a:cxn>
                  <a:cxn ang="0">
                    <a:pos x="6" y="6"/>
                  </a:cxn>
                  <a:cxn ang="0">
                    <a:pos x="11" y="7"/>
                  </a:cxn>
                  <a:cxn ang="0">
                    <a:pos x="131" y="54"/>
                  </a:cxn>
                  <a:cxn ang="0">
                    <a:pos x="136" y="58"/>
                  </a:cxn>
                  <a:cxn ang="0">
                    <a:pos x="139" y="59"/>
                  </a:cxn>
                  <a:cxn ang="0">
                    <a:pos x="143" y="63"/>
                  </a:cxn>
                  <a:cxn ang="0">
                    <a:pos x="143" y="66"/>
                  </a:cxn>
                  <a:cxn ang="0">
                    <a:pos x="140" y="69"/>
                  </a:cxn>
                  <a:cxn ang="0">
                    <a:pos x="138" y="69"/>
                  </a:cxn>
                  <a:cxn ang="0">
                    <a:pos x="11" y="57"/>
                  </a:cxn>
                  <a:cxn ang="0">
                    <a:pos x="7" y="58"/>
                  </a:cxn>
                  <a:cxn ang="0">
                    <a:pos x="4" y="57"/>
                  </a:cxn>
                  <a:cxn ang="0">
                    <a:pos x="1" y="57"/>
                  </a:cxn>
                  <a:cxn ang="0">
                    <a:pos x="1" y="59"/>
                  </a:cxn>
                  <a:cxn ang="0">
                    <a:pos x="0" y="62"/>
                  </a:cxn>
                </a:cxnLst>
                <a:rect l="0" t="0" r="r" b="b"/>
                <a:pathLst>
                  <a:path w="144" h="70">
                    <a:moveTo>
                      <a:pt x="0" y="0"/>
                    </a:moveTo>
                    <a:lnTo>
                      <a:pt x="0" y="0"/>
                    </a:lnTo>
                    <a:lnTo>
                      <a:pt x="4" y="4"/>
                    </a:lnTo>
                    <a:lnTo>
                      <a:pt x="6" y="6"/>
                    </a:lnTo>
                    <a:lnTo>
                      <a:pt x="11" y="7"/>
                    </a:lnTo>
                    <a:lnTo>
                      <a:pt x="131" y="54"/>
                    </a:lnTo>
                    <a:lnTo>
                      <a:pt x="136" y="58"/>
                    </a:lnTo>
                    <a:lnTo>
                      <a:pt x="139" y="59"/>
                    </a:lnTo>
                    <a:lnTo>
                      <a:pt x="143" y="63"/>
                    </a:lnTo>
                    <a:lnTo>
                      <a:pt x="143" y="66"/>
                    </a:lnTo>
                    <a:lnTo>
                      <a:pt x="140" y="69"/>
                    </a:lnTo>
                    <a:lnTo>
                      <a:pt x="138" y="69"/>
                    </a:lnTo>
                    <a:lnTo>
                      <a:pt x="11" y="57"/>
                    </a:lnTo>
                    <a:lnTo>
                      <a:pt x="7" y="58"/>
                    </a:lnTo>
                    <a:lnTo>
                      <a:pt x="4" y="57"/>
                    </a:lnTo>
                    <a:lnTo>
                      <a:pt x="1" y="57"/>
                    </a:lnTo>
                    <a:lnTo>
                      <a:pt x="1" y="59"/>
                    </a:lnTo>
                    <a:lnTo>
                      <a:pt x="0" y="62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64">
                <a:extLst>
                  <a:ext uri="{FF2B5EF4-FFF2-40B4-BE49-F238E27FC236}">
                    <a16:creationId xmlns:a16="http://schemas.microsoft.com/office/drawing/2014/main" id="{FBB21431-CB2F-104D-9266-50ABF6140B4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27" y="1260"/>
                <a:ext cx="142" cy="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"/>
                  </a:cxn>
                  <a:cxn ang="0">
                    <a:pos x="3" y="7"/>
                  </a:cxn>
                  <a:cxn ang="0">
                    <a:pos x="6" y="8"/>
                  </a:cxn>
                  <a:cxn ang="0">
                    <a:pos x="11" y="11"/>
                  </a:cxn>
                  <a:cxn ang="0">
                    <a:pos x="132" y="61"/>
                  </a:cxn>
                  <a:cxn ang="0">
                    <a:pos x="137" y="64"/>
                  </a:cxn>
                  <a:cxn ang="0">
                    <a:pos x="137" y="65"/>
                  </a:cxn>
                  <a:cxn ang="0">
                    <a:pos x="140" y="68"/>
                  </a:cxn>
                  <a:cxn ang="0">
                    <a:pos x="141" y="71"/>
                  </a:cxn>
                  <a:cxn ang="0">
                    <a:pos x="139" y="74"/>
                  </a:cxn>
                  <a:cxn ang="0">
                    <a:pos x="136" y="75"/>
                  </a:cxn>
                  <a:cxn ang="0">
                    <a:pos x="11" y="62"/>
                  </a:cxn>
                  <a:cxn ang="0">
                    <a:pos x="8" y="62"/>
                  </a:cxn>
                  <a:cxn ang="0">
                    <a:pos x="6" y="62"/>
                  </a:cxn>
                  <a:cxn ang="0">
                    <a:pos x="4" y="62"/>
                  </a:cxn>
                  <a:cxn ang="0">
                    <a:pos x="2" y="63"/>
                  </a:cxn>
                  <a:cxn ang="0">
                    <a:pos x="2" y="66"/>
                  </a:cxn>
                </a:cxnLst>
                <a:rect l="0" t="0" r="r" b="b"/>
                <a:pathLst>
                  <a:path w="142" h="76">
                    <a:moveTo>
                      <a:pt x="0" y="0"/>
                    </a:moveTo>
                    <a:lnTo>
                      <a:pt x="0" y="4"/>
                    </a:lnTo>
                    <a:lnTo>
                      <a:pt x="3" y="7"/>
                    </a:lnTo>
                    <a:lnTo>
                      <a:pt x="6" y="8"/>
                    </a:lnTo>
                    <a:lnTo>
                      <a:pt x="11" y="11"/>
                    </a:lnTo>
                    <a:lnTo>
                      <a:pt x="132" y="61"/>
                    </a:lnTo>
                    <a:lnTo>
                      <a:pt x="137" y="64"/>
                    </a:lnTo>
                    <a:lnTo>
                      <a:pt x="137" y="65"/>
                    </a:lnTo>
                    <a:lnTo>
                      <a:pt x="140" y="68"/>
                    </a:lnTo>
                    <a:lnTo>
                      <a:pt x="141" y="71"/>
                    </a:lnTo>
                    <a:lnTo>
                      <a:pt x="139" y="74"/>
                    </a:lnTo>
                    <a:lnTo>
                      <a:pt x="136" y="75"/>
                    </a:lnTo>
                    <a:lnTo>
                      <a:pt x="11" y="62"/>
                    </a:lnTo>
                    <a:lnTo>
                      <a:pt x="8" y="62"/>
                    </a:lnTo>
                    <a:lnTo>
                      <a:pt x="6" y="62"/>
                    </a:lnTo>
                    <a:lnTo>
                      <a:pt x="4" y="62"/>
                    </a:lnTo>
                    <a:lnTo>
                      <a:pt x="2" y="63"/>
                    </a:lnTo>
                    <a:lnTo>
                      <a:pt x="2" y="66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165">
                <a:extLst>
                  <a:ext uri="{FF2B5EF4-FFF2-40B4-BE49-F238E27FC236}">
                    <a16:creationId xmlns:a16="http://schemas.microsoft.com/office/drawing/2014/main" id="{ACE44CF7-8CF3-BA48-9144-EA6E2457BCB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26" y="1328"/>
                <a:ext cx="142" cy="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  <a:cxn ang="0">
                    <a:pos x="4" y="5"/>
                  </a:cxn>
                  <a:cxn ang="0">
                    <a:pos x="10" y="8"/>
                  </a:cxn>
                  <a:cxn ang="0">
                    <a:pos x="129" y="57"/>
                  </a:cxn>
                  <a:cxn ang="0">
                    <a:pos x="136" y="59"/>
                  </a:cxn>
                  <a:cxn ang="0">
                    <a:pos x="138" y="62"/>
                  </a:cxn>
                  <a:cxn ang="0">
                    <a:pos x="139" y="66"/>
                  </a:cxn>
                  <a:cxn ang="0">
                    <a:pos x="141" y="68"/>
                  </a:cxn>
                  <a:cxn ang="0">
                    <a:pos x="140" y="70"/>
                  </a:cxn>
                  <a:cxn ang="0">
                    <a:pos x="136" y="73"/>
                  </a:cxn>
                  <a:cxn ang="0">
                    <a:pos x="12" y="59"/>
                  </a:cxn>
                  <a:cxn ang="0">
                    <a:pos x="8" y="59"/>
                  </a:cxn>
                  <a:cxn ang="0">
                    <a:pos x="4" y="59"/>
                  </a:cxn>
                  <a:cxn ang="0">
                    <a:pos x="3" y="59"/>
                  </a:cxn>
                  <a:cxn ang="0">
                    <a:pos x="3" y="61"/>
                  </a:cxn>
                  <a:cxn ang="0">
                    <a:pos x="2" y="64"/>
                  </a:cxn>
                </a:cxnLst>
                <a:rect l="0" t="0" r="r" b="b"/>
                <a:pathLst>
                  <a:path w="142" h="74">
                    <a:moveTo>
                      <a:pt x="0" y="0"/>
                    </a:moveTo>
                    <a:lnTo>
                      <a:pt x="2" y="2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10" y="8"/>
                    </a:lnTo>
                    <a:lnTo>
                      <a:pt x="129" y="57"/>
                    </a:lnTo>
                    <a:lnTo>
                      <a:pt x="136" y="59"/>
                    </a:lnTo>
                    <a:lnTo>
                      <a:pt x="138" y="62"/>
                    </a:lnTo>
                    <a:lnTo>
                      <a:pt x="139" y="66"/>
                    </a:lnTo>
                    <a:lnTo>
                      <a:pt x="141" y="68"/>
                    </a:lnTo>
                    <a:lnTo>
                      <a:pt x="140" y="70"/>
                    </a:lnTo>
                    <a:lnTo>
                      <a:pt x="136" y="73"/>
                    </a:lnTo>
                    <a:lnTo>
                      <a:pt x="12" y="59"/>
                    </a:lnTo>
                    <a:lnTo>
                      <a:pt x="8" y="59"/>
                    </a:lnTo>
                    <a:lnTo>
                      <a:pt x="4" y="59"/>
                    </a:lnTo>
                    <a:lnTo>
                      <a:pt x="3" y="59"/>
                    </a:lnTo>
                    <a:lnTo>
                      <a:pt x="3" y="61"/>
                    </a:lnTo>
                    <a:lnTo>
                      <a:pt x="2" y="64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166">
                <a:extLst>
                  <a:ext uri="{FF2B5EF4-FFF2-40B4-BE49-F238E27FC236}">
                    <a16:creationId xmlns:a16="http://schemas.microsoft.com/office/drawing/2014/main" id="{685C1E3B-4AD8-5C45-9CA2-607C5AA0FDC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26" y="1391"/>
                <a:ext cx="142" cy="7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"/>
                  </a:cxn>
                  <a:cxn ang="0">
                    <a:pos x="1" y="7"/>
                  </a:cxn>
                  <a:cxn ang="0">
                    <a:pos x="5" y="9"/>
                  </a:cxn>
                  <a:cxn ang="0">
                    <a:pos x="11" y="10"/>
                  </a:cxn>
                  <a:cxn ang="0">
                    <a:pos x="129" y="59"/>
                  </a:cxn>
                  <a:cxn ang="0">
                    <a:pos x="137" y="61"/>
                  </a:cxn>
                  <a:cxn ang="0">
                    <a:pos x="138" y="63"/>
                  </a:cxn>
                  <a:cxn ang="0">
                    <a:pos x="141" y="67"/>
                  </a:cxn>
                  <a:cxn ang="0">
                    <a:pos x="141" y="69"/>
                  </a:cxn>
                  <a:cxn ang="0">
                    <a:pos x="140" y="72"/>
                  </a:cxn>
                  <a:cxn ang="0">
                    <a:pos x="135" y="72"/>
                  </a:cxn>
                  <a:cxn ang="0">
                    <a:pos x="73" y="65"/>
                  </a:cxn>
                </a:cxnLst>
                <a:rect l="0" t="0" r="r" b="b"/>
                <a:pathLst>
                  <a:path w="142" h="73">
                    <a:moveTo>
                      <a:pt x="0" y="0"/>
                    </a:moveTo>
                    <a:lnTo>
                      <a:pt x="0" y="3"/>
                    </a:lnTo>
                    <a:lnTo>
                      <a:pt x="1" y="7"/>
                    </a:lnTo>
                    <a:lnTo>
                      <a:pt x="5" y="9"/>
                    </a:lnTo>
                    <a:lnTo>
                      <a:pt x="11" y="10"/>
                    </a:lnTo>
                    <a:lnTo>
                      <a:pt x="129" y="59"/>
                    </a:lnTo>
                    <a:lnTo>
                      <a:pt x="137" y="61"/>
                    </a:lnTo>
                    <a:lnTo>
                      <a:pt x="138" y="63"/>
                    </a:lnTo>
                    <a:lnTo>
                      <a:pt x="141" y="67"/>
                    </a:lnTo>
                    <a:lnTo>
                      <a:pt x="141" y="69"/>
                    </a:lnTo>
                    <a:lnTo>
                      <a:pt x="140" y="72"/>
                    </a:lnTo>
                    <a:lnTo>
                      <a:pt x="135" y="72"/>
                    </a:lnTo>
                    <a:lnTo>
                      <a:pt x="73" y="65"/>
                    </a:lnTo>
                  </a:path>
                </a:pathLst>
              </a:custGeom>
              <a:noFill/>
              <a:ln w="25400" cap="rnd" cmpd="sng">
                <a:solidFill>
                  <a:srgbClr val="FF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5" name="Line 168">
              <a:extLst>
                <a:ext uri="{FF2B5EF4-FFF2-40B4-BE49-F238E27FC236}">
                  <a16:creationId xmlns:a16="http://schemas.microsoft.com/office/drawing/2014/main" id="{DEFA1326-9882-504B-8D03-EC71E8343B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77963" y="1919288"/>
              <a:ext cx="3048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169">
              <a:extLst>
                <a:ext uri="{FF2B5EF4-FFF2-40B4-BE49-F238E27FC236}">
                  <a16:creationId xmlns:a16="http://schemas.microsoft.com/office/drawing/2014/main" id="{9567EF6B-4246-7644-AE49-909C45D8647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742695" flipV="1">
              <a:off x="2767013" y="1912938"/>
              <a:ext cx="303212" cy="61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172">
              <a:extLst>
                <a:ext uri="{FF2B5EF4-FFF2-40B4-BE49-F238E27FC236}">
                  <a16:creationId xmlns:a16="http://schemas.microsoft.com/office/drawing/2014/main" id="{4766732B-9001-C941-99EE-441034FCF44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2777622" flipV="1">
              <a:off x="3529013" y="2678113"/>
              <a:ext cx="6858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77">
              <a:extLst>
                <a:ext uri="{FF2B5EF4-FFF2-40B4-BE49-F238E27FC236}">
                  <a16:creationId xmlns:a16="http://schemas.microsoft.com/office/drawing/2014/main" id="{F34A1F74-D7C2-E948-89D3-4B01780F3C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925" y="1268413"/>
              <a:ext cx="1439863" cy="441325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32" y="96"/>
                </a:cxn>
                <a:cxn ang="0">
                  <a:pos x="672" y="0"/>
                </a:cxn>
              </a:cxnLst>
              <a:rect l="0" t="0" r="r" b="b"/>
              <a:pathLst>
                <a:path w="672" h="144">
                  <a:moveTo>
                    <a:pt x="0" y="144"/>
                  </a:moveTo>
                  <a:lnTo>
                    <a:pt x="432" y="96"/>
                  </a:lnTo>
                  <a:lnTo>
                    <a:pt x="672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Text Box 179">
              <a:extLst>
                <a:ext uri="{FF2B5EF4-FFF2-40B4-BE49-F238E27FC236}">
                  <a16:creationId xmlns:a16="http://schemas.microsoft.com/office/drawing/2014/main" id="{13237232-908B-CA4B-AE9C-09AACDF199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8451" y="908050"/>
              <a:ext cx="350859" cy="303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Times New Roman" pitchFamily="-112" charset="0"/>
                </a:rPr>
                <a:t>e’</a:t>
              </a:r>
            </a:p>
          </p:txBody>
        </p:sp>
        <p:sp>
          <p:nvSpPr>
            <p:cNvPr id="30" name="Line 203">
              <a:extLst>
                <a:ext uri="{FF2B5EF4-FFF2-40B4-BE49-F238E27FC236}">
                  <a16:creationId xmlns:a16="http://schemas.microsoft.com/office/drawing/2014/main" id="{2E006083-6E66-BE43-BF1E-FE7E7DE9DD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7363" y="2794000"/>
              <a:ext cx="6858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204">
              <a:extLst>
                <a:ext uri="{FF2B5EF4-FFF2-40B4-BE49-F238E27FC236}">
                  <a16:creationId xmlns:a16="http://schemas.microsoft.com/office/drawing/2014/main" id="{0C336970-AA6E-2544-A3F1-DC981D64F5B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2777622" flipV="1">
              <a:off x="3513138" y="2708275"/>
              <a:ext cx="6858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2" name="Group 344">
              <a:extLst>
                <a:ext uri="{FF2B5EF4-FFF2-40B4-BE49-F238E27FC236}">
                  <a16:creationId xmlns:a16="http://schemas.microsoft.com/office/drawing/2014/main" id="{FF6E43A2-D2B1-C040-9985-16280FDED8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5763" y="1168402"/>
              <a:ext cx="3825887" cy="2355856"/>
              <a:chOff x="243" y="736"/>
              <a:chExt cx="2410" cy="1484"/>
            </a:xfrm>
          </p:grpSpPr>
          <p:sp>
            <p:nvSpPr>
              <p:cNvPr id="35" name="Freeform 174">
                <a:extLst>
                  <a:ext uri="{FF2B5EF4-FFF2-40B4-BE49-F238E27FC236}">
                    <a16:creationId xmlns:a16="http://schemas.microsoft.com/office/drawing/2014/main" id="{EA3CA5EB-2D45-AA44-A906-1E87378145A0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27" y="1847"/>
                <a:ext cx="2033" cy="224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624" y="0"/>
                  </a:cxn>
                  <a:cxn ang="0">
                    <a:pos x="1200" y="48"/>
                  </a:cxn>
                </a:cxnLst>
                <a:rect l="0" t="0" r="r" b="b"/>
                <a:pathLst>
                  <a:path w="1200" h="48">
                    <a:moveTo>
                      <a:pt x="0" y="48"/>
                    </a:moveTo>
                    <a:cubicBezTo>
                      <a:pt x="212" y="24"/>
                      <a:pt x="424" y="0"/>
                      <a:pt x="624" y="0"/>
                    </a:cubicBezTo>
                    <a:cubicBezTo>
                      <a:pt x="824" y="0"/>
                      <a:pt x="1012" y="24"/>
                      <a:pt x="1200" y="48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 type="none" w="med" len="med"/>
                <a:tailEnd type="arrow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Text Box 175">
                <a:extLst>
                  <a:ext uri="{FF2B5EF4-FFF2-40B4-BE49-F238E27FC236}">
                    <a16:creationId xmlns:a16="http://schemas.microsoft.com/office/drawing/2014/main" id="{68F42525-614D-A340-8912-CE48A415E3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03" y="2039"/>
                <a:ext cx="192" cy="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050" b="1" dirty="0" err="1">
                    <a:latin typeface="Times New Roman" pitchFamily="-112" charset="0"/>
                  </a:rPr>
                  <a:t>t</a:t>
                </a:r>
                <a:endParaRPr lang="en-US" sz="1050" b="1" dirty="0">
                  <a:latin typeface="Times New Roman" pitchFamily="-112" charset="0"/>
                </a:endParaRPr>
              </a:p>
            </p:txBody>
          </p:sp>
          <p:sp>
            <p:nvSpPr>
              <p:cNvPr id="37" name="Line 176">
                <a:extLst>
                  <a:ext uri="{FF2B5EF4-FFF2-40B4-BE49-F238E27FC236}">
                    <a16:creationId xmlns:a16="http://schemas.microsoft.com/office/drawing/2014/main" id="{64E21D13-816E-6543-BB1C-C7F61AAFED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23" y="1207"/>
                <a:ext cx="623" cy="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8" name="Group 184">
                <a:extLst>
                  <a:ext uri="{FF2B5EF4-FFF2-40B4-BE49-F238E27FC236}">
                    <a16:creationId xmlns:a16="http://schemas.microsoft.com/office/drawing/2014/main" id="{ECA244CC-6108-9947-B207-A1DB9D5354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3" y="856"/>
                <a:ext cx="2410" cy="1086"/>
                <a:chOff x="100" y="798"/>
                <a:chExt cx="2410" cy="1086"/>
              </a:xfrm>
            </p:grpSpPr>
            <p:sp>
              <p:nvSpPr>
                <p:cNvPr id="48" name="Text Box 185">
                  <a:extLst>
                    <a:ext uri="{FF2B5EF4-FFF2-40B4-BE49-F238E27FC236}">
                      <a16:creationId xmlns:a16="http://schemas.microsoft.com/office/drawing/2014/main" id="{85BE657C-3128-CE47-82D0-9EFCAA6B1AF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6" y="1026"/>
                  <a:ext cx="565" cy="1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1050" b="1" dirty="0">
                      <a:latin typeface="Times New Roman" pitchFamily="-112" charset="0"/>
                    </a:rPr>
                    <a:t>(Q</a:t>
                  </a:r>
                  <a:r>
                    <a:rPr lang="en-US" sz="1050" b="1" baseline="30000" dirty="0">
                      <a:latin typeface="Times New Roman" pitchFamily="-112" charset="0"/>
                    </a:rPr>
                    <a:t>2</a:t>
                  </a:r>
                  <a:r>
                    <a:rPr lang="en-US" sz="1050" b="1" dirty="0">
                      <a:latin typeface="Times New Roman" pitchFamily="-112" charset="0"/>
                    </a:rPr>
                    <a:t>)</a:t>
                  </a:r>
                </a:p>
              </p:txBody>
            </p:sp>
            <p:sp>
              <p:nvSpPr>
                <p:cNvPr id="49" name="Text Box 186">
                  <a:extLst>
                    <a:ext uri="{FF2B5EF4-FFF2-40B4-BE49-F238E27FC236}">
                      <a16:creationId xmlns:a16="http://schemas.microsoft.com/office/drawing/2014/main" id="{619E65E7-EA95-3B46-94C9-AAEB3E932AB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0" y="798"/>
                  <a:ext cx="191" cy="1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>
                      <a:latin typeface="Times New Roman" pitchFamily="-112" charset="0"/>
                    </a:rPr>
                    <a:t>e</a:t>
                  </a:r>
                </a:p>
              </p:txBody>
            </p:sp>
            <p:sp>
              <p:nvSpPr>
                <p:cNvPr id="50" name="Text Box 187">
                  <a:extLst>
                    <a:ext uri="{FF2B5EF4-FFF2-40B4-BE49-F238E27FC236}">
                      <a16:creationId xmlns:a16="http://schemas.microsoft.com/office/drawing/2014/main" id="{64A7B548-68B2-0F4A-A31A-E3145264EBD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3" y="1006"/>
                  <a:ext cx="285" cy="1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100" b="1" dirty="0" err="1">
                      <a:latin typeface="Symbol" pitchFamily="-112" charset="2"/>
                    </a:rPr>
                    <a:t>g</a:t>
                  </a:r>
                  <a:r>
                    <a:rPr lang="en-US" sz="1100" b="1" baseline="-25000" dirty="0" err="1">
                      <a:latin typeface="Times New Roman" pitchFamily="-112" charset="0"/>
                    </a:rPr>
                    <a:t>L</a:t>
                  </a:r>
                  <a:r>
                    <a:rPr lang="en-US" sz="1100" b="1" dirty="0">
                      <a:latin typeface="Times New Roman" pitchFamily="-112" charset="0"/>
                    </a:rPr>
                    <a:t>*</a:t>
                  </a:r>
                </a:p>
              </p:txBody>
            </p:sp>
            <p:grpSp>
              <p:nvGrpSpPr>
                <p:cNvPr id="51" name="Group 188">
                  <a:extLst>
                    <a:ext uri="{FF2B5EF4-FFF2-40B4-BE49-F238E27FC236}">
                      <a16:creationId xmlns:a16="http://schemas.microsoft.com/office/drawing/2014/main" id="{C600DEC7-7D86-3F48-9692-791AE221C4F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9" y="1253"/>
                  <a:ext cx="2351" cy="631"/>
                  <a:chOff x="159" y="1253"/>
                  <a:chExt cx="2351" cy="631"/>
                </a:xfrm>
              </p:grpSpPr>
              <p:sp>
                <p:nvSpPr>
                  <p:cNvPr id="52" name="Text Box 189">
                    <a:extLst>
                      <a:ext uri="{FF2B5EF4-FFF2-40B4-BE49-F238E27FC236}">
                        <a16:creationId xmlns:a16="http://schemas.microsoft.com/office/drawing/2014/main" id="{C1ECB3B3-51F1-E34B-8A4A-94FAC86FDAD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2" y="1253"/>
                    <a:ext cx="592" cy="23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050" b="1" dirty="0" err="1">
                        <a:latin typeface="Times New Roman" pitchFamily="-112" charset="0"/>
                      </a:rPr>
                      <a:t>x+ξ</a:t>
                    </a:r>
                    <a:r>
                      <a:rPr lang="en-US" sz="1050" b="1" dirty="0">
                        <a:latin typeface="Times New Roman" pitchFamily="-112" charset="0"/>
                      </a:rPr>
                      <a:t> </a:t>
                    </a:r>
                  </a:p>
                </p:txBody>
              </p:sp>
              <p:sp>
                <p:nvSpPr>
                  <p:cNvPr id="53" name="Text Box 190">
                    <a:extLst>
                      <a:ext uri="{FF2B5EF4-FFF2-40B4-BE49-F238E27FC236}">
                        <a16:creationId xmlns:a16="http://schemas.microsoft.com/office/drawing/2014/main" id="{1FB9AA31-0A51-C245-A6BB-A4D3829260A0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98" y="1260"/>
                    <a:ext cx="476" cy="18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050" b="1">
                        <a:latin typeface="Times New Roman" pitchFamily="-112" charset="0"/>
                      </a:rPr>
                      <a:t>x-ξ </a:t>
                    </a:r>
                  </a:p>
                </p:txBody>
              </p:sp>
              <p:sp>
                <p:nvSpPr>
                  <p:cNvPr id="54" name="Line 191">
                    <a:extLst>
                      <a:ext uri="{FF2B5EF4-FFF2-40B4-BE49-F238E27FC236}">
                        <a16:creationId xmlns:a16="http://schemas.microsoft.com/office/drawing/2014/main" id="{BE2A998E-AC08-7B45-AB29-8D7C1F29213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2777622" flipV="1">
                    <a:off x="2078" y="1692"/>
                    <a:ext cx="432" cy="1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5" name="Line 192">
                    <a:extLst>
                      <a:ext uri="{FF2B5EF4-FFF2-40B4-BE49-F238E27FC236}">
                        <a16:creationId xmlns:a16="http://schemas.microsoft.com/office/drawing/2014/main" id="{DDAD5A9D-D0F9-604B-AD8B-79996051CF9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31" y="1298"/>
                    <a:ext cx="1723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56" name="Group 193">
                    <a:extLst>
                      <a:ext uri="{FF2B5EF4-FFF2-40B4-BE49-F238E27FC236}">
                        <a16:creationId xmlns:a16="http://schemas.microsoft.com/office/drawing/2014/main" id="{4604C7B6-A1F9-2544-99C7-1BF951326C0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9" y="1469"/>
                    <a:ext cx="2042" cy="415"/>
                    <a:chOff x="159" y="1469"/>
                    <a:chExt cx="2042" cy="415"/>
                  </a:xfrm>
                </p:grpSpPr>
                <p:grpSp>
                  <p:nvGrpSpPr>
                    <p:cNvPr id="57" name="Group 194">
                      <a:extLst>
                        <a:ext uri="{FF2B5EF4-FFF2-40B4-BE49-F238E27FC236}">
                          <a16:creationId xmlns:a16="http://schemas.microsoft.com/office/drawing/2014/main" id="{EF2C8902-F379-2649-A282-1A7E7A2D1CE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9" y="1469"/>
                      <a:ext cx="2042" cy="415"/>
                      <a:chOff x="241" y="715"/>
                      <a:chExt cx="2042" cy="415"/>
                    </a:xfrm>
                  </p:grpSpPr>
                  <p:grpSp>
                    <p:nvGrpSpPr>
                      <p:cNvPr id="59" name="Group 195">
                        <a:extLst>
                          <a:ext uri="{FF2B5EF4-FFF2-40B4-BE49-F238E27FC236}">
                            <a16:creationId xmlns:a16="http://schemas.microsoft.com/office/drawing/2014/main" id="{A2D77150-129D-CA4B-AE46-DEA1A020362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1" y="715"/>
                        <a:ext cx="2042" cy="415"/>
                        <a:chOff x="241" y="715"/>
                        <a:chExt cx="2042" cy="415"/>
                      </a:xfrm>
                    </p:grpSpPr>
                    <p:grpSp>
                      <p:nvGrpSpPr>
                        <p:cNvPr id="61" name="Group 196">
                          <a:extLst>
                            <a:ext uri="{FF2B5EF4-FFF2-40B4-BE49-F238E27FC236}">
                              <a16:creationId xmlns:a16="http://schemas.microsoft.com/office/drawing/2014/main" id="{46796E3F-E0A2-8E4C-A575-1929E04C7DBD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672" y="715"/>
                          <a:ext cx="1611" cy="415"/>
                          <a:chOff x="672" y="715"/>
                          <a:chExt cx="1611" cy="415"/>
                        </a:xfrm>
                      </p:grpSpPr>
                      <p:sp>
                        <p:nvSpPr>
                          <p:cNvPr id="63" name="Oval 197">
                            <a:extLst>
                              <a:ext uri="{FF2B5EF4-FFF2-40B4-BE49-F238E27FC236}">
                                <a16:creationId xmlns:a16="http://schemas.microsoft.com/office/drawing/2014/main" id="{1E3866A6-30CB-9940-A152-A5597B204B3C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72" y="746"/>
                            <a:ext cx="1492" cy="384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FF0000"/>
                              </a:gs>
                              <a:gs pos="100000">
                                <a:srgbClr val="FF0000">
                                  <a:gamma/>
                                  <a:shade val="46275"/>
                                  <a:invGamma/>
                                </a:srgbClr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9525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64" name="Text Box 198">
                            <a:extLst>
                              <a:ext uri="{FF2B5EF4-FFF2-40B4-BE49-F238E27FC236}">
                                <a16:creationId xmlns:a16="http://schemas.microsoft.com/office/drawing/2014/main" id="{2831FD79-A905-5F40-AF09-A41897CA731A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47" y="837"/>
                            <a:ext cx="1536" cy="181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>
                            <a:prstTxWarp prst="textNoShape">
                              <a:avLst/>
                            </a:prstTxWarp>
                            <a:spAutoFit/>
                          </a:bodyPr>
                          <a:lstStyle/>
                          <a:p>
                            <a:pPr algn="ctr">
                              <a:spcBef>
                                <a:spcPct val="50000"/>
                              </a:spcBef>
                            </a:pPr>
                            <a:r>
                              <a:rPr lang="en-US" sz="1100" b="1" dirty="0">
                                <a:solidFill>
                                  <a:schemeClr val="bg1"/>
                                </a:solidFill>
                                <a:latin typeface="Bookman Old Style" pitchFamily="-112" charset="0"/>
                              </a:rPr>
                              <a:t>H, H, E, E (</a:t>
                            </a:r>
                            <a:r>
                              <a:rPr lang="en-US" sz="1100" b="1" dirty="0" err="1">
                                <a:solidFill>
                                  <a:schemeClr val="bg1"/>
                                </a:solidFill>
                                <a:latin typeface="Bookman Old Style" pitchFamily="-112" charset="0"/>
                              </a:rPr>
                              <a:t>x,ξ,t</a:t>
                            </a:r>
                            <a:r>
                              <a:rPr lang="en-US" sz="1100" b="1" dirty="0">
                                <a:solidFill>
                                  <a:schemeClr val="bg1"/>
                                </a:solidFill>
                                <a:latin typeface="Bookman Old Style" pitchFamily="-112" charset="0"/>
                              </a:rPr>
                              <a:t>)</a:t>
                            </a:r>
                          </a:p>
                        </p:txBody>
                      </p:sp>
                      <p:sp>
                        <p:nvSpPr>
                          <p:cNvPr id="65" name="Text Box 199">
                            <a:extLst>
                              <a:ext uri="{FF2B5EF4-FFF2-40B4-BE49-F238E27FC236}">
                                <a16:creationId xmlns:a16="http://schemas.microsoft.com/office/drawing/2014/main" id="{054DE50E-697C-054B-B968-6CF1DEFC3702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500" y="715"/>
                            <a:ext cx="192" cy="231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>
                            <a:prstTxWarp prst="textNoShape">
                              <a:avLst/>
                            </a:prstTxWarp>
                            <a:spAutoFit/>
                          </a:bodyPr>
                          <a:lstStyle/>
                          <a:p>
                            <a:pPr algn="ctr">
                              <a:spcBef>
                                <a:spcPct val="50000"/>
                              </a:spcBef>
                            </a:pPr>
                            <a:r>
                              <a:rPr lang="en-US" b="1" dirty="0">
                                <a:solidFill>
                                  <a:schemeClr val="bg1"/>
                                </a:solidFill>
                                <a:latin typeface="Times New Roman" pitchFamily="-112" charset="0"/>
                              </a:rPr>
                              <a:t>~</a:t>
                            </a:r>
                          </a:p>
                        </p:txBody>
                      </p:sp>
                    </p:grpSp>
                    <p:sp>
                      <p:nvSpPr>
                        <p:cNvPr id="62" name="Line 200">
                          <a:extLst>
                            <a:ext uri="{FF2B5EF4-FFF2-40B4-BE49-F238E27FC236}">
                              <a16:creationId xmlns:a16="http://schemas.microsoft.com/office/drawing/2014/main" id="{2485C82C-B8CF-A445-BF31-96E2261C9A2C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41" y="936"/>
                          <a:ext cx="432" cy="14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60" name="Line 201">
                        <a:extLst>
                          <a:ext uri="{FF2B5EF4-FFF2-40B4-BE49-F238E27FC236}">
                            <a16:creationId xmlns:a16="http://schemas.microsoft.com/office/drawing/2014/main" id="{0E0F20E5-5FD0-2541-B6F4-5DC337633207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56" y="962"/>
                        <a:ext cx="432" cy="144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58" name="Text Box 202">
                      <a:extLst>
                        <a:ext uri="{FF2B5EF4-FFF2-40B4-BE49-F238E27FC236}">
                          <a16:creationId xmlns:a16="http://schemas.microsoft.com/office/drawing/2014/main" id="{490CFD86-9B50-FC4C-9C93-D8EABF9A5DC3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6" y="1470"/>
                      <a:ext cx="191" cy="2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Times New Roman" pitchFamily="-112" charset="0"/>
                          <a:ea typeface="Times New Roman" pitchFamily="-112" charset="0"/>
                          <a:cs typeface="Times New Roman" pitchFamily="-112" charset="0"/>
                        </a:rPr>
                        <a:t>~</a:t>
                      </a:r>
                    </a:p>
                  </p:txBody>
                </p:sp>
              </p:grpSp>
            </p:grpSp>
          </p:grpSp>
          <p:grpSp>
            <p:nvGrpSpPr>
              <p:cNvPr id="39" name="Group 205">
                <a:extLst>
                  <a:ext uri="{FF2B5EF4-FFF2-40B4-BE49-F238E27FC236}">
                    <a16:creationId xmlns:a16="http://schemas.microsoft.com/office/drawing/2014/main" id="{7D73A971-80CE-1445-88E6-5134FEC1B61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2775006">
                <a:off x="1826" y="897"/>
                <a:ext cx="81" cy="345"/>
                <a:chOff x="1324" y="1002"/>
                <a:chExt cx="146" cy="462"/>
              </a:xfrm>
            </p:grpSpPr>
            <p:sp>
              <p:nvSpPr>
                <p:cNvPr id="41" name="Freeform 206">
                  <a:extLst>
                    <a:ext uri="{FF2B5EF4-FFF2-40B4-BE49-F238E27FC236}">
                      <a16:creationId xmlns:a16="http://schemas.microsoft.com/office/drawing/2014/main" id="{CE42A2F5-3CB6-464F-A1C4-C0E39DDF03E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6" y="1002"/>
                  <a:ext cx="143" cy="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4" y="7"/>
                    </a:cxn>
                    <a:cxn ang="0">
                      <a:pos x="8" y="9"/>
                    </a:cxn>
                    <a:cxn ang="0">
                      <a:pos x="12" y="11"/>
                    </a:cxn>
                    <a:cxn ang="0">
                      <a:pos x="129" y="58"/>
                    </a:cxn>
                    <a:cxn ang="0">
                      <a:pos x="135" y="60"/>
                    </a:cxn>
                    <a:cxn ang="0">
                      <a:pos x="139" y="63"/>
                    </a:cxn>
                    <a:cxn ang="0">
                      <a:pos x="142" y="65"/>
                    </a:cxn>
                    <a:cxn ang="0">
                      <a:pos x="141" y="69"/>
                    </a:cxn>
                    <a:cxn ang="0">
                      <a:pos x="141" y="71"/>
                    </a:cxn>
                    <a:cxn ang="0">
                      <a:pos x="138" y="74"/>
                    </a:cxn>
                    <a:cxn ang="0">
                      <a:pos x="11" y="60"/>
                    </a:cxn>
                    <a:cxn ang="0">
                      <a:pos x="10" y="61"/>
                    </a:cxn>
                    <a:cxn ang="0">
                      <a:pos x="4" y="59"/>
                    </a:cxn>
                    <a:cxn ang="0">
                      <a:pos x="4" y="60"/>
                    </a:cxn>
                    <a:cxn ang="0">
                      <a:pos x="2" y="62"/>
                    </a:cxn>
                    <a:cxn ang="0">
                      <a:pos x="0" y="65"/>
                    </a:cxn>
                  </a:cxnLst>
                  <a:rect l="0" t="0" r="r" b="b"/>
                  <a:pathLst>
                    <a:path w="143" h="75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4" y="7"/>
                      </a:lnTo>
                      <a:lnTo>
                        <a:pt x="8" y="9"/>
                      </a:lnTo>
                      <a:lnTo>
                        <a:pt x="12" y="11"/>
                      </a:lnTo>
                      <a:lnTo>
                        <a:pt x="129" y="58"/>
                      </a:lnTo>
                      <a:lnTo>
                        <a:pt x="135" y="60"/>
                      </a:lnTo>
                      <a:lnTo>
                        <a:pt x="139" y="63"/>
                      </a:lnTo>
                      <a:lnTo>
                        <a:pt x="142" y="65"/>
                      </a:lnTo>
                      <a:lnTo>
                        <a:pt x="141" y="69"/>
                      </a:lnTo>
                      <a:lnTo>
                        <a:pt x="141" y="71"/>
                      </a:lnTo>
                      <a:lnTo>
                        <a:pt x="138" y="74"/>
                      </a:lnTo>
                      <a:lnTo>
                        <a:pt x="11" y="60"/>
                      </a:lnTo>
                      <a:lnTo>
                        <a:pt x="10" y="61"/>
                      </a:lnTo>
                      <a:lnTo>
                        <a:pt x="4" y="59"/>
                      </a:lnTo>
                      <a:lnTo>
                        <a:pt x="4" y="60"/>
                      </a:lnTo>
                      <a:lnTo>
                        <a:pt x="2" y="62"/>
                      </a:lnTo>
                      <a:lnTo>
                        <a:pt x="0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" name="Freeform 207">
                  <a:extLst>
                    <a:ext uri="{FF2B5EF4-FFF2-40B4-BE49-F238E27FC236}">
                      <a16:creationId xmlns:a16="http://schemas.microsoft.com/office/drawing/2014/main" id="{47235F57-0B74-894D-B17B-6BD7A01C467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4" y="1069"/>
                  <a:ext cx="143" cy="7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2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0" y="7"/>
                    </a:cxn>
                    <a:cxn ang="0">
                      <a:pos x="133" y="57"/>
                    </a:cxn>
                    <a:cxn ang="0">
                      <a:pos x="137" y="61"/>
                    </a:cxn>
                    <a:cxn ang="0">
                      <a:pos x="140" y="61"/>
                    </a:cxn>
                    <a:cxn ang="0">
                      <a:pos x="141" y="65"/>
                    </a:cxn>
                    <a:cxn ang="0">
                      <a:pos x="141" y="66"/>
                    </a:cxn>
                    <a:cxn ang="0">
                      <a:pos x="142" y="71"/>
                    </a:cxn>
                    <a:cxn ang="0">
                      <a:pos x="137" y="71"/>
                    </a:cxn>
                    <a:cxn ang="0">
                      <a:pos x="12" y="59"/>
                    </a:cxn>
                    <a:cxn ang="0">
                      <a:pos x="7" y="59"/>
                    </a:cxn>
                    <a:cxn ang="0">
                      <a:pos x="6" y="59"/>
                    </a:cxn>
                    <a:cxn ang="0">
                      <a:pos x="4" y="59"/>
                    </a:cxn>
                    <a:cxn ang="0">
                      <a:pos x="1" y="59"/>
                    </a:cxn>
                    <a:cxn ang="0">
                      <a:pos x="0" y="61"/>
                    </a:cxn>
                  </a:cxnLst>
                  <a:rect l="0" t="0" r="r" b="b"/>
                  <a:pathLst>
                    <a:path w="143" h="7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0" y="7"/>
                      </a:lnTo>
                      <a:lnTo>
                        <a:pt x="133" y="57"/>
                      </a:lnTo>
                      <a:lnTo>
                        <a:pt x="137" y="61"/>
                      </a:lnTo>
                      <a:lnTo>
                        <a:pt x="140" y="61"/>
                      </a:lnTo>
                      <a:lnTo>
                        <a:pt x="141" y="65"/>
                      </a:lnTo>
                      <a:lnTo>
                        <a:pt x="141" y="66"/>
                      </a:lnTo>
                      <a:lnTo>
                        <a:pt x="142" y="71"/>
                      </a:lnTo>
                      <a:lnTo>
                        <a:pt x="137" y="71"/>
                      </a:lnTo>
                      <a:lnTo>
                        <a:pt x="12" y="59"/>
                      </a:lnTo>
                      <a:lnTo>
                        <a:pt x="7" y="59"/>
                      </a:lnTo>
                      <a:lnTo>
                        <a:pt x="6" y="59"/>
                      </a:lnTo>
                      <a:lnTo>
                        <a:pt x="4" y="59"/>
                      </a:lnTo>
                      <a:lnTo>
                        <a:pt x="1" y="59"/>
                      </a:lnTo>
                      <a:lnTo>
                        <a:pt x="0" y="61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" name="Freeform 208">
                  <a:extLst>
                    <a:ext uri="{FF2B5EF4-FFF2-40B4-BE49-F238E27FC236}">
                      <a16:creationId xmlns:a16="http://schemas.microsoft.com/office/drawing/2014/main" id="{0ACF57BF-0563-BB44-9B47-EC6AC24AD26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6" y="1131"/>
                  <a:ext cx="144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2" y="7"/>
                    </a:cxn>
                    <a:cxn ang="0">
                      <a:pos x="7" y="9"/>
                    </a:cxn>
                    <a:cxn ang="0">
                      <a:pos x="10" y="11"/>
                    </a:cxn>
                    <a:cxn ang="0">
                      <a:pos x="133" y="59"/>
                    </a:cxn>
                    <a:cxn ang="0">
                      <a:pos x="136" y="63"/>
                    </a:cxn>
                    <a:cxn ang="0">
                      <a:pos x="139" y="65"/>
                    </a:cxn>
                    <a:cxn ang="0">
                      <a:pos x="143" y="67"/>
                    </a:cxn>
                    <a:cxn ang="0">
                      <a:pos x="143" y="71"/>
                    </a:cxn>
                    <a:cxn ang="0">
                      <a:pos x="141" y="74"/>
                    </a:cxn>
                    <a:cxn ang="0">
                      <a:pos x="138" y="75"/>
                    </a:cxn>
                    <a:cxn ang="0">
                      <a:pos x="9" y="63"/>
                    </a:cxn>
                    <a:cxn ang="0">
                      <a:pos x="6" y="62"/>
                    </a:cxn>
                    <a:cxn ang="0">
                      <a:pos x="6" y="63"/>
                    </a:cxn>
                    <a:cxn ang="0">
                      <a:pos x="3" y="62"/>
                    </a:cxn>
                    <a:cxn ang="0">
                      <a:pos x="0" y="64"/>
                    </a:cxn>
                    <a:cxn ang="0">
                      <a:pos x="0" y="66"/>
                    </a:cxn>
                  </a:cxnLst>
                  <a:rect l="0" t="0" r="r" b="b"/>
                  <a:pathLst>
                    <a:path w="144" h="76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2" y="7"/>
                      </a:lnTo>
                      <a:lnTo>
                        <a:pt x="7" y="9"/>
                      </a:lnTo>
                      <a:lnTo>
                        <a:pt x="10" y="11"/>
                      </a:lnTo>
                      <a:lnTo>
                        <a:pt x="133" y="59"/>
                      </a:lnTo>
                      <a:lnTo>
                        <a:pt x="136" y="63"/>
                      </a:lnTo>
                      <a:lnTo>
                        <a:pt x="139" y="65"/>
                      </a:lnTo>
                      <a:lnTo>
                        <a:pt x="143" y="67"/>
                      </a:lnTo>
                      <a:lnTo>
                        <a:pt x="143" y="71"/>
                      </a:lnTo>
                      <a:lnTo>
                        <a:pt x="141" y="74"/>
                      </a:lnTo>
                      <a:lnTo>
                        <a:pt x="138" y="75"/>
                      </a:lnTo>
                      <a:lnTo>
                        <a:pt x="9" y="63"/>
                      </a:lnTo>
                      <a:lnTo>
                        <a:pt x="6" y="62"/>
                      </a:lnTo>
                      <a:lnTo>
                        <a:pt x="6" y="63"/>
                      </a:lnTo>
                      <a:lnTo>
                        <a:pt x="3" y="62"/>
                      </a:lnTo>
                      <a:lnTo>
                        <a:pt x="0" y="64"/>
                      </a:lnTo>
                      <a:lnTo>
                        <a:pt x="0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" name="Freeform 209">
                  <a:extLst>
                    <a:ext uri="{FF2B5EF4-FFF2-40B4-BE49-F238E27FC236}">
                      <a16:creationId xmlns:a16="http://schemas.microsoft.com/office/drawing/2014/main" id="{3FC414F0-D8E7-514A-9AF2-8F6FB6BA371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5" y="1202"/>
                  <a:ext cx="144" cy="7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1" y="7"/>
                    </a:cxn>
                    <a:cxn ang="0">
                      <a:pos x="131" y="54"/>
                    </a:cxn>
                    <a:cxn ang="0">
                      <a:pos x="136" y="58"/>
                    </a:cxn>
                    <a:cxn ang="0">
                      <a:pos x="139" y="59"/>
                    </a:cxn>
                    <a:cxn ang="0">
                      <a:pos x="143" y="63"/>
                    </a:cxn>
                    <a:cxn ang="0">
                      <a:pos x="143" y="66"/>
                    </a:cxn>
                    <a:cxn ang="0">
                      <a:pos x="140" y="69"/>
                    </a:cxn>
                    <a:cxn ang="0">
                      <a:pos x="138" y="69"/>
                    </a:cxn>
                    <a:cxn ang="0">
                      <a:pos x="11" y="57"/>
                    </a:cxn>
                    <a:cxn ang="0">
                      <a:pos x="7" y="58"/>
                    </a:cxn>
                    <a:cxn ang="0">
                      <a:pos x="4" y="57"/>
                    </a:cxn>
                    <a:cxn ang="0">
                      <a:pos x="1" y="57"/>
                    </a:cxn>
                    <a:cxn ang="0">
                      <a:pos x="1" y="59"/>
                    </a:cxn>
                    <a:cxn ang="0">
                      <a:pos x="0" y="62"/>
                    </a:cxn>
                  </a:cxnLst>
                  <a:rect l="0" t="0" r="r" b="b"/>
                  <a:pathLst>
                    <a:path w="144" h="7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1" y="7"/>
                      </a:lnTo>
                      <a:lnTo>
                        <a:pt x="131" y="54"/>
                      </a:lnTo>
                      <a:lnTo>
                        <a:pt x="136" y="58"/>
                      </a:lnTo>
                      <a:lnTo>
                        <a:pt x="139" y="59"/>
                      </a:lnTo>
                      <a:lnTo>
                        <a:pt x="143" y="63"/>
                      </a:lnTo>
                      <a:lnTo>
                        <a:pt x="143" y="66"/>
                      </a:lnTo>
                      <a:lnTo>
                        <a:pt x="140" y="69"/>
                      </a:lnTo>
                      <a:lnTo>
                        <a:pt x="138" y="69"/>
                      </a:lnTo>
                      <a:lnTo>
                        <a:pt x="11" y="57"/>
                      </a:lnTo>
                      <a:lnTo>
                        <a:pt x="7" y="58"/>
                      </a:lnTo>
                      <a:lnTo>
                        <a:pt x="4" y="57"/>
                      </a:lnTo>
                      <a:lnTo>
                        <a:pt x="1" y="57"/>
                      </a:lnTo>
                      <a:lnTo>
                        <a:pt x="1" y="59"/>
                      </a:lnTo>
                      <a:lnTo>
                        <a:pt x="0" y="62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" name="Freeform 210">
                  <a:extLst>
                    <a:ext uri="{FF2B5EF4-FFF2-40B4-BE49-F238E27FC236}">
                      <a16:creationId xmlns:a16="http://schemas.microsoft.com/office/drawing/2014/main" id="{E14B78AF-164E-A94A-9F88-2F3AC607E20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7" y="1260"/>
                  <a:ext cx="142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3" y="7"/>
                    </a:cxn>
                    <a:cxn ang="0">
                      <a:pos x="6" y="8"/>
                    </a:cxn>
                    <a:cxn ang="0">
                      <a:pos x="11" y="11"/>
                    </a:cxn>
                    <a:cxn ang="0">
                      <a:pos x="132" y="61"/>
                    </a:cxn>
                    <a:cxn ang="0">
                      <a:pos x="137" y="64"/>
                    </a:cxn>
                    <a:cxn ang="0">
                      <a:pos x="137" y="65"/>
                    </a:cxn>
                    <a:cxn ang="0">
                      <a:pos x="140" y="68"/>
                    </a:cxn>
                    <a:cxn ang="0">
                      <a:pos x="141" y="71"/>
                    </a:cxn>
                    <a:cxn ang="0">
                      <a:pos x="139" y="74"/>
                    </a:cxn>
                    <a:cxn ang="0">
                      <a:pos x="136" y="75"/>
                    </a:cxn>
                    <a:cxn ang="0">
                      <a:pos x="11" y="62"/>
                    </a:cxn>
                    <a:cxn ang="0">
                      <a:pos x="8" y="62"/>
                    </a:cxn>
                    <a:cxn ang="0">
                      <a:pos x="6" y="62"/>
                    </a:cxn>
                    <a:cxn ang="0">
                      <a:pos x="4" y="62"/>
                    </a:cxn>
                    <a:cxn ang="0">
                      <a:pos x="2" y="63"/>
                    </a:cxn>
                    <a:cxn ang="0">
                      <a:pos x="2" y="66"/>
                    </a:cxn>
                  </a:cxnLst>
                  <a:rect l="0" t="0" r="r" b="b"/>
                  <a:pathLst>
                    <a:path w="142" h="76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1" y="11"/>
                      </a:lnTo>
                      <a:lnTo>
                        <a:pt x="132" y="61"/>
                      </a:lnTo>
                      <a:lnTo>
                        <a:pt x="137" y="64"/>
                      </a:lnTo>
                      <a:lnTo>
                        <a:pt x="137" y="65"/>
                      </a:lnTo>
                      <a:lnTo>
                        <a:pt x="140" y="68"/>
                      </a:lnTo>
                      <a:lnTo>
                        <a:pt x="141" y="71"/>
                      </a:lnTo>
                      <a:lnTo>
                        <a:pt x="139" y="74"/>
                      </a:lnTo>
                      <a:lnTo>
                        <a:pt x="136" y="75"/>
                      </a:lnTo>
                      <a:lnTo>
                        <a:pt x="11" y="62"/>
                      </a:lnTo>
                      <a:lnTo>
                        <a:pt x="8" y="62"/>
                      </a:lnTo>
                      <a:lnTo>
                        <a:pt x="6" y="62"/>
                      </a:lnTo>
                      <a:lnTo>
                        <a:pt x="4" y="62"/>
                      </a:lnTo>
                      <a:lnTo>
                        <a:pt x="2" y="63"/>
                      </a:lnTo>
                      <a:lnTo>
                        <a:pt x="2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" name="Freeform 211">
                  <a:extLst>
                    <a:ext uri="{FF2B5EF4-FFF2-40B4-BE49-F238E27FC236}">
                      <a16:creationId xmlns:a16="http://schemas.microsoft.com/office/drawing/2014/main" id="{ADA8E29F-5097-F24A-9BC5-1519F50A110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6" y="1328"/>
                  <a:ext cx="142" cy="7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2"/>
                    </a:cxn>
                    <a:cxn ang="0">
                      <a:pos x="4" y="4"/>
                    </a:cxn>
                    <a:cxn ang="0">
                      <a:pos x="4" y="5"/>
                    </a:cxn>
                    <a:cxn ang="0">
                      <a:pos x="10" y="8"/>
                    </a:cxn>
                    <a:cxn ang="0">
                      <a:pos x="129" y="57"/>
                    </a:cxn>
                    <a:cxn ang="0">
                      <a:pos x="136" y="59"/>
                    </a:cxn>
                    <a:cxn ang="0">
                      <a:pos x="138" y="62"/>
                    </a:cxn>
                    <a:cxn ang="0">
                      <a:pos x="139" y="66"/>
                    </a:cxn>
                    <a:cxn ang="0">
                      <a:pos x="141" y="68"/>
                    </a:cxn>
                    <a:cxn ang="0">
                      <a:pos x="140" y="70"/>
                    </a:cxn>
                    <a:cxn ang="0">
                      <a:pos x="136" y="73"/>
                    </a:cxn>
                    <a:cxn ang="0">
                      <a:pos x="12" y="59"/>
                    </a:cxn>
                    <a:cxn ang="0">
                      <a:pos x="8" y="59"/>
                    </a:cxn>
                    <a:cxn ang="0">
                      <a:pos x="4" y="59"/>
                    </a:cxn>
                    <a:cxn ang="0">
                      <a:pos x="3" y="59"/>
                    </a:cxn>
                    <a:cxn ang="0">
                      <a:pos x="3" y="61"/>
                    </a:cxn>
                    <a:cxn ang="0">
                      <a:pos x="2" y="64"/>
                    </a:cxn>
                  </a:cxnLst>
                  <a:rect l="0" t="0" r="r" b="b"/>
                  <a:pathLst>
                    <a:path w="142" h="74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10" y="8"/>
                      </a:lnTo>
                      <a:lnTo>
                        <a:pt x="129" y="57"/>
                      </a:lnTo>
                      <a:lnTo>
                        <a:pt x="136" y="59"/>
                      </a:lnTo>
                      <a:lnTo>
                        <a:pt x="138" y="62"/>
                      </a:lnTo>
                      <a:lnTo>
                        <a:pt x="139" y="66"/>
                      </a:lnTo>
                      <a:lnTo>
                        <a:pt x="141" y="68"/>
                      </a:lnTo>
                      <a:lnTo>
                        <a:pt x="140" y="70"/>
                      </a:lnTo>
                      <a:lnTo>
                        <a:pt x="136" y="73"/>
                      </a:lnTo>
                      <a:lnTo>
                        <a:pt x="12" y="59"/>
                      </a:lnTo>
                      <a:lnTo>
                        <a:pt x="8" y="59"/>
                      </a:lnTo>
                      <a:lnTo>
                        <a:pt x="4" y="59"/>
                      </a:lnTo>
                      <a:lnTo>
                        <a:pt x="3" y="59"/>
                      </a:lnTo>
                      <a:lnTo>
                        <a:pt x="3" y="61"/>
                      </a:lnTo>
                      <a:lnTo>
                        <a:pt x="2" y="64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" name="Freeform 212">
                  <a:extLst>
                    <a:ext uri="{FF2B5EF4-FFF2-40B4-BE49-F238E27FC236}">
                      <a16:creationId xmlns:a16="http://schemas.microsoft.com/office/drawing/2014/main" id="{59D95A6F-FD46-004E-8680-C6B19E84956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6" y="1391"/>
                  <a:ext cx="142" cy="7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1" y="7"/>
                    </a:cxn>
                    <a:cxn ang="0">
                      <a:pos x="5" y="9"/>
                    </a:cxn>
                    <a:cxn ang="0">
                      <a:pos x="11" y="10"/>
                    </a:cxn>
                    <a:cxn ang="0">
                      <a:pos x="129" y="59"/>
                    </a:cxn>
                    <a:cxn ang="0">
                      <a:pos x="137" y="61"/>
                    </a:cxn>
                    <a:cxn ang="0">
                      <a:pos x="138" y="63"/>
                    </a:cxn>
                    <a:cxn ang="0">
                      <a:pos x="141" y="67"/>
                    </a:cxn>
                    <a:cxn ang="0">
                      <a:pos x="141" y="69"/>
                    </a:cxn>
                    <a:cxn ang="0">
                      <a:pos x="140" y="72"/>
                    </a:cxn>
                    <a:cxn ang="0">
                      <a:pos x="135" y="72"/>
                    </a:cxn>
                    <a:cxn ang="0">
                      <a:pos x="73" y="65"/>
                    </a:cxn>
                  </a:cxnLst>
                  <a:rect l="0" t="0" r="r" b="b"/>
                  <a:pathLst>
                    <a:path w="142" h="7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1" y="7"/>
                      </a:lnTo>
                      <a:lnTo>
                        <a:pt x="5" y="9"/>
                      </a:lnTo>
                      <a:lnTo>
                        <a:pt x="11" y="10"/>
                      </a:lnTo>
                      <a:lnTo>
                        <a:pt x="129" y="59"/>
                      </a:lnTo>
                      <a:lnTo>
                        <a:pt x="137" y="61"/>
                      </a:lnTo>
                      <a:lnTo>
                        <a:pt x="138" y="63"/>
                      </a:lnTo>
                      <a:lnTo>
                        <a:pt x="141" y="67"/>
                      </a:lnTo>
                      <a:lnTo>
                        <a:pt x="141" y="69"/>
                      </a:lnTo>
                      <a:lnTo>
                        <a:pt x="140" y="72"/>
                      </a:lnTo>
                      <a:lnTo>
                        <a:pt x="135" y="72"/>
                      </a:lnTo>
                      <a:lnTo>
                        <a:pt x="73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0" name="Text Box 213">
                <a:extLst>
                  <a:ext uri="{FF2B5EF4-FFF2-40B4-BE49-F238E27FC236}">
                    <a16:creationId xmlns:a16="http://schemas.microsoft.com/office/drawing/2014/main" id="{E01FB845-E0B4-AD40-9736-F7B51F54BF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8" y="736"/>
                <a:ext cx="478" cy="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50" dirty="0">
                    <a:latin typeface="Symbol" pitchFamily="-112" charset="2"/>
                  </a:rPr>
                  <a:t>g</a:t>
                </a:r>
                <a:r>
                  <a:rPr lang="en-US" sz="1050" b="1" dirty="0">
                    <a:latin typeface="Symbol" pitchFamily="-112" charset="2"/>
                  </a:rPr>
                  <a:t>, </a:t>
                </a:r>
                <a:r>
                  <a:rPr lang="en-US" sz="1050" b="1" dirty="0" err="1">
                    <a:latin typeface="Symbol" pitchFamily="-112" charset="2"/>
                  </a:rPr>
                  <a:t>p,</a:t>
                </a:r>
                <a:r>
                  <a:rPr lang="en-US" sz="1050" dirty="0" err="1">
                    <a:latin typeface="+mj-lt"/>
                  </a:rPr>
                  <a:t>J</a:t>
                </a:r>
                <a:r>
                  <a:rPr lang="en-US" sz="1050" dirty="0">
                    <a:latin typeface="Symbol" pitchFamily="-112" charset="2"/>
                  </a:rPr>
                  <a:t>/Y</a:t>
                </a:r>
                <a:endParaRPr lang="en-US" sz="1050" b="1" dirty="0">
                  <a:latin typeface="Symbol" pitchFamily="-112" charset="2"/>
                </a:endParaRPr>
              </a:p>
            </p:txBody>
          </p:sp>
        </p:grpSp>
        <p:sp>
          <p:nvSpPr>
            <p:cNvPr id="33" name="Text Box 214">
              <a:extLst>
                <a:ext uri="{FF2B5EF4-FFF2-40B4-BE49-F238E27FC236}">
                  <a16:creationId xmlns:a16="http://schemas.microsoft.com/office/drawing/2014/main" id="{2BD5297E-F63D-B342-81AF-982A9D0C20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750" y="2874963"/>
              <a:ext cx="330667" cy="2869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>
                  <a:latin typeface="Times New Roman" pitchFamily="-112" charset="0"/>
                </a:rPr>
                <a:t>p</a:t>
              </a:r>
            </a:p>
          </p:txBody>
        </p:sp>
        <p:sp>
          <p:nvSpPr>
            <p:cNvPr id="34" name="Text Box 215">
              <a:extLst>
                <a:ext uri="{FF2B5EF4-FFF2-40B4-BE49-F238E27FC236}">
                  <a16:creationId xmlns:a16="http://schemas.microsoft.com/office/drawing/2014/main" id="{BE43FB60-8558-3346-8552-E4A08435A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2632" y="2801240"/>
              <a:ext cx="374961" cy="2869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 err="1">
                  <a:latin typeface="Times New Roman" pitchFamily="-112" charset="0"/>
                </a:rPr>
                <a:t>p</a:t>
              </a:r>
              <a:r>
                <a:rPr lang="en-US" sz="1100" b="1" dirty="0">
                  <a:latin typeface="Times New Roman" pitchFamily="-112" charset="0"/>
                </a:rPr>
                <a:t>’</a:t>
              </a:r>
            </a:p>
          </p:txBody>
        </p: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CE21F5A9-D3A8-D14E-8B0E-A7D428FDF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41" y="888136"/>
            <a:ext cx="9880600" cy="1244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8160D98C-6E7F-F64A-89C5-E5E4B8DA3BA1}"/>
                  </a:ext>
                </a:extLst>
              </p:cNvPr>
              <p:cNvSpPr txBox="1"/>
              <p:nvPr/>
            </p:nvSpPr>
            <p:spPr>
              <a:xfrm>
                <a:off x="43556" y="5103225"/>
                <a:ext cx="1213666" cy="660822"/>
              </a:xfrm>
              <a:prstGeom prst="rect">
                <a:avLst/>
              </a:prstGeom>
              <a:solidFill>
                <a:schemeClr val="accent1">
                  <a:lumMod val="75000"/>
                  <a:alpha val="3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it-IT" sz="320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it-IT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</m:nary>
                  </m:oMath>
                </a14:m>
                <a:r>
                  <a:rPr lang="it-IT" sz="3200" dirty="0"/>
                  <a:t>dt:</a:t>
                </a: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8160D98C-6E7F-F64A-89C5-E5E4B8DA3B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6" y="5103225"/>
                <a:ext cx="1213666" cy="660822"/>
              </a:xfrm>
              <a:prstGeom prst="rect">
                <a:avLst/>
              </a:prstGeom>
              <a:blipFill>
                <a:blip r:embed="rId5"/>
                <a:stretch>
                  <a:fillRect l="-65625" t="-146296" r="-11458" b="-2111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A0D6ED81-A82D-6842-8A25-1D957D780536}"/>
                  </a:ext>
                </a:extLst>
              </p:cNvPr>
              <p:cNvSpPr txBox="1"/>
              <p:nvPr/>
            </p:nvSpPr>
            <p:spPr>
              <a:xfrm>
                <a:off x="2249911" y="5136984"/>
                <a:ext cx="1352678" cy="584775"/>
              </a:xfrm>
              <a:prstGeom prst="rect">
                <a:avLst/>
              </a:prstGeom>
              <a:solidFill>
                <a:schemeClr val="accent1">
                  <a:lumMod val="75000"/>
                  <a:alpha val="3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f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it-IT" sz="3200" dirty="0"/>
                  <a:t> </a:t>
                </a: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A0D6ED81-A82D-6842-8A25-1D957D7805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9911" y="5136984"/>
                <a:ext cx="1352678" cy="584775"/>
              </a:xfrm>
              <a:prstGeom prst="rect">
                <a:avLst/>
              </a:prstGeom>
              <a:blipFill>
                <a:blip r:embed="rId6"/>
                <a:stretch>
                  <a:fillRect l="-3738" b="-234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5B1B7D51-FA7E-A944-BF02-0C011D1B6B6D}"/>
                  </a:ext>
                </a:extLst>
              </p:cNvPr>
              <p:cNvSpPr txBox="1"/>
              <p:nvPr/>
            </p:nvSpPr>
            <p:spPr>
              <a:xfrm>
                <a:off x="5302737" y="5136984"/>
                <a:ext cx="1578702" cy="584775"/>
              </a:xfrm>
              <a:prstGeom prst="rect">
                <a:avLst/>
              </a:prstGeom>
              <a:solidFill>
                <a:schemeClr val="accent1">
                  <a:lumMod val="75000"/>
                  <a:alpha val="3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10</m:t>
                    </m:r>
                    <m:r>
                      <m:rPr>
                        <m:nor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f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it-IT" sz="3200" dirty="0"/>
                  <a:t> </a:t>
                </a: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5B1B7D51-FA7E-A944-BF02-0C011D1B6B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2737" y="5136984"/>
                <a:ext cx="1578702" cy="584775"/>
              </a:xfrm>
              <a:prstGeom prst="rect">
                <a:avLst/>
              </a:prstGeom>
              <a:blipFill>
                <a:blip r:embed="rId7"/>
                <a:stretch>
                  <a:fillRect l="-3200" b="-234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D932575-FC07-BC4E-98A6-6F67EEFBF276}"/>
                  </a:ext>
                </a:extLst>
              </p:cNvPr>
              <p:cNvSpPr txBox="1"/>
              <p:nvPr/>
            </p:nvSpPr>
            <p:spPr>
              <a:xfrm>
                <a:off x="8509314" y="5126791"/>
                <a:ext cx="1806328" cy="584775"/>
              </a:xfrm>
              <a:prstGeom prst="rect">
                <a:avLst/>
              </a:prstGeom>
              <a:solidFill>
                <a:schemeClr val="accent1">
                  <a:lumMod val="75000"/>
                  <a:alpha val="3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100</m:t>
                    </m:r>
                    <m:r>
                      <m:rPr>
                        <m:nor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f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it-IT" sz="3200" dirty="0"/>
                  <a:t> </a:t>
                </a: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D932575-FC07-BC4E-98A6-6F67EEFBF2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9314" y="5126791"/>
                <a:ext cx="1806328" cy="584775"/>
              </a:xfrm>
              <a:prstGeom prst="rect">
                <a:avLst/>
              </a:prstGeom>
              <a:blipFill>
                <a:blip r:embed="rId8"/>
                <a:stretch>
                  <a:fillRect l="-3497" b="-234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3758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2C1B105-AACD-E37C-AE9E-DD9D2D17E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A63A57-AA22-1E75-99E8-A6E02501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12</a:t>
            </a:fld>
            <a:endParaRPr lang="it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8438CA-2EA8-5EA9-7CD3-2322F4EDCD6D}"/>
              </a:ext>
            </a:extLst>
          </p:cNvPr>
          <p:cNvSpPr txBox="1"/>
          <p:nvPr/>
        </p:nvSpPr>
        <p:spPr>
          <a:xfrm>
            <a:off x="2936485" y="929507"/>
            <a:ext cx="5596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Institute for </a:t>
            </a:r>
            <a:r>
              <a:rPr lang="it-IT" sz="2400" b="1" dirty="0" err="1"/>
              <a:t>Nuclear</a:t>
            </a:r>
            <a:r>
              <a:rPr lang="it-IT" sz="2400" b="1" dirty="0"/>
              <a:t> Theory – 2010 Seattle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CAFFE4-F5EE-F6F5-5A62-77D6EC4E3C7E}"/>
              </a:ext>
            </a:extLst>
          </p:cNvPr>
          <p:cNvSpPr/>
          <p:nvPr/>
        </p:nvSpPr>
        <p:spPr>
          <a:xfrm>
            <a:off x="2936485" y="1463483"/>
            <a:ext cx="90727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Workshop: 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Gluons and the quark sea at high energies: Distributions, polarization, tomography</a:t>
            </a:r>
          </a:p>
          <a:p>
            <a:r>
              <a:rPr lang="en-GB" sz="2000" b="1" dirty="0"/>
              <a:t>arXiv: </a:t>
            </a:r>
            <a:r>
              <a:rPr lang="en-GB" sz="2000" dirty="0">
                <a:hlinkClick r:id="rId2"/>
              </a:rPr>
              <a:t>1108.1713</a:t>
            </a:r>
            <a:r>
              <a:rPr lang="en-GB" sz="2000" dirty="0"/>
              <a:t> [</a:t>
            </a:r>
            <a:r>
              <a:rPr lang="en-GB" sz="2000" dirty="0" err="1"/>
              <a:t>nucl-th</a:t>
            </a:r>
            <a:r>
              <a:rPr lang="en-GB" sz="2000" dirty="0"/>
              <a:t>] – 547 pages</a:t>
            </a:r>
          </a:p>
        </p:txBody>
      </p:sp>
      <p:pic>
        <p:nvPicPr>
          <p:cNvPr id="33794" name="Picture 2" descr="Accardi - Parton propagation and energy loss at an EIC - POETIC 7">
            <a:extLst>
              <a:ext uri="{FF2B5EF4-FFF2-40B4-BE49-F238E27FC236}">
                <a16:creationId xmlns:a16="http://schemas.microsoft.com/office/drawing/2014/main" id="{F3288858-B50B-BE15-D011-52B37744A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81" y="92314"/>
            <a:ext cx="2209764" cy="271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000D02E3-398F-3DBB-1AB4-B6FF24E6A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5128" y="92314"/>
            <a:ext cx="8734447" cy="607838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>
                <a:solidFill>
                  <a:srgbClr val="FF0000"/>
                </a:solidFill>
                <a:latin typeface="+mj-lt"/>
                <a:ea typeface="DejaVu Sans" charset="0"/>
                <a:cs typeface="DejaVu Sans" charset="0"/>
              </a:rPr>
              <a:t>Pathway to an EIC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C0C041-CD10-4F3F-8090-555372E94D1C}"/>
              </a:ext>
            </a:extLst>
          </p:cNvPr>
          <p:cNvSpPr txBox="1"/>
          <p:nvPr/>
        </p:nvSpPr>
        <p:spPr>
          <a:xfrm>
            <a:off x="240177" y="2826007"/>
            <a:ext cx="2214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INT 2010 / 1108.1713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E88414-3034-1A6C-6DAF-731E0A6DA658}"/>
              </a:ext>
            </a:extLst>
          </p:cNvPr>
          <p:cNvGrpSpPr/>
          <p:nvPr/>
        </p:nvGrpSpPr>
        <p:grpSpPr>
          <a:xfrm>
            <a:off x="10794" y="3411241"/>
            <a:ext cx="2599943" cy="3117050"/>
            <a:chOff x="9367019" y="1531578"/>
            <a:chExt cx="2599943" cy="311705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EDB982F-C52D-0378-390F-E77CD3E21EF4}"/>
                </a:ext>
              </a:extLst>
            </p:cNvPr>
            <p:cNvSpPr txBox="1"/>
            <p:nvPr/>
          </p:nvSpPr>
          <p:spPr>
            <a:xfrm>
              <a:off x="9367019" y="4310074"/>
              <a:ext cx="25999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s-IS" sz="1600" b="1" dirty="0">
                  <a:solidFill>
                    <a:srgbClr val="FF0000"/>
                  </a:solidFill>
                </a:rPr>
                <a:t>Eur. Phys. J. A (2016) 52: 268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3E3107F-3803-4470-FEBB-F5243E73D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28657" y="1531578"/>
              <a:ext cx="2089548" cy="2710499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3824A49-BA1C-4E88-7FE5-8DC947D6C778}"/>
              </a:ext>
            </a:extLst>
          </p:cNvPr>
          <p:cNvSpPr/>
          <p:nvPr/>
        </p:nvSpPr>
        <p:spPr>
          <a:xfrm>
            <a:off x="2936485" y="4399830"/>
            <a:ext cx="47866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s-IS" sz="3200" b="1" dirty="0">
                <a:solidFill>
                  <a:srgbClr val="FF0000"/>
                </a:solidFill>
              </a:rPr>
              <a:t>The EIC White Paper - 2015</a:t>
            </a:r>
          </a:p>
        </p:txBody>
      </p:sp>
    </p:spTree>
    <p:extLst>
      <p:ext uri="{BB962C8B-B14F-4D97-AF65-F5344CB8AC3E}">
        <p14:creationId xmlns:p14="http://schemas.microsoft.com/office/powerpoint/2010/main" val="1195609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939AFC-2D3C-4F34-EE57-FECA7662F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803D2E-647A-8EAC-BBAE-EBBB2FDBC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13</a:t>
            </a:fld>
            <a:endParaRPr lang="it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26072E-95CE-0E6D-2703-3AA600B8F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7" y="94288"/>
            <a:ext cx="2368784" cy="30512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2E8CAC-6D95-CB39-721D-F3C4321BE4B1}"/>
              </a:ext>
            </a:extLst>
          </p:cNvPr>
          <p:cNvSpPr txBox="1"/>
          <p:nvPr/>
        </p:nvSpPr>
        <p:spPr>
          <a:xfrm>
            <a:off x="2815129" y="867834"/>
            <a:ext cx="911427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In the </a:t>
            </a:r>
            <a:r>
              <a:rPr lang="en-US" sz="2200" b="1" dirty="0"/>
              <a:t>2015 Long Range Plan</a:t>
            </a:r>
            <a:r>
              <a:rPr lang="en-US" sz="2200" dirty="0"/>
              <a:t>, the American National Science Advisory Committee (NSAC)  recommended the </a:t>
            </a:r>
            <a:r>
              <a:rPr lang="en-US" sz="2200" b="1" dirty="0"/>
              <a:t>realization of an EIC as top priority </a:t>
            </a:r>
            <a:endParaRPr lang="en-US" sz="2200" dirty="0"/>
          </a:p>
          <a:p>
            <a:pPr>
              <a:spcBef>
                <a:spcPts val="600"/>
              </a:spcBef>
            </a:pPr>
            <a:r>
              <a:rPr lang="en-US" sz="2200" i="1" dirty="0">
                <a:solidFill>
                  <a:srgbClr val="0000FF"/>
                </a:solidFill>
              </a:rPr>
              <a:t>“We recommend a high-energy high-luminosity polarized EIC as the highest priority for new facility construction following the completion of FRIB”</a:t>
            </a:r>
          </a:p>
          <a:p>
            <a:endParaRPr lang="en-US" sz="1000" dirty="0"/>
          </a:p>
          <a:p>
            <a:r>
              <a:rPr lang="en-US" sz="1200" dirty="0"/>
              <a:t>http://</a:t>
            </a:r>
            <a:r>
              <a:rPr lang="en-US" sz="1200" dirty="0" err="1"/>
              <a:t>science.energy.gov</a:t>
            </a:r>
            <a:r>
              <a:rPr lang="en-US" sz="1200" dirty="0"/>
              <a:t>/~/media/</a:t>
            </a:r>
            <a:r>
              <a:rPr lang="en-US" sz="1200" dirty="0" err="1"/>
              <a:t>np</a:t>
            </a:r>
            <a:r>
              <a:rPr lang="en-US" sz="1200" dirty="0"/>
              <a:t>/</a:t>
            </a:r>
            <a:r>
              <a:rPr lang="en-US" sz="1200" dirty="0" err="1"/>
              <a:t>nsac</a:t>
            </a:r>
            <a:r>
              <a:rPr lang="en-US" sz="1200" dirty="0"/>
              <a:t>/</a:t>
            </a:r>
            <a:r>
              <a:rPr lang="en-US" sz="1200" dirty="0" err="1"/>
              <a:t>pdf</a:t>
            </a:r>
            <a:r>
              <a:rPr lang="en-US" sz="1200" dirty="0"/>
              <a:t>/2015LRP/2015_LRPNS_091815.pdf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AE3E36-7611-79B1-F981-4CBBBCED0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" y="3328416"/>
            <a:ext cx="2366201" cy="34231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088A89-2252-ABFE-ED8A-C3FD40E86183}"/>
              </a:ext>
            </a:extLst>
          </p:cNvPr>
          <p:cNvSpPr txBox="1"/>
          <p:nvPr/>
        </p:nvSpPr>
        <p:spPr>
          <a:xfrm>
            <a:off x="2878669" y="3297516"/>
            <a:ext cx="86709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In July 2018, a </a:t>
            </a:r>
            <a:r>
              <a:rPr lang="en-US" sz="2200" b="1" dirty="0"/>
              <a:t>Report by National Academy of Science </a:t>
            </a:r>
            <a:r>
              <a:rPr lang="en-US" sz="2200" dirty="0"/>
              <a:t>(&amp; Engineering &amp; Arts) unanimously concluded that </a:t>
            </a:r>
            <a:r>
              <a:rPr lang="en-US" sz="2200" b="1" dirty="0"/>
              <a:t>an EIC will be: </a:t>
            </a:r>
          </a:p>
          <a:p>
            <a:endParaRPr lang="en-US" sz="2200" i="1" dirty="0">
              <a:solidFill>
                <a:srgbClr val="0000FF"/>
              </a:solidFill>
            </a:endParaRPr>
          </a:p>
          <a:p>
            <a:r>
              <a:rPr lang="en-US" sz="2200" i="1" dirty="0">
                <a:solidFill>
                  <a:srgbClr val="0000FF"/>
                </a:solidFill>
              </a:rPr>
              <a:t>“... a unique facility in the world that would answer science questions that are compelling, fundamental, and timely</a:t>
            </a:r>
            <a:r>
              <a:rPr lang="en-US" sz="2200" dirty="0"/>
              <a:t>”. </a:t>
            </a:r>
          </a:p>
          <a:p>
            <a:endParaRPr lang="en-US" sz="1000" dirty="0"/>
          </a:p>
          <a:p>
            <a:r>
              <a:rPr lang="en-US" sz="1200" dirty="0"/>
              <a:t>https://</a:t>
            </a:r>
            <a:r>
              <a:rPr lang="en-US" sz="1200" dirty="0" err="1"/>
              <a:t>www.nap.edu</a:t>
            </a:r>
            <a:r>
              <a:rPr lang="en-US" sz="1200" dirty="0"/>
              <a:t>/catalog/25171/an-assessment-of-us-based-electron-ion-collider-science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543305-40C6-B89A-1B2A-B622D17E8445}"/>
              </a:ext>
            </a:extLst>
          </p:cNvPr>
          <p:cNvSpPr txBox="1"/>
          <p:nvPr/>
        </p:nvSpPr>
        <p:spPr>
          <a:xfrm>
            <a:off x="2878669" y="5537584"/>
            <a:ext cx="8939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 U.S. Department of Energy (DOE) started its “critical decisions” with </a:t>
            </a:r>
            <a:r>
              <a:rPr lang="en-US" sz="2200" dirty="0">
                <a:solidFill>
                  <a:srgbClr val="FF0000"/>
                </a:solidFill>
              </a:rPr>
              <a:t>CD0 in December 19 </a:t>
            </a:r>
            <a:r>
              <a:rPr lang="en-US" sz="2200" dirty="0"/>
              <a:t>and selected Brookhaven National Lab as the host lab.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693063-42FB-16D7-F03F-2E15C727B1C5}"/>
              </a:ext>
            </a:extLst>
          </p:cNvPr>
          <p:cNvSpPr txBox="1"/>
          <p:nvPr/>
        </p:nvSpPr>
        <p:spPr>
          <a:xfrm>
            <a:off x="3445727" y="55979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B46D29AD-FB14-5A62-B0D1-DD1751F73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5128" y="92314"/>
            <a:ext cx="8734447" cy="607838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>
                <a:solidFill>
                  <a:srgbClr val="FF0000"/>
                </a:solidFill>
                <a:latin typeface="+mj-lt"/>
                <a:ea typeface="DejaVu Sans" charset="0"/>
                <a:cs typeface="DejaVu Sans" charset="0"/>
              </a:rPr>
              <a:t>Pathway to an EIC </a:t>
            </a:r>
          </a:p>
        </p:txBody>
      </p:sp>
    </p:spTree>
    <p:extLst>
      <p:ext uri="{BB962C8B-B14F-4D97-AF65-F5344CB8AC3E}">
        <p14:creationId xmlns:p14="http://schemas.microsoft.com/office/powerpoint/2010/main" val="109178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436FE5-0284-D94B-A5DA-565C1D729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14</a:t>
            </a:fld>
            <a:endParaRPr lang="it-I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AFD66C-8D4E-574D-B0AD-8A579936F6D2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Requirements for a “general-purpose” detector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9B900-54AE-D347-8259-C85E73D9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30520D6-4796-4847-B398-F8AF4D065578}"/>
                  </a:ext>
                </a:extLst>
              </p:cNvPr>
              <p:cNvSpPr txBox="1"/>
              <p:nvPr/>
            </p:nvSpPr>
            <p:spPr>
              <a:xfrm>
                <a:off x="253389" y="2862179"/>
                <a:ext cx="11658767" cy="3622402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0000FF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00FF"/>
                    </a:solidFill>
                    <a:cs typeface="Comic Sans MS"/>
                  </a:rPr>
                  <a:t>Overall detector requirements:</a:t>
                </a:r>
              </a:p>
              <a:p>
                <a:pPr marL="342900" indent="-342900">
                  <a:buClr>
                    <a:srgbClr val="0000FF"/>
                  </a:buClr>
                  <a:buFont typeface="Courier New" panose="02070309020205020404" pitchFamily="49" charset="0"/>
                  <a:buChar char="o"/>
                </a:pPr>
                <a:r>
                  <a:rPr lang="en-US" b="1" dirty="0">
                    <a:solidFill>
                      <a:srgbClr val="322F31"/>
                    </a:solidFill>
                    <a:cs typeface="Comic Sans MS"/>
                  </a:rPr>
                  <a:t>Hermeticity: </a:t>
                </a:r>
                <a:r>
                  <a:rPr lang="en-US" dirty="0">
                    <a:solidFill>
                      <a:srgbClr val="322F31"/>
                    </a:solidFill>
                    <a:cs typeface="Comic Sans MS"/>
                  </a:rPr>
                  <a:t>large acceptance in </a:t>
                </a:r>
                <a:r>
                  <a:rPr lang="en-US" dirty="0" err="1">
                    <a:solidFill>
                      <a:srgbClr val="322F31"/>
                    </a:solidFill>
                    <a:cs typeface="Comic Sans MS"/>
                  </a:rPr>
                  <a:t>pseudorapidity</a:t>
                </a:r>
                <a:r>
                  <a:rPr lang="en-US" dirty="0">
                    <a:solidFill>
                      <a:srgbClr val="322F31"/>
                    </a:solidFill>
                    <a:cs typeface="Comic Sans MS"/>
                  </a:rPr>
                  <a:t>, -4 ≲ </a:t>
                </a:r>
                <a:r>
                  <a:rPr lang="en-US" dirty="0" err="1">
                    <a:solidFill>
                      <a:srgbClr val="322F31"/>
                    </a:solidFill>
                    <a:cs typeface="Symbol" charset="2"/>
                  </a:rPr>
                  <a:t>η</a:t>
                </a:r>
                <a:r>
                  <a:rPr lang="en-US" dirty="0">
                    <a:solidFill>
                      <a:srgbClr val="322F31"/>
                    </a:solidFill>
                    <a:cs typeface="Comic Sans MS"/>
                  </a:rPr>
                  <a:t> ≲ 4 [exclusive and diffractive channels] </a:t>
                </a:r>
              </a:p>
              <a:p>
                <a:pPr marL="342900" indent="-342900">
                  <a:buClr>
                    <a:srgbClr val="0000FF"/>
                  </a:buClr>
                  <a:buFont typeface="Courier New" panose="02070309020205020404" pitchFamily="49" charset="0"/>
                  <a:buChar char="o"/>
                </a:pPr>
                <a:r>
                  <a:rPr lang="en-US" b="1" dirty="0">
                    <a:solidFill>
                      <a:srgbClr val="322F31"/>
                    </a:solidFill>
                    <a:cs typeface="Comic Sans MS"/>
                  </a:rPr>
                  <a:t>Good momentum resolution in central region</a:t>
                </a:r>
              </a:p>
              <a:p>
                <a:pPr marL="800100" lvl="1" indent="-342900">
                  <a:buClr>
                    <a:srgbClr val="0000FF"/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322F31"/>
                    </a:solidFill>
                    <a:cs typeface="Comic Sans MS"/>
                  </a:rPr>
                  <a:t>DIS and SIDIS channels that use the hadronic state to reconstruct kinematics </a:t>
                </a:r>
              </a:p>
              <a:p>
                <a:pPr marL="342900" indent="-342900">
                  <a:buClr>
                    <a:srgbClr val="0000FF"/>
                  </a:buClr>
                  <a:buFont typeface="Courier New" panose="02070309020205020404" pitchFamily="49" charset="0"/>
                  <a:buChar char="o"/>
                </a:pPr>
                <a:r>
                  <a:rPr lang="en-US" b="1" dirty="0">
                    <a:solidFill>
                      <a:srgbClr val="322F31"/>
                    </a:solidFill>
                    <a:cs typeface="Comic Sans MS"/>
                  </a:rPr>
                  <a:t>Minimum </a:t>
                </a:r>
                <a:r>
                  <a:rPr lang="en-US" b="1" i="1" dirty="0" err="1">
                    <a:solidFill>
                      <a:srgbClr val="322F31"/>
                    </a:solidFill>
                    <a:cs typeface="Comic Sans MS"/>
                  </a:rPr>
                  <a:t>p</a:t>
                </a:r>
                <a:r>
                  <a:rPr lang="en-US" b="1" i="1" baseline="-25000" dirty="0" err="1">
                    <a:solidFill>
                      <a:srgbClr val="322F31"/>
                    </a:solidFill>
                    <a:cs typeface="Comic Sans MS"/>
                  </a:rPr>
                  <a:t>T</a:t>
                </a:r>
                <a:r>
                  <a:rPr lang="en-US" b="1" dirty="0">
                    <a:solidFill>
                      <a:srgbClr val="322F31"/>
                    </a:solidFill>
                    <a:cs typeface="Comic Sans MS"/>
                  </a:rPr>
                  <a:t>: </a:t>
                </a:r>
                <a:r>
                  <a:rPr lang="en-US" dirty="0">
                    <a:solidFill>
                      <a:srgbClr val="322F31"/>
                    </a:solidFill>
                    <a:cs typeface="Comic Sans MS"/>
                  </a:rPr>
                  <a:t>100 MeV for </a:t>
                </a:r>
                <a:r>
                  <a:rPr lang="en-US" dirty="0" err="1">
                    <a:solidFill>
                      <a:srgbClr val="322F31"/>
                    </a:solidFill>
                    <a:cs typeface="Comic Sans MS"/>
                  </a:rPr>
                  <a:t>pions</a:t>
                </a:r>
                <a:r>
                  <a:rPr lang="en-US" dirty="0">
                    <a:solidFill>
                      <a:srgbClr val="322F31"/>
                    </a:solidFill>
                    <a:cs typeface="Comic Sans MS"/>
                  </a:rPr>
                  <a:t>, 135 MeV for kaons</a:t>
                </a:r>
              </a:p>
              <a:p>
                <a:pPr marL="342900" indent="-342900">
                  <a:buClr>
                    <a:srgbClr val="0000FF"/>
                  </a:buClr>
                  <a:buFont typeface="Courier New" panose="02070309020205020404" pitchFamily="49" charset="0"/>
                  <a:buChar char="o"/>
                </a:pPr>
                <a:r>
                  <a:rPr lang="en-US" b="1" dirty="0">
                    <a:solidFill>
                      <a:srgbClr val="322F31"/>
                    </a:solidFill>
                    <a:cs typeface="Comic Sans MS"/>
                  </a:rPr>
                  <a:t>Electron ID: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322F3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𝜋</m:t>
                    </m:r>
                  </m:oMath>
                </a14:m>
                <a:r>
                  <a:rPr lang="en-US" dirty="0">
                    <a:solidFill>
                      <a:srgbClr val="322F31"/>
                    </a:solidFill>
                    <a:cs typeface="Comic Sans MS"/>
                  </a:rPr>
                  <a:t> suppression of 10</a:t>
                </a:r>
                <a:r>
                  <a:rPr lang="en-US" baseline="30000" dirty="0">
                    <a:solidFill>
                      <a:srgbClr val="322F31"/>
                    </a:solidFill>
                    <a:cs typeface="Comic Sans MS"/>
                  </a:rPr>
                  <a:t>4</a:t>
                </a:r>
                <a:r>
                  <a:rPr lang="en-US" dirty="0">
                    <a:solidFill>
                      <a:srgbClr val="322F31"/>
                    </a:solidFill>
                    <a:cs typeface="Comic Sans MS"/>
                  </a:rPr>
                  <a:t> (for </a:t>
                </a:r>
                <a:r>
                  <a:rPr lang="en-US" dirty="0" err="1">
                    <a:solidFill>
                      <a:srgbClr val="322F31"/>
                    </a:solidFill>
                    <a:cs typeface="Comic Sans MS"/>
                  </a:rPr>
                  <a:t>eg.</a:t>
                </a:r>
                <a:r>
                  <a:rPr lang="en-US" dirty="0">
                    <a:solidFill>
                      <a:srgbClr val="322F31"/>
                    </a:solidFill>
                    <a:cs typeface="Comic Sans MS"/>
                  </a:rPr>
                  <a:t> Parity Violation DIS).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322F31"/>
                        </a:solidFill>
                        <a:latin typeface="Cambria Math" panose="02040503050406030204" pitchFamily="18" charset="0"/>
                        <a:cs typeface="Comic Sans MS"/>
                      </a:rPr>
                      <m:t>3</m:t>
                    </m:r>
                    <m:r>
                      <a:rPr lang="en-US" b="0" i="1" smtClean="0">
                        <a:solidFill>
                          <a:srgbClr val="322F3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𝜎</m:t>
                    </m:r>
                    <m:f>
                      <m:fPr>
                        <m:type m:val="lin"/>
                        <m:ctrlPr>
                          <a:rPr lang="en-US" b="0" i="1" smtClean="0">
                            <a:solidFill>
                              <a:srgbClr val="322F3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322F3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rgbClr val="322F3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322F3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rgbClr val="322F31"/>
                    </a:solidFill>
                    <a:cs typeface="Comic Sans MS"/>
                  </a:rPr>
                  <a:t> separation for spectroscopy  </a:t>
                </a:r>
              </a:p>
              <a:p>
                <a:pPr marL="342900" indent="-342900">
                  <a:buClr>
                    <a:srgbClr val="0000FF"/>
                  </a:buClr>
                  <a:buFont typeface="Courier New" panose="02070309020205020404" pitchFamily="49" charset="0"/>
                  <a:buChar char="o"/>
                </a:pPr>
                <a:r>
                  <a:rPr lang="en-US" b="1" dirty="0">
                    <a:solidFill>
                      <a:srgbClr val="322F31"/>
                    </a:solidFill>
                    <a:ea typeface="Cambria Math" panose="02040503050406030204" pitchFamily="18" charset="0"/>
                    <a:cs typeface="Comic Sans MS"/>
                  </a:rPr>
                  <a:t>Good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322F3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/>
                      </a:rPr>
                      <m:t>𝜸</m:t>
                    </m:r>
                  </m:oMath>
                </a14:m>
                <a:r>
                  <a:rPr lang="en-US" b="1" dirty="0">
                    <a:solidFill>
                      <a:srgbClr val="322F31"/>
                    </a:solidFill>
                    <a:cs typeface="Comic Sans MS"/>
                  </a:rPr>
                  <a:t> detection threshold at zero angle (ZDC): </a:t>
                </a:r>
                <a:r>
                  <a:rPr lang="en-US" dirty="0">
                    <a:solidFill>
                      <a:srgbClr val="322F31"/>
                    </a:solidFill>
                    <a:cs typeface="Comic Sans MS"/>
                  </a:rPr>
                  <a:t>separate coherent/incoherent in </a:t>
                </a:r>
                <a:r>
                  <a:rPr lang="en-US" dirty="0" err="1">
                    <a:solidFill>
                      <a:srgbClr val="322F31"/>
                    </a:solidFill>
                    <a:cs typeface="Comic Sans MS"/>
                  </a:rPr>
                  <a:t>e+A</a:t>
                </a:r>
                <a:r>
                  <a:rPr lang="en-US" dirty="0">
                    <a:solidFill>
                      <a:srgbClr val="322F31"/>
                    </a:solidFill>
                    <a:cs typeface="Comic Sans MS"/>
                  </a:rPr>
                  <a:t> VMP.</a:t>
                </a:r>
              </a:p>
              <a:p>
                <a:pPr marL="342900" indent="-342900">
                  <a:buClr>
                    <a:srgbClr val="3346F2"/>
                  </a:buClr>
                  <a:buFont typeface="Courier New" panose="02070309020205020404" pitchFamily="49" charset="0"/>
                  <a:buChar char="o"/>
                </a:pPr>
                <a:r>
                  <a:rPr lang="en-GB" b="1" dirty="0"/>
                  <a:t>Hadron ID: </a:t>
                </a:r>
                <a:r>
                  <a:rPr lang="en-GB" dirty="0"/>
                  <a:t>required over a large momentum range for SIDIS/TMD measurements</a:t>
                </a:r>
              </a:p>
              <a:p>
                <a:pPr marL="342900" indent="-342900">
                  <a:buClr>
                    <a:srgbClr val="3346F2"/>
                  </a:buClr>
                  <a:buFont typeface="Courier New" panose="02070309020205020404" pitchFamily="49" charset="0"/>
                  <a:buChar char="o"/>
                </a:pPr>
                <a:r>
                  <a:rPr lang="en-GB" b="1" dirty="0"/>
                  <a:t>ECAL: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10−12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%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rad>
                      </m:den>
                    </m:f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(1−3)%</m:t>
                    </m:r>
                  </m:oMath>
                </a14:m>
                <a:r>
                  <a:rPr lang="en-GB" dirty="0"/>
                  <a:t> in central region for jets,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(1−2)%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rad>
                      </m:den>
                    </m:f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(1−3)%</m:t>
                    </m:r>
                  </m:oMath>
                </a14:m>
                <a:r>
                  <a:rPr lang="en-GB" dirty="0"/>
                  <a:t> at backwards </a:t>
                </a:r>
                <a:r>
                  <a:rPr lang="en-GB" dirty="0" err="1"/>
                  <a:t>rapidities</a:t>
                </a:r>
                <a:r>
                  <a:rPr lang="en-GB" dirty="0"/>
                  <a:t> (DIS electron reconstruction)</a:t>
                </a:r>
              </a:p>
              <a:p>
                <a:pPr marL="342900" indent="-342900">
                  <a:buClr>
                    <a:srgbClr val="3346F2"/>
                  </a:buClr>
                  <a:buFont typeface="Courier New" panose="02070309020205020404" pitchFamily="49" charset="0"/>
                  <a:buChar char="o"/>
                </a:pPr>
                <a:r>
                  <a:rPr lang="en-GB" b="1" dirty="0"/>
                  <a:t>HCAL: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50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%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rad>
                      </m:den>
                    </m:f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GB" dirty="0"/>
                  <a:t> (jets), with a minimum threshold of 500 MeV</a:t>
                </a:r>
                <a:endParaRPr lang="en-US" dirty="0">
                  <a:solidFill>
                    <a:srgbClr val="322F31"/>
                  </a:solidFill>
                </a:endParaRPr>
              </a:p>
              <a:p>
                <a:pPr marL="342900" indent="-342900">
                  <a:buClr>
                    <a:srgbClr val="3346F2"/>
                  </a:buClr>
                  <a:buFont typeface="Courier New" panose="02070309020205020404" pitchFamily="49" charset="0"/>
                  <a:buChar char="o"/>
                </a:pPr>
                <a:r>
                  <a:rPr lang="en-US" b="1" dirty="0">
                    <a:cs typeface="Comic Sans MS"/>
                  </a:rPr>
                  <a:t>Far Forward instrumentation: </a:t>
                </a:r>
                <a:r>
                  <a:rPr lang="en-US" dirty="0">
                    <a:solidFill>
                      <a:srgbClr val="322F31"/>
                    </a:solidFill>
                    <a:cs typeface="Comic Sans MS"/>
                  </a:rPr>
                  <a:t>measure the diffractive protons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30520D6-4796-4847-B398-F8AF4D065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89" y="2862179"/>
                <a:ext cx="11658767" cy="3622402"/>
              </a:xfrm>
              <a:prstGeom prst="rect">
                <a:avLst/>
              </a:prstGeom>
              <a:blipFill>
                <a:blip r:embed="rId2"/>
                <a:stretch>
                  <a:fillRect l="-760" t="-1038" b="-6574"/>
                </a:stretch>
              </a:blipFill>
              <a:ln w="31750">
                <a:solidFill>
                  <a:srgbClr val="0000FF"/>
                </a:solidFill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3457F7DB-6BDC-7048-B447-E2A4B4CED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49" y="980448"/>
            <a:ext cx="1412227" cy="1806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06EF8D-D22C-E34D-9382-A1949DCB54AA}"/>
              </a:ext>
            </a:extLst>
          </p:cNvPr>
          <p:cNvSpPr/>
          <p:nvPr/>
        </p:nvSpPr>
        <p:spPr>
          <a:xfrm>
            <a:off x="2266554" y="928988"/>
            <a:ext cx="92460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The </a:t>
            </a:r>
            <a:r>
              <a:rPr lang="en-GB" sz="2400" dirty="0">
                <a:highlight>
                  <a:srgbClr val="FFFF00"/>
                </a:highlight>
              </a:rPr>
              <a:t>Yellow Report Initiative </a:t>
            </a:r>
            <a:r>
              <a:rPr lang="en-GB" sz="2400" dirty="0"/>
              <a:t>(Jan-Dec 2020) – to advance the state of the documented </a:t>
            </a:r>
            <a:r>
              <a:rPr lang="en-GB" sz="2400" dirty="0">
                <a:solidFill>
                  <a:srgbClr val="2D3DC2"/>
                </a:solidFill>
              </a:rPr>
              <a:t>physics studies </a:t>
            </a:r>
            <a:r>
              <a:rPr lang="en-GB" sz="2400" dirty="0"/>
              <a:t>(W.P., INT Reports) and </a:t>
            </a:r>
            <a:r>
              <a:rPr lang="en-GB" sz="2400" dirty="0">
                <a:solidFill>
                  <a:srgbClr val="FF0000"/>
                </a:solidFill>
              </a:rPr>
              <a:t>detector concepts </a:t>
            </a:r>
            <a:r>
              <a:rPr lang="en-GB" sz="2400" dirty="0"/>
              <a:t>in preparation for the realization of the EIC.</a:t>
            </a:r>
          </a:p>
          <a:p>
            <a:r>
              <a:rPr lang="en-GB" sz="2400" dirty="0"/>
              <a:t>Report released in March 2021: </a:t>
            </a:r>
            <a:r>
              <a:rPr lang="en-GB" sz="2400" dirty="0">
                <a:hlinkClick r:id="rId4"/>
              </a:rPr>
              <a:t>arXiv:2103.05419</a:t>
            </a:r>
            <a:endParaRPr lang="en-GB" sz="2400" dirty="0"/>
          </a:p>
          <a:p>
            <a:r>
              <a:rPr lang="en-GB" sz="2400" dirty="0"/>
              <a:t>Enormous community effort: 902 pages, 415 authors, 151 institutions</a:t>
            </a:r>
          </a:p>
        </p:txBody>
      </p:sp>
    </p:spTree>
    <p:extLst>
      <p:ext uri="{BB962C8B-B14F-4D97-AF65-F5344CB8AC3E}">
        <p14:creationId xmlns:p14="http://schemas.microsoft.com/office/powerpoint/2010/main" val="404139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436FE5-0284-D94B-A5DA-565C1D729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15</a:t>
            </a:fld>
            <a:endParaRPr lang="it-I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AFD66C-8D4E-574D-B0AD-8A579936F6D2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Proposed EIC detectors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9B900-54AE-D347-8259-C85E73D9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EF8436-4FBF-C04D-9955-E7433AD8DA0E}"/>
              </a:ext>
            </a:extLst>
          </p:cNvPr>
          <p:cNvCxnSpPr/>
          <p:nvPr/>
        </p:nvCxnSpPr>
        <p:spPr bwMode="auto">
          <a:xfrm flipH="1">
            <a:off x="304800" y="3581400"/>
            <a:ext cx="8534400" cy="0"/>
          </a:xfrm>
          <a:prstGeom prst="line">
            <a:avLst/>
          </a:prstGeom>
          <a:noFill/>
          <a:ln w="984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81BDAEC-DFCA-4047-9064-23B999C17BCF}"/>
              </a:ext>
            </a:extLst>
          </p:cNvPr>
          <p:cNvGrpSpPr/>
          <p:nvPr/>
        </p:nvGrpSpPr>
        <p:grpSpPr>
          <a:xfrm>
            <a:off x="501804" y="1176723"/>
            <a:ext cx="6801525" cy="4833784"/>
            <a:chOff x="169890" y="966068"/>
            <a:chExt cx="7355174" cy="548290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885F51-0B93-C046-B090-E79EC4A32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409113" y="3796074"/>
              <a:ext cx="2916453" cy="258106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7080052-8B33-B142-AE5A-B45B92098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7922" y="2053651"/>
              <a:ext cx="1245836" cy="156902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3A9C88F-679E-3145-B68D-A6DA2733F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1015" y="2158731"/>
              <a:ext cx="1189616" cy="156027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27AFB30-1C67-1546-86AF-88EEE9A39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5959" y="3944566"/>
              <a:ext cx="3074466" cy="215421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56CDA83-D074-AE45-BE83-A39016EA8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16556" y="3071145"/>
              <a:ext cx="2633272" cy="76548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AD1BAA2-5141-2B43-8481-8CFF8CBD3865}"/>
                </a:ext>
              </a:extLst>
            </p:cNvPr>
            <p:cNvSpPr txBox="1"/>
            <p:nvPr/>
          </p:nvSpPr>
          <p:spPr>
            <a:xfrm>
              <a:off x="169890" y="1013733"/>
              <a:ext cx="7355174" cy="5435239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2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480E79-3BD6-164A-A93F-39E110A6FCF3}"/>
                </a:ext>
              </a:extLst>
            </p:cNvPr>
            <p:cNvSpPr txBox="1"/>
            <p:nvPr/>
          </p:nvSpPr>
          <p:spPr>
            <a:xfrm>
              <a:off x="990361" y="966068"/>
              <a:ext cx="6330644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/>
                <a:t>Two proposals for a general purpose </a:t>
              </a:r>
            </a:p>
            <a:p>
              <a:pPr algn="ctr"/>
              <a:r>
                <a:rPr lang="en-US" sz="3200" dirty="0"/>
                <a:t>«project detector»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130C791-30AF-4C4A-9923-2DF8580B68F5}"/>
              </a:ext>
            </a:extLst>
          </p:cNvPr>
          <p:cNvGrpSpPr/>
          <p:nvPr/>
        </p:nvGrpSpPr>
        <p:grpSpPr>
          <a:xfrm>
            <a:off x="7700205" y="1153939"/>
            <a:ext cx="4186996" cy="5282686"/>
            <a:chOff x="7700204" y="985319"/>
            <a:chExt cx="4386867" cy="545130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2582FD-F7D9-4E40-99D6-76C718D8E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74675" y="4077729"/>
              <a:ext cx="2802865" cy="182329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5FBC7DC-EFC3-8740-B179-D239432D5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19444" y="2559057"/>
              <a:ext cx="2358096" cy="145335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A9F1B2E-D964-9640-942A-5E8F033283FA}"/>
                </a:ext>
              </a:extLst>
            </p:cNvPr>
            <p:cNvSpPr txBox="1"/>
            <p:nvPr/>
          </p:nvSpPr>
          <p:spPr>
            <a:xfrm>
              <a:off x="7700205" y="985319"/>
              <a:ext cx="43868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A proposals for a </a:t>
              </a:r>
            </a:p>
            <a:p>
              <a:pPr algn="ctr"/>
              <a:r>
                <a:rPr lang="en-US" sz="3200" dirty="0"/>
                <a:t>(still general purpose) complementary detector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A92774E-97ED-B442-A097-1796812D2B93}"/>
                </a:ext>
              </a:extLst>
            </p:cNvPr>
            <p:cNvSpPr txBox="1"/>
            <p:nvPr/>
          </p:nvSpPr>
          <p:spPr>
            <a:xfrm>
              <a:off x="7700204" y="1001386"/>
              <a:ext cx="4341895" cy="543523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2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BAAB165-6DF5-59E1-9B43-16C853FCEBE3}"/>
              </a:ext>
            </a:extLst>
          </p:cNvPr>
          <p:cNvSpPr txBox="1"/>
          <p:nvPr/>
        </p:nvSpPr>
        <p:spPr>
          <a:xfrm>
            <a:off x="1506800" y="5966717"/>
            <a:ext cx="9851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I will often show </a:t>
            </a:r>
            <a:r>
              <a:rPr lang="en-US" sz="2800" b="1" dirty="0">
                <a:solidFill>
                  <a:srgbClr val="FF0000"/>
                </a:solidFill>
              </a:rPr>
              <a:t>«performance plots» </a:t>
            </a:r>
            <a:r>
              <a:rPr lang="en-US" sz="2800" b="1" dirty="0"/>
              <a:t>based on these proposals!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1BCCCB-9667-9E99-6E74-D04FD6CCFBDF}"/>
              </a:ext>
            </a:extLst>
          </p:cNvPr>
          <p:cNvSpPr/>
          <p:nvPr/>
        </p:nvSpPr>
        <p:spPr>
          <a:xfrm>
            <a:off x="2326686" y="820681"/>
            <a:ext cx="93635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March 2021: </a:t>
            </a:r>
            <a:r>
              <a:rPr lang="en-GB" sz="2000" dirty="0"/>
              <a:t>Call for detector proposals: </a:t>
            </a:r>
            <a:r>
              <a:rPr lang="en-GB" sz="2000" dirty="0">
                <a:hlinkClick r:id="rId9"/>
              </a:rPr>
              <a:t>https://www.bnl.gov/eic/CFC.php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767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ECD7CF-C85A-16AD-598A-035CE4B81AFD}"/>
              </a:ext>
            </a:extLst>
          </p:cNvPr>
          <p:cNvSpPr txBox="1">
            <a:spLocks/>
          </p:cNvSpPr>
          <p:nvPr/>
        </p:nvSpPr>
        <p:spPr>
          <a:xfrm>
            <a:off x="7188052" y="1783960"/>
            <a:ext cx="4714914" cy="6596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“Project Detector 1”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94266D-9E9D-F07D-AD47-413074FADF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74" r="15131" b="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E17B72-79AB-F74B-1567-2A12446D6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280" y="603504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1495DAC2-AB1D-3846-9742-98AFDA9D25F8}" type="slidenum">
              <a:rPr lang="en-US" sz="1500">
                <a:solidFill>
                  <a:srgbClr val="FFFFFF"/>
                </a:solidFill>
                <a:latin typeface="Calibri" panose="020F0502020204030204"/>
              </a:rPr>
              <a:pPr algn="ctr">
                <a:spcAft>
                  <a:spcPts val="600"/>
                </a:spcAft>
                <a:defRPr/>
              </a:pPr>
              <a:t>16</a:t>
            </a:fld>
            <a:endParaRPr lang="en-US" sz="15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3E1B17-D498-FBD1-6076-208868145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64612" y="6199631"/>
            <a:ext cx="4087304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sz="1100" kern="1200">
                <a:solidFill>
                  <a:schemeClr val="tx1">
                    <a:alpha val="80000"/>
                  </a:schemeClr>
                </a:solidFill>
                <a:latin typeface="Calibri" panose="020F0502020204030204"/>
                <a:ea typeface="+mn-ea"/>
                <a:cs typeface="+mn-cs"/>
              </a:rPr>
              <a:t>S. Fazio (University of Calabria &amp; INFN Cosenza)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A99ADC-5436-0A04-45B0-81F73B5EE8A8}"/>
              </a:ext>
            </a:extLst>
          </p:cNvPr>
          <p:cNvSpPr txBox="1"/>
          <p:nvPr/>
        </p:nvSpPr>
        <p:spPr>
          <a:xfrm>
            <a:off x="7028496" y="2821832"/>
            <a:ext cx="487447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ECCE as reference design (1.5 T solenoid)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Design will be optimized (ATHENA expertise and beyond)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Collaboration forming process will start at the EIC Users’ Group meeting on July 26-30 at the Stony Brook University of NY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Goal is to form a new collaboration by the end of the current year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Process for including a second detector into the project scope can start soon.</a:t>
            </a:r>
          </a:p>
        </p:txBody>
      </p:sp>
    </p:spTree>
    <p:extLst>
      <p:ext uri="{BB962C8B-B14F-4D97-AF65-F5344CB8AC3E}">
        <p14:creationId xmlns:p14="http://schemas.microsoft.com/office/powerpoint/2010/main" val="7457143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436FE5-0284-D94B-A5DA-565C1D729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17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9B900-54AE-D347-8259-C85E73D9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C32286A-0F04-B143-8EEB-DECAA4BB2FDD}"/>
              </a:ext>
            </a:extLst>
          </p:cNvPr>
          <p:cNvGrpSpPr/>
          <p:nvPr/>
        </p:nvGrpSpPr>
        <p:grpSpPr>
          <a:xfrm>
            <a:off x="241329" y="1198752"/>
            <a:ext cx="2518143" cy="3621389"/>
            <a:chOff x="1028142" y="577712"/>
            <a:chExt cx="2518143" cy="362138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E2C4209-A74D-1943-8543-EEC7444BD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142" y="577712"/>
              <a:ext cx="2425250" cy="341584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BFC1CB-74C1-C74C-9D8F-616702EC3877}"/>
                </a:ext>
              </a:extLst>
            </p:cNvPr>
            <p:cNvSpPr txBox="1"/>
            <p:nvPr/>
          </p:nvSpPr>
          <p:spPr>
            <a:xfrm>
              <a:off x="1137490" y="3829769"/>
              <a:ext cx="2408795" cy="369332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400" b="1" dirty="0">
                  <a:ln>
                    <a:solidFill>
                      <a:schemeClr val="tx1"/>
                    </a:solidFill>
                  </a:ln>
                  <a:solidFill>
                    <a:srgbClr val="FFFFFF"/>
                  </a:solidFill>
                </a:rPr>
                <a:t>The Spin Sum Rule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B73FD8-BBB2-4E44-8BD8-0AA5BA6BAA01}"/>
                </a:ext>
              </a:extLst>
            </p:cNvPr>
            <p:cNvSpPr txBox="1"/>
            <p:nvPr/>
          </p:nvSpPr>
          <p:spPr>
            <a:xfrm>
              <a:off x="1252515" y="3162560"/>
              <a:ext cx="19765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The Holy Grail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5E3CB18-60CC-5D4F-BEEA-9FE1C32D6704}"/>
              </a:ext>
            </a:extLst>
          </p:cNvPr>
          <p:cNvGrpSpPr/>
          <p:nvPr/>
        </p:nvGrpSpPr>
        <p:grpSpPr>
          <a:xfrm>
            <a:off x="2858174" y="847860"/>
            <a:ext cx="7993440" cy="4103229"/>
            <a:chOff x="2858174" y="847860"/>
            <a:chExt cx="7993440" cy="4103229"/>
          </a:xfrm>
        </p:grpSpPr>
        <p:grpSp>
          <p:nvGrpSpPr>
            <p:cNvPr id="10" name="Gruppierung 40">
              <a:extLst>
                <a:ext uri="{FF2B5EF4-FFF2-40B4-BE49-F238E27FC236}">
                  <a16:creationId xmlns:a16="http://schemas.microsoft.com/office/drawing/2014/main" id="{BE4E54F2-B355-BF4A-9D4D-18BF629F496D}"/>
                </a:ext>
              </a:extLst>
            </p:cNvPr>
            <p:cNvGrpSpPr/>
            <p:nvPr/>
          </p:nvGrpSpPr>
          <p:grpSpPr>
            <a:xfrm>
              <a:off x="2858174" y="1075915"/>
              <a:ext cx="7993440" cy="3875174"/>
              <a:chOff x="310167" y="265179"/>
              <a:chExt cx="7993440" cy="4464478"/>
            </a:xfrm>
          </p:grpSpPr>
          <p:sp>
            <p:nvSpPr>
              <p:cNvPr id="11" name="Abgerundetes Rechteck 10">
                <a:extLst>
                  <a:ext uri="{FF2B5EF4-FFF2-40B4-BE49-F238E27FC236}">
                    <a16:creationId xmlns:a16="http://schemas.microsoft.com/office/drawing/2014/main" id="{A2560327-AA5E-5247-ACAB-09CD4759B577}"/>
                  </a:ext>
                </a:extLst>
              </p:cNvPr>
              <p:cNvSpPr/>
              <p:nvPr/>
            </p:nvSpPr>
            <p:spPr>
              <a:xfrm>
                <a:off x="310167" y="1600767"/>
                <a:ext cx="7993439" cy="3128890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3" name="Textfeld 13">
                <a:extLst>
                  <a:ext uri="{FF2B5EF4-FFF2-40B4-BE49-F238E27FC236}">
                    <a16:creationId xmlns:a16="http://schemas.microsoft.com/office/drawing/2014/main" id="{EE8C3237-F689-394E-A0A3-E7BE3B53D7D3}"/>
                  </a:ext>
                </a:extLst>
              </p:cNvPr>
              <p:cNvSpPr txBox="1"/>
              <p:nvPr/>
            </p:nvSpPr>
            <p:spPr>
              <a:xfrm>
                <a:off x="576868" y="265179"/>
                <a:ext cx="5118522" cy="957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0000"/>
                    </a:solidFill>
                    <a:cs typeface="Comic Sans MS"/>
                  </a:rPr>
                  <a:t>Spin Physics</a:t>
                </a:r>
              </a:p>
            </p:txBody>
          </p:sp>
          <p:grpSp>
            <p:nvGrpSpPr>
              <p:cNvPr id="14" name="Gruppierung 7">
                <a:extLst>
                  <a:ext uri="{FF2B5EF4-FFF2-40B4-BE49-F238E27FC236}">
                    <a16:creationId xmlns:a16="http://schemas.microsoft.com/office/drawing/2014/main" id="{DB8CD7CB-1275-A243-824E-022D5CB50DA2}"/>
                  </a:ext>
                </a:extLst>
              </p:cNvPr>
              <p:cNvGrpSpPr/>
              <p:nvPr/>
            </p:nvGrpSpPr>
            <p:grpSpPr>
              <a:xfrm>
                <a:off x="409549" y="1735367"/>
                <a:ext cx="670192" cy="524904"/>
                <a:chOff x="171450" y="2291391"/>
                <a:chExt cx="822748" cy="698500"/>
              </a:xfrm>
            </p:grpSpPr>
            <p:pic>
              <p:nvPicPr>
                <p:cNvPr id="21" name="Bild 15">
                  <a:extLst>
                    <a:ext uri="{FF2B5EF4-FFF2-40B4-BE49-F238E27FC236}">
                      <a16:creationId xmlns:a16="http://schemas.microsoft.com/office/drawing/2014/main" id="{2680CFD4-8E48-1047-A1E2-5496483F10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71450" y="2291391"/>
                  <a:ext cx="495300" cy="698500"/>
                </a:xfrm>
                <a:prstGeom prst="rect">
                  <a:avLst/>
                </a:prstGeom>
              </p:spPr>
            </p:pic>
            <p:sp>
              <p:nvSpPr>
                <p:cNvPr id="22" name="Textfeld 16">
                  <a:extLst>
                    <a:ext uri="{FF2B5EF4-FFF2-40B4-BE49-F238E27FC236}">
                      <a16:creationId xmlns:a16="http://schemas.microsoft.com/office/drawing/2014/main" id="{F5C76A05-B302-1449-A50F-532D77BFA3F9}"/>
                    </a:ext>
                  </a:extLst>
                </p:cNvPr>
                <p:cNvSpPr txBox="1"/>
                <p:nvPr/>
              </p:nvSpPr>
              <p:spPr>
                <a:xfrm>
                  <a:off x="809532" y="2390176"/>
                  <a:ext cx="1846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1400" b="1" dirty="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15" name="Textfeld 17">
                <a:extLst>
                  <a:ext uri="{FF2B5EF4-FFF2-40B4-BE49-F238E27FC236}">
                    <a16:creationId xmlns:a16="http://schemas.microsoft.com/office/drawing/2014/main" id="{E6D43619-60A7-3149-9B83-9ACFDA217665}"/>
                  </a:ext>
                </a:extLst>
              </p:cNvPr>
              <p:cNvSpPr txBox="1"/>
              <p:nvPr/>
            </p:nvSpPr>
            <p:spPr>
              <a:xfrm>
                <a:off x="832745" y="1797732"/>
                <a:ext cx="6501378" cy="957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2400" dirty="0">
                    <a:cs typeface="Comic Sans MS"/>
                  </a:rPr>
                  <a:t>what is the polarization of gluons at small </a:t>
                </a:r>
                <a:r>
                  <a:rPr lang="en-US" sz="2400" i="1" dirty="0" err="1">
                    <a:cs typeface="Comic Sans MS"/>
                  </a:rPr>
                  <a:t>x</a:t>
                </a:r>
                <a:r>
                  <a:rPr lang="en-US" sz="2400" dirty="0">
                    <a:cs typeface="Comic Sans MS"/>
                  </a:rPr>
                  <a:t> where they are most abundant?</a:t>
                </a:r>
              </a:p>
            </p:txBody>
          </p:sp>
          <p:grpSp>
            <p:nvGrpSpPr>
              <p:cNvPr id="16" name="Gruppierung 7">
                <a:extLst>
                  <a:ext uri="{FF2B5EF4-FFF2-40B4-BE49-F238E27FC236}">
                    <a16:creationId xmlns:a16="http://schemas.microsoft.com/office/drawing/2014/main" id="{5967EABF-7D40-204A-84F6-11ABDFBB523B}"/>
                  </a:ext>
                </a:extLst>
              </p:cNvPr>
              <p:cNvGrpSpPr/>
              <p:nvPr/>
            </p:nvGrpSpPr>
            <p:grpSpPr>
              <a:xfrm>
                <a:off x="409549" y="2714648"/>
                <a:ext cx="670192" cy="590284"/>
                <a:chOff x="171450" y="2390176"/>
                <a:chExt cx="822748" cy="785505"/>
              </a:xfrm>
            </p:grpSpPr>
            <p:pic>
              <p:nvPicPr>
                <p:cNvPr id="19" name="Bild 20">
                  <a:extLst>
                    <a:ext uri="{FF2B5EF4-FFF2-40B4-BE49-F238E27FC236}">
                      <a16:creationId xmlns:a16="http://schemas.microsoft.com/office/drawing/2014/main" id="{41431EE7-3F5E-BA43-B6EF-B50145C423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71450" y="2477182"/>
                  <a:ext cx="495300" cy="698499"/>
                </a:xfrm>
                <a:prstGeom prst="rect">
                  <a:avLst/>
                </a:prstGeom>
              </p:spPr>
            </p:pic>
            <p:sp>
              <p:nvSpPr>
                <p:cNvPr id="20" name="Textfeld 21">
                  <a:extLst>
                    <a:ext uri="{FF2B5EF4-FFF2-40B4-BE49-F238E27FC236}">
                      <a16:creationId xmlns:a16="http://schemas.microsoft.com/office/drawing/2014/main" id="{AD6DF8A7-3B35-0140-831C-5DBDAFBAEB14}"/>
                    </a:ext>
                  </a:extLst>
                </p:cNvPr>
                <p:cNvSpPr txBox="1"/>
                <p:nvPr/>
              </p:nvSpPr>
              <p:spPr>
                <a:xfrm>
                  <a:off x="809532" y="2390176"/>
                  <a:ext cx="1846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1400" b="1" dirty="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17" name="Textfeld 22">
                <a:extLst>
                  <a:ext uri="{FF2B5EF4-FFF2-40B4-BE49-F238E27FC236}">
                    <a16:creationId xmlns:a16="http://schemas.microsoft.com/office/drawing/2014/main" id="{3F80088F-AAF2-4B42-BDA3-4C175D6340BC}"/>
                  </a:ext>
                </a:extLst>
              </p:cNvPr>
              <p:cNvSpPr txBox="1"/>
              <p:nvPr/>
            </p:nvSpPr>
            <p:spPr>
              <a:xfrm>
                <a:off x="832745" y="2819318"/>
                <a:ext cx="6501378" cy="957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2400" dirty="0">
                    <a:cs typeface="Comic Sans MS"/>
                  </a:rPr>
                  <a:t>what is the flavor decomposition of the polarized sea depending on </a:t>
                </a:r>
                <a:r>
                  <a:rPr lang="en-US" sz="2400" i="1" dirty="0" err="1">
                    <a:cs typeface="Comic Sans MS"/>
                  </a:rPr>
                  <a:t>x</a:t>
                </a:r>
                <a:r>
                  <a:rPr lang="en-US" sz="2400" dirty="0">
                    <a:cs typeface="Comic Sans MS"/>
                  </a:rPr>
                  <a:t>?</a:t>
                </a:r>
              </a:p>
            </p:txBody>
          </p:sp>
          <p:sp>
            <p:nvSpPr>
              <p:cNvPr id="18" name="Textfeld 23">
                <a:extLst>
                  <a:ext uri="{FF2B5EF4-FFF2-40B4-BE49-F238E27FC236}">
                    <a16:creationId xmlns:a16="http://schemas.microsoft.com/office/drawing/2014/main" id="{A130DBF1-8F3A-F347-8CB2-7DA83415AE63}"/>
                  </a:ext>
                </a:extLst>
              </p:cNvPr>
              <p:cNvSpPr txBox="1"/>
              <p:nvPr/>
            </p:nvSpPr>
            <p:spPr>
              <a:xfrm>
                <a:off x="411768" y="3978572"/>
                <a:ext cx="7891839" cy="531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2400" b="1" dirty="0">
                    <a:solidFill>
                      <a:srgbClr val="FF0000"/>
                    </a:solidFill>
                    <a:cs typeface="Comic Sans MS"/>
                  </a:rPr>
                  <a:t>Determine quark and gluon contributions to the proton spin</a:t>
                </a: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488F349-56A2-5649-AEBD-37DEA9A9F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78971" y="847860"/>
              <a:ext cx="1864426" cy="13594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0400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436FE5-0284-D94B-A5DA-565C1D729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18</a:t>
            </a:fld>
            <a:endParaRPr lang="it-I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AFD66C-8D4E-574D-B0AD-8A579936F6D2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Proton’s helicity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9B900-54AE-D347-8259-C85E73D9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126FC4-5220-0E45-9F00-8EF9D289E96C}"/>
              </a:ext>
            </a:extLst>
          </p:cNvPr>
          <p:cNvSpPr txBox="1"/>
          <p:nvPr/>
        </p:nvSpPr>
        <p:spPr>
          <a:xfrm>
            <a:off x="30554" y="3399674"/>
            <a:ext cx="2203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cs typeface="Comic Sans MS"/>
              </a:rPr>
              <a:t>What we know:</a:t>
            </a:r>
            <a:r>
              <a:rPr lang="en-US" sz="2400" dirty="0"/>
              <a:t> </a:t>
            </a:r>
            <a:endParaRPr lang="en-US" sz="2400" dirty="0">
              <a:solidFill>
                <a:srgbClr val="FF00FF"/>
              </a:solidFill>
            </a:endParaRPr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96B62583-C621-6444-B60B-98E6668E9E86}"/>
              </a:ext>
            </a:extLst>
          </p:cNvPr>
          <p:cNvGrpSpPr>
            <a:grpSpLocks/>
          </p:cNvGrpSpPr>
          <p:nvPr/>
        </p:nvGrpSpPr>
        <p:grpSpPr bwMode="auto">
          <a:xfrm>
            <a:off x="10165443" y="67845"/>
            <a:ext cx="2029682" cy="1788585"/>
            <a:chOff x="1694" y="1103"/>
            <a:chExt cx="2612" cy="2149"/>
          </a:xfrm>
        </p:grpSpPr>
        <p:pic>
          <p:nvPicPr>
            <p:cNvPr id="8" name="Picture 21" descr="nucleonpuzzle">
              <a:extLst>
                <a:ext uri="{FF2B5EF4-FFF2-40B4-BE49-F238E27FC236}">
                  <a16:creationId xmlns:a16="http://schemas.microsoft.com/office/drawing/2014/main" id="{0DBBB0BE-DEEE-1B44-AFB2-72AC80A6AC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1694" y="1103"/>
              <a:ext cx="2401" cy="2149"/>
            </a:xfrm>
            <a:prstGeom prst="rect">
              <a:avLst/>
            </a:prstGeom>
            <a:noFill/>
          </p:spPr>
        </p:pic>
        <p:sp>
          <p:nvSpPr>
            <p:cNvPr id="9" name="Text Box 22">
              <a:extLst>
                <a:ext uri="{FF2B5EF4-FFF2-40B4-BE49-F238E27FC236}">
                  <a16:creationId xmlns:a16="http://schemas.microsoft.com/office/drawing/2014/main" id="{155542D7-6D35-904C-97ED-11DFE71380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9" y="1476"/>
              <a:ext cx="909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</a:rPr>
                <a:t>S</a:t>
              </a:r>
              <a:r>
                <a:rPr lang="en-US" sz="1600" b="1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q</a:t>
              </a:r>
              <a:r>
                <a:rPr lang="en-US" sz="1600" b="1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</a:rPr>
                <a:t>D</a:t>
              </a:r>
              <a:r>
                <a:rPr lang="en-US" sz="1600" b="1" dirty="0" err="1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q</a:t>
              </a:r>
              <a:endParaRPr lang="en-GB" sz="1600" b="1" dirty="0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10" name="Text Box 23">
              <a:extLst>
                <a:ext uri="{FF2B5EF4-FFF2-40B4-BE49-F238E27FC236}">
                  <a16:creationId xmlns:a16="http://schemas.microsoft.com/office/drawing/2014/main" id="{C2677942-1DEE-4A4E-8282-19B1AB31C4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5" y="2657"/>
              <a:ext cx="594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</a:rPr>
                <a:t>D</a:t>
              </a:r>
              <a:r>
                <a:rPr lang="en-US" sz="16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G</a:t>
              </a:r>
              <a:endPara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11" name="Text Box 24">
              <a:extLst>
                <a:ext uri="{FF2B5EF4-FFF2-40B4-BE49-F238E27FC236}">
                  <a16:creationId xmlns:a16="http://schemas.microsoft.com/office/drawing/2014/main" id="{8640FAE4-8701-E24D-A1C4-4773FE153A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9" y="1364"/>
              <a:ext cx="614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L</a:t>
              </a:r>
              <a:r>
                <a:rPr lang="en-US" sz="1600" b="1" baseline="-250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g</a:t>
              </a:r>
              <a:endParaRPr lang="en-GB" sz="1600" b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12" name="Text Box 25">
              <a:extLst>
                <a:ext uri="{FF2B5EF4-FFF2-40B4-BE49-F238E27FC236}">
                  <a16:creationId xmlns:a16="http://schemas.microsoft.com/office/drawing/2014/main" id="{DE3217A9-4506-DE42-B079-CDD6D9EC20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4" y="2109"/>
              <a:ext cx="711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cs typeface="Symbol" charset="2"/>
                </a:rPr>
                <a:t>S</a:t>
              </a:r>
              <a:r>
                <a:rPr lang="en-US" sz="1600" b="1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q</a:t>
              </a:r>
              <a:r>
                <a:rPr lang="en-US" sz="1600" b="1" dirty="0" err="1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L</a:t>
              </a:r>
              <a:r>
                <a:rPr lang="en-US" sz="1600" b="1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q</a:t>
              </a:r>
              <a:endParaRPr lang="en-GB" sz="1600" b="1" baseline="-25000" dirty="0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13" name="Text Box 26">
              <a:extLst>
                <a:ext uri="{FF2B5EF4-FFF2-40B4-BE49-F238E27FC236}">
                  <a16:creationId xmlns:a16="http://schemas.microsoft.com/office/drawing/2014/main" id="{7D962054-85B6-3B4F-A94F-BC30380F15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5" y="2200"/>
              <a:ext cx="631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</a:rPr>
                <a:t>d</a:t>
              </a:r>
              <a:r>
                <a:rPr lang="en-US" sz="16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q</a:t>
              </a:r>
              <a:endParaRPr lang="en-GB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graphicFrame>
          <p:nvGraphicFramePr>
            <p:cNvPr id="14" name="Object 27">
              <a:extLst>
                <a:ext uri="{FF2B5EF4-FFF2-40B4-BE49-F238E27FC236}">
                  <a16:creationId xmlns:a16="http://schemas.microsoft.com/office/drawing/2014/main" id="{B023021D-1950-EC44-84FA-9777FC1A0CE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409" y="2453"/>
            <a:ext cx="264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419040" imgH="431640" progId="">
                    <p:embed/>
                  </p:oleObj>
                </mc:Choice>
                <mc:Fallback>
                  <p:oleObj name="Equation" r:id="rId3" imgW="419040" imgH="431640" progId="">
                    <p:embed/>
                    <p:pic>
                      <p:nvPicPr>
                        <p:cNvPr id="40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9" y="2453"/>
                          <a:ext cx="264" cy="2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26405C8-2783-DD44-BF7A-D62715BF5661}"/>
              </a:ext>
            </a:extLst>
          </p:cNvPr>
          <p:cNvSpPr txBox="1"/>
          <p:nvPr/>
        </p:nvSpPr>
        <p:spPr>
          <a:xfrm>
            <a:off x="34202" y="5283215"/>
            <a:ext cx="9352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cs typeface="Comic Sans MS"/>
              </a:rPr>
              <a:t>Expected impact of the EIC: </a:t>
            </a:r>
          </a:p>
          <a:p>
            <a:r>
              <a:rPr lang="en-US" sz="2400" dirty="0">
                <a:cs typeface="Symbol" charset="2"/>
              </a:rPr>
              <a:t>The x-range will be</a:t>
            </a:r>
            <a:r>
              <a:rPr lang="en-US" sz="2400" dirty="0"/>
              <a:t> extended by two orders of magnitude, allowing an extremely precise measurement in the earlier poorly known area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C78DA3-F617-E84F-B19D-00D676EC6433}"/>
              </a:ext>
            </a:extLst>
          </p:cNvPr>
          <p:cNvSpPr txBox="1"/>
          <p:nvPr/>
        </p:nvSpPr>
        <p:spPr>
          <a:xfrm>
            <a:off x="97610" y="883270"/>
            <a:ext cx="64883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Jaffe and </a:t>
            </a:r>
            <a:r>
              <a:rPr lang="en-US" sz="2000" dirty="0" err="1"/>
              <a:t>Manohar</a:t>
            </a:r>
            <a:r>
              <a:rPr lang="en-US" sz="2000" dirty="0"/>
              <a:t> “sum rule” [</a:t>
            </a:r>
            <a:r>
              <a:rPr lang="en-US" sz="2000" dirty="0" err="1"/>
              <a:t>Nucl</a:t>
            </a:r>
            <a:r>
              <a:rPr lang="en-US" sz="2000" dirty="0"/>
              <a:t>. Phys. B337, 509 (1990)]</a:t>
            </a: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1A1B917D-FD65-0F43-A603-6DDAA30C89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6000481"/>
              </p:ext>
            </p:extLst>
          </p:nvPr>
        </p:nvGraphicFramePr>
        <p:xfrm>
          <a:off x="641722" y="1531908"/>
          <a:ext cx="4739969" cy="652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873500" imgH="533400" progId="">
                  <p:embed/>
                </p:oleObj>
              </mc:Choice>
              <mc:Fallback>
                <p:oleObj name="Equation" r:id="rId5" imgW="3873500" imgH="533400" progId="">
                  <p:embed/>
                  <p:pic>
                    <p:nvPicPr>
                      <p:cNvPr id="62" name="Object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722" y="1531908"/>
                        <a:ext cx="4739969" cy="65271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1" name="Group 30">
            <a:extLst>
              <a:ext uri="{FF2B5EF4-FFF2-40B4-BE49-F238E27FC236}">
                <a16:creationId xmlns:a16="http://schemas.microsoft.com/office/drawing/2014/main" id="{4BE29E80-2934-8849-B084-DD18E9C737AF}"/>
              </a:ext>
            </a:extLst>
          </p:cNvPr>
          <p:cNvGrpSpPr/>
          <p:nvPr/>
        </p:nvGrpSpPr>
        <p:grpSpPr>
          <a:xfrm>
            <a:off x="2871134" y="2188953"/>
            <a:ext cx="1117935" cy="665994"/>
            <a:chOff x="2871134" y="2188953"/>
            <a:chExt cx="1117935" cy="665994"/>
          </a:xfrm>
        </p:grpSpPr>
        <p:sp>
          <p:nvSpPr>
            <p:cNvPr id="18" name="AutoShape 9">
              <a:extLst>
                <a:ext uri="{FF2B5EF4-FFF2-40B4-BE49-F238E27FC236}">
                  <a16:creationId xmlns:a16="http://schemas.microsoft.com/office/drawing/2014/main" id="{7F287AC7-6A5D-9247-879F-393A7D3C5ADE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3375763" y="1946065"/>
              <a:ext cx="96838" cy="582613"/>
            </a:xfrm>
            <a:prstGeom prst="rightBrace">
              <a:avLst>
                <a:gd name="adj1" fmla="val 50137"/>
                <a:gd name="adj2" fmla="val 50000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3069A86-70A2-0443-B656-FF4651D6D132}"/>
                </a:ext>
              </a:extLst>
            </p:cNvPr>
            <p:cNvSpPr txBox="1"/>
            <p:nvPr/>
          </p:nvSpPr>
          <p:spPr>
            <a:xfrm>
              <a:off x="2871134" y="2270172"/>
              <a:ext cx="11179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total </a:t>
              </a:r>
              <a:r>
                <a:rPr lang="en-US" sz="1600" dirty="0" err="1">
                  <a:solidFill>
                    <a:srgbClr val="FF0000"/>
                  </a:solidFill>
                </a:rPr>
                <a:t>u+d+s</a:t>
              </a:r>
              <a:endParaRPr lang="en-US" sz="1600" dirty="0">
                <a:solidFill>
                  <a:srgbClr val="FF0000"/>
                </a:solidFill>
              </a:endParaRPr>
            </a:p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quark spin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8B30094-CB71-124F-88A2-0128F25CDFF7}"/>
              </a:ext>
            </a:extLst>
          </p:cNvPr>
          <p:cNvGrpSpPr/>
          <p:nvPr/>
        </p:nvGrpSpPr>
        <p:grpSpPr>
          <a:xfrm>
            <a:off x="4328660" y="2146499"/>
            <a:ext cx="1168590" cy="719385"/>
            <a:chOff x="4328660" y="2146499"/>
            <a:chExt cx="1168590" cy="719385"/>
          </a:xfrm>
        </p:grpSpPr>
        <p:sp>
          <p:nvSpPr>
            <p:cNvPr id="19" name="AutoShape 9">
              <a:extLst>
                <a:ext uri="{FF2B5EF4-FFF2-40B4-BE49-F238E27FC236}">
                  <a16:creationId xmlns:a16="http://schemas.microsoft.com/office/drawing/2014/main" id="{D7865C2A-528D-6B4F-9693-BC5CC5D7ACCC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4827325" y="1769494"/>
              <a:ext cx="150310" cy="904320"/>
            </a:xfrm>
            <a:prstGeom prst="rightBrace">
              <a:avLst>
                <a:gd name="adj1" fmla="val 50137"/>
                <a:gd name="adj2" fmla="val 50000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72560F7-4FC2-924F-9C19-B96C52A5C9D4}"/>
                </a:ext>
              </a:extLst>
            </p:cNvPr>
            <p:cNvSpPr txBox="1"/>
            <p:nvPr/>
          </p:nvSpPr>
          <p:spPr>
            <a:xfrm>
              <a:off x="4328660" y="2281109"/>
              <a:ext cx="11685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3366FF"/>
                  </a:solidFill>
                </a:rPr>
                <a:t>angular </a:t>
              </a:r>
            </a:p>
            <a:p>
              <a:pPr algn="ctr"/>
              <a:r>
                <a:rPr lang="en-US" sz="1600" dirty="0">
                  <a:solidFill>
                    <a:srgbClr val="3366FF"/>
                  </a:solidFill>
                </a:rPr>
                <a:t>momentum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ADBF861-6486-1C47-8A02-CE62E032AD7A}"/>
              </a:ext>
            </a:extLst>
          </p:cNvPr>
          <p:cNvGrpSpPr/>
          <p:nvPr/>
        </p:nvGrpSpPr>
        <p:grpSpPr>
          <a:xfrm>
            <a:off x="3480054" y="1221916"/>
            <a:ext cx="1168590" cy="449909"/>
            <a:chOff x="3480054" y="1221916"/>
            <a:chExt cx="1168590" cy="449909"/>
          </a:xfrm>
        </p:grpSpPr>
        <p:sp>
          <p:nvSpPr>
            <p:cNvPr id="22" name="AutoShape 9">
              <a:extLst>
                <a:ext uri="{FF2B5EF4-FFF2-40B4-BE49-F238E27FC236}">
                  <a16:creationId xmlns:a16="http://schemas.microsoft.com/office/drawing/2014/main" id="{6A90BEDC-2AE8-3545-9255-DFB07BAB2618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 flipH="1">
              <a:off x="4010066" y="1469302"/>
              <a:ext cx="101814" cy="303232"/>
            </a:xfrm>
            <a:prstGeom prst="rightBrace">
              <a:avLst>
                <a:gd name="adj1" fmla="val 50137"/>
                <a:gd name="adj2" fmla="val 50000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E07D3B-C53F-D549-9867-FCF9449DAE16}"/>
                </a:ext>
              </a:extLst>
            </p:cNvPr>
            <p:cNvSpPr txBox="1"/>
            <p:nvPr/>
          </p:nvSpPr>
          <p:spPr>
            <a:xfrm>
              <a:off x="3480054" y="1221916"/>
              <a:ext cx="11685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8000"/>
                  </a:solidFill>
                </a:rPr>
                <a:t>gluon spin</a:t>
              </a:r>
            </a:p>
          </p:txBody>
        </p:sp>
      </p:grp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2F21A475-6A7F-6947-8DF0-B34651F0DB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2097615"/>
              </p:ext>
            </p:extLst>
          </p:nvPr>
        </p:nvGraphicFramePr>
        <p:xfrm>
          <a:off x="2416056" y="3130871"/>
          <a:ext cx="3982582" cy="864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565400" imgH="558800" progId="Equation.3">
                  <p:embed/>
                </p:oleObj>
              </mc:Choice>
              <mc:Fallback>
                <p:oleObj name="Equation" r:id="rId7" imgW="2565400" imgH="558800" progId="Equation.3">
                  <p:embed/>
                  <p:pic>
                    <p:nvPicPr>
                      <p:cNvPr id="43" name="Object 4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16056" y="3130871"/>
                        <a:ext cx="3982582" cy="8647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24" descr="running-deltag-band-lrp-rhic.eps">
            <a:extLst>
              <a:ext uri="{FF2B5EF4-FFF2-40B4-BE49-F238E27FC236}">
                <a16:creationId xmlns:a16="http://schemas.microsoft.com/office/drawing/2014/main" id="{344AF86A-CEDD-2649-8A0B-FF456C5305C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3" r="11461" b="3065"/>
          <a:stretch/>
        </p:blipFill>
        <p:spPr>
          <a:xfrm>
            <a:off x="7755997" y="2066722"/>
            <a:ext cx="3849619" cy="372367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995F467-46FB-CD4D-A223-31169C575441}"/>
              </a:ext>
            </a:extLst>
          </p:cNvPr>
          <p:cNvSpPr txBox="1"/>
          <p:nvPr/>
        </p:nvSpPr>
        <p:spPr>
          <a:xfrm>
            <a:off x="-93631" y="4024887"/>
            <a:ext cx="4002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DIS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(fixed </a:t>
            </a:r>
            <a:r>
              <a:rPr lang="en-US" sz="2000" b="1" dirty="0" err="1"/>
              <a:t>targ</a:t>
            </a:r>
            <a:r>
              <a:rPr lang="en-US" sz="2000" b="1" dirty="0"/>
              <a:t>.) </a:t>
            </a:r>
            <a:r>
              <a:rPr lang="en-US" sz="2000" b="1" dirty="0">
                <a:solidFill>
                  <a:srgbClr val="FF0000"/>
                </a:solidFill>
              </a:rPr>
              <a:t>+ RHIC </a:t>
            </a:r>
            <a:r>
              <a:rPr lang="en-US" sz="2000" b="1" dirty="0">
                <a:solidFill>
                  <a:srgbClr val="000000"/>
                </a:solidFill>
              </a:rPr>
              <a:t>(</a:t>
            </a:r>
            <a:r>
              <a:rPr lang="en-US" sz="2000" b="1" dirty="0"/>
              <a:t>till 2009) </a:t>
            </a:r>
          </a:p>
          <a:p>
            <a:pPr algn="ctr"/>
            <a:r>
              <a:rPr lang="en-US" sz="2000" dirty="0"/>
              <a:t> [Phys. Rev. Lett. 113, 012001 (2014)]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19CCBC-62B3-C340-8991-E2DE2632DEE8}"/>
              </a:ext>
            </a:extLst>
          </p:cNvPr>
          <p:cNvSpPr txBox="1"/>
          <p:nvPr/>
        </p:nvSpPr>
        <p:spPr>
          <a:xfrm>
            <a:off x="4212589" y="3995649"/>
            <a:ext cx="2913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First time a significant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</a:rPr>
              <a:t>non-zero </a:t>
            </a:r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2400" dirty="0">
                <a:solidFill>
                  <a:srgbClr val="0000FF"/>
                </a:solidFill>
              </a:rPr>
              <a:t>g(x)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C7D5B0-C858-8649-8252-F77496F839F3}"/>
              </a:ext>
            </a:extLst>
          </p:cNvPr>
          <p:cNvSpPr txBox="1"/>
          <p:nvPr/>
        </p:nvSpPr>
        <p:spPr>
          <a:xfrm>
            <a:off x="30554" y="4826646"/>
            <a:ext cx="7328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RHIC: </a:t>
            </a:r>
            <a:r>
              <a:rPr lang="en-US" sz="2000" b="1" dirty="0"/>
              <a:t>All data until 2015 factor 2 reduced uncertainties at x ~ 10</a:t>
            </a:r>
            <a:r>
              <a:rPr lang="en-US" sz="2000" b="1" baseline="30000" dirty="0"/>
              <a:t>-3</a:t>
            </a:r>
          </a:p>
        </p:txBody>
      </p:sp>
    </p:spTree>
    <p:extLst>
      <p:ext uri="{BB962C8B-B14F-4D97-AF65-F5344CB8AC3E}">
        <p14:creationId xmlns:p14="http://schemas.microsoft.com/office/powerpoint/2010/main" val="235030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26" grpId="0"/>
      <p:bldP spid="27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EA45F4A2-6872-5945-855E-BF92A0C7B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0" y="2384475"/>
            <a:ext cx="2743200" cy="447352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436FE5-0284-D94B-A5DA-565C1D729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19</a:t>
            </a:fld>
            <a:endParaRPr lang="it-I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AFD66C-8D4E-574D-B0AD-8A579936F6D2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C00000"/>
                </a:solidFill>
              </a:rPr>
              <a:t>Proton’s helicity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9B900-54AE-D347-8259-C85E73D9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D9D7FA4-B6EB-BD4A-BC01-9C70A5818C66}"/>
              </a:ext>
            </a:extLst>
          </p:cNvPr>
          <p:cNvGrpSpPr/>
          <p:nvPr/>
        </p:nvGrpSpPr>
        <p:grpSpPr>
          <a:xfrm>
            <a:off x="9044985" y="820293"/>
            <a:ext cx="3147015" cy="369332"/>
            <a:chOff x="457200" y="2328239"/>
            <a:chExt cx="3147015" cy="36933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D9DC668-3D48-F74C-9282-CFBC01DAB094}"/>
                </a:ext>
              </a:extLst>
            </p:cNvPr>
            <p:cNvSpPr txBox="1"/>
            <p:nvPr/>
          </p:nvSpPr>
          <p:spPr>
            <a:xfrm>
              <a:off x="457200" y="2328239"/>
              <a:ext cx="31470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b="1" dirty="0">
                  <a:solidFill>
                    <a:srgbClr val="FF0000"/>
                  </a:solidFill>
                </a:rPr>
                <a:t>g(x,Q</a:t>
              </a:r>
              <a:r>
                <a:rPr lang="en-US" b="1" baseline="30000" dirty="0">
                  <a:solidFill>
                    <a:srgbClr val="FF0000"/>
                  </a:solidFill>
                </a:rPr>
                <a:t>2</a:t>
              </a:r>
              <a:r>
                <a:rPr lang="en-US" b="1" dirty="0">
                  <a:solidFill>
                    <a:srgbClr val="FF0000"/>
                  </a:solidFill>
                </a:rPr>
                <a:t>)</a:t>
              </a:r>
              <a:r>
                <a:rPr lang="en-US" b="1" dirty="0">
                  <a:solidFill>
                    <a:srgbClr val="0000FF"/>
                  </a:solidFill>
                </a:rPr>
                <a:t>=</a:t>
              </a:r>
              <a:r>
                <a:rPr lang="en-US" b="1" dirty="0" err="1">
                  <a:solidFill>
                    <a:srgbClr val="0000FF"/>
                  </a:solidFill>
                </a:rPr>
                <a:t>g</a:t>
              </a:r>
              <a:r>
                <a:rPr lang="en-US" b="1" dirty="0">
                  <a:solidFill>
                    <a:srgbClr val="0000FF"/>
                  </a:solidFill>
                </a:rPr>
                <a:t>      (x,Q</a:t>
              </a:r>
              <a:r>
                <a:rPr lang="en-US" b="1" baseline="30000" dirty="0">
                  <a:solidFill>
                    <a:srgbClr val="0000FF"/>
                  </a:solidFill>
                </a:rPr>
                <a:t>2</a:t>
              </a:r>
              <a:r>
                <a:rPr lang="en-US" b="1" dirty="0">
                  <a:solidFill>
                    <a:srgbClr val="0000FF"/>
                  </a:solidFill>
                </a:rPr>
                <a:t>)-g      (x,Q</a:t>
              </a:r>
              <a:r>
                <a:rPr lang="en-US" b="1" baseline="30000" dirty="0">
                  <a:solidFill>
                    <a:srgbClr val="0000FF"/>
                  </a:solidFill>
                </a:rPr>
                <a:t>2</a:t>
              </a:r>
              <a:r>
                <a:rPr lang="en-US" b="1" dirty="0">
                  <a:solidFill>
                    <a:srgbClr val="0000FF"/>
                  </a:solidFill>
                </a:rPr>
                <a:t>)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1D4E50F-A925-C141-8769-A5D4B04A17CD}"/>
                </a:ext>
              </a:extLst>
            </p:cNvPr>
            <p:cNvCxnSpPr/>
            <p:nvPr/>
          </p:nvCxnSpPr>
          <p:spPr>
            <a:xfrm>
              <a:off x="1630165" y="2495337"/>
              <a:ext cx="211679" cy="11140"/>
            </a:xfrm>
            <a:prstGeom prst="straightConnector1">
              <a:avLst/>
            </a:prstGeom>
            <a:ln w="19050"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98CB01D-014B-7547-8CF6-B924C821B81B}"/>
                </a:ext>
              </a:extLst>
            </p:cNvPr>
            <p:cNvCxnSpPr/>
            <p:nvPr/>
          </p:nvCxnSpPr>
          <p:spPr>
            <a:xfrm>
              <a:off x="1574460" y="2597311"/>
              <a:ext cx="211679" cy="1114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7A537AD-9B5C-CA41-AB4C-C9559D50D197}"/>
                </a:ext>
              </a:extLst>
            </p:cNvPr>
            <p:cNvCxnSpPr/>
            <p:nvPr/>
          </p:nvCxnSpPr>
          <p:spPr>
            <a:xfrm>
              <a:off x="2673845" y="2502917"/>
              <a:ext cx="211679" cy="11140"/>
            </a:xfrm>
            <a:prstGeom prst="straightConnector1">
              <a:avLst/>
            </a:prstGeom>
            <a:ln w="19050"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2729FD7-AC3F-044F-B496-9B71BD329CFF}"/>
                </a:ext>
              </a:extLst>
            </p:cNvPr>
            <p:cNvCxnSpPr/>
            <p:nvPr/>
          </p:nvCxnSpPr>
          <p:spPr>
            <a:xfrm rot="10800000">
              <a:off x="2618140" y="2604891"/>
              <a:ext cx="211679" cy="1114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 descr="uli_dis.diagram.jpg">
            <a:extLst>
              <a:ext uri="{FF2B5EF4-FFF2-40B4-BE49-F238E27FC236}">
                <a16:creationId xmlns:a16="http://schemas.microsoft.com/office/drawing/2014/main" id="{D4AF1882-D2B8-8A47-91AE-ED271F7AE7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834" y="28901"/>
            <a:ext cx="2174836" cy="8689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161F854-BA4A-3E4F-BA74-4E264F78DE78}"/>
                  </a:ext>
                </a:extLst>
              </p:cNvPr>
              <p:cNvSpPr txBox="1"/>
              <p:nvPr/>
            </p:nvSpPr>
            <p:spPr>
              <a:xfrm>
                <a:off x="121185" y="884777"/>
                <a:ext cx="753308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2400" b="1" dirty="0"/>
                  <a:t>Observable:</a:t>
                </a:r>
                <a:r>
                  <a:rPr lang="en-US" sz="2400" dirty="0"/>
                  <a:t> Longitudinal double spin asymmetries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𝐿𝐿</m:t>
                        </m:r>
                      </m:sub>
                    </m:sSub>
                  </m:oMath>
                </a14:m>
                <a:r>
                  <a:rPr lang="en-US" sz="2400" dirty="0"/>
                  <a:t>)</a:t>
                </a:r>
                <a:endParaRPr lang="en-US" sz="2400" b="1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2400" b="1" dirty="0">
                    <a:solidFill>
                      <a:srgbClr val="FF0000"/>
                    </a:solidFill>
                  </a:rPr>
                  <a:t>DIS</a:t>
                </a:r>
                <a:r>
                  <a:rPr lang="en-US" sz="2400" dirty="0"/>
                  <a:t> scaling violations determine 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gluons</a:t>
                </a:r>
                <a:r>
                  <a:rPr lang="en-US" sz="2400" dirty="0"/>
                  <a:t> at small </a:t>
                </a:r>
                <a:r>
                  <a:rPr lang="en-US" sz="2400" i="1" dirty="0"/>
                  <a:t>x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161F854-BA4A-3E4F-BA74-4E264F78D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85" y="884777"/>
                <a:ext cx="7533088" cy="830997"/>
              </a:xfrm>
              <a:prstGeom prst="rect">
                <a:avLst/>
              </a:prstGeom>
              <a:blipFill>
                <a:blip r:embed="rId5"/>
                <a:stretch>
                  <a:fillRect l="-1178" t="-4545" r="-337" b="-151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>
            <a:extLst>
              <a:ext uri="{FF2B5EF4-FFF2-40B4-BE49-F238E27FC236}">
                <a16:creationId xmlns:a16="http://schemas.microsoft.com/office/drawing/2014/main" id="{D472E20B-DFD8-D048-9F03-78A0E1C2091F}"/>
              </a:ext>
            </a:extLst>
          </p:cNvPr>
          <p:cNvSpPr/>
          <p:nvPr/>
        </p:nvSpPr>
        <p:spPr>
          <a:xfrm>
            <a:off x="1574630" y="1685287"/>
            <a:ext cx="23600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</a:rPr>
              <a:t>Inclusive double spin asymmetry A</a:t>
            </a:r>
            <a:r>
              <a:rPr lang="en-GB" sz="2000" baseline="-25000" dirty="0">
                <a:latin typeface="Calibri" panose="020F0502020204030204" pitchFamily="34" charset="0"/>
              </a:rPr>
              <a:t>1</a:t>
            </a:r>
            <a:r>
              <a:rPr lang="en-GB" sz="2000" dirty="0">
                <a:latin typeface="Calibri" panose="020F0502020204030204" pitchFamily="34" charset="0"/>
              </a:rPr>
              <a:t>(x)</a:t>
            </a:r>
            <a:endParaRPr lang="en-GB" sz="2000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BAC5D48-4316-A84A-84DC-3EE36C254B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44" y="1872505"/>
            <a:ext cx="1453250" cy="422456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79488E1A-014F-4F4B-BDB5-4CD42FC4A86E}"/>
              </a:ext>
            </a:extLst>
          </p:cNvPr>
          <p:cNvGrpSpPr/>
          <p:nvPr/>
        </p:nvGrpSpPr>
        <p:grpSpPr>
          <a:xfrm>
            <a:off x="3681198" y="1801159"/>
            <a:ext cx="3969862" cy="733856"/>
            <a:chOff x="3997443" y="775587"/>
            <a:chExt cx="3969862" cy="733856"/>
          </a:xfrm>
        </p:grpSpPr>
        <p:sp>
          <p:nvSpPr>
            <p:cNvPr id="43" name="Notched Right Arrow 42">
              <a:extLst>
                <a:ext uri="{FF2B5EF4-FFF2-40B4-BE49-F238E27FC236}">
                  <a16:creationId xmlns:a16="http://schemas.microsoft.com/office/drawing/2014/main" id="{2D71FF14-C733-3444-BA5A-1727E32D764A}"/>
                </a:ext>
              </a:extLst>
            </p:cNvPr>
            <p:cNvSpPr/>
            <p:nvPr/>
          </p:nvSpPr>
          <p:spPr>
            <a:xfrm>
              <a:off x="3997443" y="932802"/>
              <a:ext cx="796780" cy="327478"/>
            </a:xfrm>
            <a:prstGeom prst="notch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CAFA28F1-4086-FE4C-9435-3CBA4F4860D0}"/>
                </a:ext>
              </a:extLst>
            </p:cNvPr>
            <p:cNvGrpSpPr/>
            <p:nvPr/>
          </p:nvGrpSpPr>
          <p:grpSpPr>
            <a:xfrm>
              <a:off x="4848354" y="775587"/>
              <a:ext cx="3118951" cy="733856"/>
              <a:chOff x="4848354" y="775587"/>
              <a:chExt cx="3118951" cy="733856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4852DBF-F5CC-C14E-976F-BB839A39397C}"/>
                  </a:ext>
                </a:extLst>
              </p:cNvPr>
              <p:cNvSpPr txBox="1"/>
              <p:nvPr/>
            </p:nvSpPr>
            <p:spPr>
              <a:xfrm>
                <a:off x="5960100" y="878662"/>
                <a:ext cx="20072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g</a:t>
                </a:r>
                <a:r>
                  <a:rPr lang="en-US" b="1" baseline="-25000" dirty="0"/>
                  <a:t>1</a:t>
                </a:r>
                <a:r>
                  <a:rPr lang="en-US" b="1" dirty="0"/>
                  <a:t> scaling violation</a:t>
                </a:r>
              </a:p>
            </p:txBody>
          </p:sp>
          <p:graphicFrame>
            <p:nvGraphicFramePr>
              <p:cNvPr id="46" name="Object 45">
                <a:extLst>
                  <a:ext uri="{FF2B5EF4-FFF2-40B4-BE49-F238E27FC236}">
                    <a16:creationId xmlns:a16="http://schemas.microsoft.com/office/drawing/2014/main" id="{08B5F30C-1585-344B-9317-BDE611E3FC4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41248828"/>
                  </p:ext>
                </p:extLst>
              </p:nvPr>
            </p:nvGraphicFramePr>
            <p:xfrm>
              <a:off x="4848354" y="775587"/>
              <a:ext cx="1057615" cy="73385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7" imgW="622300" imgH="431800" progId="Equation.3">
                      <p:embed/>
                    </p:oleObj>
                  </mc:Choice>
                  <mc:Fallback>
                    <p:oleObj name="Equation" r:id="rId7" imgW="622300" imgH="431800" progId="Equation.3">
                      <p:embed/>
                      <p:pic>
                        <p:nvPicPr>
                          <p:cNvPr id="20" name="Object 19">
                            <a:extLst>
                              <a:ext uri="{FF2B5EF4-FFF2-40B4-BE49-F238E27FC236}">
                                <a16:creationId xmlns:a16="http://schemas.microsoft.com/office/drawing/2014/main" id="{C65D2423-E410-5A40-AEE3-0EC2A79DB5A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48354" y="775587"/>
                            <a:ext cx="1057615" cy="73385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47" name="Notched Right Arrow 46">
            <a:extLst>
              <a:ext uri="{FF2B5EF4-FFF2-40B4-BE49-F238E27FC236}">
                <a16:creationId xmlns:a16="http://schemas.microsoft.com/office/drawing/2014/main" id="{0B0BBF75-6C01-F941-BDEA-FE82B2E60404}"/>
              </a:ext>
            </a:extLst>
          </p:cNvPr>
          <p:cNvSpPr/>
          <p:nvPr/>
        </p:nvSpPr>
        <p:spPr>
          <a:xfrm>
            <a:off x="7557253" y="1904525"/>
            <a:ext cx="688232" cy="327478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60616128-95D3-FC4F-A370-844387929A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7423083"/>
              </p:ext>
            </p:extLst>
          </p:nvPr>
        </p:nvGraphicFramePr>
        <p:xfrm>
          <a:off x="8197891" y="1839870"/>
          <a:ext cx="1431925" cy="5491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31800" imgH="165100" progId="Equation.3">
                  <p:embed/>
                </p:oleObj>
              </mc:Choice>
              <mc:Fallback>
                <p:oleObj name="Equation" r:id="rId9" imgW="431800" imgH="165100" progId="Equation.3">
                  <p:embed/>
                  <p:pic>
                    <p:nvPicPr>
                      <p:cNvPr id="36" name="Object 35">
                        <a:extLst>
                          <a:ext uri="{FF2B5EF4-FFF2-40B4-BE49-F238E27FC236}">
                            <a16:creationId xmlns:a16="http://schemas.microsoft.com/office/drawing/2014/main" id="{6871D8DE-AEFF-864A-A6A4-D28BC3F584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7891" y="1839870"/>
                        <a:ext cx="1431925" cy="54916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Group 29">
            <a:extLst>
              <a:ext uri="{FF2B5EF4-FFF2-40B4-BE49-F238E27FC236}">
                <a16:creationId xmlns:a16="http://schemas.microsoft.com/office/drawing/2014/main" id="{5773C750-822A-7741-8BA2-310ECA0AB209}"/>
              </a:ext>
            </a:extLst>
          </p:cNvPr>
          <p:cNvGrpSpPr/>
          <p:nvPr/>
        </p:nvGrpSpPr>
        <p:grpSpPr>
          <a:xfrm>
            <a:off x="2815748" y="3018155"/>
            <a:ext cx="9322744" cy="3437348"/>
            <a:chOff x="2815748" y="2841883"/>
            <a:chExt cx="9322744" cy="343734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BE5A761-CC03-7746-A775-BF5C33D67D04}"/>
                </a:ext>
              </a:extLst>
            </p:cNvPr>
            <p:cNvGrpSpPr/>
            <p:nvPr/>
          </p:nvGrpSpPr>
          <p:grpSpPr>
            <a:xfrm>
              <a:off x="5027101" y="2990196"/>
              <a:ext cx="7111391" cy="3276911"/>
              <a:chOff x="-1835203" y="2020247"/>
              <a:chExt cx="7111391" cy="3276911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A864E95A-2336-2048-8D71-F87DF9741FDF}"/>
                  </a:ext>
                </a:extLst>
              </p:cNvPr>
              <p:cNvGrpSpPr/>
              <p:nvPr/>
            </p:nvGrpSpPr>
            <p:grpSpPr>
              <a:xfrm>
                <a:off x="-1835203" y="2020247"/>
                <a:ext cx="7111391" cy="3276911"/>
                <a:chOff x="-1835203" y="2020247"/>
                <a:chExt cx="7111391" cy="3276911"/>
              </a:xfrm>
            </p:grpSpPr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BDEE47B2-C150-4F44-92CD-6F0DF2DEC4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/>
                <a:srcRect l="50672" b="2754"/>
                <a:stretch/>
              </p:blipFill>
              <p:spPr>
                <a:xfrm>
                  <a:off x="684251" y="2543593"/>
                  <a:ext cx="4591937" cy="2753565"/>
                </a:xfrm>
                <a:prstGeom prst="rect">
                  <a:avLst/>
                </a:prstGeom>
              </p:spPr>
            </p:pic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76AA404-5820-CB44-92D7-026A3A5F6E69}"/>
                    </a:ext>
                  </a:extLst>
                </p:cNvPr>
                <p:cNvSpPr txBox="1"/>
                <p:nvPr/>
              </p:nvSpPr>
              <p:spPr>
                <a:xfrm>
                  <a:off x="-1835203" y="2020247"/>
                  <a:ext cx="473873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800" dirty="0"/>
                    <a:t>- Double spin </a:t>
                  </a:r>
                  <a:r>
                    <a:rPr lang="it-IT" sz="2800" dirty="0" err="1"/>
                    <a:t>asymm</a:t>
                  </a:r>
                  <a:r>
                    <a:rPr lang="it-IT" sz="2800" dirty="0"/>
                    <a:t>. in NC DIS</a:t>
                  </a: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795713D-6133-344E-AFCD-0CA8C3063223}"/>
                  </a:ext>
                </a:extLst>
              </p:cNvPr>
              <p:cNvSpPr txBox="1"/>
              <p:nvPr/>
            </p:nvSpPr>
            <p:spPr>
              <a:xfrm>
                <a:off x="1290601" y="2697204"/>
                <a:ext cx="85472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/>
                  <a:t>10 fb</a:t>
                </a:r>
                <a:r>
                  <a:rPr lang="it-IT" sz="2000" baseline="30000" dirty="0"/>
                  <a:t>-1</a:t>
                </a:r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917C9EE-552E-7144-911F-593CEAAF20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50549" b="2752"/>
            <a:stretch/>
          </p:blipFill>
          <p:spPr>
            <a:xfrm>
              <a:off x="2815748" y="3532466"/>
              <a:ext cx="4591936" cy="274676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9E246E1-0287-3C41-8990-659D7602B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67808" y="2841883"/>
              <a:ext cx="626397" cy="788894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9045CFB-EC6A-0C4E-B20C-D396266F479F}"/>
              </a:ext>
            </a:extLst>
          </p:cNvPr>
          <p:cNvSpPr txBox="1"/>
          <p:nvPr/>
        </p:nvSpPr>
        <p:spPr>
          <a:xfrm>
            <a:off x="10411066" y="1320124"/>
            <a:ext cx="1796197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3346F2"/>
                </a:solidFill>
              </a:rPr>
              <a:t>Key: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Acceptance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electron id</a:t>
            </a:r>
            <a:endParaRPr lang="it-IT" sz="2000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8D373EC-77F3-C58A-7C4B-0A372F99776B}"/>
              </a:ext>
            </a:extLst>
          </p:cNvPr>
          <p:cNvGrpSpPr/>
          <p:nvPr/>
        </p:nvGrpSpPr>
        <p:grpSpPr>
          <a:xfrm>
            <a:off x="371470" y="5303522"/>
            <a:ext cx="1034937" cy="1313440"/>
            <a:chOff x="492171" y="4827460"/>
            <a:chExt cx="2246916" cy="1404942"/>
          </a:xfrm>
        </p:grpSpPr>
        <p:sp>
          <p:nvSpPr>
            <p:cNvPr id="33" name="Right Triangle 32">
              <a:extLst>
                <a:ext uri="{FF2B5EF4-FFF2-40B4-BE49-F238E27FC236}">
                  <a16:creationId xmlns:a16="http://schemas.microsoft.com/office/drawing/2014/main" id="{013A91BE-1C63-4C0C-BB9D-2D844AB0EDD5}"/>
                </a:ext>
              </a:extLst>
            </p:cNvPr>
            <p:cNvSpPr/>
            <p:nvPr/>
          </p:nvSpPr>
          <p:spPr bwMode="auto">
            <a:xfrm>
              <a:off x="543965" y="4827460"/>
              <a:ext cx="2165368" cy="1321457"/>
            </a:xfrm>
            <a:prstGeom prst="rtTriangl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CBB6196-A503-B2D0-B4EE-B71E95D03CDF}"/>
                </a:ext>
              </a:extLst>
            </p:cNvPr>
            <p:cNvSpPr txBox="1"/>
            <p:nvPr/>
          </p:nvSpPr>
          <p:spPr>
            <a:xfrm rot="360000">
              <a:off x="492171" y="5343513"/>
              <a:ext cx="2246916" cy="888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world data</a:t>
              </a:r>
            </a:p>
            <a:p>
              <a:r>
                <a:rPr lang="en-US" sz="1600" dirty="0">
                  <a:solidFill>
                    <a:srgbClr val="FF0000"/>
                  </a:solidFill>
                </a:rPr>
                <a:t>till EIC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485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58F1A7E-1C28-2845-BC8E-05F645CAADA4}"/>
              </a:ext>
            </a:extLst>
          </p:cNvPr>
          <p:cNvSpPr txBox="1"/>
          <p:nvPr/>
        </p:nvSpPr>
        <p:spPr>
          <a:xfrm>
            <a:off x="3785908" y="1897811"/>
            <a:ext cx="8255528" cy="407803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Wingdings" pitchFamily="2" charset="2"/>
              <a:buChar char="v"/>
            </a:pPr>
            <a:r>
              <a:rPr lang="en-US" sz="2800" b="1" dirty="0">
                <a:solidFill>
                  <a:srgbClr val="FF0000"/>
                </a:solidFill>
              </a:rPr>
              <a:t>Introduction</a:t>
            </a:r>
          </a:p>
          <a:p>
            <a:pPr marL="457200" indent="-457200">
              <a:spcBef>
                <a:spcPts val="600"/>
              </a:spcBef>
              <a:buFont typeface="Wingdings" pitchFamily="2" charset="2"/>
              <a:buChar char="v"/>
            </a:pPr>
            <a:r>
              <a:rPr lang="en-US" sz="2800" b="1" dirty="0">
                <a:solidFill>
                  <a:srgbClr val="FF0000"/>
                </a:solidFill>
              </a:rPr>
              <a:t>The EIC project and goals</a:t>
            </a:r>
          </a:p>
          <a:p>
            <a:pPr marL="457200" indent="-457200">
              <a:spcBef>
                <a:spcPts val="600"/>
              </a:spcBef>
              <a:buFont typeface="Wingdings" pitchFamily="2" charset="2"/>
              <a:buChar char="v"/>
            </a:pPr>
            <a:r>
              <a:rPr lang="en-US" sz="2800" b="1" dirty="0">
                <a:solidFill>
                  <a:srgbClr val="FF0000"/>
                </a:solidFill>
              </a:rPr>
              <a:t>Physics Highlights</a:t>
            </a:r>
          </a:p>
          <a:p>
            <a:pPr marL="800100" lvl="1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b="1" dirty="0">
                <a:solidFill>
                  <a:srgbClr val="FF0000"/>
                </a:solidFill>
              </a:rPr>
              <a:t>Spin Physics</a:t>
            </a:r>
          </a:p>
          <a:p>
            <a:pPr marL="800100" lvl="1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b="1" dirty="0">
                <a:solidFill>
                  <a:srgbClr val="FF0000"/>
                </a:solidFill>
              </a:rPr>
              <a:t>Partonic Imaging</a:t>
            </a:r>
          </a:p>
          <a:p>
            <a:pPr marL="800100" lvl="1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b="1" dirty="0">
                <a:solidFill>
                  <a:srgbClr val="FF0000"/>
                </a:solidFill>
              </a:rPr>
              <a:t>Structure of Nuclei</a:t>
            </a:r>
          </a:p>
          <a:p>
            <a:pPr marL="800100" lvl="1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b="1" dirty="0">
                <a:solidFill>
                  <a:srgbClr val="FF0000"/>
                </a:solidFill>
              </a:rPr>
              <a:t>Gluon Saturation</a:t>
            </a:r>
          </a:p>
          <a:p>
            <a:pPr marL="457200" indent="-457200">
              <a:spcBef>
                <a:spcPts val="600"/>
              </a:spcBef>
              <a:buFont typeface="Wingdings" pitchFamily="2" charset="2"/>
              <a:buChar char="v"/>
            </a:pPr>
            <a:r>
              <a:rPr lang="en-US" sz="2800" b="1" dirty="0">
                <a:solidFill>
                  <a:srgbClr val="FF0000"/>
                </a:solidFill>
              </a:rPr>
              <a:t>EIC Community and Project timelines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69DF999-7817-3647-AC94-DF70A39B649A}"/>
              </a:ext>
            </a:extLst>
          </p:cNvPr>
          <p:cNvSpPr/>
          <p:nvPr/>
        </p:nvSpPr>
        <p:spPr>
          <a:xfrm>
            <a:off x="306825" y="182250"/>
            <a:ext cx="4815069" cy="914400"/>
          </a:xfrm>
          <a:prstGeom prst="ellipse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Plan of the Talk</a:t>
            </a:r>
            <a:endParaRPr lang="en-US" sz="3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42495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436FE5-0284-D94B-A5DA-565C1D729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20</a:t>
            </a:fld>
            <a:endParaRPr lang="it-I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AFD66C-8D4E-574D-B0AD-8A579936F6D2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The spin sum rule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9B900-54AE-D347-8259-C85E73D9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81DE5C2-D840-1249-A091-4A8B7B308F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3588983"/>
              </p:ext>
            </p:extLst>
          </p:nvPr>
        </p:nvGraphicFramePr>
        <p:xfrm>
          <a:off x="5229499" y="1541407"/>
          <a:ext cx="5003800" cy="711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708400" imgH="533400" progId="Equation.3">
                  <p:embed/>
                </p:oleObj>
              </mc:Choice>
              <mc:Fallback>
                <p:oleObj name="Equation" r:id="rId2" imgW="3708400" imgH="533400" progId="Equation.3">
                  <p:embed/>
                  <p:pic>
                    <p:nvPicPr>
                      <p:cNvPr id="31130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9499" y="1541407"/>
                        <a:ext cx="5003800" cy="71179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E214EB2A-A1D4-0C42-B4C2-10BAE281042F}"/>
              </a:ext>
            </a:extLst>
          </p:cNvPr>
          <p:cNvSpPr/>
          <p:nvPr/>
        </p:nvSpPr>
        <p:spPr bwMode="auto">
          <a:xfrm>
            <a:off x="9088834" y="1498340"/>
            <a:ext cx="1298045" cy="798044"/>
          </a:xfrm>
          <a:prstGeom prst="ellips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F1311C-11A1-A347-84B9-BF6916DD7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2218" y="930033"/>
            <a:ext cx="7184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g spin </a:t>
            </a:r>
          </a:p>
          <a:p>
            <a:pPr algn="ctr"/>
            <a:r>
              <a:rPr lang="en-US" sz="1400" b="1" dirty="0">
                <a:solidFill>
                  <a:srgbClr val="008000"/>
                </a:solidFill>
                <a:latin typeface="Symbol" charset="2"/>
                <a:ea typeface="Comic Sans MS" charset="0"/>
                <a:cs typeface="Symbol" charset="2"/>
              </a:rPr>
              <a:t>D</a:t>
            </a:r>
            <a:r>
              <a:rPr lang="en-US" sz="1400" b="1" dirty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0A6ED1-949A-9E4C-8B33-1E0903956F9D}"/>
              </a:ext>
            </a:extLst>
          </p:cNvPr>
          <p:cNvSpPr txBox="1"/>
          <p:nvPr/>
        </p:nvSpPr>
        <p:spPr>
          <a:xfrm>
            <a:off x="1338991" y="2745822"/>
            <a:ext cx="1295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Quarks</a:t>
            </a:r>
            <a:r>
              <a:rPr lang="en-US" sz="2800" dirty="0">
                <a:solidFill>
                  <a:srgbClr val="EF2FCE"/>
                </a:solidFill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243232-7959-654C-8F91-27449DCB9118}"/>
              </a:ext>
            </a:extLst>
          </p:cNvPr>
          <p:cNvSpPr txBox="1"/>
          <p:nvPr/>
        </p:nvSpPr>
        <p:spPr>
          <a:xfrm>
            <a:off x="5407916" y="2750055"/>
            <a:ext cx="1200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8000"/>
                </a:solidFill>
              </a:rPr>
              <a:t>Gluons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1AF8BE-207B-594D-B186-6B7F4AA05EA0}"/>
              </a:ext>
            </a:extLst>
          </p:cNvPr>
          <p:cNvSpPr txBox="1"/>
          <p:nvPr/>
        </p:nvSpPr>
        <p:spPr>
          <a:xfrm>
            <a:off x="8777829" y="2739477"/>
            <a:ext cx="3532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kern="0" dirty="0">
                <a:solidFill>
                  <a:srgbClr val="0000FF"/>
                </a:solidFill>
              </a:rPr>
              <a:t>orb. angular momentum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4460D0-0DE0-4C4E-A529-C08246EECD8D}"/>
              </a:ext>
            </a:extLst>
          </p:cNvPr>
          <p:cNvSpPr txBox="1"/>
          <p:nvPr/>
        </p:nvSpPr>
        <p:spPr>
          <a:xfrm>
            <a:off x="555263" y="2735241"/>
            <a:ext cx="1181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1/2 -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A769D2-7BF4-E94F-B4B3-67ED4734A6BA}"/>
              </a:ext>
            </a:extLst>
          </p:cNvPr>
          <p:cNvSpPr txBox="1"/>
          <p:nvPr/>
        </p:nvSpPr>
        <p:spPr>
          <a:xfrm>
            <a:off x="3657686" y="2703492"/>
            <a:ext cx="403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E82B34-864E-6F45-BBA4-29F3834AEE0F}"/>
              </a:ext>
            </a:extLst>
          </p:cNvPr>
          <p:cNvSpPr txBox="1"/>
          <p:nvPr/>
        </p:nvSpPr>
        <p:spPr>
          <a:xfrm>
            <a:off x="7810944" y="2739477"/>
            <a:ext cx="403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=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7DB335-678D-BF4C-8179-EB29201ECA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616"/>
          <a:stretch/>
        </p:blipFill>
        <p:spPr>
          <a:xfrm>
            <a:off x="4429" y="3233708"/>
            <a:ext cx="4181417" cy="311469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AD95200-5E20-0140-9834-49F7DBF73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334" y="987874"/>
            <a:ext cx="1086915" cy="136887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0D74D93-9D93-C845-B778-A736BFC7D7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091"/>
          <a:stretch/>
        </p:blipFill>
        <p:spPr>
          <a:xfrm>
            <a:off x="4406876" y="3280271"/>
            <a:ext cx="4325035" cy="311469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AC3E906-2B7D-574B-A77E-43274E63AC16}"/>
              </a:ext>
            </a:extLst>
          </p:cNvPr>
          <p:cNvSpPr/>
          <p:nvPr/>
        </p:nvSpPr>
        <p:spPr>
          <a:xfrm>
            <a:off x="7515293" y="942904"/>
            <a:ext cx="13330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q spin 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Symbol" charset="2"/>
                <a:ea typeface="Comic Sans MS" charset="0"/>
                <a:cs typeface="Symbol" charset="2"/>
              </a:rPr>
              <a:t>D</a:t>
            </a:r>
            <a:r>
              <a:rPr lang="en-US" sz="1600" dirty="0">
                <a:solidFill>
                  <a:srgbClr val="FF0000"/>
                </a:solidFill>
              </a:rPr>
              <a:t>Σ</a:t>
            </a:r>
            <a:endParaRPr lang="en-US" sz="1600" b="1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3861E93-E131-E544-8A3D-30DA2C183D5E}"/>
              </a:ext>
            </a:extLst>
          </p:cNvPr>
          <p:cNvSpPr/>
          <p:nvPr/>
        </p:nvSpPr>
        <p:spPr>
          <a:xfrm>
            <a:off x="7862979" y="1541407"/>
            <a:ext cx="732122" cy="711793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E96D66D-42F8-8445-A950-C73CED8E682F}"/>
              </a:ext>
            </a:extLst>
          </p:cNvPr>
          <p:cNvSpPr/>
          <p:nvPr/>
        </p:nvSpPr>
        <p:spPr>
          <a:xfrm>
            <a:off x="8670018" y="1543310"/>
            <a:ext cx="403826" cy="711793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EFFBFEB-28EB-594E-9A35-7845FB742DF8}"/>
              </a:ext>
            </a:extLst>
          </p:cNvPr>
          <p:cNvSpPr txBox="1"/>
          <p:nvPr/>
        </p:nvSpPr>
        <p:spPr>
          <a:xfrm>
            <a:off x="1788809" y="1317225"/>
            <a:ext cx="2446567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New global fit by </a:t>
            </a:r>
          </a:p>
          <a:p>
            <a:pPr algn="ctr"/>
            <a:r>
              <a:rPr lang="en-GB" dirty="0"/>
              <a:t>JAM/DSSV collaboration</a:t>
            </a:r>
          </a:p>
        </p:txBody>
      </p:sp>
      <p:pic>
        <p:nvPicPr>
          <p:cNvPr id="22" name="Picture 21" descr="MissingPuzzlePiece_1.jpg">
            <a:extLst>
              <a:ext uri="{FF2B5EF4-FFF2-40B4-BE49-F238E27FC236}">
                <a16:creationId xmlns:a16="http://schemas.microsoft.com/office/drawing/2014/main" id="{9DD61B87-C396-984D-B92B-E55E2E32A5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8" t="1305" r="13272" b="2300"/>
          <a:stretch/>
        </p:blipFill>
        <p:spPr>
          <a:xfrm rot="21598804">
            <a:off x="9327821" y="3611182"/>
            <a:ext cx="2557376" cy="1753810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160659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5" grpId="0"/>
      <p:bldP spid="16" grpId="0"/>
      <p:bldP spid="17" grpId="0"/>
      <p:bldP spid="18" grpId="0"/>
      <p:bldP spid="19" grpId="0"/>
      <p:bldP spid="20" grpId="0"/>
      <p:bldP spid="33" grpId="0"/>
      <p:bldP spid="36" grpId="0" animBg="1"/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436FE5-0284-D94B-A5DA-565C1D729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21</a:t>
            </a:fld>
            <a:endParaRPr lang="it-I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AFD66C-8D4E-574D-B0AD-8A579936F6D2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C00000"/>
                </a:solidFill>
              </a:rPr>
              <a:t>Proton’s helicity structure from SIDIS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9B900-54AE-D347-8259-C85E73D9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53D0847-65E1-9A40-A81C-F6C787DC33D5}"/>
              </a:ext>
            </a:extLst>
          </p:cNvPr>
          <p:cNvGrpSpPr/>
          <p:nvPr/>
        </p:nvGrpSpPr>
        <p:grpSpPr>
          <a:xfrm>
            <a:off x="4525604" y="2466737"/>
            <a:ext cx="4719913" cy="3407929"/>
            <a:chOff x="4767978" y="2202330"/>
            <a:chExt cx="4719913" cy="34079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0C0FB60-BFFB-5D4C-8F1A-D4D11FDAD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7978" y="2620710"/>
              <a:ext cx="4719913" cy="298954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7998A1F-0590-2542-B3E7-7DD8CD9AA504}"/>
                </a:ext>
              </a:extLst>
            </p:cNvPr>
            <p:cNvSpPr txBox="1"/>
            <p:nvPr/>
          </p:nvSpPr>
          <p:spPr>
            <a:xfrm>
              <a:off x="6194936" y="2202330"/>
              <a:ext cx="24559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Charm production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3B74C54-AB92-9A43-86CA-CCEFDB3D633A}"/>
                  </a:ext>
                </a:extLst>
              </p:cNvPr>
              <p:cNvSpPr txBox="1"/>
              <p:nvPr/>
            </p:nvSpPr>
            <p:spPr>
              <a:xfrm>
                <a:off x="11015" y="884777"/>
                <a:ext cx="858921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2400" b="1" dirty="0"/>
                  <a:t>Observable:</a:t>
                </a:r>
                <a:r>
                  <a:rPr lang="en-US" sz="2400" dirty="0"/>
                  <a:t> Longitudinal double spin asymmetries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𝐿𝐿</m:t>
                        </m:r>
                      </m:sub>
                    </m:sSub>
                  </m:oMath>
                </a14:m>
                <a:r>
                  <a:rPr lang="en-US" sz="2400" dirty="0"/>
                  <a:t>)</a:t>
                </a:r>
                <a:endParaRPr lang="en-US" sz="2400" b="1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2400" dirty="0"/>
                  <a:t>Furthermore, </a:t>
                </a:r>
                <a:r>
                  <a:rPr lang="en-US" sz="2400" b="1" dirty="0">
                    <a:solidFill>
                      <a:srgbClr val="3346F2"/>
                    </a:solidFill>
                  </a:rPr>
                  <a:t>SIDIS</a:t>
                </a:r>
                <a:r>
                  <a:rPr lang="en-US" sz="2400" dirty="0"/>
                  <a:t> data provide detailed</a:t>
                </a:r>
                <a:r>
                  <a:rPr lang="en-US" sz="2400" b="1" dirty="0"/>
                  <a:t> </a:t>
                </a:r>
                <a:r>
                  <a:rPr lang="en-US" sz="2400" b="1" dirty="0">
                    <a:solidFill>
                      <a:srgbClr val="0000FF"/>
                    </a:solidFill>
                  </a:rPr>
                  <a:t>separation of sea quark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Do see quark helicities vanish at small x ?</a:t>
                </a:r>
                <a:endParaRPr lang="it-IT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3B74C54-AB92-9A43-86CA-CCEFDB3D6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5" y="884777"/>
                <a:ext cx="8589211" cy="1200329"/>
              </a:xfrm>
              <a:prstGeom prst="rect">
                <a:avLst/>
              </a:prstGeom>
              <a:blipFill>
                <a:blip r:embed="rId3"/>
                <a:stretch>
                  <a:fillRect l="-885" t="-3125" r="-885" b="-104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EE849BD5-A51B-F940-BFA1-93B2798D6491}"/>
              </a:ext>
            </a:extLst>
          </p:cNvPr>
          <p:cNvSpPr txBox="1"/>
          <p:nvPr/>
        </p:nvSpPr>
        <p:spPr>
          <a:xfrm>
            <a:off x="8780425" y="903683"/>
            <a:ext cx="3411575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3346F2"/>
                </a:solidFill>
              </a:rPr>
              <a:t>Key: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PID (barrel, forward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Vertexing for charm tagging</a:t>
            </a:r>
            <a:endParaRPr lang="it-IT" sz="20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69FEB17-33DC-9E49-8F40-3C3DB0E01037}"/>
              </a:ext>
            </a:extLst>
          </p:cNvPr>
          <p:cNvGrpSpPr/>
          <p:nvPr/>
        </p:nvGrpSpPr>
        <p:grpSpPr>
          <a:xfrm>
            <a:off x="210966" y="2533881"/>
            <a:ext cx="4383065" cy="3372192"/>
            <a:chOff x="354187" y="2269474"/>
            <a:chExt cx="4383065" cy="337219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456E180-5234-3343-B719-79817E6C879F}"/>
                </a:ext>
              </a:extLst>
            </p:cNvPr>
            <p:cNvGrpSpPr/>
            <p:nvPr/>
          </p:nvGrpSpPr>
          <p:grpSpPr>
            <a:xfrm>
              <a:off x="354187" y="2269474"/>
              <a:ext cx="4383065" cy="3372192"/>
              <a:chOff x="354187" y="991518"/>
              <a:chExt cx="4383065" cy="337219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2E2AA0EF-5B7D-824B-AE71-730121BDD0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4187" y="1309703"/>
                <a:ext cx="4383065" cy="3054007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B0038F-111D-F648-8448-D63AE91333DE}"/>
                  </a:ext>
                </a:extLst>
              </p:cNvPr>
              <p:cNvSpPr txBox="1"/>
              <p:nvPr/>
            </p:nvSpPr>
            <p:spPr>
              <a:xfrm>
                <a:off x="1531344" y="991518"/>
                <a:ext cx="20128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Charged kaons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851D2F4-44B8-2540-A5A8-7AC245161C4C}"/>
                  </a:ext>
                </a:extLst>
              </p:cNvPr>
              <p:cNvSpPr/>
              <p:nvPr/>
            </p:nvSpPr>
            <p:spPr>
              <a:xfrm>
                <a:off x="2914657" y="1749334"/>
                <a:ext cx="175649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rgbClr val="3346F2"/>
                    </a:solidFill>
                    <a:latin typeface="Calibri" panose="020F0502020204030204" pitchFamily="34" charset="0"/>
                  </a:rPr>
                  <a:t>Theory bands from: </a:t>
                </a:r>
              </a:p>
              <a:p>
                <a:pPr algn="ctr"/>
                <a:r>
                  <a:rPr lang="en-GB" sz="1400" dirty="0">
                    <a:latin typeface="Calibri" panose="020F0502020204030204" pitchFamily="34" charset="0"/>
                  </a:rPr>
                  <a:t>DSSV PDF &amp; DSS FFs </a:t>
                </a:r>
                <a:endParaRPr lang="en-GB" sz="1400" dirty="0">
                  <a:effectLst/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5CC42B1-3257-184E-9D68-B59D96FA9848}"/>
                </a:ext>
              </a:extLst>
            </p:cNvPr>
            <p:cNvSpPr txBox="1"/>
            <p:nvPr/>
          </p:nvSpPr>
          <p:spPr>
            <a:xfrm>
              <a:off x="2989915" y="3586237"/>
              <a:ext cx="10486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/>
                <a:t>15.5 fb</a:t>
              </a:r>
              <a:r>
                <a:rPr lang="it-IT" sz="2000" baseline="30000" dirty="0"/>
                <a:t>-1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3D9CEFA-B46D-F140-A40F-87868F8D13C6}"/>
                  </a:ext>
                </a:extLst>
              </p:cNvPr>
              <p:cNvSpPr txBox="1"/>
              <p:nvPr/>
            </p:nvSpPr>
            <p:spPr>
              <a:xfrm>
                <a:off x="9067704" y="2529734"/>
                <a:ext cx="312429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it-IT" sz="2000" dirty="0"/>
                  <a:t> helicity from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it-IT" sz="2000" dirty="0"/>
                  <a:t> production</a:t>
                </a:r>
                <a:r>
                  <a:rPr lang="en-US" sz="2000" b="0" dirty="0"/>
                  <a:t> </a:t>
                </a:r>
              </a:p>
              <a:p>
                <a:pPr algn="ctr"/>
                <a:r>
                  <a:rPr lang="en-US" sz="2000" b="0" dirty="0"/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it-IT" sz="2000" dirty="0"/>
                  <a:t>):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bSup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type m:val="lin"/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3D9CEFA-B46D-F140-A40F-87868F8D1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7704" y="2529734"/>
                <a:ext cx="3124296" cy="1015663"/>
              </a:xfrm>
              <a:prstGeom prst="rect">
                <a:avLst/>
              </a:prstGeom>
              <a:blipFill>
                <a:blip r:embed="rId5"/>
                <a:stretch>
                  <a:fillRect t="-3704" r="-1210" b="-6913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2F014825-157F-AA46-87DB-DF76396D20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2847" y="2364876"/>
            <a:ext cx="626397" cy="78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64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436FE5-0284-D94B-A5DA-565C1D729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9B900-54AE-D347-8259-C85E73D9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0FBBF8-C061-FD46-8966-353414C86CE9}"/>
              </a:ext>
            </a:extLst>
          </p:cNvPr>
          <p:cNvSpPr txBox="1"/>
          <p:nvPr/>
        </p:nvSpPr>
        <p:spPr>
          <a:xfrm>
            <a:off x="364761" y="93151"/>
            <a:ext cx="11582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Handwriting - Dakota"/>
                <a:cs typeface="Handwriting - Dakota"/>
              </a:rPr>
              <a:t>EIC: the Ultimate Multi-dimension Experience!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C1FF2E3-31C6-1445-880E-46E6FBAAC9EE}"/>
              </a:ext>
            </a:extLst>
          </p:cNvPr>
          <p:cNvGrpSpPr/>
          <p:nvPr/>
        </p:nvGrpSpPr>
        <p:grpSpPr>
          <a:xfrm>
            <a:off x="2177009" y="1056293"/>
            <a:ext cx="7957901" cy="2840023"/>
            <a:chOff x="3862797" y="775251"/>
            <a:chExt cx="5123992" cy="2840023"/>
          </a:xfrm>
        </p:grpSpPr>
        <p:sp>
          <p:nvSpPr>
            <p:cNvPr id="8" name="Abgerundetes Rechteck 9">
              <a:extLst>
                <a:ext uri="{FF2B5EF4-FFF2-40B4-BE49-F238E27FC236}">
                  <a16:creationId xmlns:a16="http://schemas.microsoft.com/office/drawing/2014/main" id="{8ADE0247-1EF1-9C46-A71C-4C5E3045B682}"/>
                </a:ext>
              </a:extLst>
            </p:cNvPr>
            <p:cNvSpPr/>
            <p:nvPr/>
          </p:nvSpPr>
          <p:spPr>
            <a:xfrm>
              <a:off x="3862797" y="775251"/>
              <a:ext cx="5123992" cy="284002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feld 24">
              <a:extLst>
                <a:ext uri="{FF2B5EF4-FFF2-40B4-BE49-F238E27FC236}">
                  <a16:creationId xmlns:a16="http://schemas.microsoft.com/office/drawing/2014/main" id="{A35931D8-1EC8-EF41-827F-42EC67EA60AA}"/>
                </a:ext>
              </a:extLst>
            </p:cNvPr>
            <p:cNvSpPr txBox="1"/>
            <p:nvPr/>
          </p:nvSpPr>
          <p:spPr>
            <a:xfrm>
              <a:off x="4279550" y="1708300"/>
              <a:ext cx="46192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In a fast-moving nucleon the longitudinal size squeezes like a “pizza” but transverse size remains about 1 </a:t>
              </a:r>
              <a:r>
                <a:rPr lang="en-US" sz="2400" b="1" dirty="0" err="1"/>
                <a:t>fm</a:t>
              </a:r>
              <a:endParaRPr lang="en-US" sz="2400" b="1" dirty="0"/>
            </a:p>
          </p:txBody>
        </p:sp>
        <p:sp>
          <p:nvSpPr>
            <p:cNvPr id="10" name="Textfeld 26">
              <a:extLst>
                <a:ext uri="{FF2B5EF4-FFF2-40B4-BE49-F238E27FC236}">
                  <a16:creationId xmlns:a16="http://schemas.microsoft.com/office/drawing/2014/main" id="{1EDC9016-BF6E-5144-A6B0-A722DDB3630F}"/>
                </a:ext>
              </a:extLst>
            </p:cNvPr>
            <p:cNvSpPr txBox="1"/>
            <p:nvPr/>
          </p:nvSpPr>
          <p:spPr>
            <a:xfrm>
              <a:off x="4260203" y="850991"/>
              <a:ext cx="21383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0000"/>
                  </a:solidFill>
                  <a:cs typeface="Comic Sans MS"/>
                </a:rPr>
                <a:t>Proton Imaging</a:t>
              </a:r>
            </a:p>
          </p:txBody>
        </p:sp>
        <p:grpSp>
          <p:nvGrpSpPr>
            <p:cNvPr id="11" name="Gruppierung 7">
              <a:extLst>
                <a:ext uri="{FF2B5EF4-FFF2-40B4-BE49-F238E27FC236}">
                  <a16:creationId xmlns:a16="http://schemas.microsoft.com/office/drawing/2014/main" id="{5944C128-6E38-094D-88F0-723BCC9AF12D}"/>
                </a:ext>
              </a:extLst>
            </p:cNvPr>
            <p:cNvGrpSpPr/>
            <p:nvPr/>
          </p:nvGrpSpPr>
          <p:grpSpPr>
            <a:xfrm>
              <a:off x="3876090" y="1686655"/>
              <a:ext cx="1583202" cy="524904"/>
              <a:chOff x="-949392" y="2226568"/>
              <a:chExt cx="1943590" cy="698499"/>
            </a:xfrm>
          </p:grpSpPr>
          <p:pic>
            <p:nvPicPr>
              <p:cNvPr id="16" name="Bild 28">
                <a:extLst>
                  <a:ext uri="{FF2B5EF4-FFF2-40B4-BE49-F238E27FC236}">
                    <a16:creationId xmlns:a16="http://schemas.microsoft.com/office/drawing/2014/main" id="{AB4B3A08-E003-694B-98F8-7B7979EC4D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949392" y="2226568"/>
                <a:ext cx="387297" cy="698499"/>
              </a:xfrm>
              <a:prstGeom prst="rect">
                <a:avLst/>
              </a:prstGeom>
            </p:spPr>
          </p:pic>
          <p:sp>
            <p:nvSpPr>
              <p:cNvPr id="17" name="Textfeld 29">
                <a:extLst>
                  <a:ext uri="{FF2B5EF4-FFF2-40B4-BE49-F238E27FC236}">
                    <a16:creationId xmlns:a16="http://schemas.microsoft.com/office/drawing/2014/main" id="{E613769A-732B-4A47-B616-2E518AC6EB0B}"/>
                  </a:ext>
                </a:extLst>
              </p:cNvPr>
              <p:cNvSpPr txBox="1"/>
              <p:nvPr/>
            </p:nvSpPr>
            <p:spPr>
              <a:xfrm>
                <a:off x="809532" y="2390176"/>
                <a:ext cx="1846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400" b="1" dirty="0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12" name="Gruppierung 7">
              <a:extLst>
                <a:ext uri="{FF2B5EF4-FFF2-40B4-BE49-F238E27FC236}">
                  <a16:creationId xmlns:a16="http://schemas.microsoft.com/office/drawing/2014/main" id="{3FC4C1F4-7C8F-E941-85A3-430B74ABC033}"/>
                </a:ext>
              </a:extLst>
            </p:cNvPr>
            <p:cNvGrpSpPr/>
            <p:nvPr/>
          </p:nvGrpSpPr>
          <p:grpSpPr>
            <a:xfrm>
              <a:off x="3876090" y="2644760"/>
              <a:ext cx="1583202" cy="524904"/>
              <a:chOff x="-949392" y="2297164"/>
              <a:chExt cx="1943590" cy="698499"/>
            </a:xfrm>
          </p:grpSpPr>
          <p:pic>
            <p:nvPicPr>
              <p:cNvPr id="14" name="Bild 31">
                <a:extLst>
                  <a:ext uri="{FF2B5EF4-FFF2-40B4-BE49-F238E27FC236}">
                    <a16:creationId xmlns:a16="http://schemas.microsoft.com/office/drawing/2014/main" id="{9AA1D804-94DE-364E-9681-9EF4FCE0FE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949392" y="2297164"/>
                <a:ext cx="387297" cy="698499"/>
              </a:xfrm>
              <a:prstGeom prst="rect">
                <a:avLst/>
              </a:prstGeom>
            </p:spPr>
          </p:pic>
          <p:sp>
            <p:nvSpPr>
              <p:cNvPr id="15" name="Textfeld 32">
                <a:extLst>
                  <a:ext uri="{FF2B5EF4-FFF2-40B4-BE49-F238E27FC236}">
                    <a16:creationId xmlns:a16="http://schemas.microsoft.com/office/drawing/2014/main" id="{4D47962C-8A48-E740-8485-CD3FAB1AF0EC}"/>
                  </a:ext>
                </a:extLst>
              </p:cNvPr>
              <p:cNvSpPr txBox="1"/>
              <p:nvPr/>
            </p:nvSpPr>
            <p:spPr>
              <a:xfrm>
                <a:off x="809532" y="2390176"/>
                <a:ext cx="1846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400" b="1" dirty="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13" name="Textfeld 35">
              <a:extLst>
                <a:ext uri="{FF2B5EF4-FFF2-40B4-BE49-F238E27FC236}">
                  <a16:creationId xmlns:a16="http://schemas.microsoft.com/office/drawing/2014/main" id="{B84D7DFA-3D26-FD4C-BBE7-7DFB951B3E97}"/>
                </a:ext>
              </a:extLst>
            </p:cNvPr>
            <p:cNvSpPr txBox="1"/>
            <p:nvPr/>
          </p:nvSpPr>
          <p:spPr>
            <a:xfrm>
              <a:off x="4279550" y="2784277"/>
              <a:ext cx="46192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cs typeface="Comic Sans MS"/>
                </a:rPr>
                <a:t>what is the spatial and momentum distribution of quarks and gluons in nucleons/nuclei?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D5AD8E6-D5A9-374B-9E72-D4093D4C3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34" y="899327"/>
            <a:ext cx="948925" cy="1068370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F0DF04A5-C1C2-CB46-B1A5-135681BF6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20538" y="4420465"/>
            <a:ext cx="2226836" cy="1836326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1DF2FFD-DC7B-B340-9984-17CBF3B88EFC}"/>
              </a:ext>
            </a:extLst>
          </p:cNvPr>
          <p:cNvSpPr txBox="1"/>
          <p:nvPr/>
        </p:nvSpPr>
        <p:spPr>
          <a:xfrm>
            <a:off x="6348800" y="4177505"/>
            <a:ext cx="52238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Can we produce tomographic images at a partonic scale?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9707F84-8336-6B45-AD6C-4F72C1F70E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832" y="4695156"/>
            <a:ext cx="704392" cy="71632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937E02D-89C3-D248-8C37-D434AAC078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" t="45996" r="68359" b="32075"/>
          <a:stretch/>
        </p:blipFill>
        <p:spPr>
          <a:xfrm>
            <a:off x="3687236" y="4405917"/>
            <a:ext cx="1901403" cy="17804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20779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436FE5-0284-D94B-A5DA-565C1D729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23</a:t>
            </a:fld>
            <a:endParaRPr lang="it-I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AFD66C-8D4E-574D-B0AD-8A579936F6D2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C00000"/>
                </a:solidFill>
                <a:ea typeface="+mj-ea"/>
                <a:cs typeface="+mj-cs"/>
              </a:rPr>
              <a:t>Multidimensional imaging of quarks and gluons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9B900-54AE-D347-8259-C85E73D9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sp>
        <p:nvSpPr>
          <p:cNvPr id="6" name="Shape 50">
            <a:extLst>
              <a:ext uri="{FF2B5EF4-FFF2-40B4-BE49-F238E27FC236}">
                <a16:creationId xmlns:a16="http://schemas.microsoft.com/office/drawing/2014/main" id="{0E47A2FE-7921-0346-B357-C2E1DD0CB760}"/>
              </a:ext>
            </a:extLst>
          </p:cNvPr>
          <p:cNvSpPr/>
          <p:nvPr/>
        </p:nvSpPr>
        <p:spPr>
          <a:xfrm>
            <a:off x="862570" y="926545"/>
            <a:ext cx="9556268" cy="126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rPr lang="en-US" sz="2800" b="1" dirty="0">
                <a:ea typeface="Cambria Math"/>
                <a:cs typeface="Comic Sans MS"/>
                <a:sym typeface="Cambria Math"/>
              </a:rPr>
              <a:t>Wigner functions</a:t>
            </a:r>
          </a:p>
          <a:p>
            <a:pPr lvl="0" algn="ctr"/>
            <a:r>
              <a:rPr lang="en-US" sz="2400" dirty="0">
                <a:ea typeface="Cambria Math"/>
                <a:cs typeface="Comic Sans MS"/>
                <a:sym typeface="Cambria Math"/>
              </a:rPr>
              <a:t>offer unprecedented insight into confinement and chiral symmetry breaking</a:t>
            </a:r>
          </a:p>
          <a:p>
            <a:pPr lvl="0" algn="ctr"/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W(x,b</a:t>
            </a:r>
            <a:r>
              <a:rPr sz="2400" baseline="-25000" dirty="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,k</a:t>
            </a:r>
            <a:r>
              <a:rPr sz="2400" baseline="-25000" dirty="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)</a:t>
            </a:r>
          </a:p>
        </p:txBody>
      </p:sp>
      <p:sp>
        <p:nvSpPr>
          <p:cNvPr id="7" name="Shape 51">
            <a:extLst>
              <a:ext uri="{FF2B5EF4-FFF2-40B4-BE49-F238E27FC236}">
                <a16:creationId xmlns:a16="http://schemas.microsoft.com/office/drawing/2014/main" id="{90657883-DBCF-CC45-80AB-2CB6D5CBC20E}"/>
              </a:ext>
            </a:extLst>
          </p:cNvPr>
          <p:cNvSpPr/>
          <p:nvPr/>
        </p:nvSpPr>
        <p:spPr>
          <a:xfrm>
            <a:off x="7355021" y="2146452"/>
            <a:ext cx="105613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∫ d</a:t>
            </a:r>
            <a:r>
              <a:rPr sz="2400" baseline="30000" dirty="0">
                <a:latin typeface="Comic Sans MS"/>
                <a:ea typeface="Cambria Math"/>
                <a:cs typeface="Comic Sans MS"/>
                <a:sym typeface="Cambria Math"/>
              </a:rPr>
              <a:t>2</a:t>
            </a:r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k</a:t>
            </a:r>
            <a:r>
              <a:rPr sz="2400" baseline="-25000" dirty="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</a:p>
        </p:txBody>
      </p:sp>
      <p:sp>
        <p:nvSpPr>
          <p:cNvPr id="8" name="Shape 52">
            <a:extLst>
              <a:ext uri="{FF2B5EF4-FFF2-40B4-BE49-F238E27FC236}">
                <a16:creationId xmlns:a16="http://schemas.microsoft.com/office/drawing/2014/main" id="{A2624BFB-69F2-7444-89B1-251095990616}"/>
              </a:ext>
            </a:extLst>
          </p:cNvPr>
          <p:cNvSpPr/>
          <p:nvPr/>
        </p:nvSpPr>
        <p:spPr>
          <a:xfrm>
            <a:off x="7851212" y="3228884"/>
            <a:ext cx="111469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latin typeface="Comic Sans MS"/>
                <a:ea typeface="Cambria Math"/>
                <a:cs typeface="Comic Sans MS"/>
                <a:sym typeface="Cambria Math"/>
              </a:rPr>
              <a:t>f(x,b</a:t>
            </a:r>
            <a:r>
              <a:rPr sz="2400" baseline="-2500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  <a:r>
              <a:rPr sz="2400">
                <a:latin typeface="Comic Sans MS"/>
                <a:ea typeface="Cambria Math"/>
                <a:cs typeface="Comic Sans MS"/>
                <a:sym typeface="Cambria Math"/>
              </a:rPr>
              <a:t>)</a:t>
            </a:r>
          </a:p>
        </p:txBody>
      </p:sp>
      <p:sp>
        <p:nvSpPr>
          <p:cNvPr id="9" name="Shape 53">
            <a:extLst>
              <a:ext uri="{FF2B5EF4-FFF2-40B4-BE49-F238E27FC236}">
                <a16:creationId xmlns:a16="http://schemas.microsoft.com/office/drawing/2014/main" id="{5DA20706-2F91-C948-A6C6-5293BD254346}"/>
              </a:ext>
            </a:extLst>
          </p:cNvPr>
          <p:cNvSpPr/>
          <p:nvPr/>
        </p:nvSpPr>
        <p:spPr>
          <a:xfrm>
            <a:off x="2470604" y="3228884"/>
            <a:ext cx="109831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f(x,k</a:t>
            </a:r>
            <a:r>
              <a:rPr sz="2400" baseline="-25000" dirty="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)</a:t>
            </a:r>
          </a:p>
        </p:txBody>
      </p:sp>
      <p:sp>
        <p:nvSpPr>
          <p:cNvPr id="10" name="Shape 54">
            <a:extLst>
              <a:ext uri="{FF2B5EF4-FFF2-40B4-BE49-F238E27FC236}">
                <a16:creationId xmlns:a16="http://schemas.microsoft.com/office/drawing/2014/main" id="{A4603F27-67AA-C74D-A142-97224343FD72}"/>
              </a:ext>
            </a:extLst>
          </p:cNvPr>
          <p:cNvSpPr/>
          <p:nvPr/>
        </p:nvSpPr>
        <p:spPr>
          <a:xfrm>
            <a:off x="2924216" y="2212577"/>
            <a:ext cx="93906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latin typeface="Comic Sans MS"/>
                <a:ea typeface="Cambria Math"/>
                <a:cs typeface="Comic Sans MS"/>
                <a:sym typeface="Cambria Math"/>
              </a:rPr>
              <a:t>∫d</a:t>
            </a:r>
            <a:r>
              <a:rPr sz="2400" baseline="30000">
                <a:latin typeface="Comic Sans MS"/>
                <a:ea typeface="Cambria Math"/>
                <a:cs typeface="Comic Sans MS"/>
                <a:sym typeface="Cambria Math"/>
              </a:rPr>
              <a:t>2</a:t>
            </a:r>
            <a:r>
              <a:rPr sz="2400">
                <a:latin typeface="Comic Sans MS"/>
                <a:ea typeface="Cambria Math"/>
                <a:cs typeface="Comic Sans MS"/>
                <a:sym typeface="Cambria Math"/>
              </a:rPr>
              <a:t>b</a:t>
            </a:r>
            <a:r>
              <a:rPr sz="2400" baseline="-2500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</a:p>
        </p:txBody>
      </p:sp>
      <p:pic>
        <p:nvPicPr>
          <p:cNvPr id="11" name="buffer.pdf">
            <a:extLst>
              <a:ext uri="{FF2B5EF4-FFF2-40B4-BE49-F238E27FC236}">
                <a16:creationId xmlns:a16="http://schemas.microsoft.com/office/drawing/2014/main" id="{C84BFBC3-AA02-9F44-9C4A-A3B42E2670B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118" y="2555249"/>
            <a:ext cx="2981464" cy="1973944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ape 57">
            <a:extLst>
              <a:ext uri="{FF2B5EF4-FFF2-40B4-BE49-F238E27FC236}">
                <a16:creationId xmlns:a16="http://schemas.microsoft.com/office/drawing/2014/main" id="{8A62C08A-FDBF-7746-BDEF-EE384B90A9E3}"/>
              </a:ext>
            </a:extLst>
          </p:cNvPr>
          <p:cNvSpPr/>
          <p:nvPr/>
        </p:nvSpPr>
        <p:spPr>
          <a:xfrm flipH="1">
            <a:off x="3062751" y="2212577"/>
            <a:ext cx="1644584" cy="1023727"/>
          </a:xfrm>
          <a:prstGeom prst="line">
            <a:avLst/>
          </a:prstGeom>
          <a:ln w="25400">
            <a:solidFill/>
            <a:tailEnd type="triangle"/>
          </a:ln>
        </p:spPr>
        <p:txBody>
          <a:bodyPr lIns="0" tIns="0" rIns="0" bIns="0"/>
          <a:lstStyle/>
          <a:p>
            <a:pPr lvl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3" name="Shape 59">
            <a:extLst>
              <a:ext uri="{FF2B5EF4-FFF2-40B4-BE49-F238E27FC236}">
                <a16:creationId xmlns:a16="http://schemas.microsoft.com/office/drawing/2014/main" id="{22ABBA66-0496-4545-975B-96EB71AB6753}"/>
              </a:ext>
            </a:extLst>
          </p:cNvPr>
          <p:cNvSpPr/>
          <p:nvPr/>
        </p:nvSpPr>
        <p:spPr>
          <a:xfrm>
            <a:off x="220337" y="4437666"/>
            <a:ext cx="4897151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/>
            <a:r>
              <a:rPr sz="2400" dirty="0"/>
              <a:t>Spin-dependent 3D </a:t>
            </a:r>
            <a:r>
              <a:rPr sz="2400" b="1" dirty="0">
                <a:solidFill>
                  <a:srgbClr val="0000FF"/>
                </a:solidFill>
              </a:rPr>
              <a:t>momentum space </a:t>
            </a:r>
          </a:p>
          <a:p>
            <a:pPr lvl="0"/>
            <a:r>
              <a:rPr sz="2400" dirty="0"/>
              <a:t>images from </a:t>
            </a:r>
            <a:r>
              <a:rPr sz="2400" b="1" dirty="0">
                <a:solidFill>
                  <a:srgbClr val="2925FF"/>
                </a:solidFill>
              </a:rPr>
              <a:t>semi-inclusive scattering</a:t>
            </a:r>
            <a:endParaRPr lang="en-US" sz="2400" b="1" dirty="0">
              <a:solidFill>
                <a:srgbClr val="2925FF"/>
              </a:solidFill>
            </a:endParaRPr>
          </a:p>
          <a:p>
            <a:pPr lvl="0"/>
            <a:r>
              <a:rPr lang="en-US" sz="2400" dirty="0">
                <a:sym typeface="Wingdings"/>
              </a:rPr>
              <a:t> </a:t>
            </a:r>
            <a:r>
              <a:rPr lang="en-US" sz="2400" b="1" dirty="0">
                <a:solidFill>
                  <a:srgbClr val="0000FF"/>
                </a:solidFill>
                <a:sym typeface="Wingdings"/>
              </a:rPr>
              <a:t>TMDs</a:t>
            </a:r>
            <a:endParaRPr sz="2400" b="1" dirty="0">
              <a:solidFill>
                <a:srgbClr val="0000FF"/>
              </a:solidFill>
            </a:endParaRPr>
          </a:p>
        </p:txBody>
      </p:sp>
      <p:sp>
        <p:nvSpPr>
          <p:cNvPr id="14" name="Shape 61">
            <a:extLst>
              <a:ext uri="{FF2B5EF4-FFF2-40B4-BE49-F238E27FC236}">
                <a16:creationId xmlns:a16="http://schemas.microsoft.com/office/drawing/2014/main" id="{F7061F92-B195-2145-866C-67C1A149AAA4}"/>
              </a:ext>
            </a:extLst>
          </p:cNvPr>
          <p:cNvSpPr/>
          <p:nvPr/>
        </p:nvSpPr>
        <p:spPr>
          <a:xfrm>
            <a:off x="6510969" y="2212577"/>
            <a:ext cx="1729731" cy="1040875"/>
          </a:xfrm>
          <a:prstGeom prst="line">
            <a:avLst/>
          </a:prstGeom>
          <a:ln w="25400">
            <a:solidFill/>
            <a:tailEnd type="triangle"/>
          </a:ln>
        </p:spPr>
        <p:txBody>
          <a:bodyPr lIns="0" tIns="0" rIns="0" bIns="0"/>
          <a:lstStyle/>
          <a:p>
            <a:pPr lvl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5" name="Shape 63">
            <a:extLst>
              <a:ext uri="{FF2B5EF4-FFF2-40B4-BE49-F238E27FC236}">
                <a16:creationId xmlns:a16="http://schemas.microsoft.com/office/drawing/2014/main" id="{9D8CB28F-27AB-214F-BC8D-25C573D7F495}"/>
              </a:ext>
            </a:extLst>
          </p:cNvPr>
          <p:cNvSpPr/>
          <p:nvPr/>
        </p:nvSpPr>
        <p:spPr>
          <a:xfrm>
            <a:off x="6477766" y="4362716"/>
            <a:ext cx="5448913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/>
            <a:r>
              <a:rPr sz="2400" dirty="0"/>
              <a:t>Spin-dependent 2D </a:t>
            </a:r>
            <a:r>
              <a:rPr sz="2400" b="1" dirty="0">
                <a:solidFill>
                  <a:srgbClr val="FF0000"/>
                </a:solidFill>
              </a:rPr>
              <a:t>coordinate space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(transverse) + 1D</a:t>
            </a:r>
            <a:r>
              <a:rPr sz="2400" dirty="0"/>
              <a:t> </a:t>
            </a:r>
            <a:r>
              <a:rPr lang="en-US" sz="2400" dirty="0"/>
              <a:t>(longitudinal momentum) </a:t>
            </a:r>
            <a:r>
              <a:rPr sz="2400" dirty="0"/>
              <a:t>images from </a:t>
            </a:r>
            <a:r>
              <a:rPr sz="2400" b="1" dirty="0">
                <a:solidFill>
                  <a:srgbClr val="FF0000"/>
                </a:solidFill>
              </a:rPr>
              <a:t>exclusive scattering</a:t>
            </a:r>
            <a:endParaRPr lang="en-US" sz="2400" b="1" dirty="0">
              <a:solidFill>
                <a:srgbClr val="FF0000"/>
              </a:solidFill>
            </a:endParaRPr>
          </a:p>
          <a:p>
            <a:pPr lvl="0"/>
            <a:r>
              <a:rPr lang="en-US" sz="2400" dirty="0">
                <a:sym typeface="Wingdings"/>
              </a:rPr>
              <a:t> </a:t>
            </a:r>
            <a:r>
              <a:rPr lang="en-US" sz="2400" b="1" dirty="0">
                <a:solidFill>
                  <a:srgbClr val="FF0000"/>
                </a:solidFill>
                <a:sym typeface="Wingdings"/>
              </a:rPr>
              <a:t>GPDs</a:t>
            </a:r>
            <a:endParaRPr sz="2400" b="1" dirty="0">
              <a:solidFill>
                <a:srgbClr val="FF0000"/>
              </a:solidFill>
            </a:endParaRPr>
          </a:p>
        </p:txBody>
      </p:sp>
      <p:sp>
        <p:nvSpPr>
          <p:cNvPr id="16" name="Shape 65">
            <a:extLst>
              <a:ext uri="{FF2B5EF4-FFF2-40B4-BE49-F238E27FC236}">
                <a16:creationId xmlns:a16="http://schemas.microsoft.com/office/drawing/2014/main" id="{27A81E9E-8C9A-6A40-BC7B-2A2E0DC4AA95}"/>
              </a:ext>
            </a:extLst>
          </p:cNvPr>
          <p:cNvSpPr/>
          <p:nvPr/>
        </p:nvSpPr>
        <p:spPr>
          <a:xfrm>
            <a:off x="821349" y="2263379"/>
            <a:ext cx="1565684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rPr sz="2400" i="1" dirty="0">
                <a:solidFill>
                  <a:srgbClr val="0000FF"/>
                </a:solidFill>
                <a:cs typeface="Comic Sans MS"/>
              </a:rPr>
              <a:t>Momentum</a:t>
            </a:r>
          </a:p>
          <a:p>
            <a:pPr lvl="0" algn="ctr"/>
            <a:r>
              <a:rPr sz="2400" i="1" dirty="0">
                <a:solidFill>
                  <a:srgbClr val="0000FF"/>
                </a:solidFill>
                <a:cs typeface="Comic Sans MS"/>
              </a:rPr>
              <a:t>space</a:t>
            </a:r>
          </a:p>
        </p:txBody>
      </p:sp>
      <p:sp>
        <p:nvSpPr>
          <p:cNvPr id="17" name="Shape 66">
            <a:extLst>
              <a:ext uri="{FF2B5EF4-FFF2-40B4-BE49-F238E27FC236}">
                <a16:creationId xmlns:a16="http://schemas.microsoft.com/office/drawing/2014/main" id="{61079BBD-A741-0245-8867-1C8ADD37EB7A}"/>
              </a:ext>
            </a:extLst>
          </p:cNvPr>
          <p:cNvSpPr/>
          <p:nvPr/>
        </p:nvSpPr>
        <p:spPr>
          <a:xfrm>
            <a:off x="9031676" y="2263379"/>
            <a:ext cx="1469183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rPr sz="2400" i="1" dirty="0">
                <a:solidFill>
                  <a:srgbClr val="FF0000"/>
                </a:solidFill>
                <a:cs typeface="Comic Sans MS"/>
              </a:rPr>
              <a:t>Coordinate</a:t>
            </a:r>
          </a:p>
          <a:p>
            <a:pPr lvl="0" algn="ctr"/>
            <a:r>
              <a:rPr sz="2400" i="1" dirty="0">
                <a:solidFill>
                  <a:srgbClr val="FF0000"/>
                </a:solidFill>
                <a:cs typeface="Comic Sans MS"/>
              </a:rPr>
              <a:t>space</a:t>
            </a:r>
          </a:p>
        </p:txBody>
      </p:sp>
    </p:spTree>
    <p:extLst>
      <p:ext uri="{BB962C8B-B14F-4D97-AF65-F5344CB8AC3E}">
        <p14:creationId xmlns:p14="http://schemas.microsoft.com/office/powerpoint/2010/main" val="370518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  <p:bldP spid="8" grpId="0" animBg="1" advAuto="0"/>
      <p:bldP spid="9" grpId="0" animBg="1" advAuto="0"/>
      <p:bldP spid="10" grpId="0" animBg="1" advAuto="0"/>
      <p:bldP spid="12" grpId="0" animBg="1" advAuto="0"/>
      <p:bldP spid="13" grpId="0" animBg="1" advAuto="0"/>
      <p:bldP spid="14" grpId="0" animBg="1" advAuto="0"/>
      <p:bldP spid="15" grpId="0" animBg="1" advAuto="0"/>
      <p:bldP spid="16" grpId="0" animBg="1" advAuto="0"/>
      <p:bldP spid="17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436FE5-0284-D94B-A5DA-565C1D729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24</a:t>
            </a:fld>
            <a:endParaRPr lang="it-I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AFD66C-8D4E-574D-B0AD-8A579936F6D2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Momentum tomography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9B900-54AE-D347-8259-C85E73D9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56FC0E-8F07-BB48-B253-E45081789780}"/>
              </a:ext>
            </a:extLst>
          </p:cNvPr>
          <p:cNvSpPr txBox="1"/>
          <p:nvPr/>
        </p:nvSpPr>
        <p:spPr>
          <a:xfrm>
            <a:off x="115620" y="870354"/>
            <a:ext cx="6181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Transverse Momentum Dependent distributions (TMDs) </a:t>
            </a:r>
            <a:r>
              <a:rPr lang="en-US" sz="2000" b="1" dirty="0"/>
              <a:t>are PDFs depending on transverse momentum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22A365-615F-2D4A-B65E-A8306E52119B}"/>
              </a:ext>
            </a:extLst>
          </p:cNvPr>
          <p:cNvSpPr txBox="1"/>
          <p:nvPr/>
        </p:nvSpPr>
        <p:spPr>
          <a:xfrm>
            <a:off x="114921" y="1600309"/>
            <a:ext cx="6770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</a:rPr>
              <a:t>At low </a:t>
            </a:r>
            <a:r>
              <a:rPr lang="en-GB" sz="2000" i="1" dirty="0" err="1">
                <a:latin typeface="Calibri" panose="020F0502020204030204" pitchFamily="34" charset="0"/>
              </a:rPr>
              <a:t>k</a:t>
            </a:r>
            <a:r>
              <a:rPr lang="en-GB" sz="2000" i="1" baseline="-25000" dirty="0" err="1">
                <a:latin typeface="Calibri" panose="020F0502020204030204" pitchFamily="34" charset="0"/>
              </a:rPr>
              <a:t>T</a:t>
            </a:r>
            <a:r>
              <a:rPr lang="en-GB" sz="2000" dirty="0">
                <a:latin typeface="Calibri" panose="020F0502020204030204" pitchFamily="34" charset="0"/>
              </a:rPr>
              <a:t>, these functions cannot be perturbatively calculated </a:t>
            </a:r>
            <a:r>
              <a:rPr lang="en-GB" sz="2000" dirty="0">
                <a:latin typeface="Wingdings" pitchFamily="2" charset="2"/>
              </a:rPr>
              <a:t> </a:t>
            </a:r>
            <a:r>
              <a:rPr lang="en-GB" sz="2000" dirty="0">
                <a:latin typeface="Calibri" panose="020F0502020204030204" pitchFamily="34" charset="0"/>
              </a:rPr>
              <a:t>need precision measurement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70602E-E659-8744-89A3-92E23B9EF0F7}"/>
              </a:ext>
            </a:extLst>
          </p:cNvPr>
          <p:cNvSpPr txBox="1"/>
          <p:nvPr/>
        </p:nvSpPr>
        <p:spPr>
          <a:xfrm>
            <a:off x="45603" y="2368005"/>
            <a:ext cx="313053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j-lt"/>
                <a:cs typeface="Comic Sans MS"/>
              </a:rPr>
              <a:t>What we want to measure: 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97A5D9-56C1-5847-A5C3-9B9AE3E49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88" y="2790137"/>
            <a:ext cx="2463800" cy="558800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AA997B78-836C-C54B-B61F-DFBB9BB3A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5086" y="4278951"/>
            <a:ext cx="3705680" cy="189825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AB832E1-52EC-A242-A980-9E4293F03E99}"/>
              </a:ext>
            </a:extLst>
          </p:cNvPr>
          <p:cNvGrpSpPr/>
          <p:nvPr/>
        </p:nvGrpSpPr>
        <p:grpSpPr>
          <a:xfrm>
            <a:off x="5946335" y="3758683"/>
            <a:ext cx="3453788" cy="2418520"/>
            <a:chOff x="5523394" y="5401735"/>
            <a:chExt cx="4244340" cy="265970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7450C12-3333-1249-8702-46ECA5A96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23394" y="5455404"/>
              <a:ext cx="4244340" cy="2606040"/>
            </a:xfrm>
            <a:prstGeom prst="rect">
              <a:avLst/>
            </a:prstGeom>
          </p:spPr>
        </p:pic>
        <p:sp>
          <p:nvSpPr>
            <p:cNvPr id="15" name="Up Arrow 14">
              <a:extLst>
                <a:ext uri="{FF2B5EF4-FFF2-40B4-BE49-F238E27FC236}">
                  <a16:creationId xmlns:a16="http://schemas.microsoft.com/office/drawing/2014/main" id="{59DD5CD4-2E39-294C-9807-E0BDE74D4719}"/>
                </a:ext>
              </a:extLst>
            </p:cNvPr>
            <p:cNvSpPr/>
            <p:nvPr/>
          </p:nvSpPr>
          <p:spPr bwMode="auto">
            <a:xfrm>
              <a:off x="6027899" y="5401735"/>
              <a:ext cx="165652" cy="249538"/>
            </a:xfrm>
            <a:prstGeom prst="upArrow">
              <a:avLst/>
            </a:prstGeom>
            <a:solidFill>
              <a:srgbClr val="0000FF"/>
            </a:solidFill>
            <a:ln w="952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Up Arrow 15">
              <a:extLst>
                <a:ext uri="{FF2B5EF4-FFF2-40B4-BE49-F238E27FC236}">
                  <a16:creationId xmlns:a16="http://schemas.microsoft.com/office/drawing/2014/main" id="{6054C523-4AC1-5748-8AE5-D93070C061FC}"/>
                </a:ext>
              </a:extLst>
            </p:cNvPr>
            <p:cNvSpPr/>
            <p:nvPr/>
          </p:nvSpPr>
          <p:spPr bwMode="auto">
            <a:xfrm>
              <a:off x="7071507" y="5648003"/>
              <a:ext cx="165652" cy="249538"/>
            </a:xfrm>
            <a:prstGeom prst="upArrow">
              <a:avLst/>
            </a:prstGeom>
            <a:solidFill>
              <a:srgbClr val="0000FF"/>
            </a:solidFill>
            <a:ln w="952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7" name="Up Arrow 16">
              <a:extLst>
                <a:ext uri="{FF2B5EF4-FFF2-40B4-BE49-F238E27FC236}">
                  <a16:creationId xmlns:a16="http://schemas.microsoft.com/office/drawing/2014/main" id="{0898D347-25B0-2843-856E-59B3B4356A39}"/>
                </a:ext>
              </a:extLst>
            </p:cNvPr>
            <p:cNvSpPr/>
            <p:nvPr/>
          </p:nvSpPr>
          <p:spPr bwMode="auto">
            <a:xfrm>
              <a:off x="8267148" y="5972313"/>
              <a:ext cx="165652" cy="249538"/>
            </a:xfrm>
            <a:prstGeom prst="upArrow">
              <a:avLst/>
            </a:prstGeom>
            <a:solidFill>
              <a:srgbClr val="0000FF"/>
            </a:solidFill>
            <a:ln w="952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826D1B0-A097-9549-B4B3-F04AB4DC6D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3714" y="889000"/>
            <a:ext cx="4327604" cy="21278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733F3D-456E-6246-A78B-17AFFAC2DB78}"/>
              </a:ext>
            </a:extLst>
          </p:cNvPr>
          <p:cNvSpPr txBox="1"/>
          <p:nvPr/>
        </p:nvSpPr>
        <p:spPr>
          <a:xfrm>
            <a:off x="3029549" y="2790137"/>
            <a:ext cx="4916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8925" indent="-288925">
              <a:buFont typeface="Wingdings" charset="2"/>
              <a:buChar char="Ø"/>
            </a:pPr>
            <a:r>
              <a:rPr lang="en-US" b="1" dirty="0">
                <a:solidFill>
                  <a:srgbClr val="FF0000"/>
                </a:solidFill>
              </a:rPr>
              <a:t>6-fold differential cross sections </a:t>
            </a:r>
            <a:r>
              <a:rPr lang="en-US" b="1" dirty="0"/>
              <a:t>in SIDIS</a:t>
            </a:r>
          </a:p>
          <a:p>
            <a:pPr marL="288925" indent="-288925">
              <a:buFont typeface="Wingdings" charset="2"/>
              <a:buChar char="Ø"/>
            </a:pPr>
            <a:r>
              <a:rPr lang="en-US" b="1" dirty="0" err="1">
                <a:solidFill>
                  <a:srgbClr val="FF0000"/>
                </a:solidFill>
              </a:rPr>
              <a:t>Azimuthal</a:t>
            </a:r>
            <a:r>
              <a:rPr lang="en-US" b="1" dirty="0">
                <a:solidFill>
                  <a:srgbClr val="FF0000"/>
                </a:solidFill>
              </a:rPr>
              <a:t> asymmetries </a:t>
            </a:r>
            <a:r>
              <a:rPr lang="en-US" b="1" dirty="0"/>
              <a:t>and their modulations </a:t>
            </a:r>
          </a:p>
        </p:txBody>
      </p:sp>
    </p:spTree>
    <p:extLst>
      <p:ext uri="{BB962C8B-B14F-4D97-AF65-F5344CB8AC3E}">
        <p14:creationId xmlns:p14="http://schemas.microsoft.com/office/powerpoint/2010/main" val="35882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2DB406-234C-EE4B-8A19-D2ECC25A7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699D02-ACD0-9B4A-B485-50705A705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25</a:t>
            </a:fld>
            <a:endParaRPr lang="it-I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CD4580F-58FF-0849-A96A-4AA4C2125B94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Momentum tomography – SIDIS, Heavy Flavor, Jets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419077-A519-CE4E-A807-69BCAB84AB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168"/>
          <a:stretch/>
        </p:blipFill>
        <p:spPr>
          <a:xfrm>
            <a:off x="153796" y="1162065"/>
            <a:ext cx="3884804" cy="28504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F34234-B43B-7844-B67F-5B1E80079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1455" y="0"/>
            <a:ext cx="755351" cy="951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B347CB-2EBF-0946-ADC0-C0AF14AC66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06"/>
          <a:stretch/>
        </p:blipFill>
        <p:spPr>
          <a:xfrm>
            <a:off x="4091245" y="1229836"/>
            <a:ext cx="4128249" cy="27763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EA9479-7D80-9C40-90E6-037330139217}"/>
              </a:ext>
            </a:extLst>
          </p:cNvPr>
          <p:cNvSpPr txBox="1"/>
          <p:nvPr/>
        </p:nvSpPr>
        <p:spPr>
          <a:xfrm>
            <a:off x="4963187" y="941329"/>
            <a:ext cx="3041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Projected Sievers asymmetries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ED78C1-2E90-F64F-98D2-99C61A4A45A3}"/>
              </a:ext>
            </a:extLst>
          </p:cNvPr>
          <p:cNvSpPr txBox="1"/>
          <p:nvPr/>
        </p:nvSpPr>
        <p:spPr>
          <a:xfrm>
            <a:off x="459077" y="916939"/>
            <a:ext cx="3857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Unpolarized cross section uncertainties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32EE05E-6EAF-1C4B-A2D7-678485D580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904"/>
          <a:stretch/>
        </p:blipFill>
        <p:spPr>
          <a:xfrm>
            <a:off x="8529864" y="1317642"/>
            <a:ext cx="3590815" cy="252110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2BBA263-68D9-7A4C-863B-5C33A95DB9DB}"/>
              </a:ext>
            </a:extLst>
          </p:cNvPr>
          <p:cNvSpPr txBox="1"/>
          <p:nvPr/>
        </p:nvSpPr>
        <p:spPr>
          <a:xfrm>
            <a:off x="8827103" y="834715"/>
            <a:ext cx="3174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Heavy flavor</a:t>
            </a:r>
          </a:p>
          <a:p>
            <a:pPr algn="ctr"/>
            <a:r>
              <a:rPr lang="en-US" dirty="0"/>
              <a:t>Sensitivity for Sivers in di-charm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C46713-B82C-4445-ACA2-5AC5DE5A69A6}"/>
              </a:ext>
            </a:extLst>
          </p:cNvPr>
          <p:cNvSpPr txBox="1"/>
          <p:nvPr/>
        </p:nvSpPr>
        <p:spPr>
          <a:xfrm>
            <a:off x="9173144" y="4031435"/>
            <a:ext cx="2996398" cy="23083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3346F2"/>
                </a:solidFill>
              </a:rPr>
              <a:t>Key: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Azimuthal acceptance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Acceptance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Vertexing (heavy flavor)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Quality of tracking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HCal</a:t>
            </a:r>
            <a:r>
              <a:rPr lang="en-GB" sz="2000" dirty="0"/>
              <a:t> (for jets)</a:t>
            </a:r>
            <a:endParaRPr lang="it-IT" sz="2000" dirty="0"/>
          </a:p>
        </p:txBody>
      </p:sp>
      <p:pic>
        <p:nvPicPr>
          <p:cNvPr id="16" name="Picture 15" descr="tmd_profile_final.eps">
            <a:extLst>
              <a:ext uri="{FF2B5EF4-FFF2-40B4-BE49-F238E27FC236}">
                <a16:creationId xmlns:a16="http://schemas.microsoft.com/office/drawing/2014/main" id="{082EB96F-0663-0847-F22F-4A14E5553D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18" y="4031435"/>
            <a:ext cx="4004682" cy="275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1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DF19627-A52B-7C33-42AA-CE22389EC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E484E0-ACB6-45AC-697D-C1AD2AC7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26</a:t>
            </a:fld>
            <a:endParaRPr lang="it-IT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562099-A151-A93E-FA5A-F3A3E0C350DE}"/>
              </a:ext>
            </a:extLst>
          </p:cNvPr>
          <p:cNvSpPr/>
          <p:nvPr/>
        </p:nvSpPr>
        <p:spPr>
          <a:xfrm>
            <a:off x="0" y="4740961"/>
            <a:ext cx="12192000" cy="1520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Object 11">
            <a:extLst>
              <a:ext uri="{FF2B5EF4-FFF2-40B4-BE49-F238E27FC236}">
                <a16:creationId xmlns:a16="http://schemas.microsoft.com/office/drawing/2014/main" id="{08FFC7DA-5B4D-97DD-0D8D-32DCC43A9C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5975405"/>
              </p:ext>
            </p:extLst>
          </p:nvPr>
        </p:nvGraphicFramePr>
        <p:xfrm>
          <a:off x="108551" y="3087605"/>
          <a:ext cx="3859302" cy="738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590800" imgH="495300" progId="Equation.3">
                  <p:embed/>
                </p:oleObj>
              </mc:Choice>
              <mc:Fallback>
                <p:oleObj name="Equation" r:id="rId2" imgW="2590800" imgH="495300" progId="Equation.3">
                  <p:embed/>
                  <p:pic>
                    <p:nvPicPr>
                      <p:cNvPr id="15" name="Object 11">
                        <a:extLst>
                          <a:ext uri="{FF2B5EF4-FFF2-40B4-BE49-F238E27FC236}">
                            <a16:creationId xmlns:a16="http://schemas.microsoft.com/office/drawing/2014/main" id="{A745DAB0-C4DB-704C-BD10-212A02908B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551" y="3087605"/>
                        <a:ext cx="3859302" cy="7387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41">
            <a:extLst>
              <a:ext uri="{FF2B5EF4-FFF2-40B4-BE49-F238E27FC236}">
                <a16:creationId xmlns:a16="http://schemas.microsoft.com/office/drawing/2014/main" id="{E4B1E34A-F90A-9AC8-FAFE-C090895225F9}"/>
              </a:ext>
            </a:extLst>
          </p:cNvPr>
          <p:cNvGrpSpPr/>
          <p:nvPr/>
        </p:nvGrpSpPr>
        <p:grpSpPr>
          <a:xfrm>
            <a:off x="942659" y="3116165"/>
            <a:ext cx="7927304" cy="647701"/>
            <a:chOff x="942659" y="938261"/>
            <a:chExt cx="7927304" cy="64770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21F590B-36B0-3B47-1B7D-8D4ACE5DD64D}"/>
                </a:ext>
              </a:extLst>
            </p:cNvPr>
            <p:cNvSpPr txBox="1"/>
            <p:nvPr/>
          </p:nvSpPr>
          <p:spPr>
            <a:xfrm>
              <a:off x="5597706" y="942694"/>
              <a:ext cx="32722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0090"/>
                  </a:solidFill>
                </a:rPr>
                <a:t>Dominated by </a:t>
              </a:r>
              <a:r>
                <a:rPr lang="en-US" sz="2000" b="1" dirty="0">
                  <a:solidFill>
                    <a:srgbClr val="FF0000"/>
                  </a:solidFill>
                </a:rPr>
                <a:t>H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BD93BE7-F3FB-22E0-9A8C-62AA79AEA329}"/>
                </a:ext>
              </a:extLst>
            </p:cNvPr>
            <p:cNvSpPr/>
            <p:nvPr/>
          </p:nvSpPr>
          <p:spPr>
            <a:xfrm>
              <a:off x="942659" y="938261"/>
              <a:ext cx="1142467" cy="647701"/>
            </a:xfrm>
            <a:prstGeom prst="ellipse">
              <a:avLst/>
            </a:prstGeom>
            <a:solidFill>
              <a:srgbClr val="FF0000">
                <a:alpha val="2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42">
            <a:extLst>
              <a:ext uri="{FF2B5EF4-FFF2-40B4-BE49-F238E27FC236}">
                <a16:creationId xmlns:a16="http://schemas.microsoft.com/office/drawing/2014/main" id="{B499A26B-8B9F-250F-07B2-173EB5EC67CE}"/>
              </a:ext>
            </a:extLst>
          </p:cNvPr>
          <p:cNvGrpSpPr/>
          <p:nvPr/>
        </p:nvGrpSpPr>
        <p:grpSpPr>
          <a:xfrm>
            <a:off x="2761606" y="3141885"/>
            <a:ext cx="5420161" cy="693487"/>
            <a:chOff x="3042022" y="927405"/>
            <a:chExt cx="5420161" cy="69348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8B3975F-15A5-93D1-8D2E-9DC460BD0707}"/>
                </a:ext>
              </a:extLst>
            </p:cNvPr>
            <p:cNvSpPr/>
            <p:nvPr/>
          </p:nvSpPr>
          <p:spPr>
            <a:xfrm>
              <a:off x="3042022" y="927405"/>
              <a:ext cx="1142467" cy="647701"/>
            </a:xfrm>
            <a:prstGeom prst="ellipse">
              <a:avLst/>
            </a:prstGeom>
            <a:solidFill>
              <a:schemeClr val="accent6">
                <a:lumMod val="75000"/>
                <a:alpha val="39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78060C6-81C3-CE8A-F4AF-7CB11C9271E9}"/>
                </a:ext>
              </a:extLst>
            </p:cNvPr>
            <p:cNvSpPr txBox="1"/>
            <p:nvPr/>
          </p:nvSpPr>
          <p:spPr>
            <a:xfrm>
              <a:off x="5781577" y="1220782"/>
              <a:ext cx="26806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90"/>
                  </a:solidFill>
                </a:rPr>
                <a:t>slightly dependent on </a:t>
              </a:r>
              <a:r>
                <a:rPr lang="en-US" sz="2000" b="1" dirty="0">
                  <a:solidFill>
                    <a:srgbClr val="FF0000"/>
                  </a:solidFill>
                </a:rPr>
                <a:t>E</a:t>
              </a:r>
            </a:p>
          </p:txBody>
        </p:sp>
      </p:grpSp>
      <p:grpSp>
        <p:nvGrpSpPr>
          <p:cNvPr id="12" name="Group 27">
            <a:extLst>
              <a:ext uri="{FF2B5EF4-FFF2-40B4-BE49-F238E27FC236}">
                <a16:creationId xmlns:a16="http://schemas.microsoft.com/office/drawing/2014/main" id="{BC7849E1-8D27-387B-749E-317015426684}"/>
              </a:ext>
            </a:extLst>
          </p:cNvPr>
          <p:cNvGrpSpPr/>
          <p:nvPr/>
        </p:nvGrpSpPr>
        <p:grpSpPr>
          <a:xfrm>
            <a:off x="9139915" y="1012972"/>
            <a:ext cx="2318670" cy="2711033"/>
            <a:chOff x="3292475" y="1524000"/>
            <a:chExt cx="3373327" cy="3703638"/>
          </a:xfrm>
        </p:grpSpPr>
        <p:sp>
          <p:nvSpPr>
            <p:cNvPr id="13" name="Rectangle 14">
              <a:extLst>
                <a:ext uri="{FF2B5EF4-FFF2-40B4-BE49-F238E27FC236}">
                  <a16:creationId xmlns:a16="http://schemas.microsoft.com/office/drawing/2014/main" id="{78D1FB4F-707D-5474-99AC-1019E1983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2475" y="1524000"/>
              <a:ext cx="3373327" cy="3703638"/>
            </a:xfrm>
            <a:prstGeom prst="rect">
              <a:avLst/>
            </a:prstGeom>
            <a:solidFill>
              <a:srgbClr val="F2FC2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 b="0" i="0">
                <a:solidFill>
                  <a:schemeClr val="tx1"/>
                </a:solidFill>
                <a:effectLst/>
              </a:endParaRPr>
            </a:p>
          </p:txBody>
        </p:sp>
        <p:pic>
          <p:nvPicPr>
            <p:cNvPr id="14" name="Picture 15" descr="fig02-3">
              <a:extLst>
                <a:ext uri="{FF2B5EF4-FFF2-40B4-BE49-F238E27FC236}">
                  <a16:creationId xmlns:a16="http://schemas.microsoft.com/office/drawing/2014/main" id="{2268ACAE-D0AC-78AB-0BDE-306465CA2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19475" y="1743075"/>
              <a:ext cx="3097202" cy="3267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BC3EDAE-4C34-C7AE-3A95-0E605C555BF2}"/>
              </a:ext>
            </a:extLst>
          </p:cNvPr>
          <p:cNvSpPr txBox="1"/>
          <p:nvPr/>
        </p:nvSpPr>
        <p:spPr>
          <a:xfrm>
            <a:off x="1615642" y="5079824"/>
            <a:ext cx="6603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Responsible for total orbital angular momentum through Ji sum rule: </a:t>
            </a:r>
            <a:r>
              <a:rPr lang="en-US" b="1" dirty="0">
                <a:solidFill>
                  <a:srgbClr val="0000FF"/>
                </a:solidFill>
              </a:rPr>
              <a:t>a window to the SPIN physics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605628-EF50-CEE4-8124-A4135C763047}"/>
              </a:ext>
            </a:extLst>
          </p:cNvPr>
          <p:cNvGrpSpPr/>
          <p:nvPr/>
        </p:nvGrpSpPr>
        <p:grpSpPr>
          <a:xfrm>
            <a:off x="74646" y="4109170"/>
            <a:ext cx="12151175" cy="970654"/>
            <a:chOff x="41275" y="4597146"/>
            <a:chExt cx="12151175" cy="970654"/>
          </a:xfrm>
        </p:grpSpPr>
        <p:graphicFrame>
          <p:nvGraphicFramePr>
            <p:cNvPr id="17" name="Object 8">
              <a:extLst>
                <a:ext uri="{FF2B5EF4-FFF2-40B4-BE49-F238E27FC236}">
                  <a16:creationId xmlns:a16="http://schemas.microsoft.com/office/drawing/2014/main" id="{08869E15-7F69-4F01-ACBD-2ED2EFF426E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80807206"/>
                </p:ext>
              </p:extLst>
            </p:nvPr>
          </p:nvGraphicFramePr>
          <p:xfrm>
            <a:off x="41275" y="4597146"/>
            <a:ext cx="5456238" cy="7127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3378200" imgH="406400" progId="Equation.3">
                    <p:embed/>
                  </p:oleObj>
                </mc:Choice>
                <mc:Fallback>
                  <p:oleObj name="Equation" r:id="rId5" imgW="3378200" imgH="406400" progId="Equation.3">
                    <p:embed/>
                    <p:pic>
                      <p:nvPicPr>
                        <p:cNvPr id="10" name="Object 8">
                          <a:extLst>
                            <a:ext uri="{FF2B5EF4-FFF2-40B4-BE49-F238E27FC236}">
                              <a16:creationId xmlns:a16="http://schemas.microsoft.com/office/drawing/2014/main" id="{74ED9B88-B41A-534E-A4AC-FF1A578A2DD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75" y="4597146"/>
                          <a:ext cx="5456238" cy="7127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8" name="Group 48">
              <a:extLst>
                <a:ext uri="{FF2B5EF4-FFF2-40B4-BE49-F238E27FC236}">
                  <a16:creationId xmlns:a16="http://schemas.microsoft.com/office/drawing/2014/main" id="{507EDF74-ED43-B3B6-E874-B909B431B7BF}"/>
                </a:ext>
              </a:extLst>
            </p:cNvPr>
            <p:cNvGrpSpPr/>
            <p:nvPr/>
          </p:nvGrpSpPr>
          <p:grpSpPr>
            <a:xfrm>
              <a:off x="2037341" y="4597215"/>
              <a:ext cx="6997502" cy="707886"/>
              <a:chOff x="1921985" y="5166667"/>
              <a:chExt cx="6997502" cy="707886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116848E-E322-6D7E-2B37-DC7004278F51}"/>
                  </a:ext>
                </a:extLst>
              </p:cNvPr>
              <p:cNvSpPr txBox="1"/>
              <p:nvPr/>
            </p:nvSpPr>
            <p:spPr>
              <a:xfrm>
                <a:off x="5984800" y="5166667"/>
                <a:ext cx="293468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i="1" dirty="0" err="1">
                    <a:solidFill>
                      <a:srgbClr val="000090"/>
                    </a:solidFill>
                  </a:rPr>
                  <a:t>sin(</a:t>
                </a:r>
                <a:r>
                  <a:rPr lang="en-US" sz="2000" b="1" i="1" dirty="0" err="1">
                    <a:solidFill>
                      <a:srgbClr val="000090"/>
                    </a:solidFill>
                    <a:latin typeface="Symbol" charset="2"/>
                    <a:cs typeface="Symbol" charset="2"/>
                  </a:rPr>
                  <a:t>F</a:t>
                </a:r>
                <a:r>
                  <a:rPr lang="en-US" sz="2000" b="1" i="1" baseline="-25000" dirty="0" err="1">
                    <a:solidFill>
                      <a:srgbClr val="000090"/>
                    </a:solidFill>
                    <a:latin typeface="Symbol" charset="2"/>
                    <a:cs typeface="Symbol" charset="2"/>
                  </a:rPr>
                  <a:t>T</a:t>
                </a:r>
                <a:r>
                  <a:rPr lang="en-US" sz="2000" b="1" i="1" dirty="0" err="1">
                    <a:solidFill>
                      <a:srgbClr val="000090"/>
                    </a:solidFill>
                    <a:latin typeface="Symbol" charset="2"/>
                    <a:cs typeface="Symbol" charset="2"/>
                  </a:rPr>
                  <a:t>-f</a:t>
                </a:r>
                <a:r>
                  <a:rPr lang="en-US" sz="2000" b="1" i="1" baseline="-25000" dirty="0" err="1">
                    <a:solidFill>
                      <a:srgbClr val="000090"/>
                    </a:solidFill>
                    <a:latin typeface="Symbol" charset="2"/>
                    <a:cs typeface="Symbol" charset="2"/>
                  </a:rPr>
                  <a:t>N</a:t>
                </a:r>
                <a:r>
                  <a:rPr lang="en-US" sz="2000" b="1" i="1" dirty="0">
                    <a:solidFill>
                      <a:srgbClr val="000090"/>
                    </a:solidFill>
                    <a:latin typeface="Symbol" charset="2"/>
                    <a:cs typeface="Symbol" charset="2"/>
                  </a:rPr>
                  <a:t>)</a:t>
                </a:r>
                <a:r>
                  <a:rPr lang="en-US" sz="2000" b="1" i="1" baseline="-25000" dirty="0">
                    <a:solidFill>
                      <a:srgbClr val="000090"/>
                    </a:solidFill>
                    <a:latin typeface="Symbol" charset="2"/>
                    <a:cs typeface="Symbol" charset="2"/>
                  </a:rPr>
                  <a:t> </a:t>
                </a:r>
                <a:r>
                  <a:rPr lang="en-US" sz="2000" b="1" dirty="0">
                    <a:solidFill>
                      <a:srgbClr val="000090"/>
                    </a:solidFill>
                  </a:rPr>
                  <a:t> </a:t>
                </a:r>
              </a:p>
              <a:p>
                <a:pPr algn="ctr"/>
                <a:r>
                  <a:rPr lang="en-US" sz="2000" b="1" dirty="0">
                    <a:solidFill>
                      <a:srgbClr val="000090"/>
                    </a:solidFill>
                  </a:rPr>
                  <a:t>governed by 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E</a:t>
                </a:r>
                <a:r>
                  <a:rPr lang="en-US" sz="2000" b="1" dirty="0">
                    <a:solidFill>
                      <a:srgbClr val="000090"/>
                    </a:solidFill>
                  </a:rPr>
                  <a:t> and 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H</a:t>
                </a: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F62000E-55FC-5EC7-5773-8940B85537A7}"/>
                  </a:ext>
                </a:extLst>
              </p:cNvPr>
              <p:cNvSpPr/>
              <p:nvPr/>
            </p:nvSpPr>
            <p:spPr>
              <a:xfrm>
                <a:off x="1921985" y="5208988"/>
                <a:ext cx="1142467" cy="647701"/>
              </a:xfrm>
              <a:prstGeom prst="ellipse">
                <a:avLst/>
              </a:prstGeom>
              <a:solidFill>
                <a:srgbClr val="FF0000">
                  <a:alpha val="25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682DF32-50E7-CA4A-3C04-1E715A29D2FF}"/>
                  </a:ext>
                </a:extLst>
              </p:cNvPr>
              <p:cNvSpPr/>
              <p:nvPr/>
            </p:nvSpPr>
            <p:spPr>
              <a:xfrm>
                <a:off x="3759033" y="5208988"/>
                <a:ext cx="1142467" cy="647701"/>
              </a:xfrm>
              <a:prstGeom prst="ellipse">
                <a:avLst/>
              </a:prstGeom>
              <a:solidFill>
                <a:srgbClr val="FF0000">
                  <a:alpha val="25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C492D35-3E2D-B32E-65EE-C65F62FC0D9B}"/>
                </a:ext>
              </a:extLst>
            </p:cNvPr>
            <p:cNvCxnSpPr>
              <a:cxnSpLocks/>
              <a:stCxn id="24" idx="4"/>
              <a:endCxn id="15" idx="0"/>
            </p:cNvCxnSpPr>
            <p:nvPr/>
          </p:nvCxnSpPr>
          <p:spPr bwMode="auto">
            <a:xfrm>
              <a:off x="4445623" y="5287237"/>
              <a:ext cx="438272" cy="28056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3745615-92A2-715B-B0E4-9DA8042C57E5}"/>
                </a:ext>
              </a:extLst>
            </p:cNvPr>
            <p:cNvSpPr txBox="1"/>
            <p:nvPr/>
          </p:nvSpPr>
          <p:spPr>
            <a:xfrm>
              <a:off x="8673913" y="4621350"/>
              <a:ext cx="35185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</a:rPr>
                <a:t>[Requires a polarized proton target]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84913EF-E25C-702E-9A49-803AB6605F68}"/>
                </a:ext>
              </a:extLst>
            </p:cNvPr>
            <p:cNvCxnSpPr/>
            <p:nvPr/>
          </p:nvCxnSpPr>
          <p:spPr>
            <a:xfrm>
              <a:off x="5561013" y="5002310"/>
              <a:ext cx="610458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5CB6F3DF-5317-C7E7-3CA0-D10914FCB7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633" y="907777"/>
            <a:ext cx="5257761" cy="219544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F28D395-3EDA-F6DE-B326-5E15198CF2F0}"/>
              </a:ext>
            </a:extLst>
          </p:cNvPr>
          <p:cNvGrpSpPr/>
          <p:nvPr/>
        </p:nvGrpSpPr>
        <p:grpSpPr>
          <a:xfrm>
            <a:off x="107301" y="5589481"/>
            <a:ext cx="11817422" cy="579437"/>
            <a:chOff x="41275" y="3805323"/>
            <a:chExt cx="11817422" cy="579437"/>
          </a:xfrm>
          <a:noFill/>
        </p:grpSpPr>
        <p:grpSp>
          <p:nvGrpSpPr>
            <p:cNvPr id="27" name="Group 44">
              <a:extLst>
                <a:ext uri="{FF2B5EF4-FFF2-40B4-BE49-F238E27FC236}">
                  <a16:creationId xmlns:a16="http://schemas.microsoft.com/office/drawing/2014/main" id="{A36A7B34-FCBF-B37F-D42F-7CCB9660459B}"/>
                </a:ext>
              </a:extLst>
            </p:cNvPr>
            <p:cNvGrpSpPr/>
            <p:nvPr/>
          </p:nvGrpSpPr>
          <p:grpSpPr>
            <a:xfrm>
              <a:off x="41275" y="3805323"/>
              <a:ext cx="8349790" cy="579437"/>
              <a:chOff x="317500" y="3411538"/>
              <a:chExt cx="8349790" cy="579437"/>
            </a:xfrm>
            <a:grpFill/>
          </p:grpSpPr>
          <p:graphicFrame>
            <p:nvGraphicFramePr>
              <p:cNvPr id="29" name="Object 7">
                <a:extLst>
                  <a:ext uri="{FF2B5EF4-FFF2-40B4-BE49-F238E27FC236}">
                    <a16:creationId xmlns:a16="http://schemas.microsoft.com/office/drawing/2014/main" id="{36335D6C-EEDB-D02C-E9AF-BFE484A4310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17500" y="3411538"/>
              <a:ext cx="2535238" cy="5794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8" imgW="1574800" imgH="381000" progId="Equation.3">
                      <p:embed/>
                    </p:oleObj>
                  </mc:Choice>
                  <mc:Fallback>
                    <p:oleObj name="Equation" r:id="rId8" imgW="1574800" imgH="381000" progId="Equation.3">
                      <p:embed/>
                      <p:pic>
                        <p:nvPicPr>
                          <p:cNvPr id="6" name="Object 7">
                            <a:extLst>
                              <a:ext uri="{FF2B5EF4-FFF2-40B4-BE49-F238E27FC236}">
                                <a16:creationId xmlns:a16="http://schemas.microsoft.com/office/drawing/2014/main" id="{32275E15-95FA-E641-97DA-4446CC1CC9F6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7500" y="3411538"/>
                            <a:ext cx="2535238" cy="5794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blipFill dpi="0" rotWithShape="0">
                                  <a:blip/>
                                  <a:srcRect/>
                                  <a:stretch>
                                    <a:fillRect/>
                                  </a:stretch>
                                </a:blip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0FC278F-2A0E-C267-3D05-A639DCBB5A99}"/>
                  </a:ext>
                </a:extLst>
              </p:cNvPr>
              <p:cNvSpPr txBox="1"/>
              <p:nvPr/>
            </p:nvSpPr>
            <p:spPr>
              <a:xfrm>
                <a:off x="6301184" y="3582605"/>
                <a:ext cx="2366106" cy="40011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000090"/>
                    </a:solidFill>
                  </a:rPr>
                  <a:t>Done @ HERA</a:t>
                </a:r>
              </a:p>
            </p:txBody>
          </p: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C5CCCCF0-6309-F53E-2D47-AC3371A00343}"/>
                  </a:ext>
                </a:extLst>
              </p:cNvPr>
              <p:cNvCxnSpPr>
                <a:cxnSpLocks/>
                <a:endCxn id="30" idx="1"/>
              </p:cNvCxnSpPr>
              <p:nvPr/>
            </p:nvCxnSpPr>
            <p:spPr>
              <a:xfrm flipV="1">
                <a:off x="3248844" y="3782660"/>
                <a:ext cx="3052340" cy="28790"/>
              </a:xfrm>
              <a:prstGeom prst="straightConnector1">
                <a:avLst/>
              </a:prstGeom>
              <a:grpFill/>
              <a:ln w="38100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7FDAD5D-9C4A-BEC9-3E08-76AD5E73E3BD}"/>
                </a:ext>
              </a:extLst>
            </p:cNvPr>
            <p:cNvSpPr txBox="1"/>
            <p:nvPr/>
          </p:nvSpPr>
          <p:spPr>
            <a:xfrm>
              <a:off x="8782406" y="3960448"/>
              <a:ext cx="3076291" cy="4001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[Requires a positron beam]</a:t>
              </a:r>
            </a:p>
          </p:txBody>
        </p: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646A4D6-1E5C-DD49-FB3A-81DDE49F4B76}"/>
              </a:ext>
            </a:extLst>
          </p:cNvPr>
          <p:cNvCxnSpPr>
            <a:cxnSpLocks/>
          </p:cNvCxnSpPr>
          <p:nvPr/>
        </p:nvCxnSpPr>
        <p:spPr>
          <a:xfrm>
            <a:off x="4285083" y="3511889"/>
            <a:ext cx="1113576" cy="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76029643-C7C4-8D28-5926-6A709EA7218E}"/>
              </a:ext>
            </a:extLst>
          </p:cNvPr>
          <p:cNvSpPr/>
          <p:nvPr/>
        </p:nvSpPr>
        <p:spPr>
          <a:xfrm>
            <a:off x="6089681" y="961399"/>
            <a:ext cx="2828693" cy="646331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The nucleon (spin-1/2) has </a:t>
            </a:r>
            <a:r>
              <a:rPr lang="en-US" b="1" dirty="0"/>
              <a:t>four quark and gluon GPDs </a:t>
            </a:r>
            <a:endParaRPr lang="en-US" dirty="0"/>
          </a:p>
        </p:txBody>
      </p:sp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51B5DDF6-D8F2-E87B-2AB8-239CE83A33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9256740"/>
              </p:ext>
            </p:extLst>
          </p:nvPr>
        </p:nvGraphicFramePr>
        <p:xfrm>
          <a:off x="9372538" y="4846250"/>
          <a:ext cx="1988291" cy="521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790700" imgH="469900" progId="Equation.3">
                  <p:embed/>
                </p:oleObj>
              </mc:Choice>
              <mc:Fallback>
                <p:oleObj name="Equation" r:id="rId10" imgW="1790700" imgH="469900" progId="Equation.3">
                  <p:embed/>
                  <p:pic>
                    <p:nvPicPr>
                      <p:cNvPr id="60" name="Object 59">
                        <a:extLst>
                          <a:ext uri="{FF2B5EF4-FFF2-40B4-BE49-F238E27FC236}">
                            <a16:creationId xmlns:a16="http://schemas.microsoft.com/office/drawing/2014/main" id="{0E285D2D-A1AC-3C4C-B4EC-9321E8470E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372538" y="4846250"/>
                        <a:ext cx="1988291" cy="5210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9552800D-BA23-A495-92AA-456ACC1C0977}"/>
              </a:ext>
            </a:extLst>
          </p:cNvPr>
          <p:cNvSpPr txBox="1"/>
          <p:nvPr/>
        </p:nvSpPr>
        <p:spPr>
          <a:xfrm>
            <a:off x="8582077" y="5292893"/>
            <a:ext cx="3413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[X.D. </a:t>
            </a:r>
            <a:r>
              <a:rPr lang="it-IT" sz="1600" dirty="0" err="1"/>
              <a:t>Ji</a:t>
            </a:r>
            <a:r>
              <a:rPr lang="it-IT" sz="1600" dirty="0"/>
              <a:t>, </a:t>
            </a:r>
            <a:r>
              <a:rPr lang="it-IT" sz="1600" dirty="0" err="1"/>
              <a:t>Phys</a:t>
            </a:r>
            <a:r>
              <a:rPr lang="it-IT" sz="1600" dirty="0"/>
              <a:t>. Rev. </a:t>
            </a:r>
            <a:r>
              <a:rPr lang="it-IT" sz="1600" dirty="0" err="1"/>
              <a:t>Lett</a:t>
            </a:r>
            <a:r>
              <a:rPr lang="it-IT" sz="1600" dirty="0"/>
              <a:t>. 78, 610 (1997)]</a:t>
            </a:r>
            <a:endParaRPr lang="en-US" sz="16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E0CE0FA-9D4B-52B7-89AE-A0048735D2C7}"/>
              </a:ext>
            </a:extLst>
          </p:cNvPr>
          <p:cNvSpPr/>
          <p:nvPr/>
        </p:nvSpPr>
        <p:spPr>
          <a:xfrm>
            <a:off x="2219" y="6213859"/>
            <a:ext cx="11456366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FF0000"/>
              </a:buClr>
            </a:pPr>
            <a:r>
              <a:rPr lang="en-US" i="1" dirty="0"/>
              <a:t>Re(A)</a:t>
            </a:r>
            <a:r>
              <a:rPr lang="en-US" dirty="0"/>
              <a:t> related to D-term, “last global unknown property” of a hadron, related to distribution of forces inside the nucleon </a:t>
            </a:r>
            <a:r>
              <a:rPr lang="en-US" sz="1200" b="1" dirty="0"/>
              <a:t>[M. V. Polyakov and P. Schweitzer, Int. J. Mod. Phys. A 33, no. 26, 1830025 (2018)] 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7DE44A01-B773-36E7-8C06-E4E78E503404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C00000"/>
                </a:solidFill>
                <a:ea typeface="+mj-ea"/>
                <a:cs typeface="+mj-cs"/>
              </a:rPr>
              <a:t>Accessing GPDs – the observables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2938909-65A1-5C51-CC84-4518183332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85342" y="48535"/>
            <a:ext cx="1007173" cy="92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9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5" grpId="0"/>
      <p:bldP spid="3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3DD2EB-ED5F-81BD-3093-287377185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6C0F48-4C6B-816A-B374-D58D74CE6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27</a:t>
            </a:fld>
            <a:endParaRPr lang="it-IT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8BA5EC8-B85E-945A-C8C6-B997493CE0BA}"/>
              </a:ext>
            </a:extLst>
          </p:cNvPr>
          <p:cNvGrpSpPr/>
          <p:nvPr/>
        </p:nvGrpSpPr>
        <p:grpSpPr>
          <a:xfrm>
            <a:off x="737923" y="971076"/>
            <a:ext cx="3730677" cy="1830398"/>
            <a:chOff x="4529750" y="654087"/>
            <a:chExt cx="4027946" cy="2162120"/>
          </a:xfrm>
        </p:grpSpPr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724A0AE1-D242-0E97-3486-84D88B688E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28194" y="1143001"/>
              <a:ext cx="3729502" cy="1673206"/>
              <a:chOff x="2874" y="692"/>
              <a:chExt cx="2220" cy="1013"/>
            </a:xfrm>
          </p:grpSpPr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8" name="Object 2">
                    <a:extLst>
                      <a:ext uri="{FF2B5EF4-FFF2-40B4-BE49-F238E27FC236}">
                        <a16:creationId xmlns:a16="http://schemas.microsoft.com/office/drawing/2014/main" id="{4802C721-0F55-B6C5-49A8-B6F0A7717DF4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4656" y="1576"/>
                  <a:ext cx="65" cy="129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name="Equation" r:id="rId2" imgW="76200" imgH="177800" progId="Equation.3">
                          <p:embed/>
                        </p:oleObj>
                      </mc:Choice>
                      <mc:Fallback>
                        <p:oleObj name="Equation" r:id="rId2" imgW="76200" imgH="177800" progId="Equation.3">
                          <p:embed/>
                          <p:pic>
                            <p:nvPicPr>
                              <p:cNvPr id="10" name="Object 2">
                                <a:extLst>
                                  <a:ext uri="{FF2B5EF4-FFF2-40B4-BE49-F238E27FC236}">
                                    <a16:creationId xmlns:a16="http://schemas.microsoft.com/office/drawing/2014/main" id="{42BF1AFE-0C44-AF49-90D3-2EAE39176375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3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656" y="1576"/>
                                <a:ext cx="65" cy="129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="">
                                    <a:blipFill dpi="0" rotWithShape="0">
                                      <a:blip/>
                                      <a:srcRect/>
                                      <a:stretch>
                                        <a:fillRect/>
                                      </a:stretch>
                                    </a:blip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8" name="Object 2">
                    <a:extLst>
                      <a:ext uri="{FF2B5EF4-FFF2-40B4-BE49-F238E27FC236}">
                        <a16:creationId xmlns:a16="http://schemas.microsoft.com/office/drawing/2014/main" id="{4802C721-0F55-B6C5-49A8-B6F0A7717DF4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4656" y="1576"/>
                  <a:ext cx="65" cy="129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name="Equation" r:id="rId4" imgW="76200" imgH="177800" progId="Equation.3">
                          <p:embed/>
                        </p:oleObj>
                      </mc:Choice>
                      <mc:Fallback>
                        <p:oleObj name="Equation" r:id="rId4" imgW="76200" imgH="177800" progId="Equation.3">
                          <p:embed/>
                          <p:pic>
                            <p:nvPicPr>
                              <p:cNvPr id="10" name="Object 2">
                                <a:extLst>
                                  <a:ext uri="{FF2B5EF4-FFF2-40B4-BE49-F238E27FC236}">
                                    <a16:creationId xmlns:a16="http://schemas.microsoft.com/office/drawing/2014/main" id="{42BF1AFE-0C44-AF49-90D3-2EAE39176375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5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656" y="1576"/>
                                <a:ext cx="65" cy="129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 xmlns="">
                                    <a:blipFill dpi="0" rotWithShape="0">
                                      <a:blip/>
                                      <a:srcRect/>
                                      <a:stretch>
                                        <a:fillRect/>
                                      </a:stretch>
                                    </a:blip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A994A7B6-C93F-44BD-8743-D074361EEA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3395" y="945"/>
                <a:ext cx="642" cy="77"/>
              </a:xfrm>
              <a:custGeom>
                <a:avLst/>
                <a:gdLst>
                  <a:gd name="T0" fmla="*/ 0 w 777"/>
                  <a:gd name="T1" fmla="*/ 9 h 133"/>
                  <a:gd name="T2" fmla="*/ 77 w 777"/>
                  <a:gd name="T3" fmla="*/ 1 h 133"/>
                  <a:gd name="T4" fmla="*/ 299 w 777"/>
                  <a:gd name="T5" fmla="*/ 1 h 133"/>
                  <a:gd name="T6" fmla="*/ 0 60000 65536"/>
                  <a:gd name="T7" fmla="*/ 0 60000 65536"/>
                  <a:gd name="T8" fmla="*/ 0 60000 65536"/>
                  <a:gd name="T9" fmla="*/ 0 w 777"/>
                  <a:gd name="T10" fmla="*/ 0 h 133"/>
                  <a:gd name="T11" fmla="*/ 777 w 777"/>
                  <a:gd name="T12" fmla="*/ 133 h 1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77" h="133">
                    <a:moveTo>
                      <a:pt x="0" y="133"/>
                    </a:moveTo>
                    <a:cubicBezTo>
                      <a:pt x="33" y="114"/>
                      <a:pt x="72" y="42"/>
                      <a:pt x="201" y="21"/>
                    </a:cubicBezTo>
                    <a:cubicBezTo>
                      <a:pt x="330" y="0"/>
                      <a:pt x="657" y="9"/>
                      <a:pt x="777" y="6"/>
                    </a:cubicBezTo>
                  </a:path>
                </a:pathLst>
              </a:custGeom>
              <a:noFill/>
              <a:ln w="19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6F13D6BF-1844-CC17-12B3-A01E575A36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556" y="1280"/>
                <a:ext cx="616" cy="103"/>
              </a:xfrm>
              <a:custGeom>
                <a:avLst/>
                <a:gdLst>
                  <a:gd name="T0" fmla="*/ 0 w 1875"/>
                  <a:gd name="T1" fmla="*/ 1 h 290"/>
                  <a:gd name="T2" fmla="*/ 0 w 1875"/>
                  <a:gd name="T3" fmla="*/ 1 h 290"/>
                  <a:gd name="T4" fmla="*/ 0 w 1875"/>
                  <a:gd name="T5" fmla="*/ 1 h 290"/>
                  <a:gd name="T6" fmla="*/ 0 w 1875"/>
                  <a:gd name="T7" fmla="*/ 1 h 290"/>
                  <a:gd name="T8" fmla="*/ 1 w 1875"/>
                  <a:gd name="T9" fmla="*/ 2 h 290"/>
                  <a:gd name="T10" fmla="*/ 1 w 1875"/>
                  <a:gd name="T11" fmla="*/ 1 h 290"/>
                  <a:gd name="T12" fmla="*/ 1 w 1875"/>
                  <a:gd name="T13" fmla="*/ 1 h 290"/>
                  <a:gd name="T14" fmla="*/ 1 w 1875"/>
                  <a:gd name="T15" fmla="*/ 0 h 290"/>
                  <a:gd name="T16" fmla="*/ 1 w 1875"/>
                  <a:gd name="T17" fmla="*/ 1 h 290"/>
                  <a:gd name="T18" fmla="*/ 1 w 1875"/>
                  <a:gd name="T19" fmla="*/ 1 h 290"/>
                  <a:gd name="T20" fmla="*/ 2 w 1875"/>
                  <a:gd name="T21" fmla="*/ 2 h 290"/>
                  <a:gd name="T22" fmla="*/ 2 w 1875"/>
                  <a:gd name="T23" fmla="*/ 1 h 290"/>
                  <a:gd name="T24" fmla="*/ 2 w 1875"/>
                  <a:gd name="T25" fmla="*/ 0 h 290"/>
                  <a:gd name="T26" fmla="*/ 2 w 1875"/>
                  <a:gd name="T27" fmla="*/ 0 h 290"/>
                  <a:gd name="T28" fmla="*/ 2 w 1875"/>
                  <a:gd name="T29" fmla="*/ 0 h 290"/>
                  <a:gd name="T30" fmla="*/ 2 w 1875"/>
                  <a:gd name="T31" fmla="*/ 1 h 290"/>
                  <a:gd name="T32" fmla="*/ 2 w 1875"/>
                  <a:gd name="T33" fmla="*/ 2 h 290"/>
                  <a:gd name="T34" fmla="*/ 3 w 1875"/>
                  <a:gd name="T35" fmla="*/ 1 h 290"/>
                  <a:gd name="T36" fmla="*/ 3 w 1875"/>
                  <a:gd name="T37" fmla="*/ 0 h 290"/>
                  <a:gd name="T38" fmla="*/ 3 w 1875"/>
                  <a:gd name="T39" fmla="*/ 0 h 290"/>
                  <a:gd name="T40" fmla="*/ 3 w 1875"/>
                  <a:gd name="T41" fmla="*/ 0 h 290"/>
                  <a:gd name="T42" fmla="*/ 3 w 1875"/>
                  <a:gd name="T43" fmla="*/ 1 h 290"/>
                  <a:gd name="T44" fmla="*/ 3 w 1875"/>
                  <a:gd name="T45" fmla="*/ 2 h 290"/>
                  <a:gd name="T46" fmla="*/ 4 w 1875"/>
                  <a:gd name="T47" fmla="*/ 1 h 290"/>
                  <a:gd name="T48" fmla="*/ 4 w 1875"/>
                  <a:gd name="T49" fmla="*/ 0 h 290"/>
                  <a:gd name="T50" fmla="*/ 4 w 1875"/>
                  <a:gd name="T51" fmla="*/ 0 h 290"/>
                  <a:gd name="T52" fmla="*/ 4 w 1875"/>
                  <a:gd name="T53" fmla="*/ 0 h 290"/>
                  <a:gd name="T54" fmla="*/ 4 w 1875"/>
                  <a:gd name="T55" fmla="*/ 1 h 290"/>
                  <a:gd name="T56" fmla="*/ 4 w 1875"/>
                  <a:gd name="T57" fmla="*/ 2 h 290"/>
                  <a:gd name="T58" fmla="*/ 4 w 1875"/>
                  <a:gd name="T59" fmla="*/ 1 h 290"/>
                  <a:gd name="T60" fmla="*/ 5 w 1875"/>
                  <a:gd name="T61" fmla="*/ 1 h 290"/>
                  <a:gd name="T62" fmla="*/ 4 w 1875"/>
                  <a:gd name="T63" fmla="*/ 0 h 290"/>
                  <a:gd name="T64" fmla="*/ 4 w 1875"/>
                  <a:gd name="T65" fmla="*/ 0 h 290"/>
                  <a:gd name="T66" fmla="*/ 4 w 1875"/>
                  <a:gd name="T67" fmla="*/ 1 h 290"/>
                  <a:gd name="T68" fmla="*/ 5 w 1875"/>
                  <a:gd name="T69" fmla="*/ 2 h 290"/>
                  <a:gd name="T70" fmla="*/ 5 w 1875"/>
                  <a:gd name="T71" fmla="*/ 1 h 290"/>
                  <a:gd name="T72" fmla="*/ 5 w 1875"/>
                  <a:gd name="T73" fmla="*/ 1 h 290"/>
                  <a:gd name="T74" fmla="*/ 5 w 1875"/>
                  <a:gd name="T75" fmla="*/ 0 h 290"/>
                  <a:gd name="T76" fmla="*/ 5 w 1875"/>
                  <a:gd name="T77" fmla="*/ 1 h 290"/>
                  <a:gd name="T78" fmla="*/ 5 w 1875"/>
                  <a:gd name="T79" fmla="*/ 1 h 290"/>
                  <a:gd name="T80" fmla="*/ 6 w 1875"/>
                  <a:gd name="T81" fmla="*/ 2 h 290"/>
                  <a:gd name="T82" fmla="*/ 6 w 1875"/>
                  <a:gd name="T83" fmla="*/ 1 h 290"/>
                  <a:gd name="T84" fmla="*/ 6 w 1875"/>
                  <a:gd name="T85" fmla="*/ 1 h 290"/>
                  <a:gd name="T86" fmla="*/ 6 w 1875"/>
                  <a:gd name="T87" fmla="*/ 0 h 290"/>
                  <a:gd name="T88" fmla="*/ 6 w 1875"/>
                  <a:gd name="T89" fmla="*/ 0 h 290"/>
                  <a:gd name="T90" fmla="*/ 6 w 1875"/>
                  <a:gd name="T91" fmla="*/ 1 h 290"/>
                  <a:gd name="T92" fmla="*/ 6 w 1875"/>
                  <a:gd name="T93" fmla="*/ 2 h 290"/>
                  <a:gd name="T94" fmla="*/ 7 w 1875"/>
                  <a:gd name="T95" fmla="*/ 1 h 290"/>
                  <a:gd name="T96" fmla="*/ 7 w 1875"/>
                  <a:gd name="T97" fmla="*/ 1 h 290"/>
                  <a:gd name="T98" fmla="*/ 7 w 1875"/>
                  <a:gd name="T99" fmla="*/ 1 h 290"/>
                  <a:gd name="T100" fmla="*/ 7 w 1875"/>
                  <a:gd name="T101" fmla="*/ 1 h 29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875"/>
                  <a:gd name="T154" fmla="*/ 0 h 290"/>
                  <a:gd name="T155" fmla="*/ 1875 w 1875"/>
                  <a:gd name="T156" fmla="*/ 290 h 29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875" h="290">
                    <a:moveTo>
                      <a:pt x="0" y="143"/>
                    </a:moveTo>
                    <a:cubicBezTo>
                      <a:pt x="9" y="143"/>
                      <a:pt x="43" y="143"/>
                      <a:pt x="53" y="143"/>
                    </a:cubicBezTo>
                    <a:cubicBezTo>
                      <a:pt x="63" y="143"/>
                      <a:pt x="51" y="128"/>
                      <a:pt x="59" y="144"/>
                    </a:cubicBezTo>
                    <a:cubicBezTo>
                      <a:pt x="67" y="160"/>
                      <a:pt x="82" y="215"/>
                      <a:pt x="102" y="239"/>
                    </a:cubicBezTo>
                    <a:cubicBezTo>
                      <a:pt x="122" y="263"/>
                      <a:pt x="153" y="288"/>
                      <a:pt x="179" y="288"/>
                    </a:cubicBezTo>
                    <a:cubicBezTo>
                      <a:pt x="205" y="288"/>
                      <a:pt x="235" y="270"/>
                      <a:pt x="258" y="239"/>
                    </a:cubicBezTo>
                    <a:cubicBezTo>
                      <a:pt x="281" y="208"/>
                      <a:pt x="314" y="141"/>
                      <a:pt x="318" y="102"/>
                    </a:cubicBezTo>
                    <a:cubicBezTo>
                      <a:pt x="322" y="63"/>
                      <a:pt x="295" y="2"/>
                      <a:pt x="285" y="2"/>
                    </a:cubicBezTo>
                    <a:cubicBezTo>
                      <a:pt x="275" y="2"/>
                      <a:pt x="250" y="61"/>
                      <a:pt x="255" y="101"/>
                    </a:cubicBezTo>
                    <a:cubicBezTo>
                      <a:pt x="260" y="141"/>
                      <a:pt x="291" y="208"/>
                      <a:pt x="314" y="240"/>
                    </a:cubicBezTo>
                    <a:cubicBezTo>
                      <a:pt x="337" y="272"/>
                      <a:pt x="368" y="290"/>
                      <a:pt x="395" y="290"/>
                    </a:cubicBezTo>
                    <a:cubicBezTo>
                      <a:pt x="422" y="290"/>
                      <a:pt x="453" y="269"/>
                      <a:pt x="476" y="237"/>
                    </a:cubicBezTo>
                    <a:cubicBezTo>
                      <a:pt x="499" y="205"/>
                      <a:pt x="527" y="137"/>
                      <a:pt x="531" y="98"/>
                    </a:cubicBezTo>
                    <a:cubicBezTo>
                      <a:pt x="535" y="59"/>
                      <a:pt x="508" y="2"/>
                      <a:pt x="498" y="2"/>
                    </a:cubicBezTo>
                    <a:cubicBezTo>
                      <a:pt x="488" y="2"/>
                      <a:pt x="464" y="59"/>
                      <a:pt x="468" y="98"/>
                    </a:cubicBezTo>
                    <a:cubicBezTo>
                      <a:pt x="472" y="137"/>
                      <a:pt x="501" y="204"/>
                      <a:pt x="524" y="236"/>
                    </a:cubicBezTo>
                    <a:cubicBezTo>
                      <a:pt x="547" y="268"/>
                      <a:pt x="578" y="290"/>
                      <a:pt x="605" y="290"/>
                    </a:cubicBezTo>
                    <a:cubicBezTo>
                      <a:pt x="632" y="290"/>
                      <a:pt x="665" y="268"/>
                      <a:pt x="689" y="236"/>
                    </a:cubicBezTo>
                    <a:cubicBezTo>
                      <a:pt x="713" y="204"/>
                      <a:pt x="743" y="134"/>
                      <a:pt x="747" y="95"/>
                    </a:cubicBezTo>
                    <a:cubicBezTo>
                      <a:pt x="751" y="56"/>
                      <a:pt x="725" y="0"/>
                      <a:pt x="714" y="0"/>
                    </a:cubicBezTo>
                    <a:cubicBezTo>
                      <a:pt x="703" y="0"/>
                      <a:pt x="677" y="59"/>
                      <a:pt x="681" y="98"/>
                    </a:cubicBezTo>
                    <a:cubicBezTo>
                      <a:pt x="685" y="137"/>
                      <a:pt x="715" y="202"/>
                      <a:pt x="738" y="234"/>
                    </a:cubicBezTo>
                    <a:cubicBezTo>
                      <a:pt x="761" y="266"/>
                      <a:pt x="794" y="290"/>
                      <a:pt x="822" y="290"/>
                    </a:cubicBezTo>
                    <a:cubicBezTo>
                      <a:pt x="850" y="290"/>
                      <a:pt x="882" y="269"/>
                      <a:pt x="905" y="237"/>
                    </a:cubicBezTo>
                    <a:cubicBezTo>
                      <a:pt x="928" y="205"/>
                      <a:pt x="958" y="138"/>
                      <a:pt x="962" y="99"/>
                    </a:cubicBezTo>
                    <a:cubicBezTo>
                      <a:pt x="966" y="60"/>
                      <a:pt x="938" y="2"/>
                      <a:pt x="927" y="2"/>
                    </a:cubicBezTo>
                    <a:cubicBezTo>
                      <a:pt x="916" y="2"/>
                      <a:pt x="891" y="60"/>
                      <a:pt x="896" y="99"/>
                    </a:cubicBezTo>
                    <a:cubicBezTo>
                      <a:pt x="901" y="138"/>
                      <a:pt x="933" y="208"/>
                      <a:pt x="956" y="239"/>
                    </a:cubicBezTo>
                    <a:cubicBezTo>
                      <a:pt x="979" y="270"/>
                      <a:pt x="1008" y="288"/>
                      <a:pt x="1035" y="288"/>
                    </a:cubicBezTo>
                    <a:cubicBezTo>
                      <a:pt x="1062" y="288"/>
                      <a:pt x="1095" y="268"/>
                      <a:pt x="1118" y="237"/>
                    </a:cubicBezTo>
                    <a:cubicBezTo>
                      <a:pt x="1141" y="206"/>
                      <a:pt x="1171" y="140"/>
                      <a:pt x="1175" y="101"/>
                    </a:cubicBezTo>
                    <a:cubicBezTo>
                      <a:pt x="1179" y="62"/>
                      <a:pt x="1153" y="2"/>
                      <a:pt x="1142" y="2"/>
                    </a:cubicBezTo>
                    <a:cubicBezTo>
                      <a:pt x="1131" y="2"/>
                      <a:pt x="1105" y="59"/>
                      <a:pt x="1109" y="99"/>
                    </a:cubicBezTo>
                    <a:cubicBezTo>
                      <a:pt x="1113" y="139"/>
                      <a:pt x="1146" y="209"/>
                      <a:pt x="1169" y="240"/>
                    </a:cubicBezTo>
                    <a:cubicBezTo>
                      <a:pt x="1192" y="271"/>
                      <a:pt x="1223" y="288"/>
                      <a:pt x="1250" y="288"/>
                    </a:cubicBezTo>
                    <a:cubicBezTo>
                      <a:pt x="1277" y="288"/>
                      <a:pt x="1307" y="270"/>
                      <a:pt x="1331" y="239"/>
                    </a:cubicBezTo>
                    <a:cubicBezTo>
                      <a:pt x="1355" y="208"/>
                      <a:pt x="1389" y="141"/>
                      <a:pt x="1394" y="102"/>
                    </a:cubicBezTo>
                    <a:cubicBezTo>
                      <a:pt x="1399" y="63"/>
                      <a:pt x="1370" y="3"/>
                      <a:pt x="1359" y="3"/>
                    </a:cubicBezTo>
                    <a:cubicBezTo>
                      <a:pt x="1348" y="3"/>
                      <a:pt x="1322" y="62"/>
                      <a:pt x="1326" y="101"/>
                    </a:cubicBezTo>
                    <a:cubicBezTo>
                      <a:pt x="1330" y="140"/>
                      <a:pt x="1362" y="207"/>
                      <a:pt x="1385" y="239"/>
                    </a:cubicBezTo>
                    <a:cubicBezTo>
                      <a:pt x="1408" y="271"/>
                      <a:pt x="1437" y="290"/>
                      <a:pt x="1464" y="290"/>
                    </a:cubicBezTo>
                    <a:cubicBezTo>
                      <a:pt x="1491" y="290"/>
                      <a:pt x="1524" y="272"/>
                      <a:pt x="1547" y="240"/>
                    </a:cubicBezTo>
                    <a:cubicBezTo>
                      <a:pt x="1570" y="208"/>
                      <a:pt x="1598" y="140"/>
                      <a:pt x="1602" y="101"/>
                    </a:cubicBezTo>
                    <a:cubicBezTo>
                      <a:pt x="1606" y="62"/>
                      <a:pt x="1585" y="3"/>
                      <a:pt x="1574" y="3"/>
                    </a:cubicBezTo>
                    <a:cubicBezTo>
                      <a:pt x="1563" y="3"/>
                      <a:pt x="1534" y="60"/>
                      <a:pt x="1538" y="99"/>
                    </a:cubicBezTo>
                    <a:cubicBezTo>
                      <a:pt x="1542" y="138"/>
                      <a:pt x="1574" y="208"/>
                      <a:pt x="1598" y="240"/>
                    </a:cubicBezTo>
                    <a:cubicBezTo>
                      <a:pt x="1622" y="272"/>
                      <a:pt x="1654" y="290"/>
                      <a:pt x="1680" y="290"/>
                    </a:cubicBezTo>
                    <a:cubicBezTo>
                      <a:pt x="1706" y="290"/>
                      <a:pt x="1738" y="264"/>
                      <a:pt x="1757" y="240"/>
                    </a:cubicBezTo>
                    <a:cubicBezTo>
                      <a:pt x="1776" y="216"/>
                      <a:pt x="1788" y="162"/>
                      <a:pt x="1796" y="146"/>
                    </a:cubicBezTo>
                    <a:cubicBezTo>
                      <a:pt x="1804" y="130"/>
                      <a:pt x="1793" y="146"/>
                      <a:pt x="1806" y="146"/>
                    </a:cubicBezTo>
                    <a:cubicBezTo>
                      <a:pt x="1819" y="146"/>
                      <a:pt x="1861" y="144"/>
                      <a:pt x="1875" y="144"/>
                    </a:cubicBezTo>
                  </a:path>
                </a:pathLst>
              </a:custGeom>
              <a:noFill/>
              <a:ln w="19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75008AA0-A325-238B-92F9-31329207DD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668" y="1095"/>
                <a:ext cx="616" cy="104"/>
              </a:xfrm>
              <a:custGeom>
                <a:avLst/>
                <a:gdLst>
                  <a:gd name="T0" fmla="*/ 0 w 1875"/>
                  <a:gd name="T1" fmla="*/ 1 h 290"/>
                  <a:gd name="T2" fmla="*/ 0 w 1875"/>
                  <a:gd name="T3" fmla="*/ 1 h 290"/>
                  <a:gd name="T4" fmla="*/ 0 w 1875"/>
                  <a:gd name="T5" fmla="*/ 1 h 290"/>
                  <a:gd name="T6" fmla="*/ 0 w 1875"/>
                  <a:gd name="T7" fmla="*/ 1 h 290"/>
                  <a:gd name="T8" fmla="*/ 1 w 1875"/>
                  <a:gd name="T9" fmla="*/ 2 h 290"/>
                  <a:gd name="T10" fmla="*/ 1 w 1875"/>
                  <a:gd name="T11" fmla="*/ 1 h 290"/>
                  <a:gd name="T12" fmla="*/ 1 w 1875"/>
                  <a:gd name="T13" fmla="*/ 1 h 290"/>
                  <a:gd name="T14" fmla="*/ 1 w 1875"/>
                  <a:gd name="T15" fmla="*/ 0 h 290"/>
                  <a:gd name="T16" fmla="*/ 1 w 1875"/>
                  <a:gd name="T17" fmla="*/ 1 h 290"/>
                  <a:gd name="T18" fmla="*/ 1 w 1875"/>
                  <a:gd name="T19" fmla="*/ 1 h 290"/>
                  <a:gd name="T20" fmla="*/ 2 w 1875"/>
                  <a:gd name="T21" fmla="*/ 2 h 290"/>
                  <a:gd name="T22" fmla="*/ 2 w 1875"/>
                  <a:gd name="T23" fmla="*/ 1 h 290"/>
                  <a:gd name="T24" fmla="*/ 2 w 1875"/>
                  <a:gd name="T25" fmla="*/ 1 h 290"/>
                  <a:gd name="T26" fmla="*/ 2 w 1875"/>
                  <a:gd name="T27" fmla="*/ 0 h 290"/>
                  <a:gd name="T28" fmla="*/ 2 w 1875"/>
                  <a:gd name="T29" fmla="*/ 1 h 290"/>
                  <a:gd name="T30" fmla="*/ 2 w 1875"/>
                  <a:gd name="T31" fmla="*/ 1 h 290"/>
                  <a:gd name="T32" fmla="*/ 2 w 1875"/>
                  <a:gd name="T33" fmla="*/ 2 h 290"/>
                  <a:gd name="T34" fmla="*/ 3 w 1875"/>
                  <a:gd name="T35" fmla="*/ 1 h 290"/>
                  <a:gd name="T36" fmla="*/ 3 w 1875"/>
                  <a:gd name="T37" fmla="*/ 0 h 290"/>
                  <a:gd name="T38" fmla="*/ 3 w 1875"/>
                  <a:gd name="T39" fmla="*/ 0 h 290"/>
                  <a:gd name="T40" fmla="*/ 3 w 1875"/>
                  <a:gd name="T41" fmla="*/ 1 h 290"/>
                  <a:gd name="T42" fmla="*/ 3 w 1875"/>
                  <a:gd name="T43" fmla="*/ 1 h 290"/>
                  <a:gd name="T44" fmla="*/ 3 w 1875"/>
                  <a:gd name="T45" fmla="*/ 2 h 290"/>
                  <a:gd name="T46" fmla="*/ 4 w 1875"/>
                  <a:gd name="T47" fmla="*/ 1 h 290"/>
                  <a:gd name="T48" fmla="*/ 4 w 1875"/>
                  <a:gd name="T49" fmla="*/ 1 h 290"/>
                  <a:gd name="T50" fmla="*/ 4 w 1875"/>
                  <a:gd name="T51" fmla="*/ 0 h 290"/>
                  <a:gd name="T52" fmla="*/ 4 w 1875"/>
                  <a:gd name="T53" fmla="*/ 1 h 290"/>
                  <a:gd name="T54" fmla="*/ 4 w 1875"/>
                  <a:gd name="T55" fmla="*/ 1 h 290"/>
                  <a:gd name="T56" fmla="*/ 4 w 1875"/>
                  <a:gd name="T57" fmla="*/ 2 h 290"/>
                  <a:gd name="T58" fmla="*/ 4 w 1875"/>
                  <a:gd name="T59" fmla="*/ 1 h 290"/>
                  <a:gd name="T60" fmla="*/ 5 w 1875"/>
                  <a:gd name="T61" fmla="*/ 1 h 290"/>
                  <a:gd name="T62" fmla="*/ 4 w 1875"/>
                  <a:gd name="T63" fmla="*/ 0 h 290"/>
                  <a:gd name="T64" fmla="*/ 4 w 1875"/>
                  <a:gd name="T65" fmla="*/ 1 h 290"/>
                  <a:gd name="T66" fmla="*/ 4 w 1875"/>
                  <a:gd name="T67" fmla="*/ 1 h 290"/>
                  <a:gd name="T68" fmla="*/ 5 w 1875"/>
                  <a:gd name="T69" fmla="*/ 2 h 290"/>
                  <a:gd name="T70" fmla="*/ 5 w 1875"/>
                  <a:gd name="T71" fmla="*/ 1 h 290"/>
                  <a:gd name="T72" fmla="*/ 5 w 1875"/>
                  <a:gd name="T73" fmla="*/ 1 h 290"/>
                  <a:gd name="T74" fmla="*/ 5 w 1875"/>
                  <a:gd name="T75" fmla="*/ 0 h 290"/>
                  <a:gd name="T76" fmla="*/ 5 w 1875"/>
                  <a:gd name="T77" fmla="*/ 1 h 290"/>
                  <a:gd name="T78" fmla="*/ 5 w 1875"/>
                  <a:gd name="T79" fmla="*/ 1 h 290"/>
                  <a:gd name="T80" fmla="*/ 6 w 1875"/>
                  <a:gd name="T81" fmla="*/ 2 h 290"/>
                  <a:gd name="T82" fmla="*/ 6 w 1875"/>
                  <a:gd name="T83" fmla="*/ 1 h 290"/>
                  <a:gd name="T84" fmla="*/ 6 w 1875"/>
                  <a:gd name="T85" fmla="*/ 1 h 290"/>
                  <a:gd name="T86" fmla="*/ 6 w 1875"/>
                  <a:gd name="T87" fmla="*/ 0 h 290"/>
                  <a:gd name="T88" fmla="*/ 6 w 1875"/>
                  <a:gd name="T89" fmla="*/ 1 h 290"/>
                  <a:gd name="T90" fmla="*/ 6 w 1875"/>
                  <a:gd name="T91" fmla="*/ 1 h 290"/>
                  <a:gd name="T92" fmla="*/ 6 w 1875"/>
                  <a:gd name="T93" fmla="*/ 2 h 290"/>
                  <a:gd name="T94" fmla="*/ 7 w 1875"/>
                  <a:gd name="T95" fmla="*/ 1 h 290"/>
                  <a:gd name="T96" fmla="*/ 7 w 1875"/>
                  <a:gd name="T97" fmla="*/ 1 h 290"/>
                  <a:gd name="T98" fmla="*/ 7 w 1875"/>
                  <a:gd name="T99" fmla="*/ 1 h 290"/>
                  <a:gd name="T100" fmla="*/ 7 w 1875"/>
                  <a:gd name="T101" fmla="*/ 1 h 29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875"/>
                  <a:gd name="T154" fmla="*/ 0 h 290"/>
                  <a:gd name="T155" fmla="*/ 1875 w 1875"/>
                  <a:gd name="T156" fmla="*/ 290 h 29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875" h="290">
                    <a:moveTo>
                      <a:pt x="0" y="143"/>
                    </a:moveTo>
                    <a:cubicBezTo>
                      <a:pt x="9" y="143"/>
                      <a:pt x="43" y="143"/>
                      <a:pt x="53" y="143"/>
                    </a:cubicBezTo>
                    <a:cubicBezTo>
                      <a:pt x="63" y="143"/>
                      <a:pt x="51" y="128"/>
                      <a:pt x="59" y="144"/>
                    </a:cubicBezTo>
                    <a:cubicBezTo>
                      <a:pt x="67" y="160"/>
                      <a:pt x="82" y="215"/>
                      <a:pt x="102" y="239"/>
                    </a:cubicBezTo>
                    <a:cubicBezTo>
                      <a:pt x="122" y="263"/>
                      <a:pt x="153" y="288"/>
                      <a:pt x="179" y="288"/>
                    </a:cubicBezTo>
                    <a:cubicBezTo>
                      <a:pt x="205" y="288"/>
                      <a:pt x="235" y="270"/>
                      <a:pt x="258" y="239"/>
                    </a:cubicBezTo>
                    <a:cubicBezTo>
                      <a:pt x="281" y="208"/>
                      <a:pt x="314" y="141"/>
                      <a:pt x="318" y="102"/>
                    </a:cubicBezTo>
                    <a:cubicBezTo>
                      <a:pt x="322" y="63"/>
                      <a:pt x="295" y="2"/>
                      <a:pt x="285" y="2"/>
                    </a:cubicBezTo>
                    <a:cubicBezTo>
                      <a:pt x="275" y="2"/>
                      <a:pt x="250" y="61"/>
                      <a:pt x="255" y="101"/>
                    </a:cubicBezTo>
                    <a:cubicBezTo>
                      <a:pt x="260" y="141"/>
                      <a:pt x="291" y="208"/>
                      <a:pt x="314" y="240"/>
                    </a:cubicBezTo>
                    <a:cubicBezTo>
                      <a:pt x="337" y="272"/>
                      <a:pt x="368" y="290"/>
                      <a:pt x="395" y="290"/>
                    </a:cubicBezTo>
                    <a:cubicBezTo>
                      <a:pt x="422" y="290"/>
                      <a:pt x="453" y="269"/>
                      <a:pt x="476" y="237"/>
                    </a:cubicBezTo>
                    <a:cubicBezTo>
                      <a:pt x="499" y="205"/>
                      <a:pt x="527" y="137"/>
                      <a:pt x="531" y="98"/>
                    </a:cubicBezTo>
                    <a:cubicBezTo>
                      <a:pt x="535" y="59"/>
                      <a:pt x="508" y="2"/>
                      <a:pt x="498" y="2"/>
                    </a:cubicBezTo>
                    <a:cubicBezTo>
                      <a:pt x="488" y="2"/>
                      <a:pt x="464" y="59"/>
                      <a:pt x="468" y="98"/>
                    </a:cubicBezTo>
                    <a:cubicBezTo>
                      <a:pt x="472" y="137"/>
                      <a:pt x="501" y="204"/>
                      <a:pt x="524" y="236"/>
                    </a:cubicBezTo>
                    <a:cubicBezTo>
                      <a:pt x="547" y="268"/>
                      <a:pt x="578" y="290"/>
                      <a:pt x="605" y="290"/>
                    </a:cubicBezTo>
                    <a:cubicBezTo>
                      <a:pt x="632" y="290"/>
                      <a:pt x="665" y="268"/>
                      <a:pt x="689" y="236"/>
                    </a:cubicBezTo>
                    <a:cubicBezTo>
                      <a:pt x="713" y="204"/>
                      <a:pt x="743" y="134"/>
                      <a:pt x="747" y="95"/>
                    </a:cubicBezTo>
                    <a:cubicBezTo>
                      <a:pt x="751" y="56"/>
                      <a:pt x="725" y="0"/>
                      <a:pt x="714" y="0"/>
                    </a:cubicBezTo>
                    <a:cubicBezTo>
                      <a:pt x="703" y="0"/>
                      <a:pt x="677" y="59"/>
                      <a:pt x="681" y="98"/>
                    </a:cubicBezTo>
                    <a:cubicBezTo>
                      <a:pt x="685" y="137"/>
                      <a:pt x="715" y="202"/>
                      <a:pt x="738" y="234"/>
                    </a:cubicBezTo>
                    <a:cubicBezTo>
                      <a:pt x="761" y="266"/>
                      <a:pt x="794" y="290"/>
                      <a:pt x="822" y="290"/>
                    </a:cubicBezTo>
                    <a:cubicBezTo>
                      <a:pt x="850" y="290"/>
                      <a:pt x="882" y="269"/>
                      <a:pt x="905" y="237"/>
                    </a:cubicBezTo>
                    <a:cubicBezTo>
                      <a:pt x="928" y="205"/>
                      <a:pt x="958" y="138"/>
                      <a:pt x="962" y="99"/>
                    </a:cubicBezTo>
                    <a:cubicBezTo>
                      <a:pt x="966" y="60"/>
                      <a:pt x="938" y="2"/>
                      <a:pt x="927" y="2"/>
                    </a:cubicBezTo>
                    <a:cubicBezTo>
                      <a:pt x="916" y="2"/>
                      <a:pt x="891" y="60"/>
                      <a:pt x="896" y="99"/>
                    </a:cubicBezTo>
                    <a:cubicBezTo>
                      <a:pt x="901" y="138"/>
                      <a:pt x="933" y="208"/>
                      <a:pt x="956" y="239"/>
                    </a:cubicBezTo>
                    <a:cubicBezTo>
                      <a:pt x="979" y="270"/>
                      <a:pt x="1008" y="288"/>
                      <a:pt x="1035" y="288"/>
                    </a:cubicBezTo>
                    <a:cubicBezTo>
                      <a:pt x="1062" y="288"/>
                      <a:pt x="1095" y="268"/>
                      <a:pt x="1118" y="237"/>
                    </a:cubicBezTo>
                    <a:cubicBezTo>
                      <a:pt x="1141" y="206"/>
                      <a:pt x="1171" y="140"/>
                      <a:pt x="1175" y="101"/>
                    </a:cubicBezTo>
                    <a:cubicBezTo>
                      <a:pt x="1179" y="62"/>
                      <a:pt x="1153" y="2"/>
                      <a:pt x="1142" y="2"/>
                    </a:cubicBezTo>
                    <a:cubicBezTo>
                      <a:pt x="1131" y="2"/>
                      <a:pt x="1105" y="59"/>
                      <a:pt x="1109" y="99"/>
                    </a:cubicBezTo>
                    <a:cubicBezTo>
                      <a:pt x="1113" y="139"/>
                      <a:pt x="1146" y="209"/>
                      <a:pt x="1169" y="240"/>
                    </a:cubicBezTo>
                    <a:cubicBezTo>
                      <a:pt x="1192" y="271"/>
                      <a:pt x="1223" y="288"/>
                      <a:pt x="1250" y="288"/>
                    </a:cubicBezTo>
                    <a:cubicBezTo>
                      <a:pt x="1277" y="288"/>
                      <a:pt x="1307" y="270"/>
                      <a:pt x="1331" y="239"/>
                    </a:cubicBezTo>
                    <a:cubicBezTo>
                      <a:pt x="1355" y="208"/>
                      <a:pt x="1389" y="141"/>
                      <a:pt x="1394" y="102"/>
                    </a:cubicBezTo>
                    <a:cubicBezTo>
                      <a:pt x="1399" y="63"/>
                      <a:pt x="1370" y="3"/>
                      <a:pt x="1359" y="3"/>
                    </a:cubicBezTo>
                    <a:cubicBezTo>
                      <a:pt x="1348" y="3"/>
                      <a:pt x="1322" y="62"/>
                      <a:pt x="1326" y="101"/>
                    </a:cubicBezTo>
                    <a:cubicBezTo>
                      <a:pt x="1330" y="140"/>
                      <a:pt x="1362" y="207"/>
                      <a:pt x="1385" y="239"/>
                    </a:cubicBezTo>
                    <a:cubicBezTo>
                      <a:pt x="1408" y="271"/>
                      <a:pt x="1437" y="290"/>
                      <a:pt x="1464" y="290"/>
                    </a:cubicBezTo>
                    <a:cubicBezTo>
                      <a:pt x="1491" y="290"/>
                      <a:pt x="1524" y="272"/>
                      <a:pt x="1547" y="240"/>
                    </a:cubicBezTo>
                    <a:cubicBezTo>
                      <a:pt x="1570" y="208"/>
                      <a:pt x="1598" y="140"/>
                      <a:pt x="1602" y="101"/>
                    </a:cubicBezTo>
                    <a:cubicBezTo>
                      <a:pt x="1606" y="62"/>
                      <a:pt x="1585" y="3"/>
                      <a:pt x="1574" y="3"/>
                    </a:cubicBezTo>
                    <a:cubicBezTo>
                      <a:pt x="1563" y="3"/>
                      <a:pt x="1534" y="60"/>
                      <a:pt x="1538" y="99"/>
                    </a:cubicBezTo>
                    <a:cubicBezTo>
                      <a:pt x="1542" y="138"/>
                      <a:pt x="1574" y="208"/>
                      <a:pt x="1598" y="240"/>
                    </a:cubicBezTo>
                    <a:cubicBezTo>
                      <a:pt x="1622" y="272"/>
                      <a:pt x="1654" y="290"/>
                      <a:pt x="1680" y="290"/>
                    </a:cubicBezTo>
                    <a:cubicBezTo>
                      <a:pt x="1706" y="290"/>
                      <a:pt x="1738" y="264"/>
                      <a:pt x="1757" y="240"/>
                    </a:cubicBezTo>
                    <a:cubicBezTo>
                      <a:pt x="1776" y="216"/>
                      <a:pt x="1788" y="162"/>
                      <a:pt x="1796" y="146"/>
                    </a:cubicBezTo>
                    <a:cubicBezTo>
                      <a:pt x="1804" y="130"/>
                      <a:pt x="1793" y="146"/>
                      <a:pt x="1806" y="146"/>
                    </a:cubicBezTo>
                    <a:cubicBezTo>
                      <a:pt x="1819" y="146"/>
                      <a:pt x="1861" y="144"/>
                      <a:pt x="1875" y="144"/>
                    </a:cubicBezTo>
                  </a:path>
                </a:pathLst>
              </a:custGeom>
              <a:noFill/>
              <a:ln w="19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Line 12">
                <a:extLst>
                  <a:ext uri="{FF2B5EF4-FFF2-40B4-BE49-F238E27FC236}">
                    <a16:creationId xmlns:a16="http://schemas.microsoft.com/office/drawing/2014/main" id="{F88CFFDE-68E2-C246-A232-4CC7D33EDA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01" y="1494"/>
                <a:ext cx="694" cy="11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Line 13">
                <a:extLst>
                  <a:ext uri="{FF2B5EF4-FFF2-40B4-BE49-F238E27FC236}">
                    <a16:creationId xmlns:a16="http://schemas.microsoft.com/office/drawing/2014/main" id="{51529575-16C8-14EC-8E8D-9829F88F89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36" y="1514"/>
                <a:ext cx="623" cy="63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Oval 14">
                <a:extLst>
                  <a:ext uri="{FF2B5EF4-FFF2-40B4-BE49-F238E27FC236}">
                    <a16:creationId xmlns:a16="http://schemas.microsoft.com/office/drawing/2014/main" id="{5328B805-6347-5646-9ED6-174FBA3B2E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0" y="1381"/>
                <a:ext cx="347" cy="320"/>
              </a:xfrm>
              <a:prstGeom prst="ellipse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 Box 15">
                    <a:extLst>
                      <a:ext uri="{FF2B5EF4-FFF2-40B4-BE49-F238E27FC236}">
                        <a16:creationId xmlns:a16="http://schemas.microsoft.com/office/drawing/2014/main" id="{6151AB6D-ADFE-44D9-7FD5-AEC3B837503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874" y="1335"/>
                    <a:ext cx="259" cy="282"/>
                  </a:xfrm>
                  <a:prstGeom prst="rect">
                    <a:avLst/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lIns="89280" tIns="62280" rIns="89280" bIns="44640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lnSpc>
                        <a:spcPct val="93000"/>
                      </a:lnSpc>
                      <a:tabLst>
                        <a:tab pos="0" algn="l"/>
                        <a:tab pos="470283" algn="l"/>
                        <a:tab pos="942233" algn="l"/>
                        <a:tab pos="1414183" algn="l"/>
                        <a:tab pos="1886134" algn="l"/>
                        <a:tab pos="2358084" algn="l"/>
                        <a:tab pos="2830034" algn="l"/>
                        <a:tab pos="3301984" algn="l"/>
                        <a:tab pos="3773935" algn="l"/>
                        <a:tab pos="4245885" algn="l"/>
                        <a:tab pos="4717835" algn="l"/>
                        <a:tab pos="5189785" algn="l"/>
                        <a:tab pos="5661736" algn="l"/>
                        <a:tab pos="6133686" algn="l"/>
                        <a:tab pos="6605636" algn="l"/>
                        <a:tab pos="7077586" algn="l"/>
                        <a:tab pos="7549537" algn="l"/>
                        <a:tab pos="8021487" algn="l"/>
                        <a:tab pos="8493437" algn="l"/>
                        <a:tab pos="8965387" algn="l"/>
                        <a:tab pos="9437338" algn="l"/>
                      </a:tabLs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ejaVu Sans" charset="0"/>
                              <a:cs typeface="DejaVu Sans" charset="0"/>
                            </a:rPr>
                            <m:t>𝒑</m:t>
                          </m:r>
                        </m:oMath>
                      </m:oMathPara>
                    </a14:m>
                    <a:endParaRPr lang="en-GB" sz="2100" b="1" dirty="0">
                      <a:solidFill>
                        <a:srgbClr val="000000"/>
                      </a:solidFill>
                      <a:latin typeface="Times New Roman" charset="0"/>
                      <a:ea typeface="DejaVu Sans" charset="0"/>
                      <a:cs typeface="DejaVu Sans" charset="0"/>
                    </a:endParaRPr>
                  </a:p>
                </p:txBody>
              </p:sp>
            </mc:Choice>
            <mc:Fallback xmlns="">
              <p:sp>
                <p:nvSpPr>
                  <p:cNvPr id="15" name="Text Box 15">
                    <a:extLst>
                      <a:ext uri="{FF2B5EF4-FFF2-40B4-BE49-F238E27FC236}">
                        <a16:creationId xmlns:a16="http://schemas.microsoft.com/office/drawing/2014/main" id="{6151AB6D-ADFE-44D9-7FD5-AEC3B837503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2874" y="1335"/>
                    <a:ext cx="259" cy="28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2903"/>
                    </a:stretch>
                  </a:blip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D6489E33-BA42-9503-DF57-FC9C6D0C48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1" y="840"/>
                <a:ext cx="635" cy="85"/>
              </a:xfrm>
              <a:custGeom>
                <a:avLst/>
                <a:gdLst>
                  <a:gd name="T0" fmla="*/ 0 w 777"/>
                  <a:gd name="T1" fmla="*/ 14 h 133"/>
                  <a:gd name="T2" fmla="*/ 74 w 777"/>
                  <a:gd name="T3" fmla="*/ 2 h 133"/>
                  <a:gd name="T4" fmla="*/ 284 w 777"/>
                  <a:gd name="T5" fmla="*/ 1 h 133"/>
                  <a:gd name="T6" fmla="*/ 0 60000 65536"/>
                  <a:gd name="T7" fmla="*/ 0 60000 65536"/>
                  <a:gd name="T8" fmla="*/ 0 60000 65536"/>
                  <a:gd name="T9" fmla="*/ 0 w 777"/>
                  <a:gd name="T10" fmla="*/ 0 h 133"/>
                  <a:gd name="T11" fmla="*/ 777 w 777"/>
                  <a:gd name="T12" fmla="*/ 133 h 1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77" h="133">
                    <a:moveTo>
                      <a:pt x="0" y="133"/>
                    </a:moveTo>
                    <a:cubicBezTo>
                      <a:pt x="33" y="114"/>
                      <a:pt x="72" y="42"/>
                      <a:pt x="201" y="21"/>
                    </a:cubicBezTo>
                    <a:cubicBezTo>
                      <a:pt x="330" y="0"/>
                      <a:pt x="657" y="9"/>
                      <a:pt x="777" y="6"/>
                    </a:cubicBezTo>
                  </a:path>
                </a:pathLst>
              </a:custGeom>
              <a:noFill/>
              <a:ln w="19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D5BDE1E0-A1D6-4336-EEA2-C915C44945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4032" y="840"/>
                <a:ext cx="408" cy="85"/>
              </a:xfrm>
              <a:custGeom>
                <a:avLst/>
                <a:gdLst>
                  <a:gd name="T0" fmla="*/ 0 w 777"/>
                  <a:gd name="T1" fmla="*/ 14 h 133"/>
                  <a:gd name="T2" fmla="*/ 8 w 777"/>
                  <a:gd name="T3" fmla="*/ 2 h 133"/>
                  <a:gd name="T4" fmla="*/ 31 w 777"/>
                  <a:gd name="T5" fmla="*/ 1 h 133"/>
                  <a:gd name="T6" fmla="*/ 0 60000 65536"/>
                  <a:gd name="T7" fmla="*/ 0 60000 65536"/>
                  <a:gd name="T8" fmla="*/ 0 60000 65536"/>
                  <a:gd name="T9" fmla="*/ 0 w 777"/>
                  <a:gd name="T10" fmla="*/ 0 h 133"/>
                  <a:gd name="T11" fmla="*/ 777 w 777"/>
                  <a:gd name="T12" fmla="*/ 133 h 1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77" h="133">
                    <a:moveTo>
                      <a:pt x="0" y="133"/>
                    </a:moveTo>
                    <a:cubicBezTo>
                      <a:pt x="33" y="114"/>
                      <a:pt x="72" y="42"/>
                      <a:pt x="201" y="21"/>
                    </a:cubicBezTo>
                    <a:cubicBezTo>
                      <a:pt x="330" y="0"/>
                      <a:pt x="657" y="9"/>
                      <a:pt x="777" y="6"/>
                    </a:cubicBezTo>
                  </a:path>
                </a:pathLst>
              </a:custGeom>
              <a:noFill/>
              <a:ln w="19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D0A34F2C-970B-9605-491D-88F5AB01C6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4032" y="932"/>
                <a:ext cx="408" cy="85"/>
              </a:xfrm>
              <a:custGeom>
                <a:avLst/>
                <a:gdLst>
                  <a:gd name="T0" fmla="*/ 0 w 777"/>
                  <a:gd name="T1" fmla="*/ 14 h 133"/>
                  <a:gd name="T2" fmla="*/ 8 w 777"/>
                  <a:gd name="T3" fmla="*/ 2 h 133"/>
                  <a:gd name="T4" fmla="*/ 31 w 777"/>
                  <a:gd name="T5" fmla="*/ 1 h 133"/>
                  <a:gd name="T6" fmla="*/ 0 60000 65536"/>
                  <a:gd name="T7" fmla="*/ 0 60000 65536"/>
                  <a:gd name="T8" fmla="*/ 0 60000 65536"/>
                  <a:gd name="T9" fmla="*/ 0 w 777"/>
                  <a:gd name="T10" fmla="*/ 0 h 133"/>
                  <a:gd name="T11" fmla="*/ 777 w 777"/>
                  <a:gd name="T12" fmla="*/ 133 h 1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77" h="133">
                    <a:moveTo>
                      <a:pt x="0" y="133"/>
                    </a:moveTo>
                    <a:cubicBezTo>
                      <a:pt x="33" y="114"/>
                      <a:pt x="72" y="42"/>
                      <a:pt x="201" y="21"/>
                    </a:cubicBezTo>
                    <a:cubicBezTo>
                      <a:pt x="330" y="0"/>
                      <a:pt x="657" y="9"/>
                      <a:pt x="777" y="6"/>
                    </a:cubicBezTo>
                  </a:path>
                </a:pathLst>
              </a:custGeom>
              <a:noFill/>
              <a:ln w="19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A1BA50CE-C56C-E287-4113-6BAC3BD358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980000">
                <a:off x="2992" y="740"/>
                <a:ext cx="384" cy="320"/>
              </a:xfrm>
              <a:custGeom>
                <a:avLst/>
                <a:gdLst>
                  <a:gd name="T0" fmla="*/ 40 w 380"/>
                  <a:gd name="T1" fmla="*/ 10 h 311"/>
                  <a:gd name="T2" fmla="*/ 15 w 380"/>
                  <a:gd name="T3" fmla="*/ 81 h 311"/>
                  <a:gd name="T4" fmla="*/ 130 w 380"/>
                  <a:gd name="T5" fmla="*/ 9 h 311"/>
                  <a:gd name="T6" fmla="*/ 79 w 380"/>
                  <a:gd name="T7" fmla="*/ 146 h 311"/>
                  <a:gd name="T8" fmla="*/ 195 w 380"/>
                  <a:gd name="T9" fmla="*/ 76 h 311"/>
                  <a:gd name="T10" fmla="*/ 139 w 380"/>
                  <a:gd name="T11" fmla="*/ 210 h 311"/>
                  <a:gd name="T12" fmla="*/ 260 w 380"/>
                  <a:gd name="T13" fmla="*/ 141 h 311"/>
                  <a:gd name="T14" fmla="*/ 204 w 380"/>
                  <a:gd name="T15" fmla="*/ 273 h 311"/>
                  <a:gd name="T16" fmla="*/ 320 w 380"/>
                  <a:gd name="T17" fmla="*/ 206 h 311"/>
                  <a:gd name="T18" fmla="*/ 269 w 380"/>
                  <a:gd name="T19" fmla="*/ 337 h 311"/>
                  <a:gd name="T20" fmla="*/ 386 w 380"/>
                  <a:gd name="T21" fmla="*/ 271 h 311"/>
                  <a:gd name="T22" fmla="*/ 359 w 380"/>
                  <a:gd name="T23" fmla="*/ 359 h 31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80"/>
                  <a:gd name="T37" fmla="*/ 0 h 311"/>
                  <a:gd name="T38" fmla="*/ 380 w 380"/>
                  <a:gd name="T39" fmla="*/ 311 h 31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80" h="311">
                    <a:moveTo>
                      <a:pt x="40" y="10"/>
                    </a:moveTo>
                    <a:cubicBezTo>
                      <a:pt x="36" y="20"/>
                      <a:pt x="0" y="70"/>
                      <a:pt x="15" y="71"/>
                    </a:cubicBezTo>
                    <a:cubicBezTo>
                      <a:pt x="29" y="70"/>
                      <a:pt x="116" y="0"/>
                      <a:pt x="125" y="9"/>
                    </a:cubicBezTo>
                    <a:cubicBezTo>
                      <a:pt x="136" y="19"/>
                      <a:pt x="64" y="116"/>
                      <a:pt x="74" y="126"/>
                    </a:cubicBezTo>
                    <a:cubicBezTo>
                      <a:pt x="84" y="135"/>
                      <a:pt x="174" y="56"/>
                      <a:pt x="185" y="66"/>
                    </a:cubicBezTo>
                    <a:cubicBezTo>
                      <a:pt x="194" y="75"/>
                      <a:pt x="124" y="172"/>
                      <a:pt x="134" y="182"/>
                    </a:cubicBezTo>
                    <a:cubicBezTo>
                      <a:pt x="145" y="191"/>
                      <a:pt x="235" y="111"/>
                      <a:pt x="245" y="121"/>
                    </a:cubicBezTo>
                    <a:cubicBezTo>
                      <a:pt x="256" y="131"/>
                      <a:pt x="184" y="228"/>
                      <a:pt x="194" y="237"/>
                    </a:cubicBezTo>
                    <a:cubicBezTo>
                      <a:pt x="205" y="247"/>
                      <a:pt x="294" y="169"/>
                      <a:pt x="305" y="179"/>
                    </a:cubicBezTo>
                    <a:cubicBezTo>
                      <a:pt x="315" y="189"/>
                      <a:pt x="244" y="284"/>
                      <a:pt x="254" y="293"/>
                    </a:cubicBezTo>
                    <a:cubicBezTo>
                      <a:pt x="265" y="303"/>
                      <a:pt x="352" y="232"/>
                      <a:pt x="366" y="235"/>
                    </a:cubicBezTo>
                    <a:cubicBezTo>
                      <a:pt x="380" y="238"/>
                      <a:pt x="345" y="295"/>
                      <a:pt x="339" y="311"/>
                    </a:cubicBezTo>
                  </a:path>
                </a:pathLst>
              </a:custGeom>
              <a:noFill/>
              <a:ln w="19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A5EF7F3D-01C3-E142-3D2F-173E39A178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520000">
                <a:off x="4449" y="785"/>
                <a:ext cx="384" cy="320"/>
              </a:xfrm>
              <a:custGeom>
                <a:avLst/>
                <a:gdLst>
                  <a:gd name="T0" fmla="*/ 40 w 380"/>
                  <a:gd name="T1" fmla="*/ 10 h 311"/>
                  <a:gd name="T2" fmla="*/ 15 w 380"/>
                  <a:gd name="T3" fmla="*/ 81 h 311"/>
                  <a:gd name="T4" fmla="*/ 130 w 380"/>
                  <a:gd name="T5" fmla="*/ 9 h 311"/>
                  <a:gd name="T6" fmla="*/ 79 w 380"/>
                  <a:gd name="T7" fmla="*/ 146 h 311"/>
                  <a:gd name="T8" fmla="*/ 195 w 380"/>
                  <a:gd name="T9" fmla="*/ 76 h 311"/>
                  <a:gd name="T10" fmla="*/ 139 w 380"/>
                  <a:gd name="T11" fmla="*/ 210 h 311"/>
                  <a:gd name="T12" fmla="*/ 260 w 380"/>
                  <a:gd name="T13" fmla="*/ 141 h 311"/>
                  <a:gd name="T14" fmla="*/ 204 w 380"/>
                  <a:gd name="T15" fmla="*/ 273 h 311"/>
                  <a:gd name="T16" fmla="*/ 320 w 380"/>
                  <a:gd name="T17" fmla="*/ 206 h 311"/>
                  <a:gd name="T18" fmla="*/ 269 w 380"/>
                  <a:gd name="T19" fmla="*/ 337 h 311"/>
                  <a:gd name="T20" fmla="*/ 386 w 380"/>
                  <a:gd name="T21" fmla="*/ 271 h 311"/>
                  <a:gd name="T22" fmla="*/ 359 w 380"/>
                  <a:gd name="T23" fmla="*/ 359 h 31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80"/>
                  <a:gd name="T37" fmla="*/ 0 h 311"/>
                  <a:gd name="T38" fmla="*/ 380 w 380"/>
                  <a:gd name="T39" fmla="*/ 311 h 31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80" h="311">
                    <a:moveTo>
                      <a:pt x="40" y="10"/>
                    </a:moveTo>
                    <a:cubicBezTo>
                      <a:pt x="36" y="20"/>
                      <a:pt x="0" y="70"/>
                      <a:pt x="15" y="71"/>
                    </a:cubicBezTo>
                    <a:cubicBezTo>
                      <a:pt x="29" y="70"/>
                      <a:pt x="116" y="0"/>
                      <a:pt x="125" y="9"/>
                    </a:cubicBezTo>
                    <a:cubicBezTo>
                      <a:pt x="136" y="19"/>
                      <a:pt x="64" y="116"/>
                      <a:pt x="74" y="126"/>
                    </a:cubicBezTo>
                    <a:cubicBezTo>
                      <a:pt x="84" y="135"/>
                      <a:pt x="174" y="56"/>
                      <a:pt x="185" y="66"/>
                    </a:cubicBezTo>
                    <a:cubicBezTo>
                      <a:pt x="194" y="75"/>
                      <a:pt x="124" y="172"/>
                      <a:pt x="134" y="182"/>
                    </a:cubicBezTo>
                    <a:cubicBezTo>
                      <a:pt x="145" y="191"/>
                      <a:pt x="235" y="111"/>
                      <a:pt x="245" y="121"/>
                    </a:cubicBezTo>
                    <a:cubicBezTo>
                      <a:pt x="256" y="131"/>
                      <a:pt x="184" y="228"/>
                      <a:pt x="194" y="237"/>
                    </a:cubicBezTo>
                    <a:cubicBezTo>
                      <a:pt x="205" y="247"/>
                      <a:pt x="294" y="169"/>
                      <a:pt x="305" y="179"/>
                    </a:cubicBezTo>
                    <a:cubicBezTo>
                      <a:pt x="315" y="189"/>
                      <a:pt x="244" y="284"/>
                      <a:pt x="254" y="293"/>
                    </a:cubicBezTo>
                    <a:cubicBezTo>
                      <a:pt x="265" y="303"/>
                      <a:pt x="352" y="232"/>
                      <a:pt x="366" y="235"/>
                    </a:cubicBezTo>
                    <a:cubicBezTo>
                      <a:pt x="380" y="238"/>
                      <a:pt x="345" y="295"/>
                      <a:pt x="339" y="311"/>
                    </a:cubicBezTo>
                  </a:path>
                </a:pathLst>
              </a:custGeom>
              <a:noFill/>
              <a:ln w="19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 Box 21">
                    <a:extLst>
                      <a:ext uri="{FF2B5EF4-FFF2-40B4-BE49-F238E27FC236}">
                        <a16:creationId xmlns:a16="http://schemas.microsoft.com/office/drawing/2014/main" id="{C1DE39B3-6E46-A081-B4E3-69B879C612F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426" y="1288"/>
                    <a:ext cx="309" cy="282"/>
                  </a:xfrm>
                  <a:prstGeom prst="rect">
                    <a:avLst/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lIns="89280" tIns="62280" rIns="89280" bIns="44640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lnSpc>
                        <a:spcPct val="93000"/>
                      </a:lnSpc>
                      <a:tabLst>
                        <a:tab pos="0" algn="l"/>
                        <a:tab pos="470283" algn="l"/>
                        <a:tab pos="942233" algn="l"/>
                        <a:tab pos="1414183" algn="l"/>
                        <a:tab pos="1886134" algn="l"/>
                        <a:tab pos="2358084" algn="l"/>
                        <a:tab pos="2830034" algn="l"/>
                        <a:tab pos="3301984" algn="l"/>
                        <a:tab pos="3773935" algn="l"/>
                        <a:tab pos="4245885" algn="l"/>
                        <a:tab pos="4717835" algn="l"/>
                        <a:tab pos="5189785" algn="l"/>
                        <a:tab pos="5661736" algn="l"/>
                        <a:tab pos="6133686" algn="l"/>
                        <a:tab pos="6605636" algn="l"/>
                        <a:tab pos="7077586" algn="l"/>
                        <a:tab pos="7549537" algn="l"/>
                        <a:tab pos="8021487" algn="l"/>
                        <a:tab pos="8493437" algn="l"/>
                        <a:tab pos="8965387" algn="l"/>
                        <a:tab pos="9437338" algn="l"/>
                      </a:tabLs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0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ejaVu Sans" charset="0"/>
                                  <a:cs typeface="DejaVu Sans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ejaVu Sans" charset="0"/>
                                  <a:cs typeface="DejaVu Sans" charset="0"/>
                                </a:rPr>
                                <m:t>𝒑</m:t>
                              </m:r>
                            </m:e>
                            <m:sup>
                              <m:r>
                                <a:rPr lang="en-US" sz="20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ejaVu Sans" charset="0"/>
                                  <a:cs typeface="DejaVu Sans" charset="0"/>
                                </a:rPr>
                                <m:t>′</m:t>
                              </m:r>
                            </m:sup>
                          </m:sSup>
                        </m:oMath>
                      </m:oMathPara>
                    </a14:m>
                    <a:endParaRPr lang="en-GB" sz="2100" b="1" dirty="0">
                      <a:solidFill>
                        <a:srgbClr val="000000"/>
                      </a:solidFill>
                      <a:latin typeface="Times New Roman" charset="0"/>
                      <a:ea typeface="DejaVu Sans" charset="0"/>
                      <a:cs typeface="DejaVu Sans" charset="0"/>
                    </a:endParaRPr>
                  </a:p>
                </p:txBody>
              </p:sp>
            </mc:Choice>
            <mc:Fallback xmlns="">
              <p:sp>
                <p:nvSpPr>
                  <p:cNvPr id="21" name="Text Box 21">
                    <a:extLst>
                      <a:ext uri="{FF2B5EF4-FFF2-40B4-BE49-F238E27FC236}">
                        <a16:creationId xmlns:a16="http://schemas.microsoft.com/office/drawing/2014/main" id="{C1DE39B3-6E46-A081-B4E3-69B879C612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4426" y="1288"/>
                    <a:ext cx="309" cy="28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632" b="-9375"/>
                    </a:stretch>
                  </a:blip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2" name="Text Box 22">
                <a:extLst>
                  <a:ext uri="{FF2B5EF4-FFF2-40B4-BE49-F238E27FC236}">
                    <a16:creationId xmlns:a16="http://schemas.microsoft.com/office/drawing/2014/main" id="{EFE23B37-2FDB-E6F2-BA1E-BE61B601DF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72" y="692"/>
                <a:ext cx="222" cy="34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89280" tIns="83520" rIns="89280" bIns="44640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93000"/>
                  </a:lnSpc>
                  <a:tabLst>
                    <a:tab pos="0" algn="l"/>
                    <a:tab pos="470283" algn="l"/>
                    <a:tab pos="942233" algn="l"/>
                    <a:tab pos="1414183" algn="l"/>
                    <a:tab pos="1886134" algn="l"/>
                    <a:tab pos="2358084" algn="l"/>
                    <a:tab pos="2830034" algn="l"/>
                    <a:tab pos="3301984" algn="l"/>
                    <a:tab pos="3773935" algn="l"/>
                    <a:tab pos="4245885" algn="l"/>
                    <a:tab pos="4717835" algn="l"/>
                    <a:tab pos="5189785" algn="l"/>
                    <a:tab pos="5661736" algn="l"/>
                    <a:tab pos="6133686" algn="l"/>
                    <a:tab pos="6605636" algn="l"/>
                    <a:tab pos="7077586" algn="l"/>
                    <a:tab pos="7549537" algn="l"/>
                    <a:tab pos="8021487" algn="l"/>
                    <a:tab pos="8493437" algn="l"/>
                    <a:tab pos="8965387" algn="l"/>
                    <a:tab pos="9437338" algn="l"/>
                  </a:tabLst>
                </a:pPr>
                <a:r>
                  <a:rPr lang="en-GB" sz="4600" b="1" baseline="30000" dirty="0" err="1">
                    <a:solidFill>
                      <a:srgbClr val="0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γ</a:t>
                </a:r>
                <a:endParaRPr lang="en-GB" sz="4600" b="1" baseline="3000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6" name="Text Box 23">
              <a:extLst>
                <a:ext uri="{FF2B5EF4-FFF2-40B4-BE49-F238E27FC236}">
                  <a16:creationId xmlns:a16="http://schemas.microsoft.com/office/drawing/2014/main" id="{843CB872-AA59-7599-AB2F-D31F42BDA1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29750" y="1083537"/>
              <a:ext cx="570006" cy="58034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3789" tIns="87738" rIns="93789" bIns="46894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3000"/>
                </a:lnSpc>
                <a:tabLst>
                  <a:tab pos="0" algn="l"/>
                  <a:tab pos="470283" algn="l"/>
                  <a:tab pos="942233" algn="l"/>
                  <a:tab pos="1414183" algn="l"/>
                  <a:tab pos="1886134" algn="l"/>
                  <a:tab pos="2358084" algn="l"/>
                  <a:tab pos="2830034" algn="l"/>
                  <a:tab pos="3301984" algn="l"/>
                  <a:tab pos="3773935" algn="l"/>
                  <a:tab pos="4245885" algn="l"/>
                  <a:tab pos="4717835" algn="l"/>
                  <a:tab pos="5189785" algn="l"/>
                  <a:tab pos="5661736" algn="l"/>
                  <a:tab pos="6133686" algn="l"/>
                  <a:tab pos="6605636" algn="l"/>
                  <a:tab pos="7077586" algn="l"/>
                  <a:tab pos="7549537" algn="l"/>
                  <a:tab pos="8021487" algn="l"/>
                  <a:tab pos="8493437" algn="l"/>
                  <a:tab pos="8965387" algn="l"/>
                  <a:tab pos="9437338" algn="l"/>
                </a:tabLst>
              </a:pPr>
              <a:r>
                <a:rPr lang="en-GB" sz="4600" b="1" baseline="30000" dirty="0" err="1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γ</a:t>
              </a:r>
              <a:r>
                <a:rPr lang="en-GB" sz="4600" b="1" baseline="3000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*</a:t>
              </a:r>
            </a:p>
          </p:txBody>
        </p:sp>
        <p:sp>
          <p:nvSpPr>
            <p:cNvPr id="7" name="Text Box 27">
              <a:extLst>
                <a:ext uri="{FF2B5EF4-FFF2-40B4-BE49-F238E27FC236}">
                  <a16:creationId xmlns:a16="http://schemas.microsoft.com/office/drawing/2014/main" id="{90ABD7C6-5B95-B01C-6E28-A3C6C248C7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8378" y="654087"/>
              <a:ext cx="2284740" cy="48289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2276" tIns="72989" rIns="92276" bIns="48029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3000"/>
                </a:lnSpc>
                <a:spcBef>
                  <a:spcPts val="1773"/>
                </a:spcBef>
                <a:tabLst>
                  <a:tab pos="0" algn="l"/>
                  <a:tab pos="470283" algn="l"/>
                  <a:tab pos="942233" algn="l"/>
                  <a:tab pos="1414183" algn="l"/>
                  <a:tab pos="1886134" algn="l"/>
                  <a:tab pos="2358084" algn="l"/>
                  <a:tab pos="2830034" algn="l"/>
                  <a:tab pos="3301984" algn="l"/>
                  <a:tab pos="3773935" algn="l"/>
                  <a:tab pos="4245885" algn="l"/>
                  <a:tab pos="4717835" algn="l"/>
                  <a:tab pos="5189785" algn="l"/>
                  <a:tab pos="5661736" algn="l"/>
                  <a:tab pos="6133686" algn="l"/>
                  <a:tab pos="6605636" algn="l"/>
                  <a:tab pos="7077586" algn="l"/>
                  <a:tab pos="7549537" algn="l"/>
                  <a:tab pos="8021487" algn="l"/>
                  <a:tab pos="8493437" algn="l"/>
                  <a:tab pos="8965387" algn="l"/>
                  <a:tab pos="9437338" algn="l"/>
                </a:tabLst>
              </a:pPr>
              <a:r>
                <a:rPr lang="en-GB" sz="2500" dirty="0">
                  <a:solidFill>
                    <a:srgbClr val="000066"/>
                  </a:solidFill>
                  <a:latin typeface="Times New Roman" charset="0"/>
                  <a:ea typeface="DejaVu Sans" charset="0"/>
                  <a:cs typeface="DejaVu Sans" charset="0"/>
                </a:rPr>
                <a:t>DVCS (</a:t>
              </a:r>
              <a:r>
                <a:rPr lang="en-GB" sz="2500" dirty="0" err="1">
                  <a:solidFill>
                    <a:srgbClr val="000066"/>
                  </a:solidFill>
                  <a:latin typeface="Times New Roman" charset="0"/>
                  <a:ea typeface="DejaVu Sans" charset="0"/>
                  <a:cs typeface="DejaVu Sans" charset="0"/>
                </a:rPr>
                <a:t>γ</a:t>
              </a:r>
              <a:r>
                <a:rPr lang="en-GB" sz="2500" dirty="0">
                  <a:solidFill>
                    <a:srgbClr val="000066"/>
                  </a:solidFill>
                  <a:latin typeface="Times New Roman" charset="0"/>
                  <a:ea typeface="DejaVu Sans" charset="0"/>
                  <a:cs typeface="DejaVu Sans" charset="0"/>
                </a:rPr>
                <a:t>)</a:t>
              </a:r>
            </a:p>
          </p:txBody>
        </p:sp>
      </p:grpSp>
      <p:sp>
        <p:nvSpPr>
          <p:cNvPr id="23" name="Text Box 28">
            <a:extLst>
              <a:ext uri="{FF2B5EF4-FFF2-40B4-BE49-F238E27FC236}">
                <a16:creationId xmlns:a16="http://schemas.microsoft.com/office/drawing/2014/main" id="{3B985DDE-6E32-310E-6BA5-9A5ED69BE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1820" y="3113157"/>
            <a:ext cx="1368243" cy="52795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276" tIns="72989" rIns="92276" bIns="48029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>
                <a:solidFill>
                  <a:srgbClr val="FF0000"/>
                </a:solidFill>
                <a:latin typeface="Times New Roman" charset="0"/>
                <a:ea typeface="DejaVu Sans" charset="0"/>
                <a:cs typeface="DejaVu Sans" charset="0"/>
              </a:rPr>
              <a:t>Q</a:t>
            </a:r>
            <a:r>
              <a:rPr lang="en-GB" sz="2800" b="1" baseline="30000" dirty="0">
                <a:solidFill>
                  <a:srgbClr val="FF0000"/>
                </a:solidFill>
                <a:latin typeface="Times New Roman" charset="0"/>
                <a:ea typeface="DejaVu Sans" charset="0"/>
                <a:cs typeface="DejaVu Sans" charset="0"/>
              </a:rPr>
              <a:t>2 </a:t>
            </a:r>
            <a:r>
              <a:rPr lang="en-GB" sz="2800" b="1" dirty="0">
                <a:solidFill>
                  <a:srgbClr val="FF0000"/>
                </a:solidFill>
                <a:latin typeface="Times New Roman" charset="0"/>
                <a:ea typeface="DejaVu Sans" charset="0"/>
                <a:cs typeface="DejaVu Sans" charset="0"/>
              </a:rPr>
              <a:t>+</a:t>
            </a:r>
            <a:r>
              <a:rPr lang="en-GB" sz="2800" b="1" baseline="30000" dirty="0">
                <a:solidFill>
                  <a:srgbClr val="FF0000"/>
                </a:solidFill>
                <a:latin typeface="Times New Roman" charset="0"/>
                <a:ea typeface="DejaVu Sans" charset="0"/>
                <a:cs typeface="DejaVu Sans" charset="0"/>
              </a:rPr>
              <a:t> </a:t>
            </a:r>
            <a:r>
              <a:rPr lang="en-GB" sz="2800" b="1" dirty="0">
                <a:solidFill>
                  <a:srgbClr val="FF0000"/>
                </a:solidFill>
                <a:latin typeface="Times New Roman" charset="0"/>
                <a:ea typeface="DejaVu Sans" charset="0"/>
                <a:cs typeface="DejaVu Sans" charset="0"/>
              </a:rPr>
              <a:t>M</a:t>
            </a:r>
            <a:r>
              <a:rPr lang="en-GB" sz="2800" b="1" baseline="30000" dirty="0">
                <a:solidFill>
                  <a:srgbClr val="FF0000"/>
                </a:solidFill>
                <a:latin typeface="Times New Roman" charset="0"/>
                <a:ea typeface="DejaVu Sans" charset="0"/>
                <a:cs typeface="DejaVu Sans" charset="0"/>
              </a:rPr>
              <a:t>2</a:t>
            </a:r>
          </a:p>
        </p:txBody>
      </p:sp>
      <p:sp>
        <p:nvSpPr>
          <p:cNvPr id="24" name="Text Box 29">
            <a:extLst>
              <a:ext uri="{FF2B5EF4-FFF2-40B4-BE49-F238E27FC236}">
                <a16:creationId xmlns:a16="http://schemas.microsoft.com/office/drawing/2014/main" id="{D4E21186-BA57-50D9-1F5E-73A0C9547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853" y="3067879"/>
            <a:ext cx="585343" cy="52795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276" tIns="72989" rIns="92276" bIns="48029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>
                <a:solidFill>
                  <a:srgbClr val="FF0000"/>
                </a:solidFill>
                <a:latin typeface="Times New Roman" charset="0"/>
                <a:ea typeface="DejaVu Sans" charset="0"/>
                <a:cs typeface="DejaVu Sans" charset="0"/>
              </a:rPr>
              <a:t>Q</a:t>
            </a:r>
            <a:r>
              <a:rPr lang="en-GB" sz="2800" b="1" baseline="30000" dirty="0">
                <a:solidFill>
                  <a:srgbClr val="FF0000"/>
                </a:solidFill>
                <a:latin typeface="Times New Roman" charset="0"/>
                <a:ea typeface="DejaVu Sans" charset="0"/>
                <a:cs typeface="DejaVu Sans" charset="0"/>
              </a:rPr>
              <a:t>2</a:t>
            </a:r>
          </a:p>
        </p:txBody>
      </p:sp>
      <p:sp>
        <p:nvSpPr>
          <p:cNvPr id="25" name="AutoShape 30">
            <a:extLst>
              <a:ext uri="{FF2B5EF4-FFF2-40B4-BE49-F238E27FC236}">
                <a16:creationId xmlns:a16="http://schemas.microsoft.com/office/drawing/2014/main" id="{E22AB367-DA71-8B69-69DC-F7CBBAD51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6443" y="3188345"/>
            <a:ext cx="2763330" cy="252179"/>
          </a:xfrm>
          <a:prstGeom prst="leftRightArrow">
            <a:avLst>
              <a:gd name="adj1" fmla="val 50000"/>
              <a:gd name="adj2" fmla="val 319279"/>
            </a:avLst>
          </a:prstGeom>
          <a:gradFill rotWithShape="0">
            <a:gsLst>
              <a:gs pos="0">
                <a:srgbClr val="00FFCC">
                  <a:alpha val="70998"/>
                </a:srgbClr>
              </a:gs>
              <a:gs pos="100000">
                <a:srgbClr val="000099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 wrap="none" lIns="96058" tIns="48029" rIns="96058" bIns="48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Text Box 31">
            <a:extLst>
              <a:ext uri="{FF2B5EF4-FFF2-40B4-BE49-F238E27FC236}">
                <a16:creationId xmlns:a16="http://schemas.microsoft.com/office/drawing/2014/main" id="{6F047BF1-549F-F825-8DFD-C27FA752C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723" y="3067879"/>
            <a:ext cx="1103673" cy="52795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276" tIns="72989" rIns="92276" bIns="48029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>
                <a:solidFill>
                  <a:srgbClr val="000066"/>
                </a:solidFill>
                <a:latin typeface="Times New Roman" charset="0"/>
                <a:ea typeface="DejaVu Sans" charset="0"/>
                <a:cs typeface="DejaVu Sans" charset="0"/>
              </a:rPr>
              <a:t>Scale:</a:t>
            </a:r>
          </a:p>
        </p:txBody>
      </p:sp>
      <p:sp>
        <p:nvSpPr>
          <p:cNvPr id="27" name="Text Box 32">
            <a:extLst>
              <a:ext uri="{FF2B5EF4-FFF2-40B4-BE49-F238E27FC236}">
                <a16:creationId xmlns:a16="http://schemas.microsoft.com/office/drawing/2014/main" id="{8647EB4A-2E7E-B82E-B97C-34AB658A6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80" y="3677907"/>
            <a:ext cx="6246719" cy="22745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  <p:txBody>
          <a:bodyPr wrap="square" lIns="93789" tIns="46894" rIns="93789" bIns="46894">
            <a:prstTxWarp prst="textNoShape">
              <a:avLst/>
            </a:prstTxWarp>
            <a:spAutoFit/>
          </a:bodyPr>
          <a:lstStyle/>
          <a:p>
            <a:pPr marL="138417" indent="-138417">
              <a:lnSpc>
                <a:spcPct val="93000"/>
              </a:lnSpc>
              <a:tabLst>
                <a:tab pos="140084" algn="l"/>
                <a:tab pos="610367" algn="l"/>
                <a:tab pos="1082318" algn="l"/>
                <a:tab pos="1554267" algn="l"/>
                <a:tab pos="2026218" algn="l"/>
                <a:tab pos="2498168" algn="l"/>
                <a:tab pos="2970119" algn="l"/>
                <a:tab pos="3442068" algn="l"/>
                <a:tab pos="3914019" algn="l"/>
                <a:tab pos="4385969" algn="l"/>
                <a:tab pos="4857920" algn="l"/>
                <a:tab pos="5329869" algn="l"/>
                <a:tab pos="5801820" algn="l"/>
                <a:tab pos="6273770" algn="l"/>
                <a:tab pos="6745721" algn="l"/>
                <a:tab pos="7217670" algn="l"/>
                <a:tab pos="7689621" algn="l"/>
                <a:tab pos="8161571" algn="l"/>
                <a:tab pos="8633522" algn="l"/>
                <a:tab pos="9105471" algn="l"/>
                <a:tab pos="9577422" algn="l"/>
              </a:tabLst>
            </a:pPr>
            <a:r>
              <a:rPr lang="en-GB" sz="2500" b="1" dirty="0">
                <a:solidFill>
                  <a:srgbClr val="FF0000"/>
                </a:solidFill>
                <a:ea typeface="DejaVu Sans" charset="0"/>
                <a:cs typeface="DejaVu Sans" charset="0"/>
              </a:rPr>
              <a:t>DVCS:</a:t>
            </a:r>
          </a:p>
          <a:p>
            <a:pPr marL="138417" indent="-138417">
              <a:lnSpc>
                <a:spcPct val="120000"/>
              </a:lnSpc>
              <a:buFont typeface="Arial" charset="0"/>
              <a:buChar char="•"/>
              <a:tabLst>
                <a:tab pos="140084" algn="l"/>
                <a:tab pos="610367" algn="l"/>
                <a:tab pos="1082318" algn="l"/>
                <a:tab pos="1554267" algn="l"/>
                <a:tab pos="2026218" algn="l"/>
                <a:tab pos="2498168" algn="l"/>
                <a:tab pos="2970119" algn="l"/>
                <a:tab pos="3442068" algn="l"/>
                <a:tab pos="3914019" algn="l"/>
                <a:tab pos="4385969" algn="l"/>
                <a:tab pos="4857920" algn="l"/>
                <a:tab pos="5329869" algn="l"/>
                <a:tab pos="5801820" algn="l"/>
                <a:tab pos="6273770" algn="l"/>
                <a:tab pos="6745721" algn="l"/>
                <a:tab pos="7217670" algn="l"/>
                <a:tab pos="7689621" algn="l"/>
                <a:tab pos="8161571" algn="l"/>
                <a:tab pos="8633522" algn="l"/>
                <a:tab pos="9105471" algn="l"/>
                <a:tab pos="9577422" algn="l"/>
              </a:tabLst>
            </a:pPr>
            <a:r>
              <a:rPr lang="en-GB" sz="20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Very clean experimental signature</a:t>
            </a:r>
          </a:p>
          <a:p>
            <a:pPr marL="138417" indent="-138417">
              <a:lnSpc>
                <a:spcPct val="120000"/>
              </a:lnSpc>
              <a:buFont typeface="Arial" charset="0"/>
              <a:buChar char="•"/>
              <a:tabLst>
                <a:tab pos="140084" algn="l"/>
                <a:tab pos="610367" algn="l"/>
                <a:tab pos="1082318" algn="l"/>
                <a:tab pos="1554267" algn="l"/>
                <a:tab pos="2026218" algn="l"/>
                <a:tab pos="2498168" algn="l"/>
                <a:tab pos="2970119" algn="l"/>
                <a:tab pos="3442068" algn="l"/>
                <a:tab pos="3914019" algn="l"/>
                <a:tab pos="4385969" algn="l"/>
                <a:tab pos="4857920" algn="l"/>
                <a:tab pos="5329869" algn="l"/>
                <a:tab pos="5801820" algn="l"/>
                <a:tab pos="6273770" algn="l"/>
                <a:tab pos="6745721" algn="l"/>
                <a:tab pos="7217670" algn="l"/>
                <a:tab pos="7689621" algn="l"/>
                <a:tab pos="8161571" algn="l"/>
                <a:tab pos="8633522" algn="l"/>
                <a:tab pos="9105471" algn="l"/>
                <a:tab pos="9577422" algn="l"/>
              </a:tabLst>
            </a:pPr>
            <a:r>
              <a:rPr lang="en-GB" sz="20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No VM wave-function uncertainty</a:t>
            </a:r>
          </a:p>
          <a:p>
            <a:pPr marL="138417" indent="-138417">
              <a:lnSpc>
                <a:spcPct val="120000"/>
              </a:lnSpc>
              <a:buFont typeface="Arial" charset="0"/>
              <a:buChar char="•"/>
              <a:tabLst>
                <a:tab pos="140084" algn="l"/>
                <a:tab pos="610367" algn="l"/>
                <a:tab pos="1082318" algn="l"/>
                <a:tab pos="1554267" algn="l"/>
                <a:tab pos="2026218" algn="l"/>
                <a:tab pos="2498168" algn="l"/>
                <a:tab pos="2970119" algn="l"/>
                <a:tab pos="3442068" algn="l"/>
                <a:tab pos="3914019" algn="l"/>
                <a:tab pos="4385969" algn="l"/>
                <a:tab pos="4857920" algn="l"/>
                <a:tab pos="5329869" algn="l"/>
                <a:tab pos="5801820" algn="l"/>
                <a:tab pos="6273770" algn="l"/>
                <a:tab pos="6745721" algn="l"/>
                <a:tab pos="7217670" algn="l"/>
                <a:tab pos="7689621" algn="l"/>
                <a:tab pos="8161571" algn="l"/>
                <a:tab pos="8633522" algn="l"/>
                <a:tab pos="9105471" algn="l"/>
                <a:tab pos="9577422" algn="l"/>
              </a:tabLst>
            </a:pPr>
            <a:r>
              <a:rPr lang="en-GB" sz="20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Hard scale provided by Q</a:t>
            </a:r>
            <a:r>
              <a:rPr lang="en-GB" sz="2000" b="1" baseline="300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2</a:t>
            </a:r>
          </a:p>
          <a:p>
            <a:pPr marL="138417" indent="-138417">
              <a:lnSpc>
                <a:spcPct val="120000"/>
              </a:lnSpc>
              <a:buFont typeface="Arial" charset="0"/>
              <a:buChar char="•"/>
              <a:tabLst>
                <a:tab pos="140084" algn="l"/>
                <a:tab pos="610367" algn="l"/>
                <a:tab pos="1082318" algn="l"/>
                <a:tab pos="1554267" algn="l"/>
                <a:tab pos="2026218" algn="l"/>
                <a:tab pos="2498168" algn="l"/>
                <a:tab pos="2970119" algn="l"/>
                <a:tab pos="3442068" algn="l"/>
                <a:tab pos="3914019" algn="l"/>
                <a:tab pos="4385969" algn="l"/>
                <a:tab pos="4857920" algn="l"/>
                <a:tab pos="5329869" algn="l"/>
                <a:tab pos="5801820" algn="l"/>
                <a:tab pos="6273770" algn="l"/>
                <a:tab pos="6745721" algn="l"/>
                <a:tab pos="7217670" algn="l"/>
                <a:tab pos="7689621" algn="l"/>
                <a:tab pos="8161571" algn="l"/>
                <a:tab pos="8633522" algn="l"/>
                <a:tab pos="9105471" algn="l"/>
                <a:tab pos="9577422" algn="l"/>
              </a:tabLst>
            </a:pPr>
            <a:r>
              <a:rPr lang="en-GB" sz="20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Sensitive to both quarks and gluons [via Q</a:t>
            </a:r>
            <a:r>
              <a:rPr lang="en-GB" sz="2000" b="1" baseline="300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2 </a:t>
            </a:r>
            <a:r>
              <a:rPr lang="en-GB" sz="20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dependence of </a:t>
            </a:r>
            <a:r>
              <a:rPr lang="en-GB" sz="2000" b="1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xsec</a:t>
            </a:r>
            <a:r>
              <a:rPr lang="en-GB" sz="20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 (scaling violation)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7AB2157-2DC5-3269-2064-7113CD8C7F86}"/>
              </a:ext>
            </a:extLst>
          </p:cNvPr>
          <p:cNvGrpSpPr/>
          <p:nvPr/>
        </p:nvGrpSpPr>
        <p:grpSpPr>
          <a:xfrm>
            <a:off x="8383566" y="934156"/>
            <a:ext cx="2826388" cy="1836836"/>
            <a:chOff x="416977" y="654087"/>
            <a:chExt cx="2826388" cy="2089446"/>
          </a:xfrm>
        </p:grpSpPr>
        <p:sp>
          <p:nvSpPr>
            <p:cNvPr id="29" name="Text Box 26">
              <a:extLst>
                <a:ext uri="{FF2B5EF4-FFF2-40B4-BE49-F238E27FC236}">
                  <a16:creationId xmlns:a16="http://schemas.microsoft.com/office/drawing/2014/main" id="{78222566-30C6-700B-5B49-E316A86D64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977" y="654087"/>
              <a:ext cx="2826388" cy="48447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2276" tIns="72989" rIns="92276" bIns="48029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3000"/>
                </a:lnSpc>
                <a:tabLst>
                  <a:tab pos="0" algn="l"/>
                  <a:tab pos="470283" algn="l"/>
                  <a:tab pos="942233" algn="l"/>
                  <a:tab pos="1414183" algn="l"/>
                  <a:tab pos="1886134" algn="l"/>
                  <a:tab pos="2358084" algn="l"/>
                  <a:tab pos="2830034" algn="l"/>
                  <a:tab pos="3301984" algn="l"/>
                  <a:tab pos="3773935" algn="l"/>
                  <a:tab pos="4245885" algn="l"/>
                  <a:tab pos="4717835" algn="l"/>
                  <a:tab pos="5189785" algn="l"/>
                  <a:tab pos="5661736" algn="l"/>
                  <a:tab pos="6133686" algn="l"/>
                  <a:tab pos="6605636" algn="l"/>
                  <a:tab pos="7077586" algn="l"/>
                  <a:tab pos="7549537" algn="l"/>
                  <a:tab pos="8021487" algn="l"/>
                  <a:tab pos="8493437" algn="l"/>
                  <a:tab pos="8965387" algn="l"/>
                  <a:tab pos="9437338" algn="l"/>
                </a:tabLst>
              </a:pPr>
              <a:r>
                <a:rPr lang="en-GB" sz="2500" dirty="0">
                  <a:solidFill>
                    <a:srgbClr val="000066"/>
                  </a:solidFill>
                  <a:latin typeface="Times New Roman" charset="0"/>
                  <a:ea typeface="DejaVu Sans" charset="0"/>
                  <a:cs typeface="DejaVu Sans" charset="0"/>
                </a:rPr>
                <a:t>VM (</a:t>
              </a:r>
              <a:r>
                <a:rPr lang="en-GB" sz="2500" dirty="0" err="1">
                  <a:solidFill>
                    <a:srgbClr val="00006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ρ</a:t>
              </a:r>
              <a:r>
                <a:rPr lang="en-GB" sz="2500" dirty="0">
                  <a:solidFill>
                    <a:srgbClr val="00006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, </a:t>
              </a:r>
              <a:r>
                <a:rPr lang="en-GB" sz="2500" dirty="0" err="1">
                  <a:solidFill>
                    <a:srgbClr val="00006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ω</a:t>
              </a:r>
              <a:r>
                <a:rPr lang="en-GB" sz="2500" dirty="0">
                  <a:solidFill>
                    <a:srgbClr val="00006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, </a:t>
              </a:r>
              <a:r>
                <a:rPr lang="en-GB" sz="2500" dirty="0" err="1">
                  <a:solidFill>
                    <a:srgbClr val="00006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φ</a:t>
              </a:r>
              <a:r>
                <a:rPr lang="en-GB" sz="2500" dirty="0">
                  <a:solidFill>
                    <a:srgbClr val="00006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, J/ψ, </a:t>
              </a:r>
              <a:r>
                <a:rPr lang="en-GB" sz="2500" dirty="0" err="1">
                  <a:solidFill>
                    <a:srgbClr val="00006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Υ</a:t>
              </a:r>
              <a:r>
                <a:rPr lang="en-GB" sz="2500" dirty="0">
                  <a:solidFill>
                    <a:srgbClr val="000066"/>
                  </a:solidFill>
                  <a:latin typeface="Times New Roman" charset="0"/>
                  <a:ea typeface="DejaVu Sans" charset="0"/>
                  <a:cs typeface="DejaVu Sans" charset="0"/>
                </a:rPr>
                <a:t>)</a:t>
              </a:r>
            </a:p>
          </p:txBody>
        </p:sp>
        <p:grpSp>
          <p:nvGrpSpPr>
            <p:cNvPr id="30" name="Group 33">
              <a:extLst>
                <a:ext uri="{FF2B5EF4-FFF2-40B4-BE49-F238E27FC236}">
                  <a16:creationId xmlns:a16="http://schemas.microsoft.com/office/drawing/2014/main" id="{0BB4B151-38A8-48D1-E26E-95FC83DFC1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6949" y="1083539"/>
              <a:ext cx="2533374" cy="1659994"/>
              <a:chOff x="272" y="656"/>
              <a:chExt cx="1508" cy="1005"/>
            </a:xfrm>
          </p:grpSpPr>
          <p:grpSp>
            <p:nvGrpSpPr>
              <p:cNvPr id="31" name="Group 34">
                <a:extLst>
                  <a:ext uri="{FF2B5EF4-FFF2-40B4-BE49-F238E27FC236}">
                    <a16:creationId xmlns:a16="http://schemas.microsoft.com/office/drawing/2014/main" id="{FF41115D-00D8-2E4F-CE37-D2E72ACE6A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7" y="656"/>
                <a:ext cx="1333" cy="1005"/>
                <a:chOff x="447" y="656"/>
                <a:chExt cx="1333" cy="1005"/>
              </a:xfrm>
            </p:grpSpPr>
            <p:sp>
              <p:nvSpPr>
                <p:cNvPr id="33" name="Text Box 35">
                  <a:extLst>
                    <a:ext uri="{FF2B5EF4-FFF2-40B4-BE49-F238E27FC236}">
                      <a16:creationId xmlns:a16="http://schemas.microsoft.com/office/drawing/2014/main" id="{7F12ECAA-56B5-57B5-D80F-2FC6294C679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29" y="1118"/>
                  <a:ext cx="298" cy="287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lIns="89280" tIns="65880" rIns="89280" bIns="44640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lnSpc>
                      <a:spcPct val="93000"/>
                    </a:lnSpc>
                    <a:tabLst>
                      <a:tab pos="0" algn="l"/>
                      <a:tab pos="470283" algn="l"/>
                      <a:tab pos="942233" algn="l"/>
                      <a:tab pos="1414183" algn="l"/>
                      <a:tab pos="1886134" algn="l"/>
                      <a:tab pos="2358084" algn="l"/>
                      <a:tab pos="2830034" algn="l"/>
                      <a:tab pos="3301984" algn="l"/>
                      <a:tab pos="3773935" algn="l"/>
                      <a:tab pos="4245885" algn="l"/>
                      <a:tab pos="4717835" algn="l"/>
                      <a:tab pos="5189785" algn="l"/>
                      <a:tab pos="5661736" algn="l"/>
                      <a:tab pos="6133686" algn="l"/>
                      <a:tab pos="6605636" algn="l"/>
                      <a:tab pos="7077586" algn="l"/>
                      <a:tab pos="7549537" algn="l"/>
                      <a:tab pos="8021487" algn="l"/>
                      <a:tab pos="8493437" algn="l"/>
                      <a:tab pos="8965387" algn="l"/>
                      <a:tab pos="9437338" algn="l"/>
                    </a:tabLst>
                  </a:pPr>
                  <a:r>
                    <a:rPr lang="en-GB" sz="2500" b="1" dirty="0">
                      <a:solidFill>
                        <a:srgbClr val="000000"/>
                      </a:solidFill>
                      <a:latin typeface="Times New Roman" charset="0"/>
                      <a:ea typeface="DejaVu Sans" charset="0"/>
                      <a:cs typeface="DejaVu Sans" charset="0"/>
                    </a:rPr>
                    <a:t>IP</a:t>
                  </a:r>
                </a:p>
              </p:txBody>
            </p:sp>
            <p:grpSp>
              <p:nvGrpSpPr>
                <p:cNvPr id="34" name="Group 36">
                  <a:extLst>
                    <a:ext uri="{FF2B5EF4-FFF2-40B4-BE49-F238E27FC236}">
                      <a16:creationId xmlns:a16="http://schemas.microsoft.com/office/drawing/2014/main" id="{65C97710-AEA3-D606-284F-23ADAD7BED0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7" y="656"/>
                  <a:ext cx="1333" cy="1005"/>
                  <a:chOff x="447" y="656"/>
                  <a:chExt cx="1333" cy="1005"/>
                </a:xfrm>
              </p:grpSpPr>
              <p:sp>
                <p:nvSpPr>
                  <p:cNvPr id="35" name="Freeform 37">
                    <a:extLst>
                      <a:ext uri="{FF2B5EF4-FFF2-40B4-BE49-F238E27FC236}">
                        <a16:creationId xmlns:a16="http://schemas.microsoft.com/office/drawing/2014/main" id="{24FCE380-69EA-3449-F629-7FDC9F0F9DB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58" y="1022"/>
                    <a:ext cx="104" cy="494"/>
                  </a:xfrm>
                  <a:custGeom>
                    <a:avLst/>
                    <a:gdLst>
                      <a:gd name="T0" fmla="*/ 36 w 114"/>
                      <a:gd name="T1" fmla="*/ 368 h 532"/>
                      <a:gd name="T2" fmla="*/ 35 w 114"/>
                      <a:gd name="T3" fmla="*/ 357 h 532"/>
                      <a:gd name="T4" fmla="*/ 1 w 114"/>
                      <a:gd name="T5" fmla="*/ 339 h 532"/>
                      <a:gd name="T6" fmla="*/ 72 w 114"/>
                      <a:gd name="T7" fmla="*/ 308 h 532"/>
                      <a:gd name="T8" fmla="*/ 5 w 114"/>
                      <a:gd name="T9" fmla="*/ 282 h 532"/>
                      <a:gd name="T10" fmla="*/ 72 w 114"/>
                      <a:gd name="T11" fmla="*/ 251 h 532"/>
                      <a:gd name="T12" fmla="*/ 4 w 114"/>
                      <a:gd name="T13" fmla="*/ 224 h 532"/>
                      <a:gd name="T14" fmla="*/ 71 w 114"/>
                      <a:gd name="T15" fmla="*/ 193 h 532"/>
                      <a:gd name="T16" fmla="*/ 2 w 114"/>
                      <a:gd name="T17" fmla="*/ 165 h 532"/>
                      <a:gd name="T18" fmla="*/ 68 w 114"/>
                      <a:gd name="T19" fmla="*/ 134 h 532"/>
                      <a:gd name="T20" fmla="*/ 0 w 114"/>
                      <a:gd name="T21" fmla="*/ 108 h 532"/>
                      <a:gd name="T22" fmla="*/ 68 w 114"/>
                      <a:gd name="T23" fmla="*/ 79 h 532"/>
                      <a:gd name="T24" fmla="*/ 5 w 114"/>
                      <a:gd name="T25" fmla="*/ 50 h 532"/>
                      <a:gd name="T26" fmla="*/ 67 w 114"/>
                      <a:gd name="T27" fmla="*/ 27 h 532"/>
                      <a:gd name="T28" fmla="*/ 33 w 114"/>
                      <a:gd name="T29" fmla="*/ 8 h 532"/>
                      <a:gd name="T30" fmla="*/ 35 w 114"/>
                      <a:gd name="T31" fmla="*/ 0 h 532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114"/>
                      <a:gd name="T49" fmla="*/ 0 h 532"/>
                      <a:gd name="T50" fmla="*/ 114 w 114"/>
                      <a:gd name="T51" fmla="*/ 532 h 532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114" h="532">
                        <a:moveTo>
                          <a:pt x="57" y="532"/>
                        </a:moveTo>
                        <a:lnTo>
                          <a:pt x="55" y="517"/>
                        </a:lnTo>
                        <a:lnTo>
                          <a:pt x="1" y="490"/>
                        </a:lnTo>
                        <a:lnTo>
                          <a:pt x="114" y="448"/>
                        </a:lnTo>
                        <a:lnTo>
                          <a:pt x="6" y="408"/>
                        </a:lnTo>
                        <a:lnTo>
                          <a:pt x="114" y="363"/>
                        </a:lnTo>
                        <a:lnTo>
                          <a:pt x="4" y="324"/>
                        </a:lnTo>
                        <a:lnTo>
                          <a:pt x="112" y="279"/>
                        </a:lnTo>
                        <a:lnTo>
                          <a:pt x="2" y="240"/>
                        </a:lnTo>
                        <a:lnTo>
                          <a:pt x="109" y="194"/>
                        </a:lnTo>
                        <a:lnTo>
                          <a:pt x="0" y="156"/>
                        </a:lnTo>
                        <a:lnTo>
                          <a:pt x="108" y="114"/>
                        </a:lnTo>
                        <a:lnTo>
                          <a:pt x="6" y="72"/>
                        </a:lnTo>
                        <a:lnTo>
                          <a:pt x="106" y="39"/>
                        </a:lnTo>
                        <a:lnTo>
                          <a:pt x="52" y="13"/>
                        </a:lnTo>
                        <a:lnTo>
                          <a:pt x="55" y="0"/>
                        </a:lnTo>
                      </a:path>
                    </a:pathLst>
                  </a:custGeom>
                  <a:noFill/>
                  <a:ln w="1908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6" name="Line 38">
                    <a:extLst>
                      <a:ext uri="{FF2B5EF4-FFF2-40B4-BE49-F238E27FC236}">
                        <a16:creationId xmlns:a16="http://schemas.microsoft.com/office/drawing/2014/main" id="{8118661C-526C-B91C-B095-D16A685BF5F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86" y="931"/>
                    <a:ext cx="580" cy="91"/>
                  </a:xfrm>
                  <a:prstGeom prst="line">
                    <a:avLst/>
                  </a:prstGeom>
                  <a:noFill/>
                  <a:ln w="5724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7" name="Line 39">
                    <a:extLst>
                      <a:ext uri="{FF2B5EF4-FFF2-40B4-BE49-F238E27FC236}">
                        <a16:creationId xmlns:a16="http://schemas.microsoft.com/office/drawing/2014/main" id="{D2827DAD-B4AE-B699-25BC-A4A44D12BA7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80" y="1504"/>
                    <a:ext cx="522" cy="139"/>
                  </a:xfrm>
                  <a:prstGeom prst="line">
                    <a:avLst/>
                  </a:prstGeom>
                  <a:noFill/>
                  <a:ln w="1908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8" name="Line 40">
                    <a:extLst>
                      <a:ext uri="{FF2B5EF4-FFF2-40B4-BE49-F238E27FC236}">
                        <a16:creationId xmlns:a16="http://schemas.microsoft.com/office/drawing/2014/main" id="{A175ADBC-2B93-757F-7C13-938D41147D6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076" y="1504"/>
                    <a:ext cx="590" cy="139"/>
                  </a:xfrm>
                  <a:prstGeom prst="line">
                    <a:avLst/>
                  </a:prstGeom>
                  <a:noFill/>
                  <a:ln w="1908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9" name="Text Box 41">
                        <a:extLst>
                          <a:ext uri="{FF2B5EF4-FFF2-40B4-BE49-F238E27FC236}">
                            <a16:creationId xmlns:a16="http://schemas.microsoft.com/office/drawing/2014/main" id="{16F402C6-3F71-9EA7-3256-056DB835D169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47" y="1390"/>
                        <a:ext cx="240" cy="27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lIns="89280" tIns="62280" rIns="89280" bIns="44640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pPr>
                          <a:lnSpc>
                            <a:spcPct val="93000"/>
                          </a:lnSpc>
                          <a:tabLst>
                            <a:tab pos="0" algn="l"/>
                            <a:tab pos="470283" algn="l"/>
                            <a:tab pos="942233" algn="l"/>
                            <a:tab pos="1414183" algn="l"/>
                            <a:tab pos="1886134" algn="l"/>
                            <a:tab pos="2358084" algn="l"/>
                            <a:tab pos="2830034" algn="l"/>
                            <a:tab pos="3301984" algn="l"/>
                            <a:tab pos="3773935" algn="l"/>
                            <a:tab pos="4245885" algn="l"/>
                            <a:tab pos="4717835" algn="l"/>
                            <a:tab pos="5189785" algn="l"/>
                            <a:tab pos="5661736" algn="l"/>
                            <a:tab pos="6133686" algn="l"/>
                            <a:tab pos="6605636" algn="l"/>
                            <a:tab pos="7077586" algn="l"/>
                            <a:tab pos="7549537" algn="l"/>
                            <a:tab pos="8021487" algn="l"/>
                            <a:tab pos="8493437" algn="l"/>
                            <a:tab pos="8965387" algn="l"/>
                            <a:tab pos="9437338" algn="l"/>
                          </a:tabLst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0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ejaVu Sans" charset="0"/>
                                  <a:cs typeface="DejaVu Sans" charset="0"/>
                                </a:rPr>
                                <m:t>𝒑</m:t>
                              </m:r>
                            </m:oMath>
                          </m:oMathPara>
                        </a14:m>
                        <a:endParaRPr lang="en-GB" sz="2000" b="1" dirty="0">
                          <a:solidFill>
                            <a:srgbClr val="000000"/>
                          </a:solidFill>
                          <a:latin typeface="Times New Roman" charset="0"/>
                          <a:ea typeface="DejaVu Sans" charset="0"/>
                          <a:cs typeface="DejaVu Sans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9" name="Text Box 41">
                        <a:extLst>
                          <a:ext uri="{FF2B5EF4-FFF2-40B4-BE49-F238E27FC236}">
                            <a16:creationId xmlns:a16="http://schemas.microsoft.com/office/drawing/2014/main" id="{16F402C6-3F71-9EA7-3256-056DB835D16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 bwMode="auto">
                      <a:xfrm>
                        <a:off x="447" y="1390"/>
                        <a:ext cx="240" cy="271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b="-9375"/>
                        </a:stretch>
                      </a:blip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it-IT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40" name="Freeform 42">
                    <a:extLst>
                      <a:ext uri="{FF2B5EF4-FFF2-40B4-BE49-F238E27FC236}">
                        <a16:creationId xmlns:a16="http://schemas.microsoft.com/office/drawing/2014/main" id="{AEB72428-C586-C089-329D-EB1B4CF6513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1980000">
                    <a:off x="587" y="753"/>
                    <a:ext cx="453" cy="443"/>
                  </a:xfrm>
                  <a:custGeom>
                    <a:avLst/>
                    <a:gdLst>
                      <a:gd name="T0" fmla="*/ 97 w 380"/>
                      <a:gd name="T1" fmla="*/ 57 h 311"/>
                      <a:gd name="T2" fmla="*/ 36 w 380"/>
                      <a:gd name="T3" fmla="*/ 416 h 311"/>
                      <a:gd name="T4" fmla="*/ 302 w 380"/>
                      <a:gd name="T5" fmla="*/ 54 h 311"/>
                      <a:gd name="T6" fmla="*/ 178 w 380"/>
                      <a:gd name="T7" fmla="*/ 736 h 311"/>
                      <a:gd name="T8" fmla="*/ 446 w 380"/>
                      <a:gd name="T9" fmla="*/ 387 h 311"/>
                      <a:gd name="T10" fmla="*/ 324 w 380"/>
                      <a:gd name="T11" fmla="*/ 1067 h 311"/>
                      <a:gd name="T12" fmla="*/ 590 w 380"/>
                      <a:gd name="T13" fmla="*/ 708 h 311"/>
                      <a:gd name="T14" fmla="*/ 466 w 380"/>
                      <a:gd name="T15" fmla="*/ 1390 h 311"/>
                      <a:gd name="T16" fmla="*/ 734 w 380"/>
                      <a:gd name="T17" fmla="*/ 1048 h 311"/>
                      <a:gd name="T18" fmla="*/ 612 w 380"/>
                      <a:gd name="T19" fmla="*/ 1716 h 311"/>
                      <a:gd name="T20" fmla="*/ 881 w 380"/>
                      <a:gd name="T21" fmla="*/ 1377 h 311"/>
                      <a:gd name="T22" fmla="*/ 817 w 380"/>
                      <a:gd name="T23" fmla="*/ 1825 h 31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380"/>
                      <a:gd name="T37" fmla="*/ 0 h 311"/>
                      <a:gd name="T38" fmla="*/ 380 w 380"/>
                      <a:gd name="T39" fmla="*/ 311 h 31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380" h="311">
                        <a:moveTo>
                          <a:pt x="40" y="10"/>
                        </a:moveTo>
                        <a:cubicBezTo>
                          <a:pt x="36" y="20"/>
                          <a:pt x="0" y="70"/>
                          <a:pt x="15" y="71"/>
                        </a:cubicBezTo>
                        <a:cubicBezTo>
                          <a:pt x="29" y="70"/>
                          <a:pt x="116" y="0"/>
                          <a:pt x="125" y="9"/>
                        </a:cubicBezTo>
                        <a:cubicBezTo>
                          <a:pt x="136" y="19"/>
                          <a:pt x="64" y="116"/>
                          <a:pt x="74" y="126"/>
                        </a:cubicBezTo>
                        <a:cubicBezTo>
                          <a:pt x="84" y="135"/>
                          <a:pt x="174" y="56"/>
                          <a:pt x="185" y="66"/>
                        </a:cubicBezTo>
                        <a:cubicBezTo>
                          <a:pt x="194" y="75"/>
                          <a:pt x="124" y="172"/>
                          <a:pt x="134" y="182"/>
                        </a:cubicBezTo>
                        <a:cubicBezTo>
                          <a:pt x="145" y="191"/>
                          <a:pt x="235" y="111"/>
                          <a:pt x="245" y="121"/>
                        </a:cubicBezTo>
                        <a:cubicBezTo>
                          <a:pt x="256" y="131"/>
                          <a:pt x="184" y="228"/>
                          <a:pt x="194" y="237"/>
                        </a:cubicBezTo>
                        <a:cubicBezTo>
                          <a:pt x="205" y="247"/>
                          <a:pt x="294" y="169"/>
                          <a:pt x="305" y="179"/>
                        </a:cubicBezTo>
                        <a:cubicBezTo>
                          <a:pt x="315" y="189"/>
                          <a:pt x="244" y="284"/>
                          <a:pt x="254" y="293"/>
                        </a:cubicBezTo>
                        <a:cubicBezTo>
                          <a:pt x="265" y="303"/>
                          <a:pt x="352" y="232"/>
                          <a:pt x="366" y="235"/>
                        </a:cubicBezTo>
                        <a:cubicBezTo>
                          <a:pt x="380" y="238"/>
                          <a:pt x="345" y="295"/>
                          <a:pt x="339" y="311"/>
                        </a:cubicBezTo>
                      </a:path>
                    </a:pathLst>
                  </a:custGeom>
                  <a:noFill/>
                  <a:ln w="1908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1" name="Text Box 43">
                        <a:extLst>
                          <a:ext uri="{FF2B5EF4-FFF2-40B4-BE49-F238E27FC236}">
                            <a16:creationId xmlns:a16="http://schemas.microsoft.com/office/drawing/2014/main" id="{2C75CCC8-5452-7691-0D6D-31680320CF0C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494" y="1390"/>
                        <a:ext cx="286" cy="27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lIns="89280" tIns="62280" rIns="89280" bIns="44640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pPr>
                          <a:lnSpc>
                            <a:spcPct val="93000"/>
                          </a:lnSpc>
                          <a:tabLst>
                            <a:tab pos="0" algn="l"/>
                            <a:tab pos="470283" algn="l"/>
                            <a:tab pos="942233" algn="l"/>
                            <a:tab pos="1414183" algn="l"/>
                            <a:tab pos="1886134" algn="l"/>
                            <a:tab pos="2358084" algn="l"/>
                            <a:tab pos="2830034" algn="l"/>
                            <a:tab pos="3301984" algn="l"/>
                            <a:tab pos="3773935" algn="l"/>
                            <a:tab pos="4245885" algn="l"/>
                            <a:tab pos="4717835" algn="l"/>
                            <a:tab pos="5189785" algn="l"/>
                            <a:tab pos="5661736" algn="l"/>
                            <a:tab pos="6133686" algn="l"/>
                            <a:tab pos="6605636" algn="l"/>
                            <a:tab pos="7077586" algn="l"/>
                            <a:tab pos="7549537" algn="l"/>
                            <a:tab pos="8021487" algn="l"/>
                            <a:tab pos="8493437" algn="l"/>
                            <a:tab pos="8965387" algn="l"/>
                            <a:tab pos="9437338" algn="l"/>
                          </a:tabLst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0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ejaVu Sans" charset="0"/>
                                      <a:cs typeface="DejaVu Sans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ejaVu Sans" charset="0"/>
                                      <a:cs typeface="DejaVu Sans" charset="0"/>
                                    </a:rPr>
                                    <m:t>𝒑</m:t>
                                  </m:r>
                                </m:e>
                                <m:sup>
                                  <m:r>
                                    <a:rPr lang="en-US" sz="20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ejaVu Sans" charset="0"/>
                                      <a:cs typeface="DejaVu Sans" charset="0"/>
                                    </a:rPr>
                                    <m:t>′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GB" sz="2000" b="1" dirty="0">
                          <a:solidFill>
                            <a:srgbClr val="000000"/>
                          </a:solidFill>
                          <a:latin typeface="Times New Roman" charset="0"/>
                          <a:ea typeface="DejaVu Sans" charset="0"/>
                          <a:cs typeface="DejaVu Sans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1" name="Text Box 43">
                        <a:extLst>
                          <a:ext uri="{FF2B5EF4-FFF2-40B4-BE49-F238E27FC236}">
                            <a16:creationId xmlns:a16="http://schemas.microsoft.com/office/drawing/2014/main" id="{2C75CCC8-5452-7691-0D6D-31680320CF0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 bwMode="auto">
                      <a:xfrm>
                        <a:off x="1494" y="1390"/>
                        <a:ext cx="286" cy="271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 b="-9375"/>
                        </a:stretch>
                      </a:blip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it-IT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42" name="Text Box 44">
                    <a:extLst>
                      <a:ext uri="{FF2B5EF4-FFF2-40B4-BE49-F238E27FC236}">
                        <a16:creationId xmlns:a16="http://schemas.microsoft.com/office/drawing/2014/main" id="{29BEA52C-6A95-DB43-6851-8B30666500D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16" y="656"/>
                    <a:ext cx="222" cy="250"/>
                  </a:xfrm>
                  <a:prstGeom prst="rect">
                    <a:avLst/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lIns="89280" tIns="62280" rIns="89280" bIns="44640">
                    <a:prstTxWarp prst="textNoShape">
                      <a:avLst/>
                    </a:prstTxWarp>
                    <a:spAutoFit/>
                  </a:bodyPr>
                  <a:lstStyle/>
                  <a:p>
                    <a:pPr>
                      <a:lnSpc>
                        <a:spcPct val="93000"/>
                      </a:lnSpc>
                      <a:tabLst>
                        <a:tab pos="0" algn="l"/>
                        <a:tab pos="470283" algn="l"/>
                        <a:tab pos="942233" algn="l"/>
                        <a:tab pos="1414183" algn="l"/>
                        <a:tab pos="1886134" algn="l"/>
                        <a:tab pos="2358084" algn="l"/>
                        <a:tab pos="2830034" algn="l"/>
                        <a:tab pos="3301984" algn="l"/>
                        <a:tab pos="3773935" algn="l"/>
                        <a:tab pos="4245885" algn="l"/>
                        <a:tab pos="4717835" algn="l"/>
                        <a:tab pos="5189785" algn="l"/>
                        <a:tab pos="5661736" algn="l"/>
                        <a:tab pos="6133686" algn="l"/>
                        <a:tab pos="6605636" algn="l"/>
                        <a:tab pos="7077586" algn="l"/>
                        <a:tab pos="7549537" algn="l"/>
                        <a:tab pos="8021487" algn="l"/>
                        <a:tab pos="8493437" algn="l"/>
                        <a:tab pos="8965387" algn="l"/>
                        <a:tab pos="9437338" algn="l"/>
                      </a:tabLst>
                    </a:pPr>
                    <a:r>
                      <a:rPr lang="en-GB" sz="2100" b="1" dirty="0">
                        <a:solidFill>
                          <a:srgbClr val="000000"/>
                        </a:solidFill>
                        <a:latin typeface="Times New Roman" charset="0"/>
                        <a:ea typeface="DejaVu Sans" charset="0"/>
                        <a:cs typeface="DejaVu Sans" charset="0"/>
                      </a:rPr>
                      <a:t>V</a:t>
                    </a:r>
                  </a:p>
                </p:txBody>
              </p:sp>
            </p:grpSp>
          </p:grpSp>
          <p:sp>
            <p:nvSpPr>
              <p:cNvPr id="32" name="Text Box 45">
                <a:extLst>
                  <a:ext uri="{FF2B5EF4-FFF2-40B4-BE49-F238E27FC236}">
                    <a16:creationId xmlns:a16="http://schemas.microsoft.com/office/drawing/2014/main" id="{ACE8759A-8C22-EC06-4B23-3CF94648DD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2" y="698"/>
                <a:ext cx="334" cy="34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89280" tIns="44640" rIns="89280" bIns="44640">
                <a:prstTxWarp prst="textNoShape">
                  <a:avLst/>
                </a:prstTxWarp>
                <a:spAutoFit/>
              </a:bodyPr>
              <a:lstStyle/>
              <a:p>
                <a:pPr algn="ctr">
                  <a:tabLst>
                    <a:tab pos="0" algn="l"/>
                    <a:tab pos="470283" algn="l"/>
                    <a:tab pos="942233" algn="l"/>
                    <a:tab pos="1414183" algn="l"/>
                    <a:tab pos="1886134" algn="l"/>
                    <a:tab pos="2358084" algn="l"/>
                    <a:tab pos="2830034" algn="l"/>
                    <a:tab pos="3301984" algn="l"/>
                    <a:tab pos="3773935" algn="l"/>
                    <a:tab pos="4245885" algn="l"/>
                    <a:tab pos="4717835" algn="l"/>
                    <a:tab pos="5189785" algn="l"/>
                    <a:tab pos="5661736" algn="l"/>
                    <a:tab pos="6133686" algn="l"/>
                    <a:tab pos="6605636" algn="l"/>
                    <a:tab pos="7077586" algn="l"/>
                    <a:tab pos="7549537" algn="l"/>
                    <a:tab pos="8021487" algn="l"/>
                    <a:tab pos="8493437" algn="l"/>
                    <a:tab pos="8965387" algn="l"/>
                    <a:tab pos="9437338" algn="l"/>
                  </a:tabLst>
                </a:pPr>
                <a:r>
                  <a:rPr lang="en-GB" sz="4600" b="1" baseline="30000" dirty="0" err="1">
                    <a:solidFill>
                      <a:srgbClr val="0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γ</a:t>
                </a:r>
                <a:r>
                  <a:rPr lang="en-GB" sz="4600" b="1" baseline="30000" dirty="0">
                    <a:solidFill>
                      <a:srgbClr val="0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</p:grpSp>
      </p:grpSp>
      <p:pic>
        <p:nvPicPr>
          <p:cNvPr id="43" name="Picture 42" descr="lingots.jpg">
            <a:extLst>
              <a:ext uri="{FF2B5EF4-FFF2-40B4-BE49-F238E27FC236}">
                <a16:creationId xmlns:a16="http://schemas.microsoft.com/office/drawing/2014/main" id="{584F50E6-99BC-11D7-9E74-03E9158312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6236" y="3912719"/>
            <a:ext cx="1306920" cy="9789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44" name="Text Box 32">
            <a:extLst>
              <a:ext uri="{FF2B5EF4-FFF2-40B4-BE49-F238E27FC236}">
                <a16:creationId xmlns:a16="http://schemas.microsoft.com/office/drawing/2014/main" id="{754D1874-12CE-8F24-ACDB-E94A060F6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3550" y="3677907"/>
            <a:ext cx="5254544" cy="2272544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  <a:ln w="9525">
            <a:noFill/>
            <a:round/>
            <a:headEnd/>
            <a:tailEnd/>
          </a:ln>
        </p:spPr>
        <p:txBody>
          <a:bodyPr wrap="square" lIns="93789" tIns="46894" rIns="93789" bIns="46894">
            <a:prstTxWarp prst="textNoShape">
              <a:avLst/>
            </a:prstTxWarp>
            <a:spAutoFit/>
          </a:bodyPr>
          <a:lstStyle/>
          <a:p>
            <a:pPr marL="138417" indent="-138417">
              <a:lnSpc>
                <a:spcPct val="93000"/>
              </a:lnSpc>
              <a:tabLst>
                <a:tab pos="140084" algn="l"/>
                <a:tab pos="610367" algn="l"/>
                <a:tab pos="1082318" algn="l"/>
                <a:tab pos="1554267" algn="l"/>
                <a:tab pos="2026218" algn="l"/>
                <a:tab pos="2498168" algn="l"/>
                <a:tab pos="2970119" algn="l"/>
                <a:tab pos="3442068" algn="l"/>
                <a:tab pos="3914019" algn="l"/>
                <a:tab pos="4385969" algn="l"/>
                <a:tab pos="4857920" algn="l"/>
                <a:tab pos="5329869" algn="l"/>
                <a:tab pos="5801820" algn="l"/>
                <a:tab pos="6273770" algn="l"/>
                <a:tab pos="6745721" algn="l"/>
                <a:tab pos="7217670" algn="l"/>
                <a:tab pos="7689621" algn="l"/>
                <a:tab pos="8161571" algn="l"/>
                <a:tab pos="8633522" algn="l"/>
                <a:tab pos="9105471" algn="l"/>
                <a:tab pos="9577422" algn="l"/>
              </a:tabLst>
            </a:pPr>
            <a:r>
              <a:rPr lang="en-GB" sz="2500" b="1" dirty="0">
                <a:solidFill>
                  <a:srgbClr val="008000"/>
                </a:solidFill>
                <a:ea typeface="DejaVu Sans" charset="0"/>
                <a:cs typeface="DejaVu Sans" charset="0"/>
              </a:rPr>
              <a:t>HEMP:</a:t>
            </a:r>
          </a:p>
          <a:p>
            <a:pPr marL="138417" indent="-138417">
              <a:lnSpc>
                <a:spcPct val="120000"/>
              </a:lnSpc>
              <a:buFont typeface="Arial" charset="0"/>
              <a:buChar char="•"/>
              <a:tabLst>
                <a:tab pos="140084" algn="l"/>
                <a:tab pos="610367" algn="l"/>
                <a:tab pos="1082318" algn="l"/>
                <a:tab pos="1554267" algn="l"/>
                <a:tab pos="2026218" algn="l"/>
                <a:tab pos="2498168" algn="l"/>
                <a:tab pos="2970119" algn="l"/>
                <a:tab pos="3442068" algn="l"/>
                <a:tab pos="3914019" algn="l"/>
                <a:tab pos="4385969" algn="l"/>
                <a:tab pos="4857920" algn="l"/>
                <a:tab pos="5329869" algn="l"/>
                <a:tab pos="5801820" algn="l"/>
                <a:tab pos="6273770" algn="l"/>
                <a:tab pos="6745721" algn="l"/>
                <a:tab pos="7217670" algn="l"/>
                <a:tab pos="7689621" algn="l"/>
                <a:tab pos="8161571" algn="l"/>
                <a:tab pos="8633522" algn="l"/>
                <a:tab pos="9105471" algn="l"/>
                <a:tab pos="9577422" algn="l"/>
              </a:tabLst>
            </a:pPr>
            <a:r>
              <a:rPr lang="en-US" sz="2000" b="1" dirty="0"/>
              <a:t>Uncertainty of wave function</a:t>
            </a:r>
          </a:p>
          <a:p>
            <a:pPr marL="138417" indent="-138417">
              <a:lnSpc>
                <a:spcPct val="120000"/>
              </a:lnSpc>
              <a:buFont typeface="Arial" charset="0"/>
              <a:buChar char="•"/>
              <a:tabLst>
                <a:tab pos="140084" algn="l"/>
                <a:tab pos="610367" algn="l"/>
                <a:tab pos="1082318" algn="l"/>
                <a:tab pos="1554267" algn="l"/>
                <a:tab pos="2026218" algn="l"/>
                <a:tab pos="2498168" algn="l"/>
                <a:tab pos="2970119" algn="l"/>
                <a:tab pos="3442068" algn="l"/>
                <a:tab pos="3914019" algn="l"/>
                <a:tab pos="4385969" algn="l"/>
                <a:tab pos="4857920" algn="l"/>
                <a:tab pos="5329869" algn="l"/>
                <a:tab pos="5801820" algn="l"/>
                <a:tab pos="6273770" algn="l"/>
                <a:tab pos="6745721" algn="l"/>
                <a:tab pos="7217670" algn="l"/>
                <a:tab pos="7689621" algn="l"/>
                <a:tab pos="8161571" algn="l"/>
                <a:tab pos="8633522" algn="l"/>
                <a:tab pos="9105471" algn="l"/>
                <a:tab pos="9577422" algn="l"/>
              </a:tabLst>
            </a:pPr>
            <a:r>
              <a:rPr lang="en-US" sz="2000" b="1" dirty="0">
                <a:solidFill>
                  <a:srgbClr val="008000"/>
                </a:solidFill>
              </a:rPr>
              <a:t>J/Psi </a:t>
            </a:r>
            <a:r>
              <a:rPr lang="en-US" sz="2000" dirty="0">
                <a:sym typeface="Wingdings"/>
              </a:rPr>
              <a:t></a:t>
            </a:r>
            <a:r>
              <a:rPr lang="en-US" sz="2000" dirty="0"/>
              <a:t> </a:t>
            </a:r>
            <a:r>
              <a:rPr lang="en-US" sz="2000" b="1" dirty="0"/>
              <a:t>direct access to gluons, </a:t>
            </a:r>
            <a:r>
              <a:rPr lang="en-US" sz="2000" b="1" dirty="0" err="1"/>
              <a:t>c+bar-c</a:t>
            </a:r>
            <a:r>
              <a:rPr lang="en-US" sz="2000" b="1" dirty="0"/>
              <a:t> pair produced via quark(gluon)-gluon fusion</a:t>
            </a:r>
            <a:endParaRPr lang="en-US" sz="2000" b="1" dirty="0">
              <a:solidFill>
                <a:srgbClr val="008000"/>
              </a:solidFill>
            </a:endParaRPr>
          </a:p>
          <a:p>
            <a:pPr marL="138417" indent="-138417">
              <a:lnSpc>
                <a:spcPct val="120000"/>
              </a:lnSpc>
              <a:buFont typeface="Arial" charset="0"/>
              <a:buChar char="•"/>
              <a:tabLst>
                <a:tab pos="140084" algn="l"/>
                <a:tab pos="610367" algn="l"/>
                <a:tab pos="1082318" algn="l"/>
                <a:tab pos="1554267" algn="l"/>
                <a:tab pos="2026218" algn="l"/>
                <a:tab pos="2498168" algn="l"/>
                <a:tab pos="2970119" algn="l"/>
                <a:tab pos="3442068" algn="l"/>
                <a:tab pos="3914019" algn="l"/>
                <a:tab pos="4385969" algn="l"/>
                <a:tab pos="4857920" algn="l"/>
                <a:tab pos="5329869" algn="l"/>
                <a:tab pos="5801820" algn="l"/>
                <a:tab pos="6273770" algn="l"/>
                <a:tab pos="6745721" algn="l"/>
                <a:tab pos="7217670" algn="l"/>
                <a:tab pos="7689621" algn="l"/>
                <a:tab pos="8161571" algn="l"/>
                <a:tab pos="8633522" algn="l"/>
                <a:tab pos="9105471" algn="l"/>
                <a:tab pos="9577422" algn="l"/>
              </a:tabLst>
            </a:pPr>
            <a:r>
              <a:rPr lang="en-US" sz="2000" b="1" dirty="0">
                <a:solidFill>
                  <a:srgbClr val="008000"/>
                </a:solidFill>
              </a:rPr>
              <a:t>Light VMs </a:t>
            </a:r>
            <a:r>
              <a:rPr lang="en-US" sz="2000" b="1" dirty="0">
                <a:sym typeface="Wingdings"/>
              </a:rPr>
              <a:t></a:t>
            </a:r>
            <a:r>
              <a:rPr lang="en-US" sz="2000" b="1" dirty="0"/>
              <a:t> quark-flavor separation</a:t>
            </a:r>
          </a:p>
          <a:p>
            <a:pPr marL="138417" indent="-138417">
              <a:lnSpc>
                <a:spcPct val="120000"/>
              </a:lnSpc>
              <a:buFont typeface="Arial" charset="0"/>
              <a:buChar char="•"/>
              <a:tabLst>
                <a:tab pos="140084" algn="l"/>
                <a:tab pos="610367" algn="l"/>
                <a:tab pos="1082318" algn="l"/>
                <a:tab pos="1554267" algn="l"/>
                <a:tab pos="2026218" algn="l"/>
                <a:tab pos="2498168" algn="l"/>
                <a:tab pos="2970119" algn="l"/>
                <a:tab pos="3442068" algn="l"/>
                <a:tab pos="3914019" algn="l"/>
                <a:tab pos="4385969" algn="l"/>
                <a:tab pos="4857920" algn="l"/>
                <a:tab pos="5329869" algn="l"/>
                <a:tab pos="5801820" algn="l"/>
                <a:tab pos="6273770" algn="l"/>
                <a:tab pos="6745721" algn="l"/>
                <a:tab pos="7217670" algn="l"/>
                <a:tab pos="7689621" algn="l"/>
                <a:tab pos="8161571" algn="l"/>
                <a:tab pos="8633522" algn="l"/>
                <a:tab pos="9105471" algn="l"/>
                <a:tab pos="9577422" algn="l"/>
              </a:tabLst>
            </a:pPr>
            <a:r>
              <a:rPr lang="en-US" sz="2000" b="1" dirty="0" err="1">
                <a:solidFill>
                  <a:srgbClr val="009545"/>
                </a:solidFill>
              </a:rPr>
              <a:t>Psedoscalars</a:t>
            </a:r>
            <a:r>
              <a:rPr lang="en-US" sz="2000" b="1" dirty="0">
                <a:solidFill>
                  <a:srgbClr val="009545"/>
                </a:solidFill>
              </a:rPr>
              <a:t> </a:t>
            </a:r>
            <a:r>
              <a:rPr lang="en-US" sz="2000" b="1" dirty="0">
                <a:sym typeface="Wingdings" pitchFamily="2" charset="2"/>
              </a:rPr>
              <a:t> helicity-flip GPDs</a:t>
            </a:r>
            <a:endParaRPr 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 Box 3">
                <a:extLst>
                  <a:ext uri="{FF2B5EF4-FFF2-40B4-BE49-F238E27FC236}">
                    <a16:creationId xmlns:a16="http://schemas.microsoft.com/office/drawing/2014/main" id="{C9DA817A-2681-746A-937E-8189D18F66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97333" y="2795204"/>
                <a:ext cx="1719536" cy="4594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90000" tIns="68040" rIns="90000" bIns="46800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93000"/>
                  </a:lnSpc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ejaVu Sans" charset="0"/>
                          <a:cs typeface="DejaVu Sans" charset="0"/>
                        </a:rPr>
                        <m:t>𝒕</m:t>
                      </m:r>
                    </m:oMath>
                  </m:oMathPara>
                </a14:m>
                <a:endParaRPr lang="en-GB" sz="2400" b="1" i="1" dirty="0">
                  <a:solidFill>
                    <a:srgbClr val="000000"/>
                  </a:solidFill>
                  <a:latin typeface="Times New Roman" charset="0"/>
                  <a:ea typeface="DejaVu Sans" charset="0"/>
                  <a:cs typeface="DejaVu Sans" charset="0"/>
                </a:endParaRPr>
              </a:p>
            </p:txBody>
          </p:sp>
        </mc:Choice>
        <mc:Fallback xmlns="">
          <p:sp>
            <p:nvSpPr>
              <p:cNvPr id="49" name="Text Box 3">
                <a:extLst>
                  <a:ext uri="{FF2B5EF4-FFF2-40B4-BE49-F238E27FC236}">
                    <a16:creationId xmlns:a16="http://schemas.microsoft.com/office/drawing/2014/main" id="{C9DA817A-2681-746A-937E-8189D18F66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7333" y="2795204"/>
                <a:ext cx="1719536" cy="45945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AutoShape 16">
            <a:extLst>
              <a:ext uri="{FF2B5EF4-FFF2-40B4-BE49-F238E27FC236}">
                <a16:creationId xmlns:a16="http://schemas.microsoft.com/office/drawing/2014/main" id="{4C955D31-E61B-4771-FEC1-B6D7FAADAC02}"/>
              </a:ext>
            </a:extLst>
          </p:cNvPr>
          <p:cNvSpPr>
            <a:spLocks/>
          </p:cNvSpPr>
          <p:nvPr/>
        </p:nvSpPr>
        <p:spPr bwMode="auto">
          <a:xfrm flipV="1">
            <a:off x="1947019" y="2318307"/>
            <a:ext cx="1294215" cy="546371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255 w 21600"/>
              <a:gd name="T19" fmla="*/ 0 h 21600"/>
              <a:gd name="T20" fmla="*/ 21600 w 21600"/>
              <a:gd name="T21" fmla="*/ 1098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267" y="8412"/>
                </a:moveTo>
                <a:cubicBezTo>
                  <a:pt x="1382" y="3492"/>
                  <a:pt x="5755" y="-1"/>
                  <a:pt x="10800" y="-1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908"/>
                  <a:pt x="21598" y="11016"/>
                  <a:pt x="21595" y="11124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267" y="8412"/>
                </a:moveTo>
                <a:cubicBezTo>
                  <a:pt x="1382" y="3492"/>
                  <a:pt x="5755" y="-1"/>
                  <a:pt x="10800" y="-1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908"/>
                  <a:pt x="21598" y="11016"/>
                  <a:pt x="21595" y="11124"/>
                </a:cubicBezTo>
              </a:path>
            </a:pathLst>
          </a:cu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Text Box 3">
            <a:extLst>
              <a:ext uri="{FF2B5EF4-FFF2-40B4-BE49-F238E27FC236}">
                <a16:creationId xmlns:a16="http://schemas.microsoft.com/office/drawing/2014/main" id="{D8966896-460B-16B4-B262-DE4012FF0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967" y="2799287"/>
            <a:ext cx="342643" cy="46374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6804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i="1" dirty="0">
                <a:solidFill>
                  <a:srgbClr val="000000"/>
                </a:solidFill>
                <a:latin typeface="Times New Roman" charset="0"/>
                <a:ea typeface="DejaVu Sans" charset="0"/>
                <a:cs typeface="DejaVu Sans" charset="0"/>
              </a:rPr>
              <a:t>t</a:t>
            </a:r>
          </a:p>
        </p:txBody>
      </p:sp>
      <p:sp>
        <p:nvSpPr>
          <p:cNvPr id="52" name="AutoShape 16">
            <a:extLst>
              <a:ext uri="{FF2B5EF4-FFF2-40B4-BE49-F238E27FC236}">
                <a16:creationId xmlns:a16="http://schemas.microsoft.com/office/drawing/2014/main" id="{27A056F0-C8D8-BB1D-EEB7-91EDE5882677}"/>
              </a:ext>
            </a:extLst>
          </p:cNvPr>
          <p:cNvSpPr>
            <a:spLocks/>
          </p:cNvSpPr>
          <p:nvPr/>
        </p:nvSpPr>
        <p:spPr bwMode="auto">
          <a:xfrm flipV="1">
            <a:off x="9125759" y="2366994"/>
            <a:ext cx="1294215" cy="546371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255 w 21600"/>
              <a:gd name="T19" fmla="*/ 0 h 21600"/>
              <a:gd name="T20" fmla="*/ 21600 w 21600"/>
              <a:gd name="T21" fmla="*/ 1098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267" y="8412"/>
                </a:moveTo>
                <a:cubicBezTo>
                  <a:pt x="1382" y="3492"/>
                  <a:pt x="5755" y="-1"/>
                  <a:pt x="10800" y="-1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908"/>
                  <a:pt x="21598" y="11016"/>
                  <a:pt x="21595" y="11124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267" y="8412"/>
                </a:moveTo>
                <a:cubicBezTo>
                  <a:pt x="1382" y="3492"/>
                  <a:pt x="5755" y="-1"/>
                  <a:pt x="10800" y="-1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908"/>
                  <a:pt x="21598" y="11016"/>
                  <a:pt x="21595" y="11124"/>
                </a:cubicBezTo>
              </a:path>
            </a:pathLst>
          </a:cu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Text Box 4">
            <a:extLst>
              <a:ext uri="{FF2B5EF4-FFF2-40B4-BE49-F238E27FC236}">
                <a16:creationId xmlns:a16="http://schemas.microsoft.com/office/drawing/2014/main" id="{4BB0F844-0412-7CAB-F034-49AF11EAC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1192" y="1930126"/>
            <a:ext cx="2587844" cy="685880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lIns="93789" tIns="65425" rIns="93789" bIns="46894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  <a:defRPr/>
            </a:pPr>
            <a:r>
              <a:rPr lang="en-GB" sz="2000" b="1" dirty="0">
                <a:solidFill>
                  <a:srgbClr val="000090"/>
                </a:solidFill>
                <a:ea typeface="DejaVu Sans" charset="0"/>
                <a:cs typeface="DejaVu Sans" charset="0"/>
              </a:rPr>
              <a:t>4-momentum transfer</a:t>
            </a:r>
          </a:p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  <a:defRPr/>
            </a:pPr>
            <a:r>
              <a:rPr lang="en-GB" sz="2000" b="1" dirty="0">
                <a:solidFill>
                  <a:srgbClr val="000090"/>
                </a:solidFill>
                <a:ea typeface="DejaVu Sans" charset="0"/>
                <a:cs typeface="DejaVu Sans" charset="0"/>
              </a:rPr>
              <a:t>at the </a:t>
            </a:r>
            <a:r>
              <a:rPr lang="en-GB" sz="2000" b="1" i="1" dirty="0">
                <a:solidFill>
                  <a:srgbClr val="000090"/>
                </a:solidFill>
                <a:ea typeface="DejaVu Sans" charset="0"/>
                <a:cs typeface="DejaVu Sans" charset="0"/>
              </a:rPr>
              <a:t>p </a:t>
            </a:r>
            <a:r>
              <a:rPr lang="en-GB" sz="2000" b="1" dirty="0">
                <a:solidFill>
                  <a:srgbClr val="000090"/>
                </a:solidFill>
                <a:ea typeface="DejaVu Sans" charset="0"/>
                <a:cs typeface="DejaVu Sans" charset="0"/>
              </a:rPr>
              <a:t>vertex:</a:t>
            </a:r>
            <a:r>
              <a:rPr lang="en-GB" sz="2000" b="1" i="1" dirty="0">
                <a:solidFill>
                  <a:srgbClr val="000090"/>
                </a:solidFill>
                <a:ea typeface="DejaVu Sans" charset="0"/>
                <a:cs typeface="DejaVu Sans" charset="0"/>
              </a:rPr>
              <a:t> </a:t>
            </a:r>
          </a:p>
        </p:txBody>
      </p:sp>
      <p:graphicFrame>
        <p:nvGraphicFramePr>
          <p:cNvPr id="54" name="Object 5">
            <a:extLst>
              <a:ext uri="{FF2B5EF4-FFF2-40B4-BE49-F238E27FC236}">
                <a16:creationId xmlns:a16="http://schemas.microsoft.com/office/drawing/2014/main" id="{A61FC600-90E8-FADE-E979-FFA21F7FED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0125243"/>
              </p:ext>
            </p:extLst>
          </p:nvPr>
        </p:nvGraphicFramePr>
        <p:xfrm>
          <a:off x="5186179" y="2517985"/>
          <a:ext cx="2031394" cy="6595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749300" imgH="279400" progId="Equation.3">
                  <p:embed/>
                </p:oleObj>
              </mc:Choice>
              <mc:Fallback>
                <p:oleObj name="Equation" r:id="rId12" imgW="749300" imgH="279400" progId="Equation.3">
                  <p:embed/>
                  <p:pic>
                    <p:nvPicPr>
                      <p:cNvPr id="56" name="Object 5">
                        <a:extLst>
                          <a:ext uri="{FF2B5EF4-FFF2-40B4-BE49-F238E27FC236}">
                            <a16:creationId xmlns:a16="http://schemas.microsoft.com/office/drawing/2014/main" id="{B6C42E71-CC3A-6B4F-A7BE-9A6C0AFD2B9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6179" y="2517985"/>
                        <a:ext cx="2031394" cy="65957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Title 1">
            <a:extLst>
              <a:ext uri="{FF2B5EF4-FFF2-40B4-BE49-F238E27FC236}">
                <a16:creationId xmlns:a16="http://schemas.microsoft.com/office/drawing/2014/main" id="{F2C6F3D9-30C1-9DF9-F01A-2C6DEF3D0548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C00000"/>
                </a:solidFill>
              </a:rPr>
              <a:t>Accessing GPDs in exclusive processes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FB477B8-88A0-8CED-E236-100B00356C6D}"/>
              </a:ext>
            </a:extLst>
          </p:cNvPr>
          <p:cNvGrpSpPr/>
          <p:nvPr/>
        </p:nvGrpSpPr>
        <p:grpSpPr>
          <a:xfrm>
            <a:off x="3363564" y="2238480"/>
            <a:ext cx="1539011" cy="1176461"/>
            <a:chOff x="3363564" y="2238480"/>
            <a:chExt cx="1539011" cy="1176461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9E60C45-5B08-801D-91C6-4CD588091595}"/>
                </a:ext>
              </a:extLst>
            </p:cNvPr>
            <p:cNvGrpSpPr/>
            <p:nvPr/>
          </p:nvGrpSpPr>
          <p:grpSpPr>
            <a:xfrm>
              <a:off x="3363564" y="2490798"/>
              <a:ext cx="1539011" cy="924143"/>
              <a:chOff x="10547226" y="2414180"/>
              <a:chExt cx="1539011" cy="924143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EF7BAD1-093D-6E7E-8842-F0BE81CAF2D9}"/>
                  </a:ext>
                </a:extLst>
              </p:cNvPr>
              <p:cNvSpPr txBox="1"/>
              <p:nvPr/>
            </p:nvSpPr>
            <p:spPr>
              <a:xfrm>
                <a:off x="10547226" y="2691992"/>
                <a:ext cx="1539011" cy="646331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Far Forward </a:t>
                </a:r>
              </a:p>
              <a:p>
                <a:pPr algn="ctr"/>
                <a:r>
                  <a:rPr lang="en-US" dirty="0"/>
                  <a:t>spectrometers</a:t>
                </a:r>
              </a:p>
            </p:txBody>
          </p:sp>
          <p:cxnSp>
            <p:nvCxnSpPr>
              <p:cNvPr id="58" name="Elbow Connector 57">
                <a:extLst>
                  <a:ext uri="{FF2B5EF4-FFF2-40B4-BE49-F238E27FC236}">
                    <a16:creationId xmlns:a16="http://schemas.microsoft.com/office/drawing/2014/main" id="{26227673-F5BD-52E1-A826-465999F5E72C}"/>
                  </a:ext>
                </a:extLst>
              </p:cNvPr>
              <p:cNvCxnSpPr>
                <a:cxnSpLocks/>
                <a:endCxn id="57" idx="0"/>
              </p:cNvCxnSpPr>
              <p:nvPr/>
            </p:nvCxnSpPr>
            <p:spPr>
              <a:xfrm>
                <a:off x="10972434" y="2414180"/>
                <a:ext cx="344298" cy="277812"/>
              </a:xfrm>
              <a:prstGeom prst="bentConnector2">
                <a:avLst/>
              </a:prstGeom>
              <a:ln w="19050">
                <a:solidFill>
                  <a:srgbClr val="3346F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DE63B77-D735-B6F8-C8AE-E15EFB7074DF}"/>
                </a:ext>
              </a:extLst>
            </p:cNvPr>
            <p:cNvSpPr/>
            <p:nvPr/>
          </p:nvSpPr>
          <p:spPr>
            <a:xfrm>
              <a:off x="3389647" y="2238480"/>
              <a:ext cx="411844" cy="393824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669335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CDDD80-47FC-87E2-8ACB-125A0998A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88C2B3-776D-55C5-CA87-365CCFBA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28</a:t>
            </a:fld>
            <a:endParaRPr lang="it-IT"/>
          </a:p>
        </p:txBody>
      </p:sp>
      <p:pic>
        <p:nvPicPr>
          <p:cNvPr id="4" name="Picture 3" descr="Screen Shot 2013-05-01 at 3.13.15 PM.png">
            <a:extLst>
              <a:ext uri="{FF2B5EF4-FFF2-40B4-BE49-F238E27FC236}">
                <a16:creationId xmlns:a16="http://schemas.microsoft.com/office/drawing/2014/main" id="{2A1AC498-239D-0B7D-76EB-8DD0447882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442"/>
          <a:stretch/>
        </p:blipFill>
        <p:spPr>
          <a:xfrm>
            <a:off x="204185" y="611717"/>
            <a:ext cx="5988980" cy="3448050"/>
          </a:xfrm>
          <a:prstGeom prst="rect">
            <a:avLst/>
          </a:prstGeom>
        </p:spPr>
      </p:pic>
      <p:pic>
        <p:nvPicPr>
          <p:cNvPr id="6" name="Picture 5" descr="Combo_xQ2.pdf">
            <a:extLst>
              <a:ext uri="{FF2B5EF4-FFF2-40B4-BE49-F238E27FC236}">
                <a16:creationId xmlns:a16="http://schemas.microsoft.com/office/drawing/2014/main" id="{885BAF20-13BB-40BC-E56B-57B4F9022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3" y="4176343"/>
            <a:ext cx="6339692" cy="220764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1F98D8-E6A5-89BD-12C9-B08F29881E5A}"/>
              </a:ext>
            </a:extLst>
          </p:cNvPr>
          <p:cNvSpPr txBox="1"/>
          <p:nvPr/>
        </p:nvSpPr>
        <p:spPr>
          <a:xfrm>
            <a:off x="2768428" y="1861018"/>
            <a:ext cx="813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00FF"/>
                </a:solidFill>
                <a:latin typeface="Times New Roman" charset="0"/>
                <a:ea typeface="DejaVu Sans" charset="0"/>
                <a:cs typeface="DejaVu Sans" charset="0"/>
              </a:rPr>
              <a:t>DVCS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177405-B6DB-F449-89C4-E18A81AEF566}"/>
              </a:ext>
            </a:extLst>
          </p:cNvPr>
          <p:cNvSpPr txBox="1"/>
          <p:nvPr/>
        </p:nvSpPr>
        <p:spPr>
          <a:xfrm>
            <a:off x="5890281" y="794323"/>
            <a:ext cx="1894942" cy="400110"/>
          </a:xfrm>
          <a:prstGeom prst="rect">
            <a:avLst/>
          </a:prstGeom>
          <a:noFill/>
          <a:ln w="38100"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EIC White Paper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497586-70FA-7B59-7DF2-A01A02AD7D18}"/>
              </a:ext>
            </a:extLst>
          </p:cNvPr>
          <p:cNvSpPr txBox="1"/>
          <p:nvPr/>
        </p:nvSpPr>
        <p:spPr>
          <a:xfrm>
            <a:off x="6452418" y="1583351"/>
            <a:ext cx="56866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/>
              <a:t>L = 10 fb</a:t>
            </a:r>
            <a:r>
              <a:rPr lang="en-US" sz="2000" b="1" baseline="30000" dirty="0"/>
              <a:t>-1</a:t>
            </a:r>
            <a:r>
              <a:rPr lang="en-US" sz="2000" b="1" dirty="0"/>
              <a:t> per energy configuration</a:t>
            </a:r>
            <a:endParaRPr lang="en-US" sz="2000" b="1" baseline="30000" dirty="0"/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Measurement dominated by systematics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Fine binning in a wide range of x-Q</a:t>
            </a:r>
            <a:r>
              <a:rPr lang="en-US" sz="2000" baseline="30000" dirty="0"/>
              <a:t>2</a:t>
            </a:r>
            <a:r>
              <a:rPr lang="en-US" sz="2000" dirty="0"/>
              <a:t> needed for GPDs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Assumed t-range: </a:t>
            </a:r>
            <a:r>
              <a:rPr lang="en-US" sz="2000" dirty="0"/>
              <a:t>0.03 &lt; |t| (GeV</a:t>
            </a:r>
            <a:r>
              <a:rPr lang="en-US" sz="2000" baseline="30000" dirty="0"/>
              <a:t>2</a:t>
            </a:r>
            <a:r>
              <a:rPr lang="en-US" sz="2000" dirty="0"/>
              <a:t>) &lt; 1.6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Fourier transform of </a:t>
            </a:r>
            <a:r>
              <a:rPr lang="en-US" sz="2000" dirty="0" err="1"/>
              <a:t>dσ</a:t>
            </a:r>
            <a:r>
              <a:rPr lang="en-US" sz="2000" dirty="0"/>
              <a:t>/dt </a:t>
            </a:r>
            <a:r>
              <a:rPr lang="en-US" sz="2000" dirty="0">
                <a:sym typeface="Wingdings"/>
              </a:rPr>
              <a:t> partonic profiles</a:t>
            </a:r>
            <a:endParaRPr lang="en-US" sz="20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CCCAAEC-F6EC-C905-E50E-F59AC7BACEFA}"/>
              </a:ext>
            </a:extLst>
          </p:cNvPr>
          <p:cNvSpPr txBox="1">
            <a:spLocks/>
          </p:cNvSpPr>
          <p:nvPr/>
        </p:nvSpPr>
        <p:spPr>
          <a:xfrm>
            <a:off x="372240" y="70382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C00000"/>
                </a:solidFill>
              </a:rPr>
              <a:t>DVCS – differential cross section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EAB8992-342E-CC38-E585-6E045E1CB176}"/>
                  </a:ext>
                </a:extLst>
              </p:cNvPr>
              <p:cNvSpPr txBox="1"/>
              <p:nvPr/>
            </p:nvSpPr>
            <p:spPr>
              <a:xfrm>
                <a:off x="9712925" y="106348"/>
                <a:ext cx="2374900" cy="899605"/>
              </a:xfrm>
              <a:prstGeom prst="rect">
                <a:avLst/>
              </a:prstGeom>
              <a:noFill/>
              <a:ln w="25400"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sSup>
                            <m:sSupPr>
                              <m:ctrlP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𝒇𝒃</m:t>
                              </m:r>
                            </m:e>
                            <m:sup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EAB8992-342E-CC38-E585-6E045E1CB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2925" y="106348"/>
                <a:ext cx="2374900" cy="899605"/>
              </a:xfrm>
              <a:prstGeom prst="rect">
                <a:avLst/>
              </a:prstGeom>
              <a:blipFill>
                <a:blip r:embed="rId6"/>
                <a:stretch>
                  <a:fillRect l="-28421" t="-128378" b="-181081"/>
                </a:stretch>
              </a:blipFill>
              <a:ln w="2540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8AF9F76D-B920-6CAA-15EA-EAAAF65FE642}"/>
              </a:ext>
            </a:extLst>
          </p:cNvPr>
          <p:cNvGrpSpPr/>
          <p:nvPr/>
        </p:nvGrpSpPr>
        <p:grpSpPr>
          <a:xfrm>
            <a:off x="6825342" y="3782489"/>
            <a:ext cx="4940753" cy="2313714"/>
            <a:chOff x="-1" y="1026584"/>
            <a:chExt cx="9124663" cy="459316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82AEA56-2B8C-8438-2386-4CAB1950F55B}"/>
                </a:ext>
              </a:extLst>
            </p:cNvPr>
            <p:cNvGrpSpPr/>
            <p:nvPr/>
          </p:nvGrpSpPr>
          <p:grpSpPr>
            <a:xfrm>
              <a:off x="-1" y="1026584"/>
              <a:ext cx="9124663" cy="4593167"/>
              <a:chOff x="21174" y="1132407"/>
              <a:chExt cx="9124663" cy="4593167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B4341708-5B1E-9F8A-8755-368E03011B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8" t="31395" r="4620" b="32075"/>
              <a:stretch/>
            </p:blipFill>
            <p:spPr>
              <a:xfrm>
                <a:off x="21174" y="1132407"/>
                <a:ext cx="9124663" cy="459316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</p:pic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65FD1458-E2BE-B50D-0768-D0FFC80F8EBD}"/>
                  </a:ext>
                </a:extLst>
              </p:cNvPr>
              <p:cNvCxnSpPr/>
              <p:nvPr/>
            </p:nvCxnSpPr>
            <p:spPr bwMode="auto">
              <a:xfrm>
                <a:off x="402167" y="4138081"/>
                <a:ext cx="7323666" cy="2116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413DC968-A294-486D-6EDF-1B3DF4E574CD}"/>
                  </a:ext>
                </a:extLst>
              </p:cNvPr>
              <p:cNvCxnSpPr/>
              <p:nvPr/>
            </p:nvCxnSpPr>
            <p:spPr bwMode="auto">
              <a:xfrm flipH="1">
                <a:off x="1661582" y="2857500"/>
                <a:ext cx="10584" cy="24765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389F95E2-C26F-1035-9823-4FC4B6EEC91C}"/>
                  </a:ext>
                </a:extLst>
              </p:cNvPr>
              <p:cNvCxnSpPr/>
              <p:nvPr/>
            </p:nvCxnSpPr>
            <p:spPr bwMode="auto">
              <a:xfrm flipH="1">
                <a:off x="4078816" y="2840567"/>
                <a:ext cx="10584" cy="24765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809E78A3-7227-FB7F-8974-E7BF534832F7}"/>
                  </a:ext>
                </a:extLst>
              </p:cNvPr>
              <p:cNvCxnSpPr/>
              <p:nvPr/>
            </p:nvCxnSpPr>
            <p:spPr bwMode="auto">
              <a:xfrm flipH="1">
                <a:off x="6485466" y="2887134"/>
                <a:ext cx="10584" cy="24765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C9453D8-073E-27AC-9DCB-F9F28E286246}"/>
                </a:ext>
              </a:extLst>
            </p:cNvPr>
            <p:cNvSpPr txBox="1"/>
            <p:nvPr/>
          </p:nvSpPr>
          <p:spPr>
            <a:xfrm>
              <a:off x="3177763" y="4872690"/>
              <a:ext cx="17304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Shift due to GPD 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822805-6769-4A65-0467-AED825A443B8}"/>
                </a:ext>
              </a:extLst>
            </p:cNvPr>
            <p:cNvSpPr txBox="1"/>
            <p:nvPr/>
          </p:nvSpPr>
          <p:spPr>
            <a:xfrm>
              <a:off x="1746584" y="2840326"/>
              <a:ext cx="11301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FF0000"/>
                  </a:solidFill>
                </a:rPr>
                <a:t>Unpolarized</a:t>
              </a:r>
            </a:p>
            <a:p>
              <a:pPr algn="ctr"/>
              <a:r>
                <a:rPr lang="en-US" sz="1400" b="1" i="1" dirty="0">
                  <a:solidFill>
                    <a:srgbClr val="FF0000"/>
                  </a:solidFill>
                </a:rPr>
                <a:t>sea-quarks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93AE1AA-8353-0F3E-6A85-E693909CBDDB}"/>
                </a:ext>
              </a:extLst>
            </p:cNvPr>
            <p:cNvSpPr txBox="1"/>
            <p:nvPr/>
          </p:nvSpPr>
          <p:spPr>
            <a:xfrm>
              <a:off x="4225045" y="2840326"/>
              <a:ext cx="10413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FF0000"/>
                  </a:solidFill>
                </a:rPr>
                <a:t>Polarized</a:t>
              </a:r>
            </a:p>
            <a:p>
              <a:pPr algn="ctr"/>
              <a:r>
                <a:rPr lang="en-US" sz="1400" b="1" i="1" dirty="0">
                  <a:solidFill>
                    <a:srgbClr val="FF0000"/>
                  </a:solidFill>
                </a:rPr>
                <a:t>sea-quarks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AC2701D-1764-5BA2-9892-CBD44D3B8E4D}"/>
                </a:ext>
              </a:extLst>
            </p:cNvPr>
            <p:cNvSpPr txBox="1"/>
            <p:nvPr/>
          </p:nvSpPr>
          <p:spPr>
            <a:xfrm>
              <a:off x="6899826" y="2851763"/>
              <a:ext cx="7219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FF0000"/>
                  </a:solidFill>
                </a:rPr>
                <a:t>gluons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7853BCB-4DBC-113B-1B02-D6054F0CF13C}"/>
              </a:ext>
            </a:extLst>
          </p:cNvPr>
          <p:cNvSpPr/>
          <p:nvPr/>
        </p:nvSpPr>
        <p:spPr>
          <a:xfrm>
            <a:off x="6420285" y="6113455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E.C. </a:t>
            </a:r>
            <a:r>
              <a:rPr lang="en-US" sz="1400" dirty="0" err="1">
                <a:solidFill>
                  <a:srgbClr val="000000"/>
                </a:solidFill>
              </a:rPr>
              <a:t>Aschenauer</a:t>
            </a:r>
            <a:r>
              <a:rPr lang="en-US" sz="1400" dirty="0">
                <a:solidFill>
                  <a:srgbClr val="000000"/>
                </a:solidFill>
              </a:rPr>
              <a:t>, S. F., K. </a:t>
            </a:r>
            <a:r>
              <a:rPr lang="en-US" sz="1400" dirty="0" err="1">
                <a:solidFill>
                  <a:srgbClr val="000000"/>
                </a:solidFill>
              </a:rPr>
              <a:t>Kumerički</a:t>
            </a:r>
            <a:r>
              <a:rPr lang="en-US" sz="1400" dirty="0">
                <a:solidFill>
                  <a:srgbClr val="000000"/>
                </a:solidFill>
              </a:rPr>
              <a:t>, D. Müller [JHEP09(2013)093]</a:t>
            </a:r>
          </a:p>
        </p:txBody>
      </p:sp>
    </p:spTree>
    <p:extLst>
      <p:ext uri="{BB962C8B-B14F-4D97-AF65-F5344CB8AC3E}">
        <p14:creationId xmlns:p14="http://schemas.microsoft.com/office/powerpoint/2010/main" val="2498950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436FE5-0284-D94B-A5DA-565C1D729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29</a:t>
            </a:fld>
            <a:endParaRPr lang="it-I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AFD66C-8D4E-574D-B0AD-8A579936F6D2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C00000"/>
                </a:solidFill>
              </a:rPr>
              <a:t>Detector Proposals- VMs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9B900-54AE-D347-8259-C85E73D9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2243A4-B9CE-A94B-A5DA-48EEBE1F6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20" y="908819"/>
            <a:ext cx="2782141" cy="30745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B061B4-44A7-8B46-A073-898155CFB6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83"/>
          <a:stretch/>
        </p:blipFill>
        <p:spPr>
          <a:xfrm>
            <a:off x="2903537" y="984610"/>
            <a:ext cx="6846918" cy="28521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DD8D62-6A53-C544-9550-FBA0EA2D0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411" y="3020498"/>
            <a:ext cx="1405247" cy="4085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5439EBC-7BBA-6443-8E2D-0571AD0048B9}"/>
                  </a:ext>
                </a:extLst>
              </p:cNvPr>
              <p:cNvSpPr/>
              <p:nvPr/>
            </p:nvSpPr>
            <p:spPr>
              <a:xfrm>
                <a:off x="9355142" y="363174"/>
                <a:ext cx="2140971" cy="4029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</m:acc>
                      <m:r>
                        <a:rPr lang="en-US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5439EBC-7BBA-6443-8E2D-0571AD0048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5142" y="363174"/>
                <a:ext cx="2140971" cy="402931"/>
              </a:xfrm>
              <a:prstGeom prst="rect">
                <a:avLst/>
              </a:prstGeom>
              <a:blipFill>
                <a:blip r:embed="rId6"/>
                <a:stretch>
                  <a:fillRect t="-3030" b="-151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3E61414-9983-C945-B7B6-28D77EDA17C6}"/>
                  </a:ext>
                </a:extLst>
              </p:cNvPr>
              <p:cNvSpPr txBox="1"/>
              <p:nvPr/>
            </p:nvSpPr>
            <p:spPr>
              <a:xfrm>
                <a:off x="7989746" y="4064877"/>
                <a:ext cx="4202254" cy="2616101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2400" b="1" dirty="0">
                    <a:solidFill>
                      <a:srgbClr val="3346F2"/>
                    </a:solidFill>
                  </a:rPr>
                  <a:t>Key: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num>
                      <m:den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den>
                    </m:f>
                  </m:oMath>
                </a14:m>
                <a:r>
                  <a:rPr lang="en-GB" sz="2000" dirty="0"/>
                  <a:t> separation in ECAL for DVCS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Acceptance and low material for VM decay leptons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Resolution of lepton pair inv. mass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Muon id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Scattered electrons over full </a:t>
                </a:r>
                <a:r>
                  <a:rPr lang="en-US" sz="2000" dirty="0" err="1"/>
                  <a:t>kinem</a:t>
                </a:r>
                <a:r>
                  <a:rPr lang="en-US" sz="2000" dirty="0"/>
                  <a:t>.</a:t>
                </a:r>
                <a:endParaRPr lang="en-GB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sz="2000" dirty="0"/>
                  <a:t>- lever arm in FF spectrometers</a:t>
                </a:r>
                <a:endParaRPr lang="it-IT" sz="20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3E61414-9983-C945-B7B6-28D77EDA17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9746" y="4064877"/>
                <a:ext cx="4202254" cy="2616101"/>
              </a:xfrm>
              <a:prstGeom prst="rect">
                <a:avLst/>
              </a:prstGeom>
              <a:blipFill>
                <a:blip r:embed="rId7"/>
                <a:stretch>
                  <a:fillRect l="-2410" t="-4348" r="-904" b="-289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BD0A546-0FF6-9445-9DAE-7EBB20200381}"/>
                  </a:ext>
                </a:extLst>
              </p:cNvPr>
              <p:cNvSpPr txBox="1"/>
              <p:nvPr/>
            </p:nvSpPr>
            <p:spPr>
              <a:xfrm>
                <a:off x="3236102" y="4981717"/>
                <a:ext cx="420225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2000" dirty="0"/>
                  <a:t> Photopoduction near threshold and electro-production (</a:t>
                </a:r>
                <a:r>
                  <a:rPr lang="en-US" sz="2000" i="1" dirty="0"/>
                  <a:t>Q</a:t>
                </a:r>
                <a:r>
                  <a:rPr lang="en-US" sz="2000" i="1" baseline="30000" dirty="0"/>
                  <a:t>2</a:t>
                </a:r>
                <a:r>
                  <a:rPr lang="en-US" sz="2000" dirty="0"/>
                  <a:t> &lt; 1 GeV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) </a:t>
                </a:r>
              </a:p>
              <a:p>
                <a:r>
                  <a:rPr lang="en-US" sz="2000" dirty="0"/>
                  <a:t>-&gt; origin of </a:t>
                </a:r>
                <a:r>
                  <a:rPr lang="en-US" sz="2000" i="1" dirty="0"/>
                  <a:t>p</a:t>
                </a:r>
                <a:r>
                  <a:rPr lang="en-US" sz="2000" dirty="0"/>
                  <a:t>-mass 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BD0A546-0FF6-9445-9DAE-7EBB20200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6102" y="4981717"/>
                <a:ext cx="4202254" cy="1015663"/>
              </a:xfrm>
              <a:prstGeom prst="rect">
                <a:avLst/>
              </a:prstGeom>
              <a:blipFill>
                <a:blip r:embed="rId8"/>
                <a:stretch>
                  <a:fillRect l="-1506" t="-3704" r="-301" b="-987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A97F0D32-F813-AE44-ACF8-B5AFEDBA3F0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2426"/>
          <a:stretch/>
        </p:blipFill>
        <p:spPr>
          <a:xfrm>
            <a:off x="217076" y="4026381"/>
            <a:ext cx="2983324" cy="26950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5DAA4FF-AA24-3441-A85D-3EDF90AE41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7769" y="1135827"/>
            <a:ext cx="476294" cy="5998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37521C-1A2A-8F40-9DC3-7E1D4E6469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6883" y="5643437"/>
            <a:ext cx="485533" cy="611487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E1E6E20-0438-5740-A30C-560636C07D54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2903537" y="4453263"/>
            <a:ext cx="332565" cy="103628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CC3F0DE-97DF-70D5-88AA-34C7EC7DEB20}"/>
                  </a:ext>
                </a:extLst>
              </p:cNvPr>
              <p:cNvSpPr txBox="1"/>
              <p:nvPr/>
            </p:nvSpPr>
            <p:spPr>
              <a:xfrm>
                <a:off x="3200400" y="4243566"/>
                <a:ext cx="1511853" cy="738151"/>
              </a:xfrm>
              <a:prstGeom prst="rect">
                <a:avLst/>
              </a:prstGeom>
              <a:noFill/>
              <a:ln w="25400"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  <m: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  <m:sSup>
                            <m:sSupPr>
                              <m:ctrlPr>
                                <a:rPr lang="en-US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𝒇𝒃</m:t>
                              </m:r>
                            </m:e>
                            <m:sup>
                              <m:r>
                                <a:rPr lang="en-US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1600" b="1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CC3F0DE-97DF-70D5-88AA-34C7EC7DEB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4243566"/>
                <a:ext cx="1511853" cy="738151"/>
              </a:xfrm>
              <a:prstGeom prst="rect">
                <a:avLst/>
              </a:prstGeom>
              <a:blipFill>
                <a:blip r:embed="rId11"/>
                <a:stretch>
                  <a:fillRect l="-49587" t="-122951" b="-168852"/>
                </a:stretch>
              </a:blipFill>
              <a:ln w="2540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419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2609732-97E4-2CE3-94DF-CEEAA04B1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6DCC64-87E0-7ADC-74BD-DFC16ACD1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3</a:t>
            </a:fld>
            <a:endParaRPr lang="it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02AC53-D4C0-41AA-5AD4-26A0EF2FD646}"/>
              </a:ext>
            </a:extLst>
          </p:cNvPr>
          <p:cNvSpPr txBox="1"/>
          <p:nvPr/>
        </p:nvSpPr>
        <p:spPr>
          <a:xfrm>
            <a:off x="2971800" y="1907253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Nucleus</a:t>
            </a:r>
            <a:r>
              <a:rPr lang="en-US" sz="2400" b="1" dirty="0"/>
              <a:t> made of </a:t>
            </a:r>
            <a:r>
              <a:rPr lang="en-US" sz="2400" b="1" dirty="0">
                <a:solidFill>
                  <a:srgbClr val="002060"/>
                </a:solidFill>
              </a:rPr>
              <a:t>nucleons</a:t>
            </a:r>
            <a:r>
              <a:rPr lang="en-US" sz="2400" b="1" dirty="0"/>
              <a:t>: </a:t>
            </a:r>
            <a:r>
              <a:rPr lang="en-US" sz="2400" b="1" dirty="0">
                <a:solidFill>
                  <a:srgbClr val="FF0000"/>
                </a:solidFill>
              </a:rPr>
              <a:t>protons</a:t>
            </a:r>
            <a:r>
              <a:rPr lang="en-US" sz="2400" b="1" dirty="0"/>
              <a:t> and </a:t>
            </a:r>
            <a:r>
              <a:rPr lang="en-US" sz="2400" b="1" dirty="0">
                <a:solidFill>
                  <a:srgbClr val="FF0000"/>
                </a:solidFill>
              </a:rPr>
              <a:t>neutrons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62ABD1-4744-CB97-2504-30E3AAC0C250}"/>
              </a:ext>
            </a:extLst>
          </p:cNvPr>
          <p:cNvSpPr txBox="1"/>
          <p:nvPr/>
        </p:nvSpPr>
        <p:spPr>
          <a:xfrm>
            <a:off x="2514600" y="3853053"/>
            <a:ext cx="65474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Nucleon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/>
              <a:t>made of </a:t>
            </a:r>
            <a:r>
              <a:rPr lang="en-US" sz="2400" b="1" dirty="0">
                <a:solidFill>
                  <a:srgbClr val="FF0000"/>
                </a:solidFill>
              </a:rPr>
              <a:t>quarks</a:t>
            </a:r>
            <a:r>
              <a:rPr lang="en-US" sz="2400" b="1" dirty="0"/>
              <a:t> bonded by </a:t>
            </a:r>
            <a:r>
              <a:rPr lang="en-US" sz="2400" b="1" dirty="0">
                <a:solidFill>
                  <a:srgbClr val="FF0000"/>
                </a:solidFill>
              </a:rPr>
              <a:t>gluons</a:t>
            </a:r>
          </a:p>
          <a:p>
            <a:pPr algn="ctr"/>
            <a:r>
              <a:rPr lang="en-US" sz="2400" b="1" dirty="0"/>
              <a:t>Properties of quarks and gluons combine to for the total properties of the nucleon (electric charge, mass…)</a:t>
            </a:r>
          </a:p>
        </p:txBody>
      </p:sp>
      <p:pic>
        <p:nvPicPr>
          <p:cNvPr id="6" name="Picture 32">
            <a:extLst>
              <a:ext uri="{FF2B5EF4-FFF2-40B4-BE49-F238E27FC236}">
                <a16:creationId xmlns:a16="http://schemas.microsoft.com/office/drawing/2014/main" id="{0264DE68-AAE1-CD99-3DB5-E075EA1AC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06" y="907084"/>
            <a:ext cx="1338494" cy="138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45C7E00-A477-53B7-A215-74C507BE6382}"/>
              </a:ext>
            </a:extLst>
          </p:cNvPr>
          <p:cNvSpPr/>
          <p:nvPr/>
        </p:nvSpPr>
        <p:spPr>
          <a:xfrm>
            <a:off x="3352800" y="2811376"/>
            <a:ext cx="54102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But the nucleons are very complex objects!!</a:t>
            </a:r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03BBE9C2-9DFD-BD8D-C96A-981AA70B9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876800"/>
            <a:ext cx="15113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ABBFF64-3D61-D83F-393A-1AC35F0358D9}"/>
              </a:ext>
            </a:extLst>
          </p:cNvPr>
          <p:cNvGrpSpPr>
            <a:grpSpLocks noChangeAspect="1"/>
          </p:cNvGrpSpPr>
          <p:nvPr/>
        </p:nvGrpSpPr>
        <p:grpSpPr>
          <a:xfrm>
            <a:off x="-152400" y="2286000"/>
            <a:ext cx="3470698" cy="2035598"/>
            <a:chOff x="140228" y="47812"/>
            <a:chExt cx="4083173" cy="239482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AC0CCF8-BEBE-F693-3DF3-45863C483383}"/>
                </a:ext>
              </a:extLst>
            </p:cNvPr>
            <p:cNvGrpSpPr/>
            <p:nvPr/>
          </p:nvGrpSpPr>
          <p:grpSpPr>
            <a:xfrm>
              <a:off x="140228" y="47812"/>
              <a:ext cx="2256368" cy="2390588"/>
              <a:chOff x="6337828" y="263712"/>
              <a:chExt cx="2256368" cy="239058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CFE64D3-98F1-81C4-C77A-EA007995D1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37828" y="397932"/>
                <a:ext cx="2256368" cy="2256368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E648B9A-F3D9-6FEA-31ED-F8D3AFC440DC}"/>
                  </a:ext>
                </a:extLst>
              </p:cNvPr>
              <p:cNvSpPr/>
              <p:nvPr/>
            </p:nvSpPr>
            <p:spPr>
              <a:xfrm>
                <a:off x="6965357" y="263712"/>
                <a:ext cx="1092158" cy="4345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/>
                  <a:t>Proton</a:t>
                </a:r>
              </a:p>
            </p:txBody>
          </p:sp>
        </p:grpSp>
        <p:grpSp>
          <p:nvGrpSpPr>
            <p:cNvPr id="11" name="Group 7">
              <a:extLst>
                <a:ext uri="{FF2B5EF4-FFF2-40B4-BE49-F238E27FC236}">
                  <a16:creationId xmlns:a16="http://schemas.microsoft.com/office/drawing/2014/main" id="{29DFE261-9237-A0D2-7251-AF2AE9E59340}"/>
                </a:ext>
              </a:extLst>
            </p:cNvPr>
            <p:cNvGrpSpPr/>
            <p:nvPr/>
          </p:nvGrpSpPr>
          <p:grpSpPr>
            <a:xfrm>
              <a:off x="1933169" y="47812"/>
              <a:ext cx="2290232" cy="2394821"/>
              <a:chOff x="6306199" y="4463179"/>
              <a:chExt cx="2290232" cy="2394821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C27213A-BD3D-589E-FB71-9BB165DF8E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06199" y="4567767"/>
                <a:ext cx="2290232" cy="2290233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935C4D7-8672-4776-7EE6-A6FED96DC94A}"/>
                  </a:ext>
                </a:extLst>
              </p:cNvPr>
              <p:cNvSpPr/>
              <p:nvPr/>
            </p:nvSpPr>
            <p:spPr>
              <a:xfrm>
                <a:off x="6933728" y="4463179"/>
                <a:ext cx="1258174" cy="4345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/>
                  <a:t>Neutron</a:t>
                </a:r>
              </a:p>
            </p:txBody>
          </p:sp>
        </p:grp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4096F3DE-F6C1-A43A-D0E8-CA4A1B664AC7}"/>
              </a:ext>
            </a:extLst>
          </p:cNvPr>
          <p:cNvSpPr/>
          <p:nvPr/>
        </p:nvSpPr>
        <p:spPr>
          <a:xfrm>
            <a:off x="122006" y="838200"/>
            <a:ext cx="1300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NUCLEUS</a:t>
            </a:r>
          </a:p>
        </p:txBody>
      </p:sp>
      <p:sp>
        <p:nvSpPr>
          <p:cNvPr id="17" name="Notched Right Arrow 16">
            <a:extLst>
              <a:ext uri="{FF2B5EF4-FFF2-40B4-BE49-F238E27FC236}">
                <a16:creationId xmlns:a16="http://schemas.microsoft.com/office/drawing/2014/main" id="{77579BAE-395B-3D94-FB2A-A40246545032}"/>
              </a:ext>
            </a:extLst>
          </p:cNvPr>
          <p:cNvSpPr/>
          <p:nvPr/>
        </p:nvSpPr>
        <p:spPr bwMode="auto">
          <a:xfrm rot="5400000">
            <a:off x="952500" y="2247900"/>
            <a:ext cx="1219200" cy="228600"/>
          </a:xfrm>
          <a:prstGeom prst="notchedRightArrow">
            <a:avLst/>
          </a:prstGeom>
          <a:gradFill flip="none" rotWithShape="1">
            <a:gsLst>
              <a:gs pos="89000">
                <a:srgbClr val="BBE0E3"/>
              </a:gs>
              <a:gs pos="20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18" name="Notched Right Arrow 17">
            <a:extLst>
              <a:ext uri="{FF2B5EF4-FFF2-40B4-BE49-F238E27FC236}">
                <a16:creationId xmlns:a16="http://schemas.microsoft.com/office/drawing/2014/main" id="{ADE21848-1EBA-C5A2-B2DF-9DCD04EB9BB6}"/>
              </a:ext>
            </a:extLst>
          </p:cNvPr>
          <p:cNvSpPr/>
          <p:nvPr/>
        </p:nvSpPr>
        <p:spPr bwMode="auto">
          <a:xfrm rot="4179354">
            <a:off x="610747" y="4390648"/>
            <a:ext cx="883501" cy="190535"/>
          </a:xfrm>
          <a:prstGeom prst="notchedRightArrow">
            <a:avLst/>
          </a:prstGeom>
          <a:gradFill flip="none" rotWithShape="1">
            <a:gsLst>
              <a:gs pos="89000">
                <a:srgbClr val="BBE0E3"/>
              </a:gs>
              <a:gs pos="20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19" name="Notched Right Arrow 18">
            <a:extLst>
              <a:ext uri="{FF2B5EF4-FFF2-40B4-BE49-F238E27FC236}">
                <a16:creationId xmlns:a16="http://schemas.microsoft.com/office/drawing/2014/main" id="{77E5CDF8-C3E3-B1C4-51F3-CC4B0AB8948F}"/>
              </a:ext>
            </a:extLst>
          </p:cNvPr>
          <p:cNvSpPr/>
          <p:nvPr/>
        </p:nvSpPr>
        <p:spPr bwMode="auto">
          <a:xfrm rot="6691109">
            <a:off x="1593587" y="4411828"/>
            <a:ext cx="883501" cy="190535"/>
          </a:xfrm>
          <a:prstGeom prst="notchedRightArrow">
            <a:avLst/>
          </a:prstGeom>
          <a:gradFill flip="none" rotWithShape="1">
            <a:gsLst>
              <a:gs pos="89000">
                <a:srgbClr val="BBE0E3"/>
              </a:gs>
              <a:gs pos="20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249286-14A7-C67E-E332-5D3684919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891800"/>
            <a:ext cx="63246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1775" indent="-231775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  <a:cs typeface="Arial" charset="0"/>
              </a:rPr>
              <a:t>A major goal of physics is to </a:t>
            </a:r>
            <a:r>
              <a:rPr lang="en-US" dirty="0">
                <a:solidFill>
                  <a:srgbClr val="FF0000"/>
                </a:solidFill>
                <a:cs typeface="Arial" charset="0"/>
              </a:rPr>
              <a:t>investigate the basic building blocks of all matter</a:t>
            </a:r>
            <a:r>
              <a:rPr lang="en-US" dirty="0">
                <a:solidFill>
                  <a:prstClr val="black"/>
                </a:solidFill>
                <a:cs typeface="Arial" charset="0"/>
              </a:rPr>
              <a:t> </a:t>
            </a:r>
          </a:p>
          <a:p>
            <a:pPr marL="688975" lvl="1" indent="-231775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prstClr val="black"/>
                </a:solidFill>
                <a:cs typeface="Arial" charset="0"/>
              </a:rPr>
              <a:t>pieces that make up atoms, nuclei...</a:t>
            </a:r>
          </a:p>
          <a:p>
            <a:pPr marL="1146175" lvl="2" indent="-231775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1400" dirty="0">
                <a:solidFill>
                  <a:prstClr val="black"/>
                </a:solidFill>
                <a:cs typeface="Arial" charset="0"/>
              </a:rPr>
              <a:t>and the pieces that make up those pieces…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BF09A0-20B8-C84E-E3DB-A72FA55B5364}"/>
              </a:ext>
            </a:extLst>
          </p:cNvPr>
          <p:cNvSpPr txBox="1"/>
          <p:nvPr/>
        </p:nvSpPr>
        <p:spPr>
          <a:xfrm>
            <a:off x="2578100" y="5508975"/>
            <a:ext cx="6547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Description of interactions via strong nuclear force </a:t>
            </a:r>
          </a:p>
          <a:p>
            <a:r>
              <a:rPr lang="en-US" sz="2400" dirty="0">
                <a:sym typeface="Wingdings"/>
              </a:rPr>
              <a:t> the birth of Quantum </a:t>
            </a:r>
            <a:r>
              <a:rPr lang="en-US" sz="2400" dirty="0" err="1">
                <a:sym typeface="Wingdings"/>
              </a:rPr>
              <a:t>Cromo</a:t>
            </a:r>
            <a:r>
              <a:rPr lang="en-US" sz="2400" dirty="0">
                <a:sym typeface="Wingdings"/>
              </a:rPr>
              <a:t>-Dynamics (</a:t>
            </a:r>
            <a:r>
              <a:rPr lang="en-US" sz="2400" b="1" dirty="0">
                <a:solidFill>
                  <a:srgbClr val="0000FF"/>
                </a:solidFill>
                <a:sym typeface="Wingdings"/>
              </a:rPr>
              <a:t>Q</a:t>
            </a:r>
            <a:r>
              <a:rPr lang="en-US" sz="2400" b="1" dirty="0">
                <a:solidFill>
                  <a:srgbClr val="008000"/>
                </a:solidFill>
                <a:sym typeface="Wingdings"/>
              </a:rPr>
              <a:t>C</a:t>
            </a:r>
            <a:r>
              <a:rPr lang="en-US" sz="2400" b="1" dirty="0">
                <a:solidFill>
                  <a:srgbClr val="C90000"/>
                </a:solidFill>
                <a:sym typeface="Wingdings"/>
              </a:rPr>
              <a:t>D)</a:t>
            </a:r>
            <a:endParaRPr lang="en-US" sz="2400" b="1" dirty="0">
              <a:solidFill>
                <a:srgbClr val="C90000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95BEB6EE-09C1-16CE-1643-62D88EA3CB65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The quest for the elementary constituents of matter</a:t>
            </a:r>
          </a:p>
        </p:txBody>
      </p:sp>
    </p:spTree>
    <p:extLst>
      <p:ext uri="{BB962C8B-B14F-4D97-AF65-F5344CB8AC3E}">
        <p14:creationId xmlns:p14="http://schemas.microsoft.com/office/powerpoint/2010/main" val="12415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17" grpId="0" animBg="1"/>
      <p:bldP spid="18" grpId="0" animBg="1"/>
      <p:bldP spid="19" grpId="0" animBg="1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908F889-9D45-8C4A-A2FC-5736FF2BD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D4506E-3E8F-7345-87BC-D7EB0B7AA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30</a:t>
            </a:fld>
            <a:endParaRPr lang="it-I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89D7C45-61AE-0E44-999B-DF8553BA1164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C00000"/>
                </a:solidFill>
              </a:rPr>
              <a:t>Study of neutrons with light nuclei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FB1A9FD-24E8-6540-878D-56095D0895B7}"/>
                  </a:ext>
                </a:extLst>
              </p:cNvPr>
              <p:cNvSpPr txBox="1"/>
              <p:nvPr/>
            </p:nvSpPr>
            <p:spPr>
              <a:xfrm>
                <a:off x="3426678" y="847901"/>
                <a:ext cx="873124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sz="2000" dirty="0"/>
                  <a:t>Possibility to study neutron structure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sz="2000" dirty="0"/>
                  <a:t>DVCS on neutron compared to proton is important for flavor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2000" dirty="0"/>
                  <a:t> separation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FB1A9FD-24E8-6540-878D-56095D0895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6678" y="847901"/>
                <a:ext cx="8731248" cy="707886"/>
              </a:xfrm>
              <a:prstGeom prst="rect">
                <a:avLst/>
              </a:prstGeom>
              <a:blipFill>
                <a:blip r:embed="rId2"/>
                <a:stretch>
                  <a:fillRect l="-581" t="-22807" b="-10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E16097C6-0FE0-8E47-BBC3-15EE667CB4E3}"/>
              </a:ext>
            </a:extLst>
          </p:cNvPr>
          <p:cNvGrpSpPr/>
          <p:nvPr/>
        </p:nvGrpSpPr>
        <p:grpSpPr>
          <a:xfrm>
            <a:off x="291328" y="901700"/>
            <a:ext cx="3131323" cy="2666036"/>
            <a:chOff x="25400" y="901700"/>
            <a:chExt cx="3397251" cy="30670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F13AF58-C0A4-4A4F-AF7C-48EC0D9AD59A}"/>
                </a:ext>
              </a:extLst>
            </p:cNvPr>
            <p:cNvGrpSpPr/>
            <p:nvPr/>
          </p:nvGrpSpPr>
          <p:grpSpPr>
            <a:xfrm>
              <a:off x="241300" y="901700"/>
              <a:ext cx="3181351" cy="3067050"/>
              <a:chOff x="241300" y="901700"/>
              <a:chExt cx="3181351" cy="306705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309B6300-A063-1F4C-A09F-18A8FB5CF87A}"/>
                  </a:ext>
                </a:extLst>
              </p:cNvPr>
              <p:cNvGrpSpPr/>
              <p:nvPr/>
            </p:nvGrpSpPr>
            <p:grpSpPr>
              <a:xfrm>
                <a:off x="241300" y="901700"/>
                <a:ext cx="3181351" cy="3067050"/>
                <a:chOff x="241300" y="901700"/>
                <a:chExt cx="3181351" cy="3067050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6AFF4612-8F0C-2F41-AF4B-5A2F9D3B9AB4}"/>
                    </a:ext>
                  </a:extLst>
                </p:cNvPr>
                <p:cNvGrpSpPr/>
                <p:nvPr/>
              </p:nvGrpSpPr>
              <p:grpSpPr>
                <a:xfrm>
                  <a:off x="241300" y="901700"/>
                  <a:ext cx="3181351" cy="3067050"/>
                  <a:chOff x="2927350" y="1835150"/>
                  <a:chExt cx="3289301" cy="3187700"/>
                </a:xfrm>
              </p:grpSpPr>
              <p:pic>
                <p:nvPicPr>
                  <p:cNvPr id="13" name="Picture 12">
                    <a:extLst>
                      <a:ext uri="{FF2B5EF4-FFF2-40B4-BE49-F238E27FC236}">
                        <a16:creationId xmlns:a16="http://schemas.microsoft.com/office/drawing/2014/main" id="{E9F222D1-EE55-8B48-AEB3-26C033F9E72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2927350" y="1835150"/>
                    <a:ext cx="3289300" cy="3187700"/>
                  </a:xfrm>
                  <a:prstGeom prst="rect">
                    <a:avLst/>
                  </a:prstGeom>
                </p:spPr>
              </p:pic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C4E79B90-7C1A-0B4F-BEE1-F46B4EB09FF4}"/>
                      </a:ext>
                    </a:extLst>
                  </p:cNvPr>
                  <p:cNvSpPr/>
                  <p:nvPr/>
                </p:nvSpPr>
                <p:spPr>
                  <a:xfrm>
                    <a:off x="4844468" y="1835150"/>
                    <a:ext cx="1372183" cy="149155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BEFB5BEB-F7D6-3648-A11A-345B1620B9AD}"/>
                      </a:ext>
                    </a:extLst>
                  </p:cNvPr>
                  <p:cNvSpPr/>
                  <p:nvPr/>
                </p:nvSpPr>
                <p:spPr>
                  <a:xfrm>
                    <a:off x="5791200" y="2451100"/>
                    <a:ext cx="425450" cy="4445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3B1B65B-CFE9-774C-8DF9-C8E33BED4990}"/>
                    </a:ext>
                  </a:extLst>
                </p:cNvPr>
                <p:cNvSpPr txBox="1"/>
                <p:nvPr/>
              </p:nvSpPr>
              <p:spPr>
                <a:xfrm>
                  <a:off x="2463800" y="1479022"/>
                  <a:ext cx="31931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/>
                    <a:t>𝛾</a:t>
                  </a:r>
                </a:p>
              </p:txBody>
            </p:sp>
          </p:grp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01AD7333-0ABE-F246-9D25-95E7ED0B6470}"/>
                  </a:ext>
                </a:extLst>
              </p:cNvPr>
              <p:cNvSpPr/>
              <p:nvPr/>
            </p:nvSpPr>
            <p:spPr>
              <a:xfrm>
                <a:off x="2082800" y="1638276"/>
                <a:ext cx="393700" cy="177824"/>
              </a:xfrm>
              <a:custGeom>
                <a:avLst/>
                <a:gdLst>
                  <a:gd name="connsiteX0" fmla="*/ 0 w 393700"/>
                  <a:gd name="connsiteY0" fmla="*/ 177824 h 177824"/>
                  <a:gd name="connsiteX1" fmla="*/ 127000 w 393700"/>
                  <a:gd name="connsiteY1" fmla="*/ 25424 h 177824"/>
                  <a:gd name="connsiteX2" fmla="*/ 203200 w 393700"/>
                  <a:gd name="connsiteY2" fmla="*/ 139724 h 177824"/>
                  <a:gd name="connsiteX3" fmla="*/ 342900 w 393700"/>
                  <a:gd name="connsiteY3" fmla="*/ 24 h 177824"/>
                  <a:gd name="connsiteX4" fmla="*/ 393700 w 393700"/>
                  <a:gd name="connsiteY4" fmla="*/ 152424 h 177824"/>
                  <a:gd name="connsiteX5" fmla="*/ 393700 w 393700"/>
                  <a:gd name="connsiteY5" fmla="*/ 152424 h 17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3700" h="177824">
                    <a:moveTo>
                      <a:pt x="0" y="177824"/>
                    </a:moveTo>
                    <a:cubicBezTo>
                      <a:pt x="46566" y="104799"/>
                      <a:pt x="93133" y="31774"/>
                      <a:pt x="127000" y="25424"/>
                    </a:cubicBezTo>
                    <a:cubicBezTo>
                      <a:pt x="160867" y="19074"/>
                      <a:pt x="167217" y="143957"/>
                      <a:pt x="203200" y="139724"/>
                    </a:cubicBezTo>
                    <a:cubicBezTo>
                      <a:pt x="239183" y="135491"/>
                      <a:pt x="311150" y="-2093"/>
                      <a:pt x="342900" y="24"/>
                    </a:cubicBezTo>
                    <a:cubicBezTo>
                      <a:pt x="374650" y="2141"/>
                      <a:pt x="393700" y="152424"/>
                      <a:pt x="393700" y="152424"/>
                    </a:cubicBezTo>
                    <a:lnTo>
                      <a:pt x="393700" y="152424"/>
                    </a:lnTo>
                  </a:path>
                </a:pathLst>
              </a:cu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428A075-E6E8-2B40-A34F-79E561268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400" y="2336982"/>
              <a:ext cx="800100" cy="86475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57F3B1D-F1D3-5C43-B421-9D038F348A8F}"/>
                  </a:ext>
                </a:extLst>
              </p:cNvPr>
              <p:cNvSpPr txBox="1"/>
              <p:nvPr/>
            </p:nvSpPr>
            <p:spPr>
              <a:xfrm>
                <a:off x="3435351" y="1487835"/>
                <a:ext cx="8731249" cy="23375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0000"/>
                    </a:solidFill>
                    <a:sym typeface="Wingdings"/>
                  </a:rPr>
                  <a:t>DVCS on incoherent D (D breaks up) but coherent on the neutron, the </a:t>
                </a:r>
                <a:r>
                  <a:rPr lang="en-US" sz="2000" b="1" dirty="0">
                    <a:solidFill>
                      <a:srgbClr val="FF0000"/>
                    </a:solidFill>
                    <a:sym typeface="Wingdings"/>
                  </a:rPr>
                  <a:t>“double tagging” </a:t>
                </a:r>
                <a:r>
                  <a:rPr lang="en-US" sz="2000" b="1" dirty="0">
                    <a:solidFill>
                      <a:srgbClr val="000000"/>
                    </a:solidFill>
                    <a:sym typeface="Wingdings"/>
                  </a:rPr>
                  <a:t>method </a:t>
                </a:r>
                <a:endParaRPr lang="en-US" sz="20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0000FF"/>
                    </a:solidFill>
                  </a:rPr>
                  <a:t>Tag DIS on a neutron (by the ZDC)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0000FF"/>
                    </a:solidFill>
                  </a:rPr>
                  <a:t>Measure the recoil proton momentum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0000FF"/>
                    </a:solidFill>
                  </a:rPr>
                  <a:t>The recoil proton momentum cone is</a:t>
                </a:r>
              </a:p>
              <a:p>
                <a:pPr marL="1257300" lvl="2" indent="-342900">
                  <a:spcAft>
                    <a:spcPts val="600"/>
                  </a:spcAft>
                  <a:buFont typeface="System Font Regular"/>
                  <a:buChar char="-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sub>
                    </m:sSub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𝑬</m:t>
                                </m:r>
                              </m:e>
                              <m:sub>
                                <m:r>
                                  <a:rPr lang="en-US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</m:sub>
                            </m:sSub>
                            <m:r>
                              <a:rPr lang="en-US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en-US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  <m:r>
                                  <a:rPr lang="en-US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||</m:t>
                                </m:r>
                              </m:sub>
                            </m:sSub>
                          </m:e>
                        </m:d>
                      </m:num>
                      <m:den>
                        <m:d>
                          <m:dPr>
                            <m:ctrlPr>
                              <a:rPr lang="en-US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𝑬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</m:sub>
                            </m:sSub>
                            <m:r>
                              <a:rPr lang="en-US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  <m:r>
                                  <a:rPr lang="en-US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||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r>
                  <a:rPr lang="en-US" b="1" dirty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𝑹𝑻</m:t>
                        </m:r>
                      </m:sub>
                    </m:sSub>
                  </m:oMath>
                </a14:m>
                <a:endParaRPr lang="en-US" b="1" dirty="0">
                  <a:solidFill>
                    <a:srgbClr val="0000FF"/>
                  </a:solidFill>
                </a:endParaRP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FF0000"/>
                    </a:solidFill>
                  </a:rPr>
                  <a:t>Gives you a free neutron structure, not affected by final state interactions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57F3B1D-F1D3-5C43-B421-9D038F348A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351" y="1487835"/>
                <a:ext cx="8731249" cy="2337563"/>
              </a:xfrm>
              <a:prstGeom prst="rect">
                <a:avLst/>
              </a:prstGeom>
              <a:blipFill>
                <a:blip r:embed="rId5"/>
                <a:stretch>
                  <a:fillRect l="-726" t="-1622" b="-183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EEF03821-B68F-0949-97B8-E090A84C22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4918" y="3849646"/>
            <a:ext cx="2948836" cy="30678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5620391-C175-1947-8C1D-0A75DBB516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201805" y="3824010"/>
            <a:ext cx="2948837" cy="30678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1E1043-F403-C943-B661-D1626D6E3A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1788" y="4251531"/>
            <a:ext cx="515096" cy="6487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D2D25BE-721A-974B-B1DF-57CC3265974A}"/>
                  </a:ext>
                </a:extLst>
              </p:cNvPr>
              <p:cNvSpPr txBox="1"/>
              <p:nvPr/>
            </p:nvSpPr>
            <p:spPr>
              <a:xfrm>
                <a:off x="6210160" y="4099541"/>
                <a:ext cx="5981840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/>
                  <a:t>ATHENA – DVCS on </a:t>
                </a:r>
                <a:r>
                  <a:rPr lang="en-GB" sz="2000" b="1" dirty="0" err="1"/>
                  <a:t>e+D</a:t>
                </a:r>
                <a:r>
                  <a:rPr lang="en-GB" sz="2000" b="1" dirty="0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80-90% acceptance at low |t|,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|t|-acceptance loss at higher value mostly due to the loss in tagging the active neutron in ZDC.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Alternatively, |t| can be measured via scattered </a:t>
                </a:r>
                <a:r>
                  <a:rPr lang="en-GB" sz="2000" i="1" dirty="0"/>
                  <a:t>e</a:t>
                </a:r>
                <a:r>
                  <a:rPr lang="en-GB" sz="2000" dirty="0"/>
                  <a:t> and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/>
                  <a:t> → higher acceptance at large |t|.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Proton momentum is well reconstructed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D2D25BE-721A-974B-B1DF-57CC32659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160" y="4099541"/>
                <a:ext cx="5981840" cy="2246769"/>
              </a:xfrm>
              <a:prstGeom prst="rect">
                <a:avLst/>
              </a:prstGeom>
              <a:blipFill>
                <a:blip r:embed="rId9"/>
                <a:stretch>
                  <a:fillRect l="-1271" t="-1124" r="-1483" b="-39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D5E1A74B-8F48-554F-B1B3-AD2CE6AEA0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7951" y="4251531"/>
            <a:ext cx="515096" cy="64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30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160D434-35DF-3F42-9FF3-017E4DFAB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3E7B64-67D3-B34C-9F87-7E025D739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31</a:t>
            </a:fld>
            <a:endParaRPr lang="it-IT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3292DFA-1C63-E243-A501-231DE635DD97}"/>
              </a:ext>
            </a:extLst>
          </p:cNvPr>
          <p:cNvGrpSpPr/>
          <p:nvPr/>
        </p:nvGrpSpPr>
        <p:grpSpPr>
          <a:xfrm>
            <a:off x="198771" y="1907451"/>
            <a:ext cx="4917553" cy="3201464"/>
            <a:chOff x="2360083" y="3799418"/>
            <a:chExt cx="4324612" cy="2790301"/>
          </a:xfrm>
        </p:grpSpPr>
        <p:pic>
          <p:nvPicPr>
            <p:cNvPr id="5" name="Picture 4" descr="hadronizationinnucliiforgunaralt-alternate.jpg">
              <a:extLst>
                <a:ext uri="{FF2B5EF4-FFF2-40B4-BE49-F238E27FC236}">
                  <a16:creationId xmlns:a16="http://schemas.microsoft.com/office/drawing/2014/main" id="{D52D1741-BEAF-F942-B19F-C666F664DB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26" r="12232" b="21019"/>
            <a:stretch/>
          </p:blipFill>
          <p:spPr>
            <a:xfrm>
              <a:off x="2800350" y="3799418"/>
              <a:ext cx="3884345" cy="279030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0183C4-82E2-9D40-921F-C56BB0E09732}"/>
                </a:ext>
              </a:extLst>
            </p:cNvPr>
            <p:cNvSpPr txBox="1"/>
            <p:nvPr/>
          </p:nvSpPr>
          <p:spPr>
            <a:xfrm rot="20700000">
              <a:off x="2772835" y="5334005"/>
              <a:ext cx="9030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Helvetica"/>
                  <a:cs typeface="Helvetica"/>
                </a:rPr>
                <a:t>Incoming </a:t>
              </a:r>
            </a:p>
            <a:p>
              <a:pPr algn="ctr"/>
              <a:r>
                <a:rPr lang="en-US" sz="800" dirty="0">
                  <a:solidFill>
                    <a:schemeClr val="bg1"/>
                  </a:solidFill>
                  <a:latin typeface="Helvetica"/>
                  <a:cs typeface="Helvetica"/>
                </a:rPr>
                <a:t>Electron Beam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21B7F38-E561-3444-B2B9-989462C2AD6C}"/>
                </a:ext>
              </a:extLst>
            </p:cNvPr>
            <p:cNvCxnSpPr/>
            <p:nvPr/>
          </p:nvCxnSpPr>
          <p:spPr bwMode="auto">
            <a:xfrm flipH="1">
              <a:off x="2360083" y="5270500"/>
              <a:ext cx="1217084" cy="328083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FF00"/>
              </a:solidFill>
              <a:prstDash val="solid"/>
              <a:round/>
              <a:headEnd type="stealth" w="lg" len="lg"/>
              <a:tailEnd type="none" w="lg" len="lg"/>
            </a:ln>
            <a:effectLst/>
          </p:spPr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960ABC5-4D4F-FC46-9F8A-37ED00373E95}"/>
              </a:ext>
            </a:extLst>
          </p:cNvPr>
          <p:cNvGrpSpPr/>
          <p:nvPr/>
        </p:nvGrpSpPr>
        <p:grpSpPr>
          <a:xfrm>
            <a:off x="5526246" y="2263515"/>
            <a:ext cx="6466983" cy="2579539"/>
            <a:chOff x="4653122" y="1443924"/>
            <a:chExt cx="8928101" cy="2579539"/>
          </a:xfrm>
        </p:grpSpPr>
        <p:sp>
          <p:nvSpPr>
            <p:cNvPr id="9" name="Abgerundetes Rechteck 9">
              <a:extLst>
                <a:ext uri="{FF2B5EF4-FFF2-40B4-BE49-F238E27FC236}">
                  <a16:creationId xmlns:a16="http://schemas.microsoft.com/office/drawing/2014/main" id="{1D7BA02F-0049-F945-BECC-6761F1512C04}"/>
                </a:ext>
              </a:extLst>
            </p:cNvPr>
            <p:cNvSpPr/>
            <p:nvPr/>
          </p:nvSpPr>
          <p:spPr>
            <a:xfrm>
              <a:off x="4653123" y="1443924"/>
              <a:ext cx="8928100" cy="257953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feld 24">
              <a:extLst>
                <a:ext uri="{FF2B5EF4-FFF2-40B4-BE49-F238E27FC236}">
                  <a16:creationId xmlns:a16="http://schemas.microsoft.com/office/drawing/2014/main" id="{CEDA9AEE-EF52-6B4E-916F-B69EC231DB72}"/>
                </a:ext>
              </a:extLst>
            </p:cNvPr>
            <p:cNvSpPr txBox="1"/>
            <p:nvPr/>
          </p:nvSpPr>
          <p:spPr>
            <a:xfrm>
              <a:off x="5192345" y="1797731"/>
              <a:ext cx="83888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How does the nuclear environment affect the distribution of quarks and gluons and their interaction in nuclei?</a:t>
              </a:r>
              <a:endParaRPr lang="en-US" sz="2400" b="1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  <p:grpSp>
          <p:nvGrpSpPr>
            <p:cNvPr id="11" name="Gruppierung 7">
              <a:extLst>
                <a:ext uri="{FF2B5EF4-FFF2-40B4-BE49-F238E27FC236}">
                  <a16:creationId xmlns:a16="http://schemas.microsoft.com/office/drawing/2014/main" id="{A26D5E3E-5E8A-184E-B8FE-654DF6D7CAD8}"/>
                </a:ext>
              </a:extLst>
            </p:cNvPr>
            <p:cNvGrpSpPr/>
            <p:nvPr/>
          </p:nvGrpSpPr>
          <p:grpSpPr>
            <a:xfrm>
              <a:off x="4653124" y="1691299"/>
              <a:ext cx="806168" cy="524904"/>
              <a:chOff x="4520" y="2232747"/>
              <a:chExt cx="989678" cy="698500"/>
            </a:xfrm>
          </p:grpSpPr>
          <p:pic>
            <p:nvPicPr>
              <p:cNvPr id="16" name="Bild 28">
                <a:extLst>
                  <a:ext uri="{FF2B5EF4-FFF2-40B4-BE49-F238E27FC236}">
                    <a16:creationId xmlns:a16="http://schemas.microsoft.com/office/drawing/2014/main" id="{C16FCB13-5459-C047-A1D7-DB62A4E32E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0" y="2232747"/>
                <a:ext cx="662230" cy="698500"/>
              </a:xfrm>
              <a:prstGeom prst="rect">
                <a:avLst/>
              </a:prstGeom>
            </p:spPr>
          </p:pic>
          <p:sp>
            <p:nvSpPr>
              <p:cNvPr id="17" name="Textfeld 29">
                <a:extLst>
                  <a:ext uri="{FF2B5EF4-FFF2-40B4-BE49-F238E27FC236}">
                    <a16:creationId xmlns:a16="http://schemas.microsoft.com/office/drawing/2014/main" id="{F3C12185-76E3-1B45-A240-E4B8935CB7CF}"/>
                  </a:ext>
                </a:extLst>
              </p:cNvPr>
              <p:cNvSpPr txBox="1"/>
              <p:nvPr/>
            </p:nvSpPr>
            <p:spPr>
              <a:xfrm>
                <a:off x="809532" y="2390176"/>
                <a:ext cx="1846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400" b="1" dirty="0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12" name="Gruppierung 7">
              <a:extLst>
                <a:ext uri="{FF2B5EF4-FFF2-40B4-BE49-F238E27FC236}">
                  <a16:creationId xmlns:a16="http://schemas.microsoft.com/office/drawing/2014/main" id="{0D5F96C9-D988-5743-AE10-FAB0C0DA6BB0}"/>
                </a:ext>
              </a:extLst>
            </p:cNvPr>
            <p:cNvGrpSpPr/>
            <p:nvPr/>
          </p:nvGrpSpPr>
          <p:grpSpPr>
            <a:xfrm>
              <a:off x="4653122" y="2714654"/>
              <a:ext cx="806170" cy="828855"/>
              <a:chOff x="4518" y="2390176"/>
              <a:chExt cx="989680" cy="1102974"/>
            </a:xfrm>
          </p:grpSpPr>
          <p:pic>
            <p:nvPicPr>
              <p:cNvPr id="14" name="Bild 31">
                <a:extLst>
                  <a:ext uri="{FF2B5EF4-FFF2-40B4-BE49-F238E27FC236}">
                    <a16:creationId xmlns:a16="http://schemas.microsoft.com/office/drawing/2014/main" id="{DAB3057E-D14E-7340-A39F-1AB697D322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18" y="2794650"/>
                <a:ext cx="662232" cy="698500"/>
              </a:xfrm>
              <a:prstGeom prst="rect">
                <a:avLst/>
              </a:prstGeom>
            </p:spPr>
          </p:pic>
          <p:sp>
            <p:nvSpPr>
              <p:cNvPr id="15" name="Textfeld 32">
                <a:extLst>
                  <a:ext uri="{FF2B5EF4-FFF2-40B4-BE49-F238E27FC236}">
                    <a16:creationId xmlns:a16="http://schemas.microsoft.com/office/drawing/2014/main" id="{14A8C37D-9210-A04C-8FD0-A04EB1762B6C}"/>
                  </a:ext>
                </a:extLst>
              </p:cNvPr>
              <p:cNvSpPr txBox="1"/>
              <p:nvPr/>
            </p:nvSpPr>
            <p:spPr>
              <a:xfrm>
                <a:off x="809532" y="2390176"/>
                <a:ext cx="1846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400" b="1" dirty="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13" name="Textfeld 35">
              <a:extLst>
                <a:ext uri="{FF2B5EF4-FFF2-40B4-BE49-F238E27FC236}">
                  <a16:creationId xmlns:a16="http://schemas.microsoft.com/office/drawing/2014/main" id="{7F6FF8BA-597F-7C47-8465-B83D23633D5B}"/>
                </a:ext>
              </a:extLst>
            </p:cNvPr>
            <p:cNvSpPr txBox="1"/>
            <p:nvPr/>
          </p:nvSpPr>
          <p:spPr>
            <a:xfrm>
              <a:off x="5192560" y="3112069"/>
              <a:ext cx="83886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Where does the saturation of the gluon density set in?</a:t>
              </a:r>
              <a:endParaRPr lang="en-US" sz="2400" b="1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8962C644-7F7C-2642-8834-68DD0EA6708E}"/>
              </a:ext>
            </a:extLst>
          </p:cNvPr>
          <p:cNvSpPr txBox="1">
            <a:spLocks/>
          </p:cNvSpPr>
          <p:nvPr/>
        </p:nvSpPr>
        <p:spPr>
          <a:xfrm>
            <a:off x="1752600" y="37949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atin typeface="+mn-lt"/>
              </a:rPr>
              <a:t>And what about the nuclei?</a:t>
            </a:r>
          </a:p>
        </p:txBody>
      </p:sp>
    </p:spTree>
    <p:extLst>
      <p:ext uri="{BB962C8B-B14F-4D97-AF65-F5344CB8AC3E}">
        <p14:creationId xmlns:p14="http://schemas.microsoft.com/office/powerpoint/2010/main" val="4803667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A7165F-393E-A842-34E7-E975A0953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354393-BE47-1719-D11E-C4DD4D043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32</a:t>
            </a:fld>
            <a:endParaRPr lang="it-I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E57DFE3-3D0E-67FE-1463-C70873B87950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C00000"/>
                </a:solidFill>
              </a:rPr>
              <a:t>Nuclear Structure Functions</a:t>
            </a:r>
          </a:p>
        </p:txBody>
      </p:sp>
      <p:grpSp>
        <p:nvGrpSpPr>
          <p:cNvPr id="5" name="Group 198">
            <a:extLst>
              <a:ext uri="{FF2B5EF4-FFF2-40B4-BE49-F238E27FC236}">
                <a16:creationId xmlns:a16="http://schemas.microsoft.com/office/drawing/2014/main" id="{F9BDEEEB-D99A-83FC-16D9-7D7DD564BE25}"/>
              </a:ext>
            </a:extLst>
          </p:cNvPr>
          <p:cNvGrpSpPr/>
          <p:nvPr/>
        </p:nvGrpSpPr>
        <p:grpSpPr>
          <a:xfrm>
            <a:off x="618476" y="1512815"/>
            <a:ext cx="6172662" cy="1455250"/>
            <a:chOff x="-233544" y="-3272"/>
            <a:chExt cx="8408207" cy="1455249"/>
          </a:xfrm>
        </p:grpSpPr>
        <p:pic>
          <p:nvPicPr>
            <p:cNvPr id="6" name="droppedImage.pdf">
              <a:extLst>
                <a:ext uri="{FF2B5EF4-FFF2-40B4-BE49-F238E27FC236}">
                  <a16:creationId xmlns:a16="http://schemas.microsoft.com/office/drawing/2014/main" id="{573DE99C-773D-1EC3-3EBD-757DD1434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33544" y="-3272"/>
              <a:ext cx="7830849" cy="726414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7" name="Shape 194">
              <a:extLst>
                <a:ext uri="{FF2B5EF4-FFF2-40B4-BE49-F238E27FC236}">
                  <a16:creationId xmlns:a16="http://schemas.microsoft.com/office/drawing/2014/main" id="{ACA8FD1F-28A1-E208-D394-BD8E2D55856A}"/>
                </a:ext>
              </a:extLst>
            </p:cNvPr>
            <p:cNvSpPr/>
            <p:nvPr/>
          </p:nvSpPr>
          <p:spPr>
            <a:xfrm>
              <a:off x="2554911" y="944254"/>
              <a:ext cx="2517383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40639" marR="40639" defTabSz="914400">
                <a:buClr>
                  <a:srgbClr val="008F00"/>
                </a:buClr>
                <a:buFont typeface="Arial"/>
                <a:defRPr sz="1800" b="1">
                  <a:solidFill>
                    <a:srgbClr val="0433FF"/>
                  </a:solidFill>
                  <a:uFill>
                    <a:solidFill>
                      <a:srgbClr val="0433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dirty="0"/>
                <a:t>quark+anti-quark</a:t>
              </a:r>
            </a:p>
          </p:txBody>
        </p:sp>
        <p:sp>
          <p:nvSpPr>
            <p:cNvPr id="8" name="Shape 195">
              <a:extLst>
                <a:ext uri="{FF2B5EF4-FFF2-40B4-BE49-F238E27FC236}">
                  <a16:creationId xmlns:a16="http://schemas.microsoft.com/office/drawing/2014/main" id="{577D6321-5919-70DE-FB9A-5218E22AE61F}"/>
                </a:ext>
              </a:extLst>
            </p:cNvPr>
            <p:cNvSpPr/>
            <p:nvPr/>
          </p:nvSpPr>
          <p:spPr>
            <a:xfrm>
              <a:off x="5475933" y="856942"/>
              <a:ext cx="2698730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marL="40639" marR="40639" defTabSz="914400">
                <a:buClr>
                  <a:srgbClr val="008F00"/>
                </a:buClr>
                <a:buFont typeface="Arial"/>
                <a:defRPr sz="1800" b="1"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algn="ctr">
                <a:defRPr sz="2400" b="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600" b="1" dirty="0">
                  <a:latin typeface="+mn-lt"/>
                  <a:ea typeface="+mn-ea"/>
                  <a:cs typeface="+mn-cs"/>
                  <a:sym typeface="Arial"/>
                </a:rPr>
                <a:t>gluon</a:t>
              </a:r>
              <a:r>
                <a:rPr lang="en-US" sz="1600" b="1" dirty="0">
                  <a:latin typeface="+mn-lt"/>
                  <a:ea typeface="+mn-ea"/>
                  <a:cs typeface="+mn-cs"/>
                  <a:sym typeface="Arial"/>
                </a:rPr>
                <a:t>s </a:t>
              </a:r>
            </a:p>
            <a:p>
              <a:pPr algn="ctr">
                <a:defRPr sz="2400" b="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lang="en-US" sz="1600" b="1" dirty="0">
                  <a:latin typeface="+mn-lt"/>
                  <a:ea typeface="+mn-ea"/>
                  <a:cs typeface="+mn-cs"/>
                  <a:sym typeface="Arial"/>
                </a:rPr>
                <a:t>(or tag on F</a:t>
              </a:r>
              <a:r>
                <a:rPr lang="en-US" sz="1600" b="1" baseline="-25000" dirty="0">
                  <a:latin typeface="+mn-lt"/>
                  <a:ea typeface="+mn-ea"/>
                  <a:cs typeface="+mn-cs"/>
                  <a:sym typeface="Arial"/>
                </a:rPr>
                <a:t>2</a:t>
              </a:r>
              <a:r>
                <a:rPr lang="en-US" sz="1600" b="1" dirty="0">
                  <a:latin typeface="+mn-lt"/>
                  <a:ea typeface="+mn-ea"/>
                  <a:cs typeface="+mn-cs"/>
                  <a:sym typeface="Arial"/>
                </a:rPr>
                <a:t>-charm)</a:t>
              </a:r>
              <a:endParaRPr sz="1600" b="1" dirty="0"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Shape 196">
              <a:extLst>
                <a:ext uri="{FF2B5EF4-FFF2-40B4-BE49-F238E27FC236}">
                  <a16:creationId xmlns:a16="http://schemas.microsoft.com/office/drawing/2014/main" id="{96134F79-CDAA-F392-C0DE-F2493168FE7C}"/>
                </a:ext>
              </a:extLst>
            </p:cNvPr>
            <p:cNvSpPr/>
            <p:nvPr/>
          </p:nvSpPr>
          <p:spPr>
            <a:xfrm flipV="1">
              <a:off x="4495583" y="653742"/>
              <a:ext cx="459626" cy="332428"/>
            </a:xfrm>
            <a:prstGeom prst="line">
              <a:avLst/>
            </a:prstGeom>
            <a:noFill/>
            <a:ln w="25400" cap="flat">
              <a:solidFill>
                <a:srgbClr val="0061FF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10" name="Shape 197">
              <a:extLst>
                <a:ext uri="{FF2B5EF4-FFF2-40B4-BE49-F238E27FC236}">
                  <a16:creationId xmlns:a16="http://schemas.microsoft.com/office/drawing/2014/main" id="{DE8DDC4D-9238-D38E-36A6-4AACAA26231F}"/>
                </a:ext>
              </a:extLst>
            </p:cNvPr>
            <p:cNvSpPr/>
            <p:nvPr/>
          </p:nvSpPr>
          <p:spPr>
            <a:xfrm flipH="1" flipV="1">
              <a:off x="6555411" y="628342"/>
              <a:ext cx="228601" cy="342901"/>
            </a:xfrm>
            <a:prstGeom prst="line">
              <a:avLst/>
            </a:prstGeom>
            <a:noFill/>
            <a:ln w="25400" cap="flat">
              <a:solidFill>
                <a:srgbClr val="E3240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2" name="Shape 200">
            <a:extLst>
              <a:ext uri="{FF2B5EF4-FFF2-40B4-BE49-F238E27FC236}">
                <a16:creationId xmlns:a16="http://schemas.microsoft.com/office/drawing/2014/main" id="{7A971830-D2A6-AFDE-45AF-71FB3655BEAB}"/>
              </a:ext>
            </a:extLst>
          </p:cNvPr>
          <p:cNvSpPr/>
          <p:nvPr/>
        </p:nvSpPr>
        <p:spPr>
          <a:xfrm>
            <a:off x="130925" y="901037"/>
            <a:ext cx="4472027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dirty="0"/>
              <a:t>Inclusive DIS on e</a:t>
            </a:r>
            <a:r>
              <a:rPr lang="en-US" dirty="0"/>
              <a:t>+</a:t>
            </a:r>
            <a:r>
              <a:rPr dirty="0"/>
              <a:t>A analog </a:t>
            </a:r>
            <a:r>
              <a:rPr lang="en-US" dirty="0"/>
              <a:t>to </a:t>
            </a:r>
            <a:r>
              <a:rPr dirty="0"/>
              <a:t>e</a:t>
            </a:r>
            <a:r>
              <a:rPr lang="en-US" dirty="0"/>
              <a:t>+</a:t>
            </a:r>
            <a:r>
              <a:rPr dirty="0"/>
              <a:t>p: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919000B-D283-B261-69ED-568AD39391B4}"/>
              </a:ext>
            </a:extLst>
          </p:cNvPr>
          <p:cNvGrpSpPr/>
          <p:nvPr/>
        </p:nvGrpSpPr>
        <p:grpSpPr>
          <a:xfrm>
            <a:off x="8481765" y="608113"/>
            <a:ext cx="3687657" cy="2981320"/>
            <a:chOff x="5046315" y="2706918"/>
            <a:chExt cx="3687657" cy="2981320"/>
          </a:xfrm>
        </p:grpSpPr>
        <p:pic>
          <p:nvPicPr>
            <p:cNvPr id="14" name="npdf.pdf">
              <a:extLst>
                <a:ext uri="{FF2B5EF4-FFF2-40B4-BE49-F238E27FC236}">
                  <a16:creationId xmlns:a16="http://schemas.microsoft.com/office/drawing/2014/main" id="{E94E4BF5-F4BC-1B6D-7421-2E2493707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5046315" y="2931575"/>
              <a:ext cx="3687657" cy="2756663"/>
            </a:xfrm>
            <a:prstGeom prst="rect">
              <a:avLst/>
            </a:prstGeom>
            <a:ln w="12700"/>
          </p:spPr>
        </p:pic>
        <p:sp>
          <p:nvSpPr>
            <p:cNvPr id="15" name="Shape 211">
              <a:extLst>
                <a:ext uri="{FF2B5EF4-FFF2-40B4-BE49-F238E27FC236}">
                  <a16:creationId xmlns:a16="http://schemas.microsoft.com/office/drawing/2014/main" id="{26B45348-AA3B-68E7-04E5-A37097A1D11E}"/>
                </a:ext>
              </a:extLst>
            </p:cNvPr>
            <p:cNvSpPr/>
            <p:nvPr/>
          </p:nvSpPr>
          <p:spPr>
            <a:xfrm>
              <a:off x="5604586" y="2706918"/>
              <a:ext cx="3024429" cy="4308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defTabSz="914400">
                <a:defRPr sz="2200">
                  <a:solidFill>
                    <a:srgbClr val="021EAA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rPr b="1" dirty="0"/>
                <a:t>Ratio</a:t>
              </a:r>
              <a:r>
                <a:rPr lang="en-US" b="1" dirty="0"/>
                <a:t>:F</a:t>
              </a:r>
              <a:r>
                <a:rPr lang="en-US" b="1" baseline="-25000" dirty="0"/>
                <a:t>2</a:t>
              </a:r>
              <a:r>
                <a:rPr b="1" dirty="0"/>
                <a:t>(x,Q</a:t>
              </a:r>
              <a:r>
                <a:rPr b="1" baseline="30363" dirty="0"/>
                <a:t>2</a:t>
              </a:r>
              <a:r>
                <a:rPr b="1" dirty="0"/>
                <a:t>)</a:t>
              </a:r>
              <a:r>
                <a:rPr b="1" baseline="-21545" dirty="0"/>
                <a:t>Pb</a:t>
              </a:r>
              <a:r>
                <a:rPr b="1" dirty="0"/>
                <a:t>/</a:t>
              </a:r>
              <a:r>
                <a:rPr lang="en-US" b="1" dirty="0"/>
                <a:t>F</a:t>
              </a:r>
              <a:r>
                <a:rPr lang="en-US" b="1" baseline="-25000" dirty="0"/>
                <a:t>2</a:t>
              </a:r>
              <a:r>
                <a:rPr b="1" dirty="0"/>
                <a:t>(x,Q</a:t>
              </a:r>
              <a:r>
                <a:rPr b="1" baseline="30363" dirty="0"/>
                <a:t>2</a:t>
              </a:r>
              <a:r>
                <a:rPr b="1" dirty="0"/>
                <a:t>)</a:t>
              </a:r>
              <a:r>
                <a:rPr b="1" baseline="-21545" dirty="0"/>
                <a:t>p</a:t>
              </a:r>
              <a:r>
                <a:rPr b="1" dirty="0"/>
                <a:t>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61CEBA2-85E3-4245-54DC-48E3D75A2132}"/>
                </a:ext>
              </a:extLst>
            </p:cNvPr>
            <p:cNvSpPr/>
            <p:nvPr/>
          </p:nvSpPr>
          <p:spPr>
            <a:xfrm>
              <a:off x="5868024" y="3746500"/>
              <a:ext cx="304176" cy="673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C337FCE-D049-57ED-AEE2-9C66E042D5C4}"/>
              </a:ext>
            </a:extLst>
          </p:cNvPr>
          <p:cNvSpPr txBox="1"/>
          <p:nvPr/>
        </p:nvSpPr>
        <p:spPr>
          <a:xfrm>
            <a:off x="106787" y="2967057"/>
            <a:ext cx="777734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DGLAP evolution model:</a:t>
            </a:r>
            <a:r>
              <a:rPr lang="en-US" sz="2000" dirty="0"/>
              <a:t> </a:t>
            </a:r>
          </a:p>
          <a:p>
            <a:r>
              <a:rPr lang="en-US" sz="2000" dirty="0"/>
              <a:t>predicts Q</a:t>
            </a:r>
            <a:r>
              <a:rPr lang="en-US" sz="2000" baseline="30000" dirty="0"/>
              <a:t>2 </a:t>
            </a:r>
            <a:r>
              <a:rPr lang="en-US" sz="2000" dirty="0"/>
              <a:t>but </a:t>
            </a:r>
            <a:r>
              <a:rPr lang="en-US" sz="2000" dirty="0">
                <a:solidFill>
                  <a:srgbClr val="2925FF"/>
                </a:solidFill>
              </a:rPr>
              <a:t>not</a:t>
            </a:r>
            <a:r>
              <a:rPr lang="en-US" sz="2000" dirty="0"/>
              <a:t> A-dependence and x-dependence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0000FF"/>
                </a:solidFill>
              </a:rPr>
              <a:t>Saturation models: </a:t>
            </a:r>
          </a:p>
          <a:p>
            <a:r>
              <a:rPr lang="en-US" sz="2000" dirty="0"/>
              <a:t>predict A-dependence and x-dependence but </a:t>
            </a:r>
            <a:r>
              <a:rPr lang="en-US" sz="2000" dirty="0">
                <a:solidFill>
                  <a:srgbClr val="3366FF"/>
                </a:solidFill>
              </a:rPr>
              <a:t>not</a:t>
            </a:r>
            <a:r>
              <a:rPr lang="en-US" sz="2000" dirty="0"/>
              <a:t> </a:t>
            </a:r>
            <a:r>
              <a:rPr lang="en-US" sz="2000" i="1" dirty="0"/>
              <a:t>Q</a:t>
            </a:r>
            <a:r>
              <a:rPr lang="en-US" sz="2000" i="1" baseline="30000" dirty="0"/>
              <a:t>2</a:t>
            </a:r>
          </a:p>
          <a:p>
            <a:r>
              <a:rPr lang="en-US" sz="2000" dirty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sz="2000" dirty="0">
                <a:solidFill>
                  <a:srgbClr val="0000FF"/>
                </a:solidFill>
              </a:rPr>
              <a:t>Need: </a:t>
            </a:r>
            <a:r>
              <a:rPr lang="en-US" sz="2000" dirty="0"/>
              <a:t>large Q</a:t>
            </a:r>
            <a:r>
              <a:rPr lang="en-US" sz="2000" baseline="30000" dirty="0"/>
              <a:t>2</a:t>
            </a:r>
            <a:r>
              <a:rPr lang="en-US" sz="2000" dirty="0"/>
              <a:t> lever-arm for fixed x, A-scan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747E834-A926-ECBC-A5FE-373D3D809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233" y="3645877"/>
            <a:ext cx="3832483" cy="286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501D6F5-3456-3186-8E47-76158A76BA66}"/>
              </a:ext>
            </a:extLst>
          </p:cNvPr>
          <p:cNvSpPr txBox="1"/>
          <p:nvPr/>
        </p:nvSpPr>
        <p:spPr>
          <a:xfrm>
            <a:off x="45156" y="4732673"/>
            <a:ext cx="7777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Aim at extending our knowledge on structure functions into the realm where gluon saturation effects emerge </a:t>
            </a:r>
            <a:r>
              <a:rPr lang="en-US" sz="2000" dirty="0">
                <a:solidFill>
                  <a:srgbClr val="4314FF"/>
                </a:solidFill>
                <a:ea typeface="Symbol"/>
                <a:cs typeface="Symbol"/>
                <a:sym typeface="Symbol"/>
              </a:rPr>
              <a:t>⇒</a:t>
            </a:r>
            <a:r>
              <a:rPr lang="en-US" sz="2000" dirty="0">
                <a:solidFill>
                  <a:srgbClr val="4314FF"/>
                </a:solidFill>
              </a:rPr>
              <a:t> different evolution</a:t>
            </a:r>
          </a:p>
        </p:txBody>
      </p:sp>
      <p:sp>
        <p:nvSpPr>
          <p:cNvPr id="20" name="Shape 224">
            <a:extLst>
              <a:ext uri="{FF2B5EF4-FFF2-40B4-BE49-F238E27FC236}">
                <a16:creationId xmlns:a16="http://schemas.microsoft.com/office/drawing/2014/main" id="{14CDAF71-99B7-A92F-7567-E746164C4764}"/>
              </a:ext>
            </a:extLst>
          </p:cNvPr>
          <p:cNvSpPr/>
          <p:nvPr/>
        </p:nvSpPr>
        <p:spPr>
          <a:xfrm>
            <a:off x="119964" y="5536335"/>
            <a:ext cx="7627732" cy="841256"/>
          </a:xfrm>
          <a:prstGeom prst="rect">
            <a:avLst/>
          </a:prstGeom>
          <a:ln w="3175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defRPr sz="2400">
                <a:solidFill>
                  <a:srgbClr val="941100"/>
                </a:solidFill>
              </a:defRPr>
            </a:pPr>
            <a:r>
              <a:rPr lang="en-US" sz="2400" dirty="0">
                <a:solidFill>
                  <a:srgbClr val="FF0000"/>
                </a:solidFill>
                <a:latin typeface="+mj-lt"/>
              </a:rPr>
              <a:t>An EIC</a:t>
            </a:r>
            <a:r>
              <a:rPr sz="2400" dirty="0">
                <a:solidFill>
                  <a:srgbClr val="FF0000"/>
                </a:solidFill>
                <a:latin typeface="+mj-lt"/>
              </a:rPr>
              <a:t> provides a factor 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10</a:t>
            </a:r>
            <a:r>
              <a:rPr sz="2400" dirty="0">
                <a:solidFill>
                  <a:srgbClr val="FF0000"/>
                </a:solidFill>
                <a:latin typeface="+mj-lt"/>
              </a:rPr>
              <a:t> larger reach in Q</a:t>
            </a:r>
            <a:r>
              <a:rPr sz="2400" baseline="30000" dirty="0">
                <a:solidFill>
                  <a:srgbClr val="FF0000"/>
                </a:solidFill>
                <a:latin typeface="+mj-lt"/>
              </a:rPr>
              <a:t>2</a:t>
            </a:r>
            <a:r>
              <a:rPr sz="2400" dirty="0">
                <a:solidFill>
                  <a:srgbClr val="FF0000"/>
                </a:solidFill>
                <a:latin typeface="+mj-lt"/>
              </a:rPr>
              <a:t> and low-x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compared to available data</a:t>
            </a:r>
            <a:endParaRPr sz="2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91416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360D38B-F757-7E71-716F-885F31A12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650D1F-BDEF-3256-B94F-38E569AD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33</a:t>
            </a:fld>
            <a:endParaRPr lang="it-IT"/>
          </a:p>
        </p:txBody>
      </p:sp>
      <p:pic>
        <p:nvPicPr>
          <p:cNvPr id="4" name="Picture 3" descr="plot_RedCrossSec_fixedQ2.pdf">
            <a:extLst>
              <a:ext uri="{FF2B5EF4-FFF2-40B4-BE49-F238E27FC236}">
                <a16:creationId xmlns:a16="http://schemas.microsoft.com/office/drawing/2014/main" id="{8004D531-098F-F624-B9DB-31FCF5B19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0" y="996801"/>
            <a:ext cx="6184900" cy="2995622"/>
          </a:xfrm>
          <a:prstGeom prst="rect">
            <a:avLst/>
          </a:prstGeom>
        </p:spPr>
      </p:pic>
      <p:pic>
        <p:nvPicPr>
          <p:cNvPr id="5" name="Picture 4" descr="desy04-156.fig1.gif">
            <a:extLst>
              <a:ext uri="{FF2B5EF4-FFF2-40B4-BE49-F238E27FC236}">
                <a16:creationId xmlns:a16="http://schemas.microsoft.com/office/drawing/2014/main" id="{6E5FE8C8-312A-E0C0-DBA8-73ABF22FE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610" y="887711"/>
            <a:ext cx="2284828" cy="1596512"/>
          </a:xfrm>
          <a:prstGeom prst="rect">
            <a:avLst/>
          </a:prstGeom>
        </p:spPr>
      </p:pic>
      <p:sp>
        <p:nvSpPr>
          <p:cNvPr id="6" name="Shape 242">
            <a:extLst>
              <a:ext uri="{FF2B5EF4-FFF2-40B4-BE49-F238E27FC236}">
                <a16:creationId xmlns:a16="http://schemas.microsoft.com/office/drawing/2014/main" id="{2E88FC2F-0AA5-31BF-D22E-AEA8D278216E}"/>
              </a:ext>
            </a:extLst>
          </p:cNvPr>
          <p:cNvSpPr/>
          <p:nvPr/>
        </p:nvSpPr>
        <p:spPr>
          <a:xfrm>
            <a:off x="6385610" y="2507680"/>
            <a:ext cx="5663321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defTabSz="914400">
              <a:defRPr sz="2200">
                <a:solidFill>
                  <a:srgbClr val="021EA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z="2000" b="1" dirty="0">
                <a:solidFill>
                  <a:srgbClr val="FF0000"/>
                </a:solidFill>
              </a:rPr>
              <a:t>Charm production: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Novel probe!</a:t>
            </a:r>
          </a:p>
          <a:p>
            <a:r>
              <a:rPr sz="2000" dirty="0"/>
              <a:t>Direct access to gluons at medium to high </a:t>
            </a:r>
            <a:r>
              <a:rPr sz="2000" i="1" dirty="0"/>
              <a:t>x</a:t>
            </a:r>
            <a:r>
              <a:rPr sz="2000" dirty="0"/>
              <a:t> by tagging </a:t>
            </a:r>
            <a:r>
              <a:rPr sz="2000" b="1" dirty="0">
                <a:solidFill>
                  <a:srgbClr val="FF0000"/>
                </a:solidFill>
              </a:rPr>
              <a:t>photon-gluon fusion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5DFA1F-69AA-86C6-2C62-8AA8DDD5E573}"/>
              </a:ext>
            </a:extLst>
          </p:cNvPr>
          <p:cNvSpPr txBox="1"/>
          <p:nvPr/>
        </p:nvSpPr>
        <p:spPr>
          <a:xfrm>
            <a:off x="952500" y="609302"/>
            <a:ext cx="1389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Inclusive DIS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5CDFC4-A112-28EE-A794-EA6E3D08071C}"/>
              </a:ext>
            </a:extLst>
          </p:cNvPr>
          <p:cNvSpPr txBox="1"/>
          <p:nvPr/>
        </p:nvSpPr>
        <p:spPr>
          <a:xfrm>
            <a:off x="3619500" y="608074"/>
            <a:ext cx="2539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Quark charm production</a:t>
            </a:r>
          </a:p>
        </p:txBody>
      </p:sp>
      <p:pic>
        <p:nvPicPr>
          <p:cNvPr id="9" name="Picture 8" descr="plot_HighEnergy_Q10GeV.eps">
            <a:extLst>
              <a:ext uri="{FF2B5EF4-FFF2-40B4-BE49-F238E27FC236}">
                <a16:creationId xmlns:a16="http://schemas.microsoft.com/office/drawing/2014/main" id="{FAC39F20-FB4C-D12C-2202-2B7A5C1F22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92"/>
          <a:stretch/>
        </p:blipFill>
        <p:spPr>
          <a:xfrm>
            <a:off x="50799" y="3972053"/>
            <a:ext cx="3568701" cy="284109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Shape 248">
                <a:extLst>
                  <a:ext uri="{FF2B5EF4-FFF2-40B4-BE49-F238E27FC236}">
                    <a16:creationId xmlns:a16="http://schemas.microsoft.com/office/drawing/2014/main" id="{9258DD5D-B08B-762C-A04C-8DCE40E030F1}"/>
                  </a:ext>
                </a:extLst>
              </p:cNvPr>
              <p:cNvSpPr/>
              <p:nvPr/>
            </p:nvSpPr>
            <p:spPr>
              <a:xfrm>
                <a:off x="3780551" y="4351810"/>
                <a:ext cx="8304378" cy="89934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marL="268653" marR="41275" indent="-268653" defTabSz="914400">
                  <a:spcBef>
                    <a:spcPts val="400"/>
                  </a:spcBef>
                  <a:buClr>
                    <a:srgbClr val="FF2600"/>
                  </a:buClr>
                  <a:buSzPct val="175000"/>
                  <a:buChar char="•"/>
                  <a:defRPr sz="2200">
                    <a:solidFill>
                      <a:srgbClr val="021EAA"/>
                    </a:solidFill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L="586153" marR="41275" indent="-268653" defTabSz="914400">
                  <a:spcBef>
                    <a:spcPts val="400"/>
                  </a:spcBef>
                  <a:buClr>
                    <a:srgbClr val="011993"/>
                  </a:buClr>
                  <a:buSzPct val="104999"/>
                  <a:buFont typeface="Lucida Grande"/>
                  <a:buChar char="‣"/>
                  <a:defRPr sz="20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lvl2pPr>
              </a:lstStyle>
              <a:p>
                <a:pPr marL="457200" lvl="1" indent="-342900">
                  <a:buFont typeface="Wingdings" charset="2"/>
                  <a:buChar char="Ø"/>
                </a:pPr>
                <a:r>
                  <a:rPr lang="en-US" sz="2400" b="1" dirty="0">
                    <a:solidFill>
                      <a:srgbClr val="FF0000"/>
                    </a:solidFill>
                  </a:rPr>
                  <a:t>Higher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rad>
                  </m:oMath>
                </a14:m>
                <a:r>
                  <a:rPr lang="en-US" sz="2400" b="1" dirty="0">
                    <a:solidFill>
                      <a:srgbClr val="FF0000"/>
                    </a:solidFill>
                  </a:rPr>
                  <a:t> energy constrains gluons at mid- and low-</a:t>
                </a:r>
                <a:r>
                  <a:rPr lang="en-US" sz="2400" b="1" i="1" dirty="0">
                    <a:solidFill>
                      <a:srgbClr val="FF0000"/>
                    </a:solidFill>
                  </a:rPr>
                  <a:t>x</a:t>
                </a:r>
              </a:p>
              <a:p>
                <a:pPr marL="457200" lvl="1" indent="-342900">
                  <a:buFont typeface="Wingdings" charset="2"/>
                  <a:buChar char="Ø"/>
                </a:pPr>
                <a:r>
                  <a:rPr lang="en-US" sz="2400" b="1" dirty="0">
                    <a:solidFill>
                      <a:srgbClr val="FF0000"/>
                    </a:solidFill>
                  </a:rPr>
                  <a:t>Fitting the charm pseudo-data has a dramatic effect at high-</a:t>
                </a:r>
                <a:r>
                  <a:rPr lang="en-US" sz="2400" b="1" i="1" dirty="0">
                    <a:solidFill>
                      <a:srgbClr val="FF0000"/>
                    </a:solidFill>
                  </a:rPr>
                  <a:t>x</a:t>
                </a:r>
              </a:p>
            </p:txBody>
          </p:sp>
        </mc:Choice>
        <mc:Fallback>
          <p:sp>
            <p:nvSpPr>
              <p:cNvPr id="10" name="Shape 248">
                <a:extLst>
                  <a:ext uri="{FF2B5EF4-FFF2-40B4-BE49-F238E27FC236}">
                    <a16:creationId xmlns:a16="http://schemas.microsoft.com/office/drawing/2014/main" id="{9258DD5D-B08B-762C-A04C-8DCE40E030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0551" y="4351810"/>
                <a:ext cx="8304378" cy="899349"/>
              </a:xfrm>
              <a:prstGeom prst="rect">
                <a:avLst/>
              </a:prstGeom>
              <a:blipFill>
                <a:blip r:embed="rId5"/>
                <a:stretch>
                  <a:fillRect l="-153" t="-4167" r="-1069" b="-1388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ED8941F4-220D-C062-8FFB-825F5FEB6BEE}"/>
              </a:ext>
            </a:extLst>
          </p:cNvPr>
          <p:cNvSpPr txBox="1"/>
          <p:nvPr/>
        </p:nvSpPr>
        <p:spPr>
          <a:xfrm>
            <a:off x="4017586" y="5778500"/>
            <a:ext cx="48434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E.C. Aschenauer, S. F., M.A.C. Lamont, H. Paukkunen, P. Zurita </a:t>
            </a:r>
          </a:p>
          <a:p>
            <a:pPr algn="ctr"/>
            <a:r>
              <a:rPr lang="en-US" dirty="0"/>
              <a:t>[</a:t>
            </a:r>
            <a:r>
              <a:rPr lang="pt-BR" dirty="0">
                <a:hlinkClick r:id="rId6"/>
              </a:rPr>
              <a:t>arXiv:1708.05654</a:t>
            </a:r>
            <a:r>
              <a:rPr lang="en-US" dirty="0"/>
              <a:t>]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A9273FC-4387-D497-D6AE-6C7E924EF386}"/>
              </a:ext>
            </a:extLst>
          </p:cNvPr>
          <p:cNvSpPr/>
          <p:nvPr/>
        </p:nvSpPr>
        <p:spPr>
          <a:xfrm rot="232063">
            <a:off x="115273" y="4393432"/>
            <a:ext cx="1893498" cy="1074792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362A642-3531-21BE-ED59-E795B8B83D3D}"/>
              </a:ext>
            </a:extLst>
          </p:cNvPr>
          <p:cNvSpPr/>
          <p:nvPr/>
        </p:nvSpPr>
        <p:spPr>
          <a:xfrm rot="1728659">
            <a:off x="2635625" y="4612042"/>
            <a:ext cx="1081880" cy="773062"/>
          </a:xfrm>
          <a:prstGeom prst="ellipse">
            <a:avLst/>
          </a:prstGeom>
          <a:noFill/>
          <a:ln w="254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2C9EB6-A322-F440-4C8B-22A0FF1C9AC1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C00000"/>
                </a:solidFill>
              </a:rPr>
              <a:t>Nuclear Modifications to </a:t>
            </a:r>
            <a:r>
              <a:rPr lang="en-US" sz="3200" b="1" dirty="0" err="1">
                <a:solidFill>
                  <a:srgbClr val="C00000"/>
                </a:solidFill>
              </a:rPr>
              <a:t>Patonic</a:t>
            </a:r>
            <a:r>
              <a:rPr lang="en-US" sz="3200" b="1" dirty="0">
                <a:solidFill>
                  <a:srgbClr val="C00000"/>
                </a:solidFill>
              </a:rPr>
              <a:t> distributions </a:t>
            </a:r>
          </a:p>
        </p:txBody>
      </p:sp>
    </p:spTree>
    <p:extLst>
      <p:ext uri="{BB962C8B-B14F-4D97-AF65-F5344CB8AC3E}">
        <p14:creationId xmlns:p14="http://schemas.microsoft.com/office/powerpoint/2010/main" val="28806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286D70-FD21-C749-8AAD-1493E7737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  <a:endParaRPr lang="it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CA3A00-C8D9-3F4B-921F-1CB97B365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34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B4A3D7-ECFD-9045-84A7-31BD8779F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894" y="1292180"/>
            <a:ext cx="4525683" cy="41334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328E4F-CE79-F64A-977C-E1F5F3BEBC73}"/>
              </a:ext>
            </a:extLst>
          </p:cNvPr>
          <p:cNvSpPr txBox="1"/>
          <p:nvPr/>
        </p:nvSpPr>
        <p:spPr>
          <a:xfrm>
            <a:off x="8564278" y="813930"/>
            <a:ext cx="2001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/>
              <a:t>proton</a:t>
            </a:r>
            <a:r>
              <a:rPr lang="it-IT" sz="2800" b="1" dirty="0"/>
              <a:t> </a:t>
            </a:r>
            <a:r>
              <a:rPr lang="it-IT" sz="2800" b="1" dirty="0" err="1"/>
              <a:t>PDFs</a:t>
            </a:r>
            <a:endParaRPr lang="it-IT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5BE4FE1-48F9-2249-86F2-424743D6B163}"/>
                  </a:ext>
                </a:extLst>
              </p:cNvPr>
              <p:cNvSpPr txBox="1"/>
              <p:nvPr/>
            </p:nvSpPr>
            <p:spPr>
              <a:xfrm>
                <a:off x="8223980" y="2539500"/>
                <a:ext cx="473439" cy="46166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5BE4FE1-48F9-2249-86F2-424743D6B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3980" y="2539500"/>
                <a:ext cx="473439" cy="461665"/>
              </a:xfrm>
              <a:prstGeom prst="rect">
                <a:avLst/>
              </a:prstGeom>
              <a:blipFill>
                <a:blip r:embed="rId3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8555B0E-AFF0-2D47-AB9A-3A97AE2D51B1}"/>
                  </a:ext>
                </a:extLst>
              </p:cNvPr>
              <p:cNvSpPr txBox="1"/>
              <p:nvPr/>
            </p:nvSpPr>
            <p:spPr>
              <a:xfrm>
                <a:off x="10550581" y="2525308"/>
                <a:ext cx="473439" cy="46166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8555B0E-AFF0-2D47-AB9A-3A97AE2D51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0581" y="2525308"/>
                <a:ext cx="473439" cy="461665"/>
              </a:xfrm>
              <a:prstGeom prst="rect">
                <a:avLst/>
              </a:prstGeom>
              <a:blipFill>
                <a:blip r:embed="rId4"/>
                <a:stretch>
                  <a:fillRect r="-2632" b="-26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960C66F-B19A-4F4F-9121-628E40CED9D5}"/>
                  </a:ext>
                </a:extLst>
              </p:cNvPr>
              <p:cNvSpPr txBox="1"/>
              <p:nvPr/>
            </p:nvSpPr>
            <p:spPr>
              <a:xfrm>
                <a:off x="10550580" y="4598683"/>
                <a:ext cx="473439" cy="46166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960C66F-B19A-4F4F-9121-628E40CED9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0580" y="4598683"/>
                <a:ext cx="473439" cy="461665"/>
              </a:xfrm>
              <a:prstGeom prst="rect">
                <a:avLst/>
              </a:prstGeom>
              <a:blipFill>
                <a:blip r:embed="rId5"/>
                <a:stretch>
                  <a:fillRect r="-2632" b="-26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CFFBEF5-DD3E-A646-AA14-C5998A232A28}"/>
                  </a:ext>
                </a:extLst>
              </p:cNvPr>
              <p:cNvSpPr txBox="1"/>
              <p:nvPr/>
            </p:nvSpPr>
            <p:spPr>
              <a:xfrm>
                <a:off x="8223980" y="4598683"/>
                <a:ext cx="473439" cy="46166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CFFBEF5-DD3E-A646-AA14-C5998A232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3980" y="4598683"/>
                <a:ext cx="473439" cy="461665"/>
              </a:xfrm>
              <a:prstGeom prst="rect">
                <a:avLst/>
              </a:prstGeom>
              <a:blipFill>
                <a:blip r:embed="rId6"/>
                <a:stretch>
                  <a:fillRect l="-2632" r="-2632" b="-26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1">
            <a:extLst>
              <a:ext uri="{FF2B5EF4-FFF2-40B4-BE49-F238E27FC236}">
                <a16:creationId xmlns:a16="http://schemas.microsoft.com/office/drawing/2014/main" id="{7769F0FE-2F8D-6840-9DA6-729203FC4AE7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 err="1">
                <a:solidFill>
                  <a:srgbClr val="C00000"/>
                </a:solidFill>
              </a:rPr>
              <a:t>Detec</a:t>
            </a:r>
            <a:r>
              <a:rPr lang="en-US" sz="3200" b="1" dirty="0">
                <a:solidFill>
                  <a:srgbClr val="C00000"/>
                </a:solidFill>
              </a:rPr>
              <a:t>. Proposals - Collinear PDFs on protons and nuclei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C427E5-0D14-CC4C-9E26-558ABCCF55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4257" y="-13457"/>
            <a:ext cx="1036702" cy="130563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34EAF0B-1D3F-384D-A3F6-F2C0F92C7B86}"/>
              </a:ext>
            </a:extLst>
          </p:cNvPr>
          <p:cNvGrpSpPr/>
          <p:nvPr/>
        </p:nvGrpSpPr>
        <p:grpSpPr>
          <a:xfrm>
            <a:off x="0" y="869428"/>
            <a:ext cx="4766879" cy="5628369"/>
            <a:chOff x="614590" y="989348"/>
            <a:chExt cx="4766879" cy="562836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30033CA-72F0-7943-908F-B02D13904266}"/>
                </a:ext>
              </a:extLst>
            </p:cNvPr>
            <p:cNvGrpSpPr/>
            <p:nvPr/>
          </p:nvGrpSpPr>
          <p:grpSpPr>
            <a:xfrm>
              <a:off x="614590" y="1394968"/>
              <a:ext cx="4766879" cy="5222749"/>
              <a:chOff x="1027344" y="1382756"/>
              <a:chExt cx="4356705" cy="4816346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5A3B6F54-2189-B04B-A862-20EEC639F6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471"/>
              <a:stretch/>
            </p:blipFill>
            <p:spPr>
              <a:xfrm>
                <a:off x="1027344" y="1382756"/>
                <a:ext cx="4356705" cy="4816346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B2545AE-A203-0948-A68F-C70925A76CF1}"/>
                  </a:ext>
                </a:extLst>
              </p:cNvPr>
              <p:cNvSpPr txBox="1"/>
              <p:nvPr/>
            </p:nvSpPr>
            <p:spPr>
              <a:xfrm>
                <a:off x="2692734" y="4029856"/>
                <a:ext cx="18604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i="1" dirty="0" err="1"/>
                  <a:t>xFitter</a:t>
                </a:r>
                <a:r>
                  <a:rPr lang="en-GB" i="1" dirty="0"/>
                  <a:t> framework</a:t>
                </a:r>
                <a:endParaRPr lang="en-GB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09A406C-8FEA-B545-BD6E-A12851D91F9D}"/>
                    </a:ext>
                  </a:extLst>
                </p:cNvPr>
                <p:cNvSpPr txBox="1"/>
                <p:nvPr/>
              </p:nvSpPr>
              <p:spPr>
                <a:xfrm>
                  <a:off x="3710895" y="5363787"/>
                  <a:ext cx="473439" cy="46166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b>
                        </m:sSub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09A406C-8FEA-B545-BD6E-A12851D91F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0895" y="5363787"/>
                  <a:ext cx="473439" cy="461665"/>
                </a:xfrm>
                <a:prstGeom prst="rect">
                  <a:avLst/>
                </a:prstGeom>
                <a:blipFill>
                  <a:blip r:embed="rId9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F57F72-088E-464A-B56D-82B13F6EEB3F}"/>
                    </a:ext>
                  </a:extLst>
                </p:cNvPr>
                <p:cNvSpPr txBox="1"/>
                <p:nvPr/>
              </p:nvSpPr>
              <p:spPr>
                <a:xfrm>
                  <a:off x="3710895" y="3858513"/>
                  <a:ext cx="473439" cy="46166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F57F72-088E-464A-B56D-82B13F6EEB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0895" y="3858513"/>
                  <a:ext cx="473439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28C4046-0864-1841-90C1-635BC3EC3A0A}"/>
                    </a:ext>
                  </a:extLst>
                </p:cNvPr>
                <p:cNvSpPr txBox="1"/>
                <p:nvPr/>
              </p:nvSpPr>
              <p:spPr>
                <a:xfrm>
                  <a:off x="3710895" y="2377337"/>
                  <a:ext cx="473439" cy="46166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28C4046-0864-1841-90C1-635BC3EC3A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0895" y="2377337"/>
                  <a:ext cx="473439" cy="461665"/>
                </a:xfrm>
                <a:prstGeom prst="rect">
                  <a:avLst/>
                </a:prstGeom>
                <a:blipFill>
                  <a:blip r:embed="rId11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A93C106-DDB1-C949-AD84-74FB503BBA0E}"/>
                </a:ext>
              </a:extLst>
            </p:cNvPr>
            <p:cNvSpPr txBox="1"/>
            <p:nvPr/>
          </p:nvSpPr>
          <p:spPr>
            <a:xfrm>
              <a:off x="1469038" y="989348"/>
              <a:ext cx="20045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/>
                <a:t>nPDFs: </a:t>
              </a:r>
              <a:r>
                <a:rPr lang="it-IT" sz="2800" dirty="0" err="1"/>
                <a:t>Au</a:t>
              </a:r>
              <a:r>
                <a:rPr lang="it-IT" sz="2800" dirty="0"/>
                <a:t>/</a:t>
              </a:r>
              <a:r>
                <a:rPr lang="it-IT" sz="2800" dirty="0" err="1"/>
                <a:t>p</a:t>
              </a:r>
              <a:endParaRPr lang="it-IT" sz="2800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961A29C-8C8D-4947-9191-857F544B2C8B}"/>
              </a:ext>
            </a:extLst>
          </p:cNvPr>
          <p:cNvSpPr txBox="1"/>
          <p:nvPr/>
        </p:nvSpPr>
        <p:spPr>
          <a:xfrm>
            <a:off x="4868056" y="1487513"/>
            <a:ext cx="27635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gluon nPDFs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constrained at the ~10% level over large x-arm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AAE3F2-2CA9-FA47-A785-B4E27D739A08}"/>
              </a:ext>
            </a:extLst>
          </p:cNvPr>
          <p:cNvSpPr txBox="1"/>
          <p:nvPr/>
        </p:nvSpPr>
        <p:spPr>
          <a:xfrm>
            <a:off x="4868057" y="3300487"/>
            <a:ext cx="2817837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proton PDFs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impact on HERA + LHC global fits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EIC/ATHENA constrains the high-x region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AA0A61-943C-DB44-83C0-2D70213B0E4E}"/>
              </a:ext>
            </a:extLst>
          </p:cNvPr>
          <p:cNvSpPr txBox="1"/>
          <p:nvPr/>
        </p:nvSpPr>
        <p:spPr>
          <a:xfrm>
            <a:off x="21606" y="6433050"/>
            <a:ext cx="2000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Minimum x for p fit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E663A9-1658-5548-93CB-FA116F64DCA9}"/>
              </a:ext>
            </a:extLst>
          </p:cNvPr>
          <p:cNvSpPr txBox="1"/>
          <p:nvPr/>
        </p:nvSpPr>
        <p:spPr>
          <a:xfrm>
            <a:off x="2288518" y="6433050"/>
            <a:ext cx="2012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Minimum x for A fit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4081FD3-B3AB-8943-A6D7-D5AF75A47CE7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1022008" y="5898555"/>
            <a:ext cx="413627" cy="53449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9282838-B951-EA49-85CA-3ED71C72FCF4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1822183" y="5898555"/>
            <a:ext cx="1472348" cy="53449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B2C80AF-5B64-AE4E-9CBC-7391BB8B6CBE}"/>
              </a:ext>
            </a:extLst>
          </p:cNvPr>
          <p:cNvSpPr txBox="1"/>
          <p:nvPr/>
        </p:nvSpPr>
        <p:spPr>
          <a:xfrm>
            <a:off x="4749354" y="941885"/>
            <a:ext cx="3133946" cy="461665"/>
          </a:xfrm>
          <a:prstGeom prst="rect">
            <a:avLst/>
          </a:prstGeom>
          <a:noFill/>
          <a:ln w="25400">
            <a:solidFill>
              <a:srgbClr val="3346F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Impact after global fits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519F911-FED7-3743-A057-1C02DA39C9DE}"/>
              </a:ext>
            </a:extLst>
          </p:cNvPr>
          <p:cNvSpPr txBox="1"/>
          <p:nvPr/>
        </p:nvSpPr>
        <p:spPr>
          <a:xfrm>
            <a:off x="7989746" y="5399001"/>
            <a:ext cx="4202254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3346F2"/>
                </a:solidFill>
              </a:rPr>
              <a:t>Key: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Fine resolution in </a:t>
            </a:r>
            <a:r>
              <a:rPr lang="en-US" sz="2000" i="1" dirty="0"/>
              <a:t>y </a:t>
            </a:r>
            <a:r>
              <a:rPr lang="en-US" sz="2000" dirty="0"/>
              <a:t>over a large phase space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19856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908F889-9D45-8C4A-A2FC-5736FF2BD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D4506E-3E8F-7345-87BC-D7EB0B7AA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35</a:t>
            </a:fld>
            <a:endParaRPr lang="it-I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B730E44-D79B-6142-9B33-0C07854CB48D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C00000"/>
                </a:solidFill>
              </a:rPr>
              <a:t>A window into the Gluon Saturation regime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1DF6E0C-7C36-834E-916E-B01D56FD8907}"/>
              </a:ext>
            </a:extLst>
          </p:cNvPr>
          <p:cNvGrpSpPr/>
          <p:nvPr/>
        </p:nvGrpSpPr>
        <p:grpSpPr>
          <a:xfrm>
            <a:off x="5189116" y="1492338"/>
            <a:ext cx="7011993" cy="2817248"/>
            <a:chOff x="2456326" y="551821"/>
            <a:chExt cx="7011993" cy="2817248"/>
          </a:xfrm>
        </p:grpSpPr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5485380F-C3A7-2048-8E01-2F28F00EB9A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56164252"/>
                </p:ext>
              </p:extLst>
            </p:nvPr>
          </p:nvGraphicFramePr>
          <p:xfrm>
            <a:off x="5888244" y="551821"/>
            <a:ext cx="2422874" cy="9411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536700" imgH="596900" progId="Equation.DSMT4">
                    <p:embed/>
                  </p:oleObj>
                </mc:Choice>
                <mc:Fallback>
                  <p:oleObj name="Equation" r:id="rId2" imgW="1536700" imgH="596900" progId="Equation.DSMT4">
                    <p:embed/>
                    <p:pic>
                      <p:nvPicPr>
                        <p:cNvPr id="36" name="Object 35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5888244" y="551821"/>
                          <a:ext cx="2422874" cy="94111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A7B9ADB1-F1A0-1146-B614-0CFF37E305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6326" y="1649806"/>
              <a:ext cx="7011993" cy="1719263"/>
              <a:chOff x="-382" y="862"/>
              <a:chExt cx="4417" cy="1083"/>
            </a:xfrm>
          </p:grpSpPr>
          <p:pic>
            <p:nvPicPr>
              <p:cNvPr id="13" name="Picture 9">
                <a:extLst>
                  <a:ext uri="{FF2B5EF4-FFF2-40B4-BE49-F238E27FC236}">
                    <a16:creationId xmlns:a16="http://schemas.microsoft.com/office/drawing/2014/main" id="{C5C20C21-6609-F747-A7BE-F185295AEC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82" y="935"/>
                <a:ext cx="755" cy="10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Rectangle 10">
                <a:extLst>
                  <a:ext uri="{FF2B5EF4-FFF2-40B4-BE49-F238E27FC236}">
                    <a16:creationId xmlns:a16="http://schemas.microsoft.com/office/drawing/2014/main" id="{04413C21-4D2F-AD43-AFAB-98E5F1B125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" y="862"/>
                <a:ext cx="3555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1275" bIns="0"/>
              <a:lstStyle/>
              <a:p>
                <a:pPr marL="41275" algn="ctr">
                  <a:spcBef>
                    <a:spcPts val="450"/>
                  </a:spcBef>
                </a:pPr>
                <a:r>
                  <a:rPr lang="en-US" sz="2400" dirty="0">
                    <a:solidFill>
                      <a:schemeClr val="tx1"/>
                    </a:solidFill>
                    <a:ea typeface="ＭＳ Ｐゴシック" charset="0"/>
                    <a:cs typeface="Comic Sans MS Bold"/>
                    <a:sym typeface="Times New Roman Italic" charset="0"/>
                  </a:rPr>
                  <a:t>L</a:t>
                </a:r>
                <a:r>
                  <a:rPr lang="en-US" sz="2400" dirty="0">
                    <a:solidFill>
                      <a:schemeClr val="tx1"/>
                    </a:solidFill>
                    <a:ea typeface="ＭＳ Ｐゴシック" charset="0"/>
                    <a:cs typeface="Comic Sans MS Bold"/>
                    <a:sym typeface="Arial" charset="0"/>
                  </a:rPr>
                  <a:t> ~ (2</a:t>
                </a:r>
                <a:r>
                  <a:rPr lang="en-US" sz="2400" dirty="0">
                    <a:solidFill>
                      <a:schemeClr val="tx1"/>
                    </a:solidFill>
                    <a:ea typeface="ＭＳ Ｐゴシック" charset="0"/>
                    <a:cs typeface="Comic Sans MS Bold"/>
                    <a:sym typeface="Times New Roman Italic" charset="0"/>
                  </a:rPr>
                  <a:t>m</a:t>
                </a:r>
                <a:r>
                  <a:rPr lang="en-US" sz="2400" baseline="-23000" dirty="0">
                    <a:solidFill>
                      <a:schemeClr val="tx1"/>
                    </a:solidFill>
                    <a:ea typeface="ＭＳ Ｐゴシック" charset="0"/>
                    <a:cs typeface="Comic Sans MS Bold"/>
                    <a:sym typeface="Times New Roman Italic" charset="0"/>
                  </a:rPr>
                  <a:t>N </a:t>
                </a:r>
                <a:r>
                  <a:rPr lang="en-US" sz="2400" dirty="0">
                    <a:solidFill>
                      <a:schemeClr val="tx1"/>
                    </a:solidFill>
                    <a:ea typeface="ＭＳ Ｐゴシック" charset="0"/>
                    <a:cs typeface="Comic Sans MS Bold"/>
                    <a:sym typeface="Times New Roman Italic" charset="0"/>
                  </a:rPr>
                  <a:t>x</a:t>
                </a:r>
                <a:r>
                  <a:rPr lang="en-US" sz="2400" dirty="0">
                    <a:solidFill>
                      <a:schemeClr val="tx1"/>
                    </a:solidFill>
                    <a:ea typeface="ＭＳ Ｐゴシック" charset="0"/>
                    <a:cs typeface="Comic Sans MS Bold"/>
                    <a:sym typeface="Arial" charset="0"/>
                  </a:rPr>
                  <a:t>)</a:t>
                </a:r>
                <a:r>
                  <a:rPr lang="en-US" sz="2400" baseline="30000" dirty="0">
                    <a:solidFill>
                      <a:schemeClr val="tx1"/>
                    </a:solidFill>
                    <a:ea typeface="ＭＳ Ｐゴシック" charset="0"/>
                    <a:cs typeface="Comic Sans MS Bold"/>
                    <a:sym typeface="Arial" charset="0"/>
                  </a:rPr>
                  <a:t>-1</a:t>
                </a:r>
                <a:r>
                  <a:rPr lang="en-US" sz="2400" dirty="0">
                    <a:solidFill>
                      <a:schemeClr val="tx1"/>
                    </a:solidFill>
                    <a:ea typeface="ＭＳ Ｐゴシック" charset="0"/>
                    <a:cs typeface="Comic Sans MS Bold"/>
                    <a:sym typeface="Arial" charset="0"/>
                  </a:rPr>
                  <a:t> &gt; 2 R</a:t>
                </a:r>
                <a:r>
                  <a:rPr lang="en-US" sz="2400" baseline="-23000" dirty="0">
                    <a:solidFill>
                      <a:schemeClr val="tx1"/>
                    </a:solidFill>
                    <a:ea typeface="ＭＳ Ｐゴシック" charset="0"/>
                    <a:cs typeface="Comic Sans MS Bold"/>
                    <a:sym typeface="Arial" charset="0"/>
                  </a:rPr>
                  <a:t>A</a:t>
                </a:r>
                <a:r>
                  <a:rPr lang="en-US" sz="2400" dirty="0">
                    <a:solidFill>
                      <a:schemeClr val="tx1"/>
                    </a:solidFill>
                    <a:ea typeface="ＭＳ Ｐゴシック" charset="0"/>
                    <a:cs typeface="Comic Sans MS Bold"/>
                    <a:sym typeface="Arial" charset="0"/>
                  </a:rPr>
                  <a:t> ~ A</a:t>
                </a:r>
                <a:r>
                  <a:rPr lang="en-US" sz="2400" baseline="30000" dirty="0">
                    <a:solidFill>
                      <a:schemeClr val="tx1"/>
                    </a:solidFill>
                    <a:ea typeface="ＭＳ Ｐゴシック" charset="0"/>
                    <a:cs typeface="Comic Sans MS Bold"/>
                    <a:sym typeface="Arial" charset="0"/>
                  </a:rPr>
                  <a:t>1/3</a:t>
                </a:r>
              </a:p>
              <a:p>
                <a:pPr marL="41275" algn="ctr">
                  <a:spcBef>
                    <a:spcPts val="450"/>
                  </a:spcBef>
                </a:pPr>
                <a:r>
                  <a:rPr lang="en-US" sz="2400" dirty="0">
                    <a:solidFill>
                      <a:schemeClr val="tx1"/>
                    </a:solidFill>
                    <a:ea typeface="ＭＳ Ｐゴシック" charset="0"/>
                    <a:cs typeface="Comic Sans MS Bold"/>
                    <a:sym typeface="Arial" charset="0"/>
                  </a:rPr>
                  <a:t>Probe interacts  </a:t>
                </a:r>
                <a:r>
                  <a:rPr lang="en-US" sz="2400" dirty="0">
                    <a:solidFill>
                      <a:srgbClr val="0000DA"/>
                    </a:solidFill>
                    <a:ea typeface="ＭＳ Ｐゴシック" charset="0"/>
                    <a:cs typeface="Comic Sans MS Bold"/>
                    <a:sym typeface="Times New Roman Bold Italic" charset="0"/>
                  </a:rPr>
                  <a:t>coherently</a:t>
                </a:r>
                <a:r>
                  <a:rPr lang="en-US" sz="2400" dirty="0">
                    <a:solidFill>
                      <a:schemeClr val="tx1"/>
                    </a:solidFill>
                    <a:ea typeface="ＭＳ Ｐゴシック" charset="0"/>
                    <a:cs typeface="Comic Sans MS Bold"/>
                    <a:sym typeface="Arial" charset="0"/>
                  </a:rPr>
                  <a:t> with all nucleons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5193438-BA28-EF48-86FA-015685EA07D6}"/>
                </a:ext>
              </a:extLst>
            </p:cNvPr>
            <p:cNvSpPr txBox="1"/>
            <p:nvPr/>
          </p:nvSpPr>
          <p:spPr>
            <a:xfrm>
              <a:off x="4588469" y="2691782"/>
              <a:ext cx="46534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Gold: </a:t>
              </a:r>
              <a:r>
                <a:rPr lang="en-US" sz="2400" dirty="0">
                  <a:solidFill>
                    <a:srgbClr val="0000FF"/>
                  </a:solidFill>
                </a:rPr>
                <a:t>197 times smaller effective</a:t>
              </a:r>
              <a:r>
                <a:rPr lang="en-US" sz="2400" dirty="0"/>
                <a:t> </a:t>
              </a:r>
              <a:r>
                <a:rPr lang="en-US" sz="2400" i="1" dirty="0">
                  <a:solidFill>
                    <a:srgbClr val="0000FF"/>
                  </a:solidFill>
                </a:rPr>
                <a:t>x </a:t>
              </a:r>
              <a:r>
                <a:rPr lang="en-US" sz="2400" dirty="0">
                  <a:solidFill>
                    <a:srgbClr val="0000FF"/>
                  </a:solidFill>
                </a:rPr>
                <a:t>!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9DCEAE-857B-8C42-AC48-D351D1CE97C5}"/>
              </a:ext>
            </a:extLst>
          </p:cNvPr>
          <p:cNvGrpSpPr/>
          <p:nvPr/>
        </p:nvGrpSpPr>
        <p:grpSpPr>
          <a:xfrm>
            <a:off x="19886" y="3595652"/>
            <a:ext cx="4544304" cy="3227070"/>
            <a:chOff x="208406" y="700959"/>
            <a:chExt cx="4544304" cy="3227070"/>
          </a:xfrm>
        </p:grpSpPr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id="{AE74991C-6EA4-9F41-896D-E5C330828B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054"/>
            <a:stretch/>
          </p:blipFill>
          <p:spPr bwMode="auto">
            <a:xfrm>
              <a:off x="208406" y="700959"/>
              <a:ext cx="4544304" cy="322707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5CA994A-CDFB-584B-B922-55560430641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7111" y="2285956"/>
              <a:ext cx="2077451" cy="1012665"/>
              <a:chOff x="1185342" y="3802982"/>
              <a:chExt cx="3777183" cy="1841210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535DD8FE-9A0F-B141-BCF2-B14F0243CCB7}"/>
                  </a:ext>
                </a:extLst>
              </p:cNvPr>
              <p:cNvSpPr/>
              <p:nvPr/>
            </p:nvSpPr>
            <p:spPr>
              <a:xfrm>
                <a:off x="1226609" y="4106334"/>
                <a:ext cx="3735916" cy="867833"/>
              </a:xfrm>
              <a:custGeom>
                <a:avLst/>
                <a:gdLst>
                  <a:gd name="connsiteX0" fmla="*/ 0 w 3735916"/>
                  <a:gd name="connsiteY0" fmla="*/ 0 h 867833"/>
                  <a:gd name="connsiteX1" fmla="*/ 1079500 w 3735916"/>
                  <a:gd name="connsiteY1" fmla="*/ 275166 h 867833"/>
                  <a:gd name="connsiteX2" fmla="*/ 1735666 w 3735916"/>
                  <a:gd name="connsiteY2" fmla="*/ 433916 h 867833"/>
                  <a:gd name="connsiteX3" fmla="*/ 2635250 w 3735916"/>
                  <a:gd name="connsiteY3" fmla="*/ 635000 h 867833"/>
                  <a:gd name="connsiteX4" fmla="*/ 3735916 w 3735916"/>
                  <a:gd name="connsiteY4" fmla="*/ 867833 h 86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5916" h="867833">
                    <a:moveTo>
                      <a:pt x="0" y="0"/>
                    </a:moveTo>
                    <a:lnTo>
                      <a:pt x="1079500" y="275166"/>
                    </a:lnTo>
                    <a:lnTo>
                      <a:pt x="1735666" y="433916"/>
                    </a:lnTo>
                    <a:lnTo>
                      <a:pt x="2635250" y="635000"/>
                    </a:lnTo>
                    <a:lnTo>
                      <a:pt x="3735916" y="867833"/>
                    </a:lnTo>
                  </a:path>
                </a:pathLst>
              </a:custGeom>
              <a:ln w="28575" cmpd="sng">
                <a:solidFill>
                  <a:srgbClr val="FF0000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4BB3B847-A079-1A45-9C3B-17ED9FD59D7C}"/>
                  </a:ext>
                </a:extLst>
              </p:cNvPr>
              <p:cNvSpPr/>
              <p:nvPr/>
            </p:nvSpPr>
            <p:spPr>
              <a:xfrm>
                <a:off x="1217090" y="4698991"/>
                <a:ext cx="3725334" cy="719667"/>
              </a:xfrm>
              <a:custGeom>
                <a:avLst/>
                <a:gdLst>
                  <a:gd name="connsiteX0" fmla="*/ 0 w 3725334"/>
                  <a:gd name="connsiteY0" fmla="*/ 0 h 719667"/>
                  <a:gd name="connsiteX1" fmla="*/ 846667 w 3725334"/>
                  <a:gd name="connsiteY1" fmla="*/ 201083 h 719667"/>
                  <a:gd name="connsiteX2" fmla="*/ 2074334 w 3725334"/>
                  <a:gd name="connsiteY2" fmla="*/ 455083 h 719667"/>
                  <a:gd name="connsiteX3" fmla="*/ 3376084 w 3725334"/>
                  <a:gd name="connsiteY3" fmla="*/ 677333 h 719667"/>
                  <a:gd name="connsiteX4" fmla="*/ 3725334 w 3725334"/>
                  <a:gd name="connsiteY4" fmla="*/ 719667 h 71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25334" h="719667">
                    <a:moveTo>
                      <a:pt x="0" y="0"/>
                    </a:moveTo>
                    <a:lnTo>
                      <a:pt x="846667" y="201083"/>
                    </a:lnTo>
                    <a:lnTo>
                      <a:pt x="2074334" y="455083"/>
                    </a:lnTo>
                    <a:lnTo>
                      <a:pt x="3376084" y="677333"/>
                    </a:lnTo>
                    <a:lnTo>
                      <a:pt x="3725334" y="719667"/>
                    </a:lnTo>
                  </a:path>
                </a:pathLst>
              </a:custGeom>
              <a:ln w="28575" cmpd="sng">
                <a:solidFill>
                  <a:srgbClr val="0000FF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C21E9021-01F1-FF4F-AD2C-B478CCBA31E0}"/>
                  </a:ext>
                </a:extLst>
              </p:cNvPr>
              <p:cNvSpPr/>
              <p:nvPr/>
            </p:nvSpPr>
            <p:spPr>
              <a:xfrm>
                <a:off x="1185342" y="5048242"/>
                <a:ext cx="3735916" cy="592666"/>
              </a:xfrm>
              <a:custGeom>
                <a:avLst/>
                <a:gdLst>
                  <a:gd name="connsiteX0" fmla="*/ 0 w 3735916"/>
                  <a:gd name="connsiteY0" fmla="*/ 0 h 592666"/>
                  <a:gd name="connsiteX1" fmla="*/ 465666 w 3735916"/>
                  <a:gd name="connsiteY1" fmla="*/ 105833 h 592666"/>
                  <a:gd name="connsiteX2" fmla="*/ 3069166 w 3735916"/>
                  <a:gd name="connsiteY2" fmla="*/ 497416 h 592666"/>
                  <a:gd name="connsiteX3" fmla="*/ 3735916 w 3735916"/>
                  <a:gd name="connsiteY3" fmla="*/ 592666 h 592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35916" h="592666">
                    <a:moveTo>
                      <a:pt x="0" y="0"/>
                    </a:moveTo>
                    <a:lnTo>
                      <a:pt x="465666" y="105833"/>
                    </a:lnTo>
                    <a:lnTo>
                      <a:pt x="3069166" y="497416"/>
                    </a:lnTo>
                    <a:lnTo>
                      <a:pt x="3735916" y="592666"/>
                    </a:lnTo>
                  </a:path>
                </a:pathLst>
              </a:custGeom>
              <a:ln w="28575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graphicFrame>
            <p:nvGraphicFramePr>
              <p:cNvPr id="21" name="Object 20">
                <a:extLst>
                  <a:ext uri="{FF2B5EF4-FFF2-40B4-BE49-F238E27FC236}">
                    <a16:creationId xmlns:a16="http://schemas.microsoft.com/office/drawing/2014/main" id="{A5FF2A09-5CF3-DC4B-993E-31030B13899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63932520"/>
                  </p:ext>
                </p:extLst>
              </p:nvPr>
            </p:nvGraphicFramePr>
            <p:xfrm>
              <a:off x="1327149" y="3802982"/>
              <a:ext cx="768351" cy="3731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" imgW="444500" imgH="215900" progId="Equation.3">
                      <p:embed/>
                    </p:oleObj>
                  </mc:Choice>
                  <mc:Fallback>
                    <p:oleObj name="Equation" r:id="rId6" imgW="444500" imgH="215900" progId="Equation.3">
                      <p:embed/>
                      <p:pic>
                        <p:nvPicPr>
                          <p:cNvPr id="43" name="Object 42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1327149" y="3802982"/>
                            <a:ext cx="768351" cy="37319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2BFD92C-BFD8-CA43-9DD9-E7D8FDB4E0BE}"/>
                  </a:ext>
                </a:extLst>
              </p:cNvPr>
              <p:cNvSpPr txBox="1"/>
              <p:nvPr/>
            </p:nvSpPr>
            <p:spPr>
              <a:xfrm>
                <a:off x="2833298" y="4684275"/>
                <a:ext cx="664325" cy="5036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err="1">
                    <a:solidFill>
                      <a:srgbClr val="0000FF"/>
                    </a:solidFill>
                  </a:rPr>
                  <a:t>Ca</a:t>
                </a:r>
                <a:endParaRPr lang="en-US" sz="12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3ABFBE9-55C0-1C40-AD2E-BBCEFBAFDC3E}"/>
                  </a:ext>
                </a:extLst>
              </p:cNvPr>
              <p:cNvSpPr txBox="1"/>
              <p:nvPr/>
            </p:nvSpPr>
            <p:spPr>
              <a:xfrm>
                <a:off x="2371495" y="5140557"/>
                <a:ext cx="485354" cy="5036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p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EC3F74A-2DF1-6D4A-8BC7-482B444A275E}"/>
              </a:ext>
            </a:extLst>
          </p:cNvPr>
          <p:cNvSpPr txBox="1"/>
          <p:nvPr/>
        </p:nvSpPr>
        <p:spPr>
          <a:xfrm>
            <a:off x="4888303" y="4435942"/>
            <a:ext cx="6782409" cy="1938992"/>
          </a:xfrm>
          <a:prstGeom prst="rect">
            <a:avLst/>
          </a:prstGeom>
          <a:noFill/>
          <a:ln w="25400">
            <a:solidFill>
              <a:srgbClr val="0000FF"/>
            </a:solidFill>
          </a:ln>
          <a:effectLst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0"/>
              <a:buChar char="à"/>
            </a:pPr>
            <a:r>
              <a:rPr lang="en-US" sz="2000" dirty="0"/>
              <a:t>EIC will map the </a:t>
            </a:r>
            <a:r>
              <a:rPr lang="en-US" sz="2000" dirty="0">
                <a:solidFill>
                  <a:srgbClr val="FF0000"/>
                </a:solidFill>
              </a:rPr>
              <a:t>transition between a non-saturated and a saturated regime</a:t>
            </a:r>
            <a:r>
              <a:rPr lang="en-US" sz="2000" dirty="0"/>
              <a:t> with high precision, by making use of a large range of nuclei and spin </a:t>
            </a:r>
          </a:p>
          <a:p>
            <a:pPr marL="342900" indent="-342900">
              <a:buFont typeface="Wingdings" charset="0"/>
              <a:buChar char="à"/>
            </a:pPr>
            <a:r>
              <a:rPr lang="en-US" sz="2000" dirty="0"/>
              <a:t>With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its flexible ion source, we will be able to measure the </a:t>
            </a:r>
            <a:r>
              <a:rPr lang="en-US" sz="2000" dirty="0">
                <a:solidFill>
                  <a:srgbClr val="FF0000"/>
                </a:solidFill>
              </a:rPr>
              <a:t>A-dependence </a:t>
            </a:r>
            <a:r>
              <a:rPr lang="en-US" sz="2000" dirty="0"/>
              <a:t>of the saturation scale Q</a:t>
            </a:r>
            <a:r>
              <a:rPr lang="en-US" sz="2000" baseline="-25000" dirty="0"/>
              <a:t>s</a:t>
            </a:r>
            <a:r>
              <a:rPr lang="en-US" sz="2000" dirty="0"/>
              <a:t>(x) </a:t>
            </a:r>
          </a:p>
          <a:p>
            <a:r>
              <a:rPr lang="en-US" sz="2000" dirty="0">
                <a:solidFill>
                  <a:srgbClr val="0000FF"/>
                </a:solidFill>
                <a:sym typeface="Wingdings"/>
              </a:rPr>
              <a:t>	 </a:t>
            </a:r>
            <a:r>
              <a:rPr lang="en-US" sz="2000" dirty="0"/>
              <a:t>a fundamental landmark of QCD</a:t>
            </a:r>
            <a:endParaRPr lang="en-US" sz="2000" dirty="0">
              <a:solidFill>
                <a:srgbClr val="322F31"/>
              </a:solidFill>
              <a:latin typeface="Comic Sans MS"/>
              <a:cs typeface="Comic Sans M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E07ED7-87C3-894D-8D1A-C369C6C8117C}"/>
              </a:ext>
            </a:extLst>
          </p:cNvPr>
          <p:cNvGrpSpPr/>
          <p:nvPr/>
        </p:nvGrpSpPr>
        <p:grpSpPr>
          <a:xfrm>
            <a:off x="3977084" y="215141"/>
            <a:ext cx="8094418" cy="2491070"/>
            <a:chOff x="-3333173" y="4877017"/>
            <a:chExt cx="8094418" cy="249107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0465EE1-8961-8747-933B-D610C01B7E43}"/>
                </a:ext>
              </a:extLst>
            </p:cNvPr>
            <p:cNvGrpSpPr/>
            <p:nvPr/>
          </p:nvGrpSpPr>
          <p:grpSpPr>
            <a:xfrm>
              <a:off x="-3333173" y="5861378"/>
              <a:ext cx="4101364" cy="1506709"/>
              <a:chOff x="820959" y="3893067"/>
              <a:chExt cx="4343351" cy="1506709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340C8178-2B4C-854B-93D7-78E3049B7C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34997" y="4368054"/>
                <a:ext cx="1809688" cy="1031722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BD082B3E-5247-2843-B37E-55AF01172E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08462" y="4320574"/>
                <a:ext cx="1945749" cy="1079202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D010CA4-EEBD-FD4C-9CEE-BDFC98B10404}"/>
                  </a:ext>
                </a:extLst>
              </p:cNvPr>
              <p:cNvSpPr txBox="1"/>
              <p:nvPr/>
            </p:nvSpPr>
            <p:spPr>
              <a:xfrm>
                <a:off x="820959" y="3893067"/>
                <a:ext cx="117337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/>
                  <a:t>gluon </a:t>
                </a:r>
              </a:p>
              <a:p>
                <a:pPr algn="ctr"/>
                <a:r>
                  <a:rPr lang="en-US" sz="2000" dirty="0"/>
                  <a:t>emission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09D5E15-EC9B-F74F-9589-AFF0AEA4207E}"/>
                  </a:ext>
                </a:extLst>
              </p:cNvPr>
              <p:cNvSpPr txBox="1"/>
              <p:nvPr/>
            </p:nvSpPr>
            <p:spPr>
              <a:xfrm>
                <a:off x="3263125" y="3893587"/>
                <a:ext cx="190118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gluon recombination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9FE801A-4A92-E446-801B-97916EF62A29}"/>
                  </a:ext>
                </a:extLst>
              </p:cNvPr>
              <p:cNvSpPr txBox="1"/>
              <p:nvPr/>
            </p:nvSpPr>
            <p:spPr>
              <a:xfrm>
                <a:off x="2494472" y="4555326"/>
                <a:ext cx="58261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0080"/>
                    </a:solidFill>
                  </a:rPr>
                  <a:t>?=?</a:t>
                </a: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ABCF5A0-10EA-3C42-AD38-6B73ED1C0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7840" y="4877017"/>
              <a:ext cx="913405" cy="927100"/>
            </a:xfrm>
            <a:prstGeom prst="rect">
              <a:avLst/>
            </a:prstGeom>
          </p:spPr>
        </p:pic>
      </p:grpSp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0DACC8EC-BF8E-EF42-B396-F2E438BE8A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0290" y="925603"/>
            <a:ext cx="3364853" cy="257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4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6AC59E6-86EE-667D-917C-76B9E09B4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AF436B-2952-D66C-C69C-7B2AE0C15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36</a:t>
            </a:fld>
            <a:endParaRPr lang="it-I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600BC7A-7FC3-A7E6-217C-4910A671798D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C00000"/>
                </a:solidFill>
              </a:rPr>
              <a:t>Saturation via Di-hadron correlations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573F98A-6725-AE8F-F862-DDCD802FEA37}"/>
              </a:ext>
            </a:extLst>
          </p:cNvPr>
          <p:cNvGrpSpPr/>
          <p:nvPr/>
        </p:nvGrpSpPr>
        <p:grpSpPr>
          <a:xfrm>
            <a:off x="2209408" y="1677795"/>
            <a:ext cx="1868846" cy="793791"/>
            <a:chOff x="604899" y="1127774"/>
            <a:chExt cx="1868846" cy="793791"/>
          </a:xfrm>
        </p:grpSpPr>
        <p:sp>
          <p:nvSpPr>
            <p:cNvPr id="6" name="Block Arc 5">
              <a:extLst>
                <a:ext uri="{FF2B5EF4-FFF2-40B4-BE49-F238E27FC236}">
                  <a16:creationId xmlns:a16="http://schemas.microsoft.com/office/drawing/2014/main" id="{B33EB3CC-4C86-9DE1-A1A0-7F567BD41B6A}"/>
                </a:ext>
              </a:extLst>
            </p:cNvPr>
            <p:cNvSpPr/>
            <p:nvPr/>
          </p:nvSpPr>
          <p:spPr bwMode="auto">
            <a:xfrm rot="16200000">
              <a:off x="1841411" y="1035231"/>
              <a:ext cx="140106" cy="1124563"/>
            </a:xfrm>
            <a:prstGeom prst="blockArc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7" name="DIS-Kinematics_revised copy.pdf">
              <a:extLst>
                <a:ext uri="{FF2B5EF4-FFF2-40B4-BE49-F238E27FC236}">
                  <a16:creationId xmlns:a16="http://schemas.microsoft.com/office/drawing/2014/main" id="{7593DED6-EDF5-1A1A-624D-05E1F9E58B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33" t="38038" r="38894" b="27137"/>
            <a:stretch/>
          </p:blipFill>
          <p:spPr>
            <a:xfrm rot="18960000">
              <a:off x="604899" y="1127774"/>
              <a:ext cx="658288" cy="725677"/>
            </a:xfrm>
            <a:prstGeom prst="rect">
              <a:avLst/>
            </a:prstGeom>
            <a:ln w="12700"/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BD17C92-2857-3C00-DD53-C7B1E20A42CE}"/>
                </a:ext>
              </a:extLst>
            </p:cNvPr>
            <p:cNvSpPr/>
            <p:nvPr/>
          </p:nvSpPr>
          <p:spPr bwMode="auto">
            <a:xfrm>
              <a:off x="963669" y="1726023"/>
              <a:ext cx="496956" cy="19554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AE4DA296-92B9-7F5B-919F-48E2CE1B806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11263606"/>
                </p:ext>
              </p:extLst>
            </p:nvPr>
          </p:nvGraphicFramePr>
          <p:xfrm>
            <a:off x="1419287" y="1663149"/>
            <a:ext cx="127000" cy="177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27000" imgH="177800" progId="Equation.DSMT4">
                    <p:embed/>
                  </p:oleObj>
                </mc:Choice>
                <mc:Fallback>
                  <p:oleObj name="Equation" r:id="rId3" imgW="127000" imgH="177800" progId="Equation.DSMT4">
                    <p:embed/>
                    <p:pic>
                      <p:nvPicPr>
                        <p:cNvPr id="10" name="Object 9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419287" y="1663149"/>
                          <a:ext cx="127000" cy="177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831B769B-7A69-BD9C-A431-DD88FD836B4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28648922"/>
                </p:ext>
              </p:extLst>
            </p:nvPr>
          </p:nvGraphicFramePr>
          <p:xfrm>
            <a:off x="1483611" y="1379952"/>
            <a:ext cx="127000" cy="165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27000" imgH="165100" progId="Equation.DSMT4">
                    <p:embed/>
                  </p:oleObj>
                </mc:Choice>
                <mc:Fallback>
                  <p:oleObj name="Equation" r:id="rId5" imgW="127000" imgH="165100" progId="Equation.DSMT4">
                    <p:embed/>
                    <p:pic>
                      <p:nvPicPr>
                        <p:cNvPr id="11" name="Object 10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483611" y="1379952"/>
                          <a:ext cx="127000" cy="165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" name="Line 9">
            <a:extLst>
              <a:ext uri="{FF2B5EF4-FFF2-40B4-BE49-F238E27FC236}">
                <a16:creationId xmlns:a16="http://schemas.microsoft.com/office/drawing/2014/main" id="{671DAF8D-2CD7-68ED-A4BE-2BFA847F20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35255" y="1496599"/>
            <a:ext cx="1604962" cy="630238"/>
          </a:xfrm>
          <a:prstGeom prst="line">
            <a:avLst/>
          </a:prstGeom>
          <a:noFill/>
          <a:ln w="25400" cap="flat">
            <a:solidFill>
              <a:srgbClr val="D90B0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Line 26">
            <a:extLst>
              <a:ext uri="{FF2B5EF4-FFF2-40B4-BE49-F238E27FC236}">
                <a16:creationId xmlns:a16="http://schemas.microsoft.com/office/drawing/2014/main" id="{DB50179E-B0C4-F385-F0BE-F1C0480D3AF8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3547955" y="2215737"/>
            <a:ext cx="1638300" cy="487362"/>
          </a:xfrm>
          <a:prstGeom prst="line">
            <a:avLst/>
          </a:prstGeom>
          <a:noFill/>
          <a:ln w="25400" cap="flat">
            <a:solidFill>
              <a:srgbClr val="0000FF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53D54AB-1236-7447-A57F-6FB97DAA518C}"/>
              </a:ext>
            </a:extLst>
          </p:cNvPr>
          <p:cNvGrpSpPr/>
          <p:nvPr/>
        </p:nvGrpSpPr>
        <p:grpSpPr>
          <a:xfrm>
            <a:off x="3489377" y="2001921"/>
            <a:ext cx="181188" cy="372088"/>
            <a:chOff x="3810000" y="1279525"/>
            <a:chExt cx="274320" cy="762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84D6639-4A05-72B3-DC9B-04044DB091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0000" y="1279525"/>
              <a:ext cx="274320" cy="762000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eaLnBrk="0" hangingPunct="0">
                <a:spcBef>
                  <a:spcPct val="50000"/>
                </a:spcBef>
              </a:pPr>
              <a:endParaRPr lang="en-US" sz="2000"/>
            </a:p>
          </p:txBody>
        </p:sp>
        <p:sp>
          <p:nvSpPr>
            <p:cNvPr id="15" name="Oval 16">
              <a:extLst>
                <a:ext uri="{FF2B5EF4-FFF2-40B4-BE49-F238E27FC236}">
                  <a16:creationId xmlns:a16="http://schemas.microsoft.com/office/drawing/2014/main" id="{8A4F2D58-38D4-049E-3829-180CD9D6B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9060" y="1626394"/>
              <a:ext cx="76200" cy="762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US" sz="1800"/>
            </a:p>
          </p:txBody>
        </p:sp>
        <p:sp>
          <p:nvSpPr>
            <p:cNvPr id="16" name="Oval 18">
              <a:extLst>
                <a:ext uri="{FF2B5EF4-FFF2-40B4-BE49-F238E27FC236}">
                  <a16:creationId xmlns:a16="http://schemas.microsoft.com/office/drawing/2014/main" id="{42A0E47D-BA81-8747-A46D-FE1BB32F46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9854" y="1812925"/>
              <a:ext cx="74612" cy="8413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</a:pPr>
              <a:endParaRPr lang="en-US" sz="2000"/>
            </a:p>
          </p:txBody>
        </p:sp>
        <p:sp>
          <p:nvSpPr>
            <p:cNvPr id="17" name="Oval 15">
              <a:extLst>
                <a:ext uri="{FF2B5EF4-FFF2-40B4-BE49-F238E27FC236}">
                  <a16:creationId xmlns:a16="http://schemas.microsoft.com/office/drawing/2014/main" id="{BA6EF540-7DE5-68E7-1A75-85E84FCBDB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9854" y="1431925"/>
              <a:ext cx="74613" cy="8413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</a:pPr>
              <a:endParaRPr lang="en-US" sz="2000"/>
            </a:p>
          </p:txBody>
        </p:sp>
      </p:grpSp>
      <p:grpSp>
        <p:nvGrpSpPr>
          <p:cNvPr id="19" name="Group 4">
            <a:extLst>
              <a:ext uri="{FF2B5EF4-FFF2-40B4-BE49-F238E27FC236}">
                <a16:creationId xmlns:a16="http://schemas.microsoft.com/office/drawing/2014/main" id="{2D244A43-C051-2DB9-F9CD-988126AF8486}"/>
              </a:ext>
            </a:extLst>
          </p:cNvPr>
          <p:cNvGrpSpPr>
            <a:grpSpLocks/>
          </p:cNvGrpSpPr>
          <p:nvPr/>
        </p:nvGrpSpPr>
        <p:grpSpPr bwMode="auto">
          <a:xfrm>
            <a:off x="3237291" y="1704563"/>
            <a:ext cx="1731963" cy="914400"/>
            <a:chOff x="87" y="5"/>
            <a:chExt cx="1091" cy="576"/>
          </a:xfrm>
        </p:grpSpPr>
        <p:pic>
          <p:nvPicPr>
            <p:cNvPr id="20" name="Picture 1">
              <a:extLst>
                <a:ext uri="{FF2B5EF4-FFF2-40B4-BE49-F238E27FC236}">
                  <a16:creationId xmlns:a16="http://schemas.microsoft.com/office/drawing/2014/main" id="{E9CF5059-E034-2310-51CF-A8CD9D1F06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79234">
              <a:off x="87" y="5"/>
              <a:ext cx="31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1" name="Line 2">
              <a:extLst>
                <a:ext uri="{FF2B5EF4-FFF2-40B4-BE49-F238E27FC236}">
                  <a16:creationId xmlns:a16="http://schemas.microsoft.com/office/drawing/2014/main" id="{F774CDB7-B1AD-E097-49E7-69381002D9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2" y="295"/>
              <a:ext cx="856" cy="0"/>
            </a:xfrm>
            <a:prstGeom prst="line">
              <a:avLst/>
            </a:prstGeom>
            <a:noFill/>
            <a:ln w="38100" cap="flat">
              <a:solidFill>
                <a:srgbClr val="290082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Rectangle 3">
              <a:extLst>
                <a:ext uri="{FF2B5EF4-FFF2-40B4-BE49-F238E27FC236}">
                  <a16:creationId xmlns:a16="http://schemas.microsoft.com/office/drawing/2014/main" id="{17449C0D-0386-3658-7A42-B8D3B2002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" y="83"/>
              <a:ext cx="22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dirty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A</a:t>
              </a:r>
            </a:p>
          </p:txBody>
        </p:sp>
      </p:grpSp>
      <p:grpSp>
        <p:nvGrpSpPr>
          <p:cNvPr id="23" name="Group 13">
            <a:extLst>
              <a:ext uri="{FF2B5EF4-FFF2-40B4-BE49-F238E27FC236}">
                <a16:creationId xmlns:a16="http://schemas.microsoft.com/office/drawing/2014/main" id="{5005D956-85EB-08A9-6F41-716CEECA594D}"/>
              </a:ext>
            </a:extLst>
          </p:cNvPr>
          <p:cNvGrpSpPr>
            <a:grpSpLocks/>
          </p:cNvGrpSpPr>
          <p:nvPr/>
        </p:nvGrpSpPr>
        <p:grpSpPr bwMode="auto">
          <a:xfrm>
            <a:off x="3619670" y="1822047"/>
            <a:ext cx="1357313" cy="444500"/>
            <a:chOff x="0" y="77"/>
            <a:chExt cx="855" cy="280"/>
          </a:xfrm>
        </p:grpSpPr>
        <p:sp>
          <p:nvSpPr>
            <p:cNvPr id="24" name="Line 11">
              <a:extLst>
                <a:ext uri="{FF2B5EF4-FFF2-40B4-BE49-F238E27FC236}">
                  <a16:creationId xmlns:a16="http://schemas.microsoft.com/office/drawing/2014/main" id="{66FFA804-9896-E891-27FE-6C425B19DD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93"/>
              <a:ext cx="855" cy="0"/>
            </a:xfrm>
            <a:prstGeom prst="line">
              <a:avLst/>
            </a:prstGeom>
            <a:noFill/>
            <a:ln w="38100" cap="flat">
              <a:solidFill>
                <a:srgbClr val="290082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id="{87724D8A-96C6-4A97-0032-A913A84EF9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" y="77"/>
              <a:ext cx="205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dirty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p</a:t>
              </a:r>
            </a:p>
          </p:txBody>
        </p:sp>
      </p:grpSp>
      <p:sp>
        <p:nvSpPr>
          <p:cNvPr id="26" name="Rectangle 14">
            <a:extLst>
              <a:ext uri="{FF2B5EF4-FFF2-40B4-BE49-F238E27FC236}">
                <a16:creationId xmlns:a16="http://schemas.microsoft.com/office/drawing/2014/main" id="{5886B624-2B7D-7DF0-633C-DF42A3B6815D}"/>
              </a:ext>
            </a:extLst>
          </p:cNvPr>
          <p:cNvSpPr>
            <a:spLocks/>
          </p:cNvSpPr>
          <p:nvPr/>
        </p:nvSpPr>
        <p:spPr bwMode="auto">
          <a:xfrm>
            <a:off x="5083065" y="1329839"/>
            <a:ext cx="61130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600" dirty="0">
                <a:solidFill>
                  <a:srgbClr val="FF0000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jet-1</a:t>
            </a:r>
          </a:p>
        </p:txBody>
      </p:sp>
      <p:sp>
        <p:nvSpPr>
          <p:cNvPr id="27" name="Rectangle 15">
            <a:extLst>
              <a:ext uri="{FF2B5EF4-FFF2-40B4-BE49-F238E27FC236}">
                <a16:creationId xmlns:a16="http://schemas.microsoft.com/office/drawing/2014/main" id="{AB90273C-FDDD-8754-CD8B-6EA5B61AB05B}"/>
              </a:ext>
            </a:extLst>
          </p:cNvPr>
          <p:cNvSpPr>
            <a:spLocks/>
          </p:cNvSpPr>
          <p:nvPr/>
        </p:nvSpPr>
        <p:spPr bwMode="auto">
          <a:xfrm>
            <a:off x="5142047" y="2560086"/>
            <a:ext cx="61130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6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jet-2</a:t>
            </a:r>
          </a:p>
        </p:txBody>
      </p:sp>
      <p:sp>
        <p:nvSpPr>
          <p:cNvPr id="28" name="Rectangle 16">
            <a:extLst>
              <a:ext uri="{FF2B5EF4-FFF2-40B4-BE49-F238E27FC236}">
                <a16:creationId xmlns:a16="http://schemas.microsoft.com/office/drawing/2014/main" id="{C31FE655-2807-B417-D9E5-BC1AAB855A6A}"/>
              </a:ext>
            </a:extLst>
          </p:cNvPr>
          <p:cNvSpPr>
            <a:spLocks/>
          </p:cNvSpPr>
          <p:nvPr/>
        </p:nvSpPr>
        <p:spPr bwMode="auto">
          <a:xfrm>
            <a:off x="1025999" y="1352614"/>
            <a:ext cx="11269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2000" b="1" dirty="0">
                <a:solidFill>
                  <a:schemeClr val="tx1"/>
                </a:solidFill>
                <a:ea typeface="ＭＳ Ｐゴシック" charset="0"/>
                <a:cs typeface="Comic Sans MS"/>
                <a:sym typeface="Arial" charset="0"/>
              </a:rPr>
              <a:t>side-view:</a:t>
            </a:r>
          </a:p>
        </p:txBody>
      </p:sp>
      <p:sp>
        <p:nvSpPr>
          <p:cNvPr id="29" name="Rectangle 25">
            <a:extLst>
              <a:ext uri="{FF2B5EF4-FFF2-40B4-BE49-F238E27FC236}">
                <a16:creationId xmlns:a16="http://schemas.microsoft.com/office/drawing/2014/main" id="{C8F731A5-8F72-47E5-63AD-D79ABE4CFCDB}"/>
              </a:ext>
            </a:extLst>
          </p:cNvPr>
          <p:cNvSpPr>
            <a:spLocks/>
          </p:cNvSpPr>
          <p:nvPr/>
        </p:nvSpPr>
        <p:spPr bwMode="auto">
          <a:xfrm>
            <a:off x="179056" y="2537257"/>
            <a:ext cx="3165383" cy="93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000" dirty="0">
                <a:solidFill>
                  <a:srgbClr val="0000FF"/>
                </a:solidFill>
                <a:ea typeface="ＭＳ Ｐゴシック" charset="0"/>
                <a:cs typeface="Comic Sans MS"/>
                <a:sym typeface="Arial" charset="0"/>
              </a:rPr>
              <a:t>Low gluon density (</a:t>
            </a:r>
            <a:r>
              <a:rPr lang="en-US" sz="2000" dirty="0" err="1">
                <a:solidFill>
                  <a:srgbClr val="0000FF"/>
                </a:solidFill>
                <a:ea typeface="ＭＳ Ｐゴシック" charset="0"/>
                <a:cs typeface="Comic Sans MS"/>
                <a:sym typeface="Arial" charset="0"/>
              </a:rPr>
              <a:t>ep</a:t>
            </a:r>
            <a:r>
              <a:rPr lang="en-US" sz="2000" dirty="0">
                <a:solidFill>
                  <a:srgbClr val="0000FF"/>
                </a:solidFill>
                <a:ea typeface="ＭＳ Ｐゴシック" charset="0"/>
                <a:cs typeface="Comic Sans MS"/>
                <a:sym typeface="Arial" charset="0"/>
              </a:rPr>
              <a:t>):</a:t>
            </a:r>
          </a:p>
          <a:p>
            <a:pPr marL="39688"/>
            <a:r>
              <a:rPr lang="en-US" sz="2000" dirty="0" err="1">
                <a:solidFill>
                  <a:schemeClr val="tx1"/>
                </a:solidFill>
                <a:ea typeface="ＭＳ Ｐゴシック" charset="0"/>
                <a:cs typeface="Comic Sans MS"/>
                <a:sym typeface="Arial" charset="0"/>
              </a:rPr>
              <a:t>pQCD</a:t>
            </a:r>
            <a:r>
              <a:rPr lang="en-US" sz="2000" dirty="0">
                <a:solidFill>
                  <a:schemeClr val="tx1"/>
                </a:solidFill>
                <a:ea typeface="ＭＳ Ｐゴシック" charset="0"/>
                <a:cs typeface="Comic Sans MS"/>
                <a:sym typeface="Arial" charset="0"/>
              </a:rPr>
              <a:t> predicts 2→2 process </a:t>
            </a:r>
          </a:p>
          <a:p>
            <a:pPr marL="39688"/>
            <a:r>
              <a:rPr lang="en-US" sz="2000" dirty="0">
                <a:solidFill>
                  <a:schemeClr val="tx1"/>
                </a:solidFill>
                <a:ea typeface="ＭＳ Ｐゴシック" charset="0"/>
                <a:cs typeface="Comic Sans MS"/>
                <a:sym typeface="Symbol" charset="0"/>
              </a:rPr>
              <a:t>⇒</a:t>
            </a:r>
            <a:r>
              <a:rPr lang="en-US" sz="2000" dirty="0">
                <a:solidFill>
                  <a:schemeClr val="tx1"/>
                </a:solidFill>
                <a:ea typeface="ＭＳ Ｐゴシック" charset="0"/>
                <a:cs typeface="Comic Sans MS"/>
                <a:sym typeface="Arial" charset="0"/>
              </a:rPr>
              <a:t> back-to-back di-jet</a:t>
            </a:r>
          </a:p>
        </p:txBody>
      </p:sp>
      <p:grpSp>
        <p:nvGrpSpPr>
          <p:cNvPr id="30" name="Group 65">
            <a:extLst>
              <a:ext uri="{FF2B5EF4-FFF2-40B4-BE49-F238E27FC236}">
                <a16:creationId xmlns:a16="http://schemas.microsoft.com/office/drawing/2014/main" id="{D3C8DF49-170C-47DB-B6EB-38AB456ED3A1}"/>
              </a:ext>
            </a:extLst>
          </p:cNvPr>
          <p:cNvGrpSpPr>
            <a:grpSpLocks/>
          </p:cNvGrpSpPr>
          <p:nvPr/>
        </p:nvGrpSpPr>
        <p:grpSpPr bwMode="auto">
          <a:xfrm>
            <a:off x="3320735" y="2283448"/>
            <a:ext cx="835025" cy="585788"/>
            <a:chOff x="0" y="0"/>
            <a:chExt cx="526" cy="369"/>
          </a:xfrm>
        </p:grpSpPr>
        <p:grpSp>
          <p:nvGrpSpPr>
            <p:cNvPr id="31" name="Group 63">
              <a:extLst>
                <a:ext uri="{FF2B5EF4-FFF2-40B4-BE49-F238E27FC236}">
                  <a16:creationId xmlns:a16="http://schemas.microsoft.com/office/drawing/2014/main" id="{85C10576-4DAA-8781-AD4C-1B0DE52C6F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26" cy="369"/>
              <a:chOff x="0" y="0"/>
              <a:chExt cx="526" cy="369"/>
            </a:xfrm>
          </p:grpSpPr>
          <p:sp>
            <p:nvSpPr>
              <p:cNvPr id="33" name="Line 27">
                <a:extLst>
                  <a:ext uri="{FF2B5EF4-FFF2-40B4-BE49-F238E27FC236}">
                    <a16:creationId xmlns:a16="http://schemas.microsoft.com/office/drawing/2014/main" id="{71E01893-1251-DE88-FD88-C3C1E45CEA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12" y="13"/>
                <a:ext cx="364" cy="160"/>
              </a:xfrm>
              <a:prstGeom prst="line">
                <a:avLst/>
              </a:prstGeom>
              <a:noFill/>
              <a:ln w="25400" cap="flat">
                <a:solidFill>
                  <a:srgbClr val="290082"/>
                </a:solidFill>
                <a:prstDash val="solid"/>
                <a:round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497981B8-C641-946D-BBA8-8AC94D91D6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7463806">
                <a:off x="100" y="139"/>
                <a:ext cx="200" cy="63"/>
                <a:chOff x="0" y="0"/>
                <a:chExt cx="200" cy="62"/>
              </a:xfrm>
            </p:grpSpPr>
            <p:sp>
              <p:nvSpPr>
                <p:cNvPr id="59" name="AutoShape 28">
                  <a:extLst>
                    <a:ext uri="{FF2B5EF4-FFF2-40B4-BE49-F238E27FC236}">
                      <a16:creationId xmlns:a16="http://schemas.microsoft.com/office/drawing/2014/main" id="{DB3501F1-0452-8EA9-7ED4-AA069E820F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" y="31"/>
                  <a:ext cx="56" cy="30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47" h="21497">
                      <a:moveTo>
                        <a:pt x="21547" y="55"/>
                      </a:moveTo>
                      <a:lnTo>
                        <a:pt x="21547" y="55"/>
                      </a:lnTo>
                      <a:cubicBezTo>
                        <a:pt x="21600" y="11792"/>
                        <a:pt x="16819" y="21392"/>
                        <a:pt x="10870" y="21496"/>
                      </a:cubicBezTo>
                      <a:cubicBezTo>
                        <a:pt x="4920" y="21600"/>
                        <a:pt x="53" y="12169"/>
                        <a:pt x="1" y="432"/>
                      </a:cubicBezTo>
                      <a:cubicBezTo>
                        <a:pt x="0" y="288"/>
                        <a:pt x="0" y="144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0" name="AutoShape 29">
                  <a:extLst>
                    <a:ext uri="{FF2B5EF4-FFF2-40B4-BE49-F238E27FC236}">
                      <a16:creationId xmlns:a16="http://schemas.microsoft.com/office/drawing/2014/main" id="{6D82CA6A-6A1F-151D-036D-CDDCF073F9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" y="5"/>
                  <a:ext cx="21" cy="28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" name="AutoShape 30">
                  <a:extLst>
                    <a:ext uri="{FF2B5EF4-FFF2-40B4-BE49-F238E27FC236}">
                      <a16:creationId xmlns:a16="http://schemas.microsoft.com/office/drawing/2014/main" id="{13C61246-4AE5-7974-5E51-E6FF78D121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" y="31"/>
                  <a:ext cx="57" cy="30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46" h="21495">
                      <a:moveTo>
                        <a:pt x="21546" y="56"/>
                      </a:moveTo>
                      <a:lnTo>
                        <a:pt x="21546" y="56"/>
                      </a:lnTo>
                      <a:cubicBezTo>
                        <a:pt x="21600" y="11789"/>
                        <a:pt x="16821" y="21387"/>
                        <a:pt x="10871" y="21494"/>
                      </a:cubicBezTo>
                      <a:cubicBezTo>
                        <a:pt x="4921" y="21600"/>
                        <a:pt x="55" y="12175"/>
                        <a:pt x="1" y="442"/>
                      </a:cubicBezTo>
                      <a:cubicBezTo>
                        <a:pt x="0" y="294"/>
                        <a:pt x="0" y="147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2" name="AutoShape 31">
                  <a:extLst>
                    <a:ext uri="{FF2B5EF4-FFF2-40B4-BE49-F238E27FC236}">
                      <a16:creationId xmlns:a16="http://schemas.microsoft.com/office/drawing/2014/main" id="{F085BC6F-D467-E78A-B845-DEAAFA3F68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0" y="4"/>
                  <a:ext cx="21" cy="28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3" name="AutoShape 32">
                  <a:extLst>
                    <a:ext uri="{FF2B5EF4-FFF2-40B4-BE49-F238E27FC236}">
                      <a16:creationId xmlns:a16="http://schemas.microsoft.com/office/drawing/2014/main" id="{897CFDF5-C5D1-EDCC-A49C-56F698425B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" y="32"/>
                  <a:ext cx="57" cy="30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47" h="21496">
                      <a:moveTo>
                        <a:pt x="21547" y="56"/>
                      </a:moveTo>
                      <a:lnTo>
                        <a:pt x="21547" y="56"/>
                      </a:lnTo>
                      <a:cubicBezTo>
                        <a:pt x="21600" y="11791"/>
                        <a:pt x="16820" y="21389"/>
                        <a:pt x="10870" y="21495"/>
                      </a:cubicBezTo>
                      <a:cubicBezTo>
                        <a:pt x="4921" y="21600"/>
                        <a:pt x="54" y="12172"/>
                        <a:pt x="1" y="437"/>
                      </a:cubicBezTo>
                      <a:cubicBezTo>
                        <a:pt x="0" y="291"/>
                        <a:pt x="0" y="146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4" name="AutoShape 33">
                  <a:extLst>
                    <a:ext uri="{FF2B5EF4-FFF2-40B4-BE49-F238E27FC236}">
                      <a16:creationId xmlns:a16="http://schemas.microsoft.com/office/drawing/2014/main" id="{6796BA0F-19B9-897C-C0E6-C6B7D82686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" y="32"/>
                  <a:ext cx="57" cy="26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38" h="21479">
                      <a:moveTo>
                        <a:pt x="21538" y="64"/>
                      </a:moveTo>
                      <a:lnTo>
                        <a:pt x="21538" y="64"/>
                      </a:lnTo>
                      <a:cubicBezTo>
                        <a:pt x="21600" y="11769"/>
                        <a:pt x="16829" y="21357"/>
                        <a:pt x="10881" y="21478"/>
                      </a:cubicBezTo>
                      <a:cubicBezTo>
                        <a:pt x="4934" y="21600"/>
                        <a:pt x="63" y="12210"/>
                        <a:pt x="1" y="505"/>
                      </a:cubicBezTo>
                      <a:cubicBezTo>
                        <a:pt x="0" y="337"/>
                        <a:pt x="0" y="168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5" name="AutoShape 34">
                  <a:extLst>
                    <a:ext uri="{FF2B5EF4-FFF2-40B4-BE49-F238E27FC236}">
                      <a16:creationId xmlns:a16="http://schemas.microsoft.com/office/drawing/2014/main" id="{8F974EA6-B4EE-386C-2720-ED6A6AE091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" y="0"/>
                  <a:ext cx="21" cy="28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6" name="AutoShape 35">
                  <a:extLst>
                    <a:ext uri="{FF2B5EF4-FFF2-40B4-BE49-F238E27FC236}">
                      <a16:creationId xmlns:a16="http://schemas.microsoft.com/office/drawing/2014/main" id="{8772FB1F-D45C-55B9-DF49-D02D98CA64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" y="31"/>
                  <a:ext cx="56" cy="29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47" h="21497">
                      <a:moveTo>
                        <a:pt x="21547" y="55"/>
                      </a:moveTo>
                      <a:lnTo>
                        <a:pt x="21547" y="55"/>
                      </a:lnTo>
                      <a:cubicBezTo>
                        <a:pt x="21600" y="11792"/>
                        <a:pt x="16819" y="21392"/>
                        <a:pt x="10870" y="21496"/>
                      </a:cubicBezTo>
                      <a:cubicBezTo>
                        <a:pt x="4920" y="21600"/>
                        <a:pt x="53" y="12169"/>
                        <a:pt x="1" y="432"/>
                      </a:cubicBezTo>
                      <a:cubicBezTo>
                        <a:pt x="0" y="288"/>
                        <a:pt x="0" y="144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7" name="AutoShape 36">
                  <a:extLst>
                    <a:ext uri="{FF2B5EF4-FFF2-40B4-BE49-F238E27FC236}">
                      <a16:creationId xmlns:a16="http://schemas.microsoft.com/office/drawing/2014/main" id="{86EA9A6B-1896-8336-CE21-739A3AB693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" y="3"/>
                  <a:ext cx="22" cy="25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8" name="AutoShape 37">
                  <a:extLst>
                    <a:ext uri="{FF2B5EF4-FFF2-40B4-BE49-F238E27FC236}">
                      <a16:creationId xmlns:a16="http://schemas.microsoft.com/office/drawing/2014/main" id="{CA73CFA6-3DE8-2935-687E-53A3C0B1B1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2"/>
                  <a:ext cx="21" cy="28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35" name="Group 49">
                <a:extLst>
                  <a:ext uri="{FF2B5EF4-FFF2-40B4-BE49-F238E27FC236}">
                    <a16:creationId xmlns:a16="http://schemas.microsoft.com/office/drawing/2014/main" id="{9DF9A10A-74BD-99FA-52D7-F7F8397D8F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356602">
                <a:off x="-17" y="96"/>
                <a:ext cx="200" cy="64"/>
                <a:chOff x="0" y="0"/>
                <a:chExt cx="201" cy="64"/>
              </a:xfrm>
            </p:grpSpPr>
            <p:sp>
              <p:nvSpPr>
                <p:cNvPr id="49" name="AutoShape 39">
                  <a:extLst>
                    <a:ext uri="{FF2B5EF4-FFF2-40B4-BE49-F238E27FC236}">
                      <a16:creationId xmlns:a16="http://schemas.microsoft.com/office/drawing/2014/main" id="{1233A24B-40A6-9D6D-5BE4-13EC87026B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" y="30"/>
                  <a:ext cx="56" cy="30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47" h="21496">
                      <a:moveTo>
                        <a:pt x="21547" y="56"/>
                      </a:moveTo>
                      <a:lnTo>
                        <a:pt x="21547" y="56"/>
                      </a:lnTo>
                      <a:cubicBezTo>
                        <a:pt x="21600" y="11791"/>
                        <a:pt x="16820" y="21389"/>
                        <a:pt x="10870" y="21495"/>
                      </a:cubicBezTo>
                      <a:cubicBezTo>
                        <a:pt x="4921" y="21600"/>
                        <a:pt x="54" y="12172"/>
                        <a:pt x="1" y="437"/>
                      </a:cubicBezTo>
                      <a:cubicBezTo>
                        <a:pt x="0" y="292"/>
                        <a:pt x="0" y="146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0" name="AutoShape 40">
                  <a:extLst>
                    <a:ext uri="{FF2B5EF4-FFF2-40B4-BE49-F238E27FC236}">
                      <a16:creationId xmlns:a16="http://schemas.microsoft.com/office/drawing/2014/main" id="{3A64BBBB-2801-FA6B-E781-6F84689C63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" y="2"/>
                  <a:ext cx="21" cy="28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1" name="AutoShape 41">
                  <a:extLst>
                    <a:ext uri="{FF2B5EF4-FFF2-40B4-BE49-F238E27FC236}">
                      <a16:creationId xmlns:a16="http://schemas.microsoft.com/office/drawing/2014/main" id="{A37ECEED-8D72-C369-BEA5-891DC87F14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" y="32"/>
                  <a:ext cx="57" cy="30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47" h="21495">
                      <a:moveTo>
                        <a:pt x="21547" y="56"/>
                      </a:moveTo>
                      <a:lnTo>
                        <a:pt x="21547" y="56"/>
                      </a:lnTo>
                      <a:cubicBezTo>
                        <a:pt x="21600" y="11791"/>
                        <a:pt x="16820" y="21389"/>
                        <a:pt x="10870" y="21495"/>
                      </a:cubicBezTo>
                      <a:cubicBezTo>
                        <a:pt x="4921" y="21600"/>
                        <a:pt x="54" y="12172"/>
                        <a:pt x="1" y="438"/>
                      </a:cubicBezTo>
                      <a:cubicBezTo>
                        <a:pt x="0" y="292"/>
                        <a:pt x="0" y="146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2" name="AutoShape 42">
                  <a:extLst>
                    <a:ext uri="{FF2B5EF4-FFF2-40B4-BE49-F238E27FC236}">
                      <a16:creationId xmlns:a16="http://schemas.microsoft.com/office/drawing/2014/main" id="{3505A1F6-15AE-CF3D-248C-E90C25A011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2" y="2"/>
                  <a:ext cx="21" cy="27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3" name="AutoShape 43">
                  <a:extLst>
                    <a:ext uri="{FF2B5EF4-FFF2-40B4-BE49-F238E27FC236}">
                      <a16:creationId xmlns:a16="http://schemas.microsoft.com/office/drawing/2014/main" id="{E9A691CE-9946-0BD8-DCDE-99D0E2C3D5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" y="29"/>
                  <a:ext cx="57" cy="30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46" h="21494">
                      <a:moveTo>
                        <a:pt x="21546" y="56"/>
                      </a:moveTo>
                      <a:lnTo>
                        <a:pt x="21546" y="56"/>
                      </a:lnTo>
                      <a:cubicBezTo>
                        <a:pt x="21600" y="11789"/>
                        <a:pt x="16821" y="21387"/>
                        <a:pt x="10871" y="21493"/>
                      </a:cubicBezTo>
                      <a:cubicBezTo>
                        <a:pt x="4922" y="21600"/>
                        <a:pt x="55" y="12175"/>
                        <a:pt x="1" y="442"/>
                      </a:cubicBezTo>
                      <a:cubicBezTo>
                        <a:pt x="0" y="295"/>
                        <a:pt x="0" y="147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4" name="AutoShape 44">
                  <a:extLst>
                    <a:ext uri="{FF2B5EF4-FFF2-40B4-BE49-F238E27FC236}">
                      <a16:creationId xmlns:a16="http://schemas.microsoft.com/office/drawing/2014/main" id="{4F42B52A-0541-8D36-2DA4-D0101E5B14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" y="34"/>
                  <a:ext cx="58" cy="30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46" h="21493">
                      <a:moveTo>
                        <a:pt x="21545" y="57"/>
                      </a:moveTo>
                      <a:lnTo>
                        <a:pt x="21545" y="57"/>
                      </a:lnTo>
                      <a:cubicBezTo>
                        <a:pt x="21600" y="11788"/>
                        <a:pt x="16821" y="21385"/>
                        <a:pt x="10872" y="21492"/>
                      </a:cubicBezTo>
                      <a:cubicBezTo>
                        <a:pt x="4922" y="21600"/>
                        <a:pt x="55" y="12178"/>
                        <a:pt x="1" y="447"/>
                      </a:cubicBezTo>
                      <a:cubicBezTo>
                        <a:pt x="0" y="298"/>
                        <a:pt x="0" y="149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5" name="AutoShape 45">
                  <a:extLst>
                    <a:ext uri="{FF2B5EF4-FFF2-40B4-BE49-F238E27FC236}">
                      <a16:creationId xmlns:a16="http://schemas.microsoft.com/office/drawing/2014/main" id="{4643CF2A-0875-4DD2-2D4E-8FF42A83B6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" y="3"/>
                  <a:ext cx="22" cy="27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6" name="AutoShape 46">
                  <a:extLst>
                    <a:ext uri="{FF2B5EF4-FFF2-40B4-BE49-F238E27FC236}">
                      <a16:creationId xmlns:a16="http://schemas.microsoft.com/office/drawing/2014/main" id="{F75ADF17-E371-02C3-9013-FDE553A041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" y="28"/>
                  <a:ext cx="56" cy="29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47" h="21496">
                      <a:moveTo>
                        <a:pt x="21547" y="56"/>
                      </a:moveTo>
                      <a:lnTo>
                        <a:pt x="21547" y="56"/>
                      </a:lnTo>
                      <a:cubicBezTo>
                        <a:pt x="21600" y="11791"/>
                        <a:pt x="16820" y="21389"/>
                        <a:pt x="10870" y="21495"/>
                      </a:cubicBezTo>
                      <a:cubicBezTo>
                        <a:pt x="4921" y="21600"/>
                        <a:pt x="54" y="12172"/>
                        <a:pt x="1" y="437"/>
                      </a:cubicBezTo>
                      <a:cubicBezTo>
                        <a:pt x="0" y="292"/>
                        <a:pt x="0" y="146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7" name="AutoShape 47">
                  <a:extLst>
                    <a:ext uri="{FF2B5EF4-FFF2-40B4-BE49-F238E27FC236}">
                      <a16:creationId xmlns:a16="http://schemas.microsoft.com/office/drawing/2014/main" id="{EDC64C5A-49E6-ED6B-042E-4646B866EF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" y="7"/>
                  <a:ext cx="22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8" name="AutoShape 48">
                  <a:extLst>
                    <a:ext uri="{FF2B5EF4-FFF2-40B4-BE49-F238E27FC236}">
                      <a16:creationId xmlns:a16="http://schemas.microsoft.com/office/drawing/2014/main" id="{8C45C9F4-0C7A-6CB6-3402-424459FC40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21" cy="27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36" name="Group 60">
                <a:extLst>
                  <a:ext uri="{FF2B5EF4-FFF2-40B4-BE49-F238E27FC236}">
                    <a16:creationId xmlns:a16="http://schemas.microsoft.com/office/drawing/2014/main" id="{0B67B7EF-DBAA-E283-2CE8-DC522FC743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0373744">
                <a:off x="87" y="12"/>
                <a:ext cx="201" cy="63"/>
                <a:chOff x="0" y="0"/>
                <a:chExt cx="200" cy="62"/>
              </a:xfrm>
            </p:grpSpPr>
            <p:sp>
              <p:nvSpPr>
                <p:cNvPr id="39" name="AutoShape 50">
                  <a:extLst>
                    <a:ext uri="{FF2B5EF4-FFF2-40B4-BE49-F238E27FC236}">
                      <a16:creationId xmlns:a16="http://schemas.microsoft.com/office/drawing/2014/main" id="{66FE1462-FFFA-2B92-2E7B-D0DE833972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" y="33"/>
                  <a:ext cx="57" cy="29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46" h="21493">
                      <a:moveTo>
                        <a:pt x="21545" y="57"/>
                      </a:moveTo>
                      <a:lnTo>
                        <a:pt x="21545" y="57"/>
                      </a:lnTo>
                      <a:cubicBezTo>
                        <a:pt x="21600" y="11788"/>
                        <a:pt x="16821" y="21385"/>
                        <a:pt x="10872" y="21492"/>
                      </a:cubicBezTo>
                      <a:cubicBezTo>
                        <a:pt x="4922" y="21600"/>
                        <a:pt x="55" y="12178"/>
                        <a:pt x="1" y="447"/>
                      </a:cubicBezTo>
                      <a:cubicBezTo>
                        <a:pt x="0" y="298"/>
                        <a:pt x="0" y="149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0" name="AutoShape 51">
                  <a:extLst>
                    <a:ext uri="{FF2B5EF4-FFF2-40B4-BE49-F238E27FC236}">
                      <a16:creationId xmlns:a16="http://schemas.microsoft.com/office/drawing/2014/main" id="{4B8D522A-D4B9-E7C8-37B5-ABBB5CBF51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" y="2"/>
                  <a:ext cx="21" cy="28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1" name="AutoShape 52">
                  <a:extLst>
                    <a:ext uri="{FF2B5EF4-FFF2-40B4-BE49-F238E27FC236}">
                      <a16:creationId xmlns:a16="http://schemas.microsoft.com/office/drawing/2014/main" id="{A112B246-1CAA-2D72-D1DC-E24D90823B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" y="32"/>
                  <a:ext cx="57" cy="30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47" h="21496">
                      <a:moveTo>
                        <a:pt x="21547" y="56"/>
                      </a:moveTo>
                      <a:lnTo>
                        <a:pt x="21547" y="56"/>
                      </a:lnTo>
                      <a:cubicBezTo>
                        <a:pt x="21600" y="11791"/>
                        <a:pt x="16820" y="21389"/>
                        <a:pt x="10870" y="21495"/>
                      </a:cubicBezTo>
                      <a:cubicBezTo>
                        <a:pt x="4921" y="21600"/>
                        <a:pt x="54" y="12172"/>
                        <a:pt x="1" y="437"/>
                      </a:cubicBezTo>
                      <a:cubicBezTo>
                        <a:pt x="0" y="292"/>
                        <a:pt x="0" y="146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2" name="AutoShape 53">
                  <a:extLst>
                    <a:ext uri="{FF2B5EF4-FFF2-40B4-BE49-F238E27FC236}">
                      <a16:creationId xmlns:a16="http://schemas.microsoft.com/office/drawing/2014/main" id="{FEE8C584-468C-055F-1588-381C318610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" y="7"/>
                  <a:ext cx="23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3" name="AutoShape 54">
                  <a:extLst>
                    <a:ext uri="{FF2B5EF4-FFF2-40B4-BE49-F238E27FC236}">
                      <a16:creationId xmlns:a16="http://schemas.microsoft.com/office/drawing/2014/main" id="{E6751E05-0FB6-EE85-70AF-8F03427117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" y="30"/>
                  <a:ext cx="56" cy="24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37" h="21476">
                      <a:moveTo>
                        <a:pt x="21536" y="66"/>
                      </a:moveTo>
                      <a:lnTo>
                        <a:pt x="21536" y="66"/>
                      </a:lnTo>
                      <a:cubicBezTo>
                        <a:pt x="21600" y="11765"/>
                        <a:pt x="16831" y="21350"/>
                        <a:pt x="10884" y="21475"/>
                      </a:cubicBezTo>
                      <a:cubicBezTo>
                        <a:pt x="4937" y="21600"/>
                        <a:pt x="64" y="12218"/>
                        <a:pt x="1" y="519"/>
                      </a:cubicBezTo>
                      <a:cubicBezTo>
                        <a:pt x="0" y="346"/>
                        <a:pt x="0" y="173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4" name="AutoShape 55">
                  <a:extLst>
                    <a:ext uri="{FF2B5EF4-FFF2-40B4-BE49-F238E27FC236}">
                      <a16:creationId xmlns:a16="http://schemas.microsoft.com/office/drawing/2014/main" id="{B11A85F5-FF4D-1257-E104-3F2DA7E4B7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" y="33"/>
                  <a:ext cx="58" cy="28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43" h="21489">
                      <a:moveTo>
                        <a:pt x="21543" y="59"/>
                      </a:moveTo>
                      <a:lnTo>
                        <a:pt x="21543" y="59"/>
                      </a:lnTo>
                      <a:cubicBezTo>
                        <a:pt x="21600" y="11782"/>
                        <a:pt x="16824" y="21375"/>
                        <a:pt x="10875" y="21488"/>
                      </a:cubicBezTo>
                      <a:cubicBezTo>
                        <a:pt x="4926" y="21600"/>
                        <a:pt x="58" y="12188"/>
                        <a:pt x="1" y="466"/>
                      </a:cubicBezTo>
                      <a:cubicBezTo>
                        <a:pt x="0" y="311"/>
                        <a:pt x="0" y="155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5" name="AutoShape 56">
                  <a:extLst>
                    <a:ext uri="{FF2B5EF4-FFF2-40B4-BE49-F238E27FC236}">
                      <a16:creationId xmlns:a16="http://schemas.microsoft.com/office/drawing/2014/main" id="{C375F33B-0E3D-72EC-867C-060A1814B4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" y="4"/>
                  <a:ext cx="23" cy="26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6" name="AutoShape 57">
                  <a:extLst>
                    <a:ext uri="{FF2B5EF4-FFF2-40B4-BE49-F238E27FC236}">
                      <a16:creationId xmlns:a16="http://schemas.microsoft.com/office/drawing/2014/main" id="{75D52B3D-D26D-E86E-403D-3D82D3257D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" y="28"/>
                  <a:ext cx="56" cy="29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47" h="21496">
                      <a:moveTo>
                        <a:pt x="21547" y="56"/>
                      </a:moveTo>
                      <a:lnTo>
                        <a:pt x="21547" y="56"/>
                      </a:lnTo>
                      <a:cubicBezTo>
                        <a:pt x="21600" y="11791"/>
                        <a:pt x="16820" y="21389"/>
                        <a:pt x="10870" y="21495"/>
                      </a:cubicBezTo>
                      <a:cubicBezTo>
                        <a:pt x="4921" y="21600"/>
                        <a:pt x="54" y="12172"/>
                        <a:pt x="1" y="437"/>
                      </a:cubicBezTo>
                      <a:cubicBezTo>
                        <a:pt x="0" y="292"/>
                        <a:pt x="0" y="146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7" name="AutoShape 58">
                  <a:extLst>
                    <a:ext uri="{FF2B5EF4-FFF2-40B4-BE49-F238E27FC236}">
                      <a16:creationId xmlns:a16="http://schemas.microsoft.com/office/drawing/2014/main" id="{06DEFC0E-B62D-8E67-AF9C-F5ADBCC8DF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" y="2"/>
                  <a:ext cx="22" cy="27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8" name="AutoShape 59">
                  <a:extLst>
                    <a:ext uri="{FF2B5EF4-FFF2-40B4-BE49-F238E27FC236}">
                      <a16:creationId xmlns:a16="http://schemas.microsoft.com/office/drawing/2014/main" id="{9F00B702-876D-26FF-AF0C-E415A08129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21" cy="27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sp>
            <p:nvSpPr>
              <p:cNvPr id="37" name="Line 61">
                <a:extLst>
                  <a:ext uri="{FF2B5EF4-FFF2-40B4-BE49-F238E27FC236}">
                    <a16:creationId xmlns:a16="http://schemas.microsoft.com/office/drawing/2014/main" id="{AE67E657-E2B8-4464-B609-365ADAD12C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244" y="45"/>
                <a:ext cx="282" cy="53"/>
              </a:xfrm>
              <a:prstGeom prst="line">
                <a:avLst/>
              </a:prstGeom>
              <a:noFill/>
              <a:ln w="25400" cap="flat">
                <a:solidFill>
                  <a:srgbClr val="290082"/>
                </a:solidFill>
                <a:prstDash val="solid"/>
                <a:round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8" name="Line 62">
                <a:extLst>
                  <a:ext uri="{FF2B5EF4-FFF2-40B4-BE49-F238E27FC236}">
                    <a16:creationId xmlns:a16="http://schemas.microsoft.com/office/drawing/2014/main" id="{9449A738-5EDA-556E-A84E-8377010DAE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249" y="243"/>
                <a:ext cx="87" cy="126"/>
              </a:xfrm>
              <a:prstGeom prst="line">
                <a:avLst/>
              </a:prstGeom>
              <a:noFill/>
              <a:ln w="25400" cap="flat">
                <a:solidFill>
                  <a:srgbClr val="290082"/>
                </a:solidFill>
                <a:prstDash val="solid"/>
                <a:round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32" name="Line 64">
              <a:extLst>
                <a:ext uri="{FF2B5EF4-FFF2-40B4-BE49-F238E27FC236}">
                  <a16:creationId xmlns:a16="http://schemas.microsoft.com/office/drawing/2014/main" id="{234E6C7D-247E-4E51-452F-CC54313188A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137" y="209"/>
              <a:ext cx="106" cy="142"/>
            </a:xfrm>
            <a:prstGeom prst="line">
              <a:avLst/>
            </a:prstGeom>
            <a:noFill/>
            <a:ln w="25400" cap="flat">
              <a:solidFill>
                <a:srgbClr val="290082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69" name="Rectangle 17">
            <a:extLst>
              <a:ext uri="{FF2B5EF4-FFF2-40B4-BE49-F238E27FC236}">
                <a16:creationId xmlns:a16="http://schemas.microsoft.com/office/drawing/2014/main" id="{9B3E3925-033A-4786-FBE4-47E14EB18872}"/>
              </a:ext>
            </a:extLst>
          </p:cNvPr>
          <p:cNvSpPr>
            <a:spLocks/>
          </p:cNvSpPr>
          <p:nvPr/>
        </p:nvSpPr>
        <p:spPr bwMode="auto">
          <a:xfrm>
            <a:off x="6597720" y="1352614"/>
            <a:ext cx="12968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2000" b="1" dirty="0">
                <a:solidFill>
                  <a:schemeClr val="tx1"/>
                </a:solidFill>
                <a:ea typeface="ＭＳ Ｐゴシック" charset="0"/>
                <a:cs typeface="Comic Sans MS"/>
                <a:sym typeface="Arial" charset="0"/>
              </a:rPr>
              <a:t>beam-view:</a:t>
            </a:r>
          </a:p>
        </p:txBody>
      </p:sp>
      <p:sp>
        <p:nvSpPr>
          <p:cNvPr id="70" name="Line 18">
            <a:extLst>
              <a:ext uri="{FF2B5EF4-FFF2-40B4-BE49-F238E27FC236}">
                <a16:creationId xmlns:a16="http://schemas.microsoft.com/office/drawing/2014/main" id="{D3F10FEF-C409-73C1-58F5-8C15A9FFED8D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8339062" y="1839124"/>
            <a:ext cx="671513" cy="530225"/>
          </a:xfrm>
          <a:prstGeom prst="line">
            <a:avLst/>
          </a:prstGeom>
          <a:noFill/>
          <a:ln w="25400" cap="flat">
            <a:solidFill>
              <a:srgbClr val="290082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" name="Line 19">
            <a:extLst>
              <a:ext uri="{FF2B5EF4-FFF2-40B4-BE49-F238E27FC236}">
                <a16:creationId xmlns:a16="http://schemas.microsoft.com/office/drawing/2014/main" id="{B2096172-DD6C-DD9B-E491-72B04E2AE5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23275" y="1207299"/>
            <a:ext cx="796925" cy="619125"/>
          </a:xfrm>
          <a:prstGeom prst="line">
            <a:avLst/>
          </a:prstGeom>
          <a:noFill/>
          <a:ln w="25400" cap="flat">
            <a:solidFill>
              <a:srgbClr val="D90B0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72" name="Group 22">
            <a:extLst>
              <a:ext uri="{FF2B5EF4-FFF2-40B4-BE49-F238E27FC236}">
                <a16:creationId xmlns:a16="http://schemas.microsoft.com/office/drawing/2014/main" id="{A96794AC-E5F9-43B7-385C-8A43726F2829}"/>
              </a:ext>
            </a:extLst>
          </p:cNvPr>
          <p:cNvGrpSpPr>
            <a:grpSpLocks/>
          </p:cNvGrpSpPr>
          <p:nvPr/>
        </p:nvGrpSpPr>
        <p:grpSpPr bwMode="auto">
          <a:xfrm>
            <a:off x="8523212" y="1320011"/>
            <a:ext cx="1016000" cy="1016000"/>
            <a:chOff x="0" y="0"/>
            <a:chExt cx="640" cy="640"/>
          </a:xfrm>
        </p:grpSpPr>
        <p:sp>
          <p:nvSpPr>
            <p:cNvPr id="73" name="Oval 20">
              <a:extLst>
                <a:ext uri="{FF2B5EF4-FFF2-40B4-BE49-F238E27FC236}">
                  <a16:creationId xmlns:a16="http://schemas.microsoft.com/office/drawing/2014/main" id="{A57E3D43-01E4-3C53-B77B-E06BF0CC7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640" cy="640"/>
            </a:xfrm>
            <a:prstGeom prst="ellips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4" name="Oval 21">
              <a:extLst>
                <a:ext uri="{FF2B5EF4-FFF2-40B4-BE49-F238E27FC236}">
                  <a16:creationId xmlns:a16="http://schemas.microsoft.com/office/drawing/2014/main" id="{F770FAA0-3035-BC86-4C73-33A9AE239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" y="288"/>
              <a:ext cx="64" cy="64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75" name="Freeform 23">
            <a:extLst>
              <a:ext uri="{FF2B5EF4-FFF2-40B4-BE49-F238E27FC236}">
                <a16:creationId xmlns:a16="http://schemas.microsoft.com/office/drawing/2014/main" id="{1713A775-503A-87EB-6BDC-2149F0E5D842}"/>
              </a:ext>
            </a:extLst>
          </p:cNvPr>
          <p:cNvSpPr>
            <a:spLocks/>
          </p:cNvSpPr>
          <p:nvPr/>
        </p:nvSpPr>
        <p:spPr bwMode="auto">
          <a:xfrm rot="215653">
            <a:off x="8820075" y="1623224"/>
            <a:ext cx="509587" cy="488950"/>
          </a:xfrm>
          <a:custGeom>
            <a:avLst/>
            <a:gdLst>
              <a:gd name="T0" fmla="*/ 15632 w 18128"/>
              <a:gd name="T1" fmla="*/ 0 h 15887"/>
              <a:gd name="T2" fmla="*/ 0 w 18128"/>
              <a:gd name="T3" fmla="*/ 13793 h 158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128" h="15887">
                <a:moveTo>
                  <a:pt x="15632" y="0"/>
                </a:moveTo>
                <a:cubicBezTo>
                  <a:pt x="21600" y="5465"/>
                  <a:pt x="17053" y="21600"/>
                  <a:pt x="0" y="13793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6" name="Rectangle 24">
            <a:extLst>
              <a:ext uri="{FF2B5EF4-FFF2-40B4-BE49-F238E27FC236}">
                <a16:creationId xmlns:a16="http://schemas.microsoft.com/office/drawing/2014/main" id="{35C3999D-43F4-3AE5-2DDF-0C7CC2EF22CA}"/>
              </a:ext>
            </a:extLst>
          </p:cNvPr>
          <p:cNvSpPr>
            <a:spLocks/>
          </p:cNvSpPr>
          <p:nvPr/>
        </p:nvSpPr>
        <p:spPr bwMode="auto">
          <a:xfrm>
            <a:off x="8967712" y="1751811"/>
            <a:ext cx="3206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π</a:t>
            </a:r>
          </a:p>
        </p:txBody>
      </p:sp>
      <p:grpSp>
        <p:nvGrpSpPr>
          <p:cNvPr id="77" name="Group 69">
            <a:extLst>
              <a:ext uri="{FF2B5EF4-FFF2-40B4-BE49-F238E27FC236}">
                <a16:creationId xmlns:a16="http://schemas.microsoft.com/office/drawing/2014/main" id="{E0B84B82-8DE6-6A76-5CAA-2178E0E8BACD}"/>
              </a:ext>
            </a:extLst>
          </p:cNvPr>
          <p:cNvGrpSpPr>
            <a:grpSpLocks/>
          </p:cNvGrpSpPr>
          <p:nvPr/>
        </p:nvGrpSpPr>
        <p:grpSpPr bwMode="auto">
          <a:xfrm>
            <a:off x="8578288" y="1707431"/>
            <a:ext cx="512762" cy="471487"/>
            <a:chOff x="0" y="0"/>
            <a:chExt cx="323" cy="297"/>
          </a:xfrm>
        </p:grpSpPr>
        <p:sp>
          <p:nvSpPr>
            <p:cNvPr id="78" name="Line 66">
              <a:extLst>
                <a:ext uri="{FF2B5EF4-FFF2-40B4-BE49-F238E27FC236}">
                  <a16:creationId xmlns:a16="http://schemas.microsoft.com/office/drawing/2014/main" id="{A0B277F3-52C5-989D-7BA3-DE3D13BD572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0" y="92"/>
              <a:ext cx="268" cy="194"/>
            </a:xfrm>
            <a:prstGeom prst="line">
              <a:avLst/>
            </a:prstGeom>
            <a:noFill/>
            <a:ln w="25400" cap="flat">
              <a:solidFill>
                <a:srgbClr val="290082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9" name="Line 67">
              <a:extLst>
                <a:ext uri="{FF2B5EF4-FFF2-40B4-BE49-F238E27FC236}">
                  <a16:creationId xmlns:a16="http://schemas.microsoft.com/office/drawing/2014/main" id="{931DCBE7-25ED-2F2F-E845-EF38D24E24F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0" y="89"/>
              <a:ext cx="267" cy="66"/>
            </a:xfrm>
            <a:prstGeom prst="line">
              <a:avLst/>
            </a:prstGeom>
            <a:noFill/>
            <a:ln w="25400" cap="flat">
              <a:solidFill>
                <a:srgbClr val="290082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0" name="Line 68">
              <a:extLst>
                <a:ext uri="{FF2B5EF4-FFF2-40B4-BE49-F238E27FC236}">
                  <a16:creationId xmlns:a16="http://schemas.microsoft.com/office/drawing/2014/main" id="{EB39617C-7F32-1A04-8F29-D6BD0CC4FCF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136" y="84"/>
              <a:ext cx="136" cy="212"/>
            </a:xfrm>
            <a:prstGeom prst="line">
              <a:avLst/>
            </a:prstGeom>
            <a:noFill/>
            <a:ln w="25400" cap="flat">
              <a:solidFill>
                <a:srgbClr val="290082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81" name="Rectangle 70">
            <a:extLst>
              <a:ext uri="{FF2B5EF4-FFF2-40B4-BE49-F238E27FC236}">
                <a16:creationId xmlns:a16="http://schemas.microsoft.com/office/drawing/2014/main" id="{7FDE7858-6194-B0EE-66EF-3A2A5B325FEE}"/>
              </a:ext>
            </a:extLst>
          </p:cNvPr>
          <p:cNvSpPr>
            <a:spLocks/>
          </p:cNvSpPr>
          <p:nvPr/>
        </p:nvSpPr>
        <p:spPr bwMode="auto">
          <a:xfrm>
            <a:off x="8128109" y="2537271"/>
            <a:ext cx="3704935" cy="84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000" dirty="0">
                <a:solidFill>
                  <a:srgbClr val="0000FF"/>
                </a:solidFill>
                <a:ea typeface="ＭＳ Ｐゴシック" charset="0"/>
                <a:cs typeface="Comic Sans MS"/>
                <a:sym typeface="Arial" charset="0"/>
              </a:rPr>
              <a:t>High gluon density (</a:t>
            </a:r>
            <a:r>
              <a:rPr lang="en-US" sz="2000" dirty="0" err="1">
                <a:solidFill>
                  <a:srgbClr val="0000FF"/>
                </a:solidFill>
                <a:ea typeface="ＭＳ Ｐゴシック" charset="0"/>
                <a:cs typeface="Comic Sans MS"/>
                <a:sym typeface="Arial" charset="0"/>
              </a:rPr>
              <a:t>eA</a:t>
            </a:r>
            <a:r>
              <a:rPr lang="en-US" sz="2000" dirty="0">
                <a:solidFill>
                  <a:srgbClr val="0000FF"/>
                </a:solidFill>
                <a:ea typeface="ＭＳ Ｐゴシック" charset="0"/>
                <a:cs typeface="Comic Sans MS"/>
                <a:sym typeface="Arial" charset="0"/>
              </a:rPr>
              <a:t>):</a:t>
            </a:r>
          </a:p>
          <a:p>
            <a:pPr marL="39688"/>
            <a:r>
              <a:rPr lang="en-US" sz="2000" dirty="0">
                <a:solidFill>
                  <a:schemeClr val="tx1"/>
                </a:solidFill>
                <a:ea typeface="ＭＳ Ｐゴシック" charset="0"/>
                <a:cs typeface="Comic Sans MS"/>
                <a:sym typeface="Arial" charset="0"/>
              </a:rPr>
              <a:t>2 → many process</a:t>
            </a:r>
          </a:p>
          <a:p>
            <a:pPr marL="39688"/>
            <a:r>
              <a:rPr lang="en-US" sz="2000" dirty="0">
                <a:solidFill>
                  <a:schemeClr val="tx1"/>
                </a:solidFill>
                <a:ea typeface="ＭＳ Ｐゴシック" charset="0"/>
                <a:cs typeface="Comic Sans MS"/>
                <a:sym typeface="Symbol" charset="0"/>
              </a:rPr>
              <a:t>⇒</a:t>
            </a:r>
            <a:r>
              <a:rPr lang="en-US" sz="2000" dirty="0">
                <a:solidFill>
                  <a:schemeClr val="tx1"/>
                </a:solidFill>
                <a:ea typeface="ＭＳ Ｐゴシック" charset="0"/>
                <a:cs typeface="Comic Sans MS"/>
                <a:sym typeface="Arial" charset="0"/>
              </a:rPr>
              <a:t> expect broadening of away-side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A3D15DB-5F05-2786-8D64-2AB53F743275}"/>
              </a:ext>
            </a:extLst>
          </p:cNvPr>
          <p:cNvSpPr txBox="1"/>
          <p:nvPr/>
        </p:nvSpPr>
        <p:spPr>
          <a:xfrm>
            <a:off x="6701366" y="359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Times New Roman"/>
              <a:cs typeface="Times New Roman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59673D3A-BD90-DFE0-8BB6-F97E678A33F4}"/>
              </a:ext>
            </a:extLst>
          </p:cNvPr>
          <p:cNvGrpSpPr/>
          <p:nvPr/>
        </p:nvGrpSpPr>
        <p:grpSpPr>
          <a:xfrm>
            <a:off x="3473023" y="3230490"/>
            <a:ext cx="4232997" cy="3147966"/>
            <a:chOff x="-7978" y="3560230"/>
            <a:chExt cx="4470400" cy="326779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8692D56C-D9E2-4BE9-2538-D30E151C6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7978" y="3754620"/>
              <a:ext cx="4470400" cy="3073400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662D2A9-66A7-C313-63D4-C00FCACDE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36774" y="3560230"/>
              <a:ext cx="1287781" cy="374355"/>
            </a:xfrm>
            <a:prstGeom prst="rect">
              <a:avLst/>
            </a:prstGeom>
          </p:spPr>
        </p:pic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9E9D00AB-7793-DB84-66B7-D40C919A3FDB}"/>
              </a:ext>
            </a:extLst>
          </p:cNvPr>
          <p:cNvSpPr txBox="1"/>
          <p:nvPr/>
        </p:nvSpPr>
        <p:spPr>
          <a:xfrm>
            <a:off x="7959003" y="5016578"/>
            <a:ext cx="4232997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3346F2"/>
                </a:solidFill>
              </a:rPr>
              <a:t>Key: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</a:rPr>
              <a:t>Quality detection at mid rapidity</a:t>
            </a:r>
            <a:endParaRPr lang="en-GB" sz="2000" dirty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</a:rPr>
              <a:t>Reconstruction of </a:t>
            </a:r>
            <a:r>
              <a:rPr lang="en-GB" sz="2000" dirty="0" err="1">
                <a:latin typeface="Calibri" panose="020F0502020204030204" pitchFamily="34" charset="0"/>
              </a:rPr>
              <a:t>dijets</a:t>
            </a:r>
            <a:r>
              <a:rPr lang="en-GB" sz="2000" dirty="0">
                <a:latin typeface="Calibri" panose="020F0502020204030204" pitchFamily="34" charset="0"/>
              </a:rPr>
              <a:t> sensitive to saturation effects</a:t>
            </a:r>
          </a:p>
        </p:txBody>
      </p:sp>
    </p:spTree>
    <p:extLst>
      <p:ext uri="{BB962C8B-B14F-4D97-AF65-F5344CB8AC3E}">
        <p14:creationId xmlns:p14="http://schemas.microsoft.com/office/powerpoint/2010/main" val="371368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26" grpId="0"/>
      <p:bldP spid="27" grpId="0"/>
      <p:bldP spid="28" grpId="0"/>
      <p:bldP spid="29" grpId="0"/>
      <p:bldP spid="69" grpId="0"/>
      <p:bldP spid="70" grpId="0" animBg="1"/>
      <p:bldP spid="70" grpId="1" animBg="1"/>
      <p:bldP spid="71" grpId="0" animBg="1"/>
      <p:bldP spid="75" grpId="0" animBg="1"/>
      <p:bldP spid="76" grpId="0"/>
      <p:bldP spid="81" grpId="0" autoUpdateAnimBg="0"/>
      <p:bldP spid="8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8787BBB-50A3-7B48-BCF6-28962131E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95A962-DE1E-0140-A549-1BE0D8219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37</a:t>
            </a:fld>
            <a:endParaRPr lang="it-IT"/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297A22B3-50E9-3E43-89CB-74830E7C5997}"/>
              </a:ext>
            </a:extLst>
          </p:cNvPr>
          <p:cNvSpPr txBox="1">
            <a:spLocks/>
          </p:cNvSpPr>
          <p:nvPr/>
        </p:nvSpPr>
        <p:spPr>
          <a:xfrm>
            <a:off x="492980" y="240281"/>
            <a:ext cx="11138187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C00000"/>
                </a:solidFill>
              </a:rPr>
              <a:t>Saturation via Diffraction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5FC1BCD4-1564-6B41-8FB2-4231937E8962}"/>
              </a:ext>
            </a:extLst>
          </p:cNvPr>
          <p:cNvGrpSpPr/>
          <p:nvPr/>
        </p:nvGrpSpPr>
        <p:grpSpPr>
          <a:xfrm>
            <a:off x="7387630" y="2987894"/>
            <a:ext cx="4573978" cy="3232700"/>
            <a:chOff x="4966256" y="3524513"/>
            <a:chExt cx="4920832" cy="3888186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FCC013D3-6211-7145-9CAE-A530DA0CF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256" y="3995455"/>
              <a:ext cx="4920832" cy="3417244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591370CA-38CB-DD44-8339-8D3648217010}"/>
                </a:ext>
              </a:extLst>
            </p:cNvPr>
            <p:cNvSpPr txBox="1"/>
            <p:nvPr/>
          </p:nvSpPr>
          <p:spPr>
            <a:xfrm>
              <a:off x="5572160" y="3524513"/>
              <a:ext cx="2349765" cy="5410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Transition in </a:t>
              </a:r>
              <a:r>
                <a:rPr lang="en-US" sz="2000" b="1" dirty="0" err="1"/>
                <a:t>M</a:t>
              </a:r>
              <a:r>
                <a:rPr lang="en-US" sz="2000" b="1" baseline="-25000" dirty="0" err="1"/>
                <a:t>x</a:t>
              </a:r>
              <a:r>
                <a:rPr lang="en-US" sz="2000" b="1" dirty="0"/>
                <a:t> </a:t>
              </a:r>
            </a:p>
          </p:txBody>
        </p:sp>
      </p:grpSp>
      <p:pic>
        <p:nvPicPr>
          <p:cNvPr id="93" name="Picture 4">
            <a:extLst>
              <a:ext uri="{FF2B5EF4-FFF2-40B4-BE49-F238E27FC236}">
                <a16:creationId xmlns:a16="http://schemas.microsoft.com/office/drawing/2014/main" id="{39001753-A84C-6440-ADF3-9D45D222C0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3" t="14973" r="-2083" b="15985"/>
          <a:stretch/>
        </p:blipFill>
        <p:spPr bwMode="auto">
          <a:xfrm>
            <a:off x="8837950" y="551644"/>
            <a:ext cx="2313810" cy="206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36CF362B-AB76-A84C-8A8A-B0CE752F9352}"/>
              </a:ext>
            </a:extLst>
          </p:cNvPr>
          <p:cNvSpPr txBox="1"/>
          <p:nvPr/>
        </p:nvSpPr>
        <p:spPr>
          <a:xfrm>
            <a:off x="5269848" y="1077657"/>
            <a:ext cx="1892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Diffraction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1F6DF4F-993F-1141-9D4D-062EBE2A5F7E}"/>
              </a:ext>
            </a:extLst>
          </p:cNvPr>
          <p:cNvSpPr/>
          <p:nvPr/>
        </p:nvSpPr>
        <p:spPr>
          <a:xfrm>
            <a:off x="4550153" y="1533212"/>
            <a:ext cx="35770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300">
                <a:solidFill>
                  <a:srgbClr val="021EAA"/>
                </a:solidFill>
              </a:defRPr>
            </a:pPr>
            <a:r>
              <a:rPr lang="en-US" sz="2000" b="1" dirty="0">
                <a:solidFill>
                  <a:srgbClr val="000000"/>
                </a:solidFill>
              </a:rPr>
              <a:t>High sensitivity to gluon density in linear regime  </a:t>
            </a:r>
            <a:r>
              <a:rPr lang="en-US" sz="2000" b="1" dirty="0" err="1">
                <a:solidFill>
                  <a:srgbClr val="0000FF"/>
                </a:solidFill>
              </a:rPr>
              <a:t>σ</a:t>
            </a:r>
            <a:r>
              <a:rPr lang="en-US" sz="2000" b="1" dirty="0">
                <a:solidFill>
                  <a:srgbClr val="0000FF"/>
                </a:solidFill>
              </a:rPr>
              <a:t>~[g(x,Q</a:t>
            </a:r>
            <a:r>
              <a:rPr lang="en-US" sz="2000" b="1" baseline="31999" dirty="0">
                <a:solidFill>
                  <a:srgbClr val="0000FF"/>
                </a:solidFill>
              </a:rPr>
              <a:t>2</a:t>
            </a:r>
            <a:r>
              <a:rPr lang="en-US" sz="2000" b="1" dirty="0">
                <a:solidFill>
                  <a:srgbClr val="0000FF"/>
                </a:solidFill>
              </a:rPr>
              <a:t>)]</a:t>
            </a:r>
            <a:r>
              <a:rPr lang="en-US" sz="2000" b="1" baseline="31999" dirty="0">
                <a:solidFill>
                  <a:srgbClr val="FF0000"/>
                </a:solidFill>
              </a:rPr>
              <a:t>2</a:t>
            </a:r>
            <a:r>
              <a:rPr lang="en-US" sz="2000" b="1" dirty="0"/>
              <a:t>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5A62FE-F675-275E-3D7A-6D2D0339C7C4}"/>
              </a:ext>
            </a:extLst>
          </p:cNvPr>
          <p:cNvGrpSpPr/>
          <p:nvPr/>
        </p:nvGrpSpPr>
        <p:grpSpPr>
          <a:xfrm>
            <a:off x="4186086" y="2897065"/>
            <a:ext cx="3201544" cy="3579241"/>
            <a:chOff x="5273910" y="2056244"/>
            <a:chExt cx="3607798" cy="399199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40A83E6-30A2-6315-31BA-67DFA3EAB917}"/>
                </a:ext>
              </a:extLst>
            </p:cNvPr>
            <p:cNvGrpSpPr/>
            <p:nvPr/>
          </p:nvGrpSpPr>
          <p:grpSpPr>
            <a:xfrm>
              <a:off x="5273910" y="2346278"/>
              <a:ext cx="3607798" cy="3701958"/>
              <a:chOff x="5348941" y="-1290327"/>
              <a:chExt cx="6686633" cy="6928232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6D7DF2B-A832-6F1C-6822-477CAE0B85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05973" y="-1290327"/>
                <a:ext cx="6629601" cy="6928232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2E93D03-7EBB-7C17-A88F-800F154DC5CE}"/>
                  </a:ext>
                </a:extLst>
              </p:cNvPr>
              <p:cNvSpPr/>
              <p:nvPr/>
            </p:nvSpPr>
            <p:spPr>
              <a:xfrm>
                <a:off x="5348941" y="5080002"/>
                <a:ext cx="914400" cy="4332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Shape 186">
              <a:extLst>
                <a:ext uri="{FF2B5EF4-FFF2-40B4-BE49-F238E27FC236}">
                  <a16:creationId xmlns:a16="http://schemas.microsoft.com/office/drawing/2014/main" id="{DBF9DF12-E323-2BDF-E0A7-DA09A43B8A4A}"/>
                </a:ext>
              </a:extLst>
            </p:cNvPr>
            <p:cNvSpPr/>
            <p:nvPr/>
          </p:nvSpPr>
          <p:spPr>
            <a:xfrm>
              <a:off x="5808460" y="2056244"/>
              <a:ext cx="2832898" cy="45769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ctr" defTabSz="914400">
                <a:defRPr sz="1800">
                  <a:solidFill>
                    <a:srgbClr val="021EAA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Inclusive diffraction: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E77057E-C233-3686-9307-62C6AA5B2E14}"/>
              </a:ext>
            </a:extLst>
          </p:cNvPr>
          <p:cNvGrpSpPr/>
          <p:nvPr/>
        </p:nvGrpSpPr>
        <p:grpSpPr>
          <a:xfrm>
            <a:off x="708005" y="3402687"/>
            <a:ext cx="3503414" cy="1649023"/>
            <a:chOff x="708005" y="3402687"/>
            <a:chExt cx="3503414" cy="1649023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AFECED1F-2785-B14D-A0E9-E2BA3393D659}"/>
                </a:ext>
              </a:extLst>
            </p:cNvPr>
            <p:cNvSpPr txBox="1"/>
            <p:nvPr/>
          </p:nvSpPr>
          <p:spPr>
            <a:xfrm>
              <a:off x="2398989" y="3959615"/>
              <a:ext cx="50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ABCC0EA-17AB-1A47-5E44-E78094995682}"/>
                </a:ext>
              </a:extLst>
            </p:cNvPr>
            <p:cNvSpPr txBox="1"/>
            <p:nvPr/>
          </p:nvSpPr>
          <p:spPr>
            <a:xfrm>
              <a:off x="2039228" y="3794725"/>
              <a:ext cx="50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49602A8-F1C2-2C9A-BA6C-410802CA2649}"/>
                </a:ext>
              </a:extLst>
            </p:cNvPr>
            <p:cNvSpPr/>
            <p:nvPr/>
          </p:nvSpPr>
          <p:spPr>
            <a:xfrm rot="360000">
              <a:off x="708005" y="3402687"/>
              <a:ext cx="3503414" cy="381466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DCC51D6-94E1-4990-A575-97723F702D0B}"/>
                </a:ext>
              </a:extLst>
            </p:cNvPr>
            <p:cNvCxnSpPr/>
            <p:nvPr/>
          </p:nvCxnSpPr>
          <p:spPr bwMode="auto">
            <a:xfrm flipV="1">
              <a:off x="2694051" y="3730910"/>
              <a:ext cx="10160" cy="13208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81AFDD5-A49A-E33C-027A-925979DE7F98}"/>
                </a:ext>
              </a:extLst>
            </p:cNvPr>
            <p:cNvSpPr txBox="1"/>
            <p:nvPr/>
          </p:nvSpPr>
          <p:spPr>
            <a:xfrm>
              <a:off x="2656767" y="3791778"/>
              <a:ext cx="114371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  <a:cs typeface="Comic Sans MS"/>
                </a:rPr>
                <a:t>suppress </a:t>
              </a:r>
            </a:p>
            <a:p>
              <a:pPr algn="ctr"/>
              <a:r>
                <a:rPr lang="en-US" sz="1400" b="1" dirty="0">
                  <a:solidFill>
                    <a:srgbClr val="FF0000"/>
                  </a:solidFill>
                  <a:cs typeface="Comic Sans MS"/>
                </a:rPr>
                <a:t>by detecting </a:t>
              </a:r>
            </a:p>
            <a:p>
              <a:pPr algn="ctr"/>
              <a:r>
                <a:rPr lang="en-US" sz="1400" b="1" dirty="0">
                  <a:solidFill>
                    <a:srgbClr val="FF0000"/>
                  </a:solidFill>
                  <a:cs typeface="Comic Sans MS"/>
                </a:rPr>
                <a:t>break-up</a:t>
              </a:r>
            </a:p>
            <a:p>
              <a:pPr algn="ctr"/>
              <a:r>
                <a:rPr lang="en-US" sz="1400" b="1" dirty="0">
                  <a:solidFill>
                    <a:srgbClr val="FF0000"/>
                  </a:solidFill>
                  <a:cs typeface="Comic Sans MS"/>
                </a:rPr>
                <a:t>neutrons</a:t>
              </a:r>
            </a:p>
          </p:txBody>
        </p:sp>
      </p:grpSp>
      <p:pic>
        <p:nvPicPr>
          <p:cNvPr id="27" name="Picture 26" descr="dsigma_dt_jpsi_phi.eps">
            <a:extLst>
              <a:ext uri="{FF2B5EF4-FFF2-40B4-BE49-F238E27FC236}">
                <a16:creationId xmlns:a16="http://schemas.microsoft.com/office/drawing/2014/main" id="{B0435D20-76DC-2038-FC9C-D87B4022F5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30"/>
          <a:stretch/>
        </p:blipFill>
        <p:spPr>
          <a:xfrm>
            <a:off x="145984" y="2218520"/>
            <a:ext cx="3986011" cy="371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9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(University of Calabria &amp; INFN Cosenza)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4A7B3DC-78EE-3DA5-8022-4D9F8CC134D6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C00000"/>
                </a:solidFill>
              </a:rPr>
              <a:t>The EIC Users’ Group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CB8138-31EB-9200-548D-41E1C3B7AF11}"/>
              </a:ext>
            </a:extLst>
          </p:cNvPr>
          <p:cNvSpPr txBox="1"/>
          <p:nvPr/>
        </p:nvSpPr>
        <p:spPr>
          <a:xfrm>
            <a:off x="438411" y="891500"/>
            <a:ext cx="616965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EIC is an International enterprise!</a:t>
            </a:r>
          </a:p>
          <a:p>
            <a:pPr algn="ctr"/>
            <a:r>
              <a:rPr lang="en-US" sz="2000" b="1" dirty="0"/>
              <a:t>EIC Users Group formally established in 2016</a:t>
            </a:r>
            <a:endParaRPr lang="en-US" sz="2000" dirty="0"/>
          </a:p>
          <a:p>
            <a:pPr algn="ctr"/>
            <a:r>
              <a:rPr lang="en-US" sz="2000" b="1" dirty="0">
                <a:solidFill>
                  <a:srgbClr val="0000FF"/>
                </a:solidFill>
              </a:rPr>
              <a:t>&gt; 1331 di Ph.D. members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266 institutions </a:t>
            </a:r>
            <a:r>
              <a:rPr lang="en-US" sz="2000" dirty="0"/>
              <a:t>from more than </a:t>
            </a:r>
            <a:r>
              <a:rPr lang="en-US" sz="2000" dirty="0">
                <a:solidFill>
                  <a:srgbClr val="FF0000"/>
                </a:solidFill>
              </a:rPr>
              <a:t>36 countries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2000" dirty="0">
                <a:sym typeface="Wingdings"/>
              </a:rPr>
              <a:t>Continuously growing!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2000" dirty="0">
                <a:solidFill>
                  <a:srgbClr val="0000FF"/>
                </a:solidFill>
                <a:sym typeface="Wingdings"/>
              </a:rPr>
              <a:t>Visit </a:t>
            </a:r>
            <a:r>
              <a:rPr lang="en-US" sz="2000" dirty="0">
                <a:solidFill>
                  <a:srgbClr val="0000FF"/>
                </a:solidFill>
                <a:sym typeface="Wingdings"/>
                <a:hlinkClick r:id="rId2"/>
              </a:rPr>
              <a:t>EICUG.ORG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64E580-6857-9554-BC50-1E8A6F0DE954}"/>
              </a:ext>
            </a:extLst>
          </p:cNvPr>
          <p:cNvSpPr txBox="1"/>
          <p:nvPr/>
        </p:nvSpPr>
        <p:spPr>
          <a:xfrm>
            <a:off x="6918244" y="1505323"/>
            <a:ext cx="445088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Institutions – Region of the World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F40E76A-DFC7-64A8-EC1D-B3D6A03A5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11" y="3003186"/>
            <a:ext cx="5380710" cy="3428033"/>
          </a:xfrm>
          <a:prstGeom prst="rect">
            <a:avLst/>
          </a:prstGeom>
        </p:spPr>
      </p:pic>
      <p:pic>
        <p:nvPicPr>
          <p:cNvPr id="4" name="Picture 3" descr="Chart, pie chart&#10;&#10;Description automatically generated">
            <a:extLst>
              <a:ext uri="{FF2B5EF4-FFF2-40B4-BE49-F238E27FC236}">
                <a16:creationId xmlns:a16="http://schemas.microsoft.com/office/drawing/2014/main" id="{DEBEF2F2-86FD-71A6-A7BE-28BA620FB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4381" y="1896648"/>
            <a:ext cx="5143664" cy="45440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0056FEE-DBBF-9DE4-FA36-9BE3E5B750D1}"/>
              </a:ext>
            </a:extLst>
          </p:cNvPr>
          <p:cNvSpPr/>
          <p:nvPr/>
        </p:nvSpPr>
        <p:spPr>
          <a:xfrm>
            <a:off x="7243744" y="3357636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</a:rPr>
              <a:t>30%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45723B-92CB-D5FF-D14C-7612154033A7}"/>
              </a:ext>
            </a:extLst>
          </p:cNvPr>
          <p:cNvSpPr/>
          <p:nvPr/>
        </p:nvSpPr>
        <p:spPr>
          <a:xfrm>
            <a:off x="8570210" y="4646862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</a:rPr>
              <a:t>39%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FEC0AA-771D-D8CE-2D39-E3470FAB950A}"/>
              </a:ext>
            </a:extLst>
          </p:cNvPr>
          <p:cNvSpPr/>
          <p:nvPr/>
        </p:nvSpPr>
        <p:spPr>
          <a:xfrm>
            <a:off x="8830629" y="2773659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</a:rPr>
              <a:t>25%</a:t>
            </a:r>
          </a:p>
        </p:txBody>
      </p:sp>
      <p:pic>
        <p:nvPicPr>
          <p:cNvPr id="20" name="Picture 19" descr="Chart, pie chart&#10;&#10;Description automatically generated">
            <a:extLst>
              <a:ext uri="{FF2B5EF4-FFF2-40B4-BE49-F238E27FC236}">
                <a16:creationId xmlns:a16="http://schemas.microsoft.com/office/drawing/2014/main" id="{20D96867-F7F7-259E-005F-9663DF05B4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153" t="36070" r="2170" b="37456"/>
          <a:stretch/>
        </p:blipFill>
        <p:spPr>
          <a:xfrm>
            <a:off x="10653314" y="2915554"/>
            <a:ext cx="1493140" cy="197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283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B159E0-4EFB-2B1D-837A-1690E3B6A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716823-D176-2346-F747-B106F10E6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39</a:t>
            </a:fld>
            <a:endParaRPr lang="it-I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D23E09-D643-ECFD-6F18-C378404AF93A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C00000"/>
                </a:solidFill>
              </a:rPr>
              <a:t>The EIC Project time schedule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005B3A-7217-1C37-5586-87EAEA7194E4}"/>
              </a:ext>
            </a:extLst>
          </p:cNvPr>
          <p:cNvSpPr txBox="1"/>
          <p:nvPr/>
        </p:nvSpPr>
        <p:spPr>
          <a:xfrm>
            <a:off x="0" y="873922"/>
            <a:ext cx="4159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rgbClr val="2D3DC2"/>
                </a:solidFill>
              </a:rPr>
              <a:t>E.C. </a:t>
            </a:r>
            <a:r>
              <a:rPr lang="it-IT" sz="1600" dirty="0" err="1">
                <a:solidFill>
                  <a:srgbClr val="2D3DC2"/>
                </a:solidFill>
              </a:rPr>
              <a:t>Aschenauer</a:t>
            </a:r>
            <a:r>
              <a:rPr lang="it-IT" sz="1600" dirty="0">
                <a:solidFill>
                  <a:srgbClr val="2D3DC2"/>
                </a:solidFill>
              </a:rPr>
              <a:t> – Det. 1 Meeting, Apr. 22, 2022</a:t>
            </a:r>
          </a:p>
        </p:txBody>
      </p:sp>
      <p:sp>
        <p:nvSpPr>
          <p:cNvPr id="6" name="Line 42">
            <a:extLst>
              <a:ext uri="{FF2B5EF4-FFF2-40B4-BE49-F238E27FC236}">
                <a16:creationId xmlns:a16="http://schemas.microsoft.com/office/drawing/2014/main" id="{6DCDC4E6-BBB2-4D3C-F445-2082459460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6146" y="1651889"/>
            <a:ext cx="0" cy="387179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7" name="Line 42">
            <a:extLst>
              <a:ext uri="{FF2B5EF4-FFF2-40B4-BE49-F238E27FC236}">
                <a16:creationId xmlns:a16="http://schemas.microsoft.com/office/drawing/2014/main" id="{2E9516B2-A526-5E32-B6B0-7976A76AE1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85354" y="1656415"/>
            <a:ext cx="0" cy="387179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036822C1-7EF3-0A04-E438-499167242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221" y="3214499"/>
            <a:ext cx="671979" cy="33855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Critical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Decisions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Line 20">
            <a:extLst>
              <a:ext uri="{FF2B5EF4-FFF2-40B4-BE49-F238E27FC236}">
                <a16:creationId xmlns:a16="http://schemas.microsoft.com/office/drawing/2014/main" id="{0E99ADBF-81A5-A1F4-8079-CE07AFB39D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6946" y="2618088"/>
            <a:ext cx="0" cy="5360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10" name="Line 21">
            <a:extLst>
              <a:ext uri="{FF2B5EF4-FFF2-40B4-BE49-F238E27FC236}">
                <a16:creationId xmlns:a16="http://schemas.microsoft.com/office/drawing/2014/main" id="{8DFB8AB1-6F1B-051A-5E27-57550CEA49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16146" y="2618088"/>
            <a:ext cx="0" cy="5360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11" name="Line 22">
            <a:extLst>
              <a:ext uri="{FF2B5EF4-FFF2-40B4-BE49-F238E27FC236}">
                <a16:creationId xmlns:a16="http://schemas.microsoft.com/office/drawing/2014/main" id="{C737F0C6-3463-801F-FBA3-10A9BAC9A2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63077" y="2618088"/>
            <a:ext cx="0" cy="5360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12" name="Line 23">
            <a:extLst>
              <a:ext uri="{FF2B5EF4-FFF2-40B4-BE49-F238E27FC236}">
                <a16:creationId xmlns:a16="http://schemas.microsoft.com/office/drawing/2014/main" id="{5978D519-5DF3-FD3A-C8C0-9BB46BCD90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73546" y="2621008"/>
            <a:ext cx="0" cy="5360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13" name="Line 24">
            <a:extLst>
              <a:ext uri="{FF2B5EF4-FFF2-40B4-BE49-F238E27FC236}">
                <a16:creationId xmlns:a16="http://schemas.microsoft.com/office/drawing/2014/main" id="{4D618C18-2527-B18B-9B54-B80691E350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94498" y="2618088"/>
            <a:ext cx="0" cy="5360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14" name="AutoShape 3">
            <a:extLst>
              <a:ext uri="{FF2B5EF4-FFF2-40B4-BE49-F238E27FC236}">
                <a16:creationId xmlns:a16="http://schemas.microsoft.com/office/drawing/2014/main" id="{8C075E9C-A88F-C967-57AB-1CF6E2129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8347" y="2079951"/>
            <a:ext cx="1676400" cy="506311"/>
          </a:xfrm>
          <a:prstGeom prst="chevron">
            <a:avLst>
              <a:gd name="adj" fmla="val 124444"/>
            </a:avLst>
          </a:prstGeom>
          <a:solidFill>
            <a:srgbClr val="00FFFF">
              <a:alpha val="49803"/>
            </a:srgbClr>
          </a:solidFill>
          <a:ln w="1905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Definition</a:t>
            </a:r>
          </a:p>
        </p:txBody>
      </p:sp>
      <p:sp>
        <p:nvSpPr>
          <p:cNvPr id="15" name="AutoShape 13">
            <a:extLst>
              <a:ext uri="{FF2B5EF4-FFF2-40B4-BE49-F238E27FC236}">
                <a16:creationId xmlns:a16="http://schemas.microsoft.com/office/drawing/2014/main" id="{C17044B1-DA3E-42BB-ED96-4EE2B2C98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2168" y="2079951"/>
            <a:ext cx="1203378" cy="506311"/>
          </a:xfrm>
          <a:prstGeom prst="homePlate">
            <a:avLst>
              <a:gd name="adj" fmla="val 119005"/>
            </a:avLst>
          </a:prstGeom>
          <a:solidFill>
            <a:srgbClr val="00FFFF">
              <a:alpha val="49803"/>
            </a:srgbClr>
          </a:solidFill>
          <a:ln w="1905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Initiation</a:t>
            </a:r>
          </a:p>
        </p:txBody>
      </p:sp>
      <p:sp>
        <p:nvSpPr>
          <p:cNvPr id="16" name="AutoShape 18">
            <a:extLst>
              <a:ext uri="{FF2B5EF4-FFF2-40B4-BE49-F238E27FC236}">
                <a16:creationId xmlns:a16="http://schemas.microsoft.com/office/drawing/2014/main" id="{9A04354C-5D72-DE8D-CC32-D4A7493D3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7546" y="2079951"/>
            <a:ext cx="3810000" cy="506311"/>
          </a:xfrm>
          <a:prstGeom prst="chevron">
            <a:avLst>
              <a:gd name="adj" fmla="val 127599"/>
            </a:avLst>
          </a:prstGeom>
          <a:solidFill>
            <a:srgbClr val="FF9966">
              <a:alpha val="49803"/>
            </a:srgbClr>
          </a:solidFill>
          <a:ln w="1905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Execution</a:t>
            </a:r>
          </a:p>
        </p:txBody>
      </p:sp>
      <p:sp>
        <p:nvSpPr>
          <p:cNvPr id="17" name="AutoShape 3">
            <a:extLst>
              <a:ext uri="{FF2B5EF4-FFF2-40B4-BE49-F238E27FC236}">
                <a16:creationId xmlns:a16="http://schemas.microsoft.com/office/drawing/2014/main" id="{58D1573F-A54A-F332-7515-5D71D9376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082" y="2079951"/>
            <a:ext cx="1624463" cy="506311"/>
          </a:xfrm>
          <a:prstGeom prst="chevron">
            <a:avLst>
              <a:gd name="adj" fmla="val 124444"/>
            </a:avLst>
          </a:prstGeom>
          <a:solidFill>
            <a:srgbClr val="00FFFF">
              <a:alpha val="49803"/>
            </a:srgbClr>
          </a:solidFill>
          <a:ln w="1905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Closeout</a:t>
            </a:r>
          </a:p>
        </p:txBody>
      </p:sp>
      <p:sp>
        <p:nvSpPr>
          <p:cNvPr id="18" name="Line 43">
            <a:extLst>
              <a:ext uri="{FF2B5EF4-FFF2-40B4-BE49-F238E27FC236}">
                <a16:creationId xmlns:a16="http://schemas.microsoft.com/office/drawing/2014/main" id="{D874AAF2-ABD3-32CE-6692-55BF17A29891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2346" y="1764602"/>
            <a:ext cx="192938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19" name="Line 43">
            <a:extLst>
              <a:ext uri="{FF2B5EF4-FFF2-40B4-BE49-F238E27FC236}">
                <a16:creationId xmlns:a16="http://schemas.microsoft.com/office/drawing/2014/main" id="{6AEDA264-14AB-59CE-CB35-D852314036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11146" y="1764598"/>
            <a:ext cx="1883664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20" name="Text Box 30">
            <a:extLst>
              <a:ext uri="{FF2B5EF4-FFF2-40B4-BE49-F238E27FC236}">
                <a16:creationId xmlns:a16="http://schemas.microsoft.com/office/drawing/2014/main" id="{6770720B-2399-58FB-D210-1D4A0AD0D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8180" y="1581516"/>
            <a:ext cx="676985" cy="3539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Operating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*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Funds</a:t>
            </a:r>
          </a:p>
        </p:txBody>
      </p:sp>
      <p:sp>
        <p:nvSpPr>
          <p:cNvPr id="21" name="Line 42">
            <a:extLst>
              <a:ext uri="{FF2B5EF4-FFF2-40B4-BE49-F238E27FC236}">
                <a16:creationId xmlns:a16="http://schemas.microsoft.com/office/drawing/2014/main" id="{65BDBB4B-8BE1-103D-7FE2-12C34FE524F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07177" y="1651885"/>
            <a:ext cx="0" cy="387179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22" name="Line 42">
            <a:extLst>
              <a:ext uri="{FF2B5EF4-FFF2-40B4-BE49-F238E27FC236}">
                <a16:creationId xmlns:a16="http://schemas.microsoft.com/office/drawing/2014/main" id="{6B18DA9B-3662-3667-6D11-7C06F0F34509}"/>
              </a:ext>
            </a:extLst>
          </p:cNvPr>
          <p:cNvSpPr>
            <a:spLocks noChangeShapeType="1"/>
          </p:cNvSpPr>
          <p:nvPr/>
        </p:nvSpPr>
        <p:spPr bwMode="auto">
          <a:xfrm>
            <a:off x="9338345" y="1651884"/>
            <a:ext cx="2201" cy="64530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23" name="Line 43">
            <a:extLst>
              <a:ext uri="{FF2B5EF4-FFF2-40B4-BE49-F238E27FC236}">
                <a16:creationId xmlns:a16="http://schemas.microsoft.com/office/drawing/2014/main" id="{F5E9DC6C-1154-4757-948B-29BDB30E5B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13352" y="1764592"/>
            <a:ext cx="1050994" cy="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24" name="Text Box 30">
            <a:extLst>
              <a:ext uri="{FF2B5EF4-FFF2-40B4-BE49-F238E27FC236}">
                <a16:creationId xmlns:a16="http://schemas.microsoft.com/office/drawing/2014/main" id="{D2B735AF-C439-6841-6309-943F0F524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4961" y="1588520"/>
            <a:ext cx="676985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Operating Funds</a:t>
            </a:r>
          </a:p>
        </p:txBody>
      </p:sp>
      <p:sp>
        <p:nvSpPr>
          <p:cNvPr id="25" name="Line 43">
            <a:extLst>
              <a:ext uri="{FF2B5EF4-FFF2-40B4-BE49-F238E27FC236}">
                <a16:creationId xmlns:a16="http://schemas.microsoft.com/office/drawing/2014/main" id="{A99DCE68-14D9-27E4-61C8-FA53BE784D6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73546" y="1764602"/>
            <a:ext cx="1412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26" name="Text Box 11">
            <a:extLst>
              <a:ext uri="{FF2B5EF4-FFF2-40B4-BE49-F238E27FC236}">
                <a16:creationId xmlns:a16="http://schemas.microsoft.com/office/drawing/2014/main" id="{8C62B0D6-AA36-83E1-4CF0-9BC260FC3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0205" y="1602850"/>
            <a:ext cx="1315189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Project Engineering and Design (PED)</a:t>
            </a:r>
            <a:r>
              <a:rPr lang="en-US" sz="8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Funds</a:t>
            </a: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id="{1BA5C556-3692-CEB2-3CD0-C5CA16DDC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5054" y="1586476"/>
            <a:ext cx="771492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Construction </a:t>
            </a: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&amp; PED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Funds</a:t>
            </a:r>
          </a:p>
        </p:txBody>
      </p:sp>
      <p:sp>
        <p:nvSpPr>
          <p:cNvPr id="28" name="Line 42">
            <a:extLst>
              <a:ext uri="{FF2B5EF4-FFF2-40B4-BE49-F238E27FC236}">
                <a16:creationId xmlns:a16="http://schemas.microsoft.com/office/drawing/2014/main" id="{5E2D4A91-FA42-9D9C-4093-FF303ADA407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73546" y="1632907"/>
            <a:ext cx="0" cy="387179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774D6E-FA55-9FFC-CF00-DC03BA0ED168}"/>
              </a:ext>
            </a:extLst>
          </p:cNvPr>
          <p:cNvSpPr txBox="1"/>
          <p:nvPr/>
        </p:nvSpPr>
        <p:spPr>
          <a:xfrm>
            <a:off x="3625546" y="2714853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Conceptual Design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1DF7317-F489-BD83-C36D-E05932FE2F89}"/>
              </a:ext>
            </a:extLst>
          </p:cNvPr>
          <p:cNvSpPr txBox="1"/>
          <p:nvPr/>
        </p:nvSpPr>
        <p:spPr>
          <a:xfrm>
            <a:off x="4692346" y="2714853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Preliminary Design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9303DD-340F-E3DC-8BA4-3FA92FB66D4B}"/>
              </a:ext>
            </a:extLst>
          </p:cNvPr>
          <p:cNvSpPr txBox="1"/>
          <p:nvPr/>
        </p:nvSpPr>
        <p:spPr>
          <a:xfrm>
            <a:off x="5911546" y="2714853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Final Design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D937BBE-453B-4F2E-4837-B9F86E2A2CAA}"/>
              </a:ext>
            </a:extLst>
          </p:cNvPr>
          <p:cNvSpPr txBox="1"/>
          <p:nvPr/>
        </p:nvSpPr>
        <p:spPr>
          <a:xfrm>
            <a:off x="7054546" y="2714853"/>
            <a:ext cx="838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Construction</a:t>
            </a:r>
          </a:p>
        </p:txBody>
      </p:sp>
      <p:sp>
        <p:nvSpPr>
          <p:cNvPr id="33" name="Line 20">
            <a:extLst>
              <a:ext uri="{FF2B5EF4-FFF2-40B4-BE49-F238E27FC236}">
                <a16:creationId xmlns:a16="http://schemas.microsoft.com/office/drawing/2014/main" id="{538DD67C-B889-7C8C-B264-59A484B2738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96946" y="2867253"/>
            <a:ext cx="304800" cy="0"/>
          </a:xfrm>
          <a:prstGeom prst="line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34" name="Line 20">
            <a:extLst>
              <a:ext uri="{FF2B5EF4-FFF2-40B4-BE49-F238E27FC236}">
                <a16:creationId xmlns:a16="http://schemas.microsoft.com/office/drawing/2014/main" id="{2E593641-23D6-14E0-703D-FCFEEF9A1B3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16146" y="2867253"/>
            <a:ext cx="228600" cy="0"/>
          </a:xfrm>
          <a:prstGeom prst="line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35" name="Line 20">
            <a:extLst>
              <a:ext uri="{FF2B5EF4-FFF2-40B4-BE49-F238E27FC236}">
                <a16:creationId xmlns:a16="http://schemas.microsoft.com/office/drawing/2014/main" id="{282F922D-D913-FDE6-62DD-1D3C1C68FD7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682946" y="2867253"/>
            <a:ext cx="304800" cy="0"/>
          </a:xfrm>
          <a:prstGeom prst="line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36" name="Line 20">
            <a:extLst>
              <a:ext uri="{FF2B5EF4-FFF2-40B4-BE49-F238E27FC236}">
                <a16:creationId xmlns:a16="http://schemas.microsoft.com/office/drawing/2014/main" id="{840A20CD-71F7-0274-6237-69E4C6CFEA1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73546" y="2867253"/>
            <a:ext cx="304800" cy="0"/>
          </a:xfrm>
          <a:prstGeom prst="line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37" name="Line 20">
            <a:extLst>
              <a:ext uri="{FF2B5EF4-FFF2-40B4-BE49-F238E27FC236}">
                <a16:creationId xmlns:a16="http://schemas.microsoft.com/office/drawing/2014/main" id="{013326BD-CF68-58D9-4560-00D363B609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11346" y="2867253"/>
            <a:ext cx="256032" cy="0"/>
          </a:xfrm>
          <a:prstGeom prst="line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38" name="Line 20">
            <a:extLst>
              <a:ext uri="{FF2B5EF4-FFF2-40B4-BE49-F238E27FC236}">
                <a16:creationId xmlns:a16="http://schemas.microsoft.com/office/drawing/2014/main" id="{1C0F68F3-9900-8EEA-A5F0-35988647BC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54346" y="2867253"/>
            <a:ext cx="179832" cy="0"/>
          </a:xfrm>
          <a:prstGeom prst="line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39" name="Line 20">
            <a:extLst>
              <a:ext uri="{FF2B5EF4-FFF2-40B4-BE49-F238E27FC236}">
                <a16:creationId xmlns:a16="http://schemas.microsoft.com/office/drawing/2014/main" id="{C55A4423-C652-537A-8E9E-D5400543C5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41314" y="2867253"/>
            <a:ext cx="256032" cy="0"/>
          </a:xfrm>
          <a:prstGeom prst="line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40" name="Line 20">
            <a:extLst>
              <a:ext uri="{FF2B5EF4-FFF2-40B4-BE49-F238E27FC236}">
                <a16:creationId xmlns:a16="http://schemas.microsoft.com/office/drawing/2014/main" id="{9FB0028B-1CF0-6E3D-F022-C33087A95A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92746" y="2867253"/>
            <a:ext cx="256032" cy="0"/>
          </a:xfrm>
          <a:prstGeom prst="line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41" name="Text Box 5">
            <a:extLst>
              <a:ext uri="{FF2B5EF4-FFF2-40B4-BE49-F238E27FC236}">
                <a16:creationId xmlns:a16="http://schemas.microsoft.com/office/drawing/2014/main" id="{1630C83C-AD98-9221-A372-3904EA859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5146" y="3164110"/>
            <a:ext cx="860973" cy="9233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CD-1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Approve Alternative Selection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Cost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Range</a:t>
            </a:r>
          </a:p>
        </p:txBody>
      </p:sp>
      <p:sp>
        <p:nvSpPr>
          <p:cNvPr id="42" name="Text Box 8">
            <a:extLst>
              <a:ext uri="{FF2B5EF4-FFF2-40B4-BE49-F238E27FC236}">
                <a16:creationId xmlns:a16="http://schemas.microsoft.com/office/drawing/2014/main" id="{87735312-B4E6-2169-A82E-20CD4898D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4829" y="3164110"/>
            <a:ext cx="1187147" cy="7848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CD-4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Approve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Start of Operations or Project Completion</a:t>
            </a:r>
          </a:p>
        </p:txBody>
      </p:sp>
      <p:sp>
        <p:nvSpPr>
          <p:cNvPr id="43" name="Text Box 7">
            <a:extLst>
              <a:ext uri="{FF2B5EF4-FFF2-40B4-BE49-F238E27FC236}">
                <a16:creationId xmlns:a16="http://schemas.microsoft.com/office/drawing/2014/main" id="{554A33AD-37E6-BD74-F1C2-DA9151BB6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2546" y="3172053"/>
            <a:ext cx="836879" cy="7848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CD-3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Approve Start of Construction or Execution</a:t>
            </a:r>
          </a:p>
        </p:txBody>
      </p:sp>
      <p:sp>
        <p:nvSpPr>
          <p:cNvPr id="44" name="Text Box 6">
            <a:extLst>
              <a:ext uri="{FF2B5EF4-FFF2-40B4-BE49-F238E27FC236}">
                <a16:creationId xmlns:a16="http://schemas.microsoft.com/office/drawing/2014/main" id="{3C6F63AD-878B-863D-8A3B-A804620D2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9686" y="3160022"/>
            <a:ext cx="993717" cy="6463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CD-2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Approve Performance Baseline (PB)</a:t>
            </a:r>
          </a:p>
        </p:txBody>
      </p:sp>
      <p:sp>
        <p:nvSpPr>
          <p:cNvPr id="45" name="Text Box 4">
            <a:extLst>
              <a:ext uri="{FF2B5EF4-FFF2-40B4-BE49-F238E27FC236}">
                <a16:creationId xmlns:a16="http://schemas.microsoft.com/office/drawing/2014/main" id="{BD5AF0FE-977B-A651-66D4-9B9BEB69C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2146" y="3164110"/>
            <a:ext cx="740635" cy="6463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CD-0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Approve Mission Need</a:t>
            </a:r>
          </a:p>
        </p:txBody>
      </p:sp>
      <p:sp>
        <p:nvSpPr>
          <p:cNvPr id="46" name="5-Point Star 160">
            <a:extLst>
              <a:ext uri="{FF2B5EF4-FFF2-40B4-BE49-F238E27FC236}">
                <a16:creationId xmlns:a16="http://schemas.microsoft.com/office/drawing/2014/main" id="{E89646D2-A70C-DD7D-66B4-E468265ABBF3}"/>
              </a:ext>
            </a:extLst>
          </p:cNvPr>
          <p:cNvSpPr/>
          <p:nvPr/>
        </p:nvSpPr>
        <p:spPr>
          <a:xfrm>
            <a:off x="4609559" y="2070878"/>
            <a:ext cx="638249" cy="51190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8AA1CF8-3166-A3AF-F7EB-9E3B6B848832}"/>
              </a:ext>
            </a:extLst>
          </p:cNvPr>
          <p:cNvCxnSpPr/>
          <p:nvPr/>
        </p:nvCxnSpPr>
        <p:spPr>
          <a:xfrm flipV="1">
            <a:off x="4920946" y="1486621"/>
            <a:ext cx="0" cy="5334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B7F8A630-29C4-640D-6CD8-9EEE42EDF62C}"/>
              </a:ext>
            </a:extLst>
          </p:cNvPr>
          <p:cNvSpPr txBox="1"/>
          <p:nvPr/>
        </p:nvSpPr>
        <p:spPr>
          <a:xfrm>
            <a:off x="4539947" y="1130684"/>
            <a:ext cx="7620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EIC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394F502-6239-A2A8-2E79-7F58EF459218}"/>
              </a:ext>
            </a:extLst>
          </p:cNvPr>
          <p:cNvSpPr txBox="1"/>
          <p:nvPr/>
        </p:nvSpPr>
        <p:spPr>
          <a:xfrm>
            <a:off x="7054546" y="3971834"/>
            <a:ext cx="3048103" cy="1815882"/>
          </a:xfrm>
          <a:prstGeom prst="rect">
            <a:avLst/>
          </a:prstGeom>
          <a:solidFill>
            <a:schemeClr val="bg1"/>
          </a:solidFill>
          <a:ln>
            <a:solidFill>
              <a:srgbClr val="30519D"/>
            </a:solidFill>
          </a:ln>
        </p:spPr>
        <p:txBody>
          <a:bodyPr wrap="square" rtlCol="0">
            <a:spAutoFit/>
          </a:bodyPr>
          <a:lstStyle/>
          <a:p>
            <a:pPr marL="57150" lvl="2" algn="ctr">
              <a:tabLst>
                <a:tab pos="4341813" algn="r"/>
              </a:tabLst>
            </a:pPr>
            <a:r>
              <a:rPr lang="en-US" sz="1600" b="1" dirty="0"/>
              <a:t>EIC Critical Decision Plan at CD-1</a:t>
            </a:r>
            <a:r>
              <a:rPr lang="en-US" sz="1600" b="1" baseline="30000" dirty="0"/>
              <a:t>*</a:t>
            </a:r>
            <a:endParaRPr lang="en-US" sz="1600" b="1" dirty="0"/>
          </a:p>
          <a:p>
            <a:pPr marL="57150" lvl="2">
              <a:tabLst>
                <a:tab pos="4341813" algn="r"/>
              </a:tabLst>
            </a:pPr>
            <a:r>
              <a:rPr lang="en-US" sz="1600" b="1" dirty="0"/>
              <a:t>CD-2/3a 	April 2023</a:t>
            </a:r>
          </a:p>
          <a:p>
            <a:pPr marL="57150" lvl="2">
              <a:tabLst>
                <a:tab pos="4341813" algn="r"/>
              </a:tabLst>
            </a:pPr>
            <a:r>
              <a:rPr lang="en-US" sz="1600" dirty="0"/>
              <a:t>CD-3	July 2024</a:t>
            </a:r>
          </a:p>
          <a:p>
            <a:pPr marL="57150" lvl="2">
              <a:tabLst>
                <a:tab pos="4341813" algn="r"/>
              </a:tabLst>
            </a:pPr>
            <a:r>
              <a:rPr lang="en-US" sz="1600" dirty="0"/>
              <a:t>CD-4a early finish	July 2030</a:t>
            </a:r>
          </a:p>
          <a:p>
            <a:pPr marL="57150" lvl="2">
              <a:tabLst>
                <a:tab pos="4341813" algn="r"/>
              </a:tabLst>
            </a:pPr>
            <a:r>
              <a:rPr lang="en-US" sz="1600" dirty="0"/>
              <a:t>CD-4a 	July 2031</a:t>
            </a:r>
          </a:p>
          <a:p>
            <a:pPr marL="57150" lvl="2">
              <a:tabLst>
                <a:tab pos="4341813" algn="r"/>
              </a:tabLst>
            </a:pPr>
            <a:r>
              <a:rPr lang="en-US" sz="1600" dirty="0"/>
              <a:t>CD-4 early finish	July 2031 </a:t>
            </a:r>
          </a:p>
          <a:p>
            <a:pPr marL="57150" lvl="2">
              <a:tabLst>
                <a:tab pos="4341813" algn="r"/>
              </a:tabLst>
            </a:pPr>
            <a:r>
              <a:rPr lang="en-US" sz="1600" b="1" dirty="0"/>
              <a:t>CD-4	July 2033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4AD5592-9F32-0C1B-F94A-290FDE81FC8E}"/>
              </a:ext>
            </a:extLst>
          </p:cNvPr>
          <p:cNvSpPr txBox="1"/>
          <p:nvPr/>
        </p:nvSpPr>
        <p:spPr>
          <a:xfrm>
            <a:off x="1845258" y="4062344"/>
            <a:ext cx="52369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Gateway Reviews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1081088" algn="l"/>
              </a:tabLst>
            </a:pPr>
            <a:r>
              <a:rPr lang="en-US" sz="2000" i="1" dirty="0"/>
              <a:t>CD-0,	Mission Need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1081088" algn="l"/>
              </a:tabLst>
            </a:pPr>
            <a:r>
              <a:rPr lang="en-US" sz="2000" i="1" dirty="0"/>
              <a:t>CD-1,	Alternative Selection and Cost Range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1081088" algn="l"/>
              </a:tabLst>
            </a:pPr>
            <a:r>
              <a:rPr lang="en-US" sz="2000" b="1" dirty="0"/>
              <a:t>CD-2,	Performance Baseline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1081088" algn="l"/>
              </a:tabLst>
            </a:pPr>
            <a:r>
              <a:rPr lang="en-US" sz="2000" b="1" dirty="0"/>
              <a:t>CD-3a, Long Lead Procurement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1024BF4-6E5F-CBB5-C281-465F11434B46}"/>
              </a:ext>
            </a:extLst>
          </p:cNvPr>
          <p:cNvSpPr txBox="1"/>
          <p:nvPr/>
        </p:nvSpPr>
        <p:spPr>
          <a:xfrm>
            <a:off x="3509717" y="6018185"/>
            <a:ext cx="39908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*</a:t>
            </a:r>
            <a:r>
              <a:rPr lang="en-US" dirty="0"/>
              <a:t>revision ongoing based on FY22 actuals.</a:t>
            </a:r>
          </a:p>
        </p:txBody>
      </p:sp>
    </p:spTree>
    <p:extLst>
      <p:ext uri="{BB962C8B-B14F-4D97-AF65-F5344CB8AC3E}">
        <p14:creationId xmlns:p14="http://schemas.microsoft.com/office/powerpoint/2010/main" val="2093619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436FE5-0284-D94B-A5DA-565C1D729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4</a:t>
            </a:fld>
            <a:endParaRPr lang="it-I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AFD66C-8D4E-574D-B0AD-8A579936F6D2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Understanding the properties of visible matter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9B900-54AE-D347-8259-C85E73D9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646C911-D0E3-6299-7723-06AA0B8405A9}"/>
              </a:ext>
            </a:extLst>
          </p:cNvPr>
          <p:cNvGrpSpPr/>
          <p:nvPr/>
        </p:nvGrpSpPr>
        <p:grpSpPr>
          <a:xfrm>
            <a:off x="165253" y="3700290"/>
            <a:ext cx="4277240" cy="2734423"/>
            <a:chOff x="5678869" y="4341392"/>
            <a:chExt cx="3206610" cy="202821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46643F7-DAE3-8ED7-475E-A12CD0469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78869" y="4341392"/>
              <a:ext cx="3206610" cy="202821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FD76204-6DAE-F793-07A4-4D0DB1708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87446" y="5028366"/>
              <a:ext cx="350072" cy="346182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E37A144-273C-0024-F5DE-24D187FC32A0}"/>
              </a:ext>
            </a:extLst>
          </p:cNvPr>
          <p:cNvSpPr txBox="1"/>
          <p:nvPr/>
        </p:nvSpPr>
        <p:spPr>
          <a:xfrm>
            <a:off x="4841228" y="4233074"/>
            <a:ext cx="7145124" cy="156966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To investigate the nucleon’s partonic structure, </a:t>
            </a:r>
            <a:r>
              <a:rPr lang="en-US" sz="2400" b="1" dirty="0">
                <a:solidFill>
                  <a:srgbClr val="FF0000"/>
                </a:solidFill>
              </a:rPr>
              <a:t>HERA</a:t>
            </a:r>
            <a:r>
              <a:rPr lang="en-US" sz="2400" b="1" dirty="0"/>
              <a:t>, the previous and only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electron</a:t>
            </a:r>
            <a:r>
              <a:rPr lang="en-US" sz="2400" b="1" dirty="0"/>
              <a:t> (projectile beam) </a:t>
            </a:r>
            <a:r>
              <a:rPr lang="en-US" sz="2400" b="1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2400" b="1" dirty="0">
                <a:sym typeface="Wingdings" pitchFamily="2" charset="2"/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proton</a:t>
            </a:r>
            <a:r>
              <a:rPr lang="en-US" sz="2400" b="1" dirty="0"/>
              <a:t> (target beam) collider, was built 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E6E83A2-265E-ABD8-98AD-93D53E518C08}"/>
              </a:ext>
            </a:extLst>
          </p:cNvPr>
          <p:cNvGrpSpPr/>
          <p:nvPr/>
        </p:nvGrpSpPr>
        <p:grpSpPr>
          <a:xfrm>
            <a:off x="407475" y="890727"/>
            <a:ext cx="8203125" cy="2295134"/>
            <a:chOff x="3989000" y="1089921"/>
            <a:chExt cx="8203125" cy="229513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315B74B-89F2-9838-E58F-AB4B21D6A3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25" b="16610"/>
            <a:stretch/>
          </p:blipFill>
          <p:spPr>
            <a:xfrm>
              <a:off x="3989000" y="1181048"/>
              <a:ext cx="3332812" cy="2204007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419FB03-31EB-9AA6-5048-89D9DB227506}"/>
                </a:ext>
              </a:extLst>
            </p:cNvPr>
            <p:cNvCxnSpPr>
              <a:cxnSpLocks/>
              <a:endCxn id="12" idx="1"/>
            </p:cNvCxnSpPr>
            <p:nvPr/>
          </p:nvCxnSpPr>
          <p:spPr bwMode="auto">
            <a:xfrm flipV="1">
              <a:off x="5420660" y="1274587"/>
              <a:ext cx="2539384" cy="43974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triangle" w="lg" len="lg"/>
              <a:tailEnd type="none"/>
            </a:ln>
            <a:effectLst/>
          </p:spPr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E2D98A-8E50-0037-B1EC-FA02090789F1}"/>
                </a:ext>
              </a:extLst>
            </p:cNvPr>
            <p:cNvSpPr txBox="1"/>
            <p:nvPr/>
          </p:nvSpPr>
          <p:spPr>
            <a:xfrm>
              <a:off x="7960044" y="1089921"/>
              <a:ext cx="4232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This is us !!! </a:t>
              </a:r>
              <a:r>
                <a:rPr lang="en-US" dirty="0">
                  <a:solidFill>
                    <a:srgbClr val="3346F2"/>
                  </a:solidFill>
                </a:rPr>
                <a:t>(p</a:t>
              </a:r>
              <a:r>
                <a:rPr lang="en-US" dirty="0">
                  <a:solidFill>
                    <a:srgbClr val="0000FF"/>
                  </a:solidFill>
                </a:rPr>
                <a:t>rotons, neutrons, electrons)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32D3A23-7C94-C5DE-299D-DDDB9C56DEB9}"/>
              </a:ext>
            </a:extLst>
          </p:cNvPr>
          <p:cNvSpPr txBox="1"/>
          <p:nvPr/>
        </p:nvSpPr>
        <p:spPr>
          <a:xfrm>
            <a:off x="3900548" y="1252294"/>
            <a:ext cx="8085804" cy="21698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Nucleon: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322F31"/>
                </a:solidFill>
              </a:rPr>
              <a:t>The </a:t>
            </a:r>
            <a:r>
              <a:rPr lang="en-US" sz="2400" b="1" dirty="0">
                <a:solidFill>
                  <a:srgbClr val="322F31"/>
                </a:solidFill>
              </a:rPr>
              <a:t>Higgs mechanism </a:t>
            </a:r>
            <a:r>
              <a:rPr lang="en-US" sz="2400" dirty="0">
                <a:solidFill>
                  <a:srgbClr val="322F31"/>
                </a:solidFill>
              </a:rPr>
              <a:t>is responsible for </a:t>
            </a:r>
            <a:r>
              <a:rPr lang="en-US" sz="2400" b="1" dirty="0">
                <a:solidFill>
                  <a:srgbClr val="322F31"/>
                </a:solidFill>
              </a:rPr>
              <a:t>quarks mass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322F31"/>
                </a:solidFill>
              </a:rPr>
              <a:t>Quark-Masses: ~1-5% </a:t>
            </a:r>
            <a:r>
              <a:rPr lang="en-US" sz="2400" dirty="0" err="1">
                <a:solidFill>
                  <a:srgbClr val="322F31"/>
                </a:solidFill>
              </a:rPr>
              <a:t>M</a:t>
            </a:r>
            <a:r>
              <a:rPr lang="en-US" sz="2400" baseline="-25000" dirty="0" err="1">
                <a:solidFill>
                  <a:srgbClr val="322F31"/>
                </a:solidFill>
              </a:rPr>
              <a:t>p</a:t>
            </a:r>
            <a:r>
              <a:rPr lang="en-US" sz="2400" dirty="0">
                <a:solidFill>
                  <a:srgbClr val="322F31"/>
                </a:solidFill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000FF"/>
                </a:solidFill>
              </a:rPr>
              <a:t>All strongly interacting matter is an emergent consequence of many-body quark-gluon dynamics in QCD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716049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38639A-072E-D748-978F-E3A7A3DE5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3ABBF-8787-3D46-B0AA-DF068BA1C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40</a:t>
            </a:fld>
            <a:endParaRPr lang="it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7FAA21-EAC7-2046-95F8-2351C6864CAB}"/>
              </a:ext>
            </a:extLst>
          </p:cNvPr>
          <p:cNvSpPr txBox="1"/>
          <p:nvPr/>
        </p:nvSpPr>
        <p:spPr>
          <a:xfrm>
            <a:off x="194221" y="933171"/>
            <a:ext cx="1190283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/>
          </a:p>
          <a:p>
            <a:pPr marL="285750" indent="-285750">
              <a:buClr>
                <a:srgbClr val="FF0000"/>
              </a:buClr>
              <a:buFont typeface="Wingdings" charset="2"/>
              <a:buChar char="u"/>
            </a:pPr>
            <a:r>
              <a:rPr lang="en-US" sz="2400" b="1" dirty="0"/>
              <a:t>The EIC (with a state of art detector) will allow us to obtain the answers to the big questions discussed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ü"/>
            </a:pPr>
            <a:r>
              <a:rPr lang="en-US" sz="2400" dirty="0">
                <a:solidFill>
                  <a:srgbClr val="FF0000"/>
                </a:solidFill>
              </a:rPr>
              <a:t>Solve the proton spin puzzle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ü"/>
            </a:pPr>
            <a:r>
              <a:rPr lang="en-US" sz="2400" dirty="0">
                <a:solidFill>
                  <a:srgbClr val="0000FF"/>
                </a:solidFill>
                <a:cs typeface="Comic Sans MS"/>
              </a:rPr>
              <a:t>How visible matter emerges from quarks and gluons, confined in hadrons?</a:t>
            </a:r>
            <a:endParaRPr lang="en-US" sz="2400" dirty="0">
              <a:solidFill>
                <a:srgbClr val="FF0000"/>
              </a:solidFill>
            </a:endParaRPr>
          </a:p>
          <a:p>
            <a:pPr marL="742950" lvl="1" indent="-285750">
              <a:buClr>
                <a:srgbClr val="0000FF"/>
              </a:buClr>
              <a:buFont typeface="Wingdings" charset="2"/>
              <a:buChar char="ü"/>
            </a:pPr>
            <a:r>
              <a:rPr lang="en-US" sz="2400" dirty="0"/>
              <a:t>3D imaging in momentum and coordinate space of nucleons and nuclei</a:t>
            </a:r>
          </a:p>
          <a:p>
            <a:pPr marL="1200150" lvl="2" indent="-285750">
              <a:buClr>
                <a:srgbClr val="0000FF"/>
              </a:buClr>
              <a:buFont typeface="Wingdings" charset="2"/>
              <a:buChar char="ü"/>
            </a:pPr>
            <a:r>
              <a:rPr lang="en-US" sz="2400" dirty="0"/>
              <a:t>Investigate the origin of proton mass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ü"/>
            </a:pPr>
            <a:r>
              <a:rPr lang="en-US" sz="2400" dirty="0">
                <a:solidFill>
                  <a:srgbClr val="008000"/>
                </a:solidFill>
              </a:rPr>
              <a:t>Map the region of the transition from non-saturated to saturated regime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ü"/>
            </a:pP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And much more I had no time to cover: </a:t>
            </a:r>
            <a:r>
              <a:rPr lang="en-US" sz="2400" dirty="0"/>
              <a:t>e.g. Spectroscopy, Cold Nuclear matter, Wigner </a:t>
            </a:r>
            <a:r>
              <a:rPr lang="en-US" sz="2400" dirty="0" err="1"/>
              <a:t>fnc</a:t>
            </a:r>
            <a:r>
              <a:rPr lang="en-US" sz="2400" dirty="0"/>
              <a:t>., separation of Y states... </a:t>
            </a:r>
          </a:p>
          <a:p>
            <a:pPr marL="342900" indent="-342900">
              <a:spcBef>
                <a:spcPts val="1200"/>
              </a:spcBef>
              <a:buClr>
                <a:srgbClr val="FF0000"/>
              </a:buClr>
              <a:buFont typeface="Wingdings" charset="2"/>
              <a:buChar char="u"/>
            </a:pPr>
            <a:r>
              <a:rPr lang="en-US" sz="2400" dirty="0"/>
              <a:t>Excellent proposals have been presented for possible collider detector with high resolution, wide acceptance and good particle identification</a:t>
            </a:r>
          </a:p>
          <a:p>
            <a:pPr marL="800100" lvl="1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we are one single dedicated and enthusiastic community worldwide.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98769E6-4DEE-1D44-94D4-5866A3025E85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C00000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59726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BB2EBB-4290-E4B5-9D94-FBAF88F75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it-IT"/>
              <a:t>S. Fazio (University of Calabria &amp; INFN Cosenza)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F391FC-FFC5-FAA1-9F41-0307AEB3D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495DAC2-AB1D-3846-9742-98AFDA9D25F8}" type="slidenum">
              <a:rPr lang="it-IT" smtClean="0"/>
              <a:pPr>
                <a:spcAft>
                  <a:spcPts val="600"/>
                </a:spcAft>
              </a:pPr>
              <a:t>41</a:t>
            </a:fld>
            <a:endParaRPr lang="it-IT"/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oluzioni di Backup e Disaster Recovery">
            <a:extLst>
              <a:ext uri="{FF2B5EF4-FFF2-40B4-BE49-F238E27FC236}">
                <a16:creationId xmlns:a16="http://schemas.microsoft.com/office/drawing/2014/main" id="{6D553F55-7179-A050-94DB-8C4D55F19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4084" y="643467"/>
            <a:ext cx="6963831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1237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547FA3-B4DB-3ED9-84FE-BD7C11EE2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B929D3-5A91-DE47-ED0D-5FC5D0CC8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42</a:t>
            </a:fld>
            <a:endParaRPr lang="it-IT"/>
          </a:p>
        </p:txBody>
      </p:sp>
      <p:pic>
        <p:nvPicPr>
          <p:cNvPr id="4" name="Picture 3" descr="x-q2-dvcs.eps">
            <a:extLst>
              <a:ext uri="{FF2B5EF4-FFF2-40B4-BE49-F238E27FC236}">
                <a16:creationId xmlns:a16="http://schemas.microsoft.com/office/drawing/2014/main" id="{ADF9524A-96E5-2916-5DB5-928105DBE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2" y="1049869"/>
            <a:ext cx="5064146" cy="36361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290262-1486-7334-0DCE-D4CBD020B9CF}"/>
              </a:ext>
            </a:extLst>
          </p:cNvPr>
          <p:cNvSpPr txBox="1"/>
          <p:nvPr/>
        </p:nvSpPr>
        <p:spPr>
          <a:xfrm>
            <a:off x="0" y="5614494"/>
            <a:ext cx="4889140" cy="338554"/>
          </a:xfrm>
          <a:prstGeom prst="rect">
            <a:avLst/>
          </a:prstGeom>
          <a:solidFill>
            <a:schemeClr val="accent5">
              <a:lumMod val="60000"/>
              <a:lumOff val="4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HERA results limited by lack of statistics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E95648-8A51-8B2D-3F86-DD8B54500616}"/>
              </a:ext>
            </a:extLst>
          </p:cNvPr>
          <p:cNvSpPr txBox="1"/>
          <p:nvPr/>
        </p:nvSpPr>
        <p:spPr>
          <a:xfrm>
            <a:off x="5124657" y="5577156"/>
            <a:ext cx="4886856" cy="584776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EIC: the first machine to measure cross sections and asymmetries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B118F4-33A1-2554-4441-DA39BD46FC8E}"/>
              </a:ext>
            </a:extLst>
          </p:cNvPr>
          <p:cNvSpPr/>
          <p:nvPr/>
        </p:nvSpPr>
        <p:spPr>
          <a:xfrm>
            <a:off x="5440491" y="2820571"/>
            <a:ext cx="6518690" cy="2585323"/>
          </a:xfrm>
          <a:prstGeom prst="rect">
            <a:avLst/>
          </a:prstGeom>
          <a:ln w="254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Comprehensive EIC studies</a:t>
            </a:r>
          </a:p>
          <a:p>
            <a:pPr marL="177800" indent="-177800">
              <a:buFont typeface="Arial"/>
              <a:buChar char="•"/>
            </a:pPr>
            <a:r>
              <a:rPr lang="en-US" b="1" dirty="0"/>
              <a:t>Signal extraction “a la HERA”</a:t>
            </a:r>
            <a:endParaRPr lang="en-US" b="1" dirty="0">
              <a:sym typeface="Wingdings"/>
            </a:endParaRPr>
          </a:p>
          <a:p>
            <a:pPr marL="177800" indent="-177800">
              <a:buFont typeface="Arial"/>
              <a:buChar char="•"/>
            </a:pPr>
            <a:r>
              <a:rPr lang="en-US" b="1" dirty="0" err="1">
                <a:sym typeface="Wingdings"/>
              </a:rPr>
              <a:t>xSec</a:t>
            </a:r>
            <a:r>
              <a:rPr lang="en-US" b="1" dirty="0">
                <a:sym typeface="Wingdings"/>
              </a:rPr>
              <a:t> meas.: Specific requirements to suppress BH </a:t>
            </a:r>
          </a:p>
          <a:p>
            <a:pPr marL="463550" indent="-285750">
              <a:buFont typeface="Wingdings" charset="0"/>
              <a:buChar char="à"/>
            </a:pPr>
            <a:r>
              <a:rPr lang="en-US" b="1" dirty="0">
                <a:solidFill>
                  <a:srgbClr val="FF0000"/>
                </a:solidFill>
              </a:rPr>
              <a:t>keep BH/sample below 60% at high energies</a:t>
            </a:r>
            <a:endParaRPr lang="en-US" b="1" dirty="0">
              <a:sym typeface="Wingdings"/>
            </a:endParaRPr>
          </a:p>
          <a:p>
            <a:pPr marL="177800" indent="-177800">
              <a:buFont typeface="Arial"/>
              <a:buChar char="•"/>
            </a:pPr>
            <a:r>
              <a:rPr lang="en-US" b="1" dirty="0">
                <a:sym typeface="Wingdings"/>
              </a:rPr>
              <a:t>Radiative Corrections evaluated </a:t>
            </a:r>
          </a:p>
          <a:p>
            <a:pPr marL="177800" indent="-177800">
              <a:buFont typeface="Arial"/>
              <a:buChar char="•"/>
            </a:pPr>
            <a:r>
              <a:rPr lang="en-US" b="1" dirty="0">
                <a:sym typeface="Wingdings"/>
              </a:rPr>
              <a:t>detector acceptance &amp; smearing</a:t>
            </a:r>
          </a:p>
          <a:p>
            <a:pPr marL="177800" indent="-177800">
              <a:buFont typeface="Arial"/>
              <a:buChar char="•"/>
            </a:pPr>
            <a:r>
              <a:rPr lang="en-US" b="1" dirty="0"/>
              <a:t>t-slope: b=5.6 compatible with H1 data</a:t>
            </a:r>
            <a:endParaRPr lang="en-US" b="1" dirty="0">
              <a:sym typeface="Wingdings"/>
            </a:endParaRPr>
          </a:p>
          <a:p>
            <a:pPr marL="177800" indent="-177800">
              <a:buFont typeface="Arial"/>
              <a:buChar char="•"/>
            </a:pPr>
            <a:r>
              <a:rPr lang="en-US" b="1" dirty="0"/>
              <a:t>|t|-binning is (3*resolution)</a:t>
            </a:r>
            <a:endParaRPr lang="en-US" b="1" dirty="0">
              <a:sym typeface="Wingdings"/>
            </a:endParaRPr>
          </a:p>
          <a:p>
            <a:pPr marL="177800" indent="-177800">
              <a:buFont typeface="Arial"/>
              <a:buChar char="•"/>
            </a:pPr>
            <a:r>
              <a:rPr lang="en-US" b="1" dirty="0"/>
              <a:t>5% systematic uncertainties</a:t>
            </a:r>
          </a:p>
        </p:txBody>
      </p:sp>
      <p:pic>
        <p:nvPicPr>
          <p:cNvPr id="8" name="Picture 7" descr="Screen Shot 2018-01-18 at 4.07.21 PM.png">
            <a:extLst>
              <a:ext uri="{FF2B5EF4-FFF2-40B4-BE49-F238E27FC236}">
                <a16:creationId xmlns:a16="http://schemas.microsoft.com/office/drawing/2014/main" id="{E16F41CC-7C80-11FC-9CAC-CCD8569D4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657" y="1579055"/>
            <a:ext cx="1826270" cy="870465"/>
          </a:xfrm>
          <a:prstGeom prst="rect">
            <a:avLst/>
          </a:prstGeom>
        </p:spPr>
      </p:pic>
      <p:pic>
        <p:nvPicPr>
          <p:cNvPr id="9" name="Picture 8" descr="fig_DVCS-BH.eps">
            <a:extLst>
              <a:ext uri="{FF2B5EF4-FFF2-40B4-BE49-F238E27FC236}">
                <a16:creationId xmlns:a16="http://schemas.microsoft.com/office/drawing/2014/main" id="{47105BFB-EB39-86F5-90BA-F16B3B177F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9" r="-2753"/>
          <a:stretch/>
        </p:blipFill>
        <p:spPr>
          <a:xfrm>
            <a:off x="8181251" y="1489246"/>
            <a:ext cx="2001356" cy="111125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3F106C0-332F-6E84-6CA2-984314375464}"/>
              </a:ext>
            </a:extLst>
          </p:cNvPr>
          <p:cNvSpPr/>
          <p:nvPr/>
        </p:nvSpPr>
        <p:spPr>
          <a:xfrm>
            <a:off x="6851750" y="1672170"/>
            <a:ext cx="1003859" cy="635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DVCS signal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B7B69E4-1114-4CEA-8098-98C4178D5BA4}"/>
              </a:ext>
            </a:extLst>
          </p:cNvPr>
          <p:cNvSpPr/>
          <p:nvPr/>
        </p:nvSpPr>
        <p:spPr>
          <a:xfrm>
            <a:off x="10112183" y="1581844"/>
            <a:ext cx="1981760" cy="889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Bethe-Heitler QED bkgd.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2242E5-7251-A468-A1D9-0BF309BCC7E7}"/>
              </a:ext>
            </a:extLst>
          </p:cNvPr>
          <p:cNvSpPr txBox="1"/>
          <p:nvPr/>
        </p:nvSpPr>
        <p:spPr>
          <a:xfrm>
            <a:off x="5239013" y="1045280"/>
            <a:ext cx="6335671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E.C. </a:t>
            </a:r>
            <a:r>
              <a:rPr lang="en-US" dirty="0" err="1">
                <a:solidFill>
                  <a:srgbClr val="FF0000"/>
                </a:solidFill>
              </a:rPr>
              <a:t>Aschenauer</a:t>
            </a:r>
            <a:r>
              <a:rPr lang="en-US" dirty="0">
                <a:solidFill>
                  <a:srgbClr val="FF0000"/>
                </a:solidFill>
              </a:rPr>
              <a:t>, S. F., K. </a:t>
            </a:r>
            <a:r>
              <a:rPr lang="en-US" dirty="0" err="1">
                <a:solidFill>
                  <a:srgbClr val="FF0000"/>
                </a:solidFill>
              </a:rPr>
              <a:t>Kumerički</a:t>
            </a:r>
            <a:r>
              <a:rPr lang="en-US" dirty="0">
                <a:solidFill>
                  <a:srgbClr val="FF0000"/>
                </a:solidFill>
              </a:rPr>
              <a:t>, D. Müller [JHEP09(2013)093]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5D3D5C8-B193-6E1C-6861-6626EEA000F2}"/>
              </a:ext>
            </a:extLst>
          </p:cNvPr>
          <p:cNvGrpSpPr/>
          <p:nvPr/>
        </p:nvGrpSpPr>
        <p:grpSpPr>
          <a:xfrm>
            <a:off x="3720024" y="3977796"/>
            <a:ext cx="1315722" cy="1209360"/>
            <a:chOff x="3720024" y="3740727"/>
            <a:chExt cx="1315722" cy="120936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E42B29D-4BAF-C18C-CC73-384C70FAAEDB}"/>
                </a:ext>
              </a:extLst>
            </p:cNvPr>
            <p:cNvSpPr txBox="1"/>
            <p:nvPr/>
          </p:nvSpPr>
          <p:spPr>
            <a:xfrm>
              <a:off x="3720024" y="4211423"/>
              <a:ext cx="1315722" cy="738664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38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Overlap with JLAB12:</a:t>
              </a:r>
            </a:p>
            <a:p>
              <a:pPr algn="ctr"/>
              <a:r>
                <a:rPr lang="en-US" sz="1400" b="1" dirty="0">
                  <a:solidFill>
                    <a:srgbClr val="FF0000"/>
                  </a:solidFill>
                </a:rPr>
                <a:t>Sanity check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070A7EC-8A96-B002-BAF9-5F39B41F2612}"/>
                </a:ext>
              </a:extLst>
            </p:cNvPr>
            <p:cNvCxnSpPr/>
            <p:nvPr/>
          </p:nvCxnSpPr>
          <p:spPr>
            <a:xfrm>
              <a:off x="4180114" y="3740727"/>
              <a:ext cx="0" cy="36652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1FB2D81-C8B4-243F-7655-4BCAE97BCB57}"/>
              </a:ext>
            </a:extLst>
          </p:cNvPr>
          <p:cNvGrpSpPr/>
          <p:nvPr/>
        </p:nvGrpSpPr>
        <p:grpSpPr>
          <a:xfrm>
            <a:off x="11874" y="4010275"/>
            <a:ext cx="1662545" cy="1134823"/>
            <a:chOff x="11874" y="3773206"/>
            <a:chExt cx="1662545" cy="113482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8959E2-6B05-0138-1B0C-033C59824476}"/>
                </a:ext>
              </a:extLst>
            </p:cNvPr>
            <p:cNvSpPr txBox="1"/>
            <p:nvPr/>
          </p:nvSpPr>
          <p:spPr>
            <a:xfrm>
              <a:off x="11874" y="4169365"/>
              <a:ext cx="1662545" cy="738664"/>
            </a:xfrm>
            <a:prstGeom prst="rect">
              <a:avLst/>
            </a:prstGeom>
            <a:solidFill>
              <a:schemeClr val="bg1">
                <a:lumMod val="85000"/>
                <a:alpha val="38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Overlap with HERA:</a:t>
              </a:r>
            </a:p>
            <a:p>
              <a:pPr algn="ctr"/>
              <a:r>
                <a:rPr lang="en-US" sz="1400" b="1" dirty="0">
                  <a:solidFill>
                    <a:srgbClr val="FF0000"/>
                  </a:solidFill>
                </a:rPr>
                <a:t>Large impact on current fits at low x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5D0BD87-A9FB-758A-7B5E-E4B34C5AE769}"/>
                </a:ext>
              </a:extLst>
            </p:cNvPr>
            <p:cNvCxnSpPr/>
            <p:nvPr/>
          </p:nvCxnSpPr>
          <p:spPr>
            <a:xfrm flipH="1">
              <a:off x="1080655" y="3773206"/>
              <a:ext cx="225631" cy="396159"/>
            </a:xfrm>
            <a:prstGeom prst="straightConnector1">
              <a:avLst/>
            </a:prstGeom>
            <a:ln w="38100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8EB0EA0-6354-FA27-0602-F94DFA2545EE}"/>
              </a:ext>
            </a:extLst>
          </p:cNvPr>
          <p:cNvGrpSpPr/>
          <p:nvPr/>
        </p:nvGrpSpPr>
        <p:grpSpPr>
          <a:xfrm>
            <a:off x="1728192" y="4126163"/>
            <a:ext cx="1950830" cy="1357928"/>
            <a:chOff x="1728192" y="3889094"/>
            <a:chExt cx="1950830" cy="135792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0E3390C-2210-0B2F-D77C-C952158AEF41}"/>
                </a:ext>
              </a:extLst>
            </p:cNvPr>
            <p:cNvSpPr txBox="1"/>
            <p:nvPr/>
          </p:nvSpPr>
          <p:spPr>
            <a:xfrm>
              <a:off x="1728192" y="4508358"/>
              <a:ext cx="1950830" cy="738664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38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Intermediate region:</a:t>
              </a:r>
            </a:p>
            <a:p>
              <a:pPr algn="ctr"/>
              <a:r>
                <a:rPr lang="en-US" sz="1400" b="1" dirty="0">
                  <a:solidFill>
                    <a:srgbClr val="FF0000"/>
                  </a:solidFill>
                </a:rPr>
                <a:t>Fine mapping of the GPDs evolution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D7D13B4-4D4F-BE25-0EB1-C9BAF7AF1F6B}"/>
                </a:ext>
              </a:extLst>
            </p:cNvPr>
            <p:cNvCxnSpPr>
              <a:cxnSpLocks/>
              <a:endCxn id="20" idx="0"/>
            </p:cNvCxnSpPr>
            <p:nvPr/>
          </p:nvCxnSpPr>
          <p:spPr>
            <a:xfrm>
              <a:off x="2703607" y="3889094"/>
              <a:ext cx="0" cy="619264"/>
            </a:xfrm>
            <a:prstGeom prst="straightConnector1">
              <a:avLst/>
            </a:prstGeom>
            <a:ln w="38100">
              <a:solidFill>
                <a:schemeClr val="accent6">
                  <a:lumMod val="40000"/>
                  <a:lumOff val="6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5A94AF96-04B3-F9F2-616E-EDD5B3C72473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C00000"/>
                </a:solidFill>
              </a:rPr>
              <a:t>DVCS at the EIC</a:t>
            </a:r>
          </a:p>
        </p:txBody>
      </p:sp>
    </p:spTree>
    <p:extLst>
      <p:ext uri="{BB962C8B-B14F-4D97-AF65-F5344CB8AC3E}">
        <p14:creationId xmlns:p14="http://schemas.microsoft.com/office/powerpoint/2010/main" val="109480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B2C0289-8F0E-00AF-C8A4-37365AF27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FE57CE-75DA-A88E-5C16-CD6E2C604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43</a:t>
            </a:fld>
            <a:endParaRPr lang="it-IT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47B2C9E4-62F5-60C6-A648-177325132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58" y="996279"/>
            <a:ext cx="7706692" cy="5121432"/>
          </a:xfrm>
          <a:prstGeom prst="rect">
            <a:avLst/>
          </a:prstGeom>
        </p:spPr>
      </p:pic>
      <p:sp>
        <p:nvSpPr>
          <p:cNvPr id="5" name="Reconstruction of VM: electrons vs muons">
            <a:extLst>
              <a:ext uri="{FF2B5EF4-FFF2-40B4-BE49-F238E27FC236}">
                <a16:creationId xmlns:a16="http://schemas.microsoft.com/office/drawing/2014/main" id="{CBC48404-C789-97C5-9F89-D2C64ED0839E}"/>
              </a:ext>
            </a:extLst>
          </p:cNvPr>
          <p:cNvSpPr txBox="1"/>
          <p:nvPr/>
        </p:nvSpPr>
        <p:spPr>
          <a:xfrm>
            <a:off x="8043621" y="715777"/>
            <a:ext cx="4101885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solidFill>
                  <a:srgbClr val="011993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lang="en-US" sz="2000" b="1" dirty="0">
                <a:solidFill>
                  <a:srgbClr val="0432FF"/>
                </a:solidFill>
                <a:latin typeface="+mn-lt"/>
              </a:rPr>
              <a:t>Yellow Report: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Sylvester Joosten (ANL)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8C3BBE-8923-4189-BC0E-4BAA3684B51C}"/>
              </a:ext>
            </a:extLst>
          </p:cNvPr>
          <p:cNvSpPr txBox="1"/>
          <p:nvPr/>
        </p:nvSpPr>
        <p:spPr>
          <a:xfrm>
            <a:off x="7640665" y="1247957"/>
            <a:ext cx="4535838" cy="307776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dirty="0"/>
              <a:t>Comparisons of </a:t>
            </a:r>
            <a:r>
              <a:rPr lang="en-US" sz="2000" b="1" dirty="0">
                <a:solidFill>
                  <a:srgbClr val="FF0000"/>
                </a:solidFill>
              </a:rPr>
              <a:t>signal</a:t>
            </a:r>
            <a:r>
              <a:rPr lang="en-US" sz="2000" dirty="0"/>
              <a:t> and </a:t>
            </a:r>
            <a:r>
              <a:rPr lang="en-US" sz="2000" b="1" dirty="0"/>
              <a:t>di-lepton background</a:t>
            </a:r>
            <a:r>
              <a:rPr lang="en-US" sz="2000" dirty="0"/>
              <a:t> (empty circles)</a:t>
            </a:r>
          </a:p>
          <a:p>
            <a:endParaRPr lang="en-US" dirty="0"/>
          </a:p>
          <a:p>
            <a:pPr marL="285750" indent="-1682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Basic analysis cuts applied</a:t>
            </a:r>
          </a:p>
          <a:p>
            <a:pPr marL="285750" indent="-1682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Electroproduction </a:t>
            </a:r>
            <a:r>
              <a:rPr lang="en-US" dirty="0"/>
              <a:t>(Q</a:t>
            </a:r>
            <a:r>
              <a:rPr lang="en-US" baseline="30000" dirty="0"/>
              <a:t>2</a:t>
            </a:r>
            <a:r>
              <a:rPr lang="en-US" dirty="0"/>
              <a:t>&gt;1GeV</a:t>
            </a:r>
            <a:r>
              <a:rPr lang="en-US" baseline="30000" dirty="0"/>
              <a:t>2</a:t>
            </a:r>
            <a:r>
              <a:rPr lang="en-US" dirty="0"/>
              <a:t>):</a:t>
            </a:r>
            <a:r>
              <a:rPr lang="en-US" b="1" dirty="0"/>
              <a:t> </a:t>
            </a:r>
            <a:r>
              <a:rPr lang="en-US" dirty="0"/>
              <a:t>Di-lepton background under control at all energies for heavy mesons [J/</a:t>
            </a:r>
            <a:r>
              <a:rPr lang="en-US" dirty="0" err="1"/>
              <a:t>ψ</a:t>
            </a:r>
            <a:r>
              <a:rPr lang="en-US" dirty="0"/>
              <a:t>; Y]</a:t>
            </a:r>
            <a:endParaRPr lang="en-US" b="1" dirty="0"/>
          </a:p>
          <a:p>
            <a:pPr marL="285750" indent="-1682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photoproduction</a:t>
            </a:r>
            <a:r>
              <a:rPr lang="en-US" dirty="0"/>
              <a:t> (Q</a:t>
            </a:r>
            <a:r>
              <a:rPr lang="en-US" baseline="30000" dirty="0"/>
              <a:t>2</a:t>
            </a:r>
            <a:r>
              <a:rPr lang="en-US" dirty="0"/>
              <a:t>~0): at lower energies, di-lepton higher that signal at backward </a:t>
            </a:r>
            <a:r>
              <a:rPr lang="en-US" dirty="0" err="1"/>
              <a:t>rapidities</a:t>
            </a:r>
            <a:r>
              <a:rPr lang="en-US" dirty="0"/>
              <a:t>: </a:t>
            </a:r>
            <a:r>
              <a:rPr lang="en-US" dirty="0" err="1"/>
              <a:t>η</a:t>
            </a:r>
            <a:r>
              <a:rPr lang="en-US" dirty="0"/>
              <a:t>&lt;-2 (J/</a:t>
            </a:r>
            <a:r>
              <a:rPr lang="en-US" dirty="0" err="1"/>
              <a:t>ψ</a:t>
            </a:r>
            <a:r>
              <a:rPr lang="en-US" dirty="0"/>
              <a:t>) and </a:t>
            </a:r>
            <a:r>
              <a:rPr lang="en-US" dirty="0" err="1"/>
              <a:t>η</a:t>
            </a:r>
            <a:r>
              <a:rPr lang="en-US" dirty="0"/>
              <a:t>&lt;-3 (Y)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9662C6D-D9AC-BA37-6B21-7845A4986987}"/>
              </a:ext>
            </a:extLst>
          </p:cNvPr>
          <p:cNvSpPr txBox="1">
            <a:spLocks/>
          </p:cNvSpPr>
          <p:nvPr/>
        </p:nvSpPr>
        <p:spPr>
          <a:xfrm>
            <a:off x="595086" y="66856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US" sz="3200" b="1" dirty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J/</a:t>
            </a:r>
            <a:r>
              <a:rPr lang="en-US" sz="3200" b="1" dirty="0" err="1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ψ</a:t>
            </a:r>
            <a:r>
              <a:rPr lang="en-US" sz="3200" b="1" dirty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 signal vs background</a:t>
            </a:r>
            <a:endParaRPr lang="en-GB" sz="3200" b="1" dirty="0">
              <a:solidFill>
                <a:srgbClr val="CC0000"/>
              </a:solidFill>
              <a:latin typeface="Times New Roman" charset="0"/>
              <a:ea typeface="DejaVu Sans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7543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DB38F13-4EE2-F85F-B6B7-FE22AE04D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643DA9-D67D-54FC-9407-91033DB9D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44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410B97-54DA-7A7E-EA9F-C3105E881A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58"/>
          <a:stretch/>
        </p:blipFill>
        <p:spPr>
          <a:xfrm>
            <a:off x="0" y="1753167"/>
            <a:ext cx="7038746" cy="3523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CC593D-8E7A-F720-2E61-69B24CDA5E05}"/>
              </a:ext>
            </a:extLst>
          </p:cNvPr>
          <p:cNvSpPr txBox="1"/>
          <p:nvPr/>
        </p:nvSpPr>
        <p:spPr>
          <a:xfrm>
            <a:off x="70510" y="997537"/>
            <a:ext cx="4254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Higher energy EIC: √s = 63, 78, 89 GeV 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8" name="Picture 7" descr="plot_StatErrorFraction_20x100.png">
            <a:extLst>
              <a:ext uri="{FF2B5EF4-FFF2-40B4-BE49-F238E27FC236}">
                <a16:creationId xmlns:a16="http://schemas.microsoft.com/office/drawing/2014/main" id="{FF68FED0-8C53-AA72-520D-7A647CFCE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284" y="2078033"/>
            <a:ext cx="4036467" cy="31966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7452E4-BA1C-3C6A-BAF6-7A803418337A}"/>
              </a:ext>
            </a:extLst>
          </p:cNvPr>
          <p:cNvSpPr txBox="1"/>
          <p:nvPr/>
        </p:nvSpPr>
        <p:spPr>
          <a:xfrm>
            <a:off x="3546683" y="5725728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total error = stat. + sys. in quadrature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assumed sys. = 3%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D7876980-463D-79E0-986E-955F12FD9B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62657" y="905455"/>
          <a:ext cx="3641864" cy="867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247900" imgH="482600" progId="Equation.3">
                  <p:embed/>
                </p:oleObj>
              </mc:Choice>
              <mc:Fallback>
                <p:oleObj name="Equation" r:id="rId4" imgW="2247900" imgH="482600" progId="Equation.3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D7876980-463D-79E0-986E-955F12FD9B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62657" y="905455"/>
                        <a:ext cx="3641864" cy="8679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959C9AD-83B6-DD8F-6845-1400CFE1B245}"/>
              </a:ext>
            </a:extLst>
          </p:cNvPr>
          <p:cNvSpPr txBox="1"/>
          <p:nvPr/>
        </p:nvSpPr>
        <p:spPr>
          <a:xfrm>
            <a:off x="8369961" y="5125294"/>
            <a:ext cx="378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Errors still dominated by systematics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B1D4C1-D4DE-FBD2-E716-BB1401D9A084}"/>
              </a:ext>
            </a:extLst>
          </p:cNvPr>
          <p:cNvSpPr txBox="1"/>
          <p:nvPr/>
        </p:nvSpPr>
        <p:spPr>
          <a:xfrm>
            <a:off x="39326" y="5244421"/>
            <a:ext cx="28600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Simulation: </a:t>
            </a:r>
          </a:p>
          <a:p>
            <a:r>
              <a:rPr lang="en-US" dirty="0"/>
              <a:t>[√s = 63 GeV] –&gt; L = 2 fb</a:t>
            </a:r>
            <a:r>
              <a:rPr lang="en-US" baseline="30000" dirty="0"/>
              <a:t>-1</a:t>
            </a:r>
            <a:r>
              <a:rPr lang="en-US" dirty="0"/>
              <a:t>/A</a:t>
            </a:r>
          </a:p>
          <a:p>
            <a:r>
              <a:rPr lang="en-US" dirty="0"/>
              <a:t>[√s = 78 GeV] –&gt; L = 4 fb</a:t>
            </a:r>
            <a:r>
              <a:rPr lang="en-US" baseline="30000" dirty="0"/>
              <a:t>-1</a:t>
            </a:r>
            <a:r>
              <a:rPr lang="en-US" dirty="0"/>
              <a:t>/A</a:t>
            </a:r>
          </a:p>
          <a:p>
            <a:r>
              <a:rPr lang="en-US" dirty="0"/>
              <a:t>[√s = 89 GeV] –&gt; L = 4 fb</a:t>
            </a:r>
            <a:r>
              <a:rPr lang="en-US" baseline="30000" dirty="0"/>
              <a:t>-1</a:t>
            </a:r>
            <a:r>
              <a:rPr lang="en-US" dirty="0"/>
              <a:t>/A</a:t>
            </a:r>
            <a:endParaRPr lang="en-US" baseline="30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D72B4E-6A03-342A-3E46-BA7F9FAAF968}"/>
              </a:ext>
            </a:extLst>
          </p:cNvPr>
          <p:cNvSpPr txBox="1"/>
          <p:nvPr/>
        </p:nvSpPr>
        <p:spPr>
          <a:xfrm>
            <a:off x="3452729" y="5347199"/>
            <a:ext cx="4611555" cy="400110"/>
          </a:xfrm>
          <a:prstGeom prst="rect">
            <a:avLst/>
          </a:prstGeom>
          <a:noFill/>
          <a:ln w="254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Total simulated event sample</a:t>
            </a:r>
            <a:r>
              <a:rPr lang="en-US" dirty="0"/>
              <a:t> </a:t>
            </a:r>
            <a:r>
              <a:rPr lang="en-US" sz="2000" b="1" dirty="0">
                <a:solidFill>
                  <a:srgbClr val="FF0000"/>
                </a:solidFill>
              </a:rPr>
              <a:t>L = 10 fb</a:t>
            </a:r>
            <a:r>
              <a:rPr lang="en-US" sz="2000" b="1" baseline="30000" dirty="0">
                <a:solidFill>
                  <a:srgbClr val="FF0000"/>
                </a:solidFill>
              </a:rPr>
              <a:t>-1</a:t>
            </a:r>
            <a:r>
              <a:rPr lang="en-US" sz="2000" b="1" dirty="0">
                <a:solidFill>
                  <a:srgbClr val="FF0000"/>
                </a:solidFill>
              </a:rPr>
              <a:t>/A</a:t>
            </a:r>
            <a:endParaRPr lang="en-US" sz="200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7377F57-6A89-47FA-3DB7-07B74CF661DC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C00000"/>
                </a:solidFill>
              </a:rPr>
              <a:t>Extracting F</a:t>
            </a:r>
            <a:r>
              <a:rPr lang="en-US" sz="3200" b="1" baseline="-25000" dirty="0">
                <a:solidFill>
                  <a:srgbClr val="C00000"/>
                </a:solidFill>
              </a:rPr>
              <a:t>L</a:t>
            </a:r>
            <a:r>
              <a:rPr lang="en-US" sz="3200" b="1" dirty="0">
                <a:solidFill>
                  <a:srgbClr val="C00000"/>
                </a:solidFill>
              </a:rPr>
              <a:t> (</a:t>
            </a:r>
            <a:r>
              <a:rPr lang="en-US" sz="3200" b="1" dirty="0" err="1">
                <a:solidFill>
                  <a:srgbClr val="C00000"/>
                </a:solidFill>
              </a:rPr>
              <a:t>e+Au</a:t>
            </a:r>
            <a:r>
              <a:rPr lang="en-US" sz="3200" b="1" dirty="0">
                <a:solidFill>
                  <a:srgbClr val="C00000"/>
                </a:solidFill>
              </a:rPr>
              <a:t>)</a:t>
            </a: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6DE109F2-8AA5-7551-85DD-4F300F3168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53530" y="914515"/>
          <a:ext cx="1561723" cy="867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65200" imgH="482600" progId="Equation.3">
                  <p:embed/>
                </p:oleObj>
              </mc:Choice>
              <mc:Fallback>
                <p:oleObj name="Equation" r:id="rId6" imgW="965200" imgH="482600" progId="Equation.3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6DE109F2-8AA5-7551-85DD-4F300F3168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053530" y="914515"/>
                        <a:ext cx="1561723" cy="8679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239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ADCE3A-3A8B-827E-6F11-762CC174C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S. Fazio (University of Calabria &amp; INFN Cosenza)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4E3F20-B551-85D6-DD1F-815AFAB56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45</a:t>
            </a:fld>
            <a:endParaRPr lang="it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61EF21-AE40-9B01-8886-3DD2E8FC2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286" y="1800404"/>
            <a:ext cx="3127892" cy="30010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1F12B0-C219-9C42-B6C4-87D2C255B963}"/>
              </a:ext>
            </a:extLst>
          </p:cNvPr>
          <p:cNvSpPr txBox="1"/>
          <p:nvPr/>
        </p:nvSpPr>
        <p:spPr>
          <a:xfrm>
            <a:off x="164495" y="5133140"/>
            <a:ext cx="90433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/>
              <a:t>We select </a:t>
            </a:r>
            <a:r>
              <a:rPr lang="en-US" sz="2400" b="1" dirty="0">
                <a:solidFill>
                  <a:srgbClr val="FF0000"/>
                </a:solidFill>
              </a:rPr>
              <a:t>kaons</a:t>
            </a:r>
            <a:r>
              <a:rPr lang="en-US" sz="2400" dirty="0"/>
              <a:t> in the final state of the </a:t>
            </a:r>
            <a:r>
              <a:rPr lang="en-US" sz="2400" b="1" i="1" dirty="0"/>
              <a:t>D</a:t>
            </a:r>
            <a:r>
              <a:rPr lang="en-US" sz="2400" dirty="0"/>
              <a:t> meson decay, looking for: </a:t>
            </a:r>
          </a:p>
          <a:p>
            <a:pPr marL="584200" indent="-269875">
              <a:buFont typeface="Arial"/>
              <a:buChar char="•"/>
            </a:pPr>
            <a:r>
              <a:rPr lang="en-US" sz="2000" dirty="0"/>
              <a:t>a displaced vertex: </a:t>
            </a:r>
            <a:r>
              <a:rPr lang="en-US" sz="2000" dirty="0">
                <a:solidFill>
                  <a:srgbClr val="0000FF"/>
                </a:solidFill>
              </a:rPr>
              <a:t>0.01 cm &lt;|Vertex|&lt; 3 cm   </a:t>
            </a:r>
          </a:p>
          <a:p>
            <a:pPr marL="584200" indent="-269875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Momentum within the acceptance of an EIC model detector</a:t>
            </a:r>
          </a:p>
        </p:txBody>
      </p:sp>
      <p:pic>
        <p:nvPicPr>
          <p:cNvPr id="8" name="Picture 7" descr="desy04-156.fig1.gif">
            <a:extLst>
              <a:ext uri="{FF2B5EF4-FFF2-40B4-BE49-F238E27FC236}">
                <a16:creationId xmlns:a16="http://schemas.microsoft.com/office/drawing/2014/main" id="{57C57D6F-0941-A28B-A253-BA9EE3749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86" y="953912"/>
            <a:ext cx="2617906" cy="1829248"/>
          </a:xfrm>
          <a:prstGeom prst="rect">
            <a:avLst/>
          </a:prstGeom>
        </p:spPr>
      </p:pic>
      <p:sp>
        <p:nvSpPr>
          <p:cNvPr id="9" name="Shape 242">
            <a:extLst>
              <a:ext uri="{FF2B5EF4-FFF2-40B4-BE49-F238E27FC236}">
                <a16:creationId xmlns:a16="http://schemas.microsoft.com/office/drawing/2014/main" id="{496AA2DC-CA5D-C6F7-31D6-6F41BB86D5D7}"/>
              </a:ext>
            </a:extLst>
          </p:cNvPr>
          <p:cNvSpPr/>
          <p:nvPr/>
        </p:nvSpPr>
        <p:spPr>
          <a:xfrm>
            <a:off x="3081371" y="977304"/>
            <a:ext cx="8963873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914400">
              <a:defRPr sz="2200">
                <a:solidFill>
                  <a:srgbClr val="021EA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342900" indent="-342900">
              <a:buFont typeface="Wingdings" charset="2"/>
              <a:buChar char="v"/>
            </a:pPr>
            <a:r>
              <a:rPr dirty="0"/>
              <a:t>Direct access to gluons at medium to high </a:t>
            </a:r>
            <a:r>
              <a:rPr i="1" dirty="0"/>
              <a:t>x</a:t>
            </a:r>
            <a:r>
              <a:rPr dirty="0"/>
              <a:t> by </a:t>
            </a:r>
            <a:r>
              <a:rPr dirty="0">
                <a:solidFill>
                  <a:srgbClr val="2D3DC2"/>
                </a:solidFill>
              </a:rPr>
              <a:t>tagging</a:t>
            </a:r>
            <a:r>
              <a:rPr b="1" dirty="0">
                <a:solidFill>
                  <a:srgbClr val="FF0000"/>
                </a:solidFill>
              </a:rPr>
              <a:t> photon-gluon</a:t>
            </a:r>
            <a:r>
              <a:rPr lang="en-US" b="1" dirty="0">
                <a:solidFill>
                  <a:srgbClr val="FF0000"/>
                </a:solidFill>
              </a:rPr>
              <a:t> fusion</a:t>
            </a:r>
          </a:p>
          <a:p>
            <a:pPr marL="342900" indent="-342900">
              <a:buFont typeface="Wingdings" charset="2"/>
              <a:buChar char="v"/>
            </a:pPr>
            <a:r>
              <a:rPr lang="en-US" dirty="0"/>
              <a:t>Helps determining heavy quarks mass scheme</a:t>
            </a:r>
            <a:endParaRPr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B4CA1B-4AEC-CAB5-3985-2E4C3A04F240}"/>
              </a:ext>
            </a:extLst>
          </p:cNvPr>
          <p:cNvSpPr txBox="1"/>
          <p:nvPr/>
        </p:nvSpPr>
        <p:spPr>
          <a:xfrm>
            <a:off x="301316" y="2709653"/>
            <a:ext cx="2138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Novel probe!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B1B5BA-6EEA-0B9C-3DC9-3D63DCC2ACC5}"/>
              </a:ext>
            </a:extLst>
          </p:cNvPr>
          <p:cNvSpPr txBox="1"/>
          <p:nvPr/>
        </p:nvSpPr>
        <p:spPr>
          <a:xfrm>
            <a:off x="75516" y="4665870"/>
            <a:ext cx="5756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</a:rPr>
              <a:t>Selection of charm-production events:</a:t>
            </a:r>
          </a:p>
        </p:txBody>
      </p:sp>
      <p:pic>
        <p:nvPicPr>
          <p:cNvPr id="12" name="Picture 11" descr="plot_Kaon_VTX.eps">
            <a:extLst>
              <a:ext uri="{FF2B5EF4-FFF2-40B4-BE49-F238E27FC236}">
                <a16:creationId xmlns:a16="http://schemas.microsoft.com/office/drawing/2014/main" id="{BB262AAE-785D-B77B-82B3-29223F2A48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371" y="1762817"/>
            <a:ext cx="4044303" cy="290305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F2ED9B2-B70F-C296-214F-0ECD268BE766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C00000"/>
                </a:solidFill>
              </a:rPr>
              <a:t>Charm production: a unique tool!</a:t>
            </a:r>
          </a:p>
        </p:txBody>
      </p:sp>
    </p:spTree>
    <p:extLst>
      <p:ext uri="{BB962C8B-B14F-4D97-AF65-F5344CB8AC3E}">
        <p14:creationId xmlns:p14="http://schemas.microsoft.com/office/powerpoint/2010/main" val="5781326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A07B9D-EB09-3E4A-B4A2-C49ED7727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20/12/2021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6EE0E7-5429-9A4C-A640-01C1D6BBD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Giornata Nazionale EIC_NET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2B2FC8-8701-0F42-9141-8798D9439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272D-26F0-AF49-A866-5A527FD1C33A}" type="slidenum">
              <a:rPr/>
              <a:t>46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790EE0-B256-9D47-960A-4E7F0B6320F7}"/>
              </a:ext>
            </a:extLst>
          </p:cNvPr>
          <p:cNvSpPr txBox="1"/>
          <p:nvPr/>
        </p:nvSpPr>
        <p:spPr>
          <a:xfrm>
            <a:off x="0" y="1004319"/>
            <a:ext cx="1190428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February 2021: EIC Conceptual Design Report: </a:t>
            </a:r>
            <a:r>
              <a:rPr lang="en-GB" dirty="0">
                <a:hlinkClick r:id="rId2"/>
              </a:rPr>
              <a:t>https://doi.org/10.2172/1765663</a:t>
            </a:r>
            <a:endParaRPr lang="en-GB" dirty="0"/>
          </a:p>
          <a:p>
            <a:r>
              <a:rPr lang="en-GB" dirty="0"/>
              <a:t>8 March 2021 Yellow Report released: </a:t>
            </a:r>
            <a:r>
              <a:rPr lang="en-GB" dirty="0">
                <a:hlinkClick r:id="rId3"/>
              </a:rPr>
              <a:t>https://arxiv.org/abs/2103.05419</a:t>
            </a:r>
            <a:endParaRPr lang="en-GB" dirty="0"/>
          </a:p>
          <a:p>
            <a:r>
              <a:rPr lang="en-GB" dirty="0"/>
              <a:t>March 2021: Call for detector proposals: </a:t>
            </a:r>
            <a:r>
              <a:rPr lang="en-GB" dirty="0">
                <a:hlinkClick r:id="rId4"/>
              </a:rPr>
              <a:t>https://www.bnl.gov/eic/CFC.php</a:t>
            </a:r>
            <a:endParaRPr lang="en-GB" dirty="0"/>
          </a:p>
          <a:p>
            <a:r>
              <a:rPr lang="en-GB" dirty="0"/>
              <a:t>March: First meetings of </a:t>
            </a:r>
            <a:r>
              <a:rPr lang="en-GB" dirty="0" err="1"/>
              <a:t>protocollaborations</a:t>
            </a:r>
            <a:r>
              <a:rPr lang="en-GB" dirty="0"/>
              <a:t> </a:t>
            </a:r>
          </a:p>
          <a:p>
            <a:r>
              <a:rPr lang="en-GB" sz="2200" b="1" dirty="0"/>
              <a:t>28 June 2021: </a:t>
            </a:r>
            <a:r>
              <a:rPr lang="en-GB" sz="2200" b="1" dirty="0">
                <a:solidFill>
                  <a:srgbClr val="FF0000"/>
                </a:solidFill>
              </a:rPr>
              <a:t>CD-1 passed "</a:t>
            </a:r>
            <a:r>
              <a:rPr lang="en-US" sz="2200" b="1" dirty="0">
                <a:solidFill>
                  <a:srgbClr val="FF0000"/>
                </a:solidFill>
              </a:rPr>
              <a:t>completion of the project Definition Phase and the conceptual design</a:t>
            </a:r>
            <a:r>
              <a:rPr lang="it-IT" sz="2200" b="1" dirty="0">
                <a:solidFill>
                  <a:srgbClr val="FF0000"/>
                </a:solidFill>
              </a:rPr>
              <a:t>."</a:t>
            </a:r>
            <a:endParaRPr lang="en-GB" sz="2200" b="1" dirty="0">
              <a:solidFill>
                <a:srgbClr val="FF0000"/>
              </a:solidFill>
            </a:endParaRPr>
          </a:p>
          <a:p>
            <a:r>
              <a:rPr lang="en-GB" dirty="0"/>
              <a:t>2-7 August 2021 EICUG meeting: </a:t>
            </a:r>
            <a:r>
              <a:rPr lang="en-GB" dirty="0">
                <a:hlinkClick r:id="rId5"/>
              </a:rPr>
              <a:t>https://indico.bnl.gov/event/11463/</a:t>
            </a:r>
            <a:endParaRPr lang="en-GB" dirty="0"/>
          </a:p>
          <a:p>
            <a:r>
              <a:rPr lang="en-GB" dirty="0"/>
              <a:t>10 August 2021 call EIC Detector R&amp;D FY22: </a:t>
            </a:r>
            <a:r>
              <a:rPr lang="en-GB" sz="1200" dirty="0">
                <a:hlinkClick r:id="rId6"/>
              </a:rPr>
              <a:t>https://indico.bnl.gov/event/10974/contributions/53172/attachments/36485/59965/Detector_RD_Plan_Aug10.2021.pdf</a:t>
            </a:r>
            <a:endParaRPr lang="en-GB" sz="1200" dirty="0"/>
          </a:p>
          <a:p>
            <a:r>
              <a:rPr lang="en-GB" dirty="0"/>
              <a:t>1</a:t>
            </a:r>
            <a:r>
              <a:rPr lang="en-GB" baseline="30000" dirty="0"/>
              <a:t>st</a:t>
            </a:r>
            <a:r>
              <a:rPr lang="en-GB" dirty="0"/>
              <a:t> December 2021: experiment proposals sent to DoE (ATHENA, ECCE, CORE)</a:t>
            </a:r>
          </a:p>
          <a:p>
            <a:r>
              <a:rPr lang="en-GB" dirty="0"/>
              <a:t>13-15 December 2021: first meeting of Detector Proposal Advisory Panel vis </a:t>
            </a:r>
            <a:r>
              <a:rPr lang="en-GB" dirty="0" err="1"/>
              <a:t>à</a:t>
            </a:r>
            <a:r>
              <a:rPr lang="en-GB" dirty="0"/>
              <a:t> vis proto-collaborations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0DAA1E-148F-8041-A6BD-4C7516A10E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844" y="3623698"/>
            <a:ext cx="2491005" cy="32265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D8EB09-E19B-9E45-820A-42C4C3F5B8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8357" y="3612412"/>
            <a:ext cx="2536096" cy="3227264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D373A7E-EE40-7D2D-EAF4-8991C653FA29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C00000"/>
                </a:solidFill>
                <a:ea typeface="+mj-ea"/>
                <a:cs typeface="+mj-cs"/>
              </a:rPr>
              <a:t>The 2021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 “marathon”</a:t>
            </a:r>
          </a:p>
        </p:txBody>
      </p:sp>
    </p:spTree>
    <p:extLst>
      <p:ext uri="{BB962C8B-B14F-4D97-AF65-F5344CB8AC3E}">
        <p14:creationId xmlns:p14="http://schemas.microsoft.com/office/powerpoint/2010/main" val="1813692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436FE5-0284-D94B-A5DA-565C1D729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5</a:t>
            </a:fld>
            <a:endParaRPr lang="it-I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AFD66C-8D4E-574D-B0AD-8A579936F6D2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What did HERA found?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9B900-54AE-D347-8259-C85E73D9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31C756-21DC-E446-909A-05C44BEAE7AF}"/>
              </a:ext>
            </a:extLst>
          </p:cNvPr>
          <p:cNvSpPr txBox="1"/>
          <p:nvPr/>
        </p:nvSpPr>
        <p:spPr>
          <a:xfrm>
            <a:off x="4371109" y="3826730"/>
            <a:ext cx="4639007" cy="830997"/>
          </a:xfrm>
          <a:prstGeom prst="rect">
            <a:avLst/>
          </a:prstGeom>
          <a:gradFill flip="none" rotWithShape="1">
            <a:gsLst>
              <a:gs pos="10000">
                <a:srgbClr val="FFFF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HERA discovery: </a:t>
            </a:r>
          </a:p>
          <a:p>
            <a:r>
              <a:rPr lang="en-US" sz="2400" dirty="0"/>
              <a:t>Gluon density dominates at x &lt; 0.1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6BB590-EDB7-A844-AA42-ABA95DF0B1C2}"/>
              </a:ext>
            </a:extLst>
          </p:cNvPr>
          <p:cNvGrpSpPr/>
          <p:nvPr/>
        </p:nvGrpSpPr>
        <p:grpSpPr>
          <a:xfrm>
            <a:off x="148008" y="1076353"/>
            <a:ext cx="3893632" cy="4330489"/>
            <a:chOff x="26842" y="1420596"/>
            <a:chExt cx="3749250" cy="3999758"/>
          </a:xfrm>
        </p:grpSpPr>
        <p:pic>
          <p:nvPicPr>
            <p:cNvPr id="16" name="Picture 7">
              <a:extLst>
                <a:ext uri="{FF2B5EF4-FFF2-40B4-BE49-F238E27FC236}">
                  <a16:creationId xmlns:a16="http://schemas.microsoft.com/office/drawing/2014/main" id="{59A8867C-7292-9F46-9E91-06E6D0F6F0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7" r="5660"/>
            <a:stretch/>
          </p:blipFill>
          <p:spPr bwMode="auto">
            <a:xfrm>
              <a:off x="26842" y="1420596"/>
              <a:ext cx="3749250" cy="3999758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17" name="Picture 1">
              <a:extLst>
                <a:ext uri="{FF2B5EF4-FFF2-40B4-BE49-F238E27FC236}">
                  <a16:creationId xmlns:a16="http://schemas.microsoft.com/office/drawing/2014/main" id="{EB0F4D19-D46A-064C-9D89-9B0F32A2A6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5088" y="2090095"/>
              <a:ext cx="480060" cy="480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8" name="Picture 14">
              <a:extLst>
                <a:ext uri="{FF2B5EF4-FFF2-40B4-BE49-F238E27FC236}">
                  <a16:creationId xmlns:a16="http://schemas.microsoft.com/office/drawing/2014/main" id="{559A41C6-6B0E-4548-94C4-DFF3E7BF7E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68" y="1771867"/>
              <a:ext cx="528955" cy="528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7FF0F91-D44F-EE46-B5EF-5E461E05144E}"/>
                </a:ext>
              </a:extLst>
            </p:cNvPr>
            <p:cNvCxnSpPr>
              <a:stCxn id="17" idx="1"/>
              <a:endCxn id="18" idx="3"/>
            </p:cNvCxnSpPr>
            <p:nvPr/>
          </p:nvCxnSpPr>
          <p:spPr bwMode="auto">
            <a:xfrm flipH="1" flipV="1">
              <a:off x="1202223" y="2036345"/>
              <a:ext cx="1882865" cy="29378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77F4421-291F-D44F-B686-24D058BDD4BE}"/>
              </a:ext>
            </a:extLst>
          </p:cNvPr>
          <p:cNvSpPr txBox="1"/>
          <p:nvPr/>
        </p:nvSpPr>
        <p:spPr>
          <a:xfrm>
            <a:off x="167278" y="5601347"/>
            <a:ext cx="11874158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12700" indent="-12700"/>
            <a:r>
              <a:rPr lang="en-US" sz="2400" dirty="0">
                <a:sym typeface="Wingdings"/>
              </a:rPr>
              <a:t>Need a high </a:t>
            </a:r>
            <a:r>
              <a:rPr lang="en-US" sz="2400" dirty="0" err="1">
                <a:sym typeface="Wingdings"/>
              </a:rPr>
              <a:t>lumi</a:t>
            </a:r>
            <a:r>
              <a:rPr lang="en-US" sz="2400" dirty="0">
                <a:sym typeface="Wingdings"/>
              </a:rPr>
              <a:t>, highly polarized e+p(A) collider to resolve quark and gluon spatial, momentum and spin structure in multi-dimensions in both protons and nuclei </a:t>
            </a:r>
            <a:r>
              <a:rPr lang="en-US" sz="2400" b="1" dirty="0">
                <a:solidFill>
                  <a:srgbClr val="FF0000"/>
                </a:solidFill>
                <a:sym typeface="Wingdings" pitchFamily="2" charset="2"/>
              </a:rPr>
              <a:t> EIC</a:t>
            </a:r>
            <a:endParaRPr lang="en-US" sz="2400" b="1" dirty="0">
              <a:solidFill>
                <a:srgbClr val="0000FF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46F46DB-331D-B946-A957-09B4FADD0157}"/>
              </a:ext>
            </a:extLst>
          </p:cNvPr>
          <p:cNvGrpSpPr/>
          <p:nvPr/>
        </p:nvGrpSpPr>
        <p:grpSpPr>
          <a:xfrm>
            <a:off x="4530535" y="1568216"/>
            <a:ext cx="6188877" cy="2527821"/>
            <a:chOff x="3478646" y="1146078"/>
            <a:chExt cx="5689939" cy="217695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7E2C10C-4AC3-B444-848D-4B5D50EAC5BC}"/>
                </a:ext>
              </a:extLst>
            </p:cNvPr>
            <p:cNvSpPr txBox="1"/>
            <p:nvPr/>
          </p:nvSpPr>
          <p:spPr>
            <a:xfrm>
              <a:off x="4768281" y="2472568"/>
              <a:ext cx="471590" cy="85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?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6FA4F87-921C-FC42-AFDB-DC9C2263C9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8646" y="1672011"/>
              <a:ext cx="107659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higher </a:t>
              </a:r>
            </a:p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√s</a:t>
              </a:r>
            </a:p>
          </p:txBody>
        </p:sp>
        <p:pic>
          <p:nvPicPr>
            <p:cNvPr id="24" name="Picture 23" descr="Evolution.pdf">
              <a:extLst>
                <a:ext uri="{FF2B5EF4-FFF2-40B4-BE49-F238E27FC236}">
                  <a16:creationId xmlns:a16="http://schemas.microsoft.com/office/drawing/2014/main" id="{3FEAD34F-A246-AA49-BA00-6666B4007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445" y="1146078"/>
              <a:ext cx="4834140" cy="1790916"/>
            </a:xfrm>
            <a:prstGeom prst="rect">
              <a:avLst/>
            </a:prstGeom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03FB7E7-91E5-E445-926C-53680FEE82FD}"/>
                </a:ext>
              </a:extLst>
            </p:cNvPr>
            <p:cNvCxnSpPr/>
            <p:nvPr/>
          </p:nvCxnSpPr>
          <p:spPr>
            <a:xfrm flipH="1">
              <a:off x="3680931" y="2397947"/>
              <a:ext cx="736601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65DC87C-8B17-2549-9612-B70B5BF40420}"/>
              </a:ext>
            </a:extLst>
          </p:cNvPr>
          <p:cNvSpPr txBox="1"/>
          <p:nvPr/>
        </p:nvSpPr>
        <p:spPr>
          <a:xfrm>
            <a:off x="1280033" y="882406"/>
            <a:ext cx="9163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HERA studied in detail the one-dimensional picture of a free proton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48671DD-A1F4-EF4C-B6DD-50D0E2D10B04}"/>
              </a:ext>
            </a:extLst>
          </p:cNvPr>
          <p:cNvSpPr txBox="1"/>
          <p:nvPr/>
        </p:nvSpPr>
        <p:spPr>
          <a:xfrm rot="16200000">
            <a:off x="-788472" y="2712546"/>
            <a:ext cx="2144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2925FF"/>
                </a:solidFill>
              </a:rPr>
              <a:t>Density of partons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2E0FD5-BD74-F548-AF19-C71824B8C3E8}"/>
              </a:ext>
            </a:extLst>
          </p:cNvPr>
          <p:cNvSpPr txBox="1"/>
          <p:nvPr/>
        </p:nvSpPr>
        <p:spPr>
          <a:xfrm>
            <a:off x="430704" y="5064926"/>
            <a:ext cx="3508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2925FF"/>
                </a:solidFill>
              </a:rPr>
              <a:t>Relative momentum of partons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073D71-9026-B643-AC15-B8C3C761D3BF}"/>
              </a:ext>
            </a:extLst>
          </p:cNvPr>
          <p:cNvSpPr txBox="1"/>
          <p:nvPr/>
        </p:nvSpPr>
        <p:spPr>
          <a:xfrm>
            <a:off x="4395453" y="4716351"/>
            <a:ext cx="643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03425" indent="-2003425"/>
            <a:r>
              <a:rPr lang="en-US" sz="2400" b="1" dirty="0">
                <a:solidFill>
                  <a:srgbClr val="FF0000"/>
                </a:solidFill>
              </a:rPr>
              <a:t>Limits of HERA:</a:t>
            </a:r>
            <a:r>
              <a:rPr lang="en-US" sz="2400" dirty="0"/>
              <a:t> Low luminosity; no nuclei; no polarization of the proton beam</a:t>
            </a:r>
          </a:p>
        </p:txBody>
      </p:sp>
    </p:spTree>
    <p:extLst>
      <p:ext uri="{BB962C8B-B14F-4D97-AF65-F5344CB8AC3E}">
        <p14:creationId xmlns:p14="http://schemas.microsoft.com/office/powerpoint/2010/main" val="381942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436FE5-0284-D94B-A5DA-565C1D729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6</a:t>
            </a:fld>
            <a:endParaRPr lang="it-I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AFD66C-8D4E-574D-B0AD-8A579936F6D2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Most compelling physics GOALS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9B900-54AE-D347-8259-C85E73D9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99A028-AAEF-0647-A2AD-E0D270528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5329" y="1"/>
            <a:ext cx="1383734" cy="90916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C82FFD0-36AC-A04E-AC58-FB8B77E7EB89}"/>
              </a:ext>
            </a:extLst>
          </p:cNvPr>
          <p:cNvGrpSpPr/>
          <p:nvPr/>
        </p:nvGrpSpPr>
        <p:grpSpPr>
          <a:xfrm>
            <a:off x="108978" y="955788"/>
            <a:ext cx="11516257" cy="1273875"/>
            <a:chOff x="108978" y="812570"/>
            <a:chExt cx="11516257" cy="1273875"/>
          </a:xfrm>
        </p:grpSpPr>
        <p:sp>
          <p:nvSpPr>
            <p:cNvPr id="8" name="Abgerundetes Rechteck 10">
              <a:extLst>
                <a:ext uri="{FF2B5EF4-FFF2-40B4-BE49-F238E27FC236}">
                  <a16:creationId xmlns:a16="http://schemas.microsoft.com/office/drawing/2014/main" id="{886650D4-48D9-FA4F-914D-C4164A378548}"/>
                </a:ext>
              </a:extLst>
            </p:cNvPr>
            <p:cNvSpPr/>
            <p:nvPr/>
          </p:nvSpPr>
          <p:spPr>
            <a:xfrm>
              <a:off x="136585" y="841321"/>
              <a:ext cx="8474014" cy="124512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9" name="Textfeld 13">
              <a:extLst>
                <a:ext uri="{FF2B5EF4-FFF2-40B4-BE49-F238E27FC236}">
                  <a16:creationId xmlns:a16="http://schemas.microsoft.com/office/drawing/2014/main" id="{79377562-6B36-724E-A888-3DAAE46942F6}"/>
                </a:ext>
              </a:extLst>
            </p:cNvPr>
            <p:cNvSpPr txBox="1"/>
            <p:nvPr/>
          </p:nvSpPr>
          <p:spPr>
            <a:xfrm>
              <a:off x="613770" y="812570"/>
              <a:ext cx="78156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How are sea quarks and gluons, and their spins, </a:t>
              </a:r>
              <a:r>
                <a:rPr lang="en-US" sz="2400" dirty="0">
                  <a:solidFill>
                    <a:srgbClr val="FF0000"/>
                  </a:solidFill>
                </a:rPr>
                <a:t>distributed in space and momentum</a:t>
              </a:r>
              <a:r>
                <a:rPr lang="en-US" sz="2400" dirty="0"/>
                <a:t> inside the nucleon?</a:t>
              </a:r>
              <a:endParaRPr lang="en-US" sz="2400" b="1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  <p:grpSp>
          <p:nvGrpSpPr>
            <p:cNvPr id="10" name="Gruppierung 7">
              <a:extLst>
                <a:ext uri="{FF2B5EF4-FFF2-40B4-BE49-F238E27FC236}">
                  <a16:creationId xmlns:a16="http://schemas.microsoft.com/office/drawing/2014/main" id="{AB75C11B-252A-2845-848E-26180D4283C3}"/>
                </a:ext>
              </a:extLst>
            </p:cNvPr>
            <p:cNvGrpSpPr/>
            <p:nvPr/>
          </p:nvGrpSpPr>
          <p:grpSpPr>
            <a:xfrm>
              <a:off x="108978" y="1562699"/>
              <a:ext cx="943454" cy="464132"/>
              <a:chOff x="-75398" y="2068380"/>
              <a:chExt cx="1069596" cy="698501"/>
            </a:xfrm>
          </p:grpSpPr>
          <p:pic>
            <p:nvPicPr>
              <p:cNvPr id="13" name="Bild 15">
                <a:extLst>
                  <a:ext uri="{FF2B5EF4-FFF2-40B4-BE49-F238E27FC236}">
                    <a16:creationId xmlns:a16="http://schemas.microsoft.com/office/drawing/2014/main" id="{9E992F1C-186D-8A4B-8440-0C6BF359E8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75398" y="2068380"/>
                <a:ext cx="495300" cy="698501"/>
              </a:xfrm>
              <a:prstGeom prst="rect">
                <a:avLst/>
              </a:prstGeom>
            </p:spPr>
          </p:pic>
          <p:sp>
            <p:nvSpPr>
              <p:cNvPr id="14" name="Textfeld 16">
                <a:extLst>
                  <a:ext uri="{FF2B5EF4-FFF2-40B4-BE49-F238E27FC236}">
                    <a16:creationId xmlns:a16="http://schemas.microsoft.com/office/drawing/2014/main" id="{D6E99E72-349D-BE4F-A99E-9E7AFC961DD6}"/>
                  </a:ext>
                </a:extLst>
              </p:cNvPr>
              <p:cNvSpPr txBox="1"/>
              <p:nvPr/>
            </p:nvSpPr>
            <p:spPr>
              <a:xfrm>
                <a:off x="809532" y="2390176"/>
                <a:ext cx="1846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400" b="1" dirty="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11" name="Textfeld 17">
              <a:extLst>
                <a:ext uri="{FF2B5EF4-FFF2-40B4-BE49-F238E27FC236}">
                  <a16:creationId xmlns:a16="http://schemas.microsoft.com/office/drawing/2014/main" id="{BCC6B238-EAEE-034A-9281-D0B0F267C432}"/>
                </a:ext>
              </a:extLst>
            </p:cNvPr>
            <p:cNvSpPr txBox="1"/>
            <p:nvPr/>
          </p:nvSpPr>
          <p:spPr>
            <a:xfrm>
              <a:off x="611306" y="1625795"/>
              <a:ext cx="7815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How do the </a:t>
              </a:r>
              <a:r>
                <a:rPr lang="en-US" sz="2000" dirty="0">
                  <a:solidFill>
                    <a:srgbClr val="0000FF"/>
                  </a:solidFill>
                </a:rPr>
                <a:t>nucleon properties emerge </a:t>
              </a:r>
              <a:r>
                <a:rPr lang="en-US" sz="2000" dirty="0"/>
                <a:t>from them and their interactions?</a:t>
              </a:r>
              <a:endParaRPr lang="en-US" sz="2000" dirty="0">
                <a:latin typeface="Comic Sans MS"/>
                <a:cs typeface="Comic Sans MS"/>
              </a:endParaRPr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423A6165-E36A-134D-BC7B-D674A611B3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alphaModFix/>
            </a:blip>
            <a:srcRect/>
            <a:stretch>
              <a:fillRect/>
            </a:stretch>
          </p:blipFill>
          <p:spPr bwMode="auto">
            <a:xfrm>
              <a:off x="9147009" y="891236"/>
              <a:ext cx="2478226" cy="1063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4BC155-7AED-F943-9BAE-F68AC0A66868}"/>
              </a:ext>
            </a:extLst>
          </p:cNvPr>
          <p:cNvGrpSpPr/>
          <p:nvPr/>
        </p:nvGrpSpPr>
        <p:grpSpPr>
          <a:xfrm>
            <a:off x="136585" y="2358602"/>
            <a:ext cx="11475440" cy="1556524"/>
            <a:chOff x="114468" y="4451068"/>
            <a:chExt cx="11475440" cy="1556524"/>
          </a:xfrm>
        </p:grpSpPr>
        <p:grpSp>
          <p:nvGrpSpPr>
            <p:cNvPr id="16" name="Gruppierung 48">
              <a:extLst>
                <a:ext uri="{FF2B5EF4-FFF2-40B4-BE49-F238E27FC236}">
                  <a16:creationId xmlns:a16="http://schemas.microsoft.com/office/drawing/2014/main" id="{E4AC0D2C-5030-0444-BB91-F31F33BA834D}"/>
                </a:ext>
              </a:extLst>
            </p:cNvPr>
            <p:cNvGrpSpPr/>
            <p:nvPr/>
          </p:nvGrpSpPr>
          <p:grpSpPr>
            <a:xfrm>
              <a:off x="114468" y="4451068"/>
              <a:ext cx="8474015" cy="1556524"/>
              <a:chOff x="114468" y="4696598"/>
              <a:chExt cx="8474015" cy="1735649"/>
            </a:xfrm>
          </p:grpSpPr>
          <p:sp>
            <p:nvSpPr>
              <p:cNvPr id="24" name="Abgerundetes Rechteck 11">
                <a:extLst>
                  <a:ext uri="{FF2B5EF4-FFF2-40B4-BE49-F238E27FC236}">
                    <a16:creationId xmlns:a16="http://schemas.microsoft.com/office/drawing/2014/main" id="{C1A4AA57-24DB-CD45-BE4A-74A1FA6D733B}"/>
                  </a:ext>
                </a:extLst>
              </p:cNvPr>
              <p:cNvSpPr/>
              <p:nvPr/>
            </p:nvSpPr>
            <p:spPr>
              <a:xfrm>
                <a:off x="114468" y="4696598"/>
                <a:ext cx="8474015" cy="1735649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" name="Gruppierung 7">
                <a:extLst>
                  <a:ext uri="{FF2B5EF4-FFF2-40B4-BE49-F238E27FC236}">
                    <a16:creationId xmlns:a16="http://schemas.microsoft.com/office/drawing/2014/main" id="{C0E71A2C-1301-F149-B515-7EE28F6A457A}"/>
                  </a:ext>
                </a:extLst>
              </p:cNvPr>
              <p:cNvGrpSpPr/>
              <p:nvPr/>
            </p:nvGrpSpPr>
            <p:grpSpPr>
              <a:xfrm>
                <a:off x="114469" y="5196482"/>
                <a:ext cx="3217775" cy="572445"/>
                <a:chOff x="-2956041" y="1936192"/>
                <a:chExt cx="3950239" cy="761761"/>
              </a:xfrm>
            </p:grpSpPr>
            <p:pic>
              <p:nvPicPr>
                <p:cNvPr id="32" name="Bild 37">
                  <a:extLst>
                    <a:ext uri="{FF2B5EF4-FFF2-40B4-BE49-F238E27FC236}">
                      <a16:creationId xmlns:a16="http://schemas.microsoft.com/office/drawing/2014/main" id="{309FFE8A-E10B-CB4E-8BF3-4C91BE9D70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-2956041" y="1936192"/>
                  <a:ext cx="514527" cy="698500"/>
                </a:xfrm>
                <a:prstGeom prst="rect">
                  <a:avLst/>
                </a:prstGeom>
              </p:spPr>
            </p:pic>
            <p:sp>
              <p:nvSpPr>
                <p:cNvPr id="33" name="Textfeld 38">
                  <a:extLst>
                    <a:ext uri="{FF2B5EF4-FFF2-40B4-BE49-F238E27FC236}">
                      <a16:creationId xmlns:a16="http://schemas.microsoft.com/office/drawing/2014/main" id="{7F4471FC-438F-1343-AF08-F4A3873CC974}"/>
                    </a:ext>
                  </a:extLst>
                </p:cNvPr>
                <p:cNvSpPr txBox="1"/>
                <p:nvPr/>
              </p:nvSpPr>
              <p:spPr>
                <a:xfrm>
                  <a:off x="809532" y="2390176"/>
                  <a:ext cx="1846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1400" b="1" dirty="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26" name="Textfeld 39">
                <a:extLst>
                  <a:ext uri="{FF2B5EF4-FFF2-40B4-BE49-F238E27FC236}">
                    <a16:creationId xmlns:a16="http://schemas.microsoft.com/office/drawing/2014/main" id="{F891DDDB-084B-D242-B74F-94366B01B191}"/>
                  </a:ext>
                </a:extLst>
              </p:cNvPr>
              <p:cNvSpPr txBox="1"/>
              <p:nvPr/>
            </p:nvSpPr>
            <p:spPr>
              <a:xfrm>
                <a:off x="644357" y="5614793"/>
                <a:ext cx="7892708" cy="789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0" dirty="0"/>
                  <a:t>Does this saturation give rise to </a:t>
                </a:r>
                <a:r>
                  <a:rPr lang="en-US" sz="2000" b="0" dirty="0">
                    <a:solidFill>
                      <a:srgbClr val="0000FF"/>
                    </a:solidFill>
                  </a:rPr>
                  <a:t>a gluonic matter </a:t>
                </a:r>
                <a:r>
                  <a:rPr lang="en-US" sz="2000" dirty="0">
                    <a:solidFill>
                      <a:srgbClr val="0000FF"/>
                    </a:solidFill>
                  </a:rPr>
                  <a:t>with</a:t>
                </a:r>
                <a:r>
                  <a:rPr lang="en-US" sz="2000" b="0" dirty="0">
                    <a:solidFill>
                      <a:srgbClr val="0000FF"/>
                    </a:solidFill>
                  </a:rPr>
                  <a:t> universal properties</a:t>
                </a:r>
                <a:r>
                  <a:rPr lang="en-US" sz="2000" b="0" dirty="0"/>
                  <a:t> in </a:t>
                </a:r>
                <a:r>
                  <a:rPr lang="en-US" sz="2000" dirty="0"/>
                  <a:t>all nuclei, even proton</a:t>
                </a:r>
                <a:r>
                  <a:rPr lang="en-US" sz="2000" b="0" dirty="0"/>
                  <a:t>?</a:t>
                </a:r>
                <a:endParaRPr lang="en-US" sz="2000" dirty="0">
                  <a:latin typeface="Comic Sans MS"/>
                  <a:cs typeface="Comic Sans MS"/>
                </a:endParaRPr>
              </a:p>
            </p:txBody>
          </p:sp>
          <p:grpSp>
            <p:nvGrpSpPr>
              <p:cNvPr id="27" name="Gruppierung 7">
                <a:extLst>
                  <a:ext uri="{FF2B5EF4-FFF2-40B4-BE49-F238E27FC236}">
                    <a16:creationId xmlns:a16="http://schemas.microsoft.com/office/drawing/2014/main" id="{2C3CF348-7F8F-F84F-A681-D68E88321ECC}"/>
                  </a:ext>
                </a:extLst>
              </p:cNvPr>
              <p:cNvGrpSpPr/>
              <p:nvPr/>
            </p:nvGrpSpPr>
            <p:grpSpPr>
              <a:xfrm>
                <a:off x="134560" y="5715565"/>
                <a:ext cx="3197684" cy="716682"/>
                <a:chOff x="-2931376" y="1744261"/>
                <a:chExt cx="3925574" cy="953692"/>
              </a:xfrm>
            </p:grpSpPr>
            <p:pic>
              <p:nvPicPr>
                <p:cNvPr id="30" name="Bild 44">
                  <a:extLst>
                    <a:ext uri="{FF2B5EF4-FFF2-40B4-BE49-F238E27FC236}">
                      <a16:creationId xmlns:a16="http://schemas.microsoft.com/office/drawing/2014/main" id="{D8BAA250-95E9-BC44-9B91-20CA1B052E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-2931376" y="1744261"/>
                  <a:ext cx="495300" cy="698502"/>
                </a:xfrm>
                <a:prstGeom prst="rect">
                  <a:avLst/>
                </a:prstGeom>
              </p:spPr>
            </p:pic>
            <p:sp>
              <p:nvSpPr>
                <p:cNvPr id="31" name="Textfeld 45">
                  <a:extLst>
                    <a:ext uri="{FF2B5EF4-FFF2-40B4-BE49-F238E27FC236}">
                      <a16:creationId xmlns:a16="http://schemas.microsoft.com/office/drawing/2014/main" id="{FD82A3AC-9175-2B4F-8810-AD0A3B696B0D}"/>
                    </a:ext>
                  </a:extLst>
                </p:cNvPr>
                <p:cNvSpPr txBox="1"/>
                <p:nvPr/>
              </p:nvSpPr>
              <p:spPr>
                <a:xfrm>
                  <a:off x="809532" y="2390176"/>
                  <a:ext cx="1846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1400" b="1" dirty="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28" name="Textfeld 34">
                <a:extLst>
                  <a:ext uri="{FF2B5EF4-FFF2-40B4-BE49-F238E27FC236}">
                    <a16:creationId xmlns:a16="http://schemas.microsoft.com/office/drawing/2014/main" id="{8B18F812-5919-5749-91C3-AC7D0EB842DC}"/>
                  </a:ext>
                </a:extLst>
              </p:cNvPr>
              <p:cNvSpPr txBox="1"/>
              <p:nvPr/>
            </p:nvSpPr>
            <p:spPr>
              <a:xfrm>
                <a:off x="602785" y="4720970"/>
                <a:ext cx="5834161" cy="5147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What happens to the </a:t>
                </a:r>
                <a:r>
                  <a:rPr lang="en-US" sz="2400" dirty="0">
                    <a:solidFill>
                      <a:srgbClr val="FF0000"/>
                    </a:solidFill>
                  </a:rPr>
                  <a:t>gluon density in nuclei</a:t>
                </a:r>
                <a:r>
                  <a:rPr lang="en-US" sz="2400" dirty="0"/>
                  <a:t>?</a:t>
                </a:r>
                <a:endParaRPr lang="en-US" sz="2400" b="1" dirty="0">
                  <a:solidFill>
                    <a:srgbClr val="00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29" name="Textfeld 47">
                <a:extLst>
                  <a:ext uri="{FF2B5EF4-FFF2-40B4-BE49-F238E27FC236}">
                    <a16:creationId xmlns:a16="http://schemas.microsoft.com/office/drawing/2014/main" id="{881AA2E2-6169-4E46-8B07-D2F7B3F308BE}"/>
                  </a:ext>
                </a:extLst>
              </p:cNvPr>
              <p:cNvSpPr txBox="1"/>
              <p:nvPr/>
            </p:nvSpPr>
            <p:spPr>
              <a:xfrm>
                <a:off x="644274" y="5191486"/>
                <a:ext cx="6159736" cy="446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Does it </a:t>
                </a:r>
                <a:r>
                  <a:rPr lang="en-US" sz="2000" dirty="0">
                    <a:solidFill>
                      <a:srgbClr val="0000FF"/>
                    </a:solidFill>
                  </a:rPr>
                  <a:t>saturate at high energy</a:t>
                </a:r>
                <a:r>
                  <a:rPr lang="en-US" sz="2000" dirty="0"/>
                  <a:t>?</a:t>
                </a:r>
                <a:endParaRPr lang="en-US" sz="2000" dirty="0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4B36ECC-40E8-C945-86CE-05A6942F1D95}"/>
                </a:ext>
              </a:extLst>
            </p:cNvPr>
            <p:cNvGrpSpPr/>
            <p:nvPr/>
          </p:nvGrpSpPr>
          <p:grpSpPr>
            <a:xfrm>
              <a:off x="9134590" y="4639189"/>
              <a:ext cx="2455318" cy="1084667"/>
              <a:chOff x="8100134" y="5011175"/>
              <a:chExt cx="2455318" cy="1084667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A232996-DC7E-934D-BD7C-D31244FD51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00134" y="5405675"/>
                <a:ext cx="1143142" cy="690167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861C12F-BB25-B949-AF70-0EF07CFC21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89547" y="5411027"/>
                <a:ext cx="1165905" cy="684815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21C5616-CE88-C745-BA73-77F36AB233C6}"/>
                  </a:ext>
                </a:extLst>
              </p:cNvPr>
              <p:cNvSpPr txBox="1"/>
              <p:nvPr/>
            </p:nvSpPr>
            <p:spPr>
              <a:xfrm>
                <a:off x="8192278" y="5011175"/>
                <a:ext cx="8306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gluon </a:t>
                </a:r>
              </a:p>
              <a:p>
                <a:pPr algn="ctr"/>
                <a:r>
                  <a:rPr lang="en-US" sz="1400" dirty="0"/>
                  <a:t>emission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10C3ED3-91EE-8942-80D9-B794E55264B1}"/>
                  </a:ext>
                </a:extLst>
              </p:cNvPr>
              <p:cNvSpPr txBox="1"/>
              <p:nvPr/>
            </p:nvSpPr>
            <p:spPr>
              <a:xfrm>
                <a:off x="9241485" y="5017273"/>
                <a:ext cx="12701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gluon recombination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D67E3A8-822D-3144-9599-F4F2B4D8DE50}"/>
                  </a:ext>
                </a:extLst>
              </p:cNvPr>
              <p:cNvSpPr txBox="1"/>
              <p:nvPr/>
            </p:nvSpPr>
            <p:spPr>
              <a:xfrm>
                <a:off x="9120031" y="5347528"/>
                <a:ext cx="3726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80"/>
                    </a:solidFill>
                  </a:rPr>
                  <a:t>?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7F105B1-4E46-CA4E-B5FA-FA779E938712}"/>
                  </a:ext>
                </a:extLst>
              </p:cNvPr>
              <p:cNvSpPr txBox="1"/>
              <p:nvPr/>
            </p:nvSpPr>
            <p:spPr>
              <a:xfrm>
                <a:off x="9119103" y="5624392"/>
                <a:ext cx="3644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80"/>
                    </a:solidFill>
                  </a:rPr>
                  <a:t>=</a:t>
                </a: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4D09DC2-AF1D-7E4D-AB58-1B59629C5E18}"/>
              </a:ext>
            </a:extLst>
          </p:cNvPr>
          <p:cNvGrpSpPr/>
          <p:nvPr/>
        </p:nvGrpSpPr>
        <p:grpSpPr>
          <a:xfrm>
            <a:off x="136587" y="4030739"/>
            <a:ext cx="11419728" cy="2291839"/>
            <a:chOff x="136587" y="4030739"/>
            <a:chExt cx="11419728" cy="229183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1A72AC1-C332-414A-8B95-819CB609139B}"/>
                </a:ext>
              </a:extLst>
            </p:cNvPr>
            <p:cNvGrpSpPr/>
            <p:nvPr/>
          </p:nvGrpSpPr>
          <p:grpSpPr>
            <a:xfrm>
              <a:off x="136587" y="4030739"/>
              <a:ext cx="8676906" cy="2291839"/>
              <a:chOff x="88888" y="2466253"/>
              <a:chExt cx="8676906" cy="2291839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DB044DBC-42DD-7642-BEB4-58BCD667FD8E}"/>
                  </a:ext>
                </a:extLst>
              </p:cNvPr>
              <p:cNvGrpSpPr/>
              <p:nvPr/>
            </p:nvGrpSpPr>
            <p:grpSpPr>
              <a:xfrm>
                <a:off x="88888" y="2466253"/>
                <a:ext cx="8676906" cy="2291839"/>
                <a:chOff x="156699" y="759356"/>
                <a:chExt cx="8647997" cy="2454671"/>
              </a:xfrm>
            </p:grpSpPr>
            <p:sp>
              <p:nvSpPr>
                <p:cNvPr id="40" name="Abgerundetes Rechteck 10">
                  <a:extLst>
                    <a:ext uri="{FF2B5EF4-FFF2-40B4-BE49-F238E27FC236}">
                      <a16:creationId xmlns:a16="http://schemas.microsoft.com/office/drawing/2014/main" id="{6AFD4210-696C-3A44-BB39-BC51C47F6DC3}"/>
                    </a:ext>
                  </a:extLst>
                </p:cNvPr>
                <p:cNvSpPr/>
                <p:nvPr/>
              </p:nvSpPr>
              <p:spPr>
                <a:xfrm>
                  <a:off x="156699" y="773114"/>
                  <a:ext cx="8445781" cy="2440913"/>
                </a:xfrm>
                <a:prstGeom prst="round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b="1" dirty="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1" name="Textfeld 13">
                  <a:extLst>
                    <a:ext uri="{FF2B5EF4-FFF2-40B4-BE49-F238E27FC236}">
                      <a16:creationId xmlns:a16="http://schemas.microsoft.com/office/drawing/2014/main" id="{E5C7E8D4-9D3D-4340-B75D-F8AB6EE1C53E}"/>
                    </a:ext>
                  </a:extLst>
                </p:cNvPr>
                <p:cNvSpPr txBox="1"/>
                <p:nvPr/>
              </p:nvSpPr>
              <p:spPr>
                <a:xfrm>
                  <a:off x="684738" y="759356"/>
                  <a:ext cx="7734731" cy="8900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/>
                    <a:t>How does a </a:t>
                  </a:r>
                  <a:r>
                    <a:rPr lang="en-US" sz="2400" dirty="0">
                      <a:solidFill>
                        <a:srgbClr val="FF0000"/>
                      </a:solidFill>
                    </a:rPr>
                    <a:t>dense nuclear environment </a:t>
                  </a:r>
                  <a:r>
                    <a:rPr lang="en-US" sz="2400" dirty="0"/>
                    <a:t>affect the quarks and gluons, their correlations and interactions?</a:t>
                  </a:r>
                  <a:endParaRPr lang="en-US" sz="2400" b="1" dirty="0">
                    <a:solidFill>
                      <a:srgbClr val="000000"/>
                    </a:solidFill>
                    <a:latin typeface="Comic Sans MS"/>
                    <a:cs typeface="Comic Sans MS"/>
                  </a:endParaRPr>
                </a:p>
              </p:txBody>
            </p:sp>
            <p:grpSp>
              <p:nvGrpSpPr>
                <p:cNvPr id="42" name="Gruppierung 7">
                  <a:extLst>
                    <a:ext uri="{FF2B5EF4-FFF2-40B4-BE49-F238E27FC236}">
                      <a16:creationId xmlns:a16="http://schemas.microsoft.com/office/drawing/2014/main" id="{10B4DE90-AA56-4C41-8675-B68BC69A74C8}"/>
                    </a:ext>
                  </a:extLst>
                </p:cNvPr>
                <p:cNvGrpSpPr/>
                <p:nvPr/>
              </p:nvGrpSpPr>
              <p:grpSpPr>
                <a:xfrm>
                  <a:off x="176722" y="1481375"/>
                  <a:ext cx="871268" cy="580678"/>
                  <a:chOff x="-75398" y="1925233"/>
                  <a:chExt cx="1069596" cy="772720"/>
                </a:xfrm>
              </p:grpSpPr>
              <p:pic>
                <p:nvPicPr>
                  <p:cNvPr id="48" name="Bild 15">
                    <a:extLst>
                      <a:ext uri="{FF2B5EF4-FFF2-40B4-BE49-F238E27FC236}">
                        <a16:creationId xmlns:a16="http://schemas.microsoft.com/office/drawing/2014/main" id="{9B841432-C7E9-B445-988E-375CA69C261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-75398" y="1925233"/>
                    <a:ext cx="495300" cy="698500"/>
                  </a:xfrm>
                  <a:prstGeom prst="rect">
                    <a:avLst/>
                  </a:prstGeom>
                </p:spPr>
              </p:pic>
              <p:sp>
                <p:nvSpPr>
                  <p:cNvPr id="49" name="Textfeld 16">
                    <a:extLst>
                      <a:ext uri="{FF2B5EF4-FFF2-40B4-BE49-F238E27FC236}">
                        <a16:creationId xmlns:a16="http://schemas.microsoft.com/office/drawing/2014/main" id="{E15A2E1A-29B4-3F47-A700-FBC6804D83F9}"/>
                      </a:ext>
                    </a:extLst>
                  </p:cNvPr>
                  <p:cNvSpPr txBox="1"/>
                  <p:nvPr/>
                </p:nvSpPr>
                <p:spPr>
                  <a:xfrm>
                    <a:off x="809532" y="2390176"/>
                    <a:ext cx="184666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en-US" sz="1400" b="1" dirty="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43" name="Gruppierung 7">
                  <a:extLst>
                    <a:ext uri="{FF2B5EF4-FFF2-40B4-BE49-F238E27FC236}">
                      <a16:creationId xmlns:a16="http://schemas.microsoft.com/office/drawing/2014/main" id="{AE9151CE-3B39-D449-9BC6-4117BA59960C}"/>
                    </a:ext>
                  </a:extLst>
                </p:cNvPr>
                <p:cNvGrpSpPr/>
                <p:nvPr/>
              </p:nvGrpSpPr>
              <p:grpSpPr>
                <a:xfrm>
                  <a:off x="176722" y="2127292"/>
                  <a:ext cx="871268" cy="839817"/>
                  <a:chOff x="-75398" y="1580393"/>
                  <a:chExt cx="1069596" cy="1117560"/>
                </a:xfrm>
              </p:grpSpPr>
              <p:pic>
                <p:nvPicPr>
                  <p:cNvPr id="46" name="Bild 20">
                    <a:extLst>
                      <a:ext uri="{FF2B5EF4-FFF2-40B4-BE49-F238E27FC236}">
                        <a16:creationId xmlns:a16="http://schemas.microsoft.com/office/drawing/2014/main" id="{CDD6DAC3-EA1A-FF49-90A9-CBD5312EE7B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-75398" y="1580393"/>
                    <a:ext cx="495300" cy="698500"/>
                  </a:xfrm>
                  <a:prstGeom prst="rect">
                    <a:avLst/>
                  </a:prstGeom>
                </p:spPr>
              </p:pic>
              <p:sp>
                <p:nvSpPr>
                  <p:cNvPr id="47" name="Textfeld 21">
                    <a:extLst>
                      <a:ext uri="{FF2B5EF4-FFF2-40B4-BE49-F238E27FC236}">
                        <a16:creationId xmlns:a16="http://schemas.microsoft.com/office/drawing/2014/main" id="{88467DB9-646D-074D-9862-C45656E0E690}"/>
                      </a:ext>
                    </a:extLst>
                  </p:cNvPr>
                  <p:cNvSpPr txBox="1"/>
                  <p:nvPr/>
                </p:nvSpPr>
                <p:spPr>
                  <a:xfrm>
                    <a:off x="809532" y="2390176"/>
                    <a:ext cx="184666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en-US" sz="1400" b="1" dirty="0">
                      <a:latin typeface="Comic Sans MS"/>
                      <a:cs typeface="Comic Sans MS"/>
                    </a:endParaRPr>
                  </a:p>
                </p:txBody>
              </p:sp>
            </p:grpSp>
            <p:sp>
              <p:nvSpPr>
                <p:cNvPr id="44" name="Textfeld 22">
                  <a:extLst>
                    <a:ext uri="{FF2B5EF4-FFF2-40B4-BE49-F238E27FC236}">
                      <a16:creationId xmlns:a16="http://schemas.microsoft.com/office/drawing/2014/main" id="{77208A0F-81A5-B647-A277-F21E151264BE}"/>
                    </a:ext>
                  </a:extLst>
                </p:cNvPr>
                <p:cNvSpPr txBox="1"/>
                <p:nvPr/>
              </p:nvSpPr>
              <p:spPr>
                <a:xfrm>
                  <a:off x="637468" y="1533776"/>
                  <a:ext cx="6739807" cy="7581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400"/>
                    </a:spcBef>
                  </a:pPr>
                  <a:r>
                    <a:rPr lang="en-US" sz="2000" dirty="0">
                      <a:solidFill>
                        <a:srgbClr val="292934"/>
                      </a:solidFill>
                    </a:rPr>
                    <a:t>How do color-charged quarks and gluons, and colorless jets, </a:t>
                  </a:r>
                  <a:r>
                    <a:rPr lang="en-US" sz="2000" dirty="0">
                      <a:solidFill>
                        <a:srgbClr val="0000FF"/>
                      </a:solidFill>
                    </a:rPr>
                    <a:t>interact with a nuclear medium</a:t>
                  </a:r>
                  <a:r>
                    <a:rPr lang="en-US" sz="2000" dirty="0">
                      <a:solidFill>
                        <a:srgbClr val="292934"/>
                      </a:solidFill>
                    </a:rPr>
                    <a:t>?</a:t>
                  </a:r>
                </a:p>
              </p:txBody>
            </p:sp>
            <p:sp>
              <p:nvSpPr>
                <p:cNvPr id="45" name="Textfeld 17">
                  <a:extLst>
                    <a:ext uri="{FF2B5EF4-FFF2-40B4-BE49-F238E27FC236}">
                      <a16:creationId xmlns:a16="http://schemas.microsoft.com/office/drawing/2014/main" id="{C84805C8-B05F-3447-BB28-5AF2F4F430A3}"/>
                    </a:ext>
                  </a:extLst>
                </p:cNvPr>
                <p:cNvSpPr txBox="1"/>
                <p:nvPr/>
              </p:nvSpPr>
              <p:spPr>
                <a:xfrm>
                  <a:off x="637468" y="2219699"/>
                  <a:ext cx="8167228" cy="4285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400"/>
                    </a:spcBef>
                  </a:pPr>
                  <a:r>
                    <a:rPr lang="en-US" sz="2000" dirty="0">
                      <a:solidFill>
                        <a:srgbClr val="292934"/>
                      </a:solidFill>
                    </a:rPr>
                    <a:t>How do the </a:t>
                  </a:r>
                  <a:r>
                    <a:rPr lang="en-US" sz="2000" dirty="0">
                      <a:solidFill>
                        <a:srgbClr val="0000FF"/>
                      </a:solidFill>
                    </a:rPr>
                    <a:t>confined hadronic states emerge </a:t>
                  </a:r>
                  <a:r>
                    <a:rPr lang="en-US" sz="2000" dirty="0">
                      <a:solidFill>
                        <a:srgbClr val="292934"/>
                      </a:solidFill>
                    </a:rPr>
                    <a:t>from these quarks and gluons? </a:t>
                  </a:r>
                </a:p>
              </p:txBody>
            </p:sp>
          </p:grpSp>
          <p:sp>
            <p:nvSpPr>
              <p:cNvPr id="38" name="Textfeld 17">
                <a:extLst>
                  <a:ext uri="{FF2B5EF4-FFF2-40B4-BE49-F238E27FC236}">
                    <a16:creationId xmlns:a16="http://schemas.microsoft.com/office/drawing/2014/main" id="{B90D720C-6ACD-E444-833C-D9DB0761E924}"/>
                  </a:ext>
                </a:extLst>
              </p:cNvPr>
              <p:cNvSpPr txBox="1"/>
              <p:nvPr/>
            </p:nvSpPr>
            <p:spPr>
              <a:xfrm>
                <a:off x="571265" y="4317938"/>
                <a:ext cx="794021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400"/>
                  </a:spcBef>
                </a:pPr>
                <a:r>
                  <a:rPr lang="en-US" sz="2000" dirty="0">
                    <a:solidFill>
                      <a:srgbClr val="292934"/>
                    </a:solidFill>
                  </a:rPr>
                  <a:t>How do the quark-gluon </a:t>
                </a:r>
                <a:r>
                  <a:rPr lang="en-US" sz="2000" dirty="0">
                    <a:solidFill>
                      <a:srgbClr val="0000FF"/>
                    </a:solidFill>
                  </a:rPr>
                  <a:t>interactions create nuclear binding?</a:t>
                </a:r>
              </a:p>
            </p:txBody>
          </p:sp>
          <p:pic>
            <p:nvPicPr>
              <p:cNvPr id="39" name="Bild 20">
                <a:extLst>
                  <a:ext uri="{FF2B5EF4-FFF2-40B4-BE49-F238E27FC236}">
                    <a16:creationId xmlns:a16="http://schemas.microsoft.com/office/drawing/2014/main" id="{2D622396-7BB9-024E-9A77-2B7388EA57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978" y="4224387"/>
                <a:ext cx="404809" cy="490085"/>
              </a:xfrm>
              <a:prstGeom prst="rect">
                <a:avLst/>
              </a:prstGeom>
            </p:spPr>
          </p:pic>
        </p:grpSp>
        <p:pic>
          <p:nvPicPr>
            <p:cNvPr id="36" name="Picture 35" descr="JetInMediumSketch.pdf">
              <a:extLst>
                <a:ext uri="{FF2B5EF4-FFF2-40B4-BE49-F238E27FC236}">
                  <a16:creationId xmlns:a16="http://schemas.microsoft.com/office/drawing/2014/main" id="{59F3E75C-9713-8646-ABD0-D7844F9C1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3868" y="4448233"/>
              <a:ext cx="2182447" cy="14064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583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CEBD4F-541F-5B31-9616-C27CEB86A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8F81FD-CE36-53F4-31C7-B7173BE0C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7</a:t>
            </a:fld>
            <a:endParaRPr lang="it-IT"/>
          </a:p>
        </p:txBody>
      </p:sp>
      <p:pic>
        <p:nvPicPr>
          <p:cNvPr id="4" name="DIS-Kinematics_revised copy.pdf">
            <a:extLst>
              <a:ext uri="{FF2B5EF4-FFF2-40B4-BE49-F238E27FC236}">
                <a16:creationId xmlns:a16="http://schemas.microsoft.com/office/drawing/2014/main" id="{683CFA27-D0B4-FC8C-510A-84B1EA43C8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7883" y="940219"/>
            <a:ext cx="3598738" cy="3020569"/>
          </a:xfrm>
          <a:prstGeom prst="rect">
            <a:avLst/>
          </a:prstGeom>
          <a:ln w="25400" cmpd="dbl">
            <a:solidFill>
              <a:srgbClr val="00B050"/>
            </a:solidFill>
            <a:round/>
          </a:ln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031D8D9C-C42D-27D8-191B-AB1E7FCB1004}"/>
              </a:ext>
            </a:extLst>
          </p:cNvPr>
          <p:cNvSpPr>
            <a:spLocks/>
          </p:cNvSpPr>
          <p:nvPr/>
        </p:nvSpPr>
        <p:spPr bwMode="auto">
          <a:xfrm>
            <a:off x="3781952" y="1681816"/>
            <a:ext cx="2934937" cy="314766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 eaLnBrk="1" hangingPunct="1">
              <a:spcBef>
                <a:spcPts val="1150"/>
              </a:spcBef>
            </a:pPr>
            <a:r>
              <a:rPr lang="en-US" dirty="0">
                <a:solidFill>
                  <a:srgbClr val="000000"/>
                </a:solidFill>
                <a:sym typeface="Comic Sans MS" charset="0"/>
              </a:rPr>
              <a:t>Measure of resolution power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E90954-7023-CDF7-8BC5-A6E8B7918100}"/>
              </a:ext>
            </a:extLst>
          </p:cNvPr>
          <p:cNvSpPr>
            <a:spLocks/>
          </p:cNvSpPr>
          <p:nvPr/>
        </p:nvSpPr>
        <p:spPr bwMode="auto">
          <a:xfrm>
            <a:off x="3803904" y="3237853"/>
            <a:ext cx="2150786" cy="312056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 eaLnBrk="1" hangingPunct="1">
              <a:spcBef>
                <a:spcPts val="1150"/>
              </a:spcBef>
            </a:pPr>
            <a:r>
              <a:rPr lang="en-US" sz="1600" dirty="0">
                <a:solidFill>
                  <a:srgbClr val="000000"/>
                </a:solidFill>
                <a:sym typeface="Comic Sans MS" charset="0"/>
              </a:rPr>
              <a:t>Measure of inelasticity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E0762677-932D-18FB-0B91-C0C9AD81D220}"/>
              </a:ext>
            </a:extLst>
          </p:cNvPr>
          <p:cNvSpPr>
            <a:spLocks/>
          </p:cNvSpPr>
          <p:nvPr/>
        </p:nvSpPr>
        <p:spPr bwMode="auto">
          <a:xfrm>
            <a:off x="6535209" y="3200167"/>
            <a:ext cx="1795993" cy="855144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 eaLnBrk="1" hangingPunct="1">
              <a:spcBef>
                <a:spcPts val="1150"/>
              </a:spcBef>
            </a:pPr>
            <a:r>
              <a:rPr lang="en-US" sz="1600" dirty="0">
                <a:solidFill>
                  <a:srgbClr val="000000"/>
                </a:solidFill>
                <a:sym typeface="Comic Sans MS" charset="0"/>
              </a:rPr>
              <a:t>Measure of momentum fraction of struck quark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3D0A5C-D086-256B-2C06-675A46DB29AE}"/>
              </a:ext>
            </a:extLst>
          </p:cNvPr>
          <p:cNvSpPr txBox="1"/>
          <p:nvPr/>
        </p:nvSpPr>
        <p:spPr>
          <a:xfrm>
            <a:off x="3808540" y="782605"/>
            <a:ext cx="159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Kinematics: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1B8FB73E-0CC5-28C1-082D-98916C9AFBCC}"/>
              </a:ext>
            </a:extLst>
          </p:cNvPr>
          <p:cNvSpPr>
            <a:spLocks/>
          </p:cNvSpPr>
          <p:nvPr/>
        </p:nvSpPr>
        <p:spPr bwMode="auto">
          <a:xfrm>
            <a:off x="8860922" y="3209225"/>
            <a:ext cx="1795992" cy="738507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lvl="0" algn="ctr">
              <a:defRPr sz="1800">
                <a:solidFill>
                  <a:srgbClr val="000000"/>
                </a:solidFill>
                <a:uFillTx/>
              </a:defRPr>
            </a:pPr>
            <a:r>
              <a:rPr lang="en-US" sz="1600" dirty="0">
                <a:solidFill>
                  <a:srgbClr val="322F31"/>
                </a:solidFill>
                <a:uFill>
                  <a:solidFill>
                    <a:srgbClr val="021EAA"/>
                  </a:solidFill>
                </a:uFill>
              </a:rPr>
              <a:t>Center-of-mass energy of electron-hadron system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8A683D-B2A0-F732-512E-28A0F83308E1}"/>
              </a:ext>
            </a:extLst>
          </p:cNvPr>
          <p:cNvSpPr txBox="1"/>
          <p:nvPr/>
        </p:nvSpPr>
        <p:spPr>
          <a:xfrm>
            <a:off x="88899" y="4382328"/>
            <a:ext cx="11898662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  <a:defRPr sz="1800">
                <a:uFillTx/>
              </a:defRPr>
            </a:pPr>
            <a:r>
              <a:rPr lang="en-US" sz="3600" b="1" dirty="0">
                <a:solidFill>
                  <a:srgbClr val="0000FF"/>
                </a:solidFill>
                <a:uFill>
                  <a:solidFill/>
                </a:uFill>
              </a:rPr>
              <a:t>DIS:</a:t>
            </a:r>
          </a:p>
          <a:p>
            <a:pPr marL="342900" indent="-342900">
              <a:spcBef>
                <a:spcPts val="600"/>
              </a:spcBef>
              <a:buClr>
                <a:srgbClr val="0000FF"/>
              </a:buClr>
              <a:buFont typeface="Wingdings" charset="2"/>
              <a:buChar char="²"/>
              <a:defRPr sz="1800">
                <a:uFillTx/>
              </a:defRPr>
            </a:pPr>
            <a:r>
              <a:rPr lang="en-US" sz="2400" dirty="0">
                <a:uFill>
                  <a:solidFill/>
                </a:uFill>
              </a:rPr>
              <a:t>As a probe, electron beams provide unmatched precision of the electromagnetic interaction</a:t>
            </a:r>
          </a:p>
          <a:p>
            <a:pPr marL="342900" indent="-342900">
              <a:spcBef>
                <a:spcPts val="600"/>
              </a:spcBef>
              <a:buClr>
                <a:srgbClr val="0000FF"/>
              </a:buClr>
              <a:buFont typeface="Wingdings" charset="2"/>
              <a:buChar char="²"/>
              <a:defRPr sz="1800">
                <a:uFillTx/>
              </a:defRPr>
            </a:pPr>
            <a:r>
              <a:rPr lang="en-US" sz="2400" dirty="0">
                <a:uFill>
                  <a:solidFill/>
                </a:uFill>
              </a:rPr>
              <a:t>Direct, model independent, determination of kinematics of physics processes</a:t>
            </a:r>
          </a:p>
          <a:p>
            <a:pPr marL="342900" indent="-342900">
              <a:spcBef>
                <a:spcPts val="600"/>
              </a:spcBef>
              <a:buClr>
                <a:srgbClr val="0000FF"/>
              </a:buClr>
              <a:buFont typeface="Wingdings" charset="2"/>
              <a:buChar char="²"/>
              <a:defRPr sz="1800">
                <a:uFillTx/>
              </a:defRPr>
            </a:pPr>
            <a:r>
              <a:rPr lang="en-US" sz="2400" dirty="0">
                <a:uFill>
                  <a:solidFill/>
                </a:uFill>
              </a:rPr>
              <a:t>Indirectly probes gluons with high precision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F62742-0197-2E65-90A5-618C0E339882}"/>
              </a:ext>
            </a:extLst>
          </p:cNvPr>
          <p:cNvSpPr txBox="1"/>
          <p:nvPr/>
        </p:nvSpPr>
        <p:spPr>
          <a:xfrm>
            <a:off x="2786218" y="4175252"/>
            <a:ext cx="3707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All variables are correlated: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8D5B18-F5A6-3E0C-C4D9-B6E32BAD6E3E}"/>
                  </a:ext>
                </a:extLst>
              </p:cNvPr>
              <p:cNvSpPr txBox="1"/>
              <p:nvPr/>
            </p:nvSpPr>
            <p:spPr>
              <a:xfrm>
                <a:off x="3711194" y="1212364"/>
                <a:ext cx="6547927" cy="3776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p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𝐜𝐨𝐬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𝒆</m:t>
                                  </m:r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b>
                              </m:sSub>
                            </m:e>
                          </m:func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p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8D5B18-F5A6-3E0C-C4D9-B6E32BAD6E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1194" y="1212364"/>
                <a:ext cx="6547927" cy="377667"/>
              </a:xfrm>
              <a:prstGeom prst="rect">
                <a:avLst/>
              </a:prstGeom>
              <a:blipFill>
                <a:blip r:embed="rId3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7A13169-C9A1-FF92-C7BD-9C5A96D69745}"/>
                  </a:ext>
                </a:extLst>
              </p:cNvPr>
              <p:cNvSpPr txBox="1"/>
              <p:nvPr/>
            </p:nvSpPr>
            <p:spPr>
              <a:xfrm>
                <a:off x="3625660" y="2315213"/>
                <a:ext cx="3091229" cy="8298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</m:den>
                      </m:f>
                      <m:func>
                        <m:func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24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e>
                                    <m:sub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𝒆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7A13169-C9A1-FF92-C7BD-9C5A96D697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5660" y="2315213"/>
                <a:ext cx="3091229" cy="829843"/>
              </a:xfrm>
              <a:prstGeom prst="rect">
                <a:avLst/>
              </a:prstGeom>
              <a:blipFill>
                <a:blip r:embed="rId4"/>
                <a:stretch>
                  <a:fillRect l="-1639" b="-30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9F5F81-D16F-0343-79F7-00389706FAA4}"/>
                  </a:ext>
                </a:extLst>
              </p:cNvPr>
              <p:cNvSpPr txBox="1"/>
              <p:nvPr/>
            </p:nvSpPr>
            <p:spPr>
              <a:xfrm>
                <a:off x="6994893" y="2322330"/>
                <a:ext cx="1336309" cy="8129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p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𝒑𝒒</m:t>
                          </m:r>
                        </m:den>
                      </m:f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9F5F81-D16F-0343-79F7-00389706F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4893" y="2322330"/>
                <a:ext cx="1336309" cy="812915"/>
              </a:xfrm>
              <a:prstGeom prst="rect">
                <a:avLst/>
              </a:prstGeom>
              <a:blipFill>
                <a:blip r:embed="rId5"/>
                <a:stretch>
                  <a:fillRect r="-1869" b="-153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B1C067-CD13-7754-8242-1B85B10E06C5}"/>
                  </a:ext>
                </a:extLst>
              </p:cNvPr>
              <p:cNvSpPr txBox="1"/>
              <p:nvPr/>
            </p:nvSpPr>
            <p:spPr>
              <a:xfrm>
                <a:off x="8790681" y="2376172"/>
                <a:ext cx="1970246" cy="7515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</m:rad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ad>
                        <m:radPr>
                          <m:degHide m:val="on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B1C067-CD13-7754-8242-1B85B10E06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0681" y="2376172"/>
                <a:ext cx="1970246" cy="751552"/>
              </a:xfrm>
              <a:prstGeom prst="rect">
                <a:avLst/>
              </a:prstGeom>
              <a:blipFill>
                <a:blip r:embed="rId6"/>
                <a:stretch>
                  <a:fillRect r="-6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5073D68-E9E0-E511-AC84-D71204E8EF1F}"/>
                  </a:ext>
                </a:extLst>
              </p:cNvPr>
              <p:cNvSpPr txBox="1"/>
              <p:nvPr/>
            </p:nvSpPr>
            <p:spPr>
              <a:xfrm>
                <a:off x="6505698" y="4133318"/>
                <a:ext cx="2409955" cy="503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p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5073D68-E9E0-E511-AC84-D71204E8EF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5698" y="4133318"/>
                <a:ext cx="2409955" cy="503599"/>
              </a:xfrm>
              <a:prstGeom prst="rect">
                <a:avLst/>
              </a:prstGeom>
              <a:blipFill>
                <a:blip r:embed="rId7"/>
                <a:stretch>
                  <a:fillRect l="-5236" t="-2439" r="-3665" b="-268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itle 1">
            <a:extLst>
              <a:ext uri="{FF2B5EF4-FFF2-40B4-BE49-F238E27FC236}">
                <a16:creationId xmlns:a16="http://schemas.microsoft.com/office/drawing/2014/main" id="{37A2457B-F834-97F0-63E5-EFDF7536AC3E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Our Tool – Deep Inelastic Scattering</a:t>
            </a:r>
          </a:p>
        </p:txBody>
      </p:sp>
    </p:spTree>
    <p:extLst>
      <p:ext uri="{BB962C8B-B14F-4D97-AF65-F5344CB8AC3E}">
        <p14:creationId xmlns:p14="http://schemas.microsoft.com/office/powerpoint/2010/main" val="885430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436FE5-0284-D94B-A5DA-565C1D729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8</a:t>
            </a:fld>
            <a:endParaRPr lang="it-I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AFD66C-8D4E-574D-B0AD-8A579936F6D2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Ingredients for a high resolution 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femtoscope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”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9B900-54AE-D347-8259-C85E73D9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1FE915-976C-034F-8BF6-D2EFE805AB1D}"/>
              </a:ext>
            </a:extLst>
          </p:cNvPr>
          <p:cNvSpPr txBox="1"/>
          <p:nvPr/>
        </p:nvSpPr>
        <p:spPr>
          <a:xfrm>
            <a:off x="203732" y="905118"/>
            <a:ext cx="11892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Large center-of-mass coverage:</a:t>
            </a:r>
          </a:p>
          <a:p>
            <a:r>
              <a:rPr lang="en-US" sz="2400" dirty="0">
                <a:latin typeface="Times New Roman"/>
                <a:cs typeface="Times New Roman"/>
              </a:rPr>
              <a:t>Access to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wide kinematic range </a:t>
            </a:r>
            <a:r>
              <a:rPr lang="en-US" sz="2400" dirty="0">
                <a:latin typeface="Times New Roman"/>
                <a:cs typeface="Times New Roman"/>
              </a:rPr>
              <a:t>in </a:t>
            </a:r>
            <a:r>
              <a:rPr lang="en-US" sz="2400" i="1" dirty="0">
                <a:latin typeface="Times New Roman"/>
                <a:cs typeface="Times New Roman"/>
              </a:rPr>
              <a:t>x</a:t>
            </a:r>
            <a:r>
              <a:rPr lang="en-US" sz="2400" dirty="0">
                <a:latin typeface="Times New Roman"/>
                <a:cs typeface="Times New Roman"/>
              </a:rPr>
              <a:t> and </a:t>
            </a:r>
            <a:r>
              <a:rPr lang="en-US" sz="2400" i="1" dirty="0">
                <a:latin typeface="Times New Roman"/>
                <a:cs typeface="Times New Roman"/>
              </a:rPr>
              <a:t>Q</a:t>
            </a:r>
            <a:r>
              <a:rPr lang="en-US" sz="2400" i="1" baseline="30000" dirty="0">
                <a:latin typeface="Times New Roman"/>
                <a:cs typeface="Times New Roman"/>
              </a:rPr>
              <a:t>2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D10A8A-9569-D441-A55F-F1D0606D003E}"/>
              </a:ext>
            </a:extLst>
          </p:cNvPr>
          <p:cNvSpPr txBox="1"/>
          <p:nvPr/>
        </p:nvSpPr>
        <p:spPr>
          <a:xfrm>
            <a:off x="198965" y="1804536"/>
            <a:ext cx="118975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Polarized electron and hadron beams: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2400" dirty="0">
                <a:latin typeface="Times New Roman"/>
                <a:cs typeface="Times New Roman"/>
              </a:rPr>
              <a:t>access to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spin structure </a:t>
            </a:r>
            <a:r>
              <a:rPr lang="en-US" sz="2400" dirty="0">
                <a:latin typeface="Times New Roman"/>
                <a:cs typeface="Times New Roman"/>
              </a:rPr>
              <a:t>of nucleons and nuclei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2400" dirty="0">
                <a:solidFill>
                  <a:srgbClr val="322F31"/>
                </a:solidFill>
                <a:latin typeface="Times New Roman"/>
                <a:cs typeface="Times New Roman"/>
              </a:rPr>
              <a:t>Spin vehicle to access the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3D spatial and momentum structure </a:t>
            </a:r>
            <a:r>
              <a:rPr lang="en-US" sz="2400" dirty="0">
                <a:solidFill>
                  <a:srgbClr val="322F31"/>
                </a:solidFill>
                <a:latin typeface="Times New Roman"/>
                <a:cs typeface="Times New Roman"/>
              </a:rPr>
              <a:t>of the nucleon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2400" dirty="0">
                <a:latin typeface="Times New Roman"/>
                <a:cs typeface="Times New Roman"/>
              </a:rPr>
              <a:t>Full specification of initial and final states to probe q-g structure of NN and NNN interaction in light nuclei</a:t>
            </a:r>
            <a:endParaRPr lang="en-US" sz="2400" dirty="0">
              <a:solidFill>
                <a:srgbClr val="322F31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158F7B-3A50-0B40-8BB7-1E3303B457EB}"/>
              </a:ext>
            </a:extLst>
          </p:cNvPr>
          <p:cNvSpPr txBox="1"/>
          <p:nvPr/>
        </p:nvSpPr>
        <p:spPr>
          <a:xfrm>
            <a:off x="203732" y="3734637"/>
            <a:ext cx="11892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Nuclear beams: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2400" dirty="0">
                <a:solidFill>
                  <a:srgbClr val="322F31"/>
                </a:solidFill>
                <a:latin typeface="Times New Roman"/>
                <a:cs typeface="Times New Roman"/>
              </a:rPr>
              <a:t>Accessing the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highest gluon densities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  <a:sym typeface="Wingdings"/>
              </a:rPr>
              <a:t> </a:t>
            </a:r>
            <a:r>
              <a:rPr lang="en-US" sz="2400" dirty="0">
                <a:latin typeface="Times New Roman"/>
                <a:cs typeface="Times New Roman"/>
                <a:sym typeface="Wingdings"/>
              </a:rPr>
              <a:t>amplification of saturation phenomena</a:t>
            </a:r>
            <a:endParaRPr lang="en-US" sz="24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5A944D-8C5A-6A48-99FC-BE8245DF53F0}"/>
              </a:ext>
            </a:extLst>
          </p:cNvPr>
          <p:cNvSpPr txBox="1"/>
          <p:nvPr/>
        </p:nvSpPr>
        <p:spPr>
          <a:xfrm>
            <a:off x="198966" y="4578469"/>
            <a:ext cx="11897553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High luminosity: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2400" dirty="0">
                <a:latin typeface="Times New Roman"/>
                <a:cs typeface="Times New Roman"/>
              </a:rPr>
              <a:t>Detailed mapping the 3D spatial and momentum structure of nucleons and nuclei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2400" dirty="0">
                <a:latin typeface="Times New Roman"/>
                <a:cs typeface="Times New Roman"/>
              </a:rPr>
              <a:t>Access to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rare probes</a:t>
            </a:r>
          </a:p>
          <a:p>
            <a:pPr>
              <a:spcBef>
                <a:spcPts val="1800"/>
              </a:spcBef>
              <a:buClr>
                <a:srgbClr val="0000FF"/>
              </a:buClr>
            </a:pP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All these requirement can be addressed by the future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 Electron-Ion Collider</a:t>
            </a:r>
          </a:p>
        </p:txBody>
      </p:sp>
    </p:spTree>
    <p:extLst>
      <p:ext uri="{BB962C8B-B14F-4D97-AF65-F5344CB8AC3E}">
        <p14:creationId xmlns:p14="http://schemas.microsoft.com/office/powerpoint/2010/main" val="2480878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F74B90-E8FB-1A48-94D5-6A4C248DD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 (University of Calabria &amp; INFN Cosenza)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ADAFD7-F3E3-D040-9FA0-DA8A0CF9E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9</a:t>
            </a:fld>
            <a:endParaRPr lang="it-IT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97351674-2C15-144D-870A-5DFD9A1BBD6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33600"/>
            <a:ext cx="777240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E7C7A594-0D5E-7B48-873C-552E46FB733E}"/>
              </a:ext>
            </a:extLst>
          </p:cNvPr>
          <p:cNvSpPr>
            <a:spLocks/>
          </p:cNvSpPr>
          <p:nvPr/>
        </p:nvSpPr>
        <p:spPr bwMode="auto">
          <a:xfrm>
            <a:off x="1872456" y="274291"/>
            <a:ext cx="82423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pPr marL="39688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/>
                <a:ea typeface="ＭＳ Ｐゴシック" charset="0"/>
                <a:cs typeface="Times New Roman"/>
                <a:sym typeface="Arial Bold Italic" charset="0"/>
              </a:rPr>
              <a:t>Brookhaven National Laboratory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933E344-D68E-374D-AD6D-68169CEF4D5F}"/>
              </a:ext>
            </a:extLst>
          </p:cNvPr>
          <p:cNvSpPr>
            <a:spLocks/>
          </p:cNvSpPr>
          <p:nvPr/>
        </p:nvSpPr>
        <p:spPr bwMode="auto">
          <a:xfrm>
            <a:off x="685800" y="1276350"/>
            <a:ext cx="77851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pPr marL="39688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66CCFF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/>
                <a:ea typeface="ＭＳ Ｐゴシック" charset="0"/>
                <a:cs typeface="Times New Roman"/>
                <a:sym typeface="Arial Bold Italic" charset="0"/>
              </a:rPr>
              <a:t>as seen from space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ED89063-9D7D-EC40-8401-C768F2BD37DC}"/>
              </a:ext>
            </a:extLst>
          </p:cNvPr>
          <p:cNvGrpSpPr/>
          <p:nvPr/>
        </p:nvGrpSpPr>
        <p:grpSpPr>
          <a:xfrm>
            <a:off x="4964113" y="1666875"/>
            <a:ext cx="2173287" cy="1939925"/>
            <a:chOff x="4964113" y="1666875"/>
            <a:chExt cx="2173287" cy="1939925"/>
          </a:xfrm>
        </p:grpSpPr>
        <p:sp>
          <p:nvSpPr>
            <p:cNvPr id="9" name="Line 5">
              <a:extLst>
                <a:ext uri="{FF2B5EF4-FFF2-40B4-BE49-F238E27FC236}">
                  <a16:creationId xmlns:a16="http://schemas.microsoft.com/office/drawing/2014/main" id="{067AC38F-A97A-7043-AF79-099458431C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64113" y="1666875"/>
              <a:ext cx="2058987" cy="1863725"/>
            </a:xfrm>
            <a:prstGeom prst="line">
              <a:avLst/>
            </a:prstGeom>
            <a:noFill/>
            <a:ln w="50800" cap="flat">
              <a:solidFill>
                <a:srgbClr val="66CCFF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ln>
                  <a:solidFill>
                    <a:srgbClr val="008040"/>
                  </a:solidFill>
                </a:ln>
                <a:solidFill>
                  <a:srgbClr val="000000"/>
                </a:solidFill>
                <a:sym typeface="Arial" charset="0"/>
              </a:endParaRPr>
            </a:p>
          </p:txBody>
        </p:sp>
        <p:sp>
          <p:nvSpPr>
            <p:cNvPr id="10" name="Oval 6">
              <a:extLst>
                <a:ext uri="{FF2B5EF4-FFF2-40B4-BE49-F238E27FC236}">
                  <a16:creationId xmlns:a16="http://schemas.microsoft.com/office/drawing/2014/main" id="{1AEA4623-DE41-0D40-B7CE-5BF9FB265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7700" y="3454400"/>
              <a:ext cx="139700" cy="152400"/>
            </a:xfrm>
            <a:prstGeom prst="ellips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sym typeface="Arial" charset="0"/>
              </a:endParaRPr>
            </a:p>
          </p:txBody>
        </p:sp>
      </p:grpSp>
      <p:sp>
        <p:nvSpPr>
          <p:cNvPr id="11" name="Rectangle 7">
            <a:extLst>
              <a:ext uri="{FF2B5EF4-FFF2-40B4-BE49-F238E27FC236}">
                <a16:creationId xmlns:a16="http://schemas.microsoft.com/office/drawing/2014/main" id="{F5884F0D-3070-E040-AF5E-31BD4FDBC70E}"/>
              </a:ext>
            </a:extLst>
          </p:cNvPr>
          <p:cNvSpPr>
            <a:spLocks/>
          </p:cNvSpPr>
          <p:nvPr/>
        </p:nvSpPr>
        <p:spPr bwMode="auto">
          <a:xfrm rot="-1804114">
            <a:off x="4468813" y="4191000"/>
            <a:ext cx="184308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33"/>
                </a:solidFill>
                <a:latin typeface="Comic Sans MS" charset="0"/>
                <a:ea typeface="ＭＳ Ｐゴシック" charset="0"/>
                <a:cs typeface="ＭＳ Ｐゴシック" charset="0"/>
                <a:sym typeface="Comic Sans MS" charset="0"/>
              </a:rPr>
              <a:t>Long Island</a:t>
            </a: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58DA351B-7ECE-0D4D-B2B2-EA27E396CD2F}"/>
              </a:ext>
            </a:extLst>
          </p:cNvPr>
          <p:cNvSpPr>
            <a:spLocks/>
          </p:cNvSpPr>
          <p:nvPr/>
        </p:nvSpPr>
        <p:spPr bwMode="auto">
          <a:xfrm rot="-4664113">
            <a:off x="2762250" y="4697413"/>
            <a:ext cx="1225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FFFF33"/>
                </a:solidFill>
                <a:latin typeface="Comic Sans MS" charset="0"/>
                <a:ea typeface="ＭＳ Ｐゴシック" charset="0"/>
                <a:cs typeface="ＭＳ Ｐゴシック" charset="0"/>
                <a:sym typeface="Comic Sans MS" charset="0"/>
              </a:rPr>
              <a:t>New York City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1D2CB4-42F4-024B-A359-24467E8089DF}"/>
              </a:ext>
            </a:extLst>
          </p:cNvPr>
          <p:cNvGrpSpPr>
            <a:grpSpLocks noChangeAspect="1"/>
          </p:cNvGrpSpPr>
          <p:nvPr/>
        </p:nvGrpSpPr>
        <p:grpSpPr>
          <a:xfrm>
            <a:off x="1331913" y="1691190"/>
            <a:ext cx="8229600" cy="5054918"/>
            <a:chOff x="0" y="1241425"/>
            <a:chExt cx="9144000" cy="5616575"/>
          </a:xfrm>
        </p:grpSpPr>
        <p:pic>
          <p:nvPicPr>
            <p:cNvPr id="14" name="Picture 3" descr="C:\Users\pile\Documents\RHIC\Summer Sunday\Photos\BNL_Solar_Farm.jpg">
              <a:extLst>
                <a:ext uri="{FF2B5EF4-FFF2-40B4-BE49-F238E27FC236}">
                  <a16:creationId xmlns:a16="http://schemas.microsoft.com/office/drawing/2014/main" id="{CD68D90B-76AA-F94C-953C-CD7EB64ABC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41425"/>
              <a:ext cx="9144000" cy="5616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0">
              <a:extLst>
                <a:ext uri="{FF2B5EF4-FFF2-40B4-BE49-F238E27FC236}">
                  <a16:creationId xmlns:a16="http://schemas.microsoft.com/office/drawing/2014/main" id="{D5588DE8-D078-DC43-98A6-E1BF02F603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7436" y="2043500"/>
              <a:ext cx="676275" cy="393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FFFF00"/>
                  </a:solidFill>
                  <a:latin typeface="Comic Sans MS" charset="0"/>
                  <a:ea typeface="ＭＳ Ｐゴシック" charset="0"/>
                  <a:cs typeface="ＭＳ Ｐゴシック" charset="0"/>
                  <a:sym typeface="Comic Sans MS" charset="0"/>
                </a:rPr>
                <a:t>RHIC</a:t>
              </a:r>
            </a:p>
          </p:txBody>
        </p:sp>
        <p:sp>
          <p:nvSpPr>
            <p:cNvPr id="16" name="Rectangle 11">
              <a:extLst>
                <a:ext uri="{FF2B5EF4-FFF2-40B4-BE49-F238E27FC236}">
                  <a16:creationId xmlns:a16="http://schemas.microsoft.com/office/drawing/2014/main" id="{2B42A731-8661-4343-B060-555F1C21A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8036" y="2805500"/>
              <a:ext cx="946150" cy="343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FFFF00"/>
                  </a:solidFill>
                  <a:latin typeface="Comic Sans MS" charset="0"/>
                  <a:ea typeface="ＭＳ Ｐゴシック" charset="0"/>
                  <a:cs typeface="ＭＳ Ｐゴシック" charset="0"/>
                  <a:sym typeface="Comic Sans MS" charset="0"/>
                </a:rPr>
                <a:t>NSLS-II</a:t>
              </a:r>
            </a:p>
          </p:txBody>
        </p:sp>
        <p:sp>
          <p:nvSpPr>
            <p:cNvPr id="17" name="Line 12">
              <a:extLst>
                <a:ext uri="{FF2B5EF4-FFF2-40B4-BE49-F238E27FC236}">
                  <a16:creationId xmlns:a16="http://schemas.microsoft.com/office/drawing/2014/main" id="{C52A341D-BC3D-4742-B3A6-11451F8252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8736" y="2741979"/>
              <a:ext cx="1122363" cy="119103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sym typeface="Arial" charset="0"/>
              </a:endParaRPr>
            </a:p>
          </p:txBody>
        </p:sp>
        <p:sp>
          <p:nvSpPr>
            <p:cNvPr id="18" name="Rectangle 13">
              <a:extLst>
                <a:ext uri="{FF2B5EF4-FFF2-40B4-BE49-F238E27FC236}">
                  <a16:creationId xmlns:a16="http://schemas.microsoft.com/office/drawing/2014/main" id="{9CE749A6-3FFB-0343-BA7E-E5D29EBB1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1836" y="3886200"/>
              <a:ext cx="128356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FFFF00"/>
                  </a:solidFill>
                  <a:latin typeface="Comic Sans MS" charset="0"/>
                  <a:ea typeface="ＭＳ Ｐゴシック" charset="0"/>
                  <a:cs typeface="ＭＳ Ｐゴシック" charset="0"/>
                  <a:sym typeface="Comic Sans MS" charset="0"/>
                </a:rPr>
                <a:t>Solar Farm</a:t>
              </a:r>
            </a:p>
          </p:txBody>
        </p:sp>
      </p:grpSp>
      <p:pic>
        <p:nvPicPr>
          <p:cNvPr id="19" name="Picture 4" descr="C:\Users\pile\Documents\RHIC\Summer Sunday\Photos\BNL_Site_2011_1.jpg">
            <a:extLst>
              <a:ext uri="{FF2B5EF4-FFF2-40B4-BE49-F238E27FC236}">
                <a16:creationId xmlns:a16="http://schemas.microsoft.com/office/drawing/2014/main" id="{4340DDDD-2798-334C-BD94-73B5E060F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093" y="1082760"/>
            <a:ext cx="8128682" cy="541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6">
            <a:extLst>
              <a:ext uri="{FF2B5EF4-FFF2-40B4-BE49-F238E27FC236}">
                <a16:creationId xmlns:a16="http://schemas.microsoft.com/office/drawing/2014/main" id="{9DCAC613-9488-D943-9962-1BA576CB69B4}"/>
              </a:ext>
            </a:extLst>
          </p:cNvPr>
          <p:cNvSpPr>
            <a:spLocks/>
          </p:cNvSpPr>
          <p:nvPr/>
        </p:nvSpPr>
        <p:spPr bwMode="auto">
          <a:xfrm>
            <a:off x="4572000" y="2438400"/>
            <a:ext cx="87471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  <a:latin typeface="Chalkboard Bold" charset="0"/>
                <a:ea typeface="ＭＳ Ｐゴシック" charset="0"/>
                <a:cs typeface="ＭＳ Ｐゴシック" charset="0"/>
                <a:sym typeface="Chalkboard Bold" charset="0"/>
              </a:rPr>
              <a:t>RHIC</a:t>
            </a: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3BB0AB30-80E7-D34D-8413-4341E7A53CD0}"/>
              </a:ext>
            </a:extLst>
          </p:cNvPr>
          <p:cNvSpPr>
            <a:spLocks/>
          </p:cNvSpPr>
          <p:nvPr/>
        </p:nvSpPr>
        <p:spPr bwMode="auto">
          <a:xfrm>
            <a:off x="5562600" y="5486400"/>
            <a:ext cx="1042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00"/>
                </a:solidFill>
                <a:latin typeface="Chalkboard Bold" charset="0"/>
                <a:ea typeface="ＭＳ Ｐゴシック" charset="0"/>
                <a:cs typeface="ＭＳ Ｐゴシック" charset="0"/>
                <a:sym typeface="Chalkboard Bold" charset="0"/>
              </a:rPr>
              <a:t>NSLS-II</a:t>
            </a:r>
          </a:p>
        </p:txBody>
      </p:sp>
      <p:sp>
        <p:nvSpPr>
          <p:cNvPr id="23" name="Footer Placeholder 2">
            <a:extLst>
              <a:ext uri="{FF2B5EF4-FFF2-40B4-BE49-F238E27FC236}">
                <a16:creationId xmlns:a16="http://schemas.microsoft.com/office/drawing/2014/main" id="{24A9C7FC-B0E6-694A-B222-434AB1F53069}"/>
              </a:ext>
            </a:extLst>
          </p:cNvPr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S. Fazio - Brookhaven National Lab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E94FDE8B-DBEA-5F45-B9BD-241A101BA5E2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589DCD-FBAB-45CA-89FC-94BA228ADE0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24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1" grpId="1" autoUpdateAnimBg="0"/>
      <p:bldP spid="12" grpId="0" autoUpdateAnimBg="0"/>
      <p:bldP spid="12" grpId="1" autoUpdateAnimBg="0"/>
      <p:bldP spid="20" grpId="0" autoUpdateAnimBg="0"/>
      <p:bldP spid="21" grpId="0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39965</TotalTime>
  <Words>4421</Words>
  <Application>Microsoft Macintosh PowerPoint</Application>
  <PresentationFormat>Widescreen</PresentationFormat>
  <Paragraphs>672</Paragraphs>
  <Slides>46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3" baseType="lpstr">
      <vt:lpstr>Arial</vt:lpstr>
      <vt:lpstr>Bookman Old Style</vt:lpstr>
      <vt:lpstr>Calibri</vt:lpstr>
      <vt:lpstr>Calibri Light</vt:lpstr>
      <vt:lpstr>Cambria Math</vt:lpstr>
      <vt:lpstr>Chalkboard Bold</vt:lpstr>
      <vt:lpstr>Comic Sans MS</vt:lpstr>
      <vt:lpstr>Courier New</vt:lpstr>
      <vt:lpstr>Handwriting - Dakota</vt:lpstr>
      <vt:lpstr>Helvetica</vt:lpstr>
      <vt:lpstr>Symbol</vt:lpstr>
      <vt:lpstr>System Font Regular</vt:lpstr>
      <vt:lpstr>Times New Roman</vt:lpstr>
      <vt:lpstr>Vrinda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SALVATORE FAZIO</dc:creator>
  <cp:lastModifiedBy>SALVATORE FAZIO</cp:lastModifiedBy>
  <cp:revision>146</cp:revision>
  <dcterms:created xsi:type="dcterms:W3CDTF">2021-09-17T16:21:42Z</dcterms:created>
  <dcterms:modified xsi:type="dcterms:W3CDTF">2022-06-23T07:39:47Z</dcterms:modified>
</cp:coreProperties>
</file>