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70" r:id="rId3"/>
    <p:sldId id="328" r:id="rId4"/>
    <p:sldId id="329" r:id="rId5"/>
    <p:sldId id="33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0"/>
    <p:restoredTop sz="96569"/>
  </p:normalViewPr>
  <p:slideViewPr>
    <p:cSldViewPr snapToGrid="0" snapToObjects="1">
      <p:cViewPr varScale="1">
        <p:scale>
          <a:sx n="119" d="100"/>
          <a:sy n="119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86EBF-5FF6-1D47-9C4B-9F4EED259B4E}" type="datetimeFigureOut">
              <a:rPr lang="en-US" smtClean="0"/>
              <a:t>2/18/22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A0C7E-3BEC-B849-AD26-CA6EDE39D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9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4DA8-1079-D54E-BD33-2C9000A21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6DE21-3F90-524B-9E79-88B771D3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6C29D-535E-224F-BB7C-536BEF81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E490-18A5-D541-8887-82830E03B35E}" type="datetime1">
              <a:rPr lang="fr-FR" smtClean="0"/>
              <a:t>18/02/2022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58FC8-67FC-9144-9149-210B6A2D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FB66F-349F-5A42-931A-A40073D1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8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917B-DB09-334F-A879-609F223E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5ADF0-1EE2-4249-8EE8-FB32C0241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5BEA0-A75F-EF45-9A48-9A6A7E70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3F4A-2027-7541-AC7A-3CEC970D26C7}" type="datetime1">
              <a:rPr lang="fr-FR" smtClean="0"/>
              <a:t>18/02/2022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5A7DD-A05E-2045-9CD6-3F75CF5A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AFAE9-ED6F-E24C-B919-15FD3050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5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57500-D07A-D247-8C11-1C245F4D5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7E907-DA6F-CC48-B7DB-4DFAA7ACF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68902-7D1E-7A43-A2EA-3473C00F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3753-D9BA-3E4A-9EFE-9D96B15617AD}" type="datetime1">
              <a:rPr lang="fr-FR" smtClean="0"/>
              <a:t>18/02/2022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B853B-54AE-D243-B057-E039D457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B2814-E646-2A40-8165-296C5CC6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6ACFC-2C9E-B749-A256-86174873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C8B-23D0-2A4C-B788-EABB47E8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2C1E5-A737-564A-B2E2-9C05D5BE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9309-DF14-C246-9711-72E37B645BDA}" type="datetime1">
              <a:rPr lang="fr-FR" smtClean="0"/>
              <a:t>18/02/2022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F9A18-F9E1-2F42-B74E-98E424FB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F046C-FB39-B144-9281-A7A23E90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4C7-1AD0-A44E-AA6E-00B5A4AF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ECE33-5799-7046-BD9D-F5F811126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93D7B-683D-8640-8683-7C09ED8E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B3BA-139E-0D48-9172-E56BD8D1751A}" type="datetime1">
              <a:rPr lang="fr-FR" smtClean="0"/>
              <a:t>18/02/2022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E26F5-91BB-AC47-9EBC-E0B1FF2C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179C9-C161-0A42-A04C-22E53B28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B446-EE09-994F-A4C3-6116E7FD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A0DB-9F59-9842-9CE1-F8884E7B2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B975A-681A-0042-B500-F09A9CEAC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D766F-1F7C-2A4A-A0C3-2FA90FBF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175E-B4AD-9948-A936-C19504A18408}" type="datetime1">
              <a:rPr lang="fr-FR" smtClean="0"/>
              <a:t>18/02/2022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E5EEF-3759-1C48-A851-CD45A91D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82FCB-9394-4348-9435-51B3391A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3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F9CC-D013-4148-980D-CB910D3A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CA26-B198-6946-8748-2FDD26955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E9909-88E2-6D4B-AA80-2D753BA37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402EA-FC2B-F449-9FC4-90557B50E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87E4F-9A10-CB44-85D3-65E550F53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B6D37-2630-0640-8186-A3C1D6CE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8B4E-87F1-EA40-990C-F5239CAEA916}" type="datetime1">
              <a:rPr lang="fr-FR" smtClean="0"/>
              <a:t>18/02/2022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AA123-C1CB-F945-A6A8-B861AD29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A3A92B-BBF7-8141-B8B9-637C70BB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1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A8F4-8ACA-7F4B-B2AD-DCAF8555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6C524-F6CE-DC4D-98D6-9D652F80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D107-5880-C344-B444-BA702FA4F01F}" type="datetime1">
              <a:rPr lang="fr-FR" smtClean="0"/>
              <a:t>18/02/2022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F144C-C67B-F245-8F35-099336D4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9A9AC-E9B7-0849-8999-E8EF8F33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B496A-AE26-E749-8AF6-5426AB5D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048A-2082-5043-AA8F-19B8DDD5B902}" type="datetime1">
              <a:rPr lang="fr-FR" smtClean="0"/>
              <a:t>18/02/2022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A2839-AF20-0E47-AFCF-20A0F4CC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621CE-1C99-F744-9398-6ED30D08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4D72-33F2-C749-803D-8F5FB508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A3F89-76FD-254B-BDE9-4927CF43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B7E40-2578-AD4A-842E-019B04977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9CF0F-9385-F549-8B29-FC5A6D0B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8C6F-4892-5C44-866B-2185B03929D7}" type="datetime1">
              <a:rPr lang="fr-FR" smtClean="0"/>
              <a:t>18/02/2022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35BED-DEC5-E742-A2DD-35430F5A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43FFC-0CCD-F847-A213-B1C653D5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3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4D27-BBB5-3949-B6A3-B2E303FF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EA10E-7FCF-DB44-A9D8-C3A57CFDE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DAEC5-BF44-D74A-984F-0B376EA10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679C4-0B20-3040-A6CF-5C0D3A49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E4B-25AC-7E47-AF57-DE230095D3F0}" type="datetime1">
              <a:rPr lang="fr-FR" smtClean="0"/>
              <a:t>18/02/2022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4D373-D901-D747-8198-8A10AABC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CDDE9-FBE8-B44C-9E70-3A8E3E47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7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8E2F9-87D9-9441-B0B6-320DAE09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FA6BE-3302-5248-A31F-73457A0EB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EF9E3-AB11-CF45-BD8F-0FE14EAC8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C2225-3F7E-A340-AD3F-320D5B8789BF}" type="datetime1">
              <a:rPr lang="fr-FR" smtClean="0"/>
              <a:t>18/02/2022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FB9E5-0D09-8C4E-8ADC-14E75B010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C1622-3D9E-184A-9995-6348764B3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904B-9BD5-C948-BD3E-A80AEDCB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9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E967EE-17A6-4F53-A41E-74FB09648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40932"/>
          </a:xfrm>
        </p:spPr>
        <p:txBody>
          <a:bodyPr>
            <a:noAutofit/>
          </a:bodyPr>
          <a:lstStyle/>
          <a:p>
            <a:r>
              <a:rPr lang="en-US" altLang="ja-JP" b="1" dirty="0"/>
              <a:t>Time Synchronization Schemes for </a:t>
            </a:r>
            <a:br>
              <a:rPr lang="en-US" altLang="ja-JP" b="1" dirty="0"/>
            </a:br>
            <a:r>
              <a:rPr lang="en-US" altLang="ja-JP" b="1" dirty="0"/>
              <a:t>the Hyper-</a:t>
            </a:r>
            <a:r>
              <a:rPr lang="en-US" altLang="ja-JP" b="1" dirty="0" err="1"/>
              <a:t>Kamiokande</a:t>
            </a:r>
            <a:r>
              <a:rPr lang="en-US" altLang="ja-JP" b="1" dirty="0"/>
              <a:t> experiment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00D15-F553-B249-B320-EA2C56AB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904B-9BD5-C948-BD3E-A80AEDCBE28A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B1460-4A5F-5542-817E-1344AB74D589}"/>
              </a:ext>
            </a:extLst>
          </p:cNvPr>
          <p:cNvSpPr txBox="1"/>
          <p:nvPr/>
        </p:nvSpPr>
        <p:spPr>
          <a:xfrm>
            <a:off x="0" y="653891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24/02/2021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19EBA-1222-B546-A97D-66C2F806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691160" cy="1065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9B554F-1BF2-4B44-B630-DAC310610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643" y="-1"/>
            <a:ext cx="2166962" cy="120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Context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1118795"/>
            <a:ext cx="12192000" cy="57392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LPNHE, CEA and INFN have joint forces</a:t>
            </a:r>
            <a:r>
              <a:rPr lang="en-US" sz="2400" dirty="0"/>
              <a:t> to design a full time distribution scheme that will be submitted to the international collaboration this spring. If approved the group will be in charge of the construction and commissioning.  </a:t>
            </a:r>
            <a:r>
              <a:rPr lang="en-US" sz="2400" dirty="0">
                <a:solidFill>
                  <a:schemeClr val="accent2"/>
                </a:solidFill>
              </a:rPr>
              <a:t>Together with the LLR digitizer it will give IN2P3 a central role in HK!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proposal envisions to provide a system that fulfil the needs of </a:t>
            </a:r>
            <a:r>
              <a:rPr lang="en-US" sz="2400" dirty="0">
                <a:solidFill>
                  <a:schemeClr val="accent2"/>
                </a:solidFill>
              </a:rPr>
              <a:t>both HK far and intermediate  detector</a:t>
            </a:r>
            <a:r>
              <a:rPr lang="en-US" sz="2400" dirty="0"/>
              <a:t>. Possible synergies can be found with the future T2K upgrades (when integrated in HK).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To conceive this proposal, an intense and </a:t>
            </a:r>
            <a:r>
              <a:rPr lang="en-US" sz="2400" dirty="0">
                <a:solidFill>
                  <a:schemeClr val="accent2"/>
                </a:solidFill>
              </a:rPr>
              <a:t>fruitful R&amp;D campaign </a:t>
            </a:r>
            <a:r>
              <a:rPr lang="en-US" sz="2400" dirty="0"/>
              <a:t>is being carried out. Its results will be available for </a:t>
            </a:r>
            <a:r>
              <a:rPr lang="en-US" sz="2400" dirty="0">
                <a:solidFill>
                  <a:schemeClr val="accent2"/>
                </a:solidFill>
              </a:rPr>
              <a:t>other IN2P3 experiments</a:t>
            </a:r>
            <a:r>
              <a:rPr lang="en-US" sz="2400" dirty="0"/>
              <a:t>. This group believes that the time distribution system will be a </a:t>
            </a:r>
            <a:r>
              <a:rPr lang="en-US" sz="2400" dirty="0">
                <a:solidFill>
                  <a:schemeClr val="accent2"/>
                </a:solidFill>
              </a:rPr>
              <a:t>strategic assets for future experiments </a:t>
            </a:r>
            <a:r>
              <a:rPr lang="en-US" sz="2400" dirty="0"/>
              <a:t>due to the constant size increase of particle detectors.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>
                <a:solidFill>
                  <a:schemeClr val="accent2"/>
                </a:solidFill>
              </a:rPr>
              <a:t>This program has already created synergies across CNRS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institutes</a:t>
            </a:r>
            <a:r>
              <a:rPr lang="en-US" sz="2200" dirty="0"/>
              <a:t> thanks to a very fruitful collaboration with the </a:t>
            </a:r>
            <a:r>
              <a:rPr lang="en-US" sz="2200" dirty="0">
                <a:solidFill>
                  <a:schemeClr val="accent2"/>
                </a:solidFill>
              </a:rPr>
              <a:t>SYRTE</a:t>
            </a:r>
            <a:r>
              <a:rPr lang="en-US" sz="2200" dirty="0"/>
              <a:t> lab (</a:t>
            </a:r>
            <a:r>
              <a:rPr lang="en-US" sz="2200" dirty="0" err="1"/>
              <a:t>Observatorie</a:t>
            </a:r>
            <a:r>
              <a:rPr lang="en-US" sz="2200" dirty="0"/>
              <a:t> de Paris).</a:t>
            </a:r>
          </a:p>
        </p:txBody>
      </p:sp>
    </p:spTree>
    <p:extLst>
      <p:ext uri="{BB962C8B-B14F-4D97-AF65-F5344CB8AC3E}">
        <p14:creationId xmlns:p14="http://schemas.microsoft.com/office/powerpoint/2010/main" val="403492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22" y="87332"/>
            <a:ext cx="12153290" cy="69673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HK Clock Distribution Scheme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599173-9BAB-BC4B-B960-FD87E7BE88DF}"/>
              </a:ext>
            </a:extLst>
          </p:cNvPr>
          <p:cNvSpPr/>
          <p:nvPr/>
        </p:nvSpPr>
        <p:spPr>
          <a:xfrm>
            <a:off x="228599" y="1768388"/>
            <a:ext cx="905933" cy="609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GNSS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DF2854-08C0-1848-A141-B6DE7DE089FC}"/>
              </a:ext>
            </a:extLst>
          </p:cNvPr>
          <p:cNvSpPr/>
          <p:nvPr/>
        </p:nvSpPr>
        <p:spPr>
          <a:xfrm>
            <a:off x="1945411" y="3718918"/>
            <a:ext cx="986867" cy="6565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Atomic Clock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50EFDE-D012-7046-A39D-339C693F2247}"/>
              </a:ext>
            </a:extLst>
          </p:cNvPr>
          <p:cNvCxnSpPr>
            <a:cxnSpLocks/>
          </p:cNvCxnSpPr>
          <p:nvPr/>
        </p:nvCxnSpPr>
        <p:spPr>
          <a:xfrm>
            <a:off x="1642533" y="750113"/>
            <a:ext cx="0" cy="6031221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43C977C-52B8-0245-A174-12CF443D2649}"/>
              </a:ext>
            </a:extLst>
          </p:cNvPr>
          <p:cNvSpPr/>
          <p:nvPr/>
        </p:nvSpPr>
        <p:spPr>
          <a:xfrm>
            <a:off x="5991254" y="2423762"/>
            <a:ext cx="1342496" cy="8974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1st distribution stage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3D8D42-54D6-A048-8F31-F24911BEF3FC}"/>
              </a:ext>
            </a:extLst>
          </p:cNvPr>
          <p:cNvSpPr txBox="1"/>
          <p:nvPr/>
        </p:nvSpPr>
        <p:spPr>
          <a:xfrm>
            <a:off x="1152193" y="389509"/>
            <a:ext cx="83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Cavern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2577C23-82FC-AE43-9E29-96F7577BC677}"/>
              </a:ext>
            </a:extLst>
          </p:cNvPr>
          <p:cNvSpPr txBox="1"/>
          <p:nvPr/>
        </p:nvSpPr>
        <p:spPr>
          <a:xfrm>
            <a:off x="4777463" y="717078"/>
            <a:ext cx="163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Time data and UTC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7C56C3-EA80-F440-8D08-846F938C7AEE}"/>
              </a:ext>
            </a:extLst>
          </p:cNvPr>
          <p:cNvSpPr txBox="1"/>
          <p:nvPr/>
        </p:nvSpPr>
        <p:spPr>
          <a:xfrm>
            <a:off x="2159886" y="3308395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PPS/10MHz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2D1E06-8C4D-1841-959E-6CB44A97D483}"/>
              </a:ext>
            </a:extLst>
          </p:cNvPr>
          <p:cNvSpPr/>
          <p:nvPr/>
        </p:nvSpPr>
        <p:spPr>
          <a:xfrm>
            <a:off x="148514" y="5805450"/>
            <a:ext cx="905933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GNSS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38EF2044-ED9B-1849-8AE8-D8B715ED90A1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3497022" y="-1829734"/>
            <a:ext cx="782666" cy="641357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8DF6A62-2B2D-7142-9BD9-03C71BCB94E9}"/>
              </a:ext>
            </a:extLst>
          </p:cNvPr>
          <p:cNvSpPr/>
          <p:nvPr/>
        </p:nvSpPr>
        <p:spPr>
          <a:xfrm>
            <a:off x="76280" y="5113548"/>
            <a:ext cx="8064235" cy="1501124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4D1795-D6AD-A848-8641-AA5BB7DFF9E7}"/>
              </a:ext>
            </a:extLst>
          </p:cNvPr>
          <p:cNvSpPr txBox="1"/>
          <p:nvPr/>
        </p:nvSpPr>
        <p:spPr>
          <a:xfrm>
            <a:off x="6930312" y="6563323"/>
            <a:ext cx="1210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Redundancy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192B4B-76A6-124D-A447-AEA824FBC7A7}"/>
              </a:ext>
            </a:extLst>
          </p:cNvPr>
          <p:cNvSpPr/>
          <p:nvPr/>
        </p:nvSpPr>
        <p:spPr>
          <a:xfrm>
            <a:off x="3031223" y="2278784"/>
            <a:ext cx="653143" cy="92242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Time Ref/</a:t>
            </a:r>
          </a:p>
          <a:p>
            <a:pPr algn="ctr"/>
            <a:r>
              <a:rPr lang="en-US" sz="1200" dirty="0"/>
              <a:t>fanout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170280E-A2CC-1649-846D-B7383B4C25D8}"/>
              </a:ext>
            </a:extLst>
          </p:cNvPr>
          <p:cNvSpPr/>
          <p:nvPr/>
        </p:nvSpPr>
        <p:spPr>
          <a:xfrm>
            <a:off x="4228765" y="5202416"/>
            <a:ext cx="653143" cy="7691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Time Ref/</a:t>
            </a:r>
          </a:p>
          <a:p>
            <a:pPr algn="ctr"/>
            <a:r>
              <a:rPr lang="en-US" sz="1200" dirty="0"/>
              <a:t>fanout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F13A94A-7A04-694B-BA8C-2FC8FA471E57}"/>
              </a:ext>
            </a:extLst>
          </p:cNvPr>
          <p:cNvSpPr/>
          <p:nvPr/>
        </p:nvSpPr>
        <p:spPr>
          <a:xfrm>
            <a:off x="8933939" y="2091920"/>
            <a:ext cx="1208823" cy="67164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distribution stage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37CCE3-6460-B949-B6F4-0E8DC9C26D26}"/>
              </a:ext>
            </a:extLst>
          </p:cNvPr>
          <p:cNvSpPr/>
          <p:nvPr/>
        </p:nvSpPr>
        <p:spPr>
          <a:xfrm>
            <a:off x="11232588" y="1578451"/>
            <a:ext cx="580767" cy="55200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09C09F2-BD49-8A45-9342-27E23AEC71E8}"/>
              </a:ext>
            </a:extLst>
          </p:cNvPr>
          <p:cNvSpPr/>
          <p:nvPr/>
        </p:nvSpPr>
        <p:spPr>
          <a:xfrm>
            <a:off x="6455452" y="5641153"/>
            <a:ext cx="1342496" cy="8974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1st distribution stage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BDFDDC6-B7A8-8542-9B32-6C6F3A5DC5D7}"/>
              </a:ext>
            </a:extLst>
          </p:cNvPr>
          <p:cNvSpPr/>
          <p:nvPr/>
        </p:nvSpPr>
        <p:spPr>
          <a:xfrm>
            <a:off x="8920761" y="4280941"/>
            <a:ext cx="1208823" cy="67164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distribution stage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E396547-1DDC-5141-9334-A6F2589A7D37}"/>
              </a:ext>
            </a:extLst>
          </p:cNvPr>
          <p:cNvCxnSpPr>
            <a:cxnSpLocks/>
          </p:cNvCxnSpPr>
          <p:nvPr/>
        </p:nvCxnSpPr>
        <p:spPr>
          <a:xfrm>
            <a:off x="8634790" y="2427741"/>
            <a:ext cx="0" cy="218902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F3A7713-940C-5A45-8896-7F4C06CDA0ED}"/>
              </a:ext>
            </a:extLst>
          </p:cNvPr>
          <p:cNvCxnSpPr/>
          <p:nvPr/>
        </p:nvCxnSpPr>
        <p:spPr>
          <a:xfrm>
            <a:off x="8634790" y="2411513"/>
            <a:ext cx="299149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8AFBBB9-BFBD-7140-818D-A1AE055FC7AE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8634790" y="4616761"/>
            <a:ext cx="285971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8516C80-383B-1941-9284-77B39AFCAD59}"/>
              </a:ext>
            </a:extLst>
          </p:cNvPr>
          <p:cNvCxnSpPr>
            <a:cxnSpLocks/>
          </p:cNvCxnSpPr>
          <p:nvPr/>
        </p:nvCxnSpPr>
        <p:spPr>
          <a:xfrm>
            <a:off x="8465702" y="2616106"/>
            <a:ext cx="212" cy="2205625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6AE417-CBC1-FD4C-B95F-FA734A6B2841}"/>
              </a:ext>
            </a:extLst>
          </p:cNvPr>
          <p:cNvCxnSpPr>
            <a:cxnSpLocks/>
          </p:cNvCxnSpPr>
          <p:nvPr/>
        </p:nvCxnSpPr>
        <p:spPr>
          <a:xfrm>
            <a:off x="8482744" y="2616106"/>
            <a:ext cx="468025" cy="1"/>
          </a:xfrm>
          <a:prstGeom prst="straightConnector1">
            <a:avLst/>
          </a:prstGeom>
          <a:ln w="254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A8C317E-6A56-1F40-8491-039D509E0F57}"/>
              </a:ext>
            </a:extLst>
          </p:cNvPr>
          <p:cNvCxnSpPr>
            <a:cxnSpLocks/>
          </p:cNvCxnSpPr>
          <p:nvPr/>
        </p:nvCxnSpPr>
        <p:spPr>
          <a:xfrm>
            <a:off x="8465914" y="4821731"/>
            <a:ext cx="468025" cy="7438"/>
          </a:xfrm>
          <a:prstGeom prst="straightConnector1">
            <a:avLst/>
          </a:prstGeom>
          <a:ln w="254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B810C15E-4634-B549-90E0-B1C094331BCD}"/>
              </a:ext>
            </a:extLst>
          </p:cNvPr>
          <p:cNvCxnSpPr>
            <a:cxnSpLocks/>
            <a:stCxn id="87" idx="0"/>
          </p:cNvCxnSpPr>
          <p:nvPr/>
        </p:nvCxnSpPr>
        <p:spPr>
          <a:xfrm rot="5400000" flipH="1" flipV="1">
            <a:off x="6746898" y="3926213"/>
            <a:ext cx="2094743" cy="1335139"/>
          </a:xfrm>
          <a:prstGeom prst="bentConnector3">
            <a:avLst>
              <a:gd name="adj1" fmla="val 97191"/>
            </a:avLst>
          </a:prstGeom>
          <a:ln w="25400">
            <a:solidFill>
              <a:srgbClr val="7030A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F4BD051-DB60-2A4F-8DA7-BB325BB7ABD2}"/>
              </a:ext>
            </a:extLst>
          </p:cNvPr>
          <p:cNvSpPr/>
          <p:nvPr/>
        </p:nvSpPr>
        <p:spPr>
          <a:xfrm>
            <a:off x="11232587" y="2604875"/>
            <a:ext cx="580767" cy="55200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AC31FF3-9A95-6F4C-BF57-BE92D2511F91}"/>
              </a:ext>
            </a:extLst>
          </p:cNvPr>
          <p:cNvSpPr txBox="1"/>
          <p:nvPr/>
        </p:nvSpPr>
        <p:spPr>
          <a:xfrm>
            <a:off x="11232587" y="2162104"/>
            <a:ext cx="58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24" name="Elbow Connector 123">
            <a:extLst>
              <a:ext uri="{FF2B5EF4-FFF2-40B4-BE49-F238E27FC236}">
                <a16:creationId xmlns:a16="http://schemas.microsoft.com/office/drawing/2014/main" id="{E86025F0-D828-B845-8DF2-FE0EC944948E}"/>
              </a:ext>
            </a:extLst>
          </p:cNvPr>
          <p:cNvCxnSpPr>
            <a:stCxn id="70" idx="3"/>
            <a:endCxn id="75" idx="1"/>
          </p:cNvCxnSpPr>
          <p:nvPr/>
        </p:nvCxnSpPr>
        <p:spPr>
          <a:xfrm flipV="1">
            <a:off x="10142762" y="1854452"/>
            <a:ext cx="1089826" cy="573289"/>
          </a:xfrm>
          <a:prstGeom prst="bentConnector3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6F498638-2858-A742-AF21-85B0DEBDE017}"/>
              </a:ext>
            </a:extLst>
          </p:cNvPr>
          <p:cNvCxnSpPr>
            <a:stCxn id="70" idx="3"/>
            <a:endCxn id="118" idx="1"/>
          </p:cNvCxnSpPr>
          <p:nvPr/>
        </p:nvCxnSpPr>
        <p:spPr>
          <a:xfrm>
            <a:off x="10142762" y="2427741"/>
            <a:ext cx="1089825" cy="453135"/>
          </a:xfrm>
          <a:prstGeom prst="bentConnector3">
            <a:avLst/>
          </a:prstGeom>
          <a:ln w="254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6C0E8EA-1739-C24C-8941-D9E16EE10587}"/>
              </a:ext>
            </a:extLst>
          </p:cNvPr>
          <p:cNvSpPr/>
          <p:nvPr/>
        </p:nvSpPr>
        <p:spPr>
          <a:xfrm>
            <a:off x="11236452" y="3782247"/>
            <a:ext cx="580767" cy="55200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C80A308-5D59-E04D-9FFD-EF7DA7783BEE}"/>
              </a:ext>
            </a:extLst>
          </p:cNvPr>
          <p:cNvSpPr/>
          <p:nvPr/>
        </p:nvSpPr>
        <p:spPr>
          <a:xfrm>
            <a:off x="11236451" y="4808671"/>
            <a:ext cx="580767" cy="55200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818EDA2-C18C-5C4A-BA74-C6C209C7B67A}"/>
              </a:ext>
            </a:extLst>
          </p:cNvPr>
          <p:cNvSpPr txBox="1"/>
          <p:nvPr/>
        </p:nvSpPr>
        <p:spPr>
          <a:xfrm>
            <a:off x="11236451" y="4365900"/>
            <a:ext cx="58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30" name="Elbow Connector 129">
            <a:extLst>
              <a:ext uri="{FF2B5EF4-FFF2-40B4-BE49-F238E27FC236}">
                <a16:creationId xmlns:a16="http://schemas.microsoft.com/office/drawing/2014/main" id="{27C06C74-CEAB-A74E-9A8C-85607CDF228A}"/>
              </a:ext>
            </a:extLst>
          </p:cNvPr>
          <p:cNvCxnSpPr>
            <a:endCxn id="127" idx="1"/>
          </p:cNvCxnSpPr>
          <p:nvPr/>
        </p:nvCxnSpPr>
        <p:spPr>
          <a:xfrm flipV="1">
            <a:off x="10146626" y="4058248"/>
            <a:ext cx="1089826" cy="573289"/>
          </a:xfrm>
          <a:prstGeom prst="bentConnector3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>
            <a:extLst>
              <a:ext uri="{FF2B5EF4-FFF2-40B4-BE49-F238E27FC236}">
                <a16:creationId xmlns:a16="http://schemas.microsoft.com/office/drawing/2014/main" id="{2E0BD60D-8639-0940-96C2-9CB45CBEFF22}"/>
              </a:ext>
            </a:extLst>
          </p:cNvPr>
          <p:cNvCxnSpPr>
            <a:endCxn id="128" idx="1"/>
          </p:cNvCxnSpPr>
          <p:nvPr/>
        </p:nvCxnSpPr>
        <p:spPr>
          <a:xfrm>
            <a:off x="10146626" y="4631537"/>
            <a:ext cx="1089825" cy="453135"/>
          </a:xfrm>
          <a:prstGeom prst="bentConnector3">
            <a:avLst/>
          </a:prstGeom>
          <a:ln w="254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2AD66549-69D6-D644-9BFD-72BDE9EDB4FE}"/>
              </a:ext>
            </a:extLst>
          </p:cNvPr>
          <p:cNvSpPr txBox="1"/>
          <p:nvPr/>
        </p:nvSpPr>
        <p:spPr>
          <a:xfrm>
            <a:off x="11232586" y="3278973"/>
            <a:ext cx="58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4B2D9A1-235E-2847-BDBA-F60148242EC9}"/>
              </a:ext>
            </a:extLst>
          </p:cNvPr>
          <p:cNvSpPr txBox="1"/>
          <p:nvPr/>
        </p:nvSpPr>
        <p:spPr>
          <a:xfrm>
            <a:off x="9971764" y="2876608"/>
            <a:ext cx="14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Clk</a:t>
            </a:r>
            <a:r>
              <a:rPr lang="en-US" sz="1400" dirty="0"/>
              <a:t> and data</a:t>
            </a:r>
          </a:p>
          <a:p>
            <a:r>
              <a:rPr lang="en-US" sz="1400" dirty="0"/>
              <a:t>(redounded link)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4B74485-4F2C-F942-AD54-BBA29E8DA037}"/>
              </a:ext>
            </a:extLst>
          </p:cNvPr>
          <p:cNvSpPr txBox="1"/>
          <p:nvPr/>
        </p:nvSpPr>
        <p:spPr>
          <a:xfrm>
            <a:off x="9832010" y="5032521"/>
            <a:ext cx="14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Clk</a:t>
            </a:r>
            <a:r>
              <a:rPr lang="en-US" sz="1400" dirty="0"/>
              <a:t> and data</a:t>
            </a:r>
          </a:p>
          <a:p>
            <a:r>
              <a:rPr lang="en-US" sz="1400" dirty="0"/>
              <a:t>(redounded link)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F275D35-20CE-4C44-A0C0-44C2163B03CB}"/>
              </a:ext>
            </a:extLst>
          </p:cNvPr>
          <p:cNvSpPr/>
          <p:nvPr/>
        </p:nvSpPr>
        <p:spPr>
          <a:xfrm>
            <a:off x="7104198" y="861590"/>
            <a:ext cx="973644" cy="10005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DAQ</a:t>
            </a:r>
          </a:p>
          <a:p>
            <a:pPr algn="ctr"/>
            <a:r>
              <a:rPr lang="en-US" dirty="0"/>
              <a:t>(PC)</a:t>
            </a:r>
          </a:p>
        </p:txBody>
      </p:sp>
      <p:cxnSp>
        <p:nvCxnSpPr>
          <p:cNvPr id="171" name="Elbow Connector 170">
            <a:extLst>
              <a:ext uri="{FF2B5EF4-FFF2-40B4-BE49-F238E27FC236}">
                <a16:creationId xmlns:a16="http://schemas.microsoft.com/office/drawing/2014/main" id="{32B9389C-77C6-A441-BEE6-CA3E4A5F4D06}"/>
              </a:ext>
            </a:extLst>
          </p:cNvPr>
          <p:cNvCxnSpPr>
            <a:stCxn id="169" idx="3"/>
            <a:endCxn id="70" idx="0"/>
          </p:cNvCxnSpPr>
          <p:nvPr/>
        </p:nvCxnSpPr>
        <p:spPr>
          <a:xfrm>
            <a:off x="8077842" y="1361872"/>
            <a:ext cx="1460509" cy="730048"/>
          </a:xfrm>
          <a:prstGeom prst="bentConnector2">
            <a:avLst/>
          </a:prstGeom>
          <a:ln w="254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>
            <a:extLst>
              <a:ext uri="{FF2B5EF4-FFF2-40B4-BE49-F238E27FC236}">
                <a16:creationId xmlns:a16="http://schemas.microsoft.com/office/drawing/2014/main" id="{24F517D8-438B-214E-B617-C8F91AED43C2}"/>
              </a:ext>
            </a:extLst>
          </p:cNvPr>
          <p:cNvCxnSpPr>
            <a:stCxn id="169" idx="2"/>
            <a:endCxn id="25" idx="0"/>
          </p:cNvCxnSpPr>
          <p:nvPr/>
        </p:nvCxnSpPr>
        <p:spPr>
          <a:xfrm rot="5400000">
            <a:off x="6845957" y="1678699"/>
            <a:ext cx="561608" cy="928518"/>
          </a:xfrm>
          <a:prstGeom prst="bentConnector3">
            <a:avLst/>
          </a:prstGeom>
          <a:ln w="254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05820FF-654B-9245-BE69-2B4A39A4E1E1}"/>
              </a:ext>
            </a:extLst>
          </p:cNvPr>
          <p:cNvCxnSpPr>
            <a:stCxn id="70" idx="2"/>
          </p:cNvCxnSpPr>
          <p:nvPr/>
        </p:nvCxnSpPr>
        <p:spPr>
          <a:xfrm flipH="1">
            <a:off x="9538350" y="2763561"/>
            <a:ext cx="1" cy="151738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8EEAEE3D-FA68-C148-8141-926AFE48C8CA}"/>
              </a:ext>
            </a:extLst>
          </p:cNvPr>
          <p:cNvSpPr txBox="1"/>
          <p:nvPr/>
        </p:nvSpPr>
        <p:spPr>
          <a:xfrm>
            <a:off x="7276090" y="3238637"/>
            <a:ext cx="1322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125MHz &amp; data</a:t>
            </a:r>
            <a:endParaRPr lang="en-US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1BBC5B6-047C-884C-9AEA-94D2AB8A21A5}"/>
              </a:ext>
            </a:extLst>
          </p:cNvPr>
          <p:cNvSpPr txBox="1"/>
          <p:nvPr/>
        </p:nvSpPr>
        <p:spPr>
          <a:xfrm>
            <a:off x="5151171" y="3690304"/>
            <a:ext cx="1523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Sync commands</a:t>
            </a:r>
            <a:endParaRPr lang="en-US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F02C2608-4B25-5D4F-8704-8CE8A999FCA4}"/>
              </a:ext>
            </a:extLst>
          </p:cNvPr>
          <p:cNvSpPr txBox="1"/>
          <p:nvPr/>
        </p:nvSpPr>
        <p:spPr>
          <a:xfrm>
            <a:off x="8286068" y="1002825"/>
            <a:ext cx="1088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Slow control</a:t>
            </a:r>
            <a:endParaRPr lang="en-US" sz="1600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CD5C187-33DE-6F4F-93BF-C237FA2DCAA0}"/>
              </a:ext>
            </a:extLst>
          </p:cNvPr>
          <p:cNvSpPr txBox="1"/>
          <p:nvPr/>
        </p:nvSpPr>
        <p:spPr>
          <a:xfrm>
            <a:off x="8849915" y="3278973"/>
            <a:ext cx="70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Slow </a:t>
            </a:r>
          </a:p>
          <a:p>
            <a:r>
              <a:rPr lang="en-US" sz="1400" dirty="0"/>
              <a:t>control</a:t>
            </a:r>
            <a:endParaRPr lang="en-US" sz="1600" dirty="0"/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0D32DC9E-2C19-6040-854D-805062D0DFBA}"/>
              </a:ext>
            </a:extLst>
          </p:cNvPr>
          <p:cNvCxnSpPr>
            <a:stCxn id="25" idx="3"/>
          </p:cNvCxnSpPr>
          <p:nvPr/>
        </p:nvCxnSpPr>
        <p:spPr>
          <a:xfrm flipV="1">
            <a:off x="7333750" y="2867067"/>
            <a:ext cx="1344303" cy="5429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7CAFDFE9-83B8-4F4C-B502-43CB807EF317}"/>
              </a:ext>
            </a:extLst>
          </p:cNvPr>
          <p:cNvCxnSpPr>
            <a:cxnSpLocks/>
          </p:cNvCxnSpPr>
          <p:nvPr/>
        </p:nvCxnSpPr>
        <p:spPr>
          <a:xfrm>
            <a:off x="7444963" y="1862154"/>
            <a:ext cx="0" cy="3780907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EB811E0C-CDA3-004F-9DA4-88BEF4FB646A}"/>
              </a:ext>
            </a:extLst>
          </p:cNvPr>
          <p:cNvSpPr txBox="1"/>
          <p:nvPr/>
        </p:nvSpPr>
        <p:spPr>
          <a:xfrm>
            <a:off x="7179170" y="3823580"/>
            <a:ext cx="1322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125MHz &amp; data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F8F68-F272-454C-905F-3FCB57B5FC4F}"/>
              </a:ext>
            </a:extLst>
          </p:cNvPr>
          <p:cNvSpPr/>
          <p:nvPr/>
        </p:nvSpPr>
        <p:spPr>
          <a:xfrm>
            <a:off x="5151170" y="4093320"/>
            <a:ext cx="1124435" cy="523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Calibration</a:t>
            </a:r>
            <a:endParaRPr lang="en-US" sz="12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9A5CC99-62D0-0149-B769-0629C5DB9767}"/>
              </a:ext>
            </a:extLst>
          </p:cNvPr>
          <p:cNvSpPr txBox="1"/>
          <p:nvPr/>
        </p:nvSpPr>
        <p:spPr>
          <a:xfrm>
            <a:off x="6410506" y="1837978"/>
            <a:ext cx="112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Commands</a:t>
            </a:r>
            <a:endParaRPr lang="en-US" dirty="0"/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4967C288-1766-5D44-9696-EE4F0DC3757C}"/>
              </a:ext>
            </a:extLst>
          </p:cNvPr>
          <p:cNvCxnSpPr>
            <a:cxnSpLocks/>
            <a:stCxn id="5" idx="3"/>
            <a:endCxn id="25" idx="2"/>
          </p:cNvCxnSpPr>
          <p:nvPr/>
        </p:nvCxnSpPr>
        <p:spPr>
          <a:xfrm flipV="1">
            <a:off x="6275605" y="3321229"/>
            <a:ext cx="386897" cy="1033812"/>
          </a:xfrm>
          <a:prstGeom prst="bentConnector2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4F213E-1431-6442-96CD-FA4E9A331487}"/>
              </a:ext>
            </a:extLst>
          </p:cNvPr>
          <p:cNvCxnSpPr/>
          <p:nvPr/>
        </p:nvCxnSpPr>
        <p:spPr>
          <a:xfrm>
            <a:off x="6662502" y="4253781"/>
            <a:ext cx="0" cy="1397602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8DEE321-5458-C048-9A43-71CB9C5E391F}"/>
              </a:ext>
            </a:extLst>
          </p:cNvPr>
          <p:cNvSpPr txBox="1"/>
          <p:nvPr/>
        </p:nvSpPr>
        <p:spPr>
          <a:xfrm>
            <a:off x="6292647" y="419911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/</a:t>
            </a:r>
          </a:p>
          <a:p>
            <a:pPr algn="ctr"/>
            <a:r>
              <a:rPr lang="en-US" sz="1600" dirty="0"/>
              <a:t>10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EF0EBEB-6FEB-AF46-94E3-2E10EAF99897}"/>
              </a:ext>
            </a:extLst>
          </p:cNvPr>
          <p:cNvSpPr/>
          <p:nvPr/>
        </p:nvSpPr>
        <p:spPr>
          <a:xfrm>
            <a:off x="404552" y="1829760"/>
            <a:ext cx="905933" cy="609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GNSS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BFA195F-9BDA-994E-BABE-8B7DA4B89E6C}"/>
              </a:ext>
            </a:extLst>
          </p:cNvPr>
          <p:cNvSpPr/>
          <p:nvPr/>
        </p:nvSpPr>
        <p:spPr>
          <a:xfrm>
            <a:off x="300914" y="5957850"/>
            <a:ext cx="905933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GNSS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CFD98AFC-9178-9042-8A29-2EE704AD2D93}"/>
              </a:ext>
            </a:extLst>
          </p:cNvPr>
          <p:cNvCxnSpPr>
            <a:stCxn id="9" idx="3"/>
            <a:endCxn id="10" idx="2"/>
          </p:cNvCxnSpPr>
          <p:nvPr/>
        </p:nvCxnSpPr>
        <p:spPr>
          <a:xfrm flipV="1">
            <a:off x="2932278" y="3201212"/>
            <a:ext cx="425517" cy="846001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8A8F7359-31B6-2A49-8476-2B7FE8312C94}"/>
              </a:ext>
            </a:extLst>
          </p:cNvPr>
          <p:cNvSpPr txBox="1"/>
          <p:nvPr/>
        </p:nvSpPr>
        <p:spPr>
          <a:xfrm>
            <a:off x="3668494" y="2458952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PPS/10MHz</a:t>
            </a: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B0C52038-FDDA-024D-9660-3F45C3329FDC}"/>
              </a:ext>
            </a:extLst>
          </p:cNvPr>
          <p:cNvCxnSpPr>
            <a:cxnSpLocks/>
            <a:stCxn id="10" idx="1"/>
            <a:endCxn id="81" idx="2"/>
          </p:cNvCxnSpPr>
          <p:nvPr/>
        </p:nvCxnSpPr>
        <p:spPr>
          <a:xfrm rot="10800000">
            <a:off x="857519" y="2439360"/>
            <a:ext cx="2173704" cy="300638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BD83FA1-E50A-D344-8F50-F0413DBBAD71}"/>
              </a:ext>
            </a:extLst>
          </p:cNvPr>
          <p:cNvCxnSpPr>
            <a:stCxn id="10" idx="3"/>
          </p:cNvCxnSpPr>
          <p:nvPr/>
        </p:nvCxnSpPr>
        <p:spPr>
          <a:xfrm>
            <a:off x="3684366" y="2739998"/>
            <a:ext cx="2306888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D4FD7CF1-9ACC-574F-8EB5-B2A35F098BF3}"/>
              </a:ext>
            </a:extLst>
          </p:cNvPr>
          <p:cNvSpPr txBox="1"/>
          <p:nvPr/>
        </p:nvSpPr>
        <p:spPr>
          <a:xfrm>
            <a:off x="1693502" y="2420402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PPS/10MHz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F7ECE5B-CB5C-4C4B-BB82-ADB2D4546339}"/>
              </a:ext>
            </a:extLst>
          </p:cNvPr>
          <p:cNvSpPr/>
          <p:nvPr/>
        </p:nvSpPr>
        <p:spPr>
          <a:xfrm>
            <a:off x="4087213" y="3478040"/>
            <a:ext cx="919092" cy="897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Time/</a:t>
            </a:r>
          </a:p>
          <a:p>
            <a:pPr algn="ctr"/>
            <a:r>
              <a:rPr lang="en-US" sz="1600" dirty="0"/>
              <a:t>Freq comp.</a:t>
            </a:r>
          </a:p>
        </p:txBody>
      </p: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F9EA4480-2C03-5E4B-BE30-8D9F4EEE3F67}"/>
              </a:ext>
            </a:extLst>
          </p:cNvPr>
          <p:cNvCxnSpPr>
            <a:stCxn id="10" idx="3"/>
            <a:endCxn id="120" idx="0"/>
          </p:cNvCxnSpPr>
          <p:nvPr/>
        </p:nvCxnSpPr>
        <p:spPr>
          <a:xfrm>
            <a:off x="3684366" y="2739998"/>
            <a:ext cx="862393" cy="738042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2C15E6B-2CF3-EC4D-91CA-02EAC207E543}"/>
              </a:ext>
            </a:extLst>
          </p:cNvPr>
          <p:cNvSpPr/>
          <p:nvPr/>
        </p:nvSpPr>
        <p:spPr>
          <a:xfrm>
            <a:off x="2370927" y="5844112"/>
            <a:ext cx="986867" cy="6565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Atomic Clock</a:t>
            </a:r>
          </a:p>
        </p:txBody>
      </p: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45E802B4-FA6C-DD4D-A485-3077A776E816}"/>
              </a:ext>
            </a:extLst>
          </p:cNvPr>
          <p:cNvCxnSpPr>
            <a:stCxn id="53" idx="3"/>
            <a:endCxn id="87" idx="1"/>
          </p:cNvCxnSpPr>
          <p:nvPr/>
        </p:nvCxnSpPr>
        <p:spPr>
          <a:xfrm>
            <a:off x="4881908" y="5587006"/>
            <a:ext cx="1573544" cy="502881"/>
          </a:xfrm>
          <a:prstGeom prst="bentConnector3">
            <a:avLst/>
          </a:prstGeom>
          <a:ln w="254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15C26F22-03E4-C943-BECB-ACF43328B571}"/>
              </a:ext>
            </a:extLst>
          </p:cNvPr>
          <p:cNvCxnSpPr>
            <a:stCxn id="121" idx="3"/>
            <a:endCxn id="53" idx="2"/>
          </p:cNvCxnSpPr>
          <p:nvPr/>
        </p:nvCxnSpPr>
        <p:spPr>
          <a:xfrm flipV="1">
            <a:off x="3357794" y="5971595"/>
            <a:ext cx="1197543" cy="200812"/>
          </a:xfrm>
          <a:prstGeom prst="bentConnector2">
            <a:avLst/>
          </a:prstGeom>
          <a:ln w="254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A8F6370E-501D-C04D-ADEF-9089017925CE}"/>
              </a:ext>
            </a:extLst>
          </p:cNvPr>
          <p:cNvCxnSpPr>
            <a:stCxn id="53" idx="1"/>
          </p:cNvCxnSpPr>
          <p:nvPr/>
        </p:nvCxnSpPr>
        <p:spPr>
          <a:xfrm rot="10800000" flipV="1">
            <a:off x="576765" y="5587006"/>
            <a:ext cx="3652000" cy="218444"/>
          </a:xfrm>
          <a:prstGeom prst="bentConnector3">
            <a:avLst>
              <a:gd name="adj1" fmla="val 100076"/>
            </a:avLst>
          </a:prstGeom>
          <a:ln w="254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AEDD6743-C43A-4642-82D6-1113987D1604}"/>
              </a:ext>
            </a:extLst>
          </p:cNvPr>
          <p:cNvSpPr txBox="1"/>
          <p:nvPr/>
        </p:nvSpPr>
        <p:spPr>
          <a:xfrm>
            <a:off x="3437696" y="6191120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PPS/10MHz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6D4B38E-85A4-1D43-8684-B0B387779D96}"/>
              </a:ext>
            </a:extLst>
          </p:cNvPr>
          <p:cNvSpPr txBox="1"/>
          <p:nvPr/>
        </p:nvSpPr>
        <p:spPr>
          <a:xfrm>
            <a:off x="2195296" y="5254191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PPS/10MHz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E53D206-3BCD-B947-811C-0006EDC8D089}"/>
              </a:ext>
            </a:extLst>
          </p:cNvPr>
          <p:cNvSpPr txBox="1"/>
          <p:nvPr/>
        </p:nvSpPr>
        <p:spPr>
          <a:xfrm>
            <a:off x="5047690" y="6119903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PPS/125MHz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768AD8B-706F-A649-A269-1C24052F44BC}"/>
              </a:ext>
            </a:extLst>
          </p:cNvPr>
          <p:cNvCxnSpPr>
            <a:stCxn id="53" idx="0"/>
            <a:endCxn id="120" idx="2"/>
          </p:cNvCxnSpPr>
          <p:nvPr/>
        </p:nvCxnSpPr>
        <p:spPr>
          <a:xfrm flipH="1" flipV="1">
            <a:off x="4546759" y="4375507"/>
            <a:ext cx="8578" cy="826909"/>
          </a:xfrm>
          <a:prstGeom prst="straightConnector1">
            <a:avLst/>
          </a:prstGeom>
          <a:ln w="254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A40A51C3-FBD7-AC41-83D8-93E6DE54F033}"/>
              </a:ext>
            </a:extLst>
          </p:cNvPr>
          <p:cNvSpPr txBox="1"/>
          <p:nvPr/>
        </p:nvSpPr>
        <p:spPr>
          <a:xfrm>
            <a:off x="3464469" y="4514756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PPS/10MHz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37F995C-44F6-AC4C-B449-8E96E7F3A3F2}"/>
              </a:ext>
            </a:extLst>
          </p:cNvPr>
          <p:cNvCxnSpPr>
            <a:cxnSpLocks/>
          </p:cNvCxnSpPr>
          <p:nvPr/>
        </p:nvCxnSpPr>
        <p:spPr>
          <a:xfrm flipV="1">
            <a:off x="191528" y="1310602"/>
            <a:ext cx="0" cy="449484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30812C3-E317-8542-AB54-CE53399CDC2E}"/>
              </a:ext>
            </a:extLst>
          </p:cNvPr>
          <p:cNvCxnSpPr>
            <a:cxnSpLocks/>
          </p:cNvCxnSpPr>
          <p:nvPr/>
        </p:nvCxnSpPr>
        <p:spPr>
          <a:xfrm flipV="1">
            <a:off x="200583" y="1179530"/>
            <a:ext cx="6894561" cy="25404"/>
          </a:xfrm>
          <a:prstGeom prst="line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AAF7AE7C-786B-744E-A59A-378D9DFFC9F2}"/>
              </a:ext>
            </a:extLst>
          </p:cNvPr>
          <p:cNvCxnSpPr>
            <a:cxnSpLocks/>
          </p:cNvCxnSpPr>
          <p:nvPr/>
        </p:nvCxnSpPr>
        <p:spPr>
          <a:xfrm flipV="1">
            <a:off x="4811359" y="1374052"/>
            <a:ext cx="2321787" cy="2115440"/>
          </a:xfrm>
          <a:prstGeom prst="bentConnector3">
            <a:avLst>
              <a:gd name="adj1" fmla="val -56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69D5D612-BC6D-B04B-BEEB-3E4A29C89797}"/>
              </a:ext>
            </a:extLst>
          </p:cNvPr>
          <p:cNvSpPr txBox="1"/>
          <p:nvPr/>
        </p:nvSpPr>
        <p:spPr>
          <a:xfrm>
            <a:off x="2643416" y="794172"/>
            <a:ext cx="288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/</a:t>
            </a:r>
          </a:p>
          <a:p>
            <a:pPr algn="ctr"/>
            <a:r>
              <a:rPr lang="en-US" sz="1600" dirty="0"/>
              <a:t>/</a:t>
            </a:r>
          </a:p>
          <a:p>
            <a:pPr algn="ctr"/>
            <a:r>
              <a:rPr lang="en-US" sz="16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1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22" y="87332"/>
            <a:ext cx="12153290" cy="69673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HK Clock Distribution Scheme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599173-9BAB-BC4B-B960-FD87E7BE88DF}"/>
              </a:ext>
            </a:extLst>
          </p:cNvPr>
          <p:cNvSpPr/>
          <p:nvPr/>
        </p:nvSpPr>
        <p:spPr>
          <a:xfrm>
            <a:off x="228599" y="1768388"/>
            <a:ext cx="905933" cy="609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GNSS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DF2854-08C0-1848-A141-B6DE7DE089FC}"/>
              </a:ext>
            </a:extLst>
          </p:cNvPr>
          <p:cNvSpPr/>
          <p:nvPr/>
        </p:nvSpPr>
        <p:spPr>
          <a:xfrm>
            <a:off x="1945411" y="3718918"/>
            <a:ext cx="986867" cy="6565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Atomic Clock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50EFDE-D012-7046-A39D-339C693F2247}"/>
              </a:ext>
            </a:extLst>
          </p:cNvPr>
          <p:cNvCxnSpPr>
            <a:cxnSpLocks/>
          </p:cNvCxnSpPr>
          <p:nvPr/>
        </p:nvCxnSpPr>
        <p:spPr>
          <a:xfrm>
            <a:off x="1642533" y="750113"/>
            <a:ext cx="0" cy="6031221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43C977C-52B8-0245-A174-12CF443D2649}"/>
              </a:ext>
            </a:extLst>
          </p:cNvPr>
          <p:cNvSpPr/>
          <p:nvPr/>
        </p:nvSpPr>
        <p:spPr>
          <a:xfrm>
            <a:off x="5991254" y="2423762"/>
            <a:ext cx="1342496" cy="8974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1st distribution stage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3D8D42-54D6-A048-8F31-F24911BEF3FC}"/>
              </a:ext>
            </a:extLst>
          </p:cNvPr>
          <p:cNvSpPr txBox="1"/>
          <p:nvPr/>
        </p:nvSpPr>
        <p:spPr>
          <a:xfrm>
            <a:off x="1152193" y="389509"/>
            <a:ext cx="83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Cavern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2577C23-82FC-AE43-9E29-96F7577BC677}"/>
              </a:ext>
            </a:extLst>
          </p:cNvPr>
          <p:cNvSpPr txBox="1"/>
          <p:nvPr/>
        </p:nvSpPr>
        <p:spPr>
          <a:xfrm>
            <a:off x="4777463" y="717078"/>
            <a:ext cx="163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Time data and UTC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7C56C3-EA80-F440-8D08-846F938C7AEE}"/>
              </a:ext>
            </a:extLst>
          </p:cNvPr>
          <p:cNvSpPr txBox="1"/>
          <p:nvPr/>
        </p:nvSpPr>
        <p:spPr>
          <a:xfrm>
            <a:off x="2159886" y="3308395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PPS/10MHz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2D1E06-8C4D-1841-959E-6CB44A97D483}"/>
              </a:ext>
            </a:extLst>
          </p:cNvPr>
          <p:cNvSpPr/>
          <p:nvPr/>
        </p:nvSpPr>
        <p:spPr>
          <a:xfrm>
            <a:off x="148514" y="5805450"/>
            <a:ext cx="905933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GNSS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38EF2044-ED9B-1849-8AE8-D8B715ED90A1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3497022" y="-1829734"/>
            <a:ext cx="782666" cy="641357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8DF6A62-2B2D-7142-9BD9-03C71BCB94E9}"/>
              </a:ext>
            </a:extLst>
          </p:cNvPr>
          <p:cNvSpPr/>
          <p:nvPr/>
        </p:nvSpPr>
        <p:spPr>
          <a:xfrm>
            <a:off x="76280" y="5113548"/>
            <a:ext cx="8064235" cy="1501124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4D1795-D6AD-A848-8641-AA5BB7DFF9E7}"/>
              </a:ext>
            </a:extLst>
          </p:cNvPr>
          <p:cNvSpPr txBox="1"/>
          <p:nvPr/>
        </p:nvSpPr>
        <p:spPr>
          <a:xfrm>
            <a:off x="6930312" y="6563323"/>
            <a:ext cx="1210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Redundancy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192B4B-76A6-124D-A447-AEA824FBC7A7}"/>
              </a:ext>
            </a:extLst>
          </p:cNvPr>
          <p:cNvSpPr/>
          <p:nvPr/>
        </p:nvSpPr>
        <p:spPr>
          <a:xfrm>
            <a:off x="3031223" y="2278784"/>
            <a:ext cx="653143" cy="92242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Time Ref/</a:t>
            </a:r>
          </a:p>
          <a:p>
            <a:pPr algn="ctr"/>
            <a:r>
              <a:rPr lang="en-US" sz="1200" dirty="0"/>
              <a:t>fanout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170280E-A2CC-1649-846D-B7383B4C25D8}"/>
              </a:ext>
            </a:extLst>
          </p:cNvPr>
          <p:cNvSpPr/>
          <p:nvPr/>
        </p:nvSpPr>
        <p:spPr>
          <a:xfrm>
            <a:off x="4228765" y="5202416"/>
            <a:ext cx="653143" cy="7691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Time Ref/</a:t>
            </a:r>
          </a:p>
          <a:p>
            <a:pPr algn="ctr"/>
            <a:r>
              <a:rPr lang="en-US" sz="1200" dirty="0"/>
              <a:t>fanout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F13A94A-7A04-694B-BA8C-2FC8FA471E57}"/>
              </a:ext>
            </a:extLst>
          </p:cNvPr>
          <p:cNvSpPr/>
          <p:nvPr/>
        </p:nvSpPr>
        <p:spPr>
          <a:xfrm>
            <a:off x="8933939" y="2091920"/>
            <a:ext cx="1208823" cy="67164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distribution stage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37CCE3-6460-B949-B6F4-0E8DC9C26D26}"/>
              </a:ext>
            </a:extLst>
          </p:cNvPr>
          <p:cNvSpPr/>
          <p:nvPr/>
        </p:nvSpPr>
        <p:spPr>
          <a:xfrm>
            <a:off x="11232588" y="1578451"/>
            <a:ext cx="580767" cy="55200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09C09F2-BD49-8A45-9342-27E23AEC71E8}"/>
              </a:ext>
            </a:extLst>
          </p:cNvPr>
          <p:cNvSpPr/>
          <p:nvPr/>
        </p:nvSpPr>
        <p:spPr>
          <a:xfrm>
            <a:off x="6455452" y="5641153"/>
            <a:ext cx="1342496" cy="8974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1st distribution stage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BDFDDC6-B7A8-8542-9B32-6C6F3A5DC5D7}"/>
              </a:ext>
            </a:extLst>
          </p:cNvPr>
          <p:cNvSpPr/>
          <p:nvPr/>
        </p:nvSpPr>
        <p:spPr>
          <a:xfrm>
            <a:off x="8920761" y="4280941"/>
            <a:ext cx="1208823" cy="67164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distribution stage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E396547-1DDC-5141-9334-A6F2589A7D37}"/>
              </a:ext>
            </a:extLst>
          </p:cNvPr>
          <p:cNvCxnSpPr>
            <a:cxnSpLocks/>
          </p:cNvCxnSpPr>
          <p:nvPr/>
        </p:nvCxnSpPr>
        <p:spPr>
          <a:xfrm>
            <a:off x="8634790" y="2427741"/>
            <a:ext cx="0" cy="218902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F3A7713-940C-5A45-8896-7F4C06CDA0ED}"/>
              </a:ext>
            </a:extLst>
          </p:cNvPr>
          <p:cNvCxnSpPr/>
          <p:nvPr/>
        </p:nvCxnSpPr>
        <p:spPr>
          <a:xfrm>
            <a:off x="8634790" y="2411513"/>
            <a:ext cx="299149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8AFBBB9-BFBD-7140-818D-A1AE055FC7AE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8634790" y="4616761"/>
            <a:ext cx="285971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8516C80-383B-1941-9284-77B39AFCAD59}"/>
              </a:ext>
            </a:extLst>
          </p:cNvPr>
          <p:cNvCxnSpPr>
            <a:cxnSpLocks/>
          </p:cNvCxnSpPr>
          <p:nvPr/>
        </p:nvCxnSpPr>
        <p:spPr>
          <a:xfrm>
            <a:off x="8465702" y="2616106"/>
            <a:ext cx="212" cy="2205625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6AE417-CBC1-FD4C-B95F-FA734A6B2841}"/>
              </a:ext>
            </a:extLst>
          </p:cNvPr>
          <p:cNvCxnSpPr>
            <a:cxnSpLocks/>
          </p:cNvCxnSpPr>
          <p:nvPr/>
        </p:nvCxnSpPr>
        <p:spPr>
          <a:xfrm>
            <a:off x="8482744" y="2616106"/>
            <a:ext cx="468025" cy="1"/>
          </a:xfrm>
          <a:prstGeom prst="straightConnector1">
            <a:avLst/>
          </a:prstGeom>
          <a:ln w="254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A8C317E-6A56-1F40-8491-039D509E0F57}"/>
              </a:ext>
            </a:extLst>
          </p:cNvPr>
          <p:cNvCxnSpPr>
            <a:cxnSpLocks/>
          </p:cNvCxnSpPr>
          <p:nvPr/>
        </p:nvCxnSpPr>
        <p:spPr>
          <a:xfrm>
            <a:off x="8465914" y="4821731"/>
            <a:ext cx="468025" cy="7438"/>
          </a:xfrm>
          <a:prstGeom prst="straightConnector1">
            <a:avLst/>
          </a:prstGeom>
          <a:ln w="254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B810C15E-4634-B549-90E0-B1C094331BCD}"/>
              </a:ext>
            </a:extLst>
          </p:cNvPr>
          <p:cNvCxnSpPr>
            <a:cxnSpLocks/>
            <a:stCxn id="87" idx="0"/>
          </p:cNvCxnSpPr>
          <p:nvPr/>
        </p:nvCxnSpPr>
        <p:spPr>
          <a:xfrm rot="5400000" flipH="1" flipV="1">
            <a:off x="6746898" y="3926213"/>
            <a:ext cx="2094743" cy="1335139"/>
          </a:xfrm>
          <a:prstGeom prst="bentConnector3">
            <a:avLst>
              <a:gd name="adj1" fmla="val 97191"/>
            </a:avLst>
          </a:prstGeom>
          <a:ln w="25400">
            <a:solidFill>
              <a:srgbClr val="7030A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F4BD051-DB60-2A4F-8DA7-BB325BB7ABD2}"/>
              </a:ext>
            </a:extLst>
          </p:cNvPr>
          <p:cNvSpPr/>
          <p:nvPr/>
        </p:nvSpPr>
        <p:spPr>
          <a:xfrm>
            <a:off x="11232587" y="2604875"/>
            <a:ext cx="580767" cy="55200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AC31FF3-9A95-6F4C-BF57-BE92D2511F91}"/>
              </a:ext>
            </a:extLst>
          </p:cNvPr>
          <p:cNvSpPr txBox="1"/>
          <p:nvPr/>
        </p:nvSpPr>
        <p:spPr>
          <a:xfrm>
            <a:off x="11232587" y="2162104"/>
            <a:ext cx="58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24" name="Elbow Connector 123">
            <a:extLst>
              <a:ext uri="{FF2B5EF4-FFF2-40B4-BE49-F238E27FC236}">
                <a16:creationId xmlns:a16="http://schemas.microsoft.com/office/drawing/2014/main" id="{E86025F0-D828-B845-8DF2-FE0EC944948E}"/>
              </a:ext>
            </a:extLst>
          </p:cNvPr>
          <p:cNvCxnSpPr>
            <a:stCxn id="70" idx="3"/>
            <a:endCxn id="75" idx="1"/>
          </p:cNvCxnSpPr>
          <p:nvPr/>
        </p:nvCxnSpPr>
        <p:spPr>
          <a:xfrm flipV="1">
            <a:off x="10142762" y="1854452"/>
            <a:ext cx="1089826" cy="573289"/>
          </a:xfrm>
          <a:prstGeom prst="bentConnector3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6F498638-2858-A742-AF21-85B0DEBDE017}"/>
              </a:ext>
            </a:extLst>
          </p:cNvPr>
          <p:cNvCxnSpPr>
            <a:stCxn id="70" idx="3"/>
            <a:endCxn id="118" idx="1"/>
          </p:cNvCxnSpPr>
          <p:nvPr/>
        </p:nvCxnSpPr>
        <p:spPr>
          <a:xfrm>
            <a:off x="10142762" y="2427741"/>
            <a:ext cx="1089825" cy="453135"/>
          </a:xfrm>
          <a:prstGeom prst="bentConnector3">
            <a:avLst/>
          </a:prstGeom>
          <a:ln w="254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6C0E8EA-1739-C24C-8941-D9E16EE10587}"/>
              </a:ext>
            </a:extLst>
          </p:cNvPr>
          <p:cNvSpPr/>
          <p:nvPr/>
        </p:nvSpPr>
        <p:spPr>
          <a:xfrm>
            <a:off x="11236452" y="3782247"/>
            <a:ext cx="580767" cy="55200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C80A308-5D59-E04D-9FFD-EF7DA7783BEE}"/>
              </a:ext>
            </a:extLst>
          </p:cNvPr>
          <p:cNvSpPr/>
          <p:nvPr/>
        </p:nvSpPr>
        <p:spPr>
          <a:xfrm>
            <a:off x="11236451" y="4808671"/>
            <a:ext cx="580767" cy="55200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818EDA2-C18C-5C4A-BA74-C6C209C7B67A}"/>
              </a:ext>
            </a:extLst>
          </p:cNvPr>
          <p:cNvSpPr txBox="1"/>
          <p:nvPr/>
        </p:nvSpPr>
        <p:spPr>
          <a:xfrm>
            <a:off x="11236451" y="4365900"/>
            <a:ext cx="58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30" name="Elbow Connector 129">
            <a:extLst>
              <a:ext uri="{FF2B5EF4-FFF2-40B4-BE49-F238E27FC236}">
                <a16:creationId xmlns:a16="http://schemas.microsoft.com/office/drawing/2014/main" id="{27C06C74-CEAB-A74E-9A8C-85607CDF228A}"/>
              </a:ext>
            </a:extLst>
          </p:cNvPr>
          <p:cNvCxnSpPr>
            <a:endCxn id="127" idx="1"/>
          </p:cNvCxnSpPr>
          <p:nvPr/>
        </p:nvCxnSpPr>
        <p:spPr>
          <a:xfrm flipV="1">
            <a:off x="10146626" y="4058248"/>
            <a:ext cx="1089826" cy="573289"/>
          </a:xfrm>
          <a:prstGeom prst="bentConnector3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>
            <a:extLst>
              <a:ext uri="{FF2B5EF4-FFF2-40B4-BE49-F238E27FC236}">
                <a16:creationId xmlns:a16="http://schemas.microsoft.com/office/drawing/2014/main" id="{2E0BD60D-8639-0940-96C2-9CB45CBEFF22}"/>
              </a:ext>
            </a:extLst>
          </p:cNvPr>
          <p:cNvCxnSpPr>
            <a:endCxn id="128" idx="1"/>
          </p:cNvCxnSpPr>
          <p:nvPr/>
        </p:nvCxnSpPr>
        <p:spPr>
          <a:xfrm>
            <a:off x="10146626" y="4631537"/>
            <a:ext cx="1089825" cy="453135"/>
          </a:xfrm>
          <a:prstGeom prst="bentConnector3">
            <a:avLst/>
          </a:prstGeom>
          <a:ln w="254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2AD66549-69D6-D644-9BFD-72BDE9EDB4FE}"/>
              </a:ext>
            </a:extLst>
          </p:cNvPr>
          <p:cNvSpPr txBox="1"/>
          <p:nvPr/>
        </p:nvSpPr>
        <p:spPr>
          <a:xfrm>
            <a:off x="11232586" y="3278973"/>
            <a:ext cx="58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4B2D9A1-235E-2847-BDBA-F60148242EC9}"/>
              </a:ext>
            </a:extLst>
          </p:cNvPr>
          <p:cNvSpPr txBox="1"/>
          <p:nvPr/>
        </p:nvSpPr>
        <p:spPr>
          <a:xfrm>
            <a:off x="9971764" y="2876608"/>
            <a:ext cx="14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Clk</a:t>
            </a:r>
            <a:r>
              <a:rPr lang="en-US" sz="1400" dirty="0"/>
              <a:t> and data</a:t>
            </a:r>
          </a:p>
          <a:p>
            <a:r>
              <a:rPr lang="en-US" sz="1400" dirty="0"/>
              <a:t>(redounded link)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4B74485-4F2C-F942-AD54-BBA29E8DA037}"/>
              </a:ext>
            </a:extLst>
          </p:cNvPr>
          <p:cNvSpPr txBox="1"/>
          <p:nvPr/>
        </p:nvSpPr>
        <p:spPr>
          <a:xfrm>
            <a:off x="9832010" y="5032521"/>
            <a:ext cx="14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Clk</a:t>
            </a:r>
            <a:r>
              <a:rPr lang="en-US" sz="1400" dirty="0"/>
              <a:t> and data</a:t>
            </a:r>
          </a:p>
          <a:p>
            <a:r>
              <a:rPr lang="en-US" sz="1400" dirty="0"/>
              <a:t>(redounded link)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F275D35-20CE-4C44-A0C0-44C2163B03CB}"/>
              </a:ext>
            </a:extLst>
          </p:cNvPr>
          <p:cNvSpPr/>
          <p:nvPr/>
        </p:nvSpPr>
        <p:spPr>
          <a:xfrm>
            <a:off x="7104198" y="861590"/>
            <a:ext cx="973644" cy="10005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DAQ</a:t>
            </a:r>
          </a:p>
          <a:p>
            <a:pPr algn="ctr"/>
            <a:r>
              <a:rPr lang="en-US" dirty="0"/>
              <a:t>(PC)</a:t>
            </a:r>
          </a:p>
        </p:txBody>
      </p:sp>
      <p:cxnSp>
        <p:nvCxnSpPr>
          <p:cNvPr id="171" name="Elbow Connector 170">
            <a:extLst>
              <a:ext uri="{FF2B5EF4-FFF2-40B4-BE49-F238E27FC236}">
                <a16:creationId xmlns:a16="http://schemas.microsoft.com/office/drawing/2014/main" id="{32B9389C-77C6-A441-BEE6-CA3E4A5F4D06}"/>
              </a:ext>
            </a:extLst>
          </p:cNvPr>
          <p:cNvCxnSpPr>
            <a:stCxn id="169" idx="3"/>
            <a:endCxn id="70" idx="0"/>
          </p:cNvCxnSpPr>
          <p:nvPr/>
        </p:nvCxnSpPr>
        <p:spPr>
          <a:xfrm>
            <a:off x="8077842" y="1361872"/>
            <a:ext cx="1460509" cy="730048"/>
          </a:xfrm>
          <a:prstGeom prst="bentConnector2">
            <a:avLst/>
          </a:prstGeom>
          <a:ln w="254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>
            <a:extLst>
              <a:ext uri="{FF2B5EF4-FFF2-40B4-BE49-F238E27FC236}">
                <a16:creationId xmlns:a16="http://schemas.microsoft.com/office/drawing/2014/main" id="{24F517D8-438B-214E-B617-C8F91AED43C2}"/>
              </a:ext>
            </a:extLst>
          </p:cNvPr>
          <p:cNvCxnSpPr>
            <a:stCxn id="169" idx="2"/>
            <a:endCxn id="25" idx="0"/>
          </p:cNvCxnSpPr>
          <p:nvPr/>
        </p:nvCxnSpPr>
        <p:spPr>
          <a:xfrm rot="5400000">
            <a:off x="6845957" y="1678699"/>
            <a:ext cx="561608" cy="928518"/>
          </a:xfrm>
          <a:prstGeom prst="bentConnector3">
            <a:avLst/>
          </a:prstGeom>
          <a:ln w="254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05820FF-654B-9245-BE69-2B4A39A4E1E1}"/>
              </a:ext>
            </a:extLst>
          </p:cNvPr>
          <p:cNvCxnSpPr>
            <a:stCxn id="70" idx="2"/>
          </p:cNvCxnSpPr>
          <p:nvPr/>
        </p:nvCxnSpPr>
        <p:spPr>
          <a:xfrm flipH="1">
            <a:off x="9538350" y="2763561"/>
            <a:ext cx="1" cy="151738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8EEAEE3D-FA68-C148-8141-926AFE48C8CA}"/>
              </a:ext>
            </a:extLst>
          </p:cNvPr>
          <p:cNvSpPr txBox="1"/>
          <p:nvPr/>
        </p:nvSpPr>
        <p:spPr>
          <a:xfrm>
            <a:off x="7276090" y="3238637"/>
            <a:ext cx="1322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125MHz &amp; data</a:t>
            </a:r>
            <a:endParaRPr lang="en-US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1BBC5B6-047C-884C-9AEA-94D2AB8A21A5}"/>
              </a:ext>
            </a:extLst>
          </p:cNvPr>
          <p:cNvSpPr txBox="1"/>
          <p:nvPr/>
        </p:nvSpPr>
        <p:spPr>
          <a:xfrm>
            <a:off x="5151171" y="3690304"/>
            <a:ext cx="1523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Sync commands</a:t>
            </a:r>
            <a:endParaRPr lang="en-US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F02C2608-4B25-5D4F-8704-8CE8A999FCA4}"/>
              </a:ext>
            </a:extLst>
          </p:cNvPr>
          <p:cNvSpPr txBox="1"/>
          <p:nvPr/>
        </p:nvSpPr>
        <p:spPr>
          <a:xfrm>
            <a:off x="8286068" y="1002825"/>
            <a:ext cx="1088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Slow control</a:t>
            </a:r>
            <a:endParaRPr lang="en-US" sz="1600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CD5C187-33DE-6F4F-93BF-C237FA2DCAA0}"/>
              </a:ext>
            </a:extLst>
          </p:cNvPr>
          <p:cNvSpPr txBox="1"/>
          <p:nvPr/>
        </p:nvSpPr>
        <p:spPr>
          <a:xfrm>
            <a:off x="8849915" y="3278973"/>
            <a:ext cx="70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Slow </a:t>
            </a:r>
          </a:p>
          <a:p>
            <a:r>
              <a:rPr lang="en-US" sz="1400" dirty="0"/>
              <a:t>control</a:t>
            </a:r>
            <a:endParaRPr lang="en-US" sz="1600" dirty="0"/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0D32DC9E-2C19-6040-854D-805062D0DFBA}"/>
              </a:ext>
            </a:extLst>
          </p:cNvPr>
          <p:cNvCxnSpPr>
            <a:stCxn id="25" idx="3"/>
          </p:cNvCxnSpPr>
          <p:nvPr/>
        </p:nvCxnSpPr>
        <p:spPr>
          <a:xfrm flipV="1">
            <a:off x="7333750" y="2867067"/>
            <a:ext cx="1344303" cy="5429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7CAFDFE9-83B8-4F4C-B502-43CB807EF317}"/>
              </a:ext>
            </a:extLst>
          </p:cNvPr>
          <p:cNvCxnSpPr>
            <a:cxnSpLocks/>
          </p:cNvCxnSpPr>
          <p:nvPr/>
        </p:nvCxnSpPr>
        <p:spPr>
          <a:xfrm>
            <a:off x="7444963" y="1862154"/>
            <a:ext cx="0" cy="3780907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EB811E0C-CDA3-004F-9DA4-88BEF4FB646A}"/>
              </a:ext>
            </a:extLst>
          </p:cNvPr>
          <p:cNvSpPr txBox="1"/>
          <p:nvPr/>
        </p:nvSpPr>
        <p:spPr>
          <a:xfrm>
            <a:off x="7179170" y="3823580"/>
            <a:ext cx="1322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125MHz &amp; data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F8F68-F272-454C-905F-3FCB57B5FC4F}"/>
              </a:ext>
            </a:extLst>
          </p:cNvPr>
          <p:cNvSpPr/>
          <p:nvPr/>
        </p:nvSpPr>
        <p:spPr>
          <a:xfrm>
            <a:off x="5151170" y="4093320"/>
            <a:ext cx="1124435" cy="523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Calibration</a:t>
            </a:r>
            <a:endParaRPr lang="en-US" sz="12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9A5CC99-62D0-0149-B769-0629C5DB9767}"/>
              </a:ext>
            </a:extLst>
          </p:cNvPr>
          <p:cNvSpPr txBox="1"/>
          <p:nvPr/>
        </p:nvSpPr>
        <p:spPr>
          <a:xfrm>
            <a:off x="6410506" y="1837978"/>
            <a:ext cx="112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Commands</a:t>
            </a:r>
            <a:endParaRPr lang="en-US" dirty="0"/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4967C288-1766-5D44-9696-EE4F0DC3757C}"/>
              </a:ext>
            </a:extLst>
          </p:cNvPr>
          <p:cNvCxnSpPr>
            <a:cxnSpLocks/>
            <a:stCxn id="5" idx="3"/>
            <a:endCxn id="25" idx="2"/>
          </p:cNvCxnSpPr>
          <p:nvPr/>
        </p:nvCxnSpPr>
        <p:spPr>
          <a:xfrm flipV="1">
            <a:off x="6275605" y="3321229"/>
            <a:ext cx="386897" cy="1033812"/>
          </a:xfrm>
          <a:prstGeom prst="bentConnector2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4F213E-1431-6442-96CD-FA4E9A331487}"/>
              </a:ext>
            </a:extLst>
          </p:cNvPr>
          <p:cNvCxnSpPr/>
          <p:nvPr/>
        </p:nvCxnSpPr>
        <p:spPr>
          <a:xfrm>
            <a:off x="6662502" y="4253781"/>
            <a:ext cx="0" cy="1397602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8DEE321-5458-C048-9A43-71CB9C5E391F}"/>
              </a:ext>
            </a:extLst>
          </p:cNvPr>
          <p:cNvSpPr txBox="1"/>
          <p:nvPr/>
        </p:nvSpPr>
        <p:spPr>
          <a:xfrm>
            <a:off x="6292647" y="419911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/</a:t>
            </a:r>
          </a:p>
          <a:p>
            <a:pPr algn="ctr"/>
            <a:r>
              <a:rPr lang="en-US" sz="1600" dirty="0"/>
              <a:t>10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EF0EBEB-6FEB-AF46-94E3-2E10EAF99897}"/>
              </a:ext>
            </a:extLst>
          </p:cNvPr>
          <p:cNvSpPr/>
          <p:nvPr/>
        </p:nvSpPr>
        <p:spPr>
          <a:xfrm>
            <a:off x="404552" y="1829760"/>
            <a:ext cx="905933" cy="609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GNSS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BFA195F-9BDA-994E-BABE-8B7DA4B89E6C}"/>
              </a:ext>
            </a:extLst>
          </p:cNvPr>
          <p:cNvSpPr/>
          <p:nvPr/>
        </p:nvSpPr>
        <p:spPr>
          <a:xfrm>
            <a:off x="300914" y="5957850"/>
            <a:ext cx="905933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GNSS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CFD98AFC-9178-9042-8A29-2EE704AD2D93}"/>
              </a:ext>
            </a:extLst>
          </p:cNvPr>
          <p:cNvCxnSpPr>
            <a:stCxn id="9" idx="3"/>
            <a:endCxn id="10" idx="2"/>
          </p:cNvCxnSpPr>
          <p:nvPr/>
        </p:nvCxnSpPr>
        <p:spPr>
          <a:xfrm flipV="1">
            <a:off x="2932278" y="3201212"/>
            <a:ext cx="425517" cy="846001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8A8F7359-31B6-2A49-8476-2B7FE8312C94}"/>
              </a:ext>
            </a:extLst>
          </p:cNvPr>
          <p:cNvSpPr txBox="1"/>
          <p:nvPr/>
        </p:nvSpPr>
        <p:spPr>
          <a:xfrm>
            <a:off x="3668494" y="2458952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PPS/10MHz</a:t>
            </a: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B0C52038-FDDA-024D-9660-3F45C3329FDC}"/>
              </a:ext>
            </a:extLst>
          </p:cNvPr>
          <p:cNvCxnSpPr>
            <a:cxnSpLocks/>
            <a:stCxn id="10" idx="1"/>
            <a:endCxn id="81" idx="2"/>
          </p:cNvCxnSpPr>
          <p:nvPr/>
        </p:nvCxnSpPr>
        <p:spPr>
          <a:xfrm rot="10800000">
            <a:off x="857519" y="2439360"/>
            <a:ext cx="2173704" cy="300638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BD83FA1-E50A-D344-8F50-F0413DBBAD71}"/>
              </a:ext>
            </a:extLst>
          </p:cNvPr>
          <p:cNvCxnSpPr>
            <a:stCxn id="10" idx="3"/>
          </p:cNvCxnSpPr>
          <p:nvPr/>
        </p:nvCxnSpPr>
        <p:spPr>
          <a:xfrm>
            <a:off x="3684366" y="2739998"/>
            <a:ext cx="2306888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D4FD7CF1-9ACC-574F-8EB5-B2A35F098BF3}"/>
              </a:ext>
            </a:extLst>
          </p:cNvPr>
          <p:cNvSpPr txBox="1"/>
          <p:nvPr/>
        </p:nvSpPr>
        <p:spPr>
          <a:xfrm>
            <a:off x="1693502" y="2420402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PPS/10MHz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F7ECE5B-CB5C-4C4B-BB82-ADB2D4546339}"/>
              </a:ext>
            </a:extLst>
          </p:cNvPr>
          <p:cNvSpPr/>
          <p:nvPr/>
        </p:nvSpPr>
        <p:spPr>
          <a:xfrm>
            <a:off x="4087213" y="3478040"/>
            <a:ext cx="919092" cy="897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Time/</a:t>
            </a:r>
          </a:p>
          <a:p>
            <a:pPr algn="ctr"/>
            <a:r>
              <a:rPr lang="en-US" sz="1600" dirty="0"/>
              <a:t>Freq comp.</a:t>
            </a:r>
          </a:p>
        </p:txBody>
      </p: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F9EA4480-2C03-5E4B-BE30-8D9F4EEE3F67}"/>
              </a:ext>
            </a:extLst>
          </p:cNvPr>
          <p:cNvCxnSpPr>
            <a:stCxn id="10" idx="3"/>
            <a:endCxn id="120" idx="0"/>
          </p:cNvCxnSpPr>
          <p:nvPr/>
        </p:nvCxnSpPr>
        <p:spPr>
          <a:xfrm>
            <a:off x="3684366" y="2739998"/>
            <a:ext cx="862393" cy="738042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2C15E6B-2CF3-EC4D-91CA-02EAC207E543}"/>
              </a:ext>
            </a:extLst>
          </p:cNvPr>
          <p:cNvSpPr/>
          <p:nvPr/>
        </p:nvSpPr>
        <p:spPr>
          <a:xfrm>
            <a:off x="2370927" y="5844112"/>
            <a:ext cx="986867" cy="6565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Atomic Clock</a:t>
            </a:r>
          </a:p>
        </p:txBody>
      </p: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45E802B4-FA6C-DD4D-A485-3077A776E816}"/>
              </a:ext>
            </a:extLst>
          </p:cNvPr>
          <p:cNvCxnSpPr>
            <a:stCxn id="53" idx="3"/>
            <a:endCxn id="87" idx="1"/>
          </p:cNvCxnSpPr>
          <p:nvPr/>
        </p:nvCxnSpPr>
        <p:spPr>
          <a:xfrm>
            <a:off x="4881908" y="5587006"/>
            <a:ext cx="1573544" cy="502881"/>
          </a:xfrm>
          <a:prstGeom prst="bentConnector3">
            <a:avLst/>
          </a:prstGeom>
          <a:ln w="254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15C26F22-03E4-C943-BECB-ACF43328B571}"/>
              </a:ext>
            </a:extLst>
          </p:cNvPr>
          <p:cNvCxnSpPr>
            <a:stCxn id="121" idx="3"/>
            <a:endCxn id="53" idx="2"/>
          </p:cNvCxnSpPr>
          <p:nvPr/>
        </p:nvCxnSpPr>
        <p:spPr>
          <a:xfrm flipV="1">
            <a:off x="3357794" y="5971595"/>
            <a:ext cx="1197543" cy="200812"/>
          </a:xfrm>
          <a:prstGeom prst="bentConnector2">
            <a:avLst/>
          </a:prstGeom>
          <a:ln w="254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A8F6370E-501D-C04D-ADEF-9089017925CE}"/>
              </a:ext>
            </a:extLst>
          </p:cNvPr>
          <p:cNvCxnSpPr>
            <a:stCxn id="53" idx="1"/>
          </p:cNvCxnSpPr>
          <p:nvPr/>
        </p:nvCxnSpPr>
        <p:spPr>
          <a:xfrm rot="10800000" flipV="1">
            <a:off x="576765" y="5587006"/>
            <a:ext cx="3652000" cy="218444"/>
          </a:xfrm>
          <a:prstGeom prst="bentConnector3">
            <a:avLst>
              <a:gd name="adj1" fmla="val 100076"/>
            </a:avLst>
          </a:prstGeom>
          <a:ln w="254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AEDD6743-C43A-4642-82D6-1113987D1604}"/>
              </a:ext>
            </a:extLst>
          </p:cNvPr>
          <p:cNvSpPr txBox="1"/>
          <p:nvPr/>
        </p:nvSpPr>
        <p:spPr>
          <a:xfrm>
            <a:off x="3437696" y="6191120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PPS/10MHz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6D4B38E-85A4-1D43-8684-B0B387779D96}"/>
              </a:ext>
            </a:extLst>
          </p:cNvPr>
          <p:cNvSpPr txBox="1"/>
          <p:nvPr/>
        </p:nvSpPr>
        <p:spPr>
          <a:xfrm>
            <a:off x="2195296" y="5254191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PPS/10MHz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E53D206-3BCD-B947-811C-0006EDC8D089}"/>
              </a:ext>
            </a:extLst>
          </p:cNvPr>
          <p:cNvSpPr txBox="1"/>
          <p:nvPr/>
        </p:nvSpPr>
        <p:spPr>
          <a:xfrm>
            <a:off x="5047690" y="6119903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PPS/125MHz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768AD8B-706F-A649-A269-1C24052F44BC}"/>
              </a:ext>
            </a:extLst>
          </p:cNvPr>
          <p:cNvCxnSpPr>
            <a:stCxn id="53" idx="0"/>
            <a:endCxn id="120" idx="2"/>
          </p:cNvCxnSpPr>
          <p:nvPr/>
        </p:nvCxnSpPr>
        <p:spPr>
          <a:xfrm flipH="1" flipV="1">
            <a:off x="4546759" y="4375507"/>
            <a:ext cx="8578" cy="826909"/>
          </a:xfrm>
          <a:prstGeom prst="straightConnector1">
            <a:avLst/>
          </a:prstGeom>
          <a:ln w="254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A40A51C3-FBD7-AC41-83D8-93E6DE54F033}"/>
              </a:ext>
            </a:extLst>
          </p:cNvPr>
          <p:cNvSpPr txBox="1"/>
          <p:nvPr/>
        </p:nvSpPr>
        <p:spPr>
          <a:xfrm>
            <a:off x="3464469" y="4514756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PPS/10MHz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37F995C-44F6-AC4C-B449-8E96E7F3A3F2}"/>
              </a:ext>
            </a:extLst>
          </p:cNvPr>
          <p:cNvCxnSpPr>
            <a:cxnSpLocks/>
          </p:cNvCxnSpPr>
          <p:nvPr/>
        </p:nvCxnSpPr>
        <p:spPr>
          <a:xfrm flipV="1">
            <a:off x="191528" y="1310602"/>
            <a:ext cx="0" cy="449484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30812C3-E317-8542-AB54-CE53399CDC2E}"/>
              </a:ext>
            </a:extLst>
          </p:cNvPr>
          <p:cNvCxnSpPr>
            <a:cxnSpLocks/>
          </p:cNvCxnSpPr>
          <p:nvPr/>
        </p:nvCxnSpPr>
        <p:spPr>
          <a:xfrm flipV="1">
            <a:off x="200583" y="1179530"/>
            <a:ext cx="6894561" cy="25404"/>
          </a:xfrm>
          <a:prstGeom prst="line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AAF7AE7C-786B-744E-A59A-378D9DFFC9F2}"/>
              </a:ext>
            </a:extLst>
          </p:cNvPr>
          <p:cNvCxnSpPr>
            <a:cxnSpLocks/>
          </p:cNvCxnSpPr>
          <p:nvPr/>
        </p:nvCxnSpPr>
        <p:spPr>
          <a:xfrm flipV="1">
            <a:off x="4811359" y="1374052"/>
            <a:ext cx="2321787" cy="2115440"/>
          </a:xfrm>
          <a:prstGeom prst="bentConnector3">
            <a:avLst>
              <a:gd name="adj1" fmla="val -56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69D5D612-BC6D-B04B-BEEB-3E4A29C89797}"/>
              </a:ext>
            </a:extLst>
          </p:cNvPr>
          <p:cNvSpPr txBox="1"/>
          <p:nvPr/>
        </p:nvSpPr>
        <p:spPr>
          <a:xfrm>
            <a:off x="2643416" y="794172"/>
            <a:ext cx="288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/</a:t>
            </a:r>
          </a:p>
          <a:p>
            <a:pPr algn="ctr"/>
            <a:r>
              <a:rPr lang="en-US" sz="1600" dirty="0"/>
              <a:t>/</a:t>
            </a:r>
          </a:p>
          <a:p>
            <a:pPr algn="ctr"/>
            <a:r>
              <a:rPr lang="en-US" sz="1600" dirty="0"/>
              <a:t>2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A9E2E81-A992-D04D-8D04-22A295284142}"/>
              </a:ext>
            </a:extLst>
          </p:cNvPr>
          <p:cNvSpPr/>
          <p:nvPr/>
        </p:nvSpPr>
        <p:spPr>
          <a:xfrm>
            <a:off x="103067" y="636457"/>
            <a:ext cx="4921421" cy="6031221"/>
          </a:xfrm>
          <a:prstGeom prst="roundRect">
            <a:avLst/>
          </a:prstGeom>
          <a:solidFill>
            <a:schemeClr val="accent4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F60DFC-551C-FA4F-AFF7-D4B222B2A78C}"/>
              </a:ext>
            </a:extLst>
          </p:cNvPr>
          <p:cNvSpPr/>
          <p:nvPr/>
        </p:nvSpPr>
        <p:spPr>
          <a:xfrm>
            <a:off x="5400339" y="1829760"/>
            <a:ext cx="2740176" cy="4940908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78A2ADB-E1E2-2445-B3A7-6F829F52653A}"/>
              </a:ext>
            </a:extLst>
          </p:cNvPr>
          <p:cNvSpPr/>
          <p:nvPr/>
        </p:nvSpPr>
        <p:spPr>
          <a:xfrm>
            <a:off x="8849915" y="1862154"/>
            <a:ext cx="1369850" cy="3392037"/>
          </a:xfrm>
          <a:prstGeom prst="round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90C43E4-13F1-4942-8D0C-30375117704D}"/>
              </a:ext>
            </a:extLst>
          </p:cNvPr>
          <p:cNvSpPr/>
          <p:nvPr/>
        </p:nvSpPr>
        <p:spPr>
          <a:xfrm>
            <a:off x="10897496" y="1310602"/>
            <a:ext cx="1118796" cy="4340781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2C0D53-CD8E-8548-8942-693E925CF831}"/>
              </a:ext>
            </a:extLst>
          </p:cNvPr>
          <p:cNvSpPr txBox="1"/>
          <p:nvPr/>
        </p:nvSpPr>
        <p:spPr>
          <a:xfrm rot="19686300">
            <a:off x="223899" y="3399213"/>
            <a:ext cx="1566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LPNHE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B1DE57-A206-214E-A5AD-2B3C50C60B76}"/>
              </a:ext>
            </a:extLst>
          </p:cNvPr>
          <p:cNvSpPr txBox="1"/>
          <p:nvPr/>
        </p:nvSpPr>
        <p:spPr>
          <a:xfrm rot="19686300">
            <a:off x="5638345" y="3335444"/>
            <a:ext cx="920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CEA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6868CA9-A83B-EA46-8FCB-047DA8E836EC}"/>
              </a:ext>
            </a:extLst>
          </p:cNvPr>
          <p:cNvSpPr txBox="1"/>
          <p:nvPr/>
        </p:nvSpPr>
        <p:spPr>
          <a:xfrm rot="19686300">
            <a:off x="8946953" y="3272716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LPNHE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CD5ECD0-8D74-6044-8AC2-B984153A94A1}"/>
              </a:ext>
            </a:extLst>
          </p:cNvPr>
          <p:cNvSpPr txBox="1"/>
          <p:nvPr/>
        </p:nvSpPr>
        <p:spPr>
          <a:xfrm rot="19686300">
            <a:off x="10922447" y="318883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INFN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5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Status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905164"/>
            <a:ext cx="12192000" cy="1925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final conceptual scheme has been conceived. </a:t>
            </a:r>
          </a:p>
          <a:p>
            <a:r>
              <a:rPr lang="en-US" sz="2400" dirty="0"/>
              <a:t>Test and characterization campaigns have been carried out.</a:t>
            </a:r>
          </a:p>
          <a:p>
            <a:r>
              <a:rPr lang="en-US" sz="2400" dirty="0"/>
              <a:t>First prototypes have been designed (great synergy with CEA)</a:t>
            </a:r>
          </a:p>
          <a:p>
            <a:r>
              <a:rPr lang="en-US" sz="2400" dirty="0"/>
              <a:t>The technical note (include precise cost estimation) for the final review is being prepared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DCB38-EEA1-A047-8514-CC4062FC24A5}"/>
              </a:ext>
            </a:extLst>
          </p:cNvPr>
          <p:cNvSpPr txBox="1"/>
          <p:nvPr/>
        </p:nvSpPr>
        <p:spPr>
          <a:xfrm>
            <a:off x="0" y="592237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We look forward to share our material with the IN2P3 management to prepare the financial proposal for the final commitment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80A60-67C7-4D42-AE59-3492E1F7F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312" y="3227293"/>
            <a:ext cx="3622057" cy="2055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024669-B16D-744C-A775-9E021CAA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16" y="3182995"/>
            <a:ext cx="2858757" cy="2144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A3594-C866-8540-8DE8-52FBA4C5B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40" y="3106912"/>
            <a:ext cx="3149573" cy="2318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F8DEEA-B6D1-D743-9020-FC9093EF590B}"/>
              </a:ext>
            </a:extLst>
          </p:cNvPr>
          <p:cNvSpPr txBox="1"/>
          <p:nvPr/>
        </p:nvSpPr>
        <p:spPr>
          <a:xfrm>
            <a:off x="838200" y="5480975"/>
            <a:ext cx="164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GNSS and atomic clock </a:t>
            </a:r>
          </a:p>
          <a:p>
            <a:pPr algn="ctr"/>
            <a:r>
              <a:rPr lang="en-US" sz="1200" dirty="0"/>
              <a:t>characterization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DBEEF-09C3-1A46-BA05-D5B6F9CE49D6}"/>
              </a:ext>
            </a:extLst>
          </p:cNvPr>
          <p:cNvSpPr txBox="1"/>
          <p:nvPr/>
        </p:nvSpPr>
        <p:spPr>
          <a:xfrm>
            <a:off x="4846149" y="5480977"/>
            <a:ext cx="1936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Clock Jitter at endpoint (FE) </a:t>
            </a:r>
          </a:p>
          <a:p>
            <a:pPr algn="ctr"/>
            <a:r>
              <a:rPr lang="en-US" sz="1200" dirty="0"/>
              <a:t>characterization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0CDF1C-FD5A-2B4B-B283-F96E74CEEB37}"/>
              </a:ext>
            </a:extLst>
          </p:cNvPr>
          <p:cNvSpPr txBox="1"/>
          <p:nvPr/>
        </p:nvSpPr>
        <p:spPr>
          <a:xfrm>
            <a:off x="9486855" y="5480976"/>
            <a:ext cx="1797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Second distribution stage </a:t>
            </a:r>
          </a:p>
          <a:p>
            <a:pPr algn="ctr"/>
            <a:r>
              <a:rPr lang="en-US" sz="1200" dirty="0"/>
              <a:t>prototype board</a:t>
            </a:r>
          </a:p>
        </p:txBody>
      </p:sp>
    </p:spTree>
    <p:extLst>
      <p:ext uri="{BB962C8B-B14F-4D97-AF65-F5344CB8AC3E}">
        <p14:creationId xmlns:p14="http://schemas.microsoft.com/office/powerpoint/2010/main" val="965788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7843</TotalTime>
  <Words>484</Words>
  <Application>Microsoft Macintosh PowerPoint</Application>
  <PresentationFormat>Widescreen</PresentationFormat>
  <Paragraphs>134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Time Synchronization Schemes for  the Hyper-Kamiokande experiment</vt:lpstr>
      <vt:lpstr>Context</vt:lpstr>
      <vt:lpstr>HK Clock Distribution Scheme</vt:lpstr>
      <vt:lpstr>HK Clock Distribution Scheme</vt:lpstr>
      <vt:lpstr>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Electronics and its Synchronization System for the Hyper-Kamiokande </dc:title>
  <dc:creator>stefano russo</dc:creator>
  <cp:lastModifiedBy>Stefano Russo</cp:lastModifiedBy>
  <cp:revision>92</cp:revision>
  <dcterms:created xsi:type="dcterms:W3CDTF">2020-04-02T08:52:06Z</dcterms:created>
  <dcterms:modified xsi:type="dcterms:W3CDTF">2022-02-18T10:53:58Z</dcterms:modified>
</cp:coreProperties>
</file>