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731" r:id="rId2"/>
    <p:sldId id="735" r:id="rId3"/>
    <p:sldId id="737" r:id="rId4"/>
    <p:sldId id="655" r:id="rId5"/>
    <p:sldId id="720" r:id="rId6"/>
    <p:sldId id="726" r:id="rId7"/>
    <p:sldId id="725" r:id="rId8"/>
    <p:sldId id="729" r:id="rId9"/>
    <p:sldId id="730" r:id="rId10"/>
    <p:sldId id="738" r:id="rId11"/>
    <p:sldId id="699" r:id="rId12"/>
    <p:sldId id="73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9437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5"/>
    <p:restoredTop sz="94675"/>
  </p:normalViewPr>
  <p:slideViewPr>
    <p:cSldViewPr snapToGrid="0" snapToObjects="1">
      <p:cViewPr varScale="1">
        <p:scale>
          <a:sx n="131" d="100"/>
          <a:sy n="131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 w="47625"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E4-5944-A9A9-4337C1B3C864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38100"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E4-5944-A9A9-4337C1B3C864}"/>
              </c:ext>
            </c:extLst>
          </c:dPt>
          <c:dPt>
            <c:idx val="2"/>
            <c:bubble3D val="0"/>
            <c:explosion val="12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E4-5944-A9A9-4337C1B3C864}"/>
              </c:ext>
            </c:extLst>
          </c:dPt>
          <c:dLbls>
            <c:dLbl>
              <c:idx val="0"/>
              <c:layout>
                <c:manualLayout>
                  <c:x val="1.8808791084336911E-2"/>
                  <c:y val="7.6970562014987325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846A90-EB65-8145-BC46-000142540EA4}" type="CATEGORYNAME">
                      <a:rPr lang="en-US" smtClean="0"/>
                      <a:pPr>
                        <a:defRPr/>
                      </a:pPr>
                      <a:t>[CATEGORY NAME]</a:t>
                    </a:fld>
                    <a:endParaRPr lang="en-FR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5065182465165"/>
                      <c:h val="0.215972249423038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2E4-5944-A9A9-4337C1B3C864}"/>
                </c:ext>
              </c:extLst>
            </c:dLbl>
            <c:dLbl>
              <c:idx val="1"/>
              <c:layout>
                <c:manualLayout>
                  <c:x val="0.14835499306322378"/>
                  <c:y val="4.0626268102035091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546EAE-43C7-494B-9FF3-A474EBD04B73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B8127D70-D032-224A-8DF4-943D1D109DCF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704890445398392"/>
                      <c:h val="8.73519601038453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2E4-5944-A9A9-4337C1B3C864}"/>
                </c:ext>
              </c:extLst>
            </c:dLbl>
            <c:dLbl>
              <c:idx val="2"/>
              <c:layout>
                <c:manualLayout>
                  <c:x val="3.4770079167046629E-2"/>
                  <c:y val="-0.1010672728533665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Visible  Universe  </a:t>
                    </a:r>
                    <a:fld id="{D2F3DD8A-B3D8-B64A-A043-191CCD41DCC8}" type="PERCENTAGE">
                      <a:rPr lang="en-US" sz="1800"/>
                      <a:pPr>
                        <a:defRPr sz="1800"/>
                      </a:pPr>
                      <a:t>[PERCENTAGE]</a:t>
                    </a:fld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452692685521263"/>
                      <c:h val="0.1068709144718109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2E4-5944-A9A9-4337C1B3C86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Sheet1!$A$1:$A$3</c:f>
              <c:strCache>
                <c:ptCount val="3"/>
                <c:pt idx="0">
                  <c:v>Dark Matter</c:v>
                </c:pt>
                <c:pt idx="1">
                  <c:v>Dark Energy</c:v>
                </c:pt>
                <c:pt idx="2">
                  <c:v>Atoms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24</c:v>
                </c:pt>
                <c:pt idx="1">
                  <c:v>71.400000000000006</c:v>
                </c:pt>
                <c:pt idx="2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E4-5944-A9A9-4337C1B3C86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/>
      </a:pPr>
      <a:endParaRPr lang="en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 w="47625"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E4-5944-A9A9-4337C1B3C864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38100"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E4-5944-A9A9-4337C1B3C864}"/>
              </c:ext>
            </c:extLst>
          </c:dPt>
          <c:dPt>
            <c:idx val="2"/>
            <c:bubble3D val="0"/>
            <c:explosion val="12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E4-5944-A9A9-4337C1B3C864}"/>
              </c:ext>
            </c:extLst>
          </c:dPt>
          <c:dLbls>
            <c:dLbl>
              <c:idx val="0"/>
              <c:layout>
                <c:manualLayout>
                  <c:x val="-1.3483166637171922E-2"/>
                  <c:y val="-2.255994853895913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846A90-EB65-8145-BC46-000142540EA4}" type="CATEGORYNAME">
                      <a:rPr lang="en-US"/>
                      <a:pPr>
                        <a:defRPr/>
                      </a:pPr>
                      <a:t>[CATEGORY NAME]</a:t>
                    </a:fld>
                    <a:endParaRPr lang="en-FR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323376314296002"/>
                      <c:h val="0.312795454274720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2E4-5944-A9A9-4337C1B3C864}"/>
                </c:ext>
              </c:extLst>
            </c:dLbl>
            <c:dLbl>
              <c:idx val="1"/>
              <c:layout>
                <c:manualLayout>
                  <c:x val="0.14835499306322378"/>
                  <c:y val="4.0626268102035091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546EAE-43C7-494B-9FF3-A474EBD04B73}" type="CATEGORYNAME">
                      <a:rPr lang="en-US"/>
                      <a:pPr>
                        <a:defRPr/>
                      </a:pPr>
                      <a:t>[CATEGORY NAME]</a:t>
                    </a:fld>
                    <a:r>
                      <a:rPr lang="en-US"/>
                      <a:t> </a:t>
                    </a:r>
                    <a:fld id="{B8127D70-D032-224A-8DF4-943D1D109DCF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5704890445398392"/>
                      <c:h val="8.73519601038453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2E4-5944-A9A9-4337C1B3C864}"/>
                </c:ext>
              </c:extLst>
            </c:dLbl>
            <c:dLbl>
              <c:idx val="2"/>
              <c:layout>
                <c:manualLayout>
                  <c:x val="-5.5383860361351234E-2"/>
                  <c:y val="-0.1443872922662814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Visible  Universe  </a:t>
                    </a:r>
                    <a:fld id="{D2F3DD8A-B3D8-B64A-A043-191CCD41DCC8}" type="PERCENTAGE">
                      <a:rPr lang="en-US"/>
                      <a:pPr>
                        <a:defRPr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FR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64526937995892386"/>
                      <c:h val="0.1363008944672757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2E4-5944-A9A9-4337C1B3C86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FR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Sheet1!$A$1:$A$3</c:f>
              <c:strCache>
                <c:ptCount val="3"/>
                <c:pt idx="0">
                  <c:v>Dark Matter</c:v>
                </c:pt>
                <c:pt idx="1">
                  <c:v>Dark Energy</c:v>
                </c:pt>
                <c:pt idx="2">
                  <c:v>Atoms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24</c:v>
                </c:pt>
                <c:pt idx="1">
                  <c:v>71.400000000000006</c:v>
                </c:pt>
                <c:pt idx="2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E4-5944-A9A9-4337C1B3C86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900"/>
      </a:pPr>
      <a:endParaRPr lang="en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68B10-3CE5-2F4D-A9E3-4475D42B948F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1B382F-5ADF-6640-8EE3-C389D9112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86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89A602C0-2480-8241-AF2B-B6C0C5D127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E45B59-C580-294E-B093-4CBBF9C97662}" type="slidenum">
              <a:rPr lang="fr-FR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E5DA0050-9B4C-E64B-A184-27D2451EF3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0AB5B80-D0C2-1D41-9047-14568631F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Espace réservé du pied de page 4">
            <a:extLst>
              <a:ext uri="{FF2B5EF4-FFF2-40B4-BE49-F238E27FC236}">
                <a16:creationId xmlns:a16="http://schemas.microsoft.com/office/drawing/2014/main" id="{A2D52C1E-EAA6-2443-A485-47BD8610E6E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</a:pPr>
            <a:r>
              <a:rPr lang="fr-FR" altLang="en-US">
                <a:solidFill>
                  <a:srgbClr val="000000"/>
                </a:solidFill>
                <a:cs typeface="Arial" panose="020B0604020202020204" pitchFamily="34" charset="0"/>
              </a:rPr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4086033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137146-BC50-2543-8F6F-3277818D8DD6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3925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137146-BC50-2543-8F6F-3277818D8DD6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5137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33796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fld id="{4DD6BB18-C493-564E-BEFD-CD49463A5F67}" type="slidenum">
              <a:rPr lang="fr-FR" altLang="fr-FR">
                <a:latin typeface="Arial" charset="0"/>
              </a:rPr>
              <a:pPr/>
              <a:t>4</a:t>
            </a:fld>
            <a:endParaRPr lang="fr-FR" alt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637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x-none"/>
              <a:t>Analyse</a:t>
            </a:r>
          </a:p>
          <a:p>
            <a:r>
              <a:rPr lang="fr-FR" altLang="x-none"/>
              <a:t>Projet du CPPM</a:t>
            </a:r>
          </a:p>
          <a:p>
            <a:r>
              <a:rPr lang="fr-FR" altLang="x-none"/>
              <a:t>Nous avons l’habitude de mettre ceci :</a:t>
            </a:r>
          </a:p>
          <a:p>
            <a:r>
              <a:rPr lang="fr-FR" altLang="x-none"/>
              <a:t>Au cœur de l’Univers et de la matière</a:t>
            </a:r>
          </a:p>
          <a:p>
            <a:r>
              <a:rPr lang="fr-FR" altLang="x-none"/>
              <a:t>Qui fédère à la fois la cosmologie, l’astroparticule et aussi la physique des particules</a:t>
            </a:r>
          </a:p>
          <a:p>
            <a:r>
              <a:rPr lang="fr-FR" altLang="x-none"/>
              <a:t>D’une manière générale, en français il y a un blanc avant et après les deux points (:)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Groupe          Evaluation AERES          13-14 janvier 2011</a:t>
            </a:r>
          </a:p>
        </p:txBody>
      </p:sp>
      <p:sp>
        <p:nvSpPr>
          <p:cNvPr id="35844" name="Espace réservé du numéro de diapositive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Arial" charset="0"/>
                <a:cs typeface="Arial" charset="0"/>
              </a:defRPr>
            </a:lvl9pPr>
          </a:lstStyle>
          <a:p>
            <a:fld id="{BAF108A4-13CD-7240-81DD-0B909E3E05AE}" type="slidenum">
              <a:rPr lang="fr-FR" altLang="fr-FR">
                <a:latin typeface="Arial" charset="0"/>
              </a:rPr>
              <a:pPr/>
              <a:t>5</a:t>
            </a:fld>
            <a:endParaRPr lang="fr-FR" altLang="fr-F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42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9395" name="Espace réservé du numéro de diapositive 3"/>
          <p:cNvSpPr txBox="1">
            <a:spLocks noGrp="1"/>
          </p:cNvSpPr>
          <p:nvPr/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6" rIns="91414" bIns="45706" anchor="b"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550A0AF-F7E5-C947-B92F-B05AC74E2C1D}" type="slidenum">
              <a:rPr lang="fr-FR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fr-FR" altLang="en-US">
              <a:solidFill>
                <a:srgbClr val="000000"/>
              </a:solidFill>
            </a:endParaRPr>
          </a:p>
        </p:txBody>
      </p:sp>
      <p:sp>
        <p:nvSpPr>
          <p:cNvPr id="59396" name="Espace réservé du pied de page 4"/>
          <p:cNvSpPr txBox="1">
            <a:spLocks noGrp="1"/>
          </p:cNvSpPr>
          <p:nvPr/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6" rIns="91414" bIns="4570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en-US">
                <a:solidFill>
                  <a:srgbClr val="000000"/>
                </a:solidFill>
              </a:rPr>
              <a:t>Groupe          Evaluation AERES          13-14 janvier 2011</a:t>
            </a:r>
          </a:p>
        </p:txBody>
      </p:sp>
    </p:spTree>
    <p:extLst>
      <p:ext uri="{BB962C8B-B14F-4D97-AF65-F5344CB8AC3E}">
        <p14:creationId xmlns:p14="http://schemas.microsoft.com/office/powerpoint/2010/main" val="230351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8B9C2-DF92-CC40-B7AD-3DFBB42A6CB3}" type="datetimeFigureOut">
              <a:rPr lang="en-US" smtClean="0"/>
              <a:t>4/28/22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B4427-3B46-B84C-978A-0C1F0021B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0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diaconu@cppm.in2p3.fr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wmf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22.pn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DDDC09-EA3B-9747-8C61-3D2788B71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68176" cy="5363061"/>
          </a:xfrm>
          <a:prstGeom prst="rect">
            <a:avLst/>
          </a:prstGeom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800D1062-08E6-C449-8D33-CE3A76F22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9100" y="4370388"/>
            <a:ext cx="1104900" cy="374650"/>
          </a:xfrm>
        </p:spPr>
        <p:txBody>
          <a:bodyPr>
            <a:normAutofit fontScale="90000"/>
          </a:bodyPr>
          <a:lstStyle/>
          <a:p>
            <a:pPr algn="l"/>
            <a:br>
              <a:rPr lang="fr-FR" altLang="en-US" sz="12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fr-FR" altLang="en-US" sz="1200" b="1" dirty="0">
                <a:solidFill>
                  <a:schemeClr val="bg1"/>
                </a:solidFill>
                <a:latin typeface="Verdana" panose="020B0604030504040204" pitchFamily="34" charset="0"/>
              </a:rPr>
              <a:t>UMR7346</a:t>
            </a:r>
            <a:br>
              <a:rPr lang="fr-FR" altLang="en-US" sz="12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endParaRPr lang="fr-FR" altLang="en-US" sz="1100" b="1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0726" name="ZoneTexte 9">
            <a:extLst>
              <a:ext uri="{FF2B5EF4-FFF2-40B4-BE49-F238E27FC236}">
                <a16:creationId xmlns:a16="http://schemas.microsoft.com/office/drawing/2014/main" id="{5BA22BEF-3847-3A4E-A637-3E631D0E1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175" y="4988746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Cristinel Diaconu (</a:t>
            </a:r>
            <a:r>
              <a:rPr lang="fr-FR" altLang="en-US" sz="1400" dirty="0">
                <a:solidFill>
                  <a:schemeClr val="bg1"/>
                </a:solidFill>
                <a:latin typeface="Verdan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diaconu@cppm.in2p3.fr</a:t>
            </a:r>
            <a:r>
              <a:rPr lang="fr-FR" altLang="en-US" sz="1400" dirty="0">
                <a:solidFill>
                  <a:schemeClr val="bg1"/>
                </a:solidFill>
                <a:latin typeface="Verdana" panose="020B0604030504040204" pitchFamily="34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75ECCE-DC21-3C4A-9C61-C0179F691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009" y="5450552"/>
            <a:ext cx="1025592" cy="1239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AEC853-1CE4-DE40-8164-D1AFB26BF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843" y="5450552"/>
            <a:ext cx="1239519" cy="12395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B963B3-7FF1-6747-BFA6-13DB248077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5465141"/>
            <a:ext cx="1250048" cy="1164261"/>
          </a:xfrm>
          <a:prstGeom prst="rect">
            <a:avLst/>
          </a:prstGeom>
        </p:spPr>
      </p:pic>
      <p:pic>
        <p:nvPicPr>
          <p:cNvPr id="12" name="Picture 4" descr="Communication, Charte graphique, logos... | Aix-Marseille Université">
            <a:extLst>
              <a:ext uri="{FF2B5EF4-FFF2-40B4-BE49-F238E27FC236}">
                <a16:creationId xmlns:a16="http://schemas.microsoft.com/office/drawing/2014/main" id="{5DE20A31-3D25-DC4C-9B79-671A58BD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28" y="5625650"/>
            <a:ext cx="2460530" cy="84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88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73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608388"/>
            <a:ext cx="327025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2074863"/>
            <a:ext cx="4505325" cy="50006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903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joint venture of: </a:t>
            </a:r>
          </a:p>
          <a:p>
            <a:pPr marL="783734" lvl="1" indent="-293900">
              <a:buClr>
                <a:srgbClr val="0066CC"/>
              </a:buClr>
              <a:buSzPct val="45000"/>
              <a:buFont typeface="Arial"/>
              <a:buChar char="►"/>
              <a:defRPr/>
            </a:pPr>
            <a:r>
              <a:rPr lang="fr-FR" sz="2540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CNRS/IN2P3</a:t>
            </a:r>
          </a:p>
          <a:p>
            <a:pPr marL="1175602" lvl="2" indent="-261245">
              <a:buSzPct val="45000"/>
              <a:buFont typeface="Wingdings" charset="2"/>
              <a:buChar char=""/>
              <a:defRPr/>
            </a:pPr>
            <a:r>
              <a:rPr lang="fr-FR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Centre National de la Recherche Scientifique</a:t>
            </a:r>
          </a:p>
          <a:p>
            <a:pPr marL="1175602" lvl="2" indent="-261245">
              <a:buSzPct val="45000"/>
              <a:buFont typeface="Wingdings" charset="2"/>
              <a:buChar char=""/>
              <a:defRPr/>
            </a:pPr>
            <a:r>
              <a:rPr lang="fr-FR" sz="2177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Institut National de Physique Nucléaire et Physique des Particules </a:t>
            </a:r>
          </a:p>
          <a:p>
            <a:pPr marL="783734" lvl="1" indent="-293900">
              <a:buClr>
                <a:srgbClr val="0066CC"/>
              </a:buClr>
              <a:buSzPct val="45000"/>
              <a:buFont typeface="Arial"/>
              <a:buChar char="►"/>
              <a:defRPr/>
            </a:pPr>
            <a:r>
              <a:rPr lang="fr-FR" sz="2540" spc="-1" dirty="0">
                <a:solidFill>
                  <a:srgbClr val="0066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Aix-Marseille Université</a:t>
            </a:r>
            <a:endParaRPr lang="fr-FR" sz="2177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635" name="TextShape 3"/>
          <p:cNvSpPr txBox="1">
            <a:spLocks noChangeArrowheads="1"/>
          </p:cNvSpPr>
          <p:nvPr/>
        </p:nvSpPr>
        <p:spPr bwMode="auto">
          <a:xfrm>
            <a:off x="7335838" y="3479800"/>
            <a:ext cx="1792287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8" tIns="40819" rIns="81638" bIns="40819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x-none" sz="1400" b="1" i="1">
                <a:solidFill>
                  <a:srgbClr val="000000"/>
                </a:solidFill>
                <a:latin typeface="Arial" charset="0"/>
              </a:rPr>
              <a:t>Les laboratoires de l'IN2P3 :</a:t>
            </a:r>
            <a:endParaRPr lang="fr-FR" altLang="x-none" sz="16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9636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5430838"/>
            <a:ext cx="33797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itle 1"/>
          <p:cNvSpPr>
            <a:spLocks noGrp="1"/>
          </p:cNvSpPr>
          <p:nvPr>
            <p:ph type="title"/>
          </p:nvPr>
        </p:nvSpPr>
        <p:spPr>
          <a:xfrm>
            <a:off x="141288" y="914400"/>
            <a:ext cx="8712200" cy="706438"/>
          </a:xfrm>
        </p:spPr>
        <p:txBody>
          <a:bodyPr/>
          <a:lstStyle/>
          <a:p>
            <a:r>
              <a:rPr lang="en-US" altLang="x-none" sz="3200" b="1"/>
              <a:t>Centre de Physique des Particules de Marseille</a:t>
            </a:r>
          </a:p>
        </p:txBody>
      </p:sp>
      <p:pic>
        <p:nvPicPr>
          <p:cNvPr id="69638" name="Picture 19" descr="IN2P3Filaire-Q_SignV cop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871663"/>
            <a:ext cx="23749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964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65E07-A0AD-3C4C-8CF7-82956E32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9E0040-4871-8847-98F6-7548C4DC0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93" y="50135"/>
            <a:ext cx="9007813" cy="6757730"/>
          </a:xfrm>
        </p:spPr>
      </p:pic>
    </p:spTree>
    <p:extLst>
      <p:ext uri="{BB962C8B-B14F-4D97-AF65-F5344CB8AC3E}">
        <p14:creationId xmlns:p14="http://schemas.microsoft.com/office/powerpoint/2010/main" val="3862680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C5E240-3E4D-194D-8FBF-35A38A81C3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24467" y="4898"/>
            <a:ext cx="9161041" cy="4615825"/>
          </a:xfrm>
          <a:prstGeom prst="rect">
            <a:avLst/>
          </a:prstGeom>
        </p:spPr>
      </p:pic>
      <p:sp>
        <p:nvSpPr>
          <p:cNvPr id="36865" name="Title 3">
            <a:extLst>
              <a:ext uri="{FF2B5EF4-FFF2-40B4-BE49-F238E27FC236}">
                <a16:creationId xmlns:a16="http://schemas.microsoft.com/office/drawing/2014/main" id="{DFCB6908-93B4-8444-BF5A-F1B3B1F74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84" y="66729"/>
            <a:ext cx="879987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FR" b="1" dirty="0">
                <a:solidFill>
                  <a:schemeClr val="bg2"/>
                </a:solidFill>
              </a:rPr>
              <a:t>Les deux </a:t>
            </a:r>
            <a:r>
              <a:rPr lang="en-US" altLang="en-FR" b="1" dirty="0" err="1">
                <a:solidFill>
                  <a:schemeClr val="bg2"/>
                </a:solidFill>
              </a:rPr>
              <a:t>infinis</a:t>
            </a:r>
            <a:r>
              <a:rPr lang="en-US" altLang="en-FR" b="1" dirty="0">
                <a:solidFill>
                  <a:schemeClr val="bg2"/>
                </a:solidFill>
              </a:rPr>
              <a:t>/ The two infinites</a:t>
            </a:r>
          </a:p>
        </p:txBody>
      </p:sp>
      <p:pic>
        <p:nvPicPr>
          <p:cNvPr id="36866" name="Image 2">
            <a:extLst>
              <a:ext uri="{FF2B5EF4-FFF2-40B4-BE49-F238E27FC236}">
                <a16:creationId xmlns:a16="http://schemas.microsoft.com/office/drawing/2014/main" id="{9EB95625-1639-744A-B7D0-1673A3984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1" y="3429000"/>
            <a:ext cx="3733447" cy="336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27A61-4754-274A-93A0-070C2FBB0494}"/>
              </a:ext>
            </a:extLst>
          </p:cNvPr>
          <p:cNvSpPr txBox="1"/>
          <p:nvPr/>
        </p:nvSpPr>
        <p:spPr>
          <a:xfrm>
            <a:off x="357564" y="1139903"/>
            <a:ext cx="1875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chemeClr val="bg2"/>
                </a:solidFill>
              </a:rPr>
              <a:t>Infinitely small/</a:t>
            </a:r>
          </a:p>
          <a:p>
            <a:r>
              <a:rPr lang="en-FR" b="1" dirty="0">
                <a:solidFill>
                  <a:schemeClr val="bg2"/>
                </a:solidFill>
              </a:rPr>
              <a:t>Infinimment petit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42F2A-38D0-1141-BFC6-7F38EDC16219}"/>
              </a:ext>
            </a:extLst>
          </p:cNvPr>
          <p:cNvSpPr txBox="1"/>
          <p:nvPr/>
        </p:nvSpPr>
        <p:spPr>
          <a:xfrm>
            <a:off x="1522482" y="3427165"/>
            <a:ext cx="154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chemeClr val="bg2"/>
                </a:solidFill>
                <a:highlight>
                  <a:srgbClr val="000000"/>
                </a:highlight>
              </a:rPr>
              <a:t>Universe Birth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1A07AB-19D6-F644-A3F7-EEDFE59A03DC}"/>
              </a:ext>
            </a:extLst>
          </p:cNvPr>
          <p:cNvCxnSpPr/>
          <p:nvPr/>
        </p:nvCxnSpPr>
        <p:spPr>
          <a:xfrm>
            <a:off x="3342464" y="3589397"/>
            <a:ext cx="2723535" cy="0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137FEAE-9E74-A44C-B8FF-83C6DFEBC14A}"/>
              </a:ext>
            </a:extLst>
          </p:cNvPr>
          <p:cNvSpPr txBox="1"/>
          <p:nvPr/>
        </p:nvSpPr>
        <p:spPr>
          <a:xfrm>
            <a:off x="3721026" y="3220065"/>
            <a:ext cx="128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chemeClr val="bg2"/>
                </a:solidFill>
                <a:highlight>
                  <a:srgbClr val="000000"/>
                </a:highlight>
              </a:rPr>
              <a:t>13.7 Byears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3A8BC-297D-914F-883C-86B1915AA810}"/>
              </a:ext>
            </a:extLst>
          </p:cNvPr>
          <p:cNvSpPr txBox="1"/>
          <p:nvPr/>
        </p:nvSpPr>
        <p:spPr>
          <a:xfrm>
            <a:off x="6915073" y="1132755"/>
            <a:ext cx="1968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chemeClr val="bg2"/>
                </a:solidFill>
              </a:rPr>
              <a:t>Infinitely large/</a:t>
            </a:r>
          </a:p>
          <a:p>
            <a:r>
              <a:rPr lang="en-FR" b="1" dirty="0">
                <a:solidFill>
                  <a:schemeClr val="bg2"/>
                </a:solidFill>
              </a:rPr>
              <a:t>Infinimment grand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8BD29FB-A762-8942-8517-5721265CD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4951081"/>
              </p:ext>
            </p:extLst>
          </p:nvPr>
        </p:nvGraphicFramePr>
        <p:xfrm>
          <a:off x="5456908" y="3352776"/>
          <a:ext cx="3662626" cy="3452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5B58FA7-E98B-A74C-A190-F5A2A46A676E}"/>
              </a:ext>
            </a:extLst>
          </p:cNvPr>
          <p:cNvCxnSpPr>
            <a:cxnSpLocks/>
          </p:cNvCxnSpPr>
          <p:nvPr/>
        </p:nvCxnSpPr>
        <p:spPr>
          <a:xfrm>
            <a:off x="543530" y="1858723"/>
            <a:ext cx="0" cy="1287600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E1DEA1-0798-7D4A-8951-A2895EC8C9E8}"/>
              </a:ext>
            </a:extLst>
          </p:cNvPr>
          <p:cNvCxnSpPr>
            <a:cxnSpLocks/>
          </p:cNvCxnSpPr>
          <p:nvPr/>
        </p:nvCxnSpPr>
        <p:spPr>
          <a:xfrm>
            <a:off x="8522407" y="1932465"/>
            <a:ext cx="0" cy="1287600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20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C5E240-3E4D-194D-8FBF-35A38A81C3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</a:blip>
          <a:stretch>
            <a:fillRect/>
          </a:stretch>
        </p:blipFill>
        <p:spPr>
          <a:xfrm>
            <a:off x="-8521" y="879165"/>
            <a:ext cx="9161041" cy="4615825"/>
          </a:xfrm>
          <a:prstGeom prst="rect">
            <a:avLst/>
          </a:prstGeom>
        </p:spPr>
      </p:pic>
      <p:pic>
        <p:nvPicPr>
          <p:cNvPr id="36866" name="Image 2">
            <a:extLst>
              <a:ext uri="{FF2B5EF4-FFF2-40B4-BE49-F238E27FC236}">
                <a16:creationId xmlns:a16="http://schemas.microsoft.com/office/drawing/2014/main" id="{9EB95625-1639-744A-B7D0-1673A3984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"/>
            <a:ext cx="2006574" cy="20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727A61-4754-274A-93A0-070C2FBB0494}"/>
              </a:ext>
            </a:extLst>
          </p:cNvPr>
          <p:cNvSpPr txBox="1"/>
          <p:nvPr/>
        </p:nvSpPr>
        <p:spPr>
          <a:xfrm>
            <a:off x="564834" y="3406182"/>
            <a:ext cx="3939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600" b="1" dirty="0">
                <a:solidFill>
                  <a:schemeClr val="bg2"/>
                </a:solidFill>
              </a:rPr>
              <a:t>Matter</a:t>
            </a:r>
          </a:p>
          <a:p>
            <a:r>
              <a:rPr lang="en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Particles Physics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ATLAS, LHCb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Belle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Matière Noire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3A8BC-297D-914F-883C-86B1915AA810}"/>
              </a:ext>
            </a:extLst>
          </p:cNvPr>
          <p:cNvSpPr txBox="1"/>
          <p:nvPr/>
        </p:nvSpPr>
        <p:spPr>
          <a:xfrm>
            <a:off x="6167841" y="3406182"/>
            <a:ext cx="34604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600" b="1" dirty="0">
                <a:solidFill>
                  <a:schemeClr val="bg2"/>
                </a:solidFill>
              </a:rPr>
              <a:t>Universe</a:t>
            </a:r>
          </a:p>
          <a:p>
            <a:r>
              <a:rPr lang="en-FR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Astroparticles: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Antares/KM3NeT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CTA/Hess</a:t>
            </a:r>
          </a:p>
          <a:p>
            <a:r>
              <a:rPr lang="en-FR" sz="2400" b="1" dirty="0">
                <a:solidFill>
                  <a:srgbClr val="FFFF00"/>
                </a:solidFill>
              </a:rPr>
              <a:t>Cosmology;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400" b="1" dirty="0">
                <a:solidFill>
                  <a:srgbClr val="FFFF00"/>
                </a:solidFill>
              </a:rPr>
              <a:t>EUCLID, LSST, DESI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8BD29FB-A762-8942-8517-5721265CD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2347527"/>
              </p:ext>
            </p:extLst>
          </p:nvPr>
        </p:nvGraphicFramePr>
        <p:xfrm>
          <a:off x="7177548" y="26574"/>
          <a:ext cx="1966452" cy="209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3D1E9CE-30F0-D640-A304-EE70EAAA54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57" y="-39727"/>
            <a:ext cx="3308607" cy="31660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A5F7D3-A871-F044-A5E8-63908AC63A9A}"/>
              </a:ext>
            </a:extLst>
          </p:cNvPr>
          <p:cNvSpPr txBox="1"/>
          <p:nvPr/>
        </p:nvSpPr>
        <p:spPr>
          <a:xfrm>
            <a:off x="1646167" y="5653337"/>
            <a:ext cx="5395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FR" sz="2400" b="1" dirty="0">
                <a:solidFill>
                  <a:schemeClr val="bg2"/>
                </a:solidFill>
              </a:rPr>
              <a:t>Interdisciplinarity</a:t>
            </a:r>
          </a:p>
          <a:p>
            <a:pPr algn="ctr"/>
            <a:r>
              <a:rPr lang="en-FR" sz="2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imXgam, Computing, Submarine technology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1672F1-EC37-8341-BF96-51A28AD5B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630" y="3282685"/>
            <a:ext cx="1529775" cy="18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92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mage associé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1146175" y="5114925"/>
            <a:ext cx="1906588" cy="1895475"/>
          </a:xfrm>
          <a:prstGeom prst="ellipse">
            <a:avLst/>
          </a:prstGeom>
          <a:solidFill>
            <a:srgbClr val="0000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1323975" y="5791200"/>
            <a:ext cx="1550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err="1">
                <a:solidFill>
                  <a:schemeClr val="bg1"/>
                </a:solidFill>
                <a:latin typeface="Arial" charset="0"/>
              </a:rPr>
              <a:t>Astroparticles</a:t>
            </a:r>
            <a:endParaRPr lang="fr-FR" alt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5403850" y="4240213"/>
            <a:ext cx="1289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err="1">
                <a:solidFill>
                  <a:schemeClr val="bg1"/>
                </a:solidFill>
                <a:latin typeface="Arial" charset="0"/>
              </a:rPr>
              <a:t>Cosmology</a:t>
            </a:r>
            <a:endParaRPr lang="fr-FR" alt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773" name="Title 14"/>
          <p:cNvSpPr>
            <a:spLocks noGrp="1"/>
          </p:cNvSpPr>
          <p:nvPr>
            <p:ph type="title"/>
          </p:nvPr>
        </p:nvSpPr>
        <p:spPr>
          <a:xfrm>
            <a:off x="715963" y="-69850"/>
            <a:ext cx="7970837" cy="1143000"/>
          </a:xfrm>
        </p:spPr>
        <p:txBody>
          <a:bodyPr/>
          <a:lstStyle/>
          <a:p>
            <a:pPr algn="ctr"/>
            <a:r>
              <a:rPr lang="en-US" altLang="x-none" b="1" dirty="0">
                <a:solidFill>
                  <a:schemeClr val="accent1"/>
                </a:solidFill>
              </a:rPr>
              <a:t>CPPM</a:t>
            </a:r>
          </a:p>
        </p:txBody>
      </p:sp>
      <p:sp>
        <p:nvSpPr>
          <p:cNvPr id="32774" name="TextBox 13"/>
          <p:cNvSpPr txBox="1">
            <a:spLocks noChangeArrowheads="1"/>
          </p:cNvSpPr>
          <p:nvPr/>
        </p:nvSpPr>
        <p:spPr bwMode="auto">
          <a:xfrm>
            <a:off x="5789613" y="3557588"/>
            <a:ext cx="2479675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1800">
              <a:latin typeface="Verdana" charset="0"/>
            </a:endParaRPr>
          </a:p>
        </p:txBody>
      </p:sp>
      <p:sp>
        <p:nvSpPr>
          <p:cNvPr id="32775" name="TextBox 2"/>
          <p:cNvSpPr txBox="1">
            <a:spLocks noChangeArrowheads="1"/>
          </p:cNvSpPr>
          <p:nvPr/>
        </p:nvSpPr>
        <p:spPr bwMode="auto">
          <a:xfrm>
            <a:off x="225425" y="1211263"/>
            <a:ext cx="6137275" cy="79216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1800">
              <a:latin typeface="Verdana" charset="0"/>
            </a:endParaRPr>
          </a:p>
        </p:txBody>
      </p:sp>
      <p:sp>
        <p:nvSpPr>
          <p:cNvPr id="32776" name="Rectangle 1"/>
          <p:cNvSpPr>
            <a:spLocks noChangeArrowheads="1"/>
          </p:cNvSpPr>
          <p:nvPr/>
        </p:nvSpPr>
        <p:spPr bwMode="auto">
          <a:xfrm>
            <a:off x="-58738" y="644749"/>
            <a:ext cx="92027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25438" indent="-293688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17550" indent="-2603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Clr>
                <a:srgbClr val="0066CC"/>
              </a:buClr>
              <a:buSzPct val="45000"/>
              <a:buFont typeface="Arial" charset="0"/>
              <a:buChar char="►"/>
            </a:pPr>
            <a:r>
              <a:rPr lang="fr-FR" altLang="x-none" sz="2000" b="1" dirty="0">
                <a:solidFill>
                  <a:srgbClr val="0070C0"/>
                </a:solidFill>
                <a:latin typeface="Arial" charset="0"/>
              </a:rPr>
              <a:t>Recherche fondamentale sur la structure de la Matière et de l’Univers</a:t>
            </a:r>
          </a:p>
        </p:txBody>
      </p:sp>
      <p:sp>
        <p:nvSpPr>
          <p:cNvPr id="32777" name="TextBox 12"/>
          <p:cNvSpPr txBox="1">
            <a:spLocks noChangeArrowheads="1"/>
          </p:cNvSpPr>
          <p:nvPr/>
        </p:nvSpPr>
        <p:spPr bwMode="auto">
          <a:xfrm>
            <a:off x="4241800" y="5360988"/>
            <a:ext cx="4243388" cy="4302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1800">
              <a:latin typeface="Verdana" charset="0"/>
            </a:endParaRPr>
          </a:p>
        </p:txBody>
      </p: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6362700" y="2765425"/>
            <a:ext cx="2324100" cy="5064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1800">
              <a:latin typeface="Verdana" charset="0"/>
            </a:endParaRPr>
          </a:p>
        </p:txBody>
      </p:sp>
      <p:sp>
        <p:nvSpPr>
          <p:cNvPr id="32779" name="Oval 18"/>
          <p:cNvSpPr>
            <a:spLocks noChangeArrowheads="1"/>
          </p:cNvSpPr>
          <p:nvPr/>
        </p:nvSpPr>
        <p:spPr bwMode="auto">
          <a:xfrm>
            <a:off x="7091363" y="1932841"/>
            <a:ext cx="1931987" cy="1836737"/>
          </a:xfrm>
          <a:prstGeom prst="ellipse">
            <a:avLst/>
          </a:prstGeom>
          <a:solidFill>
            <a:srgbClr val="FF0000">
              <a:alpha val="6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7627938" y="2000250"/>
            <a:ext cx="9509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err="1">
                <a:solidFill>
                  <a:schemeClr val="bg1"/>
                </a:solidFill>
                <a:latin typeface="Arial" charset="0"/>
              </a:rPr>
              <a:t>Particle</a:t>
            </a:r>
            <a:endParaRPr lang="fr-FR" altLang="en-US" sz="1600" b="1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1600" b="1" dirty="0" err="1">
                <a:solidFill>
                  <a:schemeClr val="bg1"/>
                </a:solidFill>
                <a:latin typeface="Arial" charset="0"/>
              </a:rPr>
              <a:t>Physics</a:t>
            </a:r>
            <a:endParaRPr lang="fr-FR" altLang="en-US" sz="16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2781" name="TextBox 16"/>
          <p:cNvSpPr txBox="1">
            <a:spLocks noChangeArrowheads="1"/>
          </p:cNvSpPr>
          <p:nvPr/>
        </p:nvSpPr>
        <p:spPr bwMode="auto">
          <a:xfrm>
            <a:off x="4265613" y="5173663"/>
            <a:ext cx="3886200" cy="2762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x-none" sz="1800">
              <a:latin typeface="Verdana" charset="0"/>
            </a:endParaRPr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5130800" y="3644900"/>
            <a:ext cx="1839913" cy="1716088"/>
          </a:xfrm>
          <a:prstGeom prst="ellipse">
            <a:avLst/>
          </a:prstGeom>
          <a:solidFill>
            <a:srgbClr val="FFFF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368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17"/>
          <p:cNvGrpSpPr>
            <a:grpSpLocks/>
          </p:cNvGrpSpPr>
          <p:nvPr/>
        </p:nvGrpSpPr>
        <p:grpSpPr bwMode="auto">
          <a:xfrm>
            <a:off x="354013" y="2067126"/>
            <a:ext cx="4143375" cy="3503613"/>
            <a:chOff x="1474" y="527"/>
            <a:chExt cx="2630" cy="2040"/>
          </a:xfrm>
        </p:grpSpPr>
        <p:sp>
          <p:nvSpPr>
            <p:cNvPr id="5" name="Oval 18"/>
            <p:cNvSpPr>
              <a:spLocks noChangeArrowheads="1"/>
            </p:cNvSpPr>
            <p:nvPr/>
          </p:nvSpPr>
          <p:spPr bwMode="auto">
            <a:xfrm>
              <a:off x="1973" y="527"/>
              <a:ext cx="1587" cy="1360"/>
            </a:xfrm>
            <a:prstGeom prst="ellipse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2163" y="678"/>
              <a:ext cx="1189" cy="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1600" b="1" dirty="0" err="1">
                  <a:solidFill>
                    <a:schemeClr val="bg1"/>
                  </a:solidFill>
                  <a:latin typeface="Arial" charset="0"/>
                </a:rPr>
                <a:t>Particles</a:t>
              </a:r>
              <a:r>
                <a:rPr lang="fr-FR" altLang="en-US" sz="1600" b="1" dirty="0">
                  <a:solidFill>
                    <a:schemeClr val="bg1"/>
                  </a:solidFill>
                  <a:latin typeface="Arial" charset="0"/>
                </a:rPr>
                <a:t> </a:t>
              </a:r>
              <a:r>
                <a:rPr lang="fr-FR" altLang="en-US" sz="1600" b="1" dirty="0" err="1">
                  <a:solidFill>
                    <a:schemeClr val="bg1"/>
                  </a:solidFill>
                  <a:latin typeface="Arial" charset="0"/>
                </a:rPr>
                <a:t>Physics</a:t>
              </a:r>
              <a:endParaRPr lang="fr-FR" altLang="en-US" sz="16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" name="Oval 20"/>
            <p:cNvSpPr>
              <a:spLocks noChangeArrowheads="1"/>
            </p:cNvSpPr>
            <p:nvPr/>
          </p:nvSpPr>
          <p:spPr bwMode="auto">
            <a:xfrm>
              <a:off x="1474" y="1207"/>
              <a:ext cx="1587" cy="1360"/>
            </a:xfrm>
            <a:prstGeom prst="ellipse">
              <a:avLst/>
            </a:prstGeom>
            <a:solidFill>
              <a:srgbClr val="0000FF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8" name="Oval 21"/>
            <p:cNvSpPr>
              <a:spLocks noChangeArrowheads="1"/>
            </p:cNvSpPr>
            <p:nvPr/>
          </p:nvSpPr>
          <p:spPr bwMode="auto">
            <a:xfrm>
              <a:off x="2517" y="1207"/>
              <a:ext cx="1587" cy="1360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1556" y="1888"/>
              <a:ext cx="99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1600" b="1" dirty="0" err="1">
                  <a:solidFill>
                    <a:schemeClr val="bg1"/>
                  </a:solidFill>
                  <a:latin typeface="Arial" charset="0"/>
                </a:rPr>
                <a:t>Astroparticles</a:t>
              </a:r>
              <a:endParaRPr lang="fr-FR" altLang="en-US" sz="16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3161" y="1888"/>
              <a:ext cx="825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1600" b="1" dirty="0" err="1">
                  <a:solidFill>
                    <a:schemeClr val="bg1"/>
                  </a:solidFill>
                  <a:latin typeface="Arial" charset="0"/>
                </a:rPr>
                <a:t>Cosmology</a:t>
              </a:r>
              <a:endParaRPr lang="fr-FR" altLang="en-US" sz="16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2344" y="1167"/>
              <a:ext cx="922" cy="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chemeClr val="bg1"/>
                  </a:solidFill>
                  <a:latin typeface="Arial" charset="0"/>
                </a:rPr>
                <a:t>Inter-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chemeClr val="bg1"/>
                  </a:solidFill>
                  <a:latin typeface="Arial" charset="0"/>
                </a:rPr>
                <a:t>disciplinarité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chemeClr val="bg1"/>
                  </a:solidFill>
                  <a:latin typeface="Arial" charset="0"/>
                </a:rPr>
                <a:t>et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chemeClr val="bg1"/>
                  </a:solidFill>
                  <a:latin typeface="Arial" charset="0"/>
                </a:rPr>
                <a:t>Applications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n-US" sz="1600" b="1">
                  <a:solidFill>
                    <a:schemeClr val="bg1"/>
                  </a:solidFill>
                  <a:latin typeface="Arial" charset="0"/>
                </a:rPr>
                <a:t>sociétales</a:t>
              </a:r>
            </a:p>
          </p:txBody>
        </p:sp>
        <p:sp>
          <p:nvSpPr>
            <p:cNvPr id="12" name="Oval 25"/>
            <p:cNvSpPr>
              <a:spLocks noChangeArrowheads="1"/>
            </p:cNvSpPr>
            <p:nvPr/>
          </p:nvSpPr>
          <p:spPr bwMode="auto">
            <a:xfrm>
              <a:off x="2291" y="1117"/>
              <a:ext cx="1043" cy="952"/>
            </a:xfrm>
            <a:prstGeom prst="ellipse">
              <a:avLst/>
            </a:prstGeom>
            <a:noFill/>
            <a:ln w="317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bg1"/>
                </a:solidFill>
                <a:latin typeface="Verdana" charset="0"/>
              </a:endParaRPr>
            </a:p>
          </p:txBody>
        </p:sp>
      </p:grpSp>
      <p:sp>
        <p:nvSpPr>
          <p:cNvPr id="26" name="Oval 13"/>
          <p:cNvSpPr>
            <a:spLocks noChangeArrowheads="1"/>
          </p:cNvSpPr>
          <p:nvPr/>
        </p:nvSpPr>
        <p:spPr bwMode="auto">
          <a:xfrm>
            <a:off x="5930900" y="2679901"/>
            <a:ext cx="2524125" cy="2379663"/>
          </a:xfrm>
          <a:prstGeom prst="ellipse">
            <a:avLst/>
          </a:prstGeom>
          <a:noFill/>
          <a:ln w="25400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4819" name="Picture 9" descr="comp_tech_meca_im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4553151"/>
            <a:ext cx="10890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0" descr="comp_tech_elec_im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r="9436"/>
          <a:stretch>
            <a:fillRect/>
          </a:stretch>
        </p:blipFill>
        <p:spPr bwMode="auto">
          <a:xfrm>
            <a:off x="6650038" y="2375101"/>
            <a:ext cx="936625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1" descr="jpg_comp_tech_info_im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2383" r="11497"/>
          <a:stretch>
            <a:fillRect/>
          </a:stretch>
        </p:blipFill>
        <p:spPr bwMode="auto">
          <a:xfrm>
            <a:off x="5446713" y="3443489"/>
            <a:ext cx="1008062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2" descr="comp_tech_instr_im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3427614"/>
            <a:ext cx="106045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765653" y="702341"/>
            <a:ext cx="26244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800" b="1" dirty="0">
                <a:solidFill>
                  <a:schemeClr val="bg1"/>
                </a:solidFill>
                <a:latin typeface="Verdana" charset="0"/>
              </a:rPr>
              <a:t>Technologie</a:t>
            </a:r>
            <a:endParaRPr lang="en-US" altLang="en-US" sz="1400" b="1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4824" name="Text Box 15"/>
          <p:cNvSpPr txBox="1">
            <a:spLocks noChangeArrowheads="1"/>
          </p:cNvSpPr>
          <p:nvPr/>
        </p:nvSpPr>
        <p:spPr bwMode="auto">
          <a:xfrm>
            <a:off x="6553200" y="2138564"/>
            <a:ext cx="1130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  <a:latin typeface="Verdana" charset="0"/>
              </a:rPr>
              <a:t>Electronique</a:t>
            </a:r>
            <a:endParaRPr lang="en-US" altLang="en-US" sz="12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4825" name="Text Box 16"/>
          <p:cNvSpPr txBox="1">
            <a:spLocks noChangeArrowheads="1"/>
          </p:cNvSpPr>
          <p:nvPr/>
        </p:nvSpPr>
        <p:spPr bwMode="auto">
          <a:xfrm>
            <a:off x="7613650" y="3208539"/>
            <a:ext cx="1423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  <a:latin typeface="Verdana" charset="0"/>
              </a:rPr>
              <a:t>Instrumentation</a:t>
            </a:r>
            <a:endParaRPr lang="en-US" altLang="en-US" sz="12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4826" name="Text Box 17"/>
          <p:cNvSpPr txBox="1">
            <a:spLocks noChangeArrowheads="1"/>
          </p:cNvSpPr>
          <p:nvPr/>
        </p:nvSpPr>
        <p:spPr bwMode="auto">
          <a:xfrm>
            <a:off x="5327414" y="2988688"/>
            <a:ext cx="116730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 dirty="0">
                <a:solidFill>
                  <a:schemeClr val="bg1"/>
                </a:solidFill>
                <a:latin typeface="Verdana" charset="0"/>
              </a:rPr>
              <a:t>informatique</a:t>
            </a:r>
            <a:endParaRPr lang="en-US" altLang="en-US" sz="1200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4827" name="Text Box 18"/>
          <p:cNvSpPr txBox="1">
            <a:spLocks noChangeArrowheads="1"/>
          </p:cNvSpPr>
          <p:nvPr/>
        </p:nvSpPr>
        <p:spPr bwMode="auto">
          <a:xfrm>
            <a:off x="6784975" y="4322964"/>
            <a:ext cx="9953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en-US" sz="1200">
                <a:solidFill>
                  <a:schemeClr val="bg1"/>
                </a:solidFill>
                <a:latin typeface="Verdana" charset="0"/>
              </a:rPr>
              <a:t>Mécanique</a:t>
            </a:r>
            <a:endParaRPr lang="en-US" altLang="en-US" sz="12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167460" y="780724"/>
            <a:ext cx="2295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2800" b="1" dirty="0">
                <a:solidFill>
                  <a:schemeClr val="bg1"/>
                </a:solidFill>
                <a:latin typeface="Verdana" charset="0"/>
              </a:rPr>
              <a:t>Recherche</a:t>
            </a:r>
          </a:p>
        </p:txBody>
      </p:sp>
      <p:sp>
        <p:nvSpPr>
          <p:cNvPr id="34829" name="Date Placeholder 39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606C0FF-0FD0-BA47-9B9D-E358259DE6FE}" type="datetime1">
              <a:rPr lang="fr-FR" altLang="en-US" sz="1200">
                <a:solidFill>
                  <a:schemeClr val="bg1"/>
                </a:solidFill>
                <a:latin typeface="Verdana" charset="0"/>
              </a:rPr>
              <a:pPr>
                <a:spcBef>
                  <a:spcPct val="0"/>
                </a:spcBef>
                <a:buFontTx/>
                <a:buNone/>
              </a:pPr>
              <a:t>28/04/2022</a:t>
            </a:fld>
            <a:endParaRPr lang="fr-FR" altLang="en-US" sz="12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4830" name="Slide Number Placeholder 4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08E256-68A1-E64E-9539-B08A3FC9E229}" type="slidenum">
              <a:rPr lang="fr-FR" altLang="fr-FR" sz="1200">
                <a:solidFill>
                  <a:schemeClr val="bg1"/>
                </a:solidFill>
                <a:latin typeface="Verdana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FR" altLang="fr-FR" sz="12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4831" name="Image 7" descr="CPPM-GIF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284364"/>
            <a:ext cx="21113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7" name="TextBox 1"/>
          <p:cNvSpPr txBox="1">
            <a:spLocks noChangeArrowheads="1"/>
          </p:cNvSpPr>
          <p:nvPr/>
        </p:nvSpPr>
        <p:spPr bwMode="auto">
          <a:xfrm>
            <a:off x="1341438" y="1191887"/>
            <a:ext cx="1830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>
                <a:solidFill>
                  <a:schemeClr val="bg1"/>
                </a:solidFill>
                <a:latin typeface="Verdana" charset="0"/>
              </a:rPr>
              <a:t>42 </a:t>
            </a:r>
            <a:r>
              <a:rPr lang="en-US" altLang="x-none" sz="1800" dirty="0" err="1">
                <a:solidFill>
                  <a:schemeClr val="bg1"/>
                </a:solidFill>
                <a:latin typeface="Verdana" charset="0"/>
              </a:rPr>
              <a:t>chercheurs</a:t>
            </a:r>
            <a:endParaRPr lang="en-US" altLang="x-none" sz="1800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4838" name="TextBox 35"/>
          <p:cNvSpPr txBox="1">
            <a:spLocks noChangeArrowheads="1"/>
          </p:cNvSpPr>
          <p:nvPr/>
        </p:nvSpPr>
        <p:spPr bwMode="auto">
          <a:xfrm>
            <a:off x="5945188" y="1148429"/>
            <a:ext cx="2525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>
                <a:solidFill>
                  <a:schemeClr val="bg1"/>
                </a:solidFill>
                <a:latin typeface="Verdana" charset="0"/>
              </a:rPr>
              <a:t>80 </a:t>
            </a:r>
            <a:r>
              <a:rPr lang="en-US" altLang="x-none" sz="1800" dirty="0" err="1">
                <a:solidFill>
                  <a:schemeClr val="bg1"/>
                </a:solidFill>
                <a:latin typeface="Verdana" charset="0"/>
              </a:rPr>
              <a:t>Ingénieurs</a:t>
            </a:r>
            <a:r>
              <a:rPr lang="en-US" altLang="x-none" sz="1800" dirty="0">
                <a:solidFill>
                  <a:schemeClr val="bg1"/>
                </a:solidFill>
                <a:latin typeface="Verdana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 err="1">
                <a:solidFill>
                  <a:schemeClr val="bg1"/>
                </a:solidFill>
                <a:latin typeface="Verdana" charset="0"/>
              </a:rPr>
              <a:t>techniciens</a:t>
            </a:r>
            <a:r>
              <a:rPr lang="en-US" altLang="x-none" sz="1800" dirty="0">
                <a:solidFill>
                  <a:schemeClr val="bg1"/>
                </a:solidFill>
                <a:latin typeface="Verdana" charset="0"/>
              </a:rPr>
              <a:t>, admin.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71A18E-26B3-1340-A28A-8E2B5B43B6F5}"/>
              </a:ext>
            </a:extLst>
          </p:cNvPr>
          <p:cNvSpPr txBox="1"/>
          <p:nvPr/>
        </p:nvSpPr>
        <p:spPr>
          <a:xfrm>
            <a:off x="3564112" y="5736002"/>
            <a:ext cx="289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bg1"/>
                </a:solidFill>
              </a:rPr>
              <a:t>25 Doctorants, 30 stagiaires</a:t>
            </a:r>
          </a:p>
        </p:txBody>
      </p:sp>
    </p:spTree>
    <p:extLst>
      <p:ext uri="{BB962C8B-B14F-4D97-AF65-F5344CB8AC3E}">
        <p14:creationId xmlns:p14="http://schemas.microsoft.com/office/powerpoint/2010/main" val="263918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5068A6-2F12-AB41-B075-6A755F610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27" y="23813"/>
            <a:ext cx="1494535" cy="1271587"/>
          </a:xfrm>
          <a:prstGeom prst="rect">
            <a:avLst/>
          </a:prstGeom>
        </p:spPr>
      </p:pic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5559425" y="0"/>
            <a:ext cx="1412875" cy="4841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prstShdw prst="shdw17" dist="17961" dir="2700000">
              <a:srgbClr val="999999">
                <a:alpha val="74997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8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58370" name="Picture 4" descr="Telescope 10 Oct 24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10532"/>
          <a:stretch>
            <a:fillRect/>
          </a:stretch>
        </p:blipFill>
        <p:spPr bwMode="auto">
          <a:xfrm>
            <a:off x="6715125" y="30163"/>
            <a:ext cx="2227263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30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3200400" y="2197100"/>
            <a:ext cx="3144838" cy="21542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0033CC"/>
                </a:solidFill>
              </a:rPr>
              <a:t>CPPM</a:t>
            </a:r>
            <a:r>
              <a:rPr lang="en-US" altLang="en-US" sz="4400" b="1" dirty="0">
                <a:solidFill>
                  <a:srgbClr val="0033CC"/>
                </a:solidFill>
              </a:rPr>
              <a:t> </a:t>
            </a:r>
            <a:r>
              <a:rPr lang="en-US" altLang="en-US" sz="2800" b="1" dirty="0">
                <a:solidFill>
                  <a:srgbClr val="0033CC"/>
                </a:solidFill>
              </a:rPr>
              <a:t>       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2800" b="1" dirty="0">
                <a:solidFill>
                  <a:srgbClr val="0070C0"/>
                </a:solidFill>
              </a:rPr>
              <a:t>International    Collaborations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en-US" sz="2400" b="1" dirty="0" err="1">
                <a:solidFill>
                  <a:srgbClr val="00B0F0"/>
                </a:solidFill>
              </a:rPr>
              <a:t>Matter</a:t>
            </a:r>
            <a:r>
              <a:rPr lang="fr-FR" altLang="en-US" sz="2400" b="1" dirty="0">
                <a:solidFill>
                  <a:srgbClr val="00B0F0"/>
                </a:solidFill>
              </a:rPr>
              <a:t> and </a:t>
            </a:r>
            <a:r>
              <a:rPr lang="fr-FR" altLang="en-US" sz="2400" b="1" dirty="0" err="1">
                <a:solidFill>
                  <a:srgbClr val="00B0F0"/>
                </a:solidFill>
              </a:rPr>
              <a:t>Universe</a:t>
            </a:r>
            <a:endParaRPr lang="fr-FR" altLang="en-US" sz="2400" b="1" dirty="0">
              <a:solidFill>
                <a:srgbClr val="00B0F0"/>
              </a:solidFill>
            </a:endParaRPr>
          </a:p>
        </p:txBody>
      </p:sp>
      <p:pic>
        <p:nvPicPr>
          <p:cNvPr id="58372" name="Picture 12" descr="atlas_layou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-1588"/>
            <a:ext cx="2806091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 Box 13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12713" y="1782763"/>
            <a:ext cx="83304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ATLAS</a:t>
            </a:r>
            <a:endParaRPr lang="fr-FR" altLang="en-US" sz="2000" b="1" dirty="0">
              <a:solidFill>
                <a:srgbClr val="000000"/>
              </a:solidFill>
            </a:endParaRPr>
          </a:p>
        </p:txBody>
      </p:sp>
      <p:grpSp>
        <p:nvGrpSpPr>
          <p:cNvPr id="58374" name="Group 4"/>
          <p:cNvGrpSpPr>
            <a:grpSpLocks/>
          </p:cNvGrpSpPr>
          <p:nvPr/>
        </p:nvGrpSpPr>
        <p:grpSpPr bwMode="auto">
          <a:xfrm>
            <a:off x="6411913" y="1905000"/>
            <a:ext cx="2665412" cy="2581275"/>
            <a:chOff x="6411939" y="2171160"/>
            <a:chExt cx="2327275" cy="2189163"/>
          </a:xfrm>
        </p:grpSpPr>
        <p:pic>
          <p:nvPicPr>
            <p:cNvPr id="58410" name="Picture 20" descr="vlt_paranal">
              <a:hlinkClick r:id="" action="ppaction://noaction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06"/>
            <a:stretch>
              <a:fillRect/>
            </a:stretch>
          </p:blipFill>
          <p:spPr bwMode="auto">
            <a:xfrm>
              <a:off x="6411939" y="2171160"/>
              <a:ext cx="2327275" cy="2189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2" name="Text Box 2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6762624" y="2492477"/>
              <a:ext cx="1857385" cy="378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FFFFFF"/>
                  </a:solidFill>
                </a:rPr>
                <a:t>BOSS/eBOSS/DESI</a:t>
              </a:r>
              <a:endParaRPr lang="fr-FR" altLang="en-US" sz="2000" b="1">
                <a:solidFill>
                  <a:srgbClr val="FFFFFF"/>
                </a:solidFill>
              </a:endParaRPr>
            </a:p>
          </p:txBody>
        </p:sp>
      </p:grpSp>
      <p:pic>
        <p:nvPicPr>
          <p:cNvPr id="58375" name="Picture 1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4418625"/>
            <a:ext cx="2216857" cy="246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Text Box 19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00012" y="4416425"/>
            <a:ext cx="19868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</a:rPr>
              <a:t>ANTARES/KM3NeT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FF"/>
                </a:solidFill>
              </a:rPr>
              <a:t>LSPM</a:t>
            </a:r>
          </a:p>
        </p:txBody>
      </p:sp>
      <p:sp>
        <p:nvSpPr>
          <p:cNvPr id="58377" name="Text Box 23"/>
          <p:cNvSpPr txBox="1">
            <a:spLocks noChangeArrowheads="1"/>
          </p:cNvSpPr>
          <p:nvPr/>
        </p:nvSpPr>
        <p:spPr bwMode="auto">
          <a:xfrm>
            <a:off x="223631" y="6290469"/>
            <a:ext cx="1677988" cy="40005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Under the sea</a:t>
            </a:r>
          </a:p>
        </p:txBody>
      </p:sp>
      <p:pic>
        <p:nvPicPr>
          <p:cNvPr id="58379" name="Picture 31" descr="LHC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6" y="2655947"/>
            <a:ext cx="2582971" cy="177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9" name="Text Box 3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20650" y="2255838"/>
            <a:ext cx="78739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 err="1">
                <a:solidFill>
                  <a:srgbClr val="000000"/>
                </a:solidFill>
              </a:rPr>
              <a:t>LHCb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6107" name="Line 40"/>
          <p:cNvSpPr>
            <a:spLocks noChangeShapeType="1"/>
          </p:cNvSpPr>
          <p:nvPr/>
        </p:nvSpPr>
        <p:spPr bwMode="auto">
          <a:xfrm>
            <a:off x="5859463" y="4448175"/>
            <a:ext cx="0" cy="2409825"/>
          </a:xfrm>
          <a:prstGeom prst="line">
            <a:avLst/>
          </a:prstGeom>
          <a:noFill/>
          <a:ln w="28575">
            <a:solidFill>
              <a:srgbClr val="7F7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8387" name="Text 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29232" y="136243"/>
            <a:ext cx="1625600" cy="40005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Underground</a:t>
            </a:r>
            <a:endParaRPr lang="fr-FR" altLang="en-US" sz="2000" b="1">
              <a:solidFill>
                <a:srgbClr val="FF0000"/>
              </a:solidFill>
            </a:endParaRPr>
          </a:p>
        </p:txBody>
      </p:sp>
      <p:grpSp>
        <p:nvGrpSpPr>
          <p:cNvPr id="58388" name="Group 2"/>
          <p:cNvGrpSpPr>
            <a:grpSpLocks/>
          </p:cNvGrpSpPr>
          <p:nvPr/>
        </p:nvGrpSpPr>
        <p:grpSpPr bwMode="auto">
          <a:xfrm>
            <a:off x="4727575" y="4420572"/>
            <a:ext cx="4456114" cy="2399020"/>
            <a:chOff x="159820" y="4478337"/>
            <a:chExt cx="4434406" cy="2379663"/>
          </a:xfrm>
        </p:grpSpPr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20" y="4478337"/>
              <a:ext cx="4434406" cy="2379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17961" dir="2700000" algn="ctr" rotWithShape="0">
                      <a:srgbClr val="2F4D71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46111" name="Text Box 22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2412569" y="4856737"/>
              <a:ext cx="755468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FF">
                      <a:alpha val="39999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accent4">
                      <a:lumMod val="50000"/>
                    </a:schemeClr>
                  </a:solidFill>
                </a:rPr>
                <a:t>HESS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 dirty="0">
                  <a:solidFill>
                    <a:schemeClr val="accent4">
                      <a:lumMod val="50000"/>
                    </a:schemeClr>
                  </a:solidFill>
                </a:rPr>
                <a:t>CTA</a:t>
              </a:r>
              <a:endParaRPr lang="fr-FR" altLang="en-US" sz="20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sp>
        <p:nvSpPr>
          <p:cNvPr id="46112" name="Line 40"/>
          <p:cNvSpPr>
            <a:spLocks noChangeShapeType="1"/>
          </p:cNvSpPr>
          <p:nvPr/>
        </p:nvSpPr>
        <p:spPr bwMode="auto">
          <a:xfrm>
            <a:off x="6789738" y="-25400"/>
            <a:ext cx="12700" cy="2170113"/>
          </a:xfrm>
          <a:prstGeom prst="line">
            <a:avLst/>
          </a:prstGeom>
          <a:noFill/>
          <a:ln w="28575">
            <a:solidFill>
              <a:srgbClr val="FFF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13" name="Text Box 21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7553325" y="1392238"/>
            <a:ext cx="6604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FFFF"/>
                </a:solidFill>
              </a:rPr>
              <a:t>LSST</a:t>
            </a:r>
            <a:endParaRPr lang="fr-FR" altLang="en-US" sz="2000" b="1" dirty="0">
              <a:solidFill>
                <a:srgbClr val="FFFFFF"/>
              </a:solidFill>
            </a:endParaRPr>
          </a:p>
        </p:txBody>
      </p:sp>
      <p:sp>
        <p:nvSpPr>
          <p:cNvPr id="58391" name="Text 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6774375" y="6361112"/>
            <a:ext cx="2343150" cy="414337"/>
          </a:xfrm>
          <a:prstGeom prst="rect">
            <a:avLst/>
          </a:prstGeom>
          <a:solidFill>
            <a:schemeClr val="bg1"/>
          </a:solidFill>
          <a:ln w="5397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Top of the mountain</a:t>
            </a:r>
            <a:endParaRPr lang="fr-FR" altLang="en-US" sz="2000" b="1" dirty="0">
              <a:solidFill>
                <a:srgbClr val="FF0000"/>
              </a:solidFill>
            </a:endParaRPr>
          </a:p>
        </p:txBody>
      </p:sp>
      <p:sp>
        <p:nvSpPr>
          <p:cNvPr id="46115" name="Text Box 22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24532" y="2047974"/>
            <a:ext cx="26655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>
                    <a:alpha val="3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2">
                    <a:lumMod val="75000"/>
                  </a:schemeClr>
                </a:solidFill>
              </a:rPr>
              <a:t>Large Hadron Collider</a:t>
            </a:r>
            <a:endParaRPr lang="fr-FR" altLang="en-US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8393" name="Image 7" descr="CPPM-GIF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2224088"/>
            <a:ext cx="126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9" name="Line 37"/>
          <p:cNvSpPr>
            <a:spLocks noChangeShapeType="1"/>
          </p:cNvSpPr>
          <p:nvPr/>
        </p:nvSpPr>
        <p:spPr bwMode="auto">
          <a:xfrm>
            <a:off x="15875" y="-17463"/>
            <a:ext cx="41982" cy="4498975"/>
          </a:xfrm>
          <a:prstGeom prst="line">
            <a:avLst/>
          </a:prstGeom>
          <a:noFill/>
          <a:ln w="1143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20" name="Line 37"/>
          <p:cNvSpPr>
            <a:spLocks noChangeShapeType="1"/>
          </p:cNvSpPr>
          <p:nvPr/>
        </p:nvSpPr>
        <p:spPr bwMode="auto">
          <a:xfrm flipV="1">
            <a:off x="-31393" y="16597"/>
            <a:ext cx="4499412" cy="26572"/>
          </a:xfrm>
          <a:prstGeom prst="line">
            <a:avLst/>
          </a:prstGeom>
          <a:noFill/>
          <a:ln w="114300">
            <a:solidFill>
              <a:schemeClr val="tx2">
                <a:lumMod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22" name="Line 37"/>
          <p:cNvSpPr>
            <a:spLocks noChangeShapeType="1"/>
          </p:cNvSpPr>
          <p:nvPr/>
        </p:nvSpPr>
        <p:spPr bwMode="auto">
          <a:xfrm>
            <a:off x="9082088" y="-8271"/>
            <a:ext cx="23812" cy="6867860"/>
          </a:xfrm>
          <a:prstGeom prst="line">
            <a:avLst/>
          </a:prstGeom>
          <a:noFill/>
          <a:ln w="1143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23" name="Line 37"/>
          <p:cNvSpPr>
            <a:spLocks noChangeShapeType="1"/>
          </p:cNvSpPr>
          <p:nvPr/>
        </p:nvSpPr>
        <p:spPr bwMode="auto">
          <a:xfrm flipV="1">
            <a:off x="4708525" y="6800542"/>
            <a:ext cx="4435475" cy="38100"/>
          </a:xfrm>
          <a:prstGeom prst="line">
            <a:avLst/>
          </a:prstGeom>
          <a:noFill/>
          <a:ln w="1143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24" name="Line 37"/>
          <p:cNvSpPr>
            <a:spLocks noChangeShapeType="1"/>
          </p:cNvSpPr>
          <p:nvPr/>
        </p:nvSpPr>
        <p:spPr bwMode="auto">
          <a:xfrm>
            <a:off x="3169790" y="1161031"/>
            <a:ext cx="1411" cy="775719"/>
          </a:xfrm>
          <a:prstGeom prst="line">
            <a:avLst/>
          </a:prstGeom>
          <a:noFill/>
          <a:ln w="114300">
            <a:solidFill>
              <a:srgbClr val="FFFF7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6125" name="Line 37"/>
          <p:cNvSpPr>
            <a:spLocks noChangeShapeType="1"/>
          </p:cNvSpPr>
          <p:nvPr/>
        </p:nvSpPr>
        <p:spPr bwMode="auto">
          <a:xfrm>
            <a:off x="4449815" y="17770"/>
            <a:ext cx="2527248" cy="32975"/>
          </a:xfrm>
          <a:prstGeom prst="line">
            <a:avLst/>
          </a:prstGeom>
          <a:noFill/>
          <a:ln w="11430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8403" name="Picture 25" descr="SNAP_web_fina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450"/>
            <a:ext cx="24352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04" name="Text Box 26"/>
          <p:cNvSpPr txBox="1">
            <a:spLocks noChangeArrowheads="1"/>
          </p:cNvSpPr>
          <p:nvPr/>
        </p:nvSpPr>
        <p:spPr bwMode="auto">
          <a:xfrm>
            <a:off x="5737377" y="166996"/>
            <a:ext cx="1052512" cy="40005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In space</a:t>
            </a:r>
            <a:endParaRPr lang="fr-FR" altLang="en-US" sz="2000" b="1" dirty="0">
              <a:solidFill>
                <a:srgbClr val="FF0000"/>
              </a:solidFill>
            </a:endParaRPr>
          </a:p>
        </p:txBody>
      </p:sp>
      <p:sp>
        <p:nvSpPr>
          <p:cNvPr id="46096" name="Text Box 27"/>
          <p:cNvSpPr txBox="1">
            <a:spLocks noChangeArrowheads="1"/>
          </p:cNvSpPr>
          <p:nvPr/>
        </p:nvSpPr>
        <p:spPr bwMode="auto">
          <a:xfrm>
            <a:off x="4498975" y="301625"/>
            <a:ext cx="83502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FF"/>
                </a:solidFill>
              </a:rPr>
              <a:t>EUCLID</a:t>
            </a:r>
            <a:endParaRPr lang="fr-FR" altLang="en-US" sz="2000" b="1">
              <a:solidFill>
                <a:srgbClr val="FFFFFF"/>
              </a:solidFill>
            </a:endParaRPr>
          </a:p>
        </p:txBody>
      </p:sp>
      <p:sp>
        <p:nvSpPr>
          <p:cNvPr id="46127" name="Text Box 27"/>
          <p:cNvSpPr txBox="1">
            <a:spLocks noChangeArrowheads="1"/>
          </p:cNvSpPr>
          <p:nvPr/>
        </p:nvSpPr>
        <p:spPr bwMode="auto">
          <a:xfrm>
            <a:off x="6146177" y="1764687"/>
            <a:ext cx="7171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SVOM</a:t>
            </a:r>
            <a:endParaRPr lang="fr-FR" altLang="en-US" sz="1600" b="1" dirty="0">
              <a:solidFill>
                <a:srgbClr val="FFFFFF"/>
              </a:solidFill>
            </a:endParaRPr>
          </a:p>
        </p:txBody>
      </p:sp>
      <p:sp>
        <p:nvSpPr>
          <p:cNvPr id="58407" name="Rectangle 5"/>
          <p:cNvSpPr>
            <a:spLocks noChangeArrowheads="1"/>
          </p:cNvSpPr>
          <p:nvPr/>
        </p:nvSpPr>
        <p:spPr bwMode="auto">
          <a:xfrm>
            <a:off x="84138" y="4971675"/>
            <a:ext cx="9284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FFFF"/>
                </a:solidFill>
                <a:latin typeface="Verdana" charset="0"/>
              </a:rPr>
              <a:t>(-2500 m)</a:t>
            </a:r>
            <a:endParaRPr lang="fr-FR" altLang="en-US" sz="1000" b="1" dirty="0">
              <a:solidFill>
                <a:srgbClr val="FFFFFF"/>
              </a:solidFill>
              <a:latin typeface="Verdan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2C9AE-BDF9-0C43-BB56-E087566011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14" y="1223395"/>
            <a:ext cx="1398775" cy="900557"/>
          </a:xfrm>
          <a:prstGeom prst="rect">
            <a:avLst/>
          </a:prstGeom>
        </p:spPr>
      </p:pic>
      <p:sp>
        <p:nvSpPr>
          <p:cNvPr id="52" name="Text Box 21">
            <a:hlinkClick r:id="" action="ppaction://noaction"/>
            <a:extLst>
              <a:ext uri="{FF2B5EF4-FFF2-40B4-BE49-F238E27FC236}">
                <a16:creationId xmlns:a16="http://schemas.microsoft.com/office/drawing/2014/main" id="{137E87F7-173A-BA47-BAE6-A56630D49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848" y="1234478"/>
            <a:ext cx="10433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FFFF"/>
                </a:solidFill>
              </a:rPr>
              <a:t>MadMax</a:t>
            </a:r>
            <a:endParaRPr lang="fr-FR" altLang="en-US" sz="18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Aucune description de photo disponible.">
            <a:extLst>
              <a:ext uri="{FF2B5EF4-FFF2-40B4-BE49-F238E27FC236}">
                <a16:creationId xmlns:a16="http://schemas.microsoft.com/office/drawing/2014/main" id="{5EE63548-6A3A-A342-BE37-3665F5984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582" y="2964714"/>
            <a:ext cx="1483727" cy="151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13">
            <a:hlinkClick r:id="" action="ppaction://noaction"/>
            <a:extLst>
              <a:ext uri="{FF2B5EF4-FFF2-40B4-BE49-F238E27FC236}">
                <a16:creationId xmlns:a16="http://schemas.microsoft.com/office/drawing/2014/main" id="{F88EC210-963D-5044-BD56-609E842B0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456" y="326366"/>
            <a:ext cx="10406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DarkSide</a:t>
            </a:r>
            <a:endParaRPr lang="fr-FR" altLang="en-US" sz="1800" b="1" dirty="0"/>
          </a:p>
        </p:txBody>
      </p:sp>
      <p:sp>
        <p:nvSpPr>
          <p:cNvPr id="54" name="Text Box 32">
            <a:hlinkClick r:id="" action="ppaction://noaction"/>
            <a:extLst>
              <a:ext uri="{FF2B5EF4-FFF2-40B4-BE49-F238E27FC236}">
                <a16:creationId xmlns:a16="http://schemas.microsoft.com/office/drawing/2014/main" id="{75A3C45F-98D1-4B4F-B57F-B7CED8ED5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023" y="3049041"/>
            <a:ext cx="9669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b="1" dirty="0">
                <a:solidFill>
                  <a:schemeClr val="bg1"/>
                </a:solidFill>
              </a:rPr>
              <a:t>Belle II </a:t>
            </a:r>
          </a:p>
        </p:txBody>
      </p:sp>
      <p:sp>
        <p:nvSpPr>
          <p:cNvPr id="53" name="Line 37">
            <a:extLst>
              <a:ext uri="{FF2B5EF4-FFF2-40B4-BE49-F238E27FC236}">
                <a16:creationId xmlns:a16="http://schemas.microsoft.com/office/drawing/2014/main" id="{37E8F3D9-3BBC-F642-B094-F42F8F98844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43801" y="-1984"/>
            <a:ext cx="29368" cy="2133169"/>
          </a:xfrm>
          <a:prstGeom prst="line">
            <a:avLst/>
          </a:prstGeom>
          <a:noFill/>
          <a:ln w="11430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" name="Line 37">
            <a:extLst>
              <a:ext uri="{FF2B5EF4-FFF2-40B4-BE49-F238E27FC236}">
                <a16:creationId xmlns:a16="http://schemas.microsoft.com/office/drawing/2014/main" id="{F2CC3F24-3E73-594E-B2E2-AC6BAF43A2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60875" y="-33065"/>
            <a:ext cx="2381" cy="2197441"/>
          </a:xfrm>
          <a:prstGeom prst="line">
            <a:avLst/>
          </a:prstGeom>
          <a:noFill/>
          <a:ln w="11430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6" name="Line 37">
            <a:extLst>
              <a:ext uri="{FF2B5EF4-FFF2-40B4-BE49-F238E27FC236}">
                <a16:creationId xmlns:a16="http://schemas.microsoft.com/office/drawing/2014/main" id="{3EC7B9C6-B187-2941-98B3-ABD958BF72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87997" y="41635"/>
            <a:ext cx="2137568" cy="9162"/>
          </a:xfrm>
          <a:prstGeom prst="line">
            <a:avLst/>
          </a:prstGeom>
          <a:noFill/>
          <a:ln w="114300">
            <a:solidFill>
              <a:schemeClr val="accent1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" name="Line 37">
            <a:extLst>
              <a:ext uri="{FF2B5EF4-FFF2-40B4-BE49-F238E27FC236}">
                <a16:creationId xmlns:a16="http://schemas.microsoft.com/office/drawing/2014/main" id="{9C1F5B6E-6B8B-E245-8DA4-7D8457D00A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033" y="4476082"/>
            <a:ext cx="7125" cy="2401888"/>
          </a:xfrm>
          <a:prstGeom prst="line">
            <a:avLst/>
          </a:prstGeom>
          <a:noFill/>
          <a:ln w="114300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" name="Line 37">
            <a:extLst>
              <a:ext uri="{FF2B5EF4-FFF2-40B4-BE49-F238E27FC236}">
                <a16:creationId xmlns:a16="http://schemas.microsoft.com/office/drawing/2014/main" id="{F4D2AA10-5E68-5D41-A6B9-F641A91946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547" y="6846578"/>
            <a:ext cx="4737657" cy="2511"/>
          </a:xfrm>
          <a:prstGeom prst="line">
            <a:avLst/>
          </a:prstGeom>
          <a:noFill/>
          <a:ln w="114300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BBEAC69-E50C-474E-B1FC-E54C08E2590A}"/>
              </a:ext>
            </a:extLst>
          </p:cNvPr>
          <p:cNvSpPr/>
          <p:nvPr/>
        </p:nvSpPr>
        <p:spPr>
          <a:xfrm>
            <a:off x="3126685" y="2134879"/>
            <a:ext cx="3276483" cy="2275809"/>
          </a:xfrm>
          <a:prstGeom prst="frame">
            <a:avLst>
              <a:gd name="adj1" fmla="val 31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>
              <a:solidFill>
                <a:schemeClr val="tx1"/>
              </a:solidFill>
            </a:endParaRPr>
          </a:p>
        </p:txBody>
      </p:sp>
      <p:sp>
        <p:nvSpPr>
          <p:cNvPr id="62" name="Text Box 27">
            <a:extLst>
              <a:ext uri="{FF2B5EF4-FFF2-40B4-BE49-F238E27FC236}">
                <a16:creationId xmlns:a16="http://schemas.microsoft.com/office/drawing/2014/main" id="{01790AFD-D796-2849-B4D8-19152D3AB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477" y="1844319"/>
            <a:ext cx="7171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</a:rPr>
              <a:t>SVOM</a:t>
            </a:r>
            <a:endParaRPr lang="fr-FR" altLang="en-US" sz="1600" b="1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0A06C-C9E8-4C44-A2BD-853DF3F1EA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3097" y="4420689"/>
            <a:ext cx="2394477" cy="237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2285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1">
            <a:extLst>
              <a:ext uri="{FF2B5EF4-FFF2-40B4-BE49-F238E27FC236}">
                <a16:creationId xmlns:a16="http://schemas.microsoft.com/office/drawing/2014/main" id="{458D62F2-331C-7B4E-A6FC-FCB70090D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F20CA9-F3C0-544C-B43F-E7028B82FD58}"/>
              </a:ext>
            </a:extLst>
          </p:cNvPr>
          <p:cNvSpPr txBox="1"/>
          <p:nvPr/>
        </p:nvSpPr>
        <p:spPr>
          <a:xfrm>
            <a:off x="2156085" y="5856288"/>
            <a:ext cx="6900863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Verdana" charset="0"/>
                <a:ea typeface="Arial" charset="0"/>
                <a:cs typeface="Arial" charset="0"/>
              </a:rPr>
              <a:t>Collaborations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Verdana" charset="0"/>
                <a:ea typeface="Arial" charset="0"/>
                <a:cs typeface="Arial" charset="0"/>
              </a:rPr>
              <a:t>Internationales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Verdana" charset="0"/>
              <a:ea typeface="Arial" charset="0"/>
              <a:cs typeface="Arial" charset="0"/>
            </a:endParaRPr>
          </a:p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Verdana" charset="0"/>
                <a:ea typeface="Arial" charset="0"/>
                <a:cs typeface="Arial" charset="0"/>
              </a:rPr>
              <a:t>CPPM: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Verdana" charset="0"/>
                <a:ea typeface="Arial" charset="0"/>
                <a:cs typeface="Arial" charset="0"/>
              </a:rPr>
              <a:t>Laboratoire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Verdana" charset="0"/>
                <a:ea typeface="Arial" charset="0"/>
                <a:cs typeface="Arial" charset="0"/>
              </a:rPr>
              <a:t>hôte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Verdana" charset="0"/>
                <a:ea typeface="Arial" charset="0"/>
                <a:cs typeface="Arial" charset="0"/>
              </a:rPr>
              <a:t> du FCPPL</a:t>
            </a:r>
          </a:p>
        </p:txBody>
      </p:sp>
    </p:spTree>
    <p:extLst>
      <p:ext uri="{BB962C8B-B14F-4D97-AF65-F5344CB8AC3E}">
        <p14:creationId xmlns:p14="http://schemas.microsoft.com/office/powerpoint/2010/main" val="3540341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6">
            <a:extLst>
              <a:ext uri="{FF2B5EF4-FFF2-40B4-BE49-F238E27FC236}">
                <a16:creationId xmlns:a16="http://schemas.microsoft.com/office/drawing/2014/main" id="{4FF11362-35CB-0A4A-8234-EB2713D4F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7"/>
            <a:ext cx="3324083" cy="227410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619A925-1220-D04B-ACA8-FE33A632C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3397"/>
            <a:ext cx="3411164" cy="253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2">
            <a:extLst>
              <a:ext uri="{FF2B5EF4-FFF2-40B4-BE49-F238E27FC236}">
                <a16:creationId xmlns:a16="http://schemas.microsoft.com/office/drawing/2014/main" id="{393F3E7E-84D5-5449-996D-9EF9B5CF4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722" y="16163"/>
            <a:ext cx="3324083" cy="2274109"/>
          </a:xfrm>
          <a:prstGeom prst="rect">
            <a:avLst/>
          </a:prstGeom>
        </p:spPr>
      </p:pic>
      <p:pic>
        <p:nvPicPr>
          <p:cNvPr id="13" name="Image 20">
            <a:extLst>
              <a:ext uri="{FF2B5EF4-FFF2-40B4-BE49-F238E27FC236}">
                <a16:creationId xmlns:a16="http://schemas.microsoft.com/office/drawing/2014/main" id="{2D85DA44-EAFE-C343-9482-F1A362B3B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22" y="2300337"/>
            <a:ext cx="3411164" cy="2274109"/>
          </a:xfrm>
          <a:prstGeom prst="rect">
            <a:avLst/>
          </a:prstGeom>
        </p:spPr>
      </p:pic>
      <p:pic>
        <p:nvPicPr>
          <p:cNvPr id="14" name="Image 22">
            <a:extLst>
              <a:ext uri="{FF2B5EF4-FFF2-40B4-BE49-F238E27FC236}">
                <a16:creationId xmlns:a16="http://schemas.microsoft.com/office/drawing/2014/main" id="{2D1E66AD-902C-7D49-A445-EAE394746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1562"/>
            <a:ext cx="3454640" cy="2303093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6CDD4418-5BEF-494C-A57C-C0E139582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973" y="1670"/>
            <a:ext cx="3113070" cy="230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161FBD80-CA84-484A-B6C6-3939C2252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42" y="4551562"/>
            <a:ext cx="2898792" cy="231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4">
            <a:extLst>
              <a:ext uri="{FF2B5EF4-FFF2-40B4-BE49-F238E27FC236}">
                <a16:creationId xmlns:a16="http://schemas.microsoft.com/office/drawing/2014/main" id="{3039A5A3-B6D5-3E44-88C1-715C6C3105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69" y="4573300"/>
            <a:ext cx="3411164" cy="227410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26C6E-32FC-404E-BAA6-2088CC128551}"/>
              </a:ext>
            </a:extLst>
          </p:cNvPr>
          <p:cNvGrpSpPr/>
          <p:nvPr/>
        </p:nvGrpSpPr>
        <p:grpSpPr>
          <a:xfrm>
            <a:off x="2870983" y="2298637"/>
            <a:ext cx="3276483" cy="2275809"/>
            <a:chOff x="3126685" y="2134879"/>
            <a:chExt cx="3276483" cy="2275809"/>
          </a:xfrm>
        </p:grpSpPr>
        <p:sp>
          <p:nvSpPr>
            <p:cNvPr id="26" name="Text Box 30">
              <a:hlinkClick r:id="" action="ppaction://noaction"/>
              <a:extLst>
                <a:ext uri="{FF2B5EF4-FFF2-40B4-BE49-F238E27FC236}">
                  <a16:creationId xmlns:a16="http://schemas.microsoft.com/office/drawing/2014/main" id="{FD96EEC0-CA69-8546-AE00-9FFD1AEB64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2197100"/>
              <a:ext cx="3144838" cy="2154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5400" b="1" dirty="0">
                  <a:solidFill>
                    <a:srgbClr val="0033CC"/>
                  </a:solidFill>
                </a:rPr>
                <a:t>CPPM</a:t>
              </a:r>
              <a:r>
                <a:rPr lang="en-US" altLang="en-US" sz="4400" b="1" dirty="0">
                  <a:solidFill>
                    <a:srgbClr val="0033CC"/>
                  </a:solidFill>
                </a:rPr>
                <a:t> </a:t>
              </a:r>
              <a:r>
                <a:rPr lang="en-US" altLang="en-US" sz="2800" b="1" dirty="0">
                  <a:solidFill>
                    <a:srgbClr val="0033CC"/>
                  </a:solidFill>
                </a:rPr>
                <a:t>      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2800" b="1" dirty="0" err="1">
                  <a:solidFill>
                    <a:srgbClr val="FF0000"/>
                  </a:solidFill>
                </a:rPr>
                <a:t>Cutting</a:t>
              </a:r>
              <a:r>
                <a:rPr lang="fr-FR" altLang="en-US" sz="2800" b="1" dirty="0">
                  <a:solidFill>
                    <a:srgbClr val="FF0000"/>
                  </a:solidFill>
                </a:rPr>
                <a:t> </a:t>
              </a:r>
              <a:r>
                <a:rPr lang="fr-FR" altLang="en-US" sz="2800" b="1" dirty="0" err="1">
                  <a:solidFill>
                    <a:srgbClr val="FF0000"/>
                  </a:solidFill>
                </a:rPr>
                <a:t>edge</a:t>
              </a:r>
              <a:r>
                <a:rPr lang="fr-FR" altLang="en-US" sz="2800" b="1" dirty="0">
                  <a:solidFill>
                    <a:srgbClr val="FF0000"/>
                  </a:solidFill>
                </a:rPr>
                <a:t>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2800" b="1" dirty="0" err="1">
                  <a:solidFill>
                    <a:srgbClr val="FF0000"/>
                  </a:solidFill>
                </a:rPr>
                <a:t>Technology</a:t>
              </a:r>
              <a:endParaRPr lang="fr-FR" altLang="en-US" sz="2800" b="1" dirty="0">
                <a:solidFill>
                  <a:srgbClr val="FF0000"/>
                </a:solidFill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2400" b="1" dirty="0" err="1">
                  <a:solidFill>
                    <a:srgbClr val="00B0F0"/>
                  </a:solidFill>
                </a:rPr>
                <a:t>Matter</a:t>
              </a:r>
              <a:r>
                <a:rPr lang="fr-FR" altLang="en-US" sz="2400" b="1" dirty="0">
                  <a:solidFill>
                    <a:srgbClr val="00B0F0"/>
                  </a:solidFill>
                </a:rPr>
                <a:t> and </a:t>
              </a:r>
              <a:r>
                <a:rPr lang="fr-FR" altLang="en-US" sz="2400" b="1" dirty="0" err="1">
                  <a:solidFill>
                    <a:srgbClr val="00B0F0"/>
                  </a:solidFill>
                </a:rPr>
                <a:t>Universe</a:t>
              </a:r>
              <a:endParaRPr lang="fr-FR" altLang="en-US" sz="2400" b="1" dirty="0">
                <a:solidFill>
                  <a:srgbClr val="00B0F0"/>
                </a:solidFill>
              </a:endParaRPr>
            </a:p>
          </p:txBody>
        </p:sp>
        <p:pic>
          <p:nvPicPr>
            <p:cNvPr id="27" name="Image 7" descr="CPPM-GIF.gif">
              <a:extLst>
                <a:ext uri="{FF2B5EF4-FFF2-40B4-BE49-F238E27FC236}">
                  <a16:creationId xmlns:a16="http://schemas.microsoft.com/office/drawing/2014/main" id="{70020CF7-358A-404F-8EBB-E9C63336A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2224088"/>
              <a:ext cx="1263650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Frame 27">
              <a:extLst>
                <a:ext uri="{FF2B5EF4-FFF2-40B4-BE49-F238E27FC236}">
                  <a16:creationId xmlns:a16="http://schemas.microsoft.com/office/drawing/2014/main" id="{413EEA6F-3313-114D-B522-F62EDD0519FC}"/>
                </a:ext>
              </a:extLst>
            </p:cNvPr>
            <p:cNvSpPr/>
            <p:nvPr/>
          </p:nvSpPr>
          <p:spPr>
            <a:xfrm>
              <a:off x="3126685" y="2134879"/>
              <a:ext cx="3276483" cy="2275809"/>
            </a:xfrm>
            <a:prstGeom prst="frame">
              <a:avLst>
                <a:gd name="adj1" fmla="val 3184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390AAD8-FFF6-934E-AD43-8969761A22D7}"/>
              </a:ext>
            </a:extLst>
          </p:cNvPr>
          <p:cNvSpPr txBox="1"/>
          <p:nvPr/>
        </p:nvSpPr>
        <p:spPr>
          <a:xfrm>
            <a:off x="-1" y="24797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highlight>
                  <a:srgbClr val="FFFF00"/>
                </a:highlight>
              </a:rPr>
              <a:t>Mechanics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05A721D-396A-9047-BD24-0A7DC405AB1F}"/>
              </a:ext>
            </a:extLst>
          </p:cNvPr>
          <p:cNvSpPr txBox="1"/>
          <p:nvPr/>
        </p:nvSpPr>
        <p:spPr>
          <a:xfrm>
            <a:off x="50385" y="6395895"/>
            <a:ext cx="1740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highlight>
                  <a:srgbClr val="FFFF00"/>
                </a:highlight>
              </a:rPr>
              <a:t>Instrumentation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304569-B8C8-9B43-B67D-6E79E7FE597A}"/>
              </a:ext>
            </a:extLst>
          </p:cNvPr>
          <p:cNvSpPr txBox="1"/>
          <p:nvPr/>
        </p:nvSpPr>
        <p:spPr>
          <a:xfrm>
            <a:off x="7714516" y="32946"/>
            <a:ext cx="1214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highlight>
                  <a:srgbClr val="FFFF00"/>
                </a:highlight>
              </a:rPr>
              <a:t>Electronics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A97BE0-2D11-144A-AC2D-E4E6CFBC171A}"/>
              </a:ext>
            </a:extLst>
          </p:cNvPr>
          <p:cNvSpPr txBox="1"/>
          <p:nvPr/>
        </p:nvSpPr>
        <p:spPr>
          <a:xfrm>
            <a:off x="6570382" y="6472505"/>
            <a:ext cx="2397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highlight>
                  <a:srgbClr val="FFFF00"/>
                </a:highlight>
              </a:rPr>
              <a:t>IT and Data Acquisition</a:t>
            </a:r>
          </a:p>
        </p:txBody>
      </p:sp>
    </p:spTree>
    <p:extLst>
      <p:ext uri="{BB962C8B-B14F-4D97-AF65-F5344CB8AC3E}">
        <p14:creationId xmlns:p14="http://schemas.microsoft.com/office/powerpoint/2010/main" val="3158316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57FE1-8402-F044-B755-41D58FAD9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6"/>
            <a:ext cx="9189972" cy="6850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279158-2DB8-934D-B1D8-6174B38B037D}"/>
              </a:ext>
            </a:extLst>
          </p:cNvPr>
          <p:cNvSpPr txBox="1"/>
          <p:nvPr/>
        </p:nvSpPr>
        <p:spPr>
          <a:xfrm>
            <a:off x="0" y="93079"/>
            <a:ext cx="3266792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</a:rPr>
              <a:t>Laboratoire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 Sous-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</a:rPr>
              <a:t>marin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Provence </a:t>
            </a:r>
            <a:r>
              <a:rPr lang="en-GB" sz="2400" b="1" dirty="0" err="1">
                <a:solidFill>
                  <a:schemeClr val="accent1">
                    <a:lumMod val="75000"/>
                  </a:schemeClr>
                </a:solidFill>
              </a:rPr>
              <a:t>Méditerranée</a:t>
            </a:r>
            <a:r>
              <a:rPr lang="en-GB" sz="2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6E6CF7-5218-254F-9453-182B914F7ED1}"/>
              </a:ext>
            </a:extLst>
          </p:cNvPr>
          <p:cNvSpPr txBox="1"/>
          <p:nvPr/>
        </p:nvSpPr>
        <p:spPr>
          <a:xfrm>
            <a:off x="6096708" y="106318"/>
            <a:ext cx="2839688" cy="830997"/>
          </a:xfrm>
          <a:prstGeom prst="rect">
            <a:avLst/>
          </a:prstGeom>
          <a:solidFill>
            <a:schemeClr val="tx2">
              <a:lumMod val="20000"/>
              <a:lumOff val="80000"/>
              <a:alpha val="4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High-Performance </a:t>
            </a:r>
          </a:p>
          <a:p>
            <a:r>
              <a:rPr lang="en-GB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Computing platform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BE5171-DC78-9645-A8DD-B76257E59415}"/>
              </a:ext>
            </a:extLst>
          </p:cNvPr>
          <p:cNvSpPr txBox="1"/>
          <p:nvPr/>
        </p:nvSpPr>
        <p:spPr>
          <a:xfrm>
            <a:off x="6694372" y="6312917"/>
            <a:ext cx="2242024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Infrared Plateau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3554FA-29F7-4B4D-9E4E-6355C65AB2F0}"/>
              </a:ext>
            </a:extLst>
          </p:cNvPr>
          <p:cNvSpPr txBox="1"/>
          <p:nvPr/>
        </p:nvSpPr>
        <p:spPr>
          <a:xfrm>
            <a:off x="63957" y="6334824"/>
            <a:ext cx="2039084" cy="461665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/>
              <a:t>Radon Plateau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20DD8D-BCA3-1F49-97AD-606BE74CA0F9}"/>
              </a:ext>
            </a:extLst>
          </p:cNvPr>
          <p:cNvGrpSpPr/>
          <p:nvPr/>
        </p:nvGrpSpPr>
        <p:grpSpPr>
          <a:xfrm>
            <a:off x="2870983" y="2298637"/>
            <a:ext cx="3276483" cy="2275809"/>
            <a:chOff x="3126685" y="2134879"/>
            <a:chExt cx="3276483" cy="2275809"/>
          </a:xfrm>
        </p:grpSpPr>
        <p:sp>
          <p:nvSpPr>
            <p:cNvPr id="12" name="Text Box 30">
              <a:hlinkClick r:id="" action="ppaction://noaction"/>
              <a:extLst>
                <a:ext uri="{FF2B5EF4-FFF2-40B4-BE49-F238E27FC236}">
                  <a16:creationId xmlns:a16="http://schemas.microsoft.com/office/drawing/2014/main" id="{D3FEB789-12CD-AA4A-97EC-466721A33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400" y="2197100"/>
              <a:ext cx="3144838" cy="2154436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5400" b="1" dirty="0">
                  <a:solidFill>
                    <a:srgbClr val="0033CC"/>
                  </a:solidFill>
                </a:rPr>
                <a:t>CPPM</a:t>
              </a:r>
              <a:r>
                <a:rPr lang="en-US" altLang="en-US" sz="4400" b="1" dirty="0">
                  <a:solidFill>
                    <a:srgbClr val="0033CC"/>
                  </a:solidFill>
                </a:rPr>
                <a:t> </a:t>
              </a:r>
              <a:r>
                <a:rPr lang="en-US" altLang="en-US" sz="2800" b="1" dirty="0">
                  <a:solidFill>
                    <a:srgbClr val="0033CC"/>
                  </a:solidFill>
                </a:rPr>
                <a:t>      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2800" b="1" dirty="0">
                  <a:solidFill>
                    <a:srgbClr val="7030A0"/>
                  </a:solidFill>
                </a:rPr>
                <a:t>High-Tech </a:t>
              </a:r>
              <a:r>
                <a:rPr lang="fr-FR" altLang="en-US" sz="2800" b="1" dirty="0" err="1">
                  <a:solidFill>
                    <a:srgbClr val="7030A0"/>
                  </a:solidFill>
                </a:rPr>
                <a:t>Plateforms</a:t>
              </a:r>
              <a:endParaRPr lang="fr-FR" altLang="en-US" sz="2800" b="1" dirty="0">
                <a:solidFill>
                  <a:srgbClr val="7030A0"/>
                </a:solidFill>
              </a:endParaRPr>
            </a:p>
            <a:p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fr-FR" altLang="en-US" sz="2400" b="1" dirty="0" err="1">
                  <a:solidFill>
                    <a:srgbClr val="00B0F0"/>
                  </a:solidFill>
                </a:rPr>
                <a:t>Matter</a:t>
              </a:r>
              <a:r>
                <a:rPr lang="fr-FR" altLang="en-US" sz="2400" b="1" dirty="0">
                  <a:solidFill>
                    <a:srgbClr val="00B0F0"/>
                  </a:solidFill>
                </a:rPr>
                <a:t> and </a:t>
              </a:r>
              <a:r>
                <a:rPr lang="fr-FR" altLang="en-US" sz="2400" b="1" dirty="0" err="1">
                  <a:solidFill>
                    <a:srgbClr val="00B0F0"/>
                  </a:solidFill>
                </a:rPr>
                <a:t>Universe</a:t>
              </a:r>
              <a:endParaRPr lang="fr-FR" altLang="en-US" sz="2400" b="1" dirty="0">
                <a:solidFill>
                  <a:srgbClr val="00B0F0"/>
                </a:solidFill>
              </a:endParaRPr>
            </a:p>
          </p:txBody>
        </p:sp>
        <p:pic>
          <p:nvPicPr>
            <p:cNvPr id="13" name="Image 7" descr="CPPM-GIF.gif">
              <a:extLst>
                <a:ext uri="{FF2B5EF4-FFF2-40B4-BE49-F238E27FC236}">
                  <a16:creationId xmlns:a16="http://schemas.microsoft.com/office/drawing/2014/main" id="{14F2A1B4-D409-B647-BEA2-5A211845A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425" y="2224088"/>
              <a:ext cx="1263650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ame 16">
              <a:extLst>
                <a:ext uri="{FF2B5EF4-FFF2-40B4-BE49-F238E27FC236}">
                  <a16:creationId xmlns:a16="http://schemas.microsoft.com/office/drawing/2014/main" id="{65EDD2BC-5435-8044-8A90-E725C10FE0F6}"/>
                </a:ext>
              </a:extLst>
            </p:cNvPr>
            <p:cNvSpPr/>
            <p:nvPr/>
          </p:nvSpPr>
          <p:spPr>
            <a:xfrm>
              <a:off x="3126685" y="2134879"/>
              <a:ext cx="3276483" cy="2275809"/>
            </a:xfrm>
            <a:prstGeom prst="frame">
              <a:avLst>
                <a:gd name="adj1" fmla="val 31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7375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6279</TotalTime>
  <Words>344</Words>
  <Application>Microsoft Macintosh PowerPoint</Application>
  <PresentationFormat>On-screen Show (4:3)</PresentationFormat>
  <Paragraphs>121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Wingdings</vt:lpstr>
      <vt:lpstr>Office Theme</vt:lpstr>
      <vt:lpstr> UMR7346 </vt:lpstr>
      <vt:lpstr>Les deux infinis/ The two infinites</vt:lpstr>
      <vt:lpstr>PowerPoint Presentation</vt:lpstr>
      <vt:lpstr>CPPM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Centre de Physique des Particules de Marseille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Diaconu</dc:creator>
  <cp:lastModifiedBy>Cristinel Diaconu</cp:lastModifiedBy>
  <cp:revision>34</cp:revision>
  <dcterms:created xsi:type="dcterms:W3CDTF">2019-06-06T16:25:09Z</dcterms:created>
  <dcterms:modified xsi:type="dcterms:W3CDTF">2022-04-28T07:35:45Z</dcterms:modified>
</cp:coreProperties>
</file>