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257" r:id="rId4"/>
    <p:sldId id="260" r:id="rId5"/>
    <p:sldId id="259" r:id="rId6"/>
    <p:sldId id="261" r:id="rId7"/>
    <p:sldId id="263" r:id="rId8"/>
    <p:sldId id="270" r:id="rId9"/>
    <p:sldId id="262" r:id="rId10"/>
    <p:sldId id="265" r:id="rId11"/>
    <p:sldId id="266" r:id="rId12"/>
    <p:sldId id="267" r:id="rId13"/>
    <p:sldId id="269" r:id="rId14"/>
    <p:sldId id="268" r:id="rId15"/>
    <p:sldId id="264" r:id="rId16"/>
    <p:sldId id="271" r:id="rId17"/>
    <p:sldId id="272"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AA42"/>
    <a:srgbClr val="321CD2"/>
    <a:srgbClr val="D6D174"/>
    <a:srgbClr val="5FE3F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0" y="-3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EF0EE-807A-4F35-BF97-E2E4FAB169A2}" type="datetimeFigureOut">
              <a:rPr lang="fr-FR" smtClean="0"/>
              <a:t>22/04/2010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F87CB-7C91-40C3-9864-62A8578B4FF4}"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latin typeface="Arial" pitchFamily="34" charset="0"/>
                <a:cs typeface="Arial" pitchFamily="34" charset="0"/>
                <a:sym typeface="Symbol" pitchFamily="18" charset="2"/>
              </a:rPr>
              <a:t>La première </a:t>
            </a:r>
            <a:r>
              <a:rPr lang="en-GB" dirty="0" err="1" smtClean="0">
                <a:latin typeface="Arial" pitchFamily="34" charset="0"/>
                <a:cs typeface="Arial" pitchFamily="34" charset="0"/>
                <a:sym typeface="Symbol" pitchFamily="18" charset="2"/>
              </a:rPr>
              <a:t>famille</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rassemble</a:t>
            </a:r>
            <a:r>
              <a:rPr lang="en-GB" dirty="0" smtClean="0">
                <a:latin typeface="Arial" pitchFamily="34" charset="0"/>
                <a:cs typeface="Arial" pitchFamily="34" charset="0"/>
                <a:sym typeface="Symbol" pitchFamily="18" charset="2"/>
              </a:rPr>
              <a:t> les </a:t>
            </a:r>
            <a:r>
              <a:rPr lang="en-GB" dirty="0" err="1" smtClean="0">
                <a:latin typeface="Arial" pitchFamily="34" charset="0"/>
                <a:cs typeface="Arial" pitchFamily="34" charset="0"/>
                <a:sym typeface="Symbol" pitchFamily="18" charset="2"/>
              </a:rPr>
              <a:t>particules</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constituantes</a:t>
            </a:r>
            <a:r>
              <a:rPr lang="en-GB" baseline="0" dirty="0" smtClean="0">
                <a:latin typeface="Arial" pitchFamily="34" charset="0"/>
                <a:cs typeface="Arial" pitchFamily="34" charset="0"/>
                <a:sym typeface="Symbol" pitchFamily="18" charset="2"/>
              </a:rPr>
              <a:t> </a:t>
            </a:r>
            <a:r>
              <a:rPr lang="en-GB" dirty="0" smtClean="0">
                <a:latin typeface="Arial" pitchFamily="34" charset="0"/>
                <a:cs typeface="Arial" pitchFamily="34" charset="0"/>
                <a:sym typeface="Symbol" pitchFamily="18" charset="2"/>
              </a:rPr>
              <a:t>de la </a:t>
            </a:r>
            <a:r>
              <a:rPr lang="en-GB" dirty="0" err="1" smtClean="0">
                <a:latin typeface="Arial" pitchFamily="34" charset="0"/>
                <a:cs typeface="Arial" pitchFamily="34" charset="0"/>
                <a:sym typeface="Symbol" pitchFamily="18" charset="2"/>
              </a:rPr>
              <a:t>matière</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ordinaire</a:t>
            </a:r>
            <a:r>
              <a:rPr lang="en-GB" dirty="0" smtClean="0">
                <a:latin typeface="Arial" pitchFamily="34" charset="0"/>
                <a:cs typeface="Arial" pitchFamily="34" charset="0"/>
                <a:sym typeface="Symbol" pitchFamily="18" charset="2"/>
              </a:rPr>
              <a:t>.</a:t>
            </a:r>
          </a:p>
          <a:p>
            <a:pPr>
              <a:buFont typeface="Symbol"/>
              <a:buChar char="®"/>
            </a:pPr>
            <a:r>
              <a:rPr lang="en-GB" dirty="0" err="1" smtClean="0">
                <a:latin typeface="Arial" pitchFamily="34" charset="0"/>
                <a:cs typeface="Arial" pitchFamily="34" charset="0"/>
                <a:sym typeface="Symbol" pitchFamily="18" charset="2"/>
              </a:rPr>
              <a:t>Deuxième</a:t>
            </a:r>
            <a:r>
              <a:rPr lang="en-GB" dirty="0" smtClean="0">
                <a:latin typeface="Arial" pitchFamily="34" charset="0"/>
                <a:cs typeface="Arial" pitchFamily="34" charset="0"/>
                <a:sym typeface="Symbol" pitchFamily="18" charset="2"/>
              </a:rPr>
              <a:t> et </a:t>
            </a:r>
            <a:r>
              <a:rPr lang="en-GB" dirty="0" err="1" smtClean="0">
                <a:latin typeface="Arial" pitchFamily="34" charset="0"/>
                <a:cs typeface="Arial" pitchFamily="34" charset="0"/>
                <a:sym typeface="Symbol" pitchFamily="18" charset="2"/>
              </a:rPr>
              <a:t>troisième</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familles</a:t>
            </a:r>
            <a:r>
              <a:rPr lang="en-GB" dirty="0" smtClean="0">
                <a:latin typeface="Arial" pitchFamily="34" charset="0"/>
                <a:cs typeface="Arial" pitchFamily="34" charset="0"/>
                <a:sym typeface="Symbol" pitchFamily="18" charset="2"/>
              </a:rPr>
              <a:t> : </a:t>
            </a:r>
            <a:r>
              <a:rPr lang="en-GB" dirty="0" err="1" smtClean="0">
                <a:latin typeface="Arial" pitchFamily="34" charset="0"/>
                <a:cs typeface="Arial" pitchFamily="34" charset="0"/>
                <a:sym typeface="Symbol" pitchFamily="18" charset="2"/>
              </a:rPr>
              <a:t>matière</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produite</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uniquement</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dans</a:t>
            </a:r>
            <a:r>
              <a:rPr lang="en-GB" dirty="0" smtClean="0">
                <a:latin typeface="Arial" pitchFamily="34" charset="0"/>
                <a:cs typeface="Arial" pitchFamily="34" charset="0"/>
                <a:sym typeface="Symbol" pitchFamily="18" charset="2"/>
              </a:rPr>
              <a:t> les </a:t>
            </a:r>
            <a:r>
              <a:rPr lang="en-GB" dirty="0" err="1" smtClean="0">
                <a:latin typeface="Arial" pitchFamily="34" charset="0"/>
                <a:cs typeface="Arial" pitchFamily="34" charset="0"/>
                <a:sym typeface="Symbol" pitchFamily="18" charset="2"/>
              </a:rPr>
              <a:t>grands</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accélérateurs</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ou</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bien</a:t>
            </a:r>
            <a:r>
              <a:rPr lang="en-GB" dirty="0" smtClean="0">
                <a:latin typeface="Arial" pitchFamily="34" charset="0"/>
                <a:cs typeface="Arial" pitchFamily="34" charset="0"/>
                <a:sym typeface="Symbol" pitchFamily="18" charset="2"/>
              </a:rPr>
              <a:t> issue des </a:t>
            </a:r>
            <a:r>
              <a:rPr lang="en-GB" dirty="0" err="1" smtClean="0">
                <a:latin typeface="Arial" pitchFamily="34" charset="0"/>
                <a:cs typeface="Arial" pitchFamily="34" charset="0"/>
                <a:sym typeface="Symbol" pitchFamily="18" charset="2"/>
              </a:rPr>
              <a:t>rayons</a:t>
            </a:r>
            <a:r>
              <a:rPr lang="en-GB" dirty="0" smtClean="0">
                <a:latin typeface="Arial" pitchFamily="34" charset="0"/>
                <a:cs typeface="Arial" pitchFamily="34" charset="0"/>
                <a:sym typeface="Symbol" pitchFamily="18" charset="2"/>
              </a:rPr>
              <a:t> </a:t>
            </a:r>
            <a:r>
              <a:rPr lang="en-GB" dirty="0" err="1" smtClean="0">
                <a:latin typeface="Arial" pitchFamily="34" charset="0"/>
                <a:cs typeface="Arial" pitchFamily="34" charset="0"/>
                <a:sym typeface="Symbol" pitchFamily="18" charset="2"/>
              </a:rPr>
              <a:t>cosmiques</a:t>
            </a:r>
            <a:r>
              <a:rPr lang="en-GB" dirty="0" smtClean="0">
                <a:latin typeface="Arial" pitchFamily="34" charset="0"/>
                <a:cs typeface="Arial" pitchFamily="34" charset="0"/>
                <a:sym typeface="Symbol" pitchFamily="18" charset="2"/>
              </a:rPr>
              <a:t>.</a:t>
            </a:r>
          </a:p>
          <a:p>
            <a:endParaRPr lang="fr-FR" dirty="0"/>
          </a:p>
        </p:txBody>
      </p:sp>
      <p:sp>
        <p:nvSpPr>
          <p:cNvPr id="4" name="Espace réservé du numéro de diapositive 3"/>
          <p:cNvSpPr>
            <a:spLocks noGrp="1"/>
          </p:cNvSpPr>
          <p:nvPr>
            <p:ph type="sldNum" sz="quarter" idx="10"/>
          </p:nvPr>
        </p:nvSpPr>
        <p:spPr/>
        <p:txBody>
          <a:bodyPr/>
          <a:lstStyle/>
          <a:p>
            <a:fld id="{98DF87CB-7C91-40C3-9864-62A8578B4FF4}" type="slidenum">
              <a:rPr lang="fr-FR" smtClean="0"/>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effectLst>
                  <a:outerShdw blurRad="38100" dist="38100" dir="2700000" algn="tl">
                    <a:srgbClr val="000000">
                      <a:alpha val="43137"/>
                    </a:srgbClr>
                  </a:outerShdw>
                </a:effectLst>
                <a:latin typeface="Arial" pitchFamily="34" charset="0"/>
                <a:cs typeface="Arial" pitchFamily="34" charset="0"/>
              </a:rPr>
              <a:t>Les quarks ont la particularité de ne pouvoir être observés que sous la forme d’un assemblage soit de </a:t>
            </a:r>
            <a:r>
              <a:rPr lang="fr-FR" sz="12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trois</a:t>
            </a:r>
            <a:r>
              <a:rPr lang="fr-FR" sz="1200" b="1" dirty="0" smtClean="0">
                <a:effectLst>
                  <a:outerShdw blurRad="38100" dist="38100" dir="2700000" algn="tl">
                    <a:srgbClr val="000000">
                      <a:alpha val="43137"/>
                    </a:srgbClr>
                  </a:outerShdw>
                </a:effectLst>
                <a:latin typeface="Arial" pitchFamily="34" charset="0"/>
                <a:cs typeface="Arial" pitchFamily="34" charset="0"/>
              </a:rPr>
              <a:t> </a:t>
            </a:r>
            <a:r>
              <a:rPr lang="fr-FR" sz="12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quarks</a:t>
            </a:r>
            <a:r>
              <a:rPr lang="fr-FR" sz="12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 </a:t>
            </a:r>
            <a:r>
              <a:rPr lang="fr-FR" sz="1200" b="1" dirty="0" smtClean="0">
                <a:effectLst>
                  <a:outerShdw blurRad="38100" dist="38100" dir="2700000" algn="tl">
                    <a:srgbClr val="000000">
                      <a:alpha val="43137"/>
                    </a:srgbClr>
                  </a:outerShdw>
                </a:effectLst>
                <a:latin typeface="Arial" pitchFamily="34" charset="0"/>
                <a:cs typeface="Arial" pitchFamily="34" charset="0"/>
              </a:rPr>
              <a:t>(</a:t>
            </a:r>
            <a:r>
              <a:rPr lang="fr-FR" sz="12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les baryons</a:t>
            </a:r>
            <a:r>
              <a:rPr lang="fr-FR" sz="1200" b="1" dirty="0" smtClean="0">
                <a:effectLst>
                  <a:outerShdw blurRad="38100" dist="38100" dir="2700000" algn="tl">
                    <a:srgbClr val="000000">
                      <a:alpha val="43137"/>
                    </a:srgbClr>
                  </a:outerShdw>
                </a:effectLst>
                <a:latin typeface="Arial" pitchFamily="34" charset="0"/>
                <a:cs typeface="Arial" pitchFamily="34" charset="0"/>
              </a:rPr>
              <a:t>), soit d’</a:t>
            </a:r>
            <a:r>
              <a:rPr lang="fr-FR" sz="12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un quark </a:t>
            </a:r>
            <a:r>
              <a:rPr lang="fr-FR" sz="1200" b="1" dirty="0" smtClean="0">
                <a:effectLst>
                  <a:outerShdw blurRad="38100" dist="38100" dir="2700000" algn="tl">
                    <a:srgbClr val="000000">
                      <a:alpha val="43137"/>
                    </a:srgbClr>
                  </a:outerShdw>
                </a:effectLst>
                <a:latin typeface="Arial" pitchFamily="34" charset="0"/>
                <a:cs typeface="Arial" pitchFamily="34" charset="0"/>
              </a:rPr>
              <a:t>  et d’</a:t>
            </a:r>
            <a:r>
              <a:rPr lang="fr-FR" sz="12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un</a:t>
            </a:r>
            <a:r>
              <a:rPr lang="fr-FR" sz="1200" b="1" dirty="0" smtClean="0">
                <a:effectLst>
                  <a:outerShdw blurRad="38100" dist="38100" dir="2700000" algn="tl">
                    <a:srgbClr val="000000">
                      <a:alpha val="43137"/>
                    </a:srgbClr>
                  </a:outerShdw>
                </a:effectLst>
                <a:latin typeface="Arial" pitchFamily="34" charset="0"/>
                <a:cs typeface="Arial" pitchFamily="34" charset="0"/>
              </a:rPr>
              <a:t> </a:t>
            </a:r>
            <a:r>
              <a:rPr lang="fr-FR" sz="12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antiquark</a:t>
            </a:r>
            <a:r>
              <a:rPr lang="fr-FR" sz="1200" b="1" dirty="0" smtClean="0">
                <a:effectLst>
                  <a:outerShdw blurRad="38100" dist="38100" dir="2700000" algn="tl">
                    <a:srgbClr val="000000">
                      <a:alpha val="43137"/>
                    </a:srgbClr>
                  </a:outerShdw>
                </a:effectLst>
                <a:latin typeface="Arial" pitchFamily="34" charset="0"/>
                <a:cs typeface="Arial" pitchFamily="34" charset="0"/>
              </a:rPr>
              <a:t> (</a:t>
            </a:r>
            <a:r>
              <a:rPr lang="fr-FR" sz="12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les mésons</a:t>
            </a:r>
            <a:r>
              <a:rPr lang="fr-FR" sz="1200" b="1" dirty="0" smtClean="0">
                <a:effectLst>
                  <a:outerShdw blurRad="38100" dist="38100" dir="2700000" algn="tl">
                    <a:srgbClr val="000000">
                      <a:alpha val="43137"/>
                    </a:srgbClr>
                  </a:outerShdw>
                </a:effectLst>
                <a:latin typeface="Arial" pitchFamily="34" charset="0"/>
                <a:cs typeface="Arial" pitchFamily="34" charset="0"/>
              </a:rPr>
              <a:t>, comme le pion ou le kaon), ce qui a rendu leur mise en évidence longue et difficile. Baryons et mésons forment la famille des </a:t>
            </a:r>
            <a:r>
              <a:rPr lang="fr-FR" sz="12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hadrons</a:t>
            </a:r>
            <a:r>
              <a:rPr lang="fr-FR" sz="1200" b="1" dirty="0" smtClean="0">
                <a:effectLst>
                  <a:outerShdw blurRad="38100" dist="38100" dir="2700000" algn="tl">
                    <a:srgbClr val="000000">
                      <a:alpha val="43137"/>
                    </a:srgbClr>
                  </a:outerShdw>
                </a:effectLst>
                <a:latin typeface="Arial" pitchFamily="34" charset="0"/>
                <a:cs typeface="Arial" pitchFamily="34" charset="0"/>
              </a:rPr>
              <a:t>, les particules sensibles à  l’interaction forte </a:t>
            </a:r>
            <a:endParaRPr lang="en-US" sz="1200" b="1" dirty="0" smtClean="0">
              <a:effectLst>
                <a:outerShdw blurRad="38100" dist="38100" dir="2700000" algn="tl">
                  <a:srgbClr val="000000">
                    <a:alpha val="43137"/>
                  </a:srgbClr>
                </a:outerShdw>
              </a:effectLst>
              <a:latin typeface="Arial" pitchFamily="34" charset="0"/>
              <a:cs typeface="Arial"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98DF87CB-7C91-40C3-9864-62A8578B4FF4}" type="slidenum">
              <a:rPr lang="fr-FR" smtClean="0"/>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Infiniment petit et infiniment grand sont les deux frontières de la physique. Pour répondre aux questions qui restent posées nous avons besoins</a:t>
            </a:r>
            <a:r>
              <a:rPr lang="fr-FR" baseline="0" dirty="0" smtClean="0"/>
              <a:t> de les explorer. Il faut pour cela soit construire des accélérateurs de particules qui plus elles sont </a:t>
            </a:r>
            <a:r>
              <a:rPr lang="fr-FR" baseline="0" dirty="0" err="1" smtClean="0"/>
              <a:t>energetiques</a:t>
            </a:r>
            <a:r>
              <a:rPr lang="fr-FR" baseline="0" dirty="0" smtClean="0"/>
              <a:t> plus elles permettent</a:t>
            </a:r>
          </a:p>
          <a:p>
            <a:r>
              <a:rPr lang="fr-FR" baseline="0" dirty="0" smtClean="0"/>
              <a:t>d’aller vers le plus petit, soit utiliser les événements cosmiques qui accélèrent les particules ou «  rayons» cosmiques.</a:t>
            </a:r>
          </a:p>
          <a:p>
            <a:r>
              <a:rPr lang="fr-FR" baseline="0" dirty="0" smtClean="0"/>
              <a:t>Pour sonder les deux infinis on a besoin en plus et bien sur de </a:t>
            </a:r>
            <a:r>
              <a:rPr lang="fr-FR" baseline="0" dirty="0" err="1" smtClean="0"/>
              <a:t>detecteurs</a:t>
            </a:r>
            <a:r>
              <a:rPr lang="fr-FR" baseline="0" dirty="0" smtClean="0"/>
              <a:t> qui </a:t>
            </a:r>
            <a:endParaRPr lang="fr-FR" dirty="0"/>
          </a:p>
        </p:txBody>
      </p:sp>
      <p:sp>
        <p:nvSpPr>
          <p:cNvPr id="4" name="Espace réservé du numéro de diapositive 3"/>
          <p:cNvSpPr>
            <a:spLocks noGrp="1"/>
          </p:cNvSpPr>
          <p:nvPr>
            <p:ph type="sldNum" sz="quarter" idx="10"/>
          </p:nvPr>
        </p:nvSpPr>
        <p:spPr/>
        <p:txBody>
          <a:bodyPr/>
          <a:lstStyle/>
          <a:p>
            <a:fld id="{98DF87CB-7C91-40C3-9864-62A8578B4FF4}" type="slidenum">
              <a:rPr lang="fr-FR" smtClean="0"/>
              <a:t>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ftr" sz="quarter" idx="4"/>
          </p:nvPr>
        </p:nvSpPr>
        <p:spPr>
          <a:noFill/>
        </p:spPr>
        <p:txBody>
          <a:bodyPr/>
          <a:lstStyle/>
          <a:p>
            <a:pPr defTabSz="914400"/>
            <a:r>
              <a:rPr lang="fr-FR" smtClean="0"/>
              <a:t>ICRC 2007- Merida</a:t>
            </a:r>
          </a:p>
        </p:txBody>
      </p:sp>
      <p:sp>
        <p:nvSpPr>
          <p:cNvPr id="9219" name="Rectangle 2"/>
          <p:cNvSpPr>
            <a:spLocks noGrp="1" noRot="1" noChangeAspect="1" noChangeArrowheads="1" noTextEdit="1"/>
          </p:cNvSpPr>
          <p:nvPr>
            <p:ph type="sldImg"/>
          </p:nvPr>
        </p:nvSpPr>
        <p:spPr>
          <a:xfrm>
            <a:off x="1144588" y="685800"/>
            <a:ext cx="4568825" cy="3427413"/>
          </a:xfrm>
          <a:ln/>
        </p:spPr>
      </p:sp>
      <p:sp>
        <p:nvSpPr>
          <p:cNvPr id="9220" name="Rectangle 3"/>
          <p:cNvSpPr>
            <a:spLocks noGrp="1" noChangeArrowheads="1"/>
          </p:cNvSpPr>
          <p:nvPr>
            <p:ph type="body" idx="1"/>
          </p:nvPr>
        </p:nvSpPr>
        <p:spPr>
          <a:xfrm>
            <a:off x="684509" y="4342222"/>
            <a:ext cx="5488983" cy="4115389"/>
          </a:xfrm>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Environ 70 chercheurs, expérimentateurs du LAPP ou théoriciens du LAPTH, ainsi qu’une vingtaine de jeunes préparant leur thèse, travaillent</a:t>
            </a:r>
            <a:r>
              <a:rPr lang="fr-FR" sz="1200" kern="1200" baseline="0" dirty="0" smtClean="0">
                <a:solidFill>
                  <a:schemeClr val="tx1"/>
                </a:solidFill>
                <a:latin typeface="+mn-lt"/>
                <a:ea typeface="+mn-ea"/>
                <a:cs typeface="+mn-cs"/>
              </a:rPr>
              <a:t> ici</a:t>
            </a:r>
            <a:r>
              <a:rPr lang="fr-FR" sz="1200" kern="1200" dirty="0" smtClean="0">
                <a:solidFill>
                  <a:schemeClr val="tx1"/>
                </a:solidFill>
                <a:latin typeface="+mn-lt"/>
                <a:ea typeface="+mn-ea"/>
                <a:cs typeface="+mn-cs"/>
              </a:rPr>
              <a:t>. Pour concevoir et construire les appareillages indispensables a la conduite de ces recherches, ces chercheurs bénéficient de l'expertise et de la compétence de 80 Ingénieurs, techniciens et personnels administratifs. A noter enfin que notre laboratoire accueille également  de nombreux jeunes stagiaires souhaitant découvrir la recherche.</a:t>
            </a:r>
          </a:p>
          <a:p>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Tout ceci permet aux chercheurs du LAPP de jouer un rôle actif au sein des grandes collaborations internationales qui se rassemblent pour concevoir, construire et exploiter les grands instruments installés auprès des accélérateurs de particules les plus récents, puisque l’exploration de l’infiniment petit requiert paradoxalement des instruments de plus en plus grands et de plus en plus chers. </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0A60C9C6-4BDA-43B1-91E4-67CC94A1E48A}" type="datetime1">
              <a:rPr lang="fr-FR" smtClean="0"/>
              <a:t>22/04/2010</a:t>
            </a:fld>
            <a:endParaRPr lang="fr-FR"/>
          </a:p>
        </p:txBody>
      </p:sp>
      <p:sp>
        <p:nvSpPr>
          <p:cNvPr id="17" name="Espace réservé du pied de page 16"/>
          <p:cNvSpPr>
            <a:spLocks noGrp="1"/>
          </p:cNvSpPr>
          <p:nvPr>
            <p:ph type="ftr" sz="quarter" idx="11"/>
          </p:nvPr>
        </p:nvSpPr>
        <p:spPr/>
        <p:txBody>
          <a:bodyPr/>
          <a:lstStyle/>
          <a:p>
            <a:r>
              <a:rPr lang="fr-FR" smtClean="0"/>
              <a:t>Visite LAPP 29 Avril 2010</a:t>
            </a:r>
            <a:endParaRPr lang="fr-FR"/>
          </a:p>
        </p:txBody>
      </p:sp>
      <p:sp>
        <p:nvSpPr>
          <p:cNvPr id="29" name="Espace réservé du numéro de diapositive 28"/>
          <p:cNvSpPr>
            <a:spLocks noGrp="1"/>
          </p:cNvSpPr>
          <p:nvPr>
            <p:ph type="sldNum" sz="quarter" idx="12"/>
          </p:nvPr>
        </p:nvSpPr>
        <p:spPr/>
        <p:txBody>
          <a:bodyPr/>
          <a:lstStyle/>
          <a:p>
            <a:fld id="{2F565EC7-E1AE-4DC0-808A-0D30BD22A748}" type="slidenum">
              <a:rPr lang="fr-FR" smtClean="0"/>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5FF6D2E-4513-4617-AE2B-DE01BE2586F7}" type="datetime1">
              <a:rPr lang="fr-FR" smtClean="0"/>
              <a:t>22/04/2010</a:t>
            </a:fld>
            <a:endParaRPr lang="fr-FR"/>
          </a:p>
        </p:txBody>
      </p:sp>
      <p:sp>
        <p:nvSpPr>
          <p:cNvPr id="5" name="Espace réservé du pied de page 4"/>
          <p:cNvSpPr>
            <a:spLocks noGrp="1"/>
          </p:cNvSpPr>
          <p:nvPr>
            <p:ph type="ftr" sz="quarter" idx="11"/>
          </p:nvPr>
        </p:nvSpPr>
        <p:spPr/>
        <p:txBody>
          <a:bodyPr/>
          <a:lstStyle/>
          <a:p>
            <a:r>
              <a:rPr lang="fr-FR" smtClean="0"/>
              <a:t>Visite LAPP 29 Avril 2010</a:t>
            </a:r>
            <a:endParaRPr lang="fr-FR"/>
          </a:p>
        </p:txBody>
      </p:sp>
      <p:sp>
        <p:nvSpPr>
          <p:cNvPr id="6" name="Espace réservé du numéro de diapositive 5"/>
          <p:cNvSpPr>
            <a:spLocks noGrp="1"/>
          </p:cNvSpPr>
          <p:nvPr>
            <p:ph type="sldNum" sz="quarter" idx="12"/>
          </p:nvPr>
        </p:nvSpPr>
        <p:spPr/>
        <p:txBody>
          <a:bodyPr/>
          <a:lstStyle/>
          <a:p>
            <a:fld id="{2F565EC7-E1AE-4DC0-808A-0D30BD22A748}"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6EB1154-14B3-4D32-BC2F-0E4268480E33}" type="datetime1">
              <a:rPr lang="fr-FR" smtClean="0"/>
              <a:t>22/04/2010</a:t>
            </a:fld>
            <a:endParaRPr lang="fr-FR"/>
          </a:p>
        </p:txBody>
      </p:sp>
      <p:sp>
        <p:nvSpPr>
          <p:cNvPr id="5" name="Espace réservé du pied de page 4"/>
          <p:cNvSpPr>
            <a:spLocks noGrp="1"/>
          </p:cNvSpPr>
          <p:nvPr>
            <p:ph type="ftr" sz="quarter" idx="11"/>
          </p:nvPr>
        </p:nvSpPr>
        <p:spPr/>
        <p:txBody>
          <a:bodyPr/>
          <a:lstStyle/>
          <a:p>
            <a:r>
              <a:rPr lang="fr-FR" smtClean="0"/>
              <a:t>Visite LAPP 29 Avril 2010</a:t>
            </a:r>
            <a:endParaRPr lang="fr-FR"/>
          </a:p>
        </p:txBody>
      </p:sp>
      <p:sp>
        <p:nvSpPr>
          <p:cNvPr id="6" name="Espace réservé du numéro de diapositive 5"/>
          <p:cNvSpPr>
            <a:spLocks noGrp="1"/>
          </p:cNvSpPr>
          <p:nvPr>
            <p:ph type="sldNum" sz="quarter" idx="12"/>
          </p:nvPr>
        </p:nvSpPr>
        <p:spPr/>
        <p:txBody>
          <a:bodyPr/>
          <a:lstStyle/>
          <a:p>
            <a:fld id="{2F565EC7-E1AE-4DC0-808A-0D30BD22A748}"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91C6396-C4B3-4084-AB37-483C3A8CCC16}" type="datetime1">
              <a:rPr lang="fr-FR" smtClean="0"/>
              <a:t>22/04/2010</a:t>
            </a:fld>
            <a:endParaRPr lang="fr-FR"/>
          </a:p>
        </p:txBody>
      </p:sp>
      <p:sp>
        <p:nvSpPr>
          <p:cNvPr id="5" name="Espace réservé du pied de page 4"/>
          <p:cNvSpPr>
            <a:spLocks noGrp="1"/>
          </p:cNvSpPr>
          <p:nvPr>
            <p:ph type="ftr" sz="quarter" idx="11"/>
          </p:nvPr>
        </p:nvSpPr>
        <p:spPr/>
        <p:txBody>
          <a:bodyPr/>
          <a:lstStyle/>
          <a:p>
            <a:r>
              <a:rPr lang="fr-FR" smtClean="0"/>
              <a:t>Visite LAPP 29 Avril 2010</a:t>
            </a:r>
            <a:endParaRPr lang="fr-FR"/>
          </a:p>
        </p:txBody>
      </p:sp>
      <p:sp>
        <p:nvSpPr>
          <p:cNvPr id="6" name="Espace réservé du numéro de diapositive 5"/>
          <p:cNvSpPr>
            <a:spLocks noGrp="1"/>
          </p:cNvSpPr>
          <p:nvPr>
            <p:ph type="sldNum" sz="quarter" idx="12"/>
          </p:nvPr>
        </p:nvSpPr>
        <p:spPr/>
        <p:txBody>
          <a:bodyPr/>
          <a:lstStyle/>
          <a:p>
            <a:fld id="{2F565EC7-E1AE-4DC0-808A-0D30BD22A748}"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79FCF32-50AA-40F4-BEAB-ABC158C33D79}" type="datetime1">
              <a:rPr lang="fr-FR" smtClean="0"/>
              <a:t>22/04/2010</a:t>
            </a:fld>
            <a:endParaRPr lang="fr-FR"/>
          </a:p>
        </p:txBody>
      </p:sp>
      <p:sp>
        <p:nvSpPr>
          <p:cNvPr id="5" name="Espace réservé du pied de page 4"/>
          <p:cNvSpPr>
            <a:spLocks noGrp="1"/>
          </p:cNvSpPr>
          <p:nvPr>
            <p:ph type="ftr" sz="quarter" idx="11"/>
          </p:nvPr>
        </p:nvSpPr>
        <p:spPr/>
        <p:txBody>
          <a:bodyPr/>
          <a:lstStyle/>
          <a:p>
            <a:r>
              <a:rPr lang="fr-FR" smtClean="0"/>
              <a:t>Visite LAPP 29 Avril 2010</a:t>
            </a:r>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2F565EC7-E1AE-4DC0-808A-0D30BD22A748}"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8DB7F951-2042-463E-9BEC-8E732C1EA3F2}" type="datetime1">
              <a:rPr lang="fr-FR" smtClean="0"/>
              <a:t>22/04/2010</a:t>
            </a:fld>
            <a:endParaRPr lang="fr-FR"/>
          </a:p>
        </p:txBody>
      </p:sp>
      <p:sp>
        <p:nvSpPr>
          <p:cNvPr id="6" name="Espace réservé du pied de page 5"/>
          <p:cNvSpPr>
            <a:spLocks noGrp="1"/>
          </p:cNvSpPr>
          <p:nvPr>
            <p:ph type="ftr" sz="quarter" idx="11"/>
          </p:nvPr>
        </p:nvSpPr>
        <p:spPr/>
        <p:txBody>
          <a:bodyPr/>
          <a:lstStyle/>
          <a:p>
            <a:r>
              <a:rPr lang="fr-FR" smtClean="0"/>
              <a:t>Visite LAPP 29 Avril 2010</a:t>
            </a:r>
            <a:endParaRPr lang="fr-FR"/>
          </a:p>
        </p:txBody>
      </p:sp>
      <p:sp>
        <p:nvSpPr>
          <p:cNvPr id="7" name="Espace réservé du numéro de diapositive 6"/>
          <p:cNvSpPr>
            <a:spLocks noGrp="1"/>
          </p:cNvSpPr>
          <p:nvPr>
            <p:ph type="sldNum" sz="quarter" idx="12"/>
          </p:nvPr>
        </p:nvSpPr>
        <p:spPr/>
        <p:txBody>
          <a:bodyPr/>
          <a:lstStyle/>
          <a:p>
            <a:fld id="{2F565EC7-E1AE-4DC0-808A-0D30BD22A748}"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8203CD2D-30C1-4B73-8B83-AC87A45290A4}" type="datetime1">
              <a:rPr lang="fr-FR" smtClean="0"/>
              <a:t>22/04/2010</a:t>
            </a:fld>
            <a:endParaRPr lang="fr-FR"/>
          </a:p>
        </p:txBody>
      </p:sp>
      <p:sp>
        <p:nvSpPr>
          <p:cNvPr id="8" name="Espace réservé du pied de page 7"/>
          <p:cNvSpPr>
            <a:spLocks noGrp="1"/>
          </p:cNvSpPr>
          <p:nvPr>
            <p:ph type="ftr" sz="quarter" idx="11"/>
          </p:nvPr>
        </p:nvSpPr>
        <p:spPr/>
        <p:txBody>
          <a:bodyPr/>
          <a:lstStyle/>
          <a:p>
            <a:r>
              <a:rPr lang="fr-FR" smtClean="0"/>
              <a:t>Visite LAPP 29 Avril 2010</a:t>
            </a:r>
            <a:endParaRPr lang="fr-FR"/>
          </a:p>
        </p:txBody>
      </p:sp>
      <p:sp>
        <p:nvSpPr>
          <p:cNvPr id="9" name="Espace réservé du numéro de diapositive 8"/>
          <p:cNvSpPr>
            <a:spLocks noGrp="1"/>
          </p:cNvSpPr>
          <p:nvPr>
            <p:ph type="sldNum" sz="quarter" idx="12"/>
          </p:nvPr>
        </p:nvSpPr>
        <p:spPr/>
        <p:txBody>
          <a:bodyPr/>
          <a:lstStyle/>
          <a:p>
            <a:fld id="{2F565EC7-E1AE-4DC0-808A-0D30BD22A748}"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C42B028-716C-4023-8CB3-F1F3F1378BFF}" type="datetime1">
              <a:rPr lang="fr-FR" smtClean="0"/>
              <a:t>22/04/2010</a:t>
            </a:fld>
            <a:endParaRPr lang="fr-FR"/>
          </a:p>
        </p:txBody>
      </p:sp>
      <p:sp>
        <p:nvSpPr>
          <p:cNvPr id="4" name="Espace réservé du pied de page 3"/>
          <p:cNvSpPr>
            <a:spLocks noGrp="1"/>
          </p:cNvSpPr>
          <p:nvPr>
            <p:ph type="ftr" sz="quarter" idx="11"/>
          </p:nvPr>
        </p:nvSpPr>
        <p:spPr/>
        <p:txBody>
          <a:bodyPr/>
          <a:lstStyle/>
          <a:p>
            <a:r>
              <a:rPr lang="fr-FR" smtClean="0"/>
              <a:t>Visite LAPP 29 Avril 2010</a:t>
            </a:r>
            <a:endParaRPr lang="fr-FR"/>
          </a:p>
        </p:txBody>
      </p:sp>
      <p:sp>
        <p:nvSpPr>
          <p:cNvPr id="5" name="Espace réservé du numéro de diapositive 4"/>
          <p:cNvSpPr>
            <a:spLocks noGrp="1"/>
          </p:cNvSpPr>
          <p:nvPr>
            <p:ph type="sldNum" sz="quarter" idx="12"/>
          </p:nvPr>
        </p:nvSpPr>
        <p:spPr/>
        <p:txBody>
          <a:bodyPr/>
          <a:lstStyle/>
          <a:p>
            <a:fld id="{2F565EC7-E1AE-4DC0-808A-0D30BD22A748}"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63475E-D28A-413E-A6BD-6AAE4F53A534}" type="datetime1">
              <a:rPr lang="fr-FR" smtClean="0"/>
              <a:t>22/04/2010</a:t>
            </a:fld>
            <a:endParaRPr lang="fr-FR"/>
          </a:p>
        </p:txBody>
      </p:sp>
      <p:sp>
        <p:nvSpPr>
          <p:cNvPr id="3" name="Espace réservé du pied de page 2"/>
          <p:cNvSpPr>
            <a:spLocks noGrp="1"/>
          </p:cNvSpPr>
          <p:nvPr>
            <p:ph type="ftr" sz="quarter" idx="11"/>
          </p:nvPr>
        </p:nvSpPr>
        <p:spPr/>
        <p:txBody>
          <a:bodyPr/>
          <a:lstStyle/>
          <a:p>
            <a:r>
              <a:rPr lang="fr-FR" smtClean="0"/>
              <a:t>Visite LAPP 29 Avril 2010</a:t>
            </a:r>
            <a:endParaRPr lang="fr-FR"/>
          </a:p>
        </p:txBody>
      </p:sp>
      <p:sp>
        <p:nvSpPr>
          <p:cNvPr id="4" name="Espace réservé du numéro de diapositive 3"/>
          <p:cNvSpPr>
            <a:spLocks noGrp="1"/>
          </p:cNvSpPr>
          <p:nvPr>
            <p:ph type="sldNum" sz="quarter" idx="12"/>
          </p:nvPr>
        </p:nvSpPr>
        <p:spPr/>
        <p:txBody>
          <a:bodyPr/>
          <a:lstStyle/>
          <a:p>
            <a:fld id="{2F565EC7-E1AE-4DC0-808A-0D30BD22A748}"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B0A88C8C-531F-4AF1-84C5-B7E565E20B5F}" type="datetime1">
              <a:rPr lang="fr-FR" smtClean="0"/>
              <a:t>22/04/2010</a:t>
            </a:fld>
            <a:endParaRPr lang="fr-FR"/>
          </a:p>
        </p:txBody>
      </p:sp>
      <p:sp>
        <p:nvSpPr>
          <p:cNvPr id="6" name="Espace réservé du pied de page 5"/>
          <p:cNvSpPr>
            <a:spLocks noGrp="1"/>
          </p:cNvSpPr>
          <p:nvPr>
            <p:ph type="ftr" sz="quarter" idx="11"/>
          </p:nvPr>
        </p:nvSpPr>
        <p:spPr/>
        <p:txBody>
          <a:bodyPr/>
          <a:lstStyle/>
          <a:p>
            <a:r>
              <a:rPr lang="fr-FR" smtClean="0"/>
              <a:t>Visite LAPP 29 Avril 2010</a:t>
            </a:r>
            <a:endParaRPr lang="fr-FR"/>
          </a:p>
        </p:txBody>
      </p:sp>
      <p:sp>
        <p:nvSpPr>
          <p:cNvPr id="7" name="Espace réservé du numéro de diapositive 6"/>
          <p:cNvSpPr>
            <a:spLocks noGrp="1"/>
          </p:cNvSpPr>
          <p:nvPr>
            <p:ph type="sldNum" sz="quarter" idx="12"/>
          </p:nvPr>
        </p:nvSpPr>
        <p:spPr/>
        <p:txBody>
          <a:bodyPr/>
          <a:lstStyle/>
          <a:p>
            <a:fld id="{2F565EC7-E1AE-4DC0-808A-0D30BD22A748}"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E14B2DEF-EF8B-4B12-AEAE-B8D0271024EC}" type="datetime1">
              <a:rPr lang="fr-FR" smtClean="0"/>
              <a:t>22/04/2010</a:t>
            </a:fld>
            <a:endParaRPr lang="fr-FR"/>
          </a:p>
        </p:txBody>
      </p:sp>
      <p:sp>
        <p:nvSpPr>
          <p:cNvPr id="6" name="Espace réservé du pied de page 5"/>
          <p:cNvSpPr>
            <a:spLocks noGrp="1"/>
          </p:cNvSpPr>
          <p:nvPr>
            <p:ph type="ftr" sz="quarter" idx="11"/>
          </p:nvPr>
        </p:nvSpPr>
        <p:spPr/>
        <p:txBody>
          <a:bodyPr/>
          <a:lstStyle/>
          <a:p>
            <a:r>
              <a:rPr lang="fr-FR" smtClean="0"/>
              <a:t>Visite LAPP 29 Avril 2010</a:t>
            </a:r>
            <a:endParaRPr lang="fr-FR"/>
          </a:p>
        </p:txBody>
      </p:sp>
      <p:sp>
        <p:nvSpPr>
          <p:cNvPr id="7" name="Espace réservé du numéro de diapositive 6"/>
          <p:cNvSpPr>
            <a:spLocks noGrp="1"/>
          </p:cNvSpPr>
          <p:nvPr>
            <p:ph type="sldNum" sz="quarter" idx="12"/>
          </p:nvPr>
        </p:nvSpPr>
        <p:spPr/>
        <p:txBody>
          <a:bodyPr/>
          <a:lstStyle/>
          <a:p>
            <a:fld id="{2F565EC7-E1AE-4DC0-808A-0D30BD22A748}"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A9ACB35-2732-4E2D-AEC6-3904740EFD39}" type="datetime1">
              <a:rPr lang="fr-FR" smtClean="0"/>
              <a:t>22/04/2010</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fr-FR" smtClean="0"/>
              <a:t>Visite LAPP 29 Avril 2010</a:t>
            </a: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F565EC7-E1AE-4DC0-808A-0D30BD22A748}"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5" Type="http://schemas.openxmlformats.org/officeDocument/2006/relationships/image" Target="../media/image37.wmf"/><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jpe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wmf"/><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rrowheads="1"/>
          </p:cNvPicPr>
          <p:nvPr/>
        </p:nvPicPr>
        <p:blipFill>
          <a:blip r:embed="rId2" cstate="print"/>
          <a:srcRect/>
          <a:stretch>
            <a:fillRect/>
          </a:stretch>
        </p:blipFill>
        <p:spPr bwMode="auto">
          <a:xfrm>
            <a:off x="0" y="0"/>
            <a:ext cx="9144000" cy="6858001"/>
          </a:xfrm>
          <a:prstGeom prst="rect">
            <a:avLst/>
          </a:prstGeom>
          <a:noFill/>
          <a:ln w="12700">
            <a:noFill/>
            <a:miter lim="800000"/>
            <a:headEnd/>
            <a:tailEnd/>
          </a:ln>
          <a:scene3d>
            <a:camera prst="orthographicFront"/>
            <a:lightRig rig="threePt" dir="t"/>
          </a:scene3d>
          <a:sp3d prstMaterial="clear"/>
        </p:spPr>
      </p:pic>
      <p:sp>
        <p:nvSpPr>
          <p:cNvPr id="2" name="Titre 1"/>
          <p:cNvSpPr>
            <a:spLocks noGrp="1"/>
          </p:cNvSpPr>
          <p:nvPr>
            <p:ph type="ctrTitle"/>
          </p:nvPr>
        </p:nvSpPr>
        <p:spPr/>
        <p:txBody>
          <a:bodyPr>
            <a:normAutofit fontScale="90000"/>
          </a:bodyPr>
          <a:lstStyle/>
          <a:p>
            <a:r>
              <a:rPr lang="fr-FR" b="1" dirty="0"/>
              <a:t>Du cœur de la matière aux confins de l’univers : les questions qui subsistent </a:t>
            </a:r>
            <a:endParaRPr lang="fr-FR" dirty="0"/>
          </a:p>
        </p:txBody>
      </p:sp>
      <p:sp>
        <p:nvSpPr>
          <p:cNvPr id="9" name="Espace réservé du numéro de diapositive 8"/>
          <p:cNvSpPr>
            <a:spLocks noGrp="1"/>
          </p:cNvSpPr>
          <p:nvPr>
            <p:ph type="sldNum" sz="quarter" idx="12"/>
          </p:nvPr>
        </p:nvSpPr>
        <p:spPr/>
        <p:txBody>
          <a:bodyPr/>
          <a:lstStyle/>
          <a:p>
            <a:fld id="{2F565EC7-E1AE-4DC0-808A-0D30BD22A748}" type="slidenum">
              <a:rPr lang="fr-FR" smtClean="0"/>
              <a:t>1</a:t>
            </a:fld>
            <a:endParaRPr lang="fr-FR"/>
          </a:p>
        </p:txBody>
      </p:sp>
      <p:sp>
        <p:nvSpPr>
          <p:cNvPr id="3" name="Sous-titre 2"/>
          <p:cNvSpPr>
            <a:spLocks noGrp="1"/>
          </p:cNvSpPr>
          <p:nvPr>
            <p:ph type="subTitle" idx="1"/>
          </p:nvPr>
        </p:nvSpPr>
        <p:spPr/>
        <p:txBody>
          <a:bodyPr>
            <a:normAutofit fontScale="92500" lnSpcReduction="20000"/>
          </a:bodyPr>
          <a:lstStyle/>
          <a:p>
            <a:r>
              <a:rPr lang="fr-FR" dirty="0" smtClean="0"/>
              <a:t>Revues au LAPP avec les  élèves du lycée</a:t>
            </a:r>
          </a:p>
          <a:p>
            <a:r>
              <a:rPr lang="fr-FR" dirty="0" smtClean="0"/>
              <a:t>G. Fichet (Bonneville)</a:t>
            </a:r>
          </a:p>
          <a:p>
            <a:r>
              <a:rPr lang="fr-FR" dirty="0" smtClean="0"/>
              <a:t>Amina Zghiche</a:t>
            </a:r>
          </a:p>
          <a:p>
            <a:r>
              <a:rPr lang="fr-FR" dirty="0" smtClean="0"/>
              <a:t>29 Avril 2010</a:t>
            </a:r>
            <a:endParaRPr lang="fr-FR" dirty="0"/>
          </a:p>
        </p:txBody>
      </p:sp>
      <p:pic>
        <p:nvPicPr>
          <p:cNvPr id="4" name="Image 3" descr="Logo LAPP + texte.jpg"/>
          <p:cNvPicPr>
            <a:picLocks noChangeAspect="1"/>
          </p:cNvPicPr>
          <p:nvPr/>
        </p:nvPicPr>
        <p:blipFill>
          <a:blip r:embed="rId3" cstate="print"/>
          <a:srcRect/>
          <a:stretch>
            <a:fillRect/>
          </a:stretch>
        </p:blipFill>
        <p:spPr bwMode="auto">
          <a:xfrm>
            <a:off x="3886200" y="6096000"/>
            <a:ext cx="1066800" cy="622300"/>
          </a:xfrm>
          <a:prstGeom prst="rect">
            <a:avLst/>
          </a:prstGeom>
          <a:noFill/>
          <a:ln w="9525">
            <a:noFill/>
            <a:miter lim="800000"/>
            <a:headEnd/>
            <a:tailEnd/>
          </a:ln>
        </p:spPr>
      </p:pic>
      <p:pic>
        <p:nvPicPr>
          <p:cNvPr id="6" name="Image 4" descr="Logo CNRS.jpg"/>
          <p:cNvPicPr>
            <a:picLocks noChangeAspect="1"/>
          </p:cNvPicPr>
          <p:nvPr/>
        </p:nvPicPr>
        <p:blipFill>
          <a:blip r:embed="rId4" cstate="print"/>
          <a:srcRect/>
          <a:stretch>
            <a:fillRect/>
          </a:stretch>
        </p:blipFill>
        <p:spPr bwMode="auto">
          <a:xfrm>
            <a:off x="0" y="6096000"/>
            <a:ext cx="1223962" cy="581025"/>
          </a:xfrm>
          <a:prstGeom prst="rect">
            <a:avLst/>
          </a:prstGeom>
          <a:noFill/>
          <a:ln w="9525">
            <a:noFill/>
            <a:miter lim="800000"/>
            <a:headEnd/>
            <a:tailEnd/>
          </a:ln>
        </p:spPr>
      </p:pic>
      <p:pic>
        <p:nvPicPr>
          <p:cNvPr id="7" name="Image 11" descr="logo IN2P3.jpg"/>
          <p:cNvPicPr>
            <a:picLocks noChangeAspect="1"/>
          </p:cNvPicPr>
          <p:nvPr/>
        </p:nvPicPr>
        <p:blipFill>
          <a:blip r:embed="rId5" cstate="print"/>
          <a:srcRect/>
          <a:stretch>
            <a:fillRect/>
          </a:stretch>
        </p:blipFill>
        <p:spPr bwMode="auto">
          <a:xfrm>
            <a:off x="1295400" y="6096000"/>
            <a:ext cx="1143000" cy="609600"/>
          </a:xfrm>
          <a:prstGeom prst="rect">
            <a:avLst/>
          </a:prstGeom>
          <a:noFill/>
          <a:ln w="9525">
            <a:noFill/>
            <a:miter lim="800000"/>
            <a:headEnd/>
            <a:tailEnd/>
          </a:ln>
        </p:spPr>
      </p:pic>
      <p:pic>
        <p:nvPicPr>
          <p:cNvPr id="8" name="Image 6" descr="Logo Univ.jpg"/>
          <p:cNvPicPr>
            <a:picLocks noChangeAspect="1"/>
          </p:cNvPicPr>
          <p:nvPr/>
        </p:nvPicPr>
        <p:blipFill>
          <a:blip r:embed="rId6" cstate="print"/>
          <a:srcRect/>
          <a:stretch>
            <a:fillRect/>
          </a:stretch>
        </p:blipFill>
        <p:spPr bwMode="auto">
          <a:xfrm>
            <a:off x="7086600" y="6132513"/>
            <a:ext cx="1260475" cy="573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LHC-OverallView"/>
          <p:cNvPicPr>
            <a:picLocks noChangeAspect="1" noChangeArrowheads="1"/>
          </p:cNvPicPr>
          <p:nvPr/>
        </p:nvPicPr>
        <p:blipFill>
          <a:blip r:embed="rId2" cstate="print"/>
          <a:srcRect t="8065"/>
          <a:stretch>
            <a:fillRect/>
          </a:stretch>
        </p:blipFill>
        <p:spPr bwMode="auto">
          <a:xfrm>
            <a:off x="3505200" y="4419600"/>
            <a:ext cx="3283753" cy="2438400"/>
          </a:xfrm>
          <a:prstGeom prst="rect">
            <a:avLst/>
          </a:prstGeom>
          <a:noFill/>
        </p:spPr>
      </p:pic>
      <p:pic>
        <p:nvPicPr>
          <p:cNvPr id="21506" name="Picture 2" descr="Teste20"/>
          <p:cNvPicPr>
            <a:picLocks noChangeArrowheads="1"/>
          </p:cNvPicPr>
          <p:nvPr/>
        </p:nvPicPr>
        <p:blipFill>
          <a:blip r:embed="rId3" cstate="print"/>
          <a:srcRect/>
          <a:stretch>
            <a:fillRect/>
          </a:stretch>
        </p:blipFill>
        <p:spPr bwMode="auto">
          <a:xfrm>
            <a:off x="76200" y="1219200"/>
            <a:ext cx="5518150" cy="3544887"/>
          </a:xfrm>
          <a:prstGeom prst="rect">
            <a:avLst/>
          </a:prstGeom>
          <a:noFill/>
          <a:ln w="9525">
            <a:noFill/>
            <a:miter lim="800000"/>
            <a:headEnd/>
            <a:tailEnd/>
          </a:ln>
        </p:spPr>
      </p:pic>
      <p:sp>
        <p:nvSpPr>
          <p:cNvPr id="35843" name="Rectangle 3"/>
          <p:cNvSpPr>
            <a:spLocks noGrp="1" noChangeArrowheads="1"/>
          </p:cNvSpPr>
          <p:nvPr>
            <p:ph type="title"/>
          </p:nvPr>
        </p:nvSpPr>
        <p:spPr>
          <a:xfrm>
            <a:off x="685800" y="152400"/>
            <a:ext cx="7772400" cy="990600"/>
          </a:xfrm>
          <a:solidFill>
            <a:schemeClr val="tx1">
              <a:lumMod val="50000"/>
            </a:schemeClr>
          </a:solidFill>
        </p:spPr>
        <p:txBody>
          <a:bodyPr/>
          <a:lstStyle/>
          <a:p>
            <a:pPr>
              <a:defRPr/>
            </a:pPr>
            <a:r>
              <a:rPr lang="fr-FR" dirty="0" smtClean="0">
                <a:solidFill>
                  <a:schemeClr val="accent1">
                    <a:lumMod val="60000"/>
                    <a:lumOff val="40000"/>
                  </a:schemeClr>
                </a:solidFill>
              </a:rPr>
              <a:t>Le détecteur ATLAS au LHC</a:t>
            </a:r>
          </a:p>
        </p:txBody>
      </p:sp>
      <p:sp>
        <p:nvSpPr>
          <p:cNvPr id="21508" name="Text Box 7"/>
          <p:cNvSpPr txBox="1">
            <a:spLocks noChangeArrowheads="1"/>
          </p:cNvSpPr>
          <p:nvPr/>
        </p:nvSpPr>
        <p:spPr bwMode="auto">
          <a:xfrm>
            <a:off x="5695920" y="1295400"/>
            <a:ext cx="3295680" cy="3139321"/>
          </a:xfrm>
          <a:prstGeom prst="rect">
            <a:avLst/>
          </a:prstGeom>
          <a:noFill/>
          <a:ln w="9525">
            <a:noFill/>
            <a:miter lim="800000"/>
            <a:headEnd/>
            <a:tailEnd/>
          </a:ln>
        </p:spPr>
        <p:txBody>
          <a:bodyPr wrap="square">
            <a:spAutoFit/>
          </a:bodyPr>
          <a:lstStyle/>
          <a:p>
            <a:pPr algn="ctr">
              <a:spcBef>
                <a:spcPct val="50000"/>
              </a:spcBef>
            </a:pPr>
            <a:r>
              <a:rPr lang="fr-FR" b="1" dirty="0">
                <a:solidFill>
                  <a:srgbClr val="C2AA42"/>
                </a:solidFill>
                <a:effectLst>
                  <a:outerShdw blurRad="38100" dist="38100" dir="2700000" algn="tl">
                    <a:srgbClr val="000000">
                      <a:alpha val="43137"/>
                    </a:srgbClr>
                  </a:outerShdw>
                </a:effectLst>
              </a:rPr>
              <a:t>22 m de haut, 44 m de long, poids de 7000 tonnes</a:t>
            </a:r>
          </a:p>
          <a:p>
            <a:pPr algn="ctr">
              <a:spcBef>
                <a:spcPct val="50000"/>
              </a:spcBef>
            </a:pPr>
            <a:r>
              <a:rPr lang="fr-FR" dirty="0">
                <a:effectLst>
                  <a:outerShdw blurRad="38100" dist="38100" dir="2700000" algn="tl">
                    <a:srgbClr val="000000">
                      <a:alpha val="43137"/>
                    </a:srgbClr>
                  </a:outerShdw>
                </a:effectLst>
              </a:rPr>
              <a:t>Composé de plusieurs </a:t>
            </a:r>
            <a:r>
              <a:rPr lang="fr-FR" dirty="0" smtClean="0">
                <a:effectLst>
                  <a:outerShdw blurRad="38100" dist="38100" dir="2700000" algn="tl">
                    <a:srgbClr val="000000">
                      <a:alpha val="43137"/>
                    </a:srgbClr>
                  </a:outerShdw>
                </a:effectLst>
              </a:rPr>
              <a:t>sous-détecteurs</a:t>
            </a:r>
          </a:p>
          <a:p>
            <a:pPr algn="ctr">
              <a:spcBef>
                <a:spcPct val="50000"/>
              </a:spcBef>
            </a:pPr>
            <a:r>
              <a:rPr lang="fr-FR" dirty="0" smtClean="0">
                <a:effectLst>
                  <a:outerShdw blurRad="38100" dist="38100" dir="2700000" algn="tl">
                    <a:srgbClr val="000000">
                      <a:alpha val="43137"/>
                    </a:srgbClr>
                  </a:outerShdw>
                </a:effectLst>
              </a:rPr>
              <a:t>(</a:t>
            </a:r>
            <a:r>
              <a:rPr lang="fr-FR" dirty="0" smtClean="0">
                <a:solidFill>
                  <a:srgbClr val="5FE3FD"/>
                </a:solidFill>
                <a:effectLst>
                  <a:outerShdw blurRad="38100" dist="38100" dir="2700000" algn="tl">
                    <a:srgbClr val="000000">
                      <a:alpha val="43137"/>
                    </a:srgbClr>
                  </a:outerShdw>
                </a:effectLst>
              </a:rPr>
              <a:t>LAPP: calo. E-m</a:t>
            </a:r>
            <a:r>
              <a:rPr lang="fr-FR" dirty="0" smtClean="0">
                <a:effectLst>
                  <a:outerShdw blurRad="38100" dist="38100" dir="2700000" algn="tl">
                    <a:srgbClr val="000000">
                      <a:alpha val="43137"/>
                    </a:srgbClr>
                  </a:outerShdw>
                </a:effectLst>
              </a:rPr>
              <a:t>)</a:t>
            </a:r>
            <a:endParaRPr lang="fr-FR" dirty="0" smtClean="0">
              <a:effectLst>
                <a:outerShdw blurRad="38100" dist="38100" dir="2700000" algn="tl">
                  <a:srgbClr val="000000">
                    <a:alpha val="43137"/>
                  </a:srgbClr>
                </a:outerShdw>
              </a:effectLst>
            </a:endParaRPr>
          </a:p>
          <a:p>
            <a:pPr algn="ctr">
              <a:spcBef>
                <a:spcPct val="50000"/>
              </a:spcBef>
            </a:pPr>
            <a:r>
              <a:rPr lang="fr-FR" dirty="0" smtClean="0">
                <a:effectLst>
                  <a:outerShdw blurRad="38100" dist="38100" dir="2700000" algn="tl">
                    <a:srgbClr val="000000">
                      <a:alpha val="43137"/>
                    </a:srgbClr>
                  </a:outerShdw>
                </a:effectLst>
              </a:rPr>
              <a:t>Et</a:t>
            </a:r>
          </a:p>
          <a:p>
            <a:pPr algn="ctr">
              <a:spcBef>
                <a:spcPct val="50000"/>
              </a:spcBef>
            </a:pPr>
            <a:r>
              <a:rPr lang="fr-FR" dirty="0" smtClean="0">
                <a:effectLst>
                  <a:outerShdw blurRad="38100" dist="38100" dir="2700000" algn="tl">
                    <a:srgbClr val="000000">
                      <a:alpha val="43137"/>
                    </a:srgbClr>
                  </a:outerShdw>
                </a:effectLst>
              </a:rPr>
              <a:t>De leur électronique associée.(</a:t>
            </a:r>
            <a:r>
              <a:rPr lang="fr-FR" dirty="0" err="1" smtClean="0">
                <a:solidFill>
                  <a:srgbClr val="5FE3FD"/>
                </a:solidFill>
                <a:effectLst>
                  <a:outerShdw blurRad="38100" dist="38100" dir="2700000" algn="tl">
                    <a:srgbClr val="000000">
                      <a:alpha val="43137"/>
                    </a:srgbClr>
                  </a:outerShdw>
                </a:effectLst>
              </a:rPr>
              <a:t>LAPP:electr</a:t>
            </a:r>
            <a:r>
              <a:rPr lang="fr-FR" dirty="0" smtClean="0">
                <a:solidFill>
                  <a:srgbClr val="5FE3FD"/>
                </a:solidFill>
                <a:effectLst>
                  <a:outerShdw blurRad="38100" dist="38100" dir="2700000" algn="tl">
                    <a:srgbClr val="000000">
                      <a:alpha val="43137"/>
                    </a:srgbClr>
                  </a:outerShdw>
                </a:effectLst>
              </a:rPr>
              <a:t>. Du Calo. E-m</a:t>
            </a:r>
            <a:r>
              <a:rPr lang="fr-FR" dirty="0" smtClean="0">
                <a:effectLst>
                  <a:outerShdw blurRad="38100" dist="38100" dir="2700000" algn="tl">
                    <a:srgbClr val="000000">
                      <a:alpha val="43137"/>
                    </a:srgbClr>
                  </a:outerShdw>
                </a:effectLst>
              </a:rPr>
              <a:t>)</a:t>
            </a:r>
            <a:endParaRPr lang="fr-FR" dirty="0">
              <a:effectLst>
                <a:outerShdw blurRad="38100" dist="38100" dir="2700000" algn="tl">
                  <a:srgbClr val="000000">
                    <a:alpha val="43137"/>
                  </a:srgbClr>
                </a:outerShdw>
              </a:effectLst>
            </a:endParaRPr>
          </a:p>
        </p:txBody>
      </p:sp>
      <p:sp>
        <p:nvSpPr>
          <p:cNvPr id="7" name="ZoneTexte 6"/>
          <p:cNvSpPr txBox="1"/>
          <p:nvPr/>
        </p:nvSpPr>
        <p:spPr>
          <a:xfrm>
            <a:off x="33334" y="4572000"/>
            <a:ext cx="3700466" cy="1477328"/>
          </a:xfrm>
          <a:prstGeom prst="rect">
            <a:avLst/>
          </a:prstGeom>
          <a:solidFill>
            <a:srgbClr val="0070C0"/>
          </a:solidFill>
        </p:spPr>
        <p:txBody>
          <a:bodyPr wrap="square" rtlCol="0">
            <a:spAutoFit/>
          </a:bodyPr>
          <a:lstStyle/>
          <a:p>
            <a:pPr>
              <a:buFont typeface="Arial" pitchFamily="34" charset="0"/>
              <a:buChar char="•"/>
            </a:pPr>
            <a:r>
              <a:rPr lang="fr-FR" b="1" dirty="0" smtClean="0">
                <a:effectLst>
                  <a:outerShdw blurRad="38100" dist="38100" dir="2700000" algn="tl">
                    <a:srgbClr val="000000">
                      <a:alpha val="43137"/>
                    </a:srgbClr>
                  </a:outerShdw>
                </a:effectLst>
                <a:latin typeface="Bookman Old Style" pitchFamily="18" charset="0"/>
              </a:rPr>
              <a:t> Recherche du boson de Higgs</a:t>
            </a:r>
          </a:p>
          <a:p>
            <a:pPr>
              <a:buFont typeface="Arial" pitchFamily="34" charset="0"/>
              <a:buChar char="•"/>
            </a:pPr>
            <a:r>
              <a:rPr lang="fr-FR" b="1" dirty="0" smtClean="0">
                <a:effectLst>
                  <a:outerShdw blurRad="38100" dist="38100" dir="2700000" algn="tl">
                    <a:srgbClr val="000000">
                      <a:alpha val="43137"/>
                    </a:srgbClr>
                  </a:outerShdw>
                </a:effectLst>
                <a:latin typeface="Bookman Old Style" pitchFamily="18" charset="0"/>
              </a:rPr>
              <a:t> Découverte de nouvelles particules au delà du Modèle Standard </a:t>
            </a:r>
            <a:r>
              <a:rPr lang="fr-FR" b="1" dirty="0" smtClean="0">
                <a:effectLst>
                  <a:outerShdw blurRad="38100" dist="38100" dir="2700000" algn="tl">
                    <a:srgbClr val="000000">
                      <a:alpha val="43137"/>
                    </a:srgbClr>
                  </a:outerShdw>
                </a:effectLst>
                <a:latin typeface="Bookman Old Style" pitchFamily="18" charset="0"/>
              </a:rPr>
              <a:t>?</a:t>
            </a:r>
          </a:p>
        </p:txBody>
      </p:sp>
      <p:sp>
        <p:nvSpPr>
          <p:cNvPr id="8" name="ZoneTexte 7"/>
          <p:cNvSpPr txBox="1"/>
          <p:nvPr/>
        </p:nvSpPr>
        <p:spPr>
          <a:xfrm>
            <a:off x="152400" y="1295400"/>
            <a:ext cx="1816523" cy="400110"/>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wrap="none" rtlCol="0">
            <a:spAutoFit/>
          </a:bodyPr>
          <a:lstStyle/>
          <a:p>
            <a:r>
              <a:rPr lang="fr-FR" sz="2000" b="1" dirty="0" smtClean="0">
                <a:effectLst>
                  <a:outerShdw blurRad="38100" dist="38100" dir="2700000" algn="tl">
                    <a:srgbClr val="000000">
                      <a:alpha val="43137"/>
                    </a:srgbClr>
                  </a:outerShdw>
                </a:effectLst>
              </a:rPr>
              <a:t>Stand ATLAS</a:t>
            </a:r>
            <a:endParaRPr lang="fr-FR" sz="2000" b="1" dirty="0">
              <a:effectLst>
                <a:outerShdw blurRad="38100" dist="38100" dir="2700000" algn="tl">
                  <a:srgbClr val="000000">
                    <a:alpha val="43137"/>
                  </a:srgbClr>
                </a:outerShdw>
              </a:effectLst>
            </a:endParaRPr>
          </a:p>
        </p:txBody>
      </p:sp>
      <p:pic>
        <p:nvPicPr>
          <p:cNvPr id="11" name="Picture 11"/>
          <p:cNvPicPr>
            <a:picLocks noChangeAspect="1" noChangeArrowheads="1"/>
          </p:cNvPicPr>
          <p:nvPr/>
        </p:nvPicPr>
        <p:blipFill>
          <a:blip r:embed="rId4" cstate="print"/>
          <a:srcRect/>
          <a:stretch>
            <a:fillRect/>
          </a:stretch>
        </p:blipFill>
        <p:spPr bwMode="auto">
          <a:xfrm>
            <a:off x="7440463" y="4419600"/>
            <a:ext cx="1551137" cy="1304925"/>
          </a:xfrm>
          <a:prstGeom prst="rect">
            <a:avLst/>
          </a:prstGeom>
          <a:noFill/>
          <a:ln w="9525">
            <a:noFill/>
            <a:miter lim="800000"/>
            <a:headEnd/>
            <a:tailEnd/>
          </a:ln>
          <a:effectLst/>
        </p:spPr>
      </p:pic>
      <p:pic>
        <p:nvPicPr>
          <p:cNvPr id="13" name="Picture 7"/>
          <p:cNvPicPr>
            <a:picLocks noChangeAspect="1" noChangeArrowheads="1"/>
          </p:cNvPicPr>
          <p:nvPr/>
        </p:nvPicPr>
        <p:blipFill>
          <a:blip r:embed="rId5" cstate="print"/>
          <a:srcRect/>
          <a:stretch>
            <a:fillRect/>
          </a:stretch>
        </p:blipFill>
        <p:spPr bwMode="auto">
          <a:xfrm>
            <a:off x="6858000" y="5640781"/>
            <a:ext cx="1866900" cy="1217219"/>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checkerboard(across)">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par>
                                <p:cTn id="13" presetID="5"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par>
                                <p:cTn id="16" presetID="5"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heckerboard(across)">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re 1"/>
          <p:cNvSpPr txBox="1">
            <a:spLocks/>
          </p:cNvSpPr>
          <p:nvPr/>
        </p:nvSpPr>
        <p:spPr>
          <a:xfrm>
            <a:off x="381000" y="0"/>
            <a:ext cx="8229600" cy="1219200"/>
          </a:xfrm>
          <a:prstGeom prst="rect">
            <a:avLst/>
          </a:prstGeom>
          <a:solidFill>
            <a:schemeClr val="tx1">
              <a:lumMod val="50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Quelles sont les grandeurs à mesurer</a:t>
            </a:r>
            <a:endParaRPr kumimoji="0" lang="fr-FR" sz="36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28696" name="Text Box 24"/>
          <p:cNvSpPr txBox="1">
            <a:spLocks noChangeArrowheads="1"/>
          </p:cNvSpPr>
          <p:nvPr/>
        </p:nvSpPr>
        <p:spPr bwMode="auto">
          <a:xfrm>
            <a:off x="7796213" y="5486400"/>
            <a:ext cx="1347787" cy="336550"/>
          </a:xfrm>
          <a:prstGeom prst="rect">
            <a:avLst/>
          </a:prstGeom>
          <a:noFill/>
          <a:ln w="12700">
            <a:noFill/>
            <a:miter lim="800000"/>
            <a:headEnd/>
            <a:tailEnd/>
          </a:ln>
          <a:effectLst/>
        </p:spPr>
        <p:txBody>
          <a:bodyPr anchor="ctr">
            <a:spAutoFit/>
          </a:bodyPr>
          <a:lstStyle/>
          <a:p>
            <a:pPr algn="ctr"/>
            <a:r>
              <a:rPr lang="fr-FR" sz="1600" dirty="0">
                <a:solidFill>
                  <a:srgbClr val="FF0000"/>
                </a:solidFill>
                <a:effectLst>
                  <a:outerShdw blurRad="38100" dist="38100" dir="2700000" algn="tl">
                    <a:srgbClr val="000000">
                      <a:alpha val="43137"/>
                    </a:srgbClr>
                  </a:outerShdw>
                </a:effectLst>
              </a:rPr>
              <a:t>muons</a:t>
            </a:r>
            <a:endParaRPr lang="fr-FR" dirty="0">
              <a:solidFill>
                <a:srgbClr val="FF0000"/>
              </a:solidFill>
              <a:effectLst>
                <a:outerShdw blurRad="38100" dist="38100" dir="2700000" algn="tl">
                  <a:srgbClr val="000000">
                    <a:alpha val="43137"/>
                  </a:srgbClr>
                </a:outerShdw>
              </a:effectLst>
            </a:endParaRPr>
          </a:p>
        </p:txBody>
      </p:sp>
      <p:sp>
        <p:nvSpPr>
          <p:cNvPr id="28675" name="Text Box 3"/>
          <p:cNvSpPr txBox="1">
            <a:spLocks noChangeArrowheads="1"/>
          </p:cNvSpPr>
          <p:nvPr/>
        </p:nvSpPr>
        <p:spPr bwMode="auto">
          <a:xfrm>
            <a:off x="228600" y="1371600"/>
            <a:ext cx="8003532" cy="2062103"/>
          </a:xfrm>
          <a:prstGeom prst="rect">
            <a:avLst/>
          </a:prstGeom>
          <a:noFill/>
          <a:ln w="12700">
            <a:noFill/>
            <a:miter lim="800000"/>
            <a:headEnd/>
            <a:tailEnd/>
          </a:ln>
          <a:effectLst/>
        </p:spPr>
        <p:txBody>
          <a:bodyPr wrap="square">
            <a:spAutoFit/>
          </a:bodyPr>
          <a:lstStyle/>
          <a:p>
            <a:r>
              <a:rPr lang="fr-FR" sz="3200" b="1" dirty="0" smtClean="0">
                <a:solidFill>
                  <a:srgbClr val="00B050"/>
                </a:solidFill>
                <a:effectLst>
                  <a:outerShdw blurRad="38100" dist="38100" dir="2700000" algn="tl">
                    <a:srgbClr val="000000">
                      <a:alpha val="43137"/>
                    </a:srgbClr>
                  </a:outerShdw>
                </a:effectLst>
              </a:rPr>
              <a:t>Trace de passage </a:t>
            </a:r>
            <a:r>
              <a:rPr lang="fr-FR" sz="3200" dirty="0">
                <a:solidFill>
                  <a:srgbClr val="00B050"/>
                </a:solidFill>
                <a:effectLst>
                  <a:outerShdw blurRad="38100" dist="38100" dir="2700000" algn="tl">
                    <a:srgbClr val="000000">
                      <a:alpha val="43137"/>
                    </a:srgbClr>
                  </a:outerShdw>
                </a:effectLst>
              </a:rPr>
              <a:t>:</a:t>
            </a:r>
            <a:r>
              <a:rPr lang="fr-FR" sz="3200" dirty="0" smtClean="0">
                <a:solidFill>
                  <a:srgbClr val="00B050"/>
                </a:solidFill>
                <a:effectLst>
                  <a:outerShdw blurRad="38100" dist="38100" dir="2700000" algn="tl">
                    <a:srgbClr val="000000">
                      <a:alpha val="43137"/>
                    </a:srgbClr>
                  </a:outerShdw>
                </a:effectLst>
              </a:rPr>
              <a:t>  points </a:t>
            </a:r>
            <a:r>
              <a:rPr lang="fr-FR" sz="3200" dirty="0">
                <a:solidFill>
                  <a:srgbClr val="00B050"/>
                </a:solidFill>
                <a:effectLst>
                  <a:outerShdw blurRad="38100" dist="38100" dir="2700000" algn="tl">
                    <a:srgbClr val="000000">
                      <a:alpha val="43137"/>
                    </a:srgbClr>
                  </a:outerShdw>
                </a:effectLst>
              </a:rPr>
              <a:t>dans l’espace</a:t>
            </a:r>
          </a:p>
          <a:p>
            <a:r>
              <a:rPr lang="fr-FR" sz="3200" b="1" dirty="0" smtClean="0">
                <a:solidFill>
                  <a:srgbClr val="C00000"/>
                </a:solidFill>
                <a:effectLst>
                  <a:outerShdw blurRad="38100" dist="38100" dir="2700000" algn="tl">
                    <a:srgbClr val="000000">
                      <a:alpha val="43137"/>
                    </a:srgbClr>
                  </a:outerShdw>
                </a:effectLst>
              </a:rPr>
              <a:t>Identification de la particule, </a:t>
            </a:r>
            <a:r>
              <a:rPr lang="fr-FR" sz="3200" b="1" dirty="0" smtClean="0">
                <a:solidFill>
                  <a:schemeClr val="accent1"/>
                </a:solidFill>
                <a:effectLst>
                  <a:outerShdw blurRad="38100" dist="38100" dir="2700000" algn="tl">
                    <a:srgbClr val="000000">
                      <a:alpha val="43137"/>
                    </a:srgbClr>
                  </a:outerShdw>
                </a:effectLst>
              </a:rPr>
              <a:t>Ene</a:t>
            </a:r>
            <a:r>
              <a:rPr lang="fr-FR" sz="3200" b="1" dirty="0" smtClean="0">
                <a:solidFill>
                  <a:srgbClr val="7030A0"/>
                </a:solidFill>
                <a:effectLst>
                  <a:outerShdw blurRad="38100" dist="38100" dir="2700000" algn="tl">
                    <a:srgbClr val="000000">
                      <a:alpha val="43137"/>
                    </a:srgbClr>
                  </a:outerShdw>
                </a:effectLst>
              </a:rPr>
              <a:t>rgie,…</a:t>
            </a:r>
          </a:p>
          <a:p>
            <a:r>
              <a:rPr lang="fr-FR" sz="3200" b="1" dirty="0" smtClean="0">
                <a:effectLst>
                  <a:outerShdw blurRad="38100" dist="38100" dir="2700000" algn="tl">
                    <a:srgbClr val="000000">
                      <a:alpha val="43137"/>
                    </a:srgbClr>
                  </a:outerShdw>
                </a:effectLst>
              </a:rPr>
              <a:t>Pour cela </a:t>
            </a:r>
            <a:r>
              <a:rPr lang="fr-FR" sz="3200" b="1" dirty="0">
                <a:effectLst>
                  <a:outerShdw blurRad="38100" dist="38100" dir="2700000" algn="tl">
                    <a:srgbClr val="000000">
                      <a:alpha val="43137"/>
                    </a:srgbClr>
                  </a:outerShdw>
                </a:effectLst>
              </a:rPr>
              <a:t>i</a:t>
            </a:r>
            <a:r>
              <a:rPr lang="fr-FR" sz="3200" b="1" dirty="0" smtClean="0">
                <a:effectLst>
                  <a:outerShdw blurRad="38100" dist="38100" dir="2700000" algn="tl">
                    <a:srgbClr val="000000">
                      <a:alpha val="43137"/>
                    </a:srgbClr>
                  </a:outerShdw>
                </a:effectLst>
              </a:rPr>
              <a:t>l FAUT un ensemble de sous détecteurs</a:t>
            </a:r>
            <a:r>
              <a:rPr lang="fr-FR" sz="3200" b="1" dirty="0" smtClean="0">
                <a:effectLst>
                  <a:outerShdw blurRad="38100" dist="38100" dir="2700000" algn="tl">
                    <a:srgbClr val="000000">
                      <a:alpha val="43137"/>
                    </a:srgbClr>
                  </a:outerShdw>
                </a:effectLst>
              </a:rPr>
              <a:t> </a:t>
            </a:r>
            <a:r>
              <a:rPr lang="fr-FR" sz="3200" dirty="0" smtClean="0">
                <a:effectLst>
                  <a:outerShdw blurRad="38100" dist="38100" dir="2700000" algn="tl">
                    <a:srgbClr val="000000">
                      <a:alpha val="43137"/>
                    </a:srgbClr>
                  </a:outerShdw>
                </a:effectLst>
              </a:rPr>
              <a:t>         </a:t>
            </a:r>
            <a:endParaRPr lang="fr-FR" sz="3200" dirty="0">
              <a:effectLst>
                <a:outerShdw blurRad="38100" dist="38100" dir="2700000" algn="tl">
                  <a:srgbClr val="000000">
                    <a:alpha val="43137"/>
                  </a:srgbClr>
                </a:outerShdw>
              </a:effectLst>
            </a:endParaRPr>
          </a:p>
        </p:txBody>
      </p:sp>
      <p:grpSp>
        <p:nvGrpSpPr>
          <p:cNvPr id="51" name="Groupe 50"/>
          <p:cNvGrpSpPr/>
          <p:nvPr/>
        </p:nvGrpSpPr>
        <p:grpSpPr>
          <a:xfrm>
            <a:off x="954905" y="2849773"/>
            <a:ext cx="7681095" cy="2987471"/>
            <a:chOff x="954905" y="2849773"/>
            <a:chExt cx="7681095" cy="2987471"/>
          </a:xfrm>
        </p:grpSpPr>
        <p:sp>
          <p:nvSpPr>
            <p:cNvPr id="28692" name="Text Box 20"/>
            <p:cNvSpPr txBox="1">
              <a:spLocks noChangeArrowheads="1"/>
            </p:cNvSpPr>
            <p:nvPr/>
          </p:nvSpPr>
          <p:spPr bwMode="auto">
            <a:xfrm>
              <a:off x="990600" y="4419600"/>
              <a:ext cx="3090863" cy="338554"/>
            </a:xfrm>
            <a:prstGeom prst="rect">
              <a:avLst/>
            </a:prstGeom>
            <a:noFill/>
            <a:ln w="12700">
              <a:noFill/>
              <a:miter lim="800000"/>
              <a:headEnd/>
              <a:tailEnd/>
            </a:ln>
            <a:effectLst/>
          </p:spPr>
          <p:txBody>
            <a:bodyPr anchor="ctr">
              <a:spAutoFit/>
            </a:bodyPr>
            <a:lstStyle/>
            <a:p>
              <a:pPr algn="ctr"/>
              <a:r>
                <a:rPr lang="fr-FR" sz="1600" dirty="0" smtClean="0">
                  <a:solidFill>
                    <a:srgbClr val="FF0000"/>
                  </a:solidFill>
                </a:rPr>
                <a:t>Cible</a:t>
              </a:r>
              <a:endParaRPr lang="fr-FR" dirty="0"/>
            </a:p>
          </p:txBody>
        </p:sp>
        <p:sp>
          <p:nvSpPr>
            <p:cNvPr id="28676" name="Line 4"/>
            <p:cNvSpPr>
              <a:spLocks noChangeShapeType="1"/>
            </p:cNvSpPr>
            <p:nvPr/>
          </p:nvSpPr>
          <p:spPr bwMode="auto">
            <a:xfrm>
              <a:off x="5371535" y="3038764"/>
              <a:ext cx="0" cy="0"/>
            </a:xfrm>
            <a:prstGeom prst="line">
              <a:avLst/>
            </a:prstGeom>
            <a:noFill/>
            <a:ln w="12700">
              <a:solidFill>
                <a:schemeClr val="tx1"/>
              </a:solidFill>
              <a:round/>
              <a:headEnd/>
              <a:tailEnd/>
            </a:ln>
            <a:effectLst/>
          </p:spPr>
          <p:txBody>
            <a:bodyPr wrap="none" anchor="ctr"/>
            <a:lstStyle/>
            <a:p>
              <a:endParaRPr lang="fr-FR"/>
            </a:p>
          </p:txBody>
        </p:sp>
        <p:sp>
          <p:nvSpPr>
            <p:cNvPr id="28677" name="Line 5"/>
            <p:cNvSpPr>
              <a:spLocks noChangeShapeType="1"/>
            </p:cNvSpPr>
            <p:nvPr/>
          </p:nvSpPr>
          <p:spPr bwMode="auto">
            <a:xfrm>
              <a:off x="954905" y="4070395"/>
              <a:ext cx="1768753" cy="0"/>
            </a:xfrm>
            <a:prstGeom prst="line">
              <a:avLst/>
            </a:prstGeom>
            <a:noFill/>
            <a:ln w="12700">
              <a:solidFill>
                <a:srgbClr val="FF0000"/>
              </a:solidFill>
              <a:round/>
              <a:headEnd/>
              <a:tailEnd/>
            </a:ln>
            <a:effectLst/>
          </p:spPr>
          <p:txBody>
            <a:bodyPr wrap="none" anchor="ctr"/>
            <a:lstStyle/>
            <a:p>
              <a:endParaRPr lang="fr-FR"/>
            </a:p>
          </p:txBody>
        </p:sp>
        <p:sp>
          <p:nvSpPr>
            <p:cNvPr id="28678" name="Rectangle 6"/>
            <p:cNvSpPr>
              <a:spLocks noChangeArrowheads="1"/>
            </p:cNvSpPr>
            <p:nvPr/>
          </p:nvSpPr>
          <p:spPr bwMode="auto">
            <a:xfrm>
              <a:off x="2051562" y="3739306"/>
              <a:ext cx="1440205" cy="660756"/>
            </a:xfrm>
            <a:prstGeom prst="rect">
              <a:avLst/>
            </a:prstGeom>
            <a:noFill/>
            <a:ln w="12700">
              <a:solidFill>
                <a:srgbClr val="FF0000"/>
              </a:solidFill>
              <a:prstDash val="sysDot"/>
              <a:miter lim="800000"/>
              <a:headEnd/>
              <a:tailEnd/>
            </a:ln>
            <a:effectLst/>
          </p:spPr>
          <p:txBody>
            <a:bodyPr wrap="none" anchor="ctr"/>
            <a:lstStyle/>
            <a:p>
              <a:endParaRPr lang="fr-FR"/>
            </a:p>
          </p:txBody>
        </p:sp>
        <p:sp>
          <p:nvSpPr>
            <p:cNvPr id="28679" name="Rectangle 7"/>
            <p:cNvSpPr>
              <a:spLocks noChangeArrowheads="1"/>
            </p:cNvSpPr>
            <p:nvPr/>
          </p:nvSpPr>
          <p:spPr bwMode="auto">
            <a:xfrm>
              <a:off x="3683795" y="3369852"/>
              <a:ext cx="1152164" cy="1399665"/>
            </a:xfrm>
            <a:prstGeom prst="rect">
              <a:avLst/>
            </a:prstGeom>
            <a:noFill/>
            <a:ln w="12700">
              <a:solidFill>
                <a:srgbClr val="00B050"/>
              </a:solidFill>
              <a:miter lim="800000"/>
              <a:headEnd/>
              <a:tailEnd/>
            </a:ln>
            <a:effectLst/>
          </p:spPr>
          <p:txBody>
            <a:bodyPr wrap="none" anchor="ctr"/>
            <a:lstStyle/>
            <a:p>
              <a:endParaRPr lang="fr-FR"/>
            </a:p>
          </p:txBody>
        </p:sp>
        <p:sp>
          <p:nvSpPr>
            <p:cNvPr id="28680" name="Rectangle 8"/>
            <p:cNvSpPr>
              <a:spLocks noChangeArrowheads="1"/>
            </p:cNvSpPr>
            <p:nvPr/>
          </p:nvSpPr>
          <p:spPr bwMode="auto">
            <a:xfrm>
              <a:off x="5027986" y="3030238"/>
              <a:ext cx="384055" cy="2032000"/>
            </a:xfrm>
            <a:prstGeom prst="rect">
              <a:avLst/>
            </a:prstGeom>
            <a:solidFill>
              <a:srgbClr val="C00000"/>
            </a:solidFill>
            <a:ln w="12700">
              <a:solidFill>
                <a:srgbClr val="FF0000"/>
              </a:solidFill>
              <a:miter lim="800000"/>
              <a:headEnd/>
              <a:tailEnd/>
            </a:ln>
            <a:effectLst/>
          </p:spPr>
          <p:txBody>
            <a:bodyPr wrap="none" anchor="ctr"/>
            <a:lstStyle/>
            <a:p>
              <a:endParaRPr lang="fr-FR"/>
            </a:p>
          </p:txBody>
        </p:sp>
        <p:sp>
          <p:nvSpPr>
            <p:cNvPr id="28681" name="Rectangle 9"/>
            <p:cNvSpPr>
              <a:spLocks noChangeArrowheads="1"/>
            </p:cNvSpPr>
            <p:nvPr/>
          </p:nvSpPr>
          <p:spPr bwMode="auto">
            <a:xfrm>
              <a:off x="5892109" y="3030238"/>
              <a:ext cx="480068" cy="2032000"/>
            </a:xfrm>
            <a:prstGeom prst="rect">
              <a:avLst/>
            </a:prstGeom>
            <a:solidFill>
              <a:schemeClr val="accent1"/>
            </a:solidFill>
            <a:ln w="12700">
              <a:solidFill>
                <a:srgbClr val="FF0000"/>
              </a:solidFill>
              <a:miter lim="800000"/>
              <a:headEnd/>
              <a:tailEnd/>
            </a:ln>
            <a:effectLst/>
          </p:spPr>
          <p:txBody>
            <a:bodyPr wrap="none" anchor="ctr"/>
            <a:lstStyle/>
            <a:p>
              <a:endParaRPr lang="fr-FR"/>
            </a:p>
          </p:txBody>
        </p:sp>
        <p:sp>
          <p:nvSpPr>
            <p:cNvPr id="28682" name="Rectangle 10"/>
            <p:cNvSpPr>
              <a:spLocks noChangeArrowheads="1"/>
            </p:cNvSpPr>
            <p:nvPr/>
          </p:nvSpPr>
          <p:spPr bwMode="auto">
            <a:xfrm>
              <a:off x="6660219" y="3030238"/>
              <a:ext cx="1248178" cy="2032000"/>
            </a:xfrm>
            <a:prstGeom prst="rect">
              <a:avLst/>
            </a:prstGeom>
            <a:solidFill>
              <a:schemeClr val="hlink"/>
            </a:solidFill>
            <a:ln w="12700">
              <a:solidFill>
                <a:srgbClr val="FF0000"/>
              </a:solidFill>
              <a:miter lim="800000"/>
              <a:headEnd/>
              <a:tailEnd/>
            </a:ln>
            <a:effectLst/>
          </p:spPr>
          <p:txBody>
            <a:bodyPr wrap="none" anchor="ctr"/>
            <a:lstStyle/>
            <a:p>
              <a:pPr algn="ctr"/>
              <a:endParaRPr lang="fr-FR">
                <a:solidFill>
                  <a:schemeClr val="hlink"/>
                </a:solidFill>
              </a:endParaRPr>
            </a:p>
          </p:txBody>
        </p:sp>
        <p:sp>
          <p:nvSpPr>
            <p:cNvPr id="28683" name="Rectangle 11"/>
            <p:cNvSpPr>
              <a:spLocks noChangeArrowheads="1"/>
            </p:cNvSpPr>
            <p:nvPr/>
          </p:nvSpPr>
          <p:spPr bwMode="auto">
            <a:xfrm>
              <a:off x="3683795" y="3030238"/>
              <a:ext cx="1152164" cy="188990"/>
            </a:xfrm>
            <a:prstGeom prst="rect">
              <a:avLst/>
            </a:prstGeom>
            <a:solidFill>
              <a:srgbClr val="00B050"/>
            </a:solidFill>
            <a:ln w="12700">
              <a:solidFill>
                <a:srgbClr val="00B050"/>
              </a:solidFill>
              <a:miter lim="800000"/>
              <a:headEnd/>
              <a:tailEnd/>
            </a:ln>
            <a:effectLst/>
          </p:spPr>
          <p:txBody>
            <a:bodyPr wrap="none" anchor="ctr"/>
            <a:lstStyle/>
            <a:p>
              <a:endParaRPr lang="fr-FR"/>
            </a:p>
          </p:txBody>
        </p:sp>
        <p:sp>
          <p:nvSpPr>
            <p:cNvPr id="28684" name="Rectangle 12"/>
            <p:cNvSpPr>
              <a:spLocks noChangeArrowheads="1"/>
            </p:cNvSpPr>
            <p:nvPr/>
          </p:nvSpPr>
          <p:spPr bwMode="auto">
            <a:xfrm>
              <a:off x="3683795" y="4873248"/>
              <a:ext cx="1152164" cy="188991"/>
            </a:xfrm>
            <a:prstGeom prst="rect">
              <a:avLst/>
            </a:prstGeom>
            <a:solidFill>
              <a:srgbClr val="00B050"/>
            </a:solidFill>
            <a:ln w="12700">
              <a:solidFill>
                <a:srgbClr val="00B050"/>
              </a:solidFill>
              <a:miter lim="800000"/>
              <a:headEnd/>
              <a:tailEnd/>
            </a:ln>
            <a:effectLst/>
          </p:spPr>
          <p:txBody>
            <a:bodyPr wrap="none" anchor="ctr"/>
            <a:lstStyle/>
            <a:p>
              <a:endParaRPr lang="fr-FR"/>
            </a:p>
          </p:txBody>
        </p:sp>
        <p:sp>
          <p:nvSpPr>
            <p:cNvPr id="28685" name="Rectangle 13"/>
            <p:cNvSpPr>
              <a:spLocks noChangeArrowheads="1"/>
            </p:cNvSpPr>
            <p:nvPr/>
          </p:nvSpPr>
          <p:spPr bwMode="auto">
            <a:xfrm>
              <a:off x="3067206" y="3810355"/>
              <a:ext cx="424561" cy="520078"/>
            </a:xfrm>
            <a:prstGeom prst="rect">
              <a:avLst/>
            </a:prstGeom>
            <a:noFill/>
            <a:ln w="12700">
              <a:solidFill>
                <a:srgbClr val="FF0000"/>
              </a:solidFill>
              <a:miter lim="800000"/>
              <a:headEnd/>
              <a:tailEnd/>
            </a:ln>
            <a:effectLst/>
          </p:spPr>
          <p:txBody>
            <a:bodyPr wrap="none" anchor="ctr"/>
            <a:lstStyle/>
            <a:p>
              <a:pPr algn="ctr"/>
              <a:endParaRPr lang="fr-FR" b="1">
                <a:solidFill>
                  <a:srgbClr val="FF0000"/>
                </a:solidFill>
              </a:endParaRPr>
            </a:p>
          </p:txBody>
        </p:sp>
        <p:sp>
          <p:nvSpPr>
            <p:cNvPr id="28686" name="Rectangle 14"/>
            <p:cNvSpPr>
              <a:spLocks noChangeArrowheads="1"/>
            </p:cNvSpPr>
            <p:nvPr/>
          </p:nvSpPr>
          <p:spPr bwMode="auto">
            <a:xfrm>
              <a:off x="8251945" y="2849773"/>
              <a:ext cx="384055" cy="2401455"/>
            </a:xfrm>
            <a:prstGeom prst="rect">
              <a:avLst/>
            </a:prstGeom>
            <a:noFill/>
            <a:ln w="12700">
              <a:solidFill>
                <a:schemeClr val="tx1"/>
              </a:solidFill>
              <a:miter lim="800000"/>
              <a:headEnd/>
              <a:tailEnd/>
            </a:ln>
            <a:effectLst/>
          </p:spPr>
          <p:txBody>
            <a:bodyPr wrap="none" anchor="ctr"/>
            <a:lstStyle/>
            <a:p>
              <a:endParaRPr lang="fr-FR"/>
            </a:p>
          </p:txBody>
        </p:sp>
        <p:sp>
          <p:nvSpPr>
            <p:cNvPr id="28687" name="Text Box 15"/>
            <p:cNvSpPr txBox="1">
              <a:spLocks noChangeArrowheads="1"/>
            </p:cNvSpPr>
            <p:nvPr/>
          </p:nvSpPr>
          <p:spPr bwMode="auto">
            <a:xfrm>
              <a:off x="4814956" y="4928666"/>
              <a:ext cx="232533" cy="282774"/>
            </a:xfrm>
            <a:prstGeom prst="rect">
              <a:avLst/>
            </a:prstGeom>
            <a:noFill/>
            <a:ln w="12700">
              <a:noFill/>
              <a:miter lim="800000"/>
              <a:headEnd/>
              <a:tailEnd/>
            </a:ln>
            <a:effectLst/>
          </p:spPr>
          <p:txBody>
            <a:bodyPr wrap="none" anchor="ctr">
              <a:spAutoFit/>
            </a:bodyPr>
            <a:lstStyle/>
            <a:p>
              <a:pPr algn="ctr"/>
              <a:endParaRPr lang="fr-FR"/>
            </a:p>
          </p:txBody>
        </p:sp>
        <p:sp>
          <p:nvSpPr>
            <p:cNvPr id="28688" name="Text Box 16"/>
            <p:cNvSpPr txBox="1">
              <a:spLocks noChangeArrowheads="1"/>
            </p:cNvSpPr>
            <p:nvPr/>
          </p:nvSpPr>
          <p:spPr bwMode="auto">
            <a:xfrm>
              <a:off x="4319885" y="5298121"/>
              <a:ext cx="1476210" cy="301248"/>
            </a:xfrm>
            <a:prstGeom prst="rect">
              <a:avLst/>
            </a:prstGeom>
            <a:noFill/>
            <a:ln w="12700">
              <a:noFill/>
              <a:miter lim="800000"/>
              <a:headEnd/>
              <a:tailEnd/>
            </a:ln>
            <a:effectLst/>
          </p:spPr>
          <p:txBody>
            <a:bodyPr anchor="ctr">
              <a:spAutoFit/>
            </a:bodyPr>
            <a:lstStyle/>
            <a:p>
              <a:pPr algn="ctr"/>
              <a:r>
                <a:rPr lang="fr-FR" sz="1600" dirty="0" err="1">
                  <a:solidFill>
                    <a:schemeClr val="accent3">
                      <a:lumMod val="20000"/>
                      <a:lumOff val="80000"/>
                    </a:schemeClr>
                  </a:solidFill>
                </a:rPr>
                <a:t>Cerenkov</a:t>
              </a:r>
              <a:endParaRPr lang="fr-FR" dirty="0">
                <a:solidFill>
                  <a:schemeClr val="accent3">
                    <a:lumMod val="20000"/>
                    <a:lumOff val="80000"/>
                  </a:schemeClr>
                </a:solidFill>
              </a:endParaRPr>
            </a:p>
          </p:txBody>
        </p:sp>
        <p:sp>
          <p:nvSpPr>
            <p:cNvPr id="28689" name="Text Box 17"/>
            <p:cNvSpPr txBox="1">
              <a:spLocks noChangeArrowheads="1"/>
            </p:cNvSpPr>
            <p:nvPr/>
          </p:nvSpPr>
          <p:spPr bwMode="auto">
            <a:xfrm>
              <a:off x="1031417" y="5027048"/>
              <a:ext cx="3288469" cy="584775"/>
            </a:xfrm>
            <a:prstGeom prst="rect">
              <a:avLst/>
            </a:prstGeom>
            <a:noFill/>
            <a:ln w="12700">
              <a:noFill/>
              <a:miter lim="800000"/>
              <a:headEnd/>
              <a:tailEnd/>
            </a:ln>
            <a:effectLst/>
          </p:spPr>
          <p:txBody>
            <a:bodyPr anchor="ctr">
              <a:spAutoFit/>
            </a:bodyPr>
            <a:lstStyle/>
            <a:p>
              <a:r>
                <a:rPr lang="fr-FR" sz="1600" dirty="0">
                  <a:solidFill>
                    <a:srgbClr val="00B050"/>
                  </a:solidFill>
                  <a:effectLst>
                    <a:outerShdw blurRad="38100" dist="38100" dir="2700000" algn="tl">
                      <a:srgbClr val="000000">
                        <a:alpha val="43137"/>
                      </a:srgbClr>
                    </a:outerShdw>
                  </a:effectLst>
                </a:rPr>
                <a:t>        </a:t>
              </a:r>
              <a:r>
                <a:rPr lang="fr-FR" sz="1600" dirty="0" err="1">
                  <a:solidFill>
                    <a:srgbClr val="00B050"/>
                  </a:solidFill>
                  <a:effectLst>
                    <a:outerShdw blurRad="38100" dist="38100" dir="2700000" algn="tl">
                      <a:srgbClr val="000000">
                        <a:alpha val="43137"/>
                      </a:srgbClr>
                    </a:outerShdw>
                  </a:effectLst>
                </a:rPr>
                <a:t>Trajectographe</a:t>
              </a:r>
              <a:r>
                <a:rPr lang="fr-FR" sz="1600" dirty="0">
                  <a:solidFill>
                    <a:srgbClr val="00B050"/>
                  </a:solidFill>
                  <a:effectLst>
                    <a:outerShdw blurRad="38100" dist="38100" dir="2700000" algn="tl">
                      <a:srgbClr val="000000">
                        <a:alpha val="43137"/>
                      </a:srgbClr>
                    </a:outerShdw>
                  </a:effectLst>
                </a:rPr>
                <a:t>                </a:t>
              </a:r>
              <a:r>
                <a:rPr lang="fr-FR" sz="1600" dirty="0" smtClean="0">
                  <a:solidFill>
                    <a:srgbClr val="00B050"/>
                  </a:solidFill>
                  <a:effectLst>
                    <a:outerShdw blurRad="38100" dist="38100" dir="2700000" algn="tl">
                      <a:srgbClr val="000000">
                        <a:alpha val="43137"/>
                      </a:srgbClr>
                    </a:outerShdw>
                  </a:effectLst>
                </a:rPr>
                <a:t>          Aimant</a:t>
              </a:r>
              <a:endParaRPr lang="fr-FR" dirty="0">
                <a:solidFill>
                  <a:srgbClr val="00B050"/>
                </a:solidFill>
                <a:effectLst>
                  <a:outerShdw blurRad="38100" dist="38100" dir="2700000" algn="tl">
                    <a:srgbClr val="000000">
                      <a:alpha val="43137"/>
                    </a:srgbClr>
                  </a:outerShdw>
                </a:effectLst>
              </a:endParaRPr>
            </a:p>
          </p:txBody>
        </p:sp>
        <p:sp>
          <p:nvSpPr>
            <p:cNvPr id="28690" name="Line 18"/>
            <p:cNvSpPr>
              <a:spLocks noChangeShapeType="1"/>
            </p:cNvSpPr>
            <p:nvPr/>
          </p:nvSpPr>
          <p:spPr bwMode="auto">
            <a:xfrm flipV="1">
              <a:off x="4115856" y="5079290"/>
              <a:ext cx="0" cy="264302"/>
            </a:xfrm>
            <a:prstGeom prst="line">
              <a:avLst/>
            </a:prstGeom>
            <a:noFill/>
            <a:ln w="12700">
              <a:solidFill>
                <a:schemeClr val="tx1"/>
              </a:solidFill>
              <a:round/>
              <a:headEnd/>
              <a:tailEnd type="triangle" w="med" len="med"/>
            </a:ln>
            <a:effectLst/>
          </p:spPr>
          <p:txBody>
            <a:bodyPr wrap="none" anchor="ctr"/>
            <a:lstStyle/>
            <a:p>
              <a:endParaRPr lang="fr-FR"/>
            </a:p>
          </p:txBody>
        </p:sp>
        <p:sp>
          <p:nvSpPr>
            <p:cNvPr id="28691" name="Line 19"/>
            <p:cNvSpPr>
              <a:spLocks noChangeShapeType="1"/>
            </p:cNvSpPr>
            <p:nvPr/>
          </p:nvSpPr>
          <p:spPr bwMode="auto">
            <a:xfrm flipV="1">
              <a:off x="5181600" y="4953000"/>
              <a:ext cx="0" cy="274249"/>
            </a:xfrm>
            <a:prstGeom prst="line">
              <a:avLst/>
            </a:prstGeom>
            <a:noFill/>
            <a:ln w="12700">
              <a:solidFill>
                <a:schemeClr val="tx1"/>
              </a:solidFill>
              <a:round/>
              <a:headEnd/>
              <a:tailEnd type="triangle" w="med" len="med"/>
            </a:ln>
            <a:effectLst/>
          </p:spPr>
          <p:txBody>
            <a:bodyPr wrap="none" anchor="ctr"/>
            <a:lstStyle/>
            <a:p>
              <a:endParaRPr lang="fr-FR"/>
            </a:p>
          </p:txBody>
        </p:sp>
        <p:sp>
          <p:nvSpPr>
            <p:cNvPr id="28693" name="Line 21"/>
            <p:cNvSpPr>
              <a:spLocks noChangeShapeType="1"/>
            </p:cNvSpPr>
            <p:nvPr/>
          </p:nvSpPr>
          <p:spPr bwMode="auto">
            <a:xfrm flipV="1">
              <a:off x="2299097" y="4219597"/>
              <a:ext cx="288041" cy="292722"/>
            </a:xfrm>
            <a:prstGeom prst="line">
              <a:avLst/>
            </a:prstGeom>
            <a:noFill/>
            <a:ln w="12700">
              <a:solidFill>
                <a:schemeClr val="tx1"/>
              </a:solidFill>
              <a:round/>
              <a:headEnd/>
              <a:tailEnd type="triangle" w="med" len="med"/>
            </a:ln>
            <a:effectLst/>
          </p:spPr>
          <p:txBody>
            <a:bodyPr wrap="none" anchor="ctr"/>
            <a:lstStyle/>
            <a:p>
              <a:endParaRPr lang="fr-FR"/>
            </a:p>
          </p:txBody>
        </p:sp>
        <p:sp>
          <p:nvSpPr>
            <p:cNvPr id="28695" name="Text Box 23"/>
            <p:cNvSpPr txBox="1">
              <a:spLocks noChangeArrowheads="1"/>
            </p:cNvSpPr>
            <p:nvPr/>
          </p:nvSpPr>
          <p:spPr bwMode="auto">
            <a:xfrm>
              <a:off x="5833601" y="5006247"/>
              <a:ext cx="2322331" cy="830997"/>
            </a:xfrm>
            <a:prstGeom prst="rect">
              <a:avLst/>
            </a:prstGeom>
            <a:noFill/>
            <a:ln w="12700">
              <a:noFill/>
              <a:miter lim="800000"/>
              <a:headEnd/>
              <a:tailEnd/>
            </a:ln>
            <a:effectLst/>
          </p:spPr>
          <p:txBody>
            <a:bodyPr anchor="ctr">
              <a:spAutoFit/>
            </a:bodyPr>
            <a:lstStyle/>
            <a:p>
              <a:r>
                <a:rPr lang="fr-FR" sz="1600" dirty="0">
                  <a:effectLst>
                    <a:outerShdw blurRad="38100" dist="38100" dir="2700000" algn="tl">
                      <a:srgbClr val="000000">
                        <a:alpha val="43137"/>
                      </a:srgbClr>
                    </a:outerShdw>
                  </a:effectLst>
                </a:rPr>
                <a:t>    Calorimètres</a:t>
              </a:r>
            </a:p>
            <a:p>
              <a:r>
                <a:rPr lang="fr-FR" sz="1600" dirty="0">
                  <a:solidFill>
                    <a:schemeClr val="accent1"/>
                  </a:solidFill>
                  <a:effectLst>
                    <a:outerShdw blurRad="38100" dist="38100" dir="2700000" algn="tl">
                      <a:srgbClr val="000000">
                        <a:alpha val="43137"/>
                      </a:srgbClr>
                    </a:outerShdw>
                  </a:effectLst>
                </a:rPr>
                <a:t>EM</a:t>
              </a:r>
              <a:r>
                <a:rPr lang="fr-FR" sz="1600" dirty="0">
                  <a:effectLst>
                    <a:outerShdw blurRad="38100" dist="38100" dir="2700000" algn="tl">
                      <a:srgbClr val="000000">
                        <a:alpha val="43137"/>
                      </a:srgbClr>
                    </a:outerShdw>
                  </a:effectLst>
                </a:rPr>
                <a:t>       </a:t>
              </a:r>
              <a:r>
                <a:rPr lang="fr-FR" sz="1600" dirty="0">
                  <a:solidFill>
                    <a:schemeClr val="accent6">
                      <a:lumMod val="60000"/>
                      <a:lumOff val="40000"/>
                    </a:schemeClr>
                  </a:solidFill>
                  <a:effectLst>
                    <a:outerShdw blurRad="38100" dist="38100" dir="2700000" algn="tl">
                      <a:srgbClr val="000000">
                        <a:alpha val="43137"/>
                      </a:srgbClr>
                    </a:outerShdw>
                  </a:effectLst>
                </a:rPr>
                <a:t>hadronique</a:t>
              </a:r>
            </a:p>
            <a:p>
              <a:r>
                <a:rPr lang="fr-FR" sz="1600" dirty="0">
                  <a:effectLst>
                    <a:outerShdw blurRad="38100" dist="38100" dir="2700000" algn="tl">
                      <a:srgbClr val="000000">
                        <a:alpha val="43137"/>
                      </a:srgbClr>
                    </a:outerShdw>
                  </a:effectLst>
                </a:rPr>
                <a:t>     </a:t>
              </a:r>
              <a:r>
                <a:rPr lang="fr-FR" sz="1600" i="1" dirty="0">
                  <a:effectLst>
                    <a:outerShdw blurRad="38100" dist="38100" dir="2700000" algn="tl">
                      <a:srgbClr val="000000">
                        <a:alpha val="43137"/>
                      </a:srgbClr>
                    </a:outerShdw>
                  </a:effectLst>
                </a:rPr>
                <a:t>( GERBES)</a:t>
              </a:r>
            </a:p>
          </p:txBody>
        </p:sp>
        <p:sp>
          <p:nvSpPr>
            <p:cNvPr id="28697" name="Line 25"/>
            <p:cNvSpPr>
              <a:spLocks noChangeShapeType="1"/>
            </p:cNvSpPr>
            <p:nvPr/>
          </p:nvSpPr>
          <p:spPr bwMode="auto">
            <a:xfrm flipV="1">
              <a:off x="8518983" y="5079290"/>
              <a:ext cx="0" cy="642283"/>
            </a:xfrm>
            <a:prstGeom prst="line">
              <a:avLst/>
            </a:prstGeom>
            <a:noFill/>
            <a:ln w="12700">
              <a:solidFill>
                <a:schemeClr val="tx1"/>
              </a:solidFill>
              <a:round/>
              <a:headEnd/>
              <a:tailEnd type="triangle" w="med" len="med"/>
            </a:ln>
            <a:effectLst/>
          </p:spPr>
          <p:txBody>
            <a:bodyPr wrap="none" anchor="ctr"/>
            <a:lstStyle/>
            <a:p>
              <a:endParaRPr lang="fr-FR"/>
            </a:p>
          </p:txBody>
        </p:sp>
        <p:sp>
          <p:nvSpPr>
            <p:cNvPr id="28698" name="Line 26"/>
            <p:cNvSpPr>
              <a:spLocks noChangeShapeType="1"/>
            </p:cNvSpPr>
            <p:nvPr/>
          </p:nvSpPr>
          <p:spPr bwMode="auto">
            <a:xfrm>
              <a:off x="2627644" y="4077499"/>
              <a:ext cx="4635661" cy="331089"/>
            </a:xfrm>
            <a:prstGeom prst="line">
              <a:avLst/>
            </a:prstGeom>
            <a:noFill/>
            <a:ln w="12700">
              <a:solidFill>
                <a:schemeClr val="tx1"/>
              </a:solidFill>
              <a:round/>
              <a:headEnd/>
              <a:tailEnd/>
            </a:ln>
            <a:effectLst/>
          </p:spPr>
          <p:txBody>
            <a:bodyPr wrap="none" anchor="ctr"/>
            <a:lstStyle/>
            <a:p>
              <a:endParaRPr lang="fr-FR"/>
            </a:p>
          </p:txBody>
        </p:sp>
        <p:sp>
          <p:nvSpPr>
            <p:cNvPr id="28699" name="Line 27"/>
            <p:cNvSpPr>
              <a:spLocks noChangeShapeType="1"/>
            </p:cNvSpPr>
            <p:nvPr/>
          </p:nvSpPr>
          <p:spPr bwMode="auto">
            <a:xfrm flipV="1">
              <a:off x="2627644" y="3369852"/>
              <a:ext cx="3512000" cy="707648"/>
            </a:xfrm>
            <a:prstGeom prst="line">
              <a:avLst/>
            </a:prstGeom>
            <a:noFill/>
            <a:ln w="12700">
              <a:solidFill>
                <a:schemeClr val="tx1"/>
              </a:solidFill>
              <a:round/>
              <a:headEnd/>
              <a:tailEnd/>
            </a:ln>
            <a:effectLst/>
          </p:spPr>
          <p:txBody>
            <a:bodyPr wrap="none" anchor="ctr"/>
            <a:lstStyle/>
            <a:p>
              <a:endParaRPr lang="fr-FR"/>
            </a:p>
          </p:txBody>
        </p:sp>
        <p:sp>
          <p:nvSpPr>
            <p:cNvPr id="28700" name="Line 28"/>
            <p:cNvSpPr>
              <a:spLocks noChangeShapeType="1"/>
            </p:cNvSpPr>
            <p:nvPr/>
          </p:nvSpPr>
          <p:spPr bwMode="auto">
            <a:xfrm flipV="1">
              <a:off x="2627644" y="3888510"/>
              <a:ext cx="3608014" cy="188990"/>
            </a:xfrm>
            <a:prstGeom prst="line">
              <a:avLst/>
            </a:prstGeom>
            <a:noFill/>
            <a:ln w="12700">
              <a:solidFill>
                <a:schemeClr val="tx1"/>
              </a:solidFill>
              <a:round/>
              <a:headEnd/>
              <a:tailEnd/>
            </a:ln>
            <a:effectLst/>
          </p:spPr>
          <p:txBody>
            <a:bodyPr wrap="none" anchor="ctr"/>
            <a:lstStyle/>
            <a:p>
              <a:endParaRPr lang="fr-FR"/>
            </a:p>
          </p:txBody>
        </p:sp>
        <p:sp>
          <p:nvSpPr>
            <p:cNvPr id="28701" name="Line 29"/>
            <p:cNvSpPr>
              <a:spLocks noChangeShapeType="1"/>
            </p:cNvSpPr>
            <p:nvPr/>
          </p:nvSpPr>
          <p:spPr bwMode="auto">
            <a:xfrm>
              <a:off x="2627644" y="4077499"/>
              <a:ext cx="5912342" cy="142098"/>
            </a:xfrm>
            <a:prstGeom prst="line">
              <a:avLst/>
            </a:prstGeom>
            <a:noFill/>
            <a:ln w="12700">
              <a:solidFill>
                <a:schemeClr val="tx1"/>
              </a:solidFill>
              <a:round/>
              <a:headEnd/>
              <a:tailEnd/>
            </a:ln>
            <a:effectLst/>
          </p:spPr>
          <p:txBody>
            <a:bodyPr wrap="none" anchor="ctr"/>
            <a:lstStyle/>
            <a:p>
              <a:endParaRPr lang="fr-FR"/>
            </a:p>
          </p:txBody>
        </p:sp>
        <p:sp>
          <p:nvSpPr>
            <p:cNvPr id="28702" name="Freeform 30"/>
            <p:cNvSpPr>
              <a:spLocks/>
            </p:cNvSpPr>
            <p:nvPr/>
          </p:nvSpPr>
          <p:spPr bwMode="auto">
            <a:xfrm>
              <a:off x="5929614" y="3632733"/>
              <a:ext cx="331548" cy="75311"/>
            </a:xfrm>
            <a:custGeom>
              <a:avLst/>
              <a:gdLst/>
              <a:ahLst/>
              <a:cxnLst>
                <a:cxn ang="0">
                  <a:pos x="0" y="61"/>
                </a:cxn>
                <a:cxn ang="0">
                  <a:pos x="34" y="39"/>
                </a:cxn>
                <a:cxn ang="0">
                  <a:pos x="22" y="72"/>
                </a:cxn>
                <a:cxn ang="0">
                  <a:pos x="68" y="50"/>
                </a:cxn>
                <a:cxn ang="0">
                  <a:pos x="101" y="16"/>
                </a:cxn>
                <a:cxn ang="0">
                  <a:pos x="68" y="5"/>
                </a:cxn>
                <a:cxn ang="0">
                  <a:pos x="45" y="39"/>
                </a:cxn>
                <a:cxn ang="0">
                  <a:pos x="90" y="50"/>
                </a:cxn>
                <a:cxn ang="0">
                  <a:pos x="113" y="72"/>
                </a:cxn>
                <a:cxn ang="0">
                  <a:pos x="79" y="61"/>
                </a:cxn>
                <a:cxn ang="0">
                  <a:pos x="124" y="16"/>
                </a:cxn>
                <a:cxn ang="0">
                  <a:pos x="146" y="39"/>
                </a:cxn>
              </a:cxnLst>
              <a:rect l="0" t="0" r="r" b="b"/>
              <a:pathLst>
                <a:path w="166" h="77">
                  <a:moveTo>
                    <a:pt x="0" y="61"/>
                  </a:moveTo>
                  <a:cubicBezTo>
                    <a:pt x="11" y="53"/>
                    <a:pt x="21" y="32"/>
                    <a:pt x="34" y="39"/>
                  </a:cubicBezTo>
                  <a:cubicBezTo>
                    <a:pt x="44" y="44"/>
                    <a:pt x="10" y="68"/>
                    <a:pt x="22" y="72"/>
                  </a:cubicBezTo>
                  <a:cubicBezTo>
                    <a:pt x="38" y="77"/>
                    <a:pt x="52" y="57"/>
                    <a:pt x="68" y="50"/>
                  </a:cubicBezTo>
                  <a:cubicBezTo>
                    <a:pt x="79" y="38"/>
                    <a:pt x="101" y="31"/>
                    <a:pt x="101" y="16"/>
                  </a:cubicBezTo>
                  <a:cubicBezTo>
                    <a:pt x="101" y="4"/>
                    <a:pt x="78" y="0"/>
                    <a:pt x="68" y="5"/>
                  </a:cubicBezTo>
                  <a:cubicBezTo>
                    <a:pt x="55" y="10"/>
                    <a:pt x="52" y="27"/>
                    <a:pt x="45" y="39"/>
                  </a:cubicBezTo>
                  <a:cubicBezTo>
                    <a:pt x="60" y="42"/>
                    <a:pt x="74" y="50"/>
                    <a:pt x="90" y="50"/>
                  </a:cubicBezTo>
                  <a:cubicBezTo>
                    <a:pt x="130" y="50"/>
                    <a:pt x="132" y="13"/>
                    <a:pt x="113" y="72"/>
                  </a:cubicBezTo>
                  <a:cubicBezTo>
                    <a:pt x="101" y="68"/>
                    <a:pt x="84" y="71"/>
                    <a:pt x="79" y="61"/>
                  </a:cubicBezTo>
                  <a:cubicBezTo>
                    <a:pt x="61" y="26"/>
                    <a:pt x="111" y="20"/>
                    <a:pt x="124" y="16"/>
                  </a:cubicBezTo>
                  <a:cubicBezTo>
                    <a:pt x="163" y="28"/>
                    <a:pt x="166" y="18"/>
                    <a:pt x="146" y="39"/>
                  </a:cubicBezTo>
                </a:path>
              </a:pathLst>
            </a:custGeom>
            <a:noFill/>
            <a:ln w="12700" cap="flat" cmpd="sng">
              <a:solidFill>
                <a:schemeClr val="tx1"/>
              </a:solidFill>
              <a:prstDash val="solid"/>
              <a:round/>
              <a:headEnd/>
              <a:tailEnd/>
            </a:ln>
            <a:effectLst/>
          </p:spPr>
          <p:txBody>
            <a:bodyPr wrap="none" anchor="ctr"/>
            <a:lstStyle/>
            <a:p>
              <a:endParaRPr lang="fr-FR"/>
            </a:p>
          </p:txBody>
        </p:sp>
        <p:sp>
          <p:nvSpPr>
            <p:cNvPr id="28703" name="Freeform 31"/>
            <p:cNvSpPr>
              <a:spLocks/>
            </p:cNvSpPr>
            <p:nvPr/>
          </p:nvSpPr>
          <p:spPr bwMode="auto">
            <a:xfrm>
              <a:off x="6660219" y="3540369"/>
              <a:ext cx="223531" cy="76733"/>
            </a:xfrm>
            <a:custGeom>
              <a:avLst/>
              <a:gdLst/>
              <a:ahLst/>
              <a:cxnLst>
                <a:cxn ang="0">
                  <a:pos x="0" y="76"/>
                </a:cxn>
                <a:cxn ang="0">
                  <a:pos x="56" y="65"/>
                </a:cxn>
                <a:cxn ang="0">
                  <a:pos x="90" y="43"/>
                </a:cxn>
                <a:cxn ang="0">
                  <a:pos x="56" y="20"/>
                </a:cxn>
                <a:cxn ang="0">
                  <a:pos x="22" y="9"/>
                </a:cxn>
                <a:cxn ang="0">
                  <a:pos x="67" y="31"/>
                </a:cxn>
                <a:cxn ang="0">
                  <a:pos x="56" y="65"/>
                </a:cxn>
                <a:cxn ang="0">
                  <a:pos x="112" y="76"/>
                </a:cxn>
              </a:cxnLst>
              <a:rect l="0" t="0" r="r" b="b"/>
              <a:pathLst>
                <a:path w="112" h="78">
                  <a:moveTo>
                    <a:pt x="0" y="76"/>
                  </a:moveTo>
                  <a:cubicBezTo>
                    <a:pt x="18" y="72"/>
                    <a:pt x="38" y="71"/>
                    <a:pt x="56" y="65"/>
                  </a:cubicBezTo>
                  <a:cubicBezTo>
                    <a:pt x="68" y="60"/>
                    <a:pt x="90" y="56"/>
                    <a:pt x="90" y="43"/>
                  </a:cubicBezTo>
                  <a:cubicBezTo>
                    <a:pt x="90" y="29"/>
                    <a:pt x="68" y="26"/>
                    <a:pt x="56" y="20"/>
                  </a:cubicBezTo>
                  <a:cubicBezTo>
                    <a:pt x="45" y="14"/>
                    <a:pt x="13" y="0"/>
                    <a:pt x="22" y="9"/>
                  </a:cubicBezTo>
                  <a:cubicBezTo>
                    <a:pt x="33" y="20"/>
                    <a:pt x="52" y="23"/>
                    <a:pt x="67" y="31"/>
                  </a:cubicBezTo>
                  <a:cubicBezTo>
                    <a:pt x="63" y="42"/>
                    <a:pt x="47" y="56"/>
                    <a:pt x="56" y="65"/>
                  </a:cubicBezTo>
                  <a:cubicBezTo>
                    <a:pt x="69" y="78"/>
                    <a:pt x="112" y="76"/>
                    <a:pt x="112" y="76"/>
                  </a:cubicBezTo>
                </a:path>
              </a:pathLst>
            </a:custGeom>
            <a:noFill/>
            <a:ln w="12700" cap="flat" cmpd="sng">
              <a:solidFill>
                <a:schemeClr val="tx1"/>
              </a:solidFill>
              <a:prstDash val="solid"/>
              <a:round/>
              <a:headEnd/>
              <a:tailEnd/>
            </a:ln>
            <a:effectLst/>
          </p:spPr>
          <p:txBody>
            <a:bodyPr wrap="none" anchor="ctr"/>
            <a:lstStyle/>
            <a:p>
              <a:endParaRPr lang="fr-FR"/>
            </a:p>
          </p:txBody>
        </p:sp>
        <p:sp>
          <p:nvSpPr>
            <p:cNvPr id="28704" name="Freeform 32"/>
            <p:cNvSpPr>
              <a:spLocks/>
            </p:cNvSpPr>
            <p:nvPr/>
          </p:nvSpPr>
          <p:spPr bwMode="auto">
            <a:xfrm>
              <a:off x="5839601" y="3783357"/>
              <a:ext cx="432062" cy="197516"/>
            </a:xfrm>
            <a:custGeom>
              <a:avLst/>
              <a:gdLst/>
              <a:ahLst/>
              <a:cxnLst>
                <a:cxn ang="0">
                  <a:pos x="0" y="121"/>
                </a:cxn>
                <a:cxn ang="0">
                  <a:pos x="67" y="87"/>
                </a:cxn>
                <a:cxn ang="0">
                  <a:pos x="79" y="121"/>
                </a:cxn>
                <a:cxn ang="0">
                  <a:pos x="113" y="133"/>
                </a:cxn>
                <a:cxn ang="0">
                  <a:pos x="124" y="99"/>
                </a:cxn>
                <a:cxn ang="0">
                  <a:pos x="101" y="76"/>
                </a:cxn>
                <a:cxn ang="0">
                  <a:pos x="180" y="155"/>
                </a:cxn>
                <a:cxn ang="0">
                  <a:pos x="146" y="76"/>
                </a:cxn>
                <a:cxn ang="0">
                  <a:pos x="124" y="110"/>
                </a:cxn>
                <a:cxn ang="0">
                  <a:pos x="158" y="99"/>
                </a:cxn>
                <a:cxn ang="0">
                  <a:pos x="191" y="76"/>
                </a:cxn>
                <a:cxn ang="0">
                  <a:pos x="101" y="20"/>
                </a:cxn>
                <a:cxn ang="0">
                  <a:pos x="45" y="121"/>
                </a:cxn>
                <a:cxn ang="0">
                  <a:pos x="34" y="155"/>
                </a:cxn>
                <a:cxn ang="0">
                  <a:pos x="158" y="178"/>
                </a:cxn>
                <a:cxn ang="0">
                  <a:pos x="113" y="42"/>
                </a:cxn>
                <a:cxn ang="0">
                  <a:pos x="67" y="9"/>
                </a:cxn>
                <a:cxn ang="0">
                  <a:pos x="90" y="144"/>
                </a:cxn>
                <a:cxn ang="0">
                  <a:pos x="124" y="110"/>
                </a:cxn>
                <a:cxn ang="0">
                  <a:pos x="169" y="65"/>
                </a:cxn>
                <a:cxn ang="0">
                  <a:pos x="67" y="144"/>
                </a:cxn>
                <a:cxn ang="0">
                  <a:pos x="0" y="110"/>
                </a:cxn>
                <a:cxn ang="0">
                  <a:pos x="34" y="87"/>
                </a:cxn>
                <a:cxn ang="0">
                  <a:pos x="169" y="200"/>
                </a:cxn>
                <a:cxn ang="0">
                  <a:pos x="203" y="166"/>
                </a:cxn>
                <a:cxn ang="0">
                  <a:pos x="113" y="76"/>
                </a:cxn>
              </a:cxnLst>
              <a:rect l="0" t="0" r="r" b="b"/>
              <a:pathLst>
                <a:path w="216" h="200">
                  <a:moveTo>
                    <a:pt x="0" y="121"/>
                  </a:moveTo>
                  <a:cubicBezTo>
                    <a:pt x="4" y="118"/>
                    <a:pt x="55" y="81"/>
                    <a:pt x="67" y="87"/>
                  </a:cubicBezTo>
                  <a:cubicBezTo>
                    <a:pt x="77" y="92"/>
                    <a:pt x="70" y="112"/>
                    <a:pt x="79" y="121"/>
                  </a:cubicBezTo>
                  <a:cubicBezTo>
                    <a:pt x="87" y="129"/>
                    <a:pt x="101" y="129"/>
                    <a:pt x="113" y="133"/>
                  </a:cubicBezTo>
                  <a:cubicBezTo>
                    <a:pt x="116" y="121"/>
                    <a:pt x="133" y="105"/>
                    <a:pt x="124" y="99"/>
                  </a:cubicBezTo>
                  <a:cubicBezTo>
                    <a:pt x="89" y="75"/>
                    <a:pt x="49" y="155"/>
                    <a:pt x="101" y="76"/>
                  </a:cubicBezTo>
                  <a:cubicBezTo>
                    <a:pt x="152" y="153"/>
                    <a:pt x="120" y="135"/>
                    <a:pt x="180" y="155"/>
                  </a:cubicBezTo>
                  <a:cubicBezTo>
                    <a:pt x="196" y="103"/>
                    <a:pt x="200" y="93"/>
                    <a:pt x="146" y="76"/>
                  </a:cubicBezTo>
                  <a:cubicBezTo>
                    <a:pt x="138" y="87"/>
                    <a:pt x="117" y="98"/>
                    <a:pt x="124" y="110"/>
                  </a:cubicBezTo>
                  <a:cubicBezTo>
                    <a:pt x="129" y="120"/>
                    <a:pt x="147" y="104"/>
                    <a:pt x="158" y="99"/>
                  </a:cubicBezTo>
                  <a:cubicBezTo>
                    <a:pt x="169" y="92"/>
                    <a:pt x="180" y="83"/>
                    <a:pt x="191" y="76"/>
                  </a:cubicBezTo>
                  <a:cubicBezTo>
                    <a:pt x="161" y="29"/>
                    <a:pt x="160" y="0"/>
                    <a:pt x="101" y="20"/>
                  </a:cubicBezTo>
                  <a:cubicBezTo>
                    <a:pt x="50" y="70"/>
                    <a:pt x="71" y="38"/>
                    <a:pt x="45" y="121"/>
                  </a:cubicBezTo>
                  <a:cubicBezTo>
                    <a:pt x="41" y="132"/>
                    <a:pt x="34" y="155"/>
                    <a:pt x="34" y="155"/>
                  </a:cubicBezTo>
                  <a:cubicBezTo>
                    <a:pt x="76" y="184"/>
                    <a:pt x="107" y="194"/>
                    <a:pt x="158" y="178"/>
                  </a:cubicBezTo>
                  <a:cubicBezTo>
                    <a:pt x="148" y="104"/>
                    <a:pt x="161" y="89"/>
                    <a:pt x="113" y="42"/>
                  </a:cubicBezTo>
                  <a:cubicBezTo>
                    <a:pt x="99" y="28"/>
                    <a:pt x="67" y="9"/>
                    <a:pt x="67" y="9"/>
                  </a:cubicBezTo>
                  <a:cubicBezTo>
                    <a:pt x="50" y="75"/>
                    <a:pt x="14" y="119"/>
                    <a:pt x="90" y="144"/>
                  </a:cubicBezTo>
                  <a:cubicBezTo>
                    <a:pt x="101" y="132"/>
                    <a:pt x="115" y="123"/>
                    <a:pt x="124" y="110"/>
                  </a:cubicBezTo>
                  <a:cubicBezTo>
                    <a:pt x="158" y="58"/>
                    <a:pt x="104" y="85"/>
                    <a:pt x="169" y="65"/>
                  </a:cubicBezTo>
                  <a:cubicBezTo>
                    <a:pt x="151" y="135"/>
                    <a:pt x="133" y="128"/>
                    <a:pt x="67" y="144"/>
                  </a:cubicBezTo>
                  <a:cubicBezTo>
                    <a:pt x="57" y="140"/>
                    <a:pt x="0" y="124"/>
                    <a:pt x="0" y="110"/>
                  </a:cubicBezTo>
                  <a:cubicBezTo>
                    <a:pt x="0" y="96"/>
                    <a:pt x="22" y="94"/>
                    <a:pt x="34" y="87"/>
                  </a:cubicBezTo>
                  <a:cubicBezTo>
                    <a:pt x="74" y="128"/>
                    <a:pt x="120" y="168"/>
                    <a:pt x="169" y="200"/>
                  </a:cubicBezTo>
                  <a:cubicBezTo>
                    <a:pt x="180" y="188"/>
                    <a:pt x="197" y="181"/>
                    <a:pt x="203" y="166"/>
                  </a:cubicBezTo>
                  <a:cubicBezTo>
                    <a:pt x="216" y="124"/>
                    <a:pt x="53" y="21"/>
                    <a:pt x="113" y="76"/>
                  </a:cubicBezTo>
                </a:path>
              </a:pathLst>
            </a:custGeom>
            <a:noFill/>
            <a:ln w="12700" cap="flat" cmpd="sng">
              <a:solidFill>
                <a:schemeClr val="tx1"/>
              </a:solidFill>
              <a:prstDash val="solid"/>
              <a:round/>
              <a:headEnd/>
              <a:tailEnd/>
            </a:ln>
            <a:effectLst/>
          </p:spPr>
          <p:txBody>
            <a:bodyPr wrap="none" anchor="ctr"/>
            <a:lstStyle/>
            <a:p>
              <a:endParaRPr lang="fr-FR"/>
            </a:p>
          </p:txBody>
        </p:sp>
        <p:sp>
          <p:nvSpPr>
            <p:cNvPr id="28705" name="Freeform 33"/>
            <p:cNvSpPr>
              <a:spLocks/>
            </p:cNvSpPr>
            <p:nvPr/>
          </p:nvSpPr>
          <p:spPr bwMode="auto">
            <a:xfrm>
              <a:off x="6516198" y="4296330"/>
              <a:ext cx="1326189" cy="407821"/>
            </a:xfrm>
            <a:custGeom>
              <a:avLst/>
              <a:gdLst/>
              <a:ahLst/>
              <a:cxnLst>
                <a:cxn ang="0">
                  <a:pos x="90" y="74"/>
                </a:cxn>
                <a:cxn ang="0">
                  <a:pos x="135" y="141"/>
                </a:cxn>
                <a:cxn ang="0">
                  <a:pos x="135" y="175"/>
                </a:cxn>
                <a:cxn ang="0">
                  <a:pos x="0" y="62"/>
                </a:cxn>
                <a:cxn ang="0">
                  <a:pos x="214" y="17"/>
                </a:cxn>
                <a:cxn ang="0">
                  <a:pos x="169" y="85"/>
                </a:cxn>
                <a:cxn ang="0">
                  <a:pos x="248" y="107"/>
                </a:cxn>
                <a:cxn ang="0">
                  <a:pos x="383" y="74"/>
                </a:cxn>
                <a:cxn ang="0">
                  <a:pos x="439" y="186"/>
                </a:cxn>
                <a:cxn ang="0">
                  <a:pos x="428" y="231"/>
                </a:cxn>
                <a:cxn ang="0">
                  <a:pos x="203" y="186"/>
                </a:cxn>
                <a:cxn ang="0">
                  <a:pos x="327" y="119"/>
                </a:cxn>
                <a:cxn ang="0">
                  <a:pos x="484" y="310"/>
                </a:cxn>
                <a:cxn ang="0">
                  <a:pos x="496" y="344"/>
                </a:cxn>
                <a:cxn ang="0">
                  <a:pos x="484" y="378"/>
                </a:cxn>
                <a:cxn ang="0">
                  <a:pos x="541" y="412"/>
                </a:cxn>
                <a:cxn ang="0">
                  <a:pos x="653" y="400"/>
                </a:cxn>
                <a:cxn ang="0">
                  <a:pos x="642" y="367"/>
                </a:cxn>
                <a:cxn ang="0">
                  <a:pos x="608" y="333"/>
                </a:cxn>
                <a:cxn ang="0">
                  <a:pos x="518" y="265"/>
                </a:cxn>
                <a:cxn ang="0">
                  <a:pos x="473" y="119"/>
                </a:cxn>
                <a:cxn ang="0">
                  <a:pos x="563" y="74"/>
                </a:cxn>
                <a:cxn ang="0">
                  <a:pos x="552" y="119"/>
                </a:cxn>
                <a:cxn ang="0">
                  <a:pos x="586" y="130"/>
                </a:cxn>
                <a:cxn ang="0">
                  <a:pos x="653" y="141"/>
                </a:cxn>
                <a:cxn ang="0">
                  <a:pos x="620" y="164"/>
                </a:cxn>
                <a:cxn ang="0">
                  <a:pos x="575" y="152"/>
                </a:cxn>
                <a:cxn ang="0">
                  <a:pos x="428" y="141"/>
                </a:cxn>
                <a:cxn ang="0">
                  <a:pos x="282" y="130"/>
                </a:cxn>
                <a:cxn ang="0">
                  <a:pos x="270" y="164"/>
                </a:cxn>
              </a:cxnLst>
              <a:rect l="0" t="0" r="r" b="b"/>
              <a:pathLst>
                <a:path w="663" h="415">
                  <a:moveTo>
                    <a:pt x="90" y="74"/>
                  </a:moveTo>
                  <a:cubicBezTo>
                    <a:pt x="105" y="96"/>
                    <a:pt x="112" y="155"/>
                    <a:pt x="135" y="141"/>
                  </a:cubicBezTo>
                  <a:cubicBezTo>
                    <a:pt x="270" y="51"/>
                    <a:pt x="173" y="118"/>
                    <a:pt x="135" y="175"/>
                  </a:cubicBezTo>
                  <a:cubicBezTo>
                    <a:pt x="81" y="142"/>
                    <a:pt x="34" y="115"/>
                    <a:pt x="0" y="62"/>
                  </a:cubicBezTo>
                  <a:cubicBezTo>
                    <a:pt x="103" y="0"/>
                    <a:pt x="78" y="3"/>
                    <a:pt x="214" y="17"/>
                  </a:cubicBezTo>
                  <a:cubicBezTo>
                    <a:pt x="208" y="22"/>
                    <a:pt x="157" y="62"/>
                    <a:pt x="169" y="85"/>
                  </a:cubicBezTo>
                  <a:cubicBezTo>
                    <a:pt x="171" y="89"/>
                    <a:pt x="233" y="103"/>
                    <a:pt x="248" y="107"/>
                  </a:cubicBezTo>
                  <a:cubicBezTo>
                    <a:pt x="294" y="97"/>
                    <a:pt x="338" y="88"/>
                    <a:pt x="383" y="74"/>
                  </a:cubicBezTo>
                  <a:cubicBezTo>
                    <a:pt x="442" y="93"/>
                    <a:pt x="428" y="123"/>
                    <a:pt x="439" y="186"/>
                  </a:cubicBezTo>
                  <a:cubicBezTo>
                    <a:pt x="435" y="201"/>
                    <a:pt x="442" y="227"/>
                    <a:pt x="428" y="231"/>
                  </a:cubicBezTo>
                  <a:cubicBezTo>
                    <a:pt x="360" y="248"/>
                    <a:pt x="266" y="212"/>
                    <a:pt x="203" y="186"/>
                  </a:cubicBezTo>
                  <a:cubicBezTo>
                    <a:pt x="243" y="155"/>
                    <a:pt x="278" y="134"/>
                    <a:pt x="327" y="119"/>
                  </a:cubicBezTo>
                  <a:cubicBezTo>
                    <a:pt x="356" y="179"/>
                    <a:pt x="417" y="287"/>
                    <a:pt x="484" y="310"/>
                  </a:cubicBezTo>
                  <a:cubicBezTo>
                    <a:pt x="488" y="321"/>
                    <a:pt x="496" y="331"/>
                    <a:pt x="496" y="344"/>
                  </a:cubicBezTo>
                  <a:cubicBezTo>
                    <a:pt x="496" y="356"/>
                    <a:pt x="477" y="367"/>
                    <a:pt x="484" y="378"/>
                  </a:cubicBezTo>
                  <a:cubicBezTo>
                    <a:pt x="496" y="396"/>
                    <a:pt x="522" y="400"/>
                    <a:pt x="541" y="412"/>
                  </a:cubicBezTo>
                  <a:cubicBezTo>
                    <a:pt x="578" y="408"/>
                    <a:pt x="618" y="415"/>
                    <a:pt x="653" y="400"/>
                  </a:cubicBezTo>
                  <a:cubicBezTo>
                    <a:pt x="663" y="395"/>
                    <a:pt x="648" y="376"/>
                    <a:pt x="642" y="367"/>
                  </a:cubicBezTo>
                  <a:cubicBezTo>
                    <a:pt x="633" y="353"/>
                    <a:pt x="620" y="343"/>
                    <a:pt x="608" y="333"/>
                  </a:cubicBezTo>
                  <a:cubicBezTo>
                    <a:pt x="578" y="309"/>
                    <a:pt x="548" y="287"/>
                    <a:pt x="518" y="265"/>
                  </a:cubicBezTo>
                  <a:cubicBezTo>
                    <a:pt x="502" y="216"/>
                    <a:pt x="489" y="167"/>
                    <a:pt x="473" y="119"/>
                  </a:cubicBezTo>
                  <a:cubicBezTo>
                    <a:pt x="490" y="49"/>
                    <a:pt x="496" y="56"/>
                    <a:pt x="563" y="74"/>
                  </a:cubicBezTo>
                  <a:cubicBezTo>
                    <a:pt x="559" y="89"/>
                    <a:pt x="546" y="104"/>
                    <a:pt x="552" y="119"/>
                  </a:cubicBezTo>
                  <a:cubicBezTo>
                    <a:pt x="556" y="130"/>
                    <a:pt x="574" y="127"/>
                    <a:pt x="586" y="130"/>
                  </a:cubicBezTo>
                  <a:cubicBezTo>
                    <a:pt x="608" y="134"/>
                    <a:pt x="630" y="137"/>
                    <a:pt x="653" y="141"/>
                  </a:cubicBezTo>
                  <a:cubicBezTo>
                    <a:pt x="642" y="148"/>
                    <a:pt x="633" y="162"/>
                    <a:pt x="620" y="164"/>
                  </a:cubicBezTo>
                  <a:cubicBezTo>
                    <a:pt x="604" y="166"/>
                    <a:pt x="590" y="153"/>
                    <a:pt x="575" y="152"/>
                  </a:cubicBezTo>
                  <a:cubicBezTo>
                    <a:pt x="526" y="146"/>
                    <a:pt x="477" y="144"/>
                    <a:pt x="428" y="141"/>
                  </a:cubicBezTo>
                  <a:cubicBezTo>
                    <a:pt x="358" y="118"/>
                    <a:pt x="359" y="107"/>
                    <a:pt x="282" y="130"/>
                  </a:cubicBezTo>
                  <a:cubicBezTo>
                    <a:pt x="223" y="147"/>
                    <a:pt x="246" y="151"/>
                    <a:pt x="270" y="164"/>
                  </a:cubicBezTo>
                </a:path>
              </a:pathLst>
            </a:custGeom>
            <a:noFill/>
            <a:ln w="12700" cap="flat" cmpd="sng">
              <a:solidFill>
                <a:schemeClr val="tx1"/>
              </a:solidFill>
              <a:prstDash val="solid"/>
              <a:round/>
              <a:headEnd/>
              <a:tailEnd/>
            </a:ln>
            <a:effectLst/>
          </p:spPr>
          <p:txBody>
            <a:bodyPr wrap="none" anchor="ctr"/>
            <a:lstStyle/>
            <a:p>
              <a:endParaRPr lang="fr-FR"/>
            </a:p>
          </p:txBody>
        </p:sp>
        <p:sp>
          <p:nvSpPr>
            <p:cNvPr id="28706" name="Line 34"/>
            <p:cNvSpPr>
              <a:spLocks noChangeShapeType="1"/>
            </p:cNvSpPr>
            <p:nvPr/>
          </p:nvSpPr>
          <p:spPr bwMode="auto">
            <a:xfrm>
              <a:off x="6139644" y="3369852"/>
              <a:ext cx="1216674" cy="0"/>
            </a:xfrm>
            <a:prstGeom prst="line">
              <a:avLst/>
            </a:prstGeom>
            <a:noFill/>
            <a:ln w="12700">
              <a:solidFill>
                <a:schemeClr val="tx1"/>
              </a:solidFill>
              <a:round/>
              <a:headEnd/>
              <a:tailEnd/>
            </a:ln>
            <a:effectLst/>
          </p:spPr>
          <p:txBody>
            <a:bodyPr wrap="none" anchor="ctr"/>
            <a:lstStyle/>
            <a:p>
              <a:endParaRPr lang="fr-FR"/>
            </a:p>
          </p:txBody>
        </p:sp>
        <p:sp>
          <p:nvSpPr>
            <p:cNvPr id="28707" name="Freeform 35"/>
            <p:cNvSpPr>
              <a:spLocks/>
            </p:cNvSpPr>
            <p:nvPr/>
          </p:nvSpPr>
          <p:spPr bwMode="auto">
            <a:xfrm>
              <a:off x="7393823" y="3261857"/>
              <a:ext cx="361552" cy="144940"/>
            </a:xfrm>
            <a:custGeom>
              <a:avLst/>
              <a:gdLst/>
              <a:ahLst/>
              <a:cxnLst>
                <a:cxn ang="0">
                  <a:pos x="0" y="111"/>
                </a:cxn>
                <a:cxn ang="0">
                  <a:pos x="57" y="123"/>
                </a:cxn>
                <a:cxn ang="0">
                  <a:pos x="102" y="134"/>
                </a:cxn>
                <a:cxn ang="0">
                  <a:pos x="113" y="100"/>
                </a:cxn>
                <a:cxn ang="0">
                  <a:pos x="124" y="134"/>
                </a:cxn>
                <a:cxn ang="0">
                  <a:pos x="181" y="89"/>
                </a:cxn>
                <a:cxn ang="0">
                  <a:pos x="124" y="66"/>
                </a:cxn>
                <a:cxn ang="0">
                  <a:pos x="136" y="111"/>
                </a:cxn>
                <a:cxn ang="0">
                  <a:pos x="68" y="134"/>
                </a:cxn>
              </a:cxnLst>
              <a:rect l="0" t="0" r="r" b="b"/>
              <a:pathLst>
                <a:path w="181" h="147">
                  <a:moveTo>
                    <a:pt x="0" y="111"/>
                  </a:moveTo>
                  <a:cubicBezTo>
                    <a:pt x="94" y="64"/>
                    <a:pt x="11" y="86"/>
                    <a:pt x="57" y="123"/>
                  </a:cubicBezTo>
                  <a:cubicBezTo>
                    <a:pt x="69" y="132"/>
                    <a:pt x="87" y="130"/>
                    <a:pt x="102" y="134"/>
                  </a:cubicBezTo>
                  <a:cubicBezTo>
                    <a:pt x="105" y="122"/>
                    <a:pt x="113" y="100"/>
                    <a:pt x="113" y="100"/>
                  </a:cubicBezTo>
                  <a:cubicBezTo>
                    <a:pt x="116" y="111"/>
                    <a:pt x="113" y="128"/>
                    <a:pt x="124" y="134"/>
                  </a:cubicBezTo>
                  <a:cubicBezTo>
                    <a:pt x="151" y="147"/>
                    <a:pt x="173" y="99"/>
                    <a:pt x="181" y="89"/>
                  </a:cubicBezTo>
                  <a:cubicBezTo>
                    <a:pt x="178" y="80"/>
                    <a:pt x="162" y="0"/>
                    <a:pt x="124" y="66"/>
                  </a:cubicBezTo>
                  <a:cubicBezTo>
                    <a:pt x="116" y="79"/>
                    <a:pt x="132" y="96"/>
                    <a:pt x="136" y="111"/>
                  </a:cubicBezTo>
                  <a:cubicBezTo>
                    <a:pt x="36" y="124"/>
                    <a:pt x="17" y="109"/>
                    <a:pt x="68" y="134"/>
                  </a:cubicBezTo>
                </a:path>
              </a:pathLst>
            </a:custGeom>
            <a:noFill/>
            <a:ln w="12700" cap="flat" cmpd="sng">
              <a:solidFill>
                <a:schemeClr val="tx1"/>
              </a:solidFill>
              <a:prstDash val="solid"/>
              <a:round/>
              <a:headEnd/>
              <a:tailEnd/>
            </a:ln>
            <a:effectLst/>
          </p:spPr>
          <p:txBody>
            <a:bodyPr wrap="none" anchor="ctr"/>
            <a:lstStyle/>
            <a:p>
              <a:endParaRPr lang="fr-FR"/>
            </a:p>
          </p:txBody>
        </p:sp>
        <p:sp>
          <p:nvSpPr>
            <p:cNvPr id="28708" name="Line 36"/>
            <p:cNvSpPr>
              <a:spLocks noChangeShapeType="1"/>
            </p:cNvSpPr>
            <p:nvPr/>
          </p:nvSpPr>
          <p:spPr bwMode="auto">
            <a:xfrm flipV="1">
              <a:off x="2587138" y="4512319"/>
              <a:ext cx="1528718" cy="738909"/>
            </a:xfrm>
            <a:prstGeom prst="line">
              <a:avLst/>
            </a:prstGeom>
            <a:noFill/>
            <a:ln w="12700">
              <a:solidFill>
                <a:schemeClr val="tx1"/>
              </a:solidFill>
              <a:round/>
              <a:headEnd/>
              <a:tailEnd type="triangle" w="med" len="med"/>
            </a:ln>
            <a:effectLst/>
          </p:spPr>
          <p:txBody>
            <a:bodyPr wrap="none" anchor="ctr"/>
            <a:lstStyle/>
            <a:p>
              <a:endParaRPr lang="fr-FR"/>
            </a:p>
          </p:txBody>
        </p:sp>
        <p:sp>
          <p:nvSpPr>
            <p:cNvPr id="28709" name="Text Box 37"/>
            <p:cNvSpPr txBox="1">
              <a:spLocks noChangeArrowheads="1"/>
            </p:cNvSpPr>
            <p:nvPr/>
          </p:nvSpPr>
          <p:spPr bwMode="auto">
            <a:xfrm>
              <a:off x="2500126" y="3739306"/>
              <a:ext cx="397557" cy="409242"/>
            </a:xfrm>
            <a:prstGeom prst="rect">
              <a:avLst/>
            </a:prstGeom>
            <a:noFill/>
            <a:ln w="9525">
              <a:noFill/>
              <a:miter lim="800000"/>
              <a:headEnd/>
              <a:tailEnd/>
            </a:ln>
            <a:effectLst/>
          </p:spPr>
          <p:txBody>
            <a:bodyPr>
              <a:spAutoFit/>
            </a:bodyPr>
            <a:lstStyle/>
            <a:p>
              <a:r>
                <a:rPr lang="fr-FR" b="1">
                  <a:solidFill>
                    <a:srgbClr val="FF0000"/>
                  </a:solidFill>
                </a:rPr>
                <a:t>O</a:t>
              </a:r>
              <a:endParaRPr lang="fr-FR" b="1"/>
            </a:p>
          </p:txBody>
        </p:sp>
        <p:sp>
          <p:nvSpPr>
            <p:cNvPr id="28710" name="Text Box 38"/>
            <p:cNvSpPr txBox="1">
              <a:spLocks noChangeArrowheads="1"/>
            </p:cNvSpPr>
            <p:nvPr/>
          </p:nvSpPr>
          <p:spPr bwMode="auto">
            <a:xfrm>
              <a:off x="3940331" y="3403955"/>
              <a:ext cx="319939" cy="330591"/>
            </a:xfrm>
            <a:prstGeom prst="rect">
              <a:avLst/>
            </a:prstGeom>
            <a:noFill/>
            <a:ln w="9525">
              <a:noFill/>
              <a:miter lim="800000"/>
              <a:headEnd/>
              <a:tailEnd/>
            </a:ln>
            <a:effectLst/>
          </p:spPr>
          <p:txBody>
            <a:bodyPr wrap="none">
              <a:spAutoFit/>
            </a:bodyPr>
            <a:lstStyle/>
            <a:p>
              <a:r>
                <a:rPr lang="fr-FR" b="1" dirty="0">
                  <a:solidFill>
                    <a:srgbClr val="00B050"/>
                  </a:solidFill>
                </a:rPr>
                <a:t>T</a:t>
              </a:r>
            </a:p>
          </p:txBody>
        </p:sp>
        <p:sp>
          <p:nvSpPr>
            <p:cNvPr id="28711" name="Text Box 39"/>
            <p:cNvSpPr txBox="1">
              <a:spLocks noChangeArrowheads="1"/>
            </p:cNvSpPr>
            <p:nvPr/>
          </p:nvSpPr>
          <p:spPr bwMode="auto">
            <a:xfrm>
              <a:off x="5047489" y="4400062"/>
              <a:ext cx="364552" cy="409242"/>
            </a:xfrm>
            <a:prstGeom prst="rect">
              <a:avLst/>
            </a:prstGeom>
            <a:noFill/>
            <a:ln w="9525">
              <a:noFill/>
              <a:miter lim="800000"/>
              <a:headEnd/>
              <a:tailEnd/>
            </a:ln>
            <a:effectLst/>
          </p:spPr>
          <p:txBody>
            <a:bodyPr>
              <a:spAutoFit/>
            </a:bodyPr>
            <a:lstStyle/>
            <a:p>
              <a:r>
                <a:rPr lang="fr-FR" b="1">
                  <a:solidFill>
                    <a:schemeClr val="bg2"/>
                  </a:solidFill>
                </a:rPr>
                <a:t>V</a:t>
              </a:r>
              <a:endParaRPr lang="fr-FR" b="1"/>
            </a:p>
          </p:txBody>
        </p:sp>
        <p:sp>
          <p:nvSpPr>
            <p:cNvPr id="28712" name="Text Box 40"/>
            <p:cNvSpPr txBox="1">
              <a:spLocks noChangeArrowheads="1"/>
            </p:cNvSpPr>
            <p:nvPr/>
          </p:nvSpPr>
          <p:spPr bwMode="auto">
            <a:xfrm>
              <a:off x="1338960" y="5502742"/>
              <a:ext cx="3526928" cy="246221"/>
            </a:xfrm>
            <a:prstGeom prst="rect">
              <a:avLst/>
            </a:prstGeom>
            <a:noFill/>
            <a:ln w="9525">
              <a:noFill/>
              <a:miter lim="800000"/>
              <a:headEnd/>
              <a:tailEnd/>
            </a:ln>
            <a:effectLst/>
          </p:spPr>
          <p:txBody>
            <a:bodyPr wrap="none">
              <a:spAutoFit/>
            </a:bodyPr>
            <a:lstStyle/>
            <a:p>
              <a:r>
                <a:rPr lang="fr-FR" sz="1000" b="1" dirty="0">
                  <a:solidFill>
                    <a:srgbClr val="00B050"/>
                  </a:solidFill>
                  <a:effectLst>
                    <a:outerShdw blurRad="38100" dist="38100" dir="2700000" algn="tl">
                      <a:srgbClr val="000000">
                        <a:alpha val="43137"/>
                      </a:srgbClr>
                    </a:outerShdw>
                  </a:effectLst>
                </a:rPr>
                <a:t>(Pour faciliter le dessin je n’ai pas courbé les trajectoires)</a:t>
              </a:r>
              <a:endParaRPr lang="fr-FR" b="1" dirty="0">
                <a:solidFill>
                  <a:srgbClr val="00B050"/>
                </a:solidFill>
                <a:effectLst>
                  <a:outerShdw blurRad="38100" dist="38100" dir="2700000" algn="tl">
                    <a:srgbClr val="000000">
                      <a:alpha val="43137"/>
                    </a:srgbClr>
                  </a:outerShdw>
                </a:effectLst>
              </a:endParaRPr>
            </a:p>
          </p:txBody>
        </p:sp>
        <p:sp>
          <p:nvSpPr>
            <p:cNvPr id="28713" name="Freeform 41"/>
            <p:cNvSpPr>
              <a:spLocks/>
            </p:cNvSpPr>
            <p:nvPr/>
          </p:nvSpPr>
          <p:spPr bwMode="auto">
            <a:xfrm>
              <a:off x="5929614" y="4660101"/>
              <a:ext cx="436563" cy="268565"/>
            </a:xfrm>
            <a:custGeom>
              <a:avLst/>
              <a:gdLst/>
              <a:ahLst/>
              <a:cxnLst>
                <a:cxn ang="0">
                  <a:pos x="0" y="48"/>
                </a:cxn>
                <a:cxn ang="0">
                  <a:pos x="82" y="21"/>
                </a:cxn>
                <a:cxn ang="0">
                  <a:pos x="63" y="112"/>
                </a:cxn>
                <a:cxn ang="0">
                  <a:pos x="36" y="85"/>
                </a:cxn>
                <a:cxn ang="0">
                  <a:pos x="27" y="58"/>
                </a:cxn>
                <a:cxn ang="0">
                  <a:pos x="145" y="112"/>
                </a:cxn>
                <a:cxn ang="0">
                  <a:pos x="136" y="139"/>
                </a:cxn>
                <a:cxn ang="0">
                  <a:pos x="118" y="112"/>
                </a:cxn>
                <a:cxn ang="0">
                  <a:pos x="91" y="85"/>
                </a:cxn>
                <a:cxn ang="0">
                  <a:pos x="127" y="94"/>
                </a:cxn>
                <a:cxn ang="0">
                  <a:pos x="182" y="103"/>
                </a:cxn>
                <a:cxn ang="0">
                  <a:pos x="172" y="130"/>
                </a:cxn>
                <a:cxn ang="0">
                  <a:pos x="145" y="94"/>
                </a:cxn>
                <a:cxn ang="0">
                  <a:pos x="227" y="130"/>
                </a:cxn>
                <a:cxn ang="0">
                  <a:pos x="136" y="139"/>
                </a:cxn>
                <a:cxn ang="0">
                  <a:pos x="145" y="12"/>
                </a:cxn>
                <a:cxn ang="0">
                  <a:pos x="236" y="58"/>
                </a:cxn>
                <a:cxn ang="0">
                  <a:pos x="218" y="112"/>
                </a:cxn>
                <a:cxn ang="0">
                  <a:pos x="127" y="30"/>
                </a:cxn>
                <a:cxn ang="0">
                  <a:pos x="100" y="39"/>
                </a:cxn>
                <a:cxn ang="0">
                  <a:pos x="82" y="94"/>
                </a:cxn>
                <a:cxn ang="0">
                  <a:pos x="109" y="85"/>
                </a:cxn>
                <a:cxn ang="0">
                  <a:pos x="145" y="76"/>
                </a:cxn>
                <a:cxn ang="0">
                  <a:pos x="154" y="48"/>
                </a:cxn>
                <a:cxn ang="0">
                  <a:pos x="163" y="112"/>
                </a:cxn>
                <a:cxn ang="0">
                  <a:pos x="182" y="130"/>
                </a:cxn>
                <a:cxn ang="0">
                  <a:pos x="218" y="76"/>
                </a:cxn>
                <a:cxn ang="0">
                  <a:pos x="227" y="103"/>
                </a:cxn>
                <a:cxn ang="0">
                  <a:pos x="236" y="76"/>
                </a:cxn>
                <a:cxn ang="0">
                  <a:pos x="172" y="39"/>
                </a:cxn>
                <a:cxn ang="0">
                  <a:pos x="136" y="58"/>
                </a:cxn>
                <a:cxn ang="0">
                  <a:pos x="218" y="67"/>
                </a:cxn>
                <a:cxn ang="0">
                  <a:pos x="291" y="148"/>
                </a:cxn>
                <a:cxn ang="0">
                  <a:pos x="191" y="139"/>
                </a:cxn>
                <a:cxn ang="0">
                  <a:pos x="136" y="103"/>
                </a:cxn>
                <a:cxn ang="0">
                  <a:pos x="72" y="112"/>
                </a:cxn>
                <a:cxn ang="0">
                  <a:pos x="54" y="85"/>
                </a:cxn>
                <a:cxn ang="0">
                  <a:pos x="82" y="121"/>
                </a:cxn>
                <a:cxn ang="0">
                  <a:pos x="218" y="139"/>
                </a:cxn>
                <a:cxn ang="0">
                  <a:pos x="254" y="148"/>
                </a:cxn>
                <a:cxn ang="0">
                  <a:pos x="291" y="148"/>
                </a:cxn>
                <a:cxn ang="0">
                  <a:pos x="236" y="67"/>
                </a:cxn>
                <a:cxn ang="0">
                  <a:pos x="227" y="39"/>
                </a:cxn>
                <a:cxn ang="0">
                  <a:pos x="172" y="21"/>
                </a:cxn>
                <a:cxn ang="0">
                  <a:pos x="127" y="30"/>
                </a:cxn>
                <a:cxn ang="0">
                  <a:pos x="100" y="39"/>
                </a:cxn>
                <a:cxn ang="0">
                  <a:pos x="145" y="103"/>
                </a:cxn>
              </a:cxnLst>
              <a:rect l="0" t="0" r="r" b="b"/>
              <a:pathLst>
                <a:path w="291" h="189">
                  <a:moveTo>
                    <a:pt x="0" y="48"/>
                  </a:moveTo>
                  <a:cubicBezTo>
                    <a:pt x="27" y="39"/>
                    <a:pt x="62" y="0"/>
                    <a:pt x="82" y="21"/>
                  </a:cubicBezTo>
                  <a:cubicBezTo>
                    <a:pt x="104" y="43"/>
                    <a:pt x="81" y="87"/>
                    <a:pt x="63" y="112"/>
                  </a:cubicBezTo>
                  <a:cubicBezTo>
                    <a:pt x="56" y="122"/>
                    <a:pt x="45" y="94"/>
                    <a:pt x="36" y="85"/>
                  </a:cubicBezTo>
                  <a:cubicBezTo>
                    <a:pt x="33" y="76"/>
                    <a:pt x="19" y="62"/>
                    <a:pt x="27" y="58"/>
                  </a:cubicBezTo>
                  <a:cubicBezTo>
                    <a:pt x="45" y="49"/>
                    <a:pt x="128" y="100"/>
                    <a:pt x="145" y="112"/>
                  </a:cubicBezTo>
                  <a:cubicBezTo>
                    <a:pt x="142" y="121"/>
                    <a:pt x="145" y="139"/>
                    <a:pt x="136" y="139"/>
                  </a:cubicBezTo>
                  <a:cubicBezTo>
                    <a:pt x="125" y="139"/>
                    <a:pt x="125" y="120"/>
                    <a:pt x="118" y="112"/>
                  </a:cubicBezTo>
                  <a:cubicBezTo>
                    <a:pt x="110" y="102"/>
                    <a:pt x="85" y="96"/>
                    <a:pt x="91" y="85"/>
                  </a:cubicBezTo>
                  <a:cubicBezTo>
                    <a:pt x="97" y="74"/>
                    <a:pt x="115" y="91"/>
                    <a:pt x="127" y="94"/>
                  </a:cubicBezTo>
                  <a:cubicBezTo>
                    <a:pt x="144" y="88"/>
                    <a:pt x="170" y="72"/>
                    <a:pt x="182" y="103"/>
                  </a:cubicBezTo>
                  <a:cubicBezTo>
                    <a:pt x="186" y="112"/>
                    <a:pt x="175" y="121"/>
                    <a:pt x="172" y="130"/>
                  </a:cubicBezTo>
                  <a:cubicBezTo>
                    <a:pt x="152" y="123"/>
                    <a:pt x="75" y="71"/>
                    <a:pt x="145" y="94"/>
                  </a:cubicBezTo>
                  <a:cubicBezTo>
                    <a:pt x="196" y="60"/>
                    <a:pt x="213" y="75"/>
                    <a:pt x="227" y="130"/>
                  </a:cubicBezTo>
                  <a:cubicBezTo>
                    <a:pt x="186" y="173"/>
                    <a:pt x="188" y="156"/>
                    <a:pt x="136" y="139"/>
                  </a:cubicBezTo>
                  <a:cubicBezTo>
                    <a:pt x="121" y="95"/>
                    <a:pt x="131" y="55"/>
                    <a:pt x="145" y="12"/>
                  </a:cubicBezTo>
                  <a:cubicBezTo>
                    <a:pt x="192" y="21"/>
                    <a:pt x="210" y="18"/>
                    <a:pt x="236" y="58"/>
                  </a:cubicBezTo>
                  <a:cubicBezTo>
                    <a:pt x="230" y="76"/>
                    <a:pt x="236" y="105"/>
                    <a:pt x="218" y="112"/>
                  </a:cubicBezTo>
                  <a:cubicBezTo>
                    <a:pt x="141" y="142"/>
                    <a:pt x="137" y="71"/>
                    <a:pt x="127" y="30"/>
                  </a:cubicBezTo>
                  <a:cubicBezTo>
                    <a:pt x="118" y="33"/>
                    <a:pt x="105" y="31"/>
                    <a:pt x="100" y="39"/>
                  </a:cubicBezTo>
                  <a:cubicBezTo>
                    <a:pt x="89" y="55"/>
                    <a:pt x="64" y="100"/>
                    <a:pt x="82" y="94"/>
                  </a:cubicBezTo>
                  <a:cubicBezTo>
                    <a:pt x="91" y="91"/>
                    <a:pt x="100" y="88"/>
                    <a:pt x="109" y="85"/>
                  </a:cubicBezTo>
                  <a:cubicBezTo>
                    <a:pt x="132" y="16"/>
                    <a:pt x="98" y="89"/>
                    <a:pt x="145" y="76"/>
                  </a:cubicBezTo>
                  <a:cubicBezTo>
                    <a:pt x="154" y="73"/>
                    <a:pt x="151" y="57"/>
                    <a:pt x="154" y="48"/>
                  </a:cubicBezTo>
                  <a:cubicBezTo>
                    <a:pt x="157" y="69"/>
                    <a:pt x="156" y="92"/>
                    <a:pt x="163" y="112"/>
                  </a:cubicBezTo>
                  <a:cubicBezTo>
                    <a:pt x="166" y="120"/>
                    <a:pt x="176" y="136"/>
                    <a:pt x="182" y="130"/>
                  </a:cubicBezTo>
                  <a:cubicBezTo>
                    <a:pt x="262" y="53"/>
                    <a:pt x="133" y="104"/>
                    <a:pt x="218" y="76"/>
                  </a:cubicBezTo>
                  <a:cubicBezTo>
                    <a:pt x="221" y="85"/>
                    <a:pt x="218" y="103"/>
                    <a:pt x="227" y="103"/>
                  </a:cubicBezTo>
                  <a:cubicBezTo>
                    <a:pt x="236" y="103"/>
                    <a:pt x="240" y="85"/>
                    <a:pt x="236" y="76"/>
                  </a:cubicBezTo>
                  <a:cubicBezTo>
                    <a:pt x="233" y="69"/>
                    <a:pt x="173" y="40"/>
                    <a:pt x="172" y="39"/>
                  </a:cubicBezTo>
                  <a:cubicBezTo>
                    <a:pt x="160" y="45"/>
                    <a:pt x="132" y="45"/>
                    <a:pt x="136" y="58"/>
                  </a:cubicBezTo>
                  <a:cubicBezTo>
                    <a:pt x="145" y="93"/>
                    <a:pt x="202" y="71"/>
                    <a:pt x="218" y="67"/>
                  </a:cubicBezTo>
                  <a:cubicBezTo>
                    <a:pt x="245" y="94"/>
                    <a:pt x="264" y="122"/>
                    <a:pt x="291" y="148"/>
                  </a:cubicBezTo>
                  <a:cubicBezTo>
                    <a:pt x="250" y="189"/>
                    <a:pt x="228" y="167"/>
                    <a:pt x="191" y="139"/>
                  </a:cubicBezTo>
                  <a:cubicBezTo>
                    <a:pt x="173" y="126"/>
                    <a:pt x="136" y="103"/>
                    <a:pt x="136" y="103"/>
                  </a:cubicBezTo>
                  <a:cubicBezTo>
                    <a:pt x="115" y="106"/>
                    <a:pt x="93" y="117"/>
                    <a:pt x="72" y="112"/>
                  </a:cubicBezTo>
                  <a:cubicBezTo>
                    <a:pt x="61" y="110"/>
                    <a:pt x="46" y="78"/>
                    <a:pt x="54" y="85"/>
                  </a:cubicBezTo>
                  <a:cubicBezTo>
                    <a:pt x="65" y="95"/>
                    <a:pt x="70" y="112"/>
                    <a:pt x="82" y="121"/>
                  </a:cubicBezTo>
                  <a:cubicBezTo>
                    <a:pt x="119" y="147"/>
                    <a:pt x="172" y="135"/>
                    <a:pt x="218" y="139"/>
                  </a:cubicBezTo>
                  <a:cubicBezTo>
                    <a:pt x="230" y="142"/>
                    <a:pt x="243" y="142"/>
                    <a:pt x="254" y="148"/>
                  </a:cubicBezTo>
                  <a:cubicBezTo>
                    <a:pt x="287" y="165"/>
                    <a:pt x="257" y="182"/>
                    <a:pt x="291" y="148"/>
                  </a:cubicBezTo>
                  <a:cubicBezTo>
                    <a:pt x="281" y="103"/>
                    <a:pt x="281" y="82"/>
                    <a:pt x="236" y="67"/>
                  </a:cubicBezTo>
                  <a:cubicBezTo>
                    <a:pt x="233" y="58"/>
                    <a:pt x="235" y="45"/>
                    <a:pt x="227" y="39"/>
                  </a:cubicBezTo>
                  <a:cubicBezTo>
                    <a:pt x="211" y="28"/>
                    <a:pt x="172" y="21"/>
                    <a:pt x="172" y="21"/>
                  </a:cubicBezTo>
                  <a:cubicBezTo>
                    <a:pt x="157" y="24"/>
                    <a:pt x="142" y="26"/>
                    <a:pt x="127" y="30"/>
                  </a:cubicBezTo>
                  <a:cubicBezTo>
                    <a:pt x="118" y="32"/>
                    <a:pt x="104" y="30"/>
                    <a:pt x="100" y="39"/>
                  </a:cubicBezTo>
                  <a:cubicBezTo>
                    <a:pt x="89" y="61"/>
                    <a:pt x="130" y="95"/>
                    <a:pt x="145" y="103"/>
                  </a:cubicBezTo>
                </a:path>
              </a:pathLst>
            </a:custGeom>
            <a:noFill/>
            <a:ln w="9525">
              <a:solidFill>
                <a:schemeClr val="tx1"/>
              </a:solidFill>
              <a:round/>
              <a:headEnd/>
              <a:tailEnd/>
            </a:ln>
            <a:effectLst/>
          </p:spPr>
          <p:txBody>
            <a:bodyPr wrap="none" anchor="ctr"/>
            <a:lstStyle/>
            <a:p>
              <a:endParaRPr lang="fr-FR"/>
            </a:p>
          </p:txBody>
        </p:sp>
        <p:sp>
          <p:nvSpPr>
            <p:cNvPr id="28714" name="Line 42"/>
            <p:cNvSpPr>
              <a:spLocks noChangeShapeType="1"/>
            </p:cNvSpPr>
            <p:nvPr/>
          </p:nvSpPr>
          <p:spPr bwMode="auto">
            <a:xfrm>
              <a:off x="2723658" y="4077499"/>
              <a:ext cx="3205956" cy="613863"/>
            </a:xfrm>
            <a:prstGeom prst="line">
              <a:avLst/>
            </a:prstGeom>
            <a:noFill/>
            <a:ln w="9525">
              <a:solidFill>
                <a:schemeClr val="tx1"/>
              </a:solidFill>
              <a:prstDash val="dash"/>
              <a:round/>
              <a:headEnd/>
              <a:tailEnd/>
            </a:ln>
            <a:effectLst/>
          </p:spPr>
          <p:txBody>
            <a:bodyPr wrap="none" anchor="ctr"/>
            <a:lstStyle/>
            <a:p>
              <a:endParaRPr lang="fr-FR"/>
            </a:p>
          </p:txBody>
        </p:sp>
      </p:grpSp>
      <p:sp>
        <p:nvSpPr>
          <p:cNvPr id="47" name="Text Box 2"/>
          <p:cNvSpPr txBox="1">
            <a:spLocks noChangeArrowheads="1"/>
          </p:cNvSpPr>
          <p:nvPr/>
        </p:nvSpPr>
        <p:spPr bwMode="auto">
          <a:xfrm>
            <a:off x="152400" y="6135469"/>
            <a:ext cx="8839199" cy="646331"/>
          </a:xfrm>
          <a:prstGeom prst="rect">
            <a:avLst/>
          </a:prstGeom>
          <a:solidFill>
            <a:schemeClr val="accent5">
              <a:lumMod val="50000"/>
            </a:schemeClr>
          </a:solidFill>
          <a:ln w="12700">
            <a:noFill/>
            <a:miter lim="800000"/>
            <a:headEnd/>
            <a:tailEnd/>
          </a:ln>
          <a:effectLst/>
        </p:spPr>
        <p:txBody>
          <a:bodyPr wrap="square">
            <a:spAutoFit/>
          </a:bodyPr>
          <a:lstStyle/>
          <a:p>
            <a:r>
              <a:rPr lang="fr-FR" b="1" dirty="0" smtClean="0">
                <a:solidFill>
                  <a:schemeClr val="tx2">
                    <a:lumMod val="20000"/>
                    <a:lumOff val="80000"/>
                  </a:schemeClr>
                </a:solidFill>
                <a:effectLst>
                  <a:outerShdw blurRad="38100" dist="38100" dir="2700000" algn="tl">
                    <a:srgbClr val="000000">
                      <a:alpha val="43137"/>
                    </a:srgbClr>
                  </a:outerShdw>
                </a:effectLst>
                <a:latin typeface="+mj-lt"/>
              </a:rPr>
              <a:t>Produisent des signaux électriques, digitisés</a:t>
            </a:r>
            <a:r>
              <a:rPr lang="fr-FR" b="1" dirty="0">
                <a:solidFill>
                  <a:schemeClr val="tx2">
                    <a:lumMod val="20000"/>
                    <a:lumOff val="80000"/>
                  </a:schemeClr>
                </a:solidFill>
                <a:effectLst>
                  <a:outerShdw blurRad="38100" dist="38100" dir="2700000" algn="tl">
                    <a:srgbClr val="000000">
                      <a:alpha val="43137"/>
                    </a:srgbClr>
                  </a:outerShdw>
                </a:effectLst>
                <a:latin typeface="+mj-lt"/>
              </a:rPr>
              <a:t> </a:t>
            </a:r>
            <a:r>
              <a:rPr lang="fr-FR" b="1" dirty="0" smtClean="0">
                <a:solidFill>
                  <a:schemeClr val="tx2">
                    <a:lumMod val="20000"/>
                    <a:lumOff val="80000"/>
                  </a:schemeClr>
                </a:solidFill>
                <a:effectLst>
                  <a:outerShdw blurRad="38100" dist="38100" dir="2700000" algn="tl">
                    <a:srgbClr val="000000">
                      <a:alpha val="43137"/>
                    </a:srgbClr>
                  </a:outerShdw>
                </a:effectLst>
                <a:latin typeface="+mj-lt"/>
              </a:rPr>
              <a:t>(nombres), et stockés pour analyse: nécessité de </a:t>
            </a:r>
            <a:r>
              <a:rPr lang="fr-FR" b="1" dirty="0" smtClean="0">
                <a:solidFill>
                  <a:srgbClr val="D6D174"/>
                </a:solidFill>
                <a:effectLst>
                  <a:outerShdw blurRad="38100" dist="38100" dir="2700000" algn="tl">
                    <a:srgbClr val="000000">
                      <a:alpha val="43137"/>
                    </a:srgbClr>
                  </a:outerShdw>
                </a:effectLst>
                <a:latin typeface="+mj-lt"/>
              </a:rPr>
              <a:t>LA GRILLE</a:t>
            </a:r>
            <a:r>
              <a:rPr lang="fr-FR" b="1" dirty="0" smtClean="0">
                <a:solidFill>
                  <a:schemeClr val="tx2">
                    <a:lumMod val="20000"/>
                    <a:lumOff val="80000"/>
                  </a:schemeClr>
                </a:solidFill>
                <a:effectLst>
                  <a:outerShdw blurRad="38100" dist="38100" dir="2700000" algn="tl">
                    <a:srgbClr val="000000">
                      <a:alpha val="43137"/>
                    </a:srgbClr>
                  </a:outerShdw>
                </a:effectLst>
                <a:latin typeface="+mj-lt"/>
              </a:rPr>
              <a:t> de calcul pour le LHC</a:t>
            </a:r>
            <a:endParaRPr lang="fr-FR" b="1" dirty="0">
              <a:solidFill>
                <a:schemeClr val="tx2">
                  <a:lumMod val="20000"/>
                  <a:lumOff val="80000"/>
                </a:schemeClr>
              </a:solidFill>
              <a:effectLst>
                <a:outerShdw blurRad="38100" dist="38100" dir="2700000" algn="tl">
                  <a:srgbClr val="000000">
                    <a:alpha val="43137"/>
                  </a:srgbClr>
                </a:outerShdw>
              </a:effectLst>
              <a:latin typeface="+mj-lt"/>
            </a:endParaRPr>
          </a:p>
        </p:txBody>
      </p:sp>
      <p:sp>
        <p:nvSpPr>
          <p:cNvPr id="49" name="ZoneTexte 48"/>
          <p:cNvSpPr txBox="1"/>
          <p:nvPr/>
        </p:nvSpPr>
        <p:spPr>
          <a:xfrm>
            <a:off x="6836958" y="762000"/>
            <a:ext cx="2307042" cy="707886"/>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wrap="none" rtlCol="0">
            <a:spAutoFit/>
          </a:bodyPr>
          <a:lstStyle/>
          <a:p>
            <a:r>
              <a:rPr lang="fr-FR" sz="2000" b="1" dirty="0" smtClean="0">
                <a:effectLst>
                  <a:outerShdw blurRad="38100" dist="38100" dir="2700000" algn="tl">
                    <a:srgbClr val="000000">
                      <a:alpha val="43137"/>
                    </a:srgbClr>
                  </a:outerShdw>
                </a:effectLst>
              </a:rPr>
              <a:t>Stand Simulation </a:t>
            </a:r>
          </a:p>
          <a:p>
            <a:r>
              <a:rPr lang="fr-FR" sz="2000" b="1" dirty="0" smtClean="0">
                <a:effectLst>
                  <a:outerShdw blurRad="38100" dist="38100" dir="2700000" algn="tl">
                    <a:srgbClr val="000000">
                      <a:alpha val="43137"/>
                    </a:srgbClr>
                  </a:outerShdw>
                </a:effectLst>
              </a:rPr>
              <a:t>et GRILLE</a:t>
            </a:r>
            <a:endParaRPr lang="fr-FR"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8696"/>
                                        </p:tgtEl>
                                        <p:attrNameLst>
                                          <p:attrName>style.visibility</p:attrName>
                                        </p:attrNameLst>
                                      </p:cBhvr>
                                      <p:to>
                                        <p:strVal val="visible"/>
                                      </p:to>
                                    </p:set>
                                    <p:animEffect transition="in" filter="checkerboard(across)">
                                      <p:cBhvr>
                                        <p:cTn id="10" dur="500"/>
                                        <p:tgtEl>
                                          <p:spTgt spid="2869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checkerboard(across)">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checkerboard(across)">
                                      <p:cBhvr>
                                        <p:cTn id="2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6" grpId="0"/>
      <p:bldP spid="47"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re 1"/>
          <p:cNvSpPr>
            <a:spLocks noGrp="1"/>
          </p:cNvSpPr>
          <p:nvPr>
            <p:ph type="title"/>
          </p:nvPr>
        </p:nvSpPr>
        <p:spPr>
          <a:xfrm>
            <a:off x="2438400" y="3581400"/>
            <a:ext cx="4038600" cy="1295400"/>
          </a:xfrm>
          <a:solidFill>
            <a:schemeClr val="tx1">
              <a:lumMod val="50000"/>
            </a:schemeClr>
          </a:solidFill>
        </p:spPr>
        <p:txBody>
          <a:bodyPr>
            <a:normAutofit/>
          </a:bodyPr>
          <a:lstStyle/>
          <a:p>
            <a:r>
              <a:rPr lang="fr-FR" sz="3200" dirty="0" smtClean="0"/>
              <a:t>L’ infiniment grand</a:t>
            </a:r>
            <a:endParaRPr lang="fr-FR" sz="3200" dirty="0"/>
          </a:p>
        </p:txBody>
      </p:sp>
      <p:sp>
        <p:nvSpPr>
          <p:cNvPr id="58" name="Espace réservé du contenu 3"/>
          <p:cNvSpPr txBox="1">
            <a:spLocks/>
          </p:cNvSpPr>
          <p:nvPr/>
        </p:nvSpPr>
        <p:spPr>
          <a:xfrm>
            <a:off x="6248400" y="152400"/>
            <a:ext cx="2819400" cy="9144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r>
              <a:rPr lang="fr-FR" b="1" dirty="0" smtClean="0">
                <a:solidFill>
                  <a:srgbClr val="0000FF"/>
                </a:solidFill>
                <a:effectLst>
                  <a:outerShdw blurRad="38100" dist="38100" dir="2700000" algn="tl">
                    <a:srgbClr val="000000">
                      <a:alpha val="43137"/>
                    </a:srgbClr>
                  </a:outerShdw>
                </a:effectLst>
              </a:rPr>
              <a:t>Identification et mesure de l</a:t>
            </a:r>
            <a:r>
              <a:rPr lang="en-US" b="1" dirty="0" smtClean="0">
                <a:solidFill>
                  <a:srgbClr val="0000FF"/>
                </a:solidFill>
                <a:effectLst>
                  <a:outerShdw blurRad="38100" dist="38100" dir="2700000" algn="tl">
                    <a:srgbClr val="000000">
                      <a:alpha val="43137"/>
                    </a:srgbClr>
                  </a:outerShdw>
                </a:effectLst>
              </a:rPr>
              <a:t>’</a:t>
            </a:r>
            <a:r>
              <a:rPr lang="fr-FR" b="1" dirty="0" smtClean="0">
                <a:solidFill>
                  <a:srgbClr val="0000FF"/>
                </a:solidFill>
                <a:effectLst>
                  <a:outerShdw blurRad="38100" dist="38100" dir="2700000" algn="tl">
                    <a:srgbClr val="000000">
                      <a:alpha val="43137"/>
                    </a:srgbClr>
                  </a:outerShdw>
                </a:effectLst>
              </a:rPr>
              <a:t>énergie des rayons cosmiques  </a:t>
            </a:r>
            <a:endParaRPr lang="fr-FR" b="1" dirty="0">
              <a:solidFill>
                <a:srgbClr val="0000FF"/>
              </a:solidFill>
              <a:effectLst>
                <a:outerShdw blurRad="38100" dist="38100" dir="2700000" algn="tl">
                  <a:srgbClr val="000000">
                    <a:alpha val="43137"/>
                  </a:srgbClr>
                </a:outerShdw>
              </a:effectLst>
            </a:endParaRPr>
          </a:p>
        </p:txBody>
      </p:sp>
      <p:sp>
        <p:nvSpPr>
          <p:cNvPr id="57" name="Espace réservé du contenu 3"/>
          <p:cNvSpPr txBox="1">
            <a:spLocks/>
          </p:cNvSpPr>
          <p:nvPr/>
        </p:nvSpPr>
        <p:spPr>
          <a:xfrm>
            <a:off x="3276600" y="0"/>
            <a:ext cx="2819400" cy="12192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r>
              <a:rPr lang="fr-FR" b="1" dirty="0" smtClean="0">
                <a:solidFill>
                  <a:srgbClr val="0000FF"/>
                </a:solidFill>
                <a:effectLst>
                  <a:outerShdw blurRad="38100" dist="38100" dir="2700000" algn="tl">
                    <a:srgbClr val="000000">
                      <a:alpha val="43137"/>
                    </a:srgbClr>
                  </a:outerShdw>
                </a:effectLst>
              </a:rPr>
              <a:t>messagers cosmiques:</a:t>
            </a:r>
          </a:p>
          <a:p>
            <a:r>
              <a:rPr lang="fr-FR" b="1" dirty="0" smtClean="0">
                <a:solidFill>
                  <a:srgbClr val="0000FF"/>
                </a:solidFill>
                <a:effectLst>
                  <a:outerShdw blurRad="38100" dist="38100" dir="2700000" algn="tl">
                    <a:srgbClr val="000000">
                      <a:alpha val="43137"/>
                    </a:srgbClr>
                  </a:outerShdw>
                </a:effectLst>
              </a:rPr>
              <a:t>Particules chargées, </a:t>
            </a:r>
          </a:p>
          <a:p>
            <a:r>
              <a:rPr lang="fr-FR" b="1" dirty="0" smtClean="0">
                <a:solidFill>
                  <a:srgbClr val="0000FF"/>
                </a:solidFill>
                <a:effectLst>
                  <a:outerShdw blurRad="38100" dist="38100" dir="2700000" algn="tl">
                    <a:srgbClr val="000000">
                      <a:alpha val="43137"/>
                    </a:srgbClr>
                  </a:outerShdw>
                </a:effectLst>
              </a:rPr>
              <a:t>neutres et ondes </a:t>
            </a:r>
          </a:p>
          <a:p>
            <a:r>
              <a:rPr lang="fr-FR" b="1" dirty="0" smtClean="0">
                <a:solidFill>
                  <a:srgbClr val="0000FF"/>
                </a:solidFill>
                <a:effectLst>
                  <a:outerShdw blurRad="38100" dist="38100" dir="2700000" algn="tl">
                    <a:srgbClr val="000000">
                      <a:alpha val="43137"/>
                    </a:srgbClr>
                  </a:outerShdw>
                </a:effectLst>
              </a:rPr>
              <a:t>gravitationnelles</a:t>
            </a:r>
            <a:endParaRPr lang="fr-FR" b="1" dirty="0">
              <a:solidFill>
                <a:srgbClr val="0000FF"/>
              </a:solidFill>
              <a:effectLst>
                <a:outerShdw blurRad="38100" dist="38100" dir="2700000" algn="tl">
                  <a:srgbClr val="000000">
                    <a:alpha val="43137"/>
                  </a:srgbClr>
                </a:outerShdw>
              </a:effectLst>
            </a:endParaRPr>
          </a:p>
        </p:txBody>
      </p:sp>
      <p:sp>
        <p:nvSpPr>
          <p:cNvPr id="4098" name="Rectangle 492"/>
          <p:cNvSpPr>
            <a:spLocks noGrp="1" noChangeArrowheads="1"/>
          </p:cNvSpPr>
          <p:nvPr>
            <p:ph type="body" sz="half" idx="1"/>
          </p:nvPr>
        </p:nvSpPr>
        <p:spPr>
          <a:xfrm>
            <a:off x="0" y="3284538"/>
            <a:ext cx="7200900" cy="5041900"/>
          </a:xfrm>
          <a:noFill/>
        </p:spPr>
        <p:txBody>
          <a:bodyPr/>
          <a:lstStyle/>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lvl="1" eaLnBrk="1" hangingPunct="1">
              <a:buFont typeface="Wingdings 3" pitchFamily="18" charset="2"/>
              <a:buNone/>
            </a:pPr>
            <a:endParaRPr lang="en-US" sz="1800" dirty="0" smtClean="0">
              <a:sym typeface="Symbol" pitchFamily="18" charset="2"/>
            </a:endParaRPr>
          </a:p>
          <a:p>
            <a:pPr lvl="1" eaLnBrk="1" hangingPunct="1"/>
            <a:endParaRPr lang="en-US" sz="1800" dirty="0" smtClean="0"/>
          </a:p>
          <a:p>
            <a:pPr eaLnBrk="1" hangingPunct="1"/>
            <a:endParaRPr lang="en-US" sz="2400" dirty="0" smtClean="0"/>
          </a:p>
          <a:p>
            <a:pPr eaLnBrk="1" hangingPunct="1"/>
            <a:endParaRPr lang="en-US" sz="2400" dirty="0" smtClean="0"/>
          </a:p>
          <a:p>
            <a:pPr algn="ctr" eaLnBrk="1" hangingPunct="1">
              <a:spcBef>
                <a:spcPct val="50000"/>
              </a:spcBef>
              <a:buClrTx/>
              <a:buSzTx/>
              <a:buFontTx/>
              <a:buNone/>
            </a:pPr>
            <a:endParaRPr lang="en-US" sz="2400" dirty="0" smtClean="0"/>
          </a:p>
          <a:p>
            <a:pPr lvl="1" eaLnBrk="1" hangingPunct="1">
              <a:buFont typeface="Wingdings 3" pitchFamily="18" charset="2"/>
              <a:buNone/>
            </a:pPr>
            <a:endParaRPr lang="fr-FR" dirty="0" smtClean="0"/>
          </a:p>
        </p:txBody>
      </p:sp>
      <p:sp>
        <p:nvSpPr>
          <p:cNvPr id="4099" name="Oval 799"/>
          <p:cNvSpPr>
            <a:spLocks noChangeArrowheads="1"/>
          </p:cNvSpPr>
          <p:nvPr/>
        </p:nvSpPr>
        <p:spPr bwMode="auto">
          <a:xfrm>
            <a:off x="0" y="1100138"/>
            <a:ext cx="3071813" cy="1328737"/>
          </a:xfrm>
          <a:prstGeom prst="ellipse">
            <a:avLst/>
          </a:prstGeom>
          <a:noFill/>
          <a:ln w="9525">
            <a:solidFill>
              <a:schemeClr val="tx1"/>
            </a:solidFill>
            <a:prstDash val="dash"/>
            <a:round/>
            <a:headEnd/>
            <a:tailEnd/>
          </a:ln>
        </p:spPr>
        <p:txBody>
          <a:bodyPr wrap="none" anchor="ctr"/>
          <a:lstStyle/>
          <a:p>
            <a:endParaRPr lang="fr-FR"/>
          </a:p>
        </p:txBody>
      </p:sp>
      <p:grpSp>
        <p:nvGrpSpPr>
          <p:cNvPr id="2" name="Groupe 61"/>
          <p:cNvGrpSpPr>
            <a:grpSpLocks/>
          </p:cNvGrpSpPr>
          <p:nvPr/>
        </p:nvGrpSpPr>
        <p:grpSpPr bwMode="auto">
          <a:xfrm>
            <a:off x="200026" y="1071563"/>
            <a:ext cx="2300288" cy="1143001"/>
            <a:chOff x="708833" y="1086879"/>
            <a:chExt cx="2515536" cy="1341989"/>
          </a:xfrm>
        </p:grpSpPr>
        <p:sp>
          <p:nvSpPr>
            <p:cNvPr id="4131" name="Oval 801"/>
            <p:cNvSpPr>
              <a:spLocks noChangeArrowheads="1"/>
            </p:cNvSpPr>
            <p:nvPr/>
          </p:nvSpPr>
          <p:spPr bwMode="auto">
            <a:xfrm>
              <a:off x="721662" y="1987377"/>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2" name="Oval 802"/>
            <p:cNvSpPr>
              <a:spLocks noChangeArrowheads="1"/>
            </p:cNvSpPr>
            <p:nvPr/>
          </p:nvSpPr>
          <p:spPr bwMode="auto">
            <a:xfrm>
              <a:off x="1090328" y="1852832"/>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3" name="Oval 803"/>
            <p:cNvSpPr>
              <a:spLocks noChangeArrowheads="1"/>
            </p:cNvSpPr>
            <p:nvPr/>
          </p:nvSpPr>
          <p:spPr bwMode="auto">
            <a:xfrm>
              <a:off x="1236495" y="1585221"/>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4" name="Oval 804"/>
            <p:cNvSpPr>
              <a:spLocks noChangeArrowheads="1"/>
            </p:cNvSpPr>
            <p:nvPr/>
          </p:nvSpPr>
          <p:spPr bwMode="auto">
            <a:xfrm>
              <a:off x="794746" y="1718287"/>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5" name="Oval 805"/>
            <p:cNvSpPr>
              <a:spLocks noChangeArrowheads="1"/>
            </p:cNvSpPr>
            <p:nvPr/>
          </p:nvSpPr>
          <p:spPr bwMode="auto">
            <a:xfrm>
              <a:off x="1090328" y="1651754"/>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6" name="Oval 806"/>
            <p:cNvSpPr>
              <a:spLocks noChangeArrowheads="1"/>
            </p:cNvSpPr>
            <p:nvPr/>
          </p:nvSpPr>
          <p:spPr bwMode="auto">
            <a:xfrm>
              <a:off x="942537" y="1920844"/>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7" name="Oval 807"/>
            <p:cNvSpPr>
              <a:spLocks noChangeArrowheads="1"/>
            </p:cNvSpPr>
            <p:nvPr/>
          </p:nvSpPr>
          <p:spPr bwMode="auto">
            <a:xfrm>
              <a:off x="1163412" y="2053910"/>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8" name="Oval 808"/>
            <p:cNvSpPr>
              <a:spLocks noChangeArrowheads="1"/>
            </p:cNvSpPr>
            <p:nvPr/>
          </p:nvSpPr>
          <p:spPr bwMode="auto">
            <a:xfrm>
              <a:off x="869453" y="1585221"/>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9" name="Line 809"/>
            <p:cNvSpPr>
              <a:spLocks noChangeShapeType="1"/>
            </p:cNvSpPr>
            <p:nvPr/>
          </p:nvSpPr>
          <p:spPr bwMode="auto">
            <a:xfrm flipV="1">
              <a:off x="1236495" y="1920844"/>
              <a:ext cx="220875" cy="133066"/>
            </a:xfrm>
            <a:prstGeom prst="line">
              <a:avLst/>
            </a:prstGeom>
            <a:noFill/>
            <a:ln w="9525">
              <a:solidFill>
                <a:schemeClr val="tx1"/>
              </a:solidFill>
              <a:round/>
              <a:headEnd/>
              <a:tailEnd type="arrow" w="med" len="med"/>
            </a:ln>
          </p:spPr>
          <p:txBody>
            <a:bodyPr/>
            <a:lstStyle/>
            <a:p>
              <a:endParaRPr lang="fr-FR"/>
            </a:p>
          </p:txBody>
        </p:sp>
        <p:sp>
          <p:nvSpPr>
            <p:cNvPr id="4140" name="Line 810"/>
            <p:cNvSpPr>
              <a:spLocks noChangeShapeType="1"/>
            </p:cNvSpPr>
            <p:nvPr/>
          </p:nvSpPr>
          <p:spPr bwMode="auto">
            <a:xfrm>
              <a:off x="1309579" y="1651754"/>
              <a:ext cx="147791" cy="201078"/>
            </a:xfrm>
            <a:prstGeom prst="line">
              <a:avLst/>
            </a:prstGeom>
            <a:noFill/>
            <a:ln w="9525">
              <a:solidFill>
                <a:schemeClr val="tx1"/>
              </a:solidFill>
              <a:round/>
              <a:headEnd/>
              <a:tailEnd type="arrow" w="med" len="med"/>
            </a:ln>
          </p:spPr>
          <p:txBody>
            <a:bodyPr/>
            <a:lstStyle/>
            <a:p>
              <a:endParaRPr lang="fr-FR"/>
            </a:p>
          </p:txBody>
        </p:sp>
        <p:sp>
          <p:nvSpPr>
            <p:cNvPr id="4141" name="Line 811"/>
            <p:cNvSpPr>
              <a:spLocks noChangeShapeType="1"/>
            </p:cNvSpPr>
            <p:nvPr/>
          </p:nvSpPr>
          <p:spPr bwMode="auto">
            <a:xfrm>
              <a:off x="3003494" y="1852832"/>
              <a:ext cx="220875" cy="0"/>
            </a:xfrm>
            <a:prstGeom prst="line">
              <a:avLst/>
            </a:prstGeom>
            <a:noFill/>
            <a:ln w="9525">
              <a:solidFill>
                <a:schemeClr val="tx1"/>
              </a:solidFill>
              <a:round/>
              <a:headEnd/>
              <a:tailEnd type="triangle" w="med" len="med"/>
            </a:ln>
          </p:spPr>
          <p:txBody>
            <a:bodyPr/>
            <a:lstStyle/>
            <a:p>
              <a:endParaRPr lang="fr-FR"/>
            </a:p>
          </p:txBody>
        </p:sp>
        <p:pic>
          <p:nvPicPr>
            <p:cNvPr id="4142" name="Picture 8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20688" y="1403363"/>
              <a:ext cx="456366" cy="245434"/>
            </a:xfrm>
            <a:prstGeom prst="rect">
              <a:avLst/>
            </a:prstGeom>
            <a:noFill/>
            <a:ln w="9525">
              <a:noFill/>
              <a:miter lim="800000"/>
              <a:headEnd/>
              <a:tailEnd/>
            </a:ln>
          </p:spPr>
        </p:pic>
        <p:pic>
          <p:nvPicPr>
            <p:cNvPr id="4143" name="Picture 8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04230" y="1469896"/>
              <a:ext cx="441750" cy="235084"/>
            </a:xfrm>
            <a:prstGeom prst="rect">
              <a:avLst/>
            </a:prstGeom>
            <a:noFill/>
            <a:ln w="9525">
              <a:noFill/>
              <a:miter lim="800000"/>
              <a:headEnd/>
              <a:tailEnd/>
            </a:ln>
          </p:spPr>
        </p:pic>
        <p:pic>
          <p:nvPicPr>
            <p:cNvPr id="4144" name="Picture 8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84503" y="2045039"/>
              <a:ext cx="368666" cy="322316"/>
            </a:xfrm>
            <a:prstGeom prst="rect">
              <a:avLst/>
            </a:prstGeom>
            <a:noFill/>
            <a:ln w="9525">
              <a:noFill/>
              <a:miter lim="800000"/>
              <a:headEnd/>
              <a:tailEnd/>
            </a:ln>
          </p:spPr>
        </p:pic>
        <p:pic>
          <p:nvPicPr>
            <p:cNvPr id="4145" name="Picture 8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75906" y="2079045"/>
              <a:ext cx="490472" cy="249869"/>
            </a:xfrm>
            <a:prstGeom prst="rect">
              <a:avLst/>
            </a:prstGeom>
            <a:noFill/>
            <a:ln w="9525">
              <a:noFill/>
              <a:miter lim="800000"/>
              <a:headEnd/>
              <a:tailEnd/>
            </a:ln>
          </p:spPr>
        </p:pic>
        <p:pic>
          <p:nvPicPr>
            <p:cNvPr id="4146" name="Picture 8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60380" y="1898666"/>
              <a:ext cx="280966" cy="322316"/>
            </a:xfrm>
            <a:prstGeom prst="rect">
              <a:avLst/>
            </a:prstGeom>
            <a:noFill/>
            <a:ln w="9525">
              <a:noFill/>
              <a:miter lim="800000"/>
              <a:headEnd/>
              <a:tailEnd/>
            </a:ln>
          </p:spPr>
        </p:pic>
        <p:pic>
          <p:nvPicPr>
            <p:cNvPr id="4147" name="Picture 8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99098" y="1854310"/>
              <a:ext cx="368666" cy="275004"/>
            </a:xfrm>
            <a:prstGeom prst="rect">
              <a:avLst/>
            </a:prstGeom>
            <a:noFill/>
            <a:ln w="9525">
              <a:noFill/>
              <a:miter lim="800000"/>
              <a:headEnd/>
              <a:tailEnd/>
            </a:ln>
          </p:spPr>
        </p:pic>
        <p:sp>
          <p:nvSpPr>
            <p:cNvPr id="4148" name="Oval 819"/>
            <p:cNvSpPr>
              <a:spLocks noChangeArrowheads="1"/>
            </p:cNvSpPr>
            <p:nvPr/>
          </p:nvSpPr>
          <p:spPr bwMode="auto">
            <a:xfrm>
              <a:off x="1571604" y="1355466"/>
              <a:ext cx="1473040" cy="1073402"/>
            </a:xfrm>
            <a:prstGeom prst="ellipse">
              <a:avLst/>
            </a:prstGeom>
            <a:solidFill>
              <a:srgbClr val="C8D9E6">
                <a:alpha val="30196"/>
              </a:srgbClr>
            </a:solidFill>
            <a:ln w="9525">
              <a:solidFill>
                <a:schemeClr val="bg2"/>
              </a:solidFill>
              <a:round/>
              <a:headEnd/>
              <a:tailEnd/>
            </a:ln>
          </p:spPr>
          <p:txBody>
            <a:bodyPr wrap="none" anchor="ctr"/>
            <a:lstStyle/>
            <a:p>
              <a:pPr>
                <a:lnSpc>
                  <a:spcPct val="80000"/>
                </a:lnSpc>
              </a:pPr>
              <a:r>
                <a:rPr lang="en-US" sz="1600" i="1">
                  <a:latin typeface="Footlight MT Light" pitchFamily="18" charset="0"/>
                  <a:cs typeface="Times New Roman" pitchFamily="18" charset="0"/>
                </a:rPr>
                <a:t>Annihilation</a:t>
              </a:r>
            </a:p>
          </p:txBody>
        </p:sp>
        <p:sp>
          <p:nvSpPr>
            <p:cNvPr id="4149" name="WordArt 820"/>
            <p:cNvSpPr>
              <a:spLocks noChangeArrowheads="1" noChangeShapeType="1" noTextEdit="1"/>
            </p:cNvSpPr>
            <p:nvPr/>
          </p:nvSpPr>
          <p:spPr bwMode="auto">
            <a:xfrm rot="21048655">
              <a:off x="708833" y="1086879"/>
              <a:ext cx="1484439" cy="335497"/>
            </a:xfrm>
            <a:prstGeom prst="rect">
              <a:avLst/>
            </a:prstGeom>
          </p:spPr>
          <p:txBody>
            <a:bodyPr spcFirstLastPara="1" wrap="none" fromWordArt="1">
              <a:prstTxWarp prst="textArchUp">
                <a:avLst>
                  <a:gd name="adj" fmla="val 10800004"/>
                </a:avLst>
              </a:prstTxWarp>
            </a:bodyPr>
            <a:lstStyle/>
            <a:p>
              <a:r>
                <a:rPr lang="fr-FR" sz="1000" kern="10" dirty="0" err="1">
                  <a:ln w="6350">
                    <a:solidFill>
                      <a:srgbClr val="000000"/>
                    </a:solidFill>
                    <a:round/>
                    <a:headEnd/>
                    <a:tailEnd/>
                  </a:ln>
                  <a:solidFill>
                    <a:srgbClr val="000000"/>
                  </a:solidFill>
                  <a:latin typeface="Footlight MT Light"/>
                </a:rPr>
                <a:t>Matiere</a:t>
              </a:r>
              <a:r>
                <a:rPr lang="fr-FR" sz="1000" kern="10" dirty="0">
                  <a:ln w="6350">
                    <a:solidFill>
                      <a:srgbClr val="000000"/>
                    </a:solidFill>
                    <a:round/>
                    <a:headEnd/>
                    <a:tailEnd/>
                  </a:ln>
                  <a:solidFill>
                    <a:srgbClr val="000000"/>
                  </a:solidFill>
                  <a:latin typeface="Footlight MT Light"/>
                </a:rPr>
                <a:t> noire </a:t>
              </a:r>
            </a:p>
          </p:txBody>
        </p:sp>
      </p:grpSp>
      <p:pic>
        <p:nvPicPr>
          <p:cNvPr id="4101" name="Picture 825" descr="terre-europe"/>
          <p:cNvPicPr>
            <a:picLocks noChangeAspect="1" noChangeArrowheads="1"/>
          </p:cNvPicPr>
          <p:nvPr/>
        </p:nvPicPr>
        <p:blipFill>
          <a:blip r:embed="rId9" cstate="print">
            <a:clrChange>
              <a:clrFrom>
                <a:srgbClr val="070506"/>
              </a:clrFrom>
              <a:clrTo>
                <a:srgbClr val="070506">
                  <a:alpha val="0"/>
                </a:srgbClr>
              </a:clrTo>
            </a:clrChange>
          </a:blip>
          <a:srcRect/>
          <a:stretch>
            <a:fillRect/>
          </a:stretch>
        </p:blipFill>
        <p:spPr bwMode="auto">
          <a:xfrm>
            <a:off x="7929563" y="1285875"/>
            <a:ext cx="1384300" cy="1000125"/>
          </a:xfrm>
          <a:prstGeom prst="rect">
            <a:avLst/>
          </a:prstGeom>
          <a:noFill/>
          <a:ln w="9525">
            <a:noFill/>
            <a:miter lim="800000"/>
            <a:headEnd/>
            <a:tailEnd/>
          </a:ln>
        </p:spPr>
      </p:pic>
      <p:pic>
        <p:nvPicPr>
          <p:cNvPr id="4102" name="Picture 826" descr="0304AMSsmall"/>
          <p:cNvPicPr>
            <a:picLocks noChangeAspect="1" noChangeArrowheads="1"/>
          </p:cNvPicPr>
          <p:nvPr/>
        </p:nvPicPr>
        <p:blipFill>
          <a:blip r:embed="rId10" cstate="print">
            <a:clrChange>
              <a:clrFrom>
                <a:srgbClr val="FEFEFE"/>
              </a:clrFrom>
              <a:clrTo>
                <a:srgbClr val="FEFEFE">
                  <a:alpha val="0"/>
                </a:srgbClr>
              </a:clrTo>
            </a:clrChange>
          </a:blip>
          <a:srcRect/>
          <a:stretch>
            <a:fillRect/>
          </a:stretch>
        </p:blipFill>
        <p:spPr bwMode="auto">
          <a:xfrm>
            <a:off x="7262813" y="1428750"/>
            <a:ext cx="809625" cy="750888"/>
          </a:xfrm>
          <a:prstGeom prst="rect">
            <a:avLst/>
          </a:prstGeom>
          <a:noFill/>
          <a:ln w="9525">
            <a:noFill/>
            <a:miter lim="800000"/>
            <a:headEnd/>
            <a:tailEnd/>
          </a:ln>
        </p:spPr>
      </p:pic>
      <p:grpSp>
        <p:nvGrpSpPr>
          <p:cNvPr id="3" name="Groupe 78"/>
          <p:cNvGrpSpPr>
            <a:grpSpLocks/>
          </p:cNvGrpSpPr>
          <p:nvPr/>
        </p:nvGrpSpPr>
        <p:grpSpPr bwMode="auto">
          <a:xfrm>
            <a:off x="2428875" y="1143000"/>
            <a:ext cx="4695825" cy="3714750"/>
            <a:chOff x="2126666" y="1413911"/>
            <a:chExt cx="4673528" cy="3571792"/>
          </a:xfrm>
        </p:grpSpPr>
        <p:sp>
          <p:nvSpPr>
            <p:cNvPr id="4122" name="Text Box 812"/>
            <p:cNvSpPr txBox="1">
              <a:spLocks noChangeArrowheads="1"/>
            </p:cNvSpPr>
            <p:nvPr/>
          </p:nvSpPr>
          <p:spPr bwMode="auto">
            <a:xfrm>
              <a:off x="2126666" y="1622642"/>
              <a:ext cx="1143008" cy="707886"/>
            </a:xfrm>
            <a:prstGeom prst="rect">
              <a:avLst/>
            </a:prstGeom>
            <a:noFill/>
            <a:ln w="9525">
              <a:noFill/>
              <a:miter lim="800000"/>
              <a:headEnd/>
              <a:tailEnd/>
            </a:ln>
          </p:spPr>
          <p:txBody>
            <a:bodyPr>
              <a:spAutoFit/>
            </a:bodyPr>
            <a:lstStyle/>
            <a:p>
              <a:pPr algn="l">
                <a:spcBef>
                  <a:spcPct val="50000"/>
                </a:spcBef>
              </a:pPr>
              <a:r>
                <a:rPr lang="en-US" sz="1600">
                  <a:latin typeface="Footlight MT Light" pitchFamily="18" charset="0"/>
                </a:rPr>
                <a:t>Etat</a:t>
              </a:r>
            </a:p>
            <a:p>
              <a:pPr algn="l">
                <a:spcBef>
                  <a:spcPct val="50000"/>
                </a:spcBef>
              </a:pPr>
              <a:r>
                <a:rPr lang="en-US" sz="1600">
                  <a:latin typeface="Footlight MT Light" pitchFamily="18" charset="0"/>
                </a:rPr>
                <a:t> final</a:t>
              </a:r>
            </a:p>
          </p:txBody>
        </p:sp>
        <p:sp>
          <p:nvSpPr>
            <p:cNvPr id="4123" name="Freeform 824"/>
            <p:cNvSpPr>
              <a:spLocks/>
            </p:cNvSpPr>
            <p:nvPr/>
          </p:nvSpPr>
          <p:spPr bwMode="auto">
            <a:xfrm rot="-1009801">
              <a:off x="2481423" y="1413911"/>
              <a:ext cx="4318771" cy="1933898"/>
            </a:xfrm>
            <a:custGeom>
              <a:avLst/>
              <a:gdLst>
                <a:gd name="T0" fmla="*/ 1603301 w 2427"/>
                <a:gd name="T1" fmla="*/ 287716 h 2245"/>
                <a:gd name="T2" fmla="*/ 371909 w 2427"/>
                <a:gd name="T3" fmla="*/ 366967 h 2245"/>
                <a:gd name="T4" fmla="*/ 1272320 w 2427"/>
                <a:gd name="T5" fmla="*/ 447079 h 2245"/>
                <a:gd name="T6" fmla="*/ 1192244 w 2427"/>
                <a:gd name="T7" fmla="*/ 578877 h 2245"/>
                <a:gd name="T8" fmla="*/ 124563 w 2427"/>
                <a:gd name="T9" fmla="*/ 632286 h 2245"/>
                <a:gd name="T10" fmla="*/ 1932503 w 2427"/>
                <a:gd name="T11" fmla="*/ 433296 h 2245"/>
                <a:gd name="T12" fmla="*/ 2904093 w 2427"/>
                <a:gd name="T13" fmla="*/ 486705 h 2245"/>
                <a:gd name="T14" fmla="*/ 2343560 w 2427"/>
                <a:gd name="T15" fmla="*/ 62023 h 2245"/>
                <a:gd name="T16" fmla="*/ 4151501 w 2427"/>
                <a:gd name="T17" fmla="*/ 114569 h 2245"/>
                <a:gd name="T18" fmla="*/ 2920108 w 2427"/>
                <a:gd name="T19" fmla="*/ 247229 h 2245"/>
                <a:gd name="T20" fmla="*/ 3165675 w 2427"/>
                <a:gd name="T21" fmla="*/ 101648 h 2245"/>
                <a:gd name="T22" fmla="*/ 3986010 w 2427"/>
                <a:gd name="T23" fmla="*/ 220525 h 2245"/>
                <a:gd name="T24" fmla="*/ 3411241 w 2427"/>
                <a:gd name="T25" fmla="*/ 314420 h 2245"/>
                <a:gd name="T26" fmla="*/ 4397068 w 2427"/>
                <a:gd name="T27" fmla="*/ 433296 h 2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27"/>
                <a:gd name="T43" fmla="*/ 0 h 2245"/>
                <a:gd name="T44" fmla="*/ 2427 w 2427"/>
                <a:gd name="T45" fmla="*/ 2245 h 2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27" h="2245">
                  <a:moveTo>
                    <a:pt x="885" y="983"/>
                  </a:moveTo>
                  <a:cubicBezTo>
                    <a:pt x="560" y="1073"/>
                    <a:pt x="235" y="1164"/>
                    <a:pt x="205" y="1255"/>
                  </a:cubicBezTo>
                  <a:cubicBezTo>
                    <a:pt x="175" y="1346"/>
                    <a:pt x="628" y="1406"/>
                    <a:pt x="703" y="1527"/>
                  </a:cubicBezTo>
                  <a:cubicBezTo>
                    <a:pt x="778" y="1648"/>
                    <a:pt x="764" y="1875"/>
                    <a:pt x="658" y="1981"/>
                  </a:cubicBezTo>
                  <a:cubicBezTo>
                    <a:pt x="552" y="2087"/>
                    <a:pt x="0" y="2245"/>
                    <a:pt x="68" y="2162"/>
                  </a:cubicBezTo>
                  <a:cubicBezTo>
                    <a:pt x="136" y="2079"/>
                    <a:pt x="810" y="1565"/>
                    <a:pt x="1066" y="1482"/>
                  </a:cubicBezTo>
                  <a:cubicBezTo>
                    <a:pt x="1322" y="1399"/>
                    <a:pt x="1564" y="1876"/>
                    <a:pt x="1602" y="1664"/>
                  </a:cubicBezTo>
                  <a:cubicBezTo>
                    <a:pt x="1640" y="1452"/>
                    <a:pt x="1178" y="424"/>
                    <a:pt x="1293" y="212"/>
                  </a:cubicBezTo>
                  <a:cubicBezTo>
                    <a:pt x="1408" y="0"/>
                    <a:pt x="2238" y="287"/>
                    <a:pt x="2291" y="393"/>
                  </a:cubicBezTo>
                  <a:cubicBezTo>
                    <a:pt x="2344" y="499"/>
                    <a:pt x="1702" y="855"/>
                    <a:pt x="1611" y="847"/>
                  </a:cubicBezTo>
                  <a:cubicBezTo>
                    <a:pt x="1520" y="839"/>
                    <a:pt x="1649" y="363"/>
                    <a:pt x="1747" y="348"/>
                  </a:cubicBezTo>
                  <a:cubicBezTo>
                    <a:pt x="1845" y="333"/>
                    <a:pt x="2177" y="635"/>
                    <a:pt x="2200" y="756"/>
                  </a:cubicBezTo>
                  <a:cubicBezTo>
                    <a:pt x="2223" y="877"/>
                    <a:pt x="1845" y="953"/>
                    <a:pt x="1883" y="1074"/>
                  </a:cubicBezTo>
                  <a:cubicBezTo>
                    <a:pt x="1921" y="1195"/>
                    <a:pt x="2174" y="1338"/>
                    <a:pt x="2427" y="1482"/>
                  </a:cubicBezTo>
                </a:path>
              </a:pathLst>
            </a:custGeom>
            <a:noFill/>
            <a:ln w="9525">
              <a:solidFill>
                <a:schemeClr val="tx1"/>
              </a:solidFill>
              <a:round/>
              <a:headEnd/>
              <a:tailEnd type="triangle" w="med" len="med"/>
            </a:ln>
          </p:spPr>
          <p:txBody>
            <a:bodyPr/>
            <a:lstStyle/>
            <a:p>
              <a:endParaRPr lang="fr-FR"/>
            </a:p>
          </p:txBody>
        </p:sp>
        <p:sp>
          <p:nvSpPr>
            <p:cNvPr id="4124" name="Text Box 828"/>
            <p:cNvSpPr txBox="1">
              <a:spLocks noChangeArrowheads="1"/>
            </p:cNvSpPr>
            <p:nvPr/>
          </p:nvSpPr>
          <p:spPr bwMode="auto">
            <a:xfrm>
              <a:off x="2523412" y="1570614"/>
              <a:ext cx="1599520" cy="828604"/>
            </a:xfrm>
            <a:prstGeom prst="rect">
              <a:avLst/>
            </a:prstGeom>
            <a:noFill/>
            <a:ln w="9525">
              <a:noFill/>
              <a:miter lim="800000"/>
              <a:headEnd/>
              <a:tailEnd/>
            </a:ln>
          </p:spPr>
          <p:txBody>
            <a:bodyPr>
              <a:spAutoFit/>
            </a:bodyPr>
            <a:lstStyle/>
            <a:p>
              <a:pPr>
                <a:spcBef>
                  <a:spcPct val="50000"/>
                </a:spcBef>
              </a:pPr>
              <a:r>
                <a:rPr lang="en-US" sz="2000" dirty="0">
                  <a:latin typeface="Times" pitchFamily="18" charset="0"/>
                </a:rPr>
                <a:t>e</a:t>
              </a:r>
              <a:r>
                <a:rPr lang="en-US" sz="2000" baseline="30000" dirty="0">
                  <a:latin typeface="Times" pitchFamily="18" charset="0"/>
                </a:rPr>
                <a:t>-</a:t>
              </a:r>
              <a:r>
                <a:rPr lang="en-US" sz="2000" dirty="0">
                  <a:latin typeface="Times" pitchFamily="18" charset="0"/>
                </a:rPr>
                <a:t>, p</a:t>
              </a:r>
              <a:r>
                <a:rPr lang="en-US" sz="2000" baseline="30000" dirty="0">
                  <a:latin typeface="Times" pitchFamily="18" charset="0"/>
                </a:rPr>
                <a:t>+</a:t>
              </a:r>
              <a:r>
                <a:rPr lang="en-US" sz="2000" dirty="0">
                  <a:latin typeface="Times" pitchFamily="18" charset="0"/>
                </a:rPr>
                <a:t>, .., Fe</a:t>
              </a:r>
            </a:p>
            <a:p>
              <a:pPr>
                <a:spcBef>
                  <a:spcPct val="50000"/>
                </a:spcBef>
              </a:pPr>
              <a:r>
                <a:rPr lang="en-US" sz="2000" dirty="0">
                  <a:latin typeface="Times" pitchFamily="18" charset="0"/>
                </a:rPr>
                <a:t>e</a:t>
              </a:r>
              <a:r>
                <a:rPr lang="en-US" sz="2000" baseline="30000" dirty="0">
                  <a:latin typeface="Arial Unicode MS" pitchFamily="34" charset="-128"/>
                  <a:ea typeface="Arial Unicode MS" pitchFamily="34" charset="-128"/>
                  <a:cs typeface="Arial Unicode MS" pitchFamily="34" charset="-128"/>
                </a:rPr>
                <a:t>+</a:t>
              </a:r>
              <a:r>
                <a:rPr lang="en-US" sz="2000" dirty="0">
                  <a:latin typeface="Times" pitchFamily="18" charset="0"/>
                </a:rPr>
                <a:t>, </a:t>
              </a:r>
              <a:r>
                <a:rPr lang="en-US" sz="2000" dirty="0">
                  <a:latin typeface="Times New Roman Bar"/>
                </a:rPr>
                <a:t>p</a:t>
              </a:r>
              <a:r>
                <a:rPr lang="en-US" sz="2000" dirty="0"/>
                <a:t>, </a:t>
              </a:r>
              <a:r>
                <a:rPr lang="en-US" sz="2000" dirty="0">
                  <a:latin typeface="Times New Roman Bar"/>
                </a:rPr>
                <a:t>D</a:t>
              </a:r>
            </a:p>
          </p:txBody>
        </p:sp>
        <p:sp>
          <p:nvSpPr>
            <p:cNvPr id="4125" name="Text Box 829"/>
            <p:cNvSpPr txBox="1">
              <a:spLocks noChangeArrowheads="1"/>
            </p:cNvSpPr>
            <p:nvPr/>
          </p:nvSpPr>
          <p:spPr bwMode="auto">
            <a:xfrm>
              <a:off x="2894528" y="2039546"/>
              <a:ext cx="443374" cy="400110"/>
            </a:xfrm>
            <a:prstGeom prst="rect">
              <a:avLst/>
            </a:prstGeom>
            <a:noFill/>
            <a:ln w="9525">
              <a:noFill/>
              <a:miter lim="800000"/>
              <a:headEnd/>
              <a:tailEnd/>
            </a:ln>
          </p:spPr>
          <p:txBody>
            <a:bodyPr>
              <a:spAutoFit/>
            </a:bodyPr>
            <a:lstStyle/>
            <a:p>
              <a:pPr>
                <a:spcBef>
                  <a:spcPct val="50000"/>
                </a:spcBef>
              </a:pPr>
              <a:r>
                <a:rPr lang="en-US" sz="2000" dirty="0">
                  <a:cs typeface="Times New Roman" pitchFamily="18" charset="0"/>
                </a:rPr>
                <a:t>¯</a:t>
              </a:r>
            </a:p>
          </p:txBody>
        </p:sp>
        <p:sp>
          <p:nvSpPr>
            <p:cNvPr id="4126" name="Text Box 830"/>
            <p:cNvSpPr txBox="1">
              <a:spLocks noChangeArrowheads="1"/>
            </p:cNvSpPr>
            <p:nvPr/>
          </p:nvSpPr>
          <p:spPr bwMode="auto">
            <a:xfrm>
              <a:off x="3133698" y="2001228"/>
              <a:ext cx="443374" cy="784830"/>
            </a:xfrm>
            <a:prstGeom prst="rect">
              <a:avLst/>
            </a:prstGeom>
            <a:noFill/>
            <a:ln w="28575">
              <a:noFill/>
              <a:miter lim="800000"/>
              <a:headEnd/>
              <a:tailEnd/>
            </a:ln>
          </p:spPr>
          <p:txBody>
            <a:bodyPr>
              <a:spAutoFit/>
            </a:bodyPr>
            <a:lstStyle/>
            <a:p>
              <a:pPr>
                <a:spcBef>
                  <a:spcPct val="50000"/>
                </a:spcBef>
              </a:pPr>
              <a:r>
                <a:rPr lang="en-US" dirty="0"/>
                <a:t>¯</a:t>
              </a:r>
            </a:p>
            <a:p>
              <a:pPr>
                <a:spcBef>
                  <a:spcPct val="50000"/>
                </a:spcBef>
              </a:pPr>
              <a:endParaRPr lang="en-US" dirty="0">
                <a:solidFill>
                  <a:srgbClr val="0000FF"/>
                </a:solidFill>
                <a:cs typeface="Times New Roman" pitchFamily="18" charset="0"/>
              </a:endParaRPr>
            </a:p>
          </p:txBody>
        </p:sp>
        <p:sp>
          <p:nvSpPr>
            <p:cNvPr id="4127" name="Text Box 822"/>
            <p:cNvSpPr txBox="1">
              <a:spLocks noChangeArrowheads="1"/>
            </p:cNvSpPr>
            <p:nvPr/>
          </p:nvSpPr>
          <p:spPr bwMode="auto">
            <a:xfrm>
              <a:off x="5824111" y="4298820"/>
              <a:ext cx="699978" cy="461665"/>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pitchFamily="18" charset="0"/>
                </a:rPr>
                <a:t>γ</a:t>
              </a:r>
              <a:endParaRPr lang="en-US" sz="2400">
                <a:solidFill>
                  <a:srgbClr val="FF0000"/>
                </a:solidFill>
                <a:cs typeface="Times New Roman" pitchFamily="18" charset="0"/>
              </a:endParaRPr>
            </a:p>
          </p:txBody>
        </p:sp>
        <p:sp>
          <p:nvSpPr>
            <p:cNvPr id="4128" name="Text Box 822"/>
            <p:cNvSpPr txBox="1">
              <a:spLocks noChangeArrowheads="1"/>
            </p:cNvSpPr>
            <p:nvPr/>
          </p:nvSpPr>
          <p:spPr bwMode="auto">
            <a:xfrm>
              <a:off x="5977390" y="2809497"/>
              <a:ext cx="699978" cy="461665"/>
            </a:xfrm>
            <a:prstGeom prst="rect">
              <a:avLst/>
            </a:prstGeom>
            <a:noFill/>
            <a:ln w="9525">
              <a:noFill/>
              <a:miter lim="800000"/>
              <a:headEnd/>
              <a:tailEnd/>
            </a:ln>
          </p:spPr>
          <p:txBody>
            <a:bodyPr>
              <a:spAutoFit/>
            </a:bodyPr>
            <a:lstStyle/>
            <a:p>
              <a:pPr>
                <a:spcBef>
                  <a:spcPct val="50000"/>
                </a:spcBef>
              </a:pPr>
              <a:r>
                <a:rPr lang="en-US" sz="2400">
                  <a:solidFill>
                    <a:srgbClr val="009900"/>
                  </a:solidFill>
                  <a:cs typeface="Times New Roman" pitchFamily="18" charset="0"/>
                </a:rPr>
                <a:t>ν</a:t>
              </a:r>
            </a:p>
          </p:txBody>
        </p:sp>
        <p:sp>
          <p:nvSpPr>
            <p:cNvPr id="4129" name="Line 823"/>
            <p:cNvSpPr>
              <a:spLocks noChangeShapeType="1"/>
            </p:cNvSpPr>
            <p:nvPr/>
          </p:nvSpPr>
          <p:spPr bwMode="auto">
            <a:xfrm>
              <a:off x="4000495" y="2428868"/>
              <a:ext cx="2250244" cy="2556835"/>
            </a:xfrm>
            <a:prstGeom prst="line">
              <a:avLst/>
            </a:prstGeom>
            <a:noFill/>
            <a:ln w="9525">
              <a:solidFill>
                <a:srgbClr val="FF0000"/>
              </a:solidFill>
              <a:round/>
              <a:headEnd/>
              <a:tailEnd type="triangle" w="med" len="med"/>
            </a:ln>
          </p:spPr>
          <p:txBody>
            <a:bodyPr/>
            <a:lstStyle/>
            <a:p>
              <a:endParaRPr lang="fr-FR"/>
            </a:p>
          </p:txBody>
        </p:sp>
        <p:sp>
          <p:nvSpPr>
            <p:cNvPr id="4130" name="Line 823"/>
            <p:cNvSpPr>
              <a:spLocks noChangeShapeType="1"/>
            </p:cNvSpPr>
            <p:nvPr/>
          </p:nvSpPr>
          <p:spPr bwMode="auto">
            <a:xfrm>
              <a:off x="4006931" y="2428868"/>
              <a:ext cx="2741541" cy="1048359"/>
            </a:xfrm>
            <a:prstGeom prst="line">
              <a:avLst/>
            </a:prstGeom>
            <a:noFill/>
            <a:ln w="9525">
              <a:solidFill>
                <a:srgbClr val="009900"/>
              </a:solidFill>
              <a:round/>
              <a:headEnd/>
              <a:tailEnd type="triangle" w="med" len="med"/>
            </a:ln>
          </p:spPr>
          <p:txBody>
            <a:bodyPr/>
            <a:lstStyle/>
            <a:p>
              <a:endParaRPr lang="fr-FR"/>
            </a:p>
          </p:txBody>
        </p:sp>
      </p:grpSp>
      <p:pic>
        <p:nvPicPr>
          <p:cNvPr id="4104" name="Picture 18" descr="0052_xray_widefield.jpg                                        001F4348Macintosh HD                   B746CC0A:"/>
          <p:cNvPicPr>
            <a:picLocks noChangeAspect="1" noChangeArrowheads="1"/>
          </p:cNvPicPr>
          <p:nvPr/>
        </p:nvPicPr>
        <p:blipFill>
          <a:blip r:embed="rId11" cstate="print"/>
          <a:srcRect/>
          <a:stretch>
            <a:fillRect/>
          </a:stretch>
        </p:blipFill>
        <p:spPr bwMode="auto">
          <a:xfrm>
            <a:off x="714375" y="4333875"/>
            <a:ext cx="1071563" cy="1071563"/>
          </a:xfrm>
          <a:prstGeom prst="rect">
            <a:avLst/>
          </a:prstGeom>
          <a:noFill/>
          <a:ln w="9525">
            <a:noFill/>
            <a:miter lim="800000"/>
            <a:headEnd/>
            <a:tailEnd/>
          </a:ln>
        </p:spPr>
      </p:pic>
      <p:sp>
        <p:nvSpPr>
          <p:cNvPr id="4108" name="ZoneTexte 73"/>
          <p:cNvSpPr txBox="1">
            <a:spLocks noChangeArrowheads="1"/>
          </p:cNvSpPr>
          <p:nvPr/>
        </p:nvSpPr>
        <p:spPr bwMode="auto">
          <a:xfrm>
            <a:off x="285750" y="4000500"/>
            <a:ext cx="2071688" cy="307975"/>
          </a:xfrm>
          <a:prstGeom prst="rect">
            <a:avLst/>
          </a:prstGeom>
          <a:noFill/>
          <a:ln w="9525">
            <a:noFill/>
            <a:miter lim="800000"/>
            <a:headEnd/>
            <a:tailEnd/>
          </a:ln>
        </p:spPr>
        <p:txBody>
          <a:bodyPr>
            <a:spAutoFit/>
          </a:bodyPr>
          <a:lstStyle/>
          <a:p>
            <a:r>
              <a:rPr lang="fr-FR" sz="1400" b="1" dirty="0" smtClean="0">
                <a:effectLst>
                  <a:outerShdw blurRad="38100" dist="38100" dir="2700000" algn="tl">
                    <a:srgbClr val="000000">
                      <a:alpha val="43137"/>
                    </a:srgbClr>
                  </a:outerShdw>
                </a:effectLst>
              </a:rPr>
              <a:t>Nébuleuses de pulsar</a:t>
            </a:r>
            <a:endParaRPr lang="fr-FR" sz="1400" b="1" dirty="0">
              <a:effectLst>
                <a:outerShdw blurRad="38100" dist="38100" dir="2700000" algn="tl">
                  <a:srgbClr val="000000">
                    <a:alpha val="43137"/>
                  </a:srgbClr>
                </a:outerShdw>
              </a:effectLst>
            </a:endParaRPr>
          </a:p>
        </p:txBody>
      </p:sp>
      <p:sp>
        <p:nvSpPr>
          <p:cNvPr id="4109" name="ZoneTexte 74"/>
          <p:cNvSpPr txBox="1">
            <a:spLocks noChangeArrowheads="1"/>
          </p:cNvSpPr>
          <p:nvPr/>
        </p:nvSpPr>
        <p:spPr bwMode="auto">
          <a:xfrm>
            <a:off x="214313" y="2500313"/>
            <a:ext cx="2143125" cy="369887"/>
          </a:xfrm>
          <a:prstGeom prst="rect">
            <a:avLst/>
          </a:prstGeom>
          <a:noFill/>
          <a:ln w="9525">
            <a:noFill/>
            <a:miter lim="800000"/>
            <a:headEnd/>
            <a:tailEnd/>
          </a:ln>
        </p:spPr>
        <p:txBody>
          <a:bodyPr>
            <a:spAutoFit/>
          </a:bodyPr>
          <a:lstStyle/>
          <a:p>
            <a:r>
              <a:rPr lang="fr-FR" b="1" smtClean="0">
                <a:effectLst>
                  <a:outerShdw blurRad="38100" dist="38100" dir="2700000" algn="tl">
                    <a:srgbClr val="000000">
                      <a:alpha val="43137"/>
                    </a:srgbClr>
                  </a:outerShdw>
                </a:effectLst>
              </a:rPr>
              <a:t> </a:t>
            </a:r>
            <a:r>
              <a:rPr lang="fr-FR" sz="1400" b="1" smtClean="0">
                <a:effectLst>
                  <a:outerShdw blurRad="38100" dist="38100" dir="2700000" algn="tl">
                    <a:srgbClr val="000000">
                      <a:alpha val="43137"/>
                    </a:srgbClr>
                  </a:outerShdw>
                </a:effectLst>
              </a:rPr>
              <a:t>Restes de </a:t>
            </a:r>
            <a:r>
              <a:rPr lang="fr-FR" sz="1400" b="1" smtClean="0">
                <a:effectLst>
                  <a:outerShdw blurRad="38100" dist="38100" dir="2700000" algn="tl">
                    <a:srgbClr val="000000">
                      <a:alpha val="43137"/>
                    </a:srgbClr>
                  </a:outerShdw>
                </a:effectLst>
              </a:rPr>
              <a:t>Supernovae</a:t>
            </a:r>
            <a:endParaRPr lang="fr-FR" sz="1400" b="1">
              <a:effectLst>
                <a:outerShdw blurRad="38100" dist="38100" dir="2700000" algn="tl">
                  <a:srgbClr val="000000">
                    <a:alpha val="43137"/>
                  </a:srgbClr>
                </a:outerShdw>
              </a:effectLst>
            </a:endParaRPr>
          </a:p>
        </p:txBody>
      </p:sp>
      <p:pic>
        <p:nvPicPr>
          <p:cNvPr id="4110" name="Picture 4" descr="&#10;sn1006.jpg                                                     001F4348Macintosh HD                   B746CC0A:"/>
          <p:cNvPicPr>
            <a:picLocks noChangeAspect="1" noChangeArrowheads="1"/>
          </p:cNvPicPr>
          <p:nvPr/>
        </p:nvPicPr>
        <p:blipFill>
          <a:blip r:embed="rId12" cstate="print"/>
          <a:srcRect/>
          <a:stretch>
            <a:fillRect/>
          </a:stretch>
        </p:blipFill>
        <p:spPr bwMode="auto">
          <a:xfrm>
            <a:off x="766763" y="2928938"/>
            <a:ext cx="1019175" cy="1019175"/>
          </a:xfrm>
          <a:prstGeom prst="rect">
            <a:avLst/>
          </a:prstGeom>
          <a:noFill/>
          <a:ln w="9525">
            <a:noFill/>
            <a:miter lim="800000"/>
            <a:headEnd/>
            <a:tailEnd/>
          </a:ln>
        </p:spPr>
      </p:pic>
      <p:pic>
        <p:nvPicPr>
          <p:cNvPr id="4111" name="Picture 8" descr="HESS_from_air_1"/>
          <p:cNvPicPr>
            <a:picLocks noChangeAspect="1" noChangeArrowheads="1"/>
          </p:cNvPicPr>
          <p:nvPr/>
        </p:nvPicPr>
        <p:blipFill>
          <a:blip r:embed="rId13" cstate="print"/>
          <a:srcRect l="-175" r="229"/>
          <a:stretch>
            <a:fillRect/>
          </a:stretch>
        </p:blipFill>
        <p:spPr bwMode="auto">
          <a:xfrm>
            <a:off x="6715125" y="4025900"/>
            <a:ext cx="2143125" cy="1331913"/>
          </a:xfrm>
          <a:prstGeom prst="rect">
            <a:avLst/>
          </a:prstGeom>
          <a:noFill/>
          <a:ln w="9525">
            <a:noFill/>
            <a:miter lim="800000"/>
            <a:headEnd/>
            <a:tailEnd/>
          </a:ln>
        </p:spPr>
      </p:pic>
      <p:pic>
        <p:nvPicPr>
          <p:cNvPr id="4112" name="Picture 3"/>
          <p:cNvPicPr>
            <a:picLocks noChangeAspect="1" noChangeArrowheads="1"/>
          </p:cNvPicPr>
          <p:nvPr/>
        </p:nvPicPr>
        <p:blipFill>
          <a:blip r:embed="rId14" cstate="print"/>
          <a:srcRect/>
          <a:stretch>
            <a:fillRect/>
          </a:stretch>
        </p:blipFill>
        <p:spPr bwMode="auto">
          <a:xfrm>
            <a:off x="7286625" y="2714625"/>
            <a:ext cx="1428750" cy="1071563"/>
          </a:xfrm>
          <a:prstGeom prst="rect">
            <a:avLst/>
          </a:prstGeom>
          <a:noFill/>
          <a:ln w="9525">
            <a:noFill/>
            <a:miter lim="800000"/>
            <a:headEnd/>
            <a:tailEnd/>
          </a:ln>
        </p:spPr>
      </p:pic>
      <p:sp>
        <p:nvSpPr>
          <p:cNvPr id="4113" name="Text Box 827"/>
          <p:cNvSpPr txBox="1">
            <a:spLocks noChangeArrowheads="1"/>
          </p:cNvSpPr>
          <p:nvPr/>
        </p:nvSpPr>
        <p:spPr bwMode="auto">
          <a:xfrm>
            <a:off x="6964362" y="1071563"/>
            <a:ext cx="1570038" cy="307777"/>
          </a:xfrm>
          <a:prstGeom prst="rect">
            <a:avLst/>
          </a:prstGeom>
          <a:noFill/>
          <a:ln w="9525">
            <a:noFill/>
            <a:miter lim="800000"/>
            <a:headEnd/>
            <a:tailEnd/>
          </a:ln>
        </p:spPr>
        <p:txBody>
          <a:bodyPr wrap="square">
            <a:spAutoFit/>
          </a:bodyPr>
          <a:lstStyle/>
          <a:p>
            <a:pPr>
              <a:spcBef>
                <a:spcPct val="50000"/>
              </a:spcBef>
            </a:pPr>
            <a:r>
              <a:rPr lang="en-US" sz="1400" b="1" i="1" dirty="0" smtClean="0">
                <a:latin typeface="Footlight MT Light" pitchFamily="18" charset="0"/>
              </a:rPr>
              <a:t>AMS02 </a:t>
            </a:r>
            <a:r>
              <a:rPr lang="en-US" sz="1400" b="1" dirty="0" smtClean="0">
                <a:latin typeface="Footlight MT Light" pitchFamily="18" charset="0"/>
              </a:rPr>
              <a:t>( LAPP)</a:t>
            </a:r>
            <a:endParaRPr lang="en-US" sz="1400" b="1" dirty="0">
              <a:latin typeface="Footlight MT Light" pitchFamily="18" charset="0"/>
            </a:endParaRPr>
          </a:p>
        </p:txBody>
      </p:sp>
      <p:sp>
        <p:nvSpPr>
          <p:cNvPr id="4114" name="Text Box 827"/>
          <p:cNvSpPr txBox="1">
            <a:spLocks noChangeArrowheads="1"/>
          </p:cNvSpPr>
          <p:nvPr/>
        </p:nvSpPr>
        <p:spPr bwMode="auto">
          <a:xfrm>
            <a:off x="6786563" y="2357438"/>
            <a:ext cx="2286000" cy="307975"/>
          </a:xfrm>
          <a:prstGeom prst="rect">
            <a:avLst/>
          </a:prstGeom>
          <a:noFill/>
          <a:ln w="9525">
            <a:noFill/>
            <a:miter lim="800000"/>
            <a:headEnd/>
            <a:tailEnd/>
          </a:ln>
        </p:spPr>
        <p:txBody>
          <a:bodyPr>
            <a:spAutoFit/>
          </a:bodyPr>
          <a:lstStyle/>
          <a:p>
            <a:pPr>
              <a:spcBef>
                <a:spcPct val="50000"/>
              </a:spcBef>
            </a:pPr>
            <a:r>
              <a:rPr lang="en-US" sz="1400" b="1" i="1" dirty="0" err="1">
                <a:effectLst>
                  <a:outerShdw blurRad="38100" dist="38100" dir="2700000" algn="tl">
                    <a:srgbClr val="000000">
                      <a:alpha val="43137"/>
                    </a:srgbClr>
                  </a:outerShdw>
                </a:effectLst>
                <a:latin typeface="Footlight MT Light" pitchFamily="18" charset="0"/>
              </a:rPr>
              <a:t>Antares:Telescope</a:t>
            </a:r>
            <a:r>
              <a:rPr lang="en-US" sz="1400" b="1" i="1" dirty="0">
                <a:effectLst>
                  <a:outerShdw blurRad="38100" dist="38100" dir="2700000" algn="tl">
                    <a:srgbClr val="000000">
                      <a:alpha val="43137"/>
                    </a:srgbClr>
                  </a:outerShdw>
                </a:effectLst>
                <a:latin typeface="Footlight MT Light" pitchFamily="18" charset="0"/>
              </a:rPr>
              <a:t> neutrinos </a:t>
            </a:r>
          </a:p>
        </p:txBody>
      </p:sp>
      <p:pic>
        <p:nvPicPr>
          <p:cNvPr id="4115" name="Picture 5"/>
          <p:cNvPicPr>
            <a:picLocks noChangeAspect="1" noChangeArrowheads="1"/>
          </p:cNvPicPr>
          <p:nvPr/>
        </p:nvPicPr>
        <p:blipFill>
          <a:blip r:embed="rId15" cstate="print"/>
          <a:srcRect/>
          <a:stretch>
            <a:fillRect/>
          </a:stretch>
        </p:blipFill>
        <p:spPr bwMode="auto">
          <a:xfrm>
            <a:off x="714375" y="5715000"/>
            <a:ext cx="1214438" cy="1000125"/>
          </a:xfrm>
          <a:prstGeom prst="rect">
            <a:avLst/>
          </a:prstGeom>
          <a:noFill/>
          <a:ln w="9525">
            <a:noFill/>
            <a:miter lim="800000"/>
            <a:headEnd/>
            <a:tailEnd/>
          </a:ln>
        </p:spPr>
      </p:pic>
      <p:sp>
        <p:nvSpPr>
          <p:cNvPr id="4116" name="Text Box 827"/>
          <p:cNvSpPr txBox="1">
            <a:spLocks noChangeArrowheads="1"/>
          </p:cNvSpPr>
          <p:nvPr/>
        </p:nvSpPr>
        <p:spPr bwMode="auto">
          <a:xfrm>
            <a:off x="5715000" y="3763963"/>
            <a:ext cx="3429000" cy="307975"/>
          </a:xfrm>
          <a:prstGeom prst="rect">
            <a:avLst/>
          </a:prstGeom>
          <a:noFill/>
          <a:ln w="9525">
            <a:noFill/>
            <a:miter lim="800000"/>
            <a:headEnd/>
            <a:tailEnd/>
          </a:ln>
        </p:spPr>
        <p:txBody>
          <a:bodyPr>
            <a:spAutoFit/>
          </a:bodyPr>
          <a:lstStyle/>
          <a:p>
            <a:pPr>
              <a:spcBef>
                <a:spcPct val="50000"/>
              </a:spcBef>
            </a:pPr>
            <a:r>
              <a:rPr lang="en-US" sz="1400" b="1" i="1" dirty="0">
                <a:effectLst>
                  <a:outerShdw blurRad="38100" dist="38100" dir="2700000" algn="tl">
                    <a:srgbClr val="000000">
                      <a:alpha val="43137"/>
                    </a:srgbClr>
                  </a:outerShdw>
                </a:effectLst>
                <a:latin typeface="Footlight MT Light" pitchFamily="18" charset="0"/>
              </a:rPr>
              <a:t>HESS: Telescope  </a:t>
            </a:r>
            <a:r>
              <a:rPr lang="en-US" sz="1400" b="1" i="1" dirty="0" smtClean="0">
                <a:effectLst>
                  <a:outerShdw blurRad="38100" dist="38100" dir="2700000" algn="tl">
                    <a:srgbClr val="000000">
                      <a:alpha val="43137"/>
                    </a:srgbClr>
                  </a:outerShdw>
                </a:effectLst>
                <a:latin typeface="Footlight MT Light" pitchFamily="18" charset="0"/>
              </a:rPr>
              <a:t>Gamma (LAPP) </a:t>
            </a:r>
            <a:endParaRPr lang="en-US" sz="1400" b="1" i="1" dirty="0">
              <a:effectLst>
                <a:outerShdw blurRad="38100" dist="38100" dir="2700000" algn="tl">
                  <a:srgbClr val="000000">
                    <a:alpha val="43137"/>
                  </a:srgbClr>
                </a:outerShdw>
              </a:effectLst>
              <a:latin typeface="Footlight MT Light" pitchFamily="18" charset="0"/>
            </a:endParaRPr>
          </a:p>
        </p:txBody>
      </p:sp>
      <p:sp>
        <p:nvSpPr>
          <p:cNvPr id="4117" name="Text Box 827"/>
          <p:cNvSpPr txBox="1">
            <a:spLocks noChangeArrowheads="1"/>
          </p:cNvSpPr>
          <p:nvPr/>
        </p:nvSpPr>
        <p:spPr bwMode="auto">
          <a:xfrm>
            <a:off x="5786438" y="5370513"/>
            <a:ext cx="3643312" cy="630237"/>
          </a:xfrm>
          <a:prstGeom prst="rect">
            <a:avLst/>
          </a:prstGeom>
          <a:noFill/>
          <a:ln w="9525">
            <a:noFill/>
            <a:miter lim="800000"/>
            <a:headEnd/>
            <a:tailEnd/>
          </a:ln>
        </p:spPr>
        <p:txBody>
          <a:bodyPr>
            <a:spAutoFit/>
          </a:bodyPr>
          <a:lstStyle/>
          <a:p>
            <a:pPr algn="l">
              <a:spcBef>
                <a:spcPct val="50000"/>
              </a:spcBef>
            </a:pPr>
            <a:r>
              <a:rPr lang="en-US" sz="1400" b="1" i="1" dirty="0">
                <a:effectLst>
                  <a:outerShdw blurRad="38100" dist="38100" dir="2700000" algn="tl">
                    <a:srgbClr val="000000">
                      <a:alpha val="43137"/>
                    </a:srgbClr>
                  </a:outerShdw>
                </a:effectLst>
                <a:latin typeface="Footlight MT Light" pitchFamily="18" charset="0"/>
              </a:rPr>
              <a:t>Virgo:  detection des </a:t>
            </a:r>
            <a:r>
              <a:rPr lang="en-US" sz="1400" b="1" i="1" dirty="0" err="1">
                <a:effectLst>
                  <a:outerShdw blurRad="38100" dist="38100" dir="2700000" algn="tl">
                    <a:srgbClr val="000000">
                      <a:alpha val="43137"/>
                    </a:srgbClr>
                  </a:outerShdw>
                </a:effectLst>
                <a:latin typeface="Footlight MT Light" pitchFamily="18" charset="0"/>
              </a:rPr>
              <a:t>ondes</a:t>
            </a:r>
            <a:r>
              <a:rPr lang="en-US" sz="1400" b="1" i="1" dirty="0">
                <a:effectLst>
                  <a:outerShdw blurRad="38100" dist="38100" dir="2700000" algn="tl">
                    <a:srgbClr val="000000">
                      <a:alpha val="43137"/>
                    </a:srgbClr>
                  </a:outerShdw>
                </a:effectLst>
                <a:latin typeface="Footlight MT Light" pitchFamily="18" charset="0"/>
              </a:rPr>
              <a:t> </a:t>
            </a:r>
            <a:r>
              <a:rPr lang="en-US" sz="1400" b="1" i="1" dirty="0" err="1">
                <a:effectLst>
                  <a:outerShdw blurRad="38100" dist="38100" dir="2700000" algn="tl">
                    <a:srgbClr val="000000">
                      <a:alpha val="43137"/>
                    </a:srgbClr>
                  </a:outerShdw>
                </a:effectLst>
                <a:latin typeface="Footlight MT Light" pitchFamily="18" charset="0"/>
              </a:rPr>
              <a:t>gravitationnelles</a:t>
            </a:r>
            <a:endParaRPr lang="en-US" sz="1400" b="1" i="1" dirty="0">
              <a:effectLst>
                <a:outerShdw blurRad="38100" dist="38100" dir="2700000" algn="tl">
                  <a:srgbClr val="000000">
                    <a:alpha val="43137"/>
                  </a:srgbClr>
                </a:outerShdw>
              </a:effectLst>
              <a:latin typeface="Footlight MT Light" pitchFamily="18" charset="0"/>
            </a:endParaRPr>
          </a:p>
          <a:p>
            <a:pPr>
              <a:spcBef>
                <a:spcPct val="50000"/>
              </a:spcBef>
            </a:pPr>
            <a:r>
              <a:rPr lang="en-US" sz="1400" b="1" dirty="0" smtClean="0">
                <a:effectLst>
                  <a:outerShdw blurRad="38100" dist="38100" dir="2700000" algn="tl">
                    <a:srgbClr val="000000">
                      <a:alpha val="43137"/>
                    </a:srgbClr>
                  </a:outerShdw>
                </a:effectLst>
                <a:latin typeface="Footlight MT Light" pitchFamily="18" charset="0"/>
              </a:rPr>
              <a:t>(LAPP)</a:t>
            </a:r>
            <a:endParaRPr lang="en-US" sz="1400" b="1" dirty="0">
              <a:effectLst>
                <a:outerShdw blurRad="38100" dist="38100" dir="2700000" algn="tl">
                  <a:srgbClr val="000000">
                    <a:alpha val="43137"/>
                  </a:srgbClr>
                </a:outerShdw>
              </a:effectLst>
              <a:latin typeface="Footlight MT Light" pitchFamily="18" charset="0"/>
            </a:endParaRPr>
          </a:p>
        </p:txBody>
      </p:sp>
      <p:pic>
        <p:nvPicPr>
          <p:cNvPr id="4118" name="Picture 4"/>
          <p:cNvPicPr>
            <a:picLocks noChangeAspect="1" noChangeArrowheads="1"/>
          </p:cNvPicPr>
          <p:nvPr/>
        </p:nvPicPr>
        <p:blipFill>
          <a:blip r:embed="rId16" cstate="print"/>
          <a:srcRect/>
          <a:stretch>
            <a:fillRect/>
          </a:stretch>
        </p:blipFill>
        <p:spPr bwMode="auto">
          <a:xfrm>
            <a:off x="6929438" y="5643563"/>
            <a:ext cx="1841500" cy="1214437"/>
          </a:xfrm>
          <a:prstGeom prst="rect">
            <a:avLst/>
          </a:prstGeom>
          <a:noFill/>
          <a:ln w="9525">
            <a:noFill/>
            <a:miter lim="800000"/>
            <a:headEnd/>
            <a:tailEnd/>
          </a:ln>
        </p:spPr>
      </p:pic>
      <p:pic>
        <p:nvPicPr>
          <p:cNvPr id="4119" name="Picture 5"/>
          <p:cNvPicPr>
            <a:picLocks noChangeAspect="1" noChangeArrowheads="1"/>
          </p:cNvPicPr>
          <p:nvPr/>
        </p:nvPicPr>
        <p:blipFill>
          <a:blip r:embed="rId17" cstate="print"/>
          <a:srcRect/>
          <a:stretch>
            <a:fillRect/>
          </a:stretch>
        </p:blipFill>
        <p:spPr bwMode="auto">
          <a:xfrm>
            <a:off x="3595688" y="5500688"/>
            <a:ext cx="1190625" cy="1182687"/>
          </a:xfrm>
          <a:prstGeom prst="rect">
            <a:avLst/>
          </a:prstGeom>
          <a:noFill/>
          <a:ln w="9525">
            <a:noFill/>
            <a:miter lim="800000"/>
            <a:headEnd/>
            <a:tailEnd/>
          </a:ln>
        </p:spPr>
      </p:pic>
      <p:sp>
        <p:nvSpPr>
          <p:cNvPr id="4120" name="ZoneTexte 93"/>
          <p:cNvSpPr txBox="1">
            <a:spLocks noChangeArrowheads="1"/>
          </p:cNvSpPr>
          <p:nvPr/>
        </p:nvSpPr>
        <p:spPr bwMode="auto">
          <a:xfrm>
            <a:off x="285750" y="5407025"/>
            <a:ext cx="2071688" cy="307777"/>
          </a:xfrm>
          <a:prstGeom prst="rect">
            <a:avLst/>
          </a:prstGeom>
          <a:noFill/>
          <a:ln w="9525">
            <a:noFill/>
            <a:miter lim="800000"/>
            <a:headEnd/>
            <a:tailEnd/>
          </a:ln>
        </p:spPr>
        <p:txBody>
          <a:bodyPr>
            <a:spAutoFit/>
          </a:bodyPr>
          <a:lstStyle/>
          <a:p>
            <a:r>
              <a:rPr lang="fr-FR" sz="1400" dirty="0"/>
              <a:t>Sursaut </a:t>
            </a:r>
            <a:r>
              <a:rPr lang="fr-FR" sz="1400" dirty="0" smtClean="0"/>
              <a:t>Gamma associé        </a:t>
            </a:r>
            <a:endParaRPr lang="fr-FR" sz="1400" dirty="0"/>
          </a:p>
        </p:txBody>
      </p:sp>
      <p:sp>
        <p:nvSpPr>
          <p:cNvPr id="4121" name="ZoneTexte 94"/>
          <p:cNvSpPr txBox="1">
            <a:spLocks noChangeArrowheads="1"/>
          </p:cNvSpPr>
          <p:nvPr/>
        </p:nvSpPr>
        <p:spPr bwMode="auto">
          <a:xfrm>
            <a:off x="3214688" y="5121275"/>
            <a:ext cx="2071687" cy="307975"/>
          </a:xfrm>
          <a:prstGeom prst="rect">
            <a:avLst/>
          </a:prstGeom>
          <a:noFill/>
          <a:ln w="9525">
            <a:noFill/>
            <a:miter lim="800000"/>
            <a:headEnd/>
            <a:tailEnd/>
          </a:ln>
        </p:spPr>
        <p:txBody>
          <a:bodyPr>
            <a:spAutoFit/>
          </a:bodyPr>
          <a:lstStyle/>
          <a:p>
            <a:r>
              <a:rPr lang="fr-FR" sz="1400"/>
              <a:t>Ondes gravitationnelles</a:t>
            </a:r>
            <a:r>
              <a:rPr lang="en-US" sz="1400"/>
              <a:t> </a:t>
            </a:r>
            <a:r>
              <a:rPr lang="fr-FR" sz="1400"/>
              <a:t> </a:t>
            </a:r>
            <a:r>
              <a:rPr lang="en-US" sz="1400"/>
              <a:t>   </a:t>
            </a:r>
          </a:p>
        </p:txBody>
      </p:sp>
      <p:sp>
        <p:nvSpPr>
          <p:cNvPr id="56" name="Espace réservé du contenu 3"/>
          <p:cNvSpPr txBox="1">
            <a:spLocks/>
          </p:cNvSpPr>
          <p:nvPr/>
        </p:nvSpPr>
        <p:spPr>
          <a:xfrm>
            <a:off x="228600" y="0"/>
            <a:ext cx="2819400" cy="9144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pPr algn="r"/>
            <a:r>
              <a:rPr lang="fr-FR" b="1" dirty="0" smtClean="0">
                <a:solidFill>
                  <a:srgbClr val="0000FF"/>
                </a:solidFill>
                <a:effectLst>
                  <a:outerShdw blurRad="38100" dist="38100" dir="2700000" algn="tl">
                    <a:srgbClr val="000000">
                      <a:alpha val="43137"/>
                    </a:srgbClr>
                  </a:outerShdw>
                </a:effectLst>
              </a:rPr>
              <a:t>Sources des rayons cosmiques galactiques et extra galactiques  </a:t>
            </a:r>
            <a:endParaRPr lang="fr-FR" b="1" dirty="0">
              <a:solidFill>
                <a:srgbClr val="0000FF"/>
              </a:solidFill>
              <a:effectLst>
                <a:outerShdw blurRad="38100" dist="38100" dir="2700000" algn="tl">
                  <a:srgbClr val="000000">
                    <a:alpha val="43137"/>
                  </a:srgbClr>
                </a:outerShdw>
              </a:effectLst>
            </a:endParaRPr>
          </a:p>
        </p:txBody>
      </p:sp>
    </p:spTree>
  </p:cSld>
  <p:clrMapOvr>
    <a:masterClrMapping/>
  </p:clrMapOvr>
  <p:transition advTm="4104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checkerboard(across)">
                                      <p:cBhvr>
                                        <p:cTn id="7" dur="500"/>
                                        <p:tgtEl>
                                          <p:spTgt spid="57"/>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4119"/>
                                        </p:tgtEl>
                                        <p:attrNameLst>
                                          <p:attrName>style.visibility</p:attrName>
                                        </p:attrNameLst>
                                      </p:cBhvr>
                                      <p:to>
                                        <p:strVal val="visible"/>
                                      </p:to>
                                    </p:set>
                                    <p:animEffect transition="in" filter="checkerboard(across)">
                                      <p:cBhvr>
                                        <p:cTn id="13" dur="500"/>
                                        <p:tgtEl>
                                          <p:spTgt spid="411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121"/>
                                        </p:tgtEl>
                                        <p:attrNameLst>
                                          <p:attrName>style.visibility</p:attrName>
                                        </p:attrNameLst>
                                      </p:cBhvr>
                                      <p:to>
                                        <p:strVal val="visible"/>
                                      </p:to>
                                    </p:set>
                                    <p:animEffect transition="in" filter="checkerboard(across)">
                                      <p:cBhvr>
                                        <p:cTn id="16" dur="500"/>
                                        <p:tgtEl>
                                          <p:spTgt spid="412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checkerboard(across)">
                                      <p:cBhvr>
                                        <p:cTn id="21" dur="500"/>
                                        <p:tgtEl>
                                          <p:spTgt spid="5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113"/>
                                        </p:tgtEl>
                                        <p:attrNameLst>
                                          <p:attrName>style.visibility</p:attrName>
                                        </p:attrNameLst>
                                      </p:cBhvr>
                                      <p:to>
                                        <p:strVal val="visible"/>
                                      </p:to>
                                    </p:set>
                                    <p:animEffect transition="in" filter="checkerboard(across)">
                                      <p:cBhvr>
                                        <p:cTn id="24" dur="500"/>
                                        <p:tgtEl>
                                          <p:spTgt spid="4113"/>
                                        </p:tgtEl>
                                      </p:cBhvr>
                                    </p:animEffect>
                                  </p:childTnLst>
                                </p:cTn>
                              </p:par>
                              <p:par>
                                <p:cTn id="25" presetID="5" presetClass="entr" presetSubtype="10" fill="hold" nodeType="with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checkerboard(across)">
                                      <p:cBhvr>
                                        <p:cTn id="27" dur="500"/>
                                        <p:tgtEl>
                                          <p:spTgt spid="4102"/>
                                        </p:tgtEl>
                                      </p:cBhvr>
                                    </p:animEffect>
                                  </p:childTnLst>
                                </p:cTn>
                              </p:par>
                              <p:par>
                                <p:cTn id="28" presetID="5" presetClass="entr" presetSubtype="10" fill="hold" nodeType="withEffect">
                                  <p:stCondLst>
                                    <p:cond delay="0"/>
                                  </p:stCondLst>
                                  <p:childTnLst>
                                    <p:set>
                                      <p:cBhvr>
                                        <p:cTn id="29" dur="1" fill="hold">
                                          <p:stCondLst>
                                            <p:cond delay="0"/>
                                          </p:stCondLst>
                                        </p:cTn>
                                        <p:tgtEl>
                                          <p:spTgt spid="4101"/>
                                        </p:tgtEl>
                                        <p:attrNameLst>
                                          <p:attrName>style.visibility</p:attrName>
                                        </p:attrNameLst>
                                      </p:cBhvr>
                                      <p:to>
                                        <p:strVal val="visible"/>
                                      </p:to>
                                    </p:set>
                                    <p:animEffect transition="in" filter="checkerboard(across)">
                                      <p:cBhvr>
                                        <p:cTn id="30" dur="500"/>
                                        <p:tgtEl>
                                          <p:spTgt spid="4101"/>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4114"/>
                                        </p:tgtEl>
                                        <p:attrNameLst>
                                          <p:attrName>style.visibility</p:attrName>
                                        </p:attrNameLst>
                                      </p:cBhvr>
                                      <p:to>
                                        <p:strVal val="visible"/>
                                      </p:to>
                                    </p:set>
                                    <p:animEffect transition="in" filter="checkerboard(across)">
                                      <p:cBhvr>
                                        <p:cTn id="33" dur="500"/>
                                        <p:tgtEl>
                                          <p:spTgt spid="4114"/>
                                        </p:tgtEl>
                                      </p:cBhvr>
                                    </p:animEffect>
                                  </p:childTnLst>
                                </p:cTn>
                              </p:par>
                              <p:par>
                                <p:cTn id="34" presetID="5" presetClass="entr" presetSubtype="10" fill="hold" nodeType="withEffect">
                                  <p:stCondLst>
                                    <p:cond delay="0"/>
                                  </p:stCondLst>
                                  <p:childTnLst>
                                    <p:set>
                                      <p:cBhvr>
                                        <p:cTn id="35" dur="1" fill="hold">
                                          <p:stCondLst>
                                            <p:cond delay="0"/>
                                          </p:stCondLst>
                                        </p:cTn>
                                        <p:tgtEl>
                                          <p:spTgt spid="4112"/>
                                        </p:tgtEl>
                                        <p:attrNameLst>
                                          <p:attrName>style.visibility</p:attrName>
                                        </p:attrNameLst>
                                      </p:cBhvr>
                                      <p:to>
                                        <p:strVal val="visible"/>
                                      </p:to>
                                    </p:set>
                                    <p:animEffect transition="in" filter="checkerboard(across)">
                                      <p:cBhvr>
                                        <p:cTn id="36" dur="500"/>
                                        <p:tgtEl>
                                          <p:spTgt spid="4112"/>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4116"/>
                                        </p:tgtEl>
                                        <p:attrNameLst>
                                          <p:attrName>style.visibility</p:attrName>
                                        </p:attrNameLst>
                                      </p:cBhvr>
                                      <p:to>
                                        <p:strVal val="visible"/>
                                      </p:to>
                                    </p:set>
                                    <p:animEffect transition="in" filter="checkerboard(across)">
                                      <p:cBhvr>
                                        <p:cTn id="39" dur="500"/>
                                        <p:tgtEl>
                                          <p:spTgt spid="4116"/>
                                        </p:tgtEl>
                                      </p:cBhvr>
                                    </p:animEffect>
                                  </p:childTnLst>
                                </p:cTn>
                              </p:par>
                              <p:par>
                                <p:cTn id="40" presetID="5" presetClass="entr" presetSubtype="10" fill="hold" nodeType="withEffect">
                                  <p:stCondLst>
                                    <p:cond delay="0"/>
                                  </p:stCondLst>
                                  <p:childTnLst>
                                    <p:set>
                                      <p:cBhvr>
                                        <p:cTn id="41" dur="1" fill="hold">
                                          <p:stCondLst>
                                            <p:cond delay="0"/>
                                          </p:stCondLst>
                                        </p:cTn>
                                        <p:tgtEl>
                                          <p:spTgt spid="4111"/>
                                        </p:tgtEl>
                                        <p:attrNameLst>
                                          <p:attrName>style.visibility</p:attrName>
                                        </p:attrNameLst>
                                      </p:cBhvr>
                                      <p:to>
                                        <p:strVal val="visible"/>
                                      </p:to>
                                    </p:set>
                                    <p:animEffect transition="in" filter="checkerboard(across)">
                                      <p:cBhvr>
                                        <p:cTn id="42" dur="500"/>
                                        <p:tgtEl>
                                          <p:spTgt spid="4111"/>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4117"/>
                                        </p:tgtEl>
                                        <p:attrNameLst>
                                          <p:attrName>style.visibility</p:attrName>
                                        </p:attrNameLst>
                                      </p:cBhvr>
                                      <p:to>
                                        <p:strVal val="visible"/>
                                      </p:to>
                                    </p:set>
                                    <p:animEffect transition="in" filter="checkerboard(across)">
                                      <p:cBhvr>
                                        <p:cTn id="45" dur="500"/>
                                        <p:tgtEl>
                                          <p:spTgt spid="4117"/>
                                        </p:tgtEl>
                                      </p:cBhvr>
                                    </p:animEffect>
                                  </p:childTnLst>
                                </p:cTn>
                              </p:par>
                              <p:par>
                                <p:cTn id="46" presetID="5" presetClass="entr" presetSubtype="10" fill="hold" nodeType="withEffect">
                                  <p:stCondLst>
                                    <p:cond delay="0"/>
                                  </p:stCondLst>
                                  <p:childTnLst>
                                    <p:set>
                                      <p:cBhvr>
                                        <p:cTn id="47" dur="1" fill="hold">
                                          <p:stCondLst>
                                            <p:cond delay="0"/>
                                          </p:stCondLst>
                                        </p:cTn>
                                        <p:tgtEl>
                                          <p:spTgt spid="4118"/>
                                        </p:tgtEl>
                                        <p:attrNameLst>
                                          <p:attrName>style.visibility</p:attrName>
                                        </p:attrNameLst>
                                      </p:cBhvr>
                                      <p:to>
                                        <p:strVal val="visible"/>
                                      </p:to>
                                    </p:set>
                                    <p:animEffect transition="in" filter="checkerboard(across)">
                                      <p:cBhvr>
                                        <p:cTn id="48" dur="500"/>
                                        <p:tgtEl>
                                          <p:spTgt spid="4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4113" grpId="0"/>
      <p:bldP spid="4114" grpId="0"/>
      <p:bldP spid="4116" grpId="0"/>
      <p:bldP spid="4117" grpId="0"/>
      <p:bldP spid="41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test1.jpg"/>
          <p:cNvPicPr>
            <a:picLocks noChangeAspect="1"/>
          </p:cNvPicPr>
          <p:nvPr/>
        </p:nvPicPr>
        <p:blipFill>
          <a:blip r:embed="rId2" cstate="print"/>
          <a:srcRect/>
          <a:stretch>
            <a:fillRect/>
          </a:stretch>
        </p:blipFill>
        <p:spPr bwMode="auto">
          <a:xfrm>
            <a:off x="4429124" y="142852"/>
            <a:ext cx="4572000" cy="3338513"/>
          </a:xfrm>
          <a:prstGeom prst="rect">
            <a:avLst/>
          </a:prstGeom>
          <a:noFill/>
          <a:ln w="9525">
            <a:noFill/>
            <a:miter lim="800000"/>
            <a:headEnd/>
            <a:tailEnd/>
          </a:ln>
        </p:spPr>
      </p:pic>
      <p:pic>
        <p:nvPicPr>
          <p:cNvPr id="5" name="Image 5" descr="test.jpg"/>
          <p:cNvPicPr>
            <a:picLocks noChangeAspect="1"/>
          </p:cNvPicPr>
          <p:nvPr/>
        </p:nvPicPr>
        <p:blipFill>
          <a:blip r:embed="rId3" cstate="print"/>
          <a:srcRect/>
          <a:stretch>
            <a:fillRect/>
          </a:stretch>
        </p:blipFill>
        <p:spPr bwMode="auto">
          <a:xfrm>
            <a:off x="214282" y="2786058"/>
            <a:ext cx="4056063" cy="3044825"/>
          </a:xfrm>
          <a:prstGeom prst="rect">
            <a:avLst/>
          </a:prstGeom>
          <a:noFill/>
          <a:ln w="9525">
            <a:noFill/>
            <a:miter lim="800000"/>
            <a:headEnd/>
            <a:tailEnd/>
          </a:ln>
        </p:spPr>
      </p:pic>
      <p:sp>
        <p:nvSpPr>
          <p:cNvPr id="6" name="Rectangle 5"/>
          <p:cNvSpPr/>
          <p:nvPr/>
        </p:nvSpPr>
        <p:spPr>
          <a:xfrm>
            <a:off x="381000" y="1066800"/>
            <a:ext cx="3929090" cy="1569660"/>
          </a:xfrm>
          <a:prstGeom prst="rect">
            <a:avLst/>
          </a:prstGeom>
        </p:spPr>
        <p:txBody>
          <a:bodyPr wrap="square">
            <a:spAutoFit/>
          </a:bodyPr>
          <a:lstStyle/>
          <a:p>
            <a:r>
              <a:rPr lang="fr-FR" sz="2400" b="1" dirty="0" smtClean="0"/>
              <a:t>étudie </a:t>
            </a:r>
            <a:r>
              <a:rPr lang="fr-FR" sz="2400" b="1" dirty="0" smtClean="0"/>
              <a:t>les sources de rayons cosmiques </a:t>
            </a:r>
            <a:br>
              <a:rPr lang="fr-FR" sz="2400" b="1" dirty="0" smtClean="0"/>
            </a:br>
            <a:r>
              <a:rPr lang="fr-FR" sz="2400" b="1" dirty="0" smtClean="0"/>
              <a:t>au pied du Gamsberg, (Namibie) </a:t>
            </a:r>
            <a:endParaRPr lang="fr-FR" sz="2400" b="1" dirty="0"/>
          </a:p>
        </p:txBody>
      </p:sp>
      <p:pic>
        <p:nvPicPr>
          <p:cNvPr id="7" name="Picture 17" descr="vue 05"/>
          <p:cNvPicPr>
            <a:picLocks noChangeAspect="1" noChangeArrowheads="1"/>
          </p:cNvPicPr>
          <p:nvPr/>
        </p:nvPicPr>
        <p:blipFill>
          <a:blip r:embed="rId4" cstate="print"/>
          <a:srcRect l="12852" t="3903" r="16652" b="13057"/>
          <a:stretch>
            <a:fillRect/>
          </a:stretch>
        </p:blipFill>
        <p:spPr bwMode="auto">
          <a:xfrm>
            <a:off x="5286380" y="3714752"/>
            <a:ext cx="3436922" cy="2460875"/>
          </a:xfrm>
          <a:prstGeom prst="rect">
            <a:avLst/>
          </a:prstGeom>
          <a:noFill/>
          <a:ln w="9525">
            <a:solidFill>
              <a:schemeClr val="tx1"/>
            </a:solidFill>
            <a:miter lim="800000"/>
            <a:headEnd/>
            <a:tailEnd/>
          </a:ln>
        </p:spPr>
      </p:pic>
      <p:sp>
        <p:nvSpPr>
          <p:cNvPr id="11" name="ZoneTexte 10"/>
          <p:cNvSpPr txBox="1"/>
          <p:nvPr/>
        </p:nvSpPr>
        <p:spPr>
          <a:xfrm>
            <a:off x="304800" y="5943600"/>
            <a:ext cx="3841116" cy="707886"/>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wrap="none" rtlCol="0">
            <a:spAutoFit/>
          </a:bodyPr>
          <a:lstStyle/>
          <a:p>
            <a:r>
              <a:rPr lang="fr-FR" sz="2000" b="1" dirty="0" smtClean="0">
                <a:effectLst>
                  <a:outerShdw blurRad="38100" dist="38100" dir="2700000" algn="tl">
                    <a:srgbClr val="000000">
                      <a:alpha val="43137"/>
                    </a:srgbClr>
                  </a:outerShdw>
                </a:effectLst>
              </a:rPr>
              <a:t>Stand HESS/astro-particules et </a:t>
            </a:r>
          </a:p>
          <a:p>
            <a:r>
              <a:rPr lang="fr-FR" sz="2000" b="1" dirty="0" smtClean="0">
                <a:effectLst>
                  <a:outerShdw blurRad="38100" dist="38100" dir="2700000" algn="tl">
                    <a:srgbClr val="000000">
                      <a:alpha val="43137"/>
                    </a:srgbClr>
                  </a:outerShdw>
                </a:effectLst>
              </a:rPr>
              <a:t>Mé</a:t>
            </a:r>
            <a:r>
              <a:rPr lang="fr-FR" sz="2000" b="1" dirty="0" smtClean="0">
                <a:effectLst>
                  <a:outerShdw blurRad="38100" dist="38100" dir="2700000" algn="tl">
                    <a:srgbClr val="000000">
                      <a:alpha val="43137"/>
                    </a:srgbClr>
                  </a:outerShdw>
                </a:effectLst>
              </a:rPr>
              <a:t>canique</a:t>
            </a:r>
            <a:endParaRPr lang="fr-FR" sz="2000" b="1" dirty="0">
              <a:effectLst>
                <a:outerShdw blurRad="38100" dist="38100" dir="2700000" algn="tl">
                  <a:srgbClr val="000000">
                    <a:alpha val="43137"/>
                  </a:srgbClr>
                </a:outerShdw>
              </a:effectLst>
            </a:endParaRPr>
          </a:p>
        </p:txBody>
      </p:sp>
      <p:sp>
        <p:nvSpPr>
          <p:cNvPr id="12" name="Titre 1"/>
          <p:cNvSpPr txBox="1">
            <a:spLocks/>
          </p:cNvSpPr>
          <p:nvPr/>
        </p:nvSpPr>
        <p:spPr>
          <a:xfrm>
            <a:off x="304800" y="0"/>
            <a:ext cx="3505200" cy="1143000"/>
          </a:xfrm>
          <a:prstGeom prst="rect">
            <a:avLst/>
          </a:prstGeom>
          <a:solidFill>
            <a:schemeClr val="tx1">
              <a:lumMod val="50000"/>
            </a:schemeClr>
          </a:solidFill>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L’</a:t>
            </a:r>
            <a:r>
              <a:rPr kumimoji="0" lang="fr-FR" sz="3600" b="1" i="0" u="none" strike="noStrike" kern="1200" cap="none" spc="0" normalizeH="0" baseline="0" noProof="0" dirty="0" err="1"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expé</a:t>
            </a:r>
            <a:r>
              <a:rPr lang="fr-FR" sz="3600" b="1" dirty="0" err="1"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rience</a:t>
            </a:r>
            <a:r>
              <a:rPr lang="fr-FR" sz="36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HESS</a:t>
            </a:r>
            <a:endParaRPr kumimoji="0" lang="fr-FR" sz="36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body" idx="1"/>
          </p:nvPr>
        </p:nvSpPr>
        <p:spPr>
          <a:xfrm>
            <a:off x="3143240" y="1285860"/>
            <a:ext cx="1928826" cy="685800"/>
          </a:xfrm>
        </p:spPr>
        <p:txBody>
          <a:bodyPr/>
          <a:lstStyle/>
          <a:p>
            <a:pPr>
              <a:buFontTx/>
              <a:buNone/>
            </a:pPr>
            <a:r>
              <a:rPr lang="en-US" b="1" dirty="0" smtClean="0">
                <a:solidFill>
                  <a:srgbClr val="FF0000"/>
                </a:solidFill>
              </a:rPr>
              <a:t>2000 volts</a:t>
            </a:r>
            <a:endParaRPr lang="fr-FR" b="1" dirty="0" smtClean="0"/>
          </a:p>
        </p:txBody>
      </p:sp>
      <p:sp>
        <p:nvSpPr>
          <p:cNvPr id="13317" name="Text Box 35"/>
          <p:cNvSpPr txBox="1">
            <a:spLocks noChangeArrowheads="1"/>
          </p:cNvSpPr>
          <p:nvPr/>
        </p:nvSpPr>
        <p:spPr bwMode="auto">
          <a:xfrm>
            <a:off x="7010400" y="4191000"/>
            <a:ext cx="2133600" cy="457200"/>
          </a:xfrm>
          <a:prstGeom prst="rect">
            <a:avLst/>
          </a:prstGeom>
          <a:noFill/>
          <a:ln w="9525">
            <a:noFill/>
            <a:miter lim="800000"/>
            <a:headEnd/>
            <a:tailEnd/>
          </a:ln>
        </p:spPr>
        <p:txBody>
          <a:bodyPr>
            <a:spAutoFit/>
          </a:bodyPr>
          <a:lstStyle/>
          <a:p>
            <a:pPr>
              <a:spcBef>
                <a:spcPct val="50000"/>
              </a:spcBef>
            </a:pPr>
            <a:r>
              <a:rPr lang="en-US" sz="2400" b="1" dirty="0"/>
              <a:t>10.000.000 e</a:t>
            </a:r>
            <a:r>
              <a:rPr lang="en-US" sz="2400" b="1" baseline="30000" dirty="0"/>
              <a:t>-</a:t>
            </a:r>
            <a:endParaRPr lang="fr-FR" sz="2400" b="1" baseline="30000" dirty="0"/>
          </a:p>
        </p:txBody>
      </p:sp>
      <p:grpSp>
        <p:nvGrpSpPr>
          <p:cNvPr id="2" name="Group 78"/>
          <p:cNvGrpSpPr>
            <a:grpSpLocks/>
          </p:cNvGrpSpPr>
          <p:nvPr/>
        </p:nvGrpSpPr>
        <p:grpSpPr bwMode="auto">
          <a:xfrm>
            <a:off x="0" y="1554163"/>
            <a:ext cx="9296400" cy="3170238"/>
            <a:chOff x="0" y="979"/>
            <a:chExt cx="5856" cy="1997"/>
          </a:xfrm>
        </p:grpSpPr>
        <p:sp>
          <p:nvSpPr>
            <p:cNvPr id="13330" name="Line 33"/>
            <p:cNvSpPr>
              <a:spLocks noChangeShapeType="1"/>
            </p:cNvSpPr>
            <p:nvPr/>
          </p:nvSpPr>
          <p:spPr bwMode="auto">
            <a:xfrm flipV="1">
              <a:off x="0" y="1824"/>
              <a:ext cx="624" cy="96"/>
            </a:xfrm>
            <a:prstGeom prst="line">
              <a:avLst/>
            </a:prstGeom>
            <a:noFill/>
            <a:ln w="38100">
              <a:solidFill>
                <a:srgbClr val="002060"/>
              </a:solidFill>
              <a:prstDash val="sysDot"/>
              <a:round/>
              <a:headEnd/>
              <a:tailEnd/>
            </a:ln>
          </p:spPr>
          <p:txBody>
            <a:bodyPr/>
            <a:lstStyle/>
            <a:p>
              <a:endParaRPr lang="fr-FR"/>
            </a:p>
          </p:txBody>
        </p:sp>
        <p:sp>
          <p:nvSpPr>
            <p:cNvPr id="13331" name="Line 4"/>
            <p:cNvSpPr>
              <a:spLocks noChangeShapeType="1"/>
            </p:cNvSpPr>
            <p:nvPr/>
          </p:nvSpPr>
          <p:spPr bwMode="auto">
            <a:xfrm>
              <a:off x="1296" y="1536"/>
              <a:ext cx="3459" cy="0"/>
            </a:xfrm>
            <a:prstGeom prst="line">
              <a:avLst/>
            </a:prstGeom>
            <a:noFill/>
            <a:ln w="38100">
              <a:solidFill>
                <a:schemeClr val="tx1"/>
              </a:solidFill>
              <a:round/>
              <a:headEnd/>
              <a:tailEnd/>
            </a:ln>
          </p:spPr>
          <p:txBody>
            <a:bodyPr/>
            <a:lstStyle/>
            <a:p>
              <a:endParaRPr lang="fr-FR"/>
            </a:p>
          </p:txBody>
        </p:sp>
        <p:sp>
          <p:nvSpPr>
            <p:cNvPr id="13332" name="Line 5"/>
            <p:cNvSpPr>
              <a:spLocks noChangeShapeType="1"/>
            </p:cNvSpPr>
            <p:nvPr/>
          </p:nvSpPr>
          <p:spPr bwMode="auto">
            <a:xfrm>
              <a:off x="1299" y="2544"/>
              <a:ext cx="3456" cy="0"/>
            </a:xfrm>
            <a:prstGeom prst="line">
              <a:avLst/>
            </a:prstGeom>
            <a:noFill/>
            <a:ln w="38100">
              <a:solidFill>
                <a:schemeClr val="tx1"/>
              </a:solidFill>
              <a:round/>
              <a:headEnd/>
              <a:tailEnd/>
            </a:ln>
          </p:spPr>
          <p:txBody>
            <a:bodyPr/>
            <a:lstStyle/>
            <a:p>
              <a:endParaRPr lang="fr-FR"/>
            </a:p>
          </p:txBody>
        </p:sp>
        <p:sp>
          <p:nvSpPr>
            <p:cNvPr id="13333" name="Line 6"/>
            <p:cNvSpPr>
              <a:spLocks noChangeShapeType="1"/>
            </p:cNvSpPr>
            <p:nvPr/>
          </p:nvSpPr>
          <p:spPr bwMode="auto">
            <a:xfrm>
              <a:off x="576" y="1104"/>
              <a:ext cx="0" cy="1872"/>
            </a:xfrm>
            <a:prstGeom prst="line">
              <a:avLst/>
            </a:prstGeom>
            <a:noFill/>
            <a:ln w="38100">
              <a:solidFill>
                <a:schemeClr val="tx1"/>
              </a:solidFill>
              <a:round/>
              <a:headEnd/>
              <a:tailEnd/>
            </a:ln>
          </p:spPr>
          <p:txBody>
            <a:bodyPr/>
            <a:lstStyle/>
            <a:p>
              <a:endParaRPr lang="fr-FR"/>
            </a:p>
          </p:txBody>
        </p:sp>
        <p:sp>
          <p:nvSpPr>
            <p:cNvPr id="13334" name="Line 11"/>
            <p:cNvSpPr>
              <a:spLocks noChangeShapeType="1"/>
            </p:cNvSpPr>
            <p:nvPr/>
          </p:nvSpPr>
          <p:spPr bwMode="auto">
            <a:xfrm>
              <a:off x="4755" y="1536"/>
              <a:ext cx="0" cy="1008"/>
            </a:xfrm>
            <a:prstGeom prst="line">
              <a:avLst/>
            </a:prstGeom>
            <a:noFill/>
            <a:ln w="38100">
              <a:solidFill>
                <a:schemeClr val="tx1"/>
              </a:solidFill>
              <a:round/>
              <a:headEnd/>
              <a:tailEnd/>
            </a:ln>
          </p:spPr>
          <p:txBody>
            <a:bodyPr/>
            <a:lstStyle/>
            <a:p>
              <a:endParaRPr lang="fr-FR"/>
            </a:p>
          </p:txBody>
        </p:sp>
        <p:sp>
          <p:nvSpPr>
            <p:cNvPr id="13335" name="Line 12"/>
            <p:cNvSpPr>
              <a:spLocks noChangeShapeType="1"/>
            </p:cNvSpPr>
            <p:nvPr/>
          </p:nvSpPr>
          <p:spPr bwMode="auto">
            <a:xfrm>
              <a:off x="630" y="1200"/>
              <a:ext cx="0" cy="1728"/>
            </a:xfrm>
            <a:prstGeom prst="line">
              <a:avLst/>
            </a:prstGeom>
            <a:noFill/>
            <a:ln w="38100">
              <a:solidFill>
                <a:schemeClr val="accent4">
                  <a:lumMod val="75000"/>
                </a:schemeClr>
              </a:solidFill>
              <a:round/>
              <a:headEnd/>
              <a:tailEnd/>
            </a:ln>
          </p:spPr>
          <p:txBody>
            <a:bodyPr/>
            <a:lstStyle/>
            <a:p>
              <a:endParaRPr lang="fr-FR"/>
            </a:p>
          </p:txBody>
        </p:sp>
        <p:sp>
          <p:nvSpPr>
            <p:cNvPr id="13336" name="Line 13"/>
            <p:cNvSpPr>
              <a:spLocks noChangeShapeType="1"/>
            </p:cNvSpPr>
            <p:nvPr/>
          </p:nvSpPr>
          <p:spPr bwMode="auto">
            <a:xfrm flipV="1">
              <a:off x="686" y="2256"/>
              <a:ext cx="557" cy="624"/>
            </a:xfrm>
            <a:prstGeom prst="line">
              <a:avLst/>
            </a:prstGeom>
            <a:noFill/>
            <a:ln w="28575">
              <a:solidFill>
                <a:schemeClr val="tx1"/>
              </a:solidFill>
              <a:round/>
              <a:headEnd/>
              <a:tailEnd/>
            </a:ln>
          </p:spPr>
          <p:txBody>
            <a:bodyPr/>
            <a:lstStyle/>
            <a:p>
              <a:endParaRPr lang="fr-FR"/>
            </a:p>
          </p:txBody>
        </p:sp>
        <p:sp>
          <p:nvSpPr>
            <p:cNvPr id="13337" name="Line 14"/>
            <p:cNvSpPr>
              <a:spLocks noChangeShapeType="1"/>
            </p:cNvSpPr>
            <p:nvPr/>
          </p:nvSpPr>
          <p:spPr bwMode="auto">
            <a:xfrm>
              <a:off x="686" y="1200"/>
              <a:ext cx="557" cy="624"/>
            </a:xfrm>
            <a:prstGeom prst="line">
              <a:avLst/>
            </a:prstGeom>
            <a:noFill/>
            <a:ln w="28575">
              <a:solidFill>
                <a:schemeClr val="tx1"/>
              </a:solidFill>
              <a:round/>
              <a:headEnd/>
              <a:tailEnd/>
            </a:ln>
          </p:spPr>
          <p:txBody>
            <a:bodyPr/>
            <a:lstStyle/>
            <a:p>
              <a:endParaRPr lang="fr-FR"/>
            </a:p>
          </p:txBody>
        </p:sp>
        <p:sp>
          <p:nvSpPr>
            <p:cNvPr id="13338" name="Line 16"/>
            <p:cNvSpPr>
              <a:spLocks noChangeShapeType="1"/>
            </p:cNvSpPr>
            <p:nvPr/>
          </p:nvSpPr>
          <p:spPr bwMode="auto">
            <a:xfrm>
              <a:off x="1745" y="1728"/>
              <a:ext cx="279" cy="144"/>
            </a:xfrm>
            <a:prstGeom prst="line">
              <a:avLst/>
            </a:prstGeom>
            <a:noFill/>
            <a:ln w="28575">
              <a:solidFill>
                <a:schemeClr val="tx1"/>
              </a:solidFill>
              <a:round/>
              <a:headEnd/>
              <a:tailEnd/>
            </a:ln>
          </p:spPr>
          <p:txBody>
            <a:bodyPr/>
            <a:lstStyle/>
            <a:p>
              <a:endParaRPr lang="fr-FR"/>
            </a:p>
          </p:txBody>
        </p:sp>
        <p:sp>
          <p:nvSpPr>
            <p:cNvPr id="13339" name="Line 17"/>
            <p:cNvSpPr>
              <a:spLocks noChangeShapeType="1"/>
            </p:cNvSpPr>
            <p:nvPr/>
          </p:nvSpPr>
          <p:spPr bwMode="auto">
            <a:xfrm flipV="1">
              <a:off x="1912" y="2016"/>
              <a:ext cx="446" cy="144"/>
            </a:xfrm>
            <a:prstGeom prst="line">
              <a:avLst/>
            </a:prstGeom>
            <a:noFill/>
            <a:ln w="28575">
              <a:solidFill>
                <a:schemeClr val="tx1"/>
              </a:solidFill>
              <a:round/>
              <a:headEnd/>
              <a:tailEnd/>
            </a:ln>
          </p:spPr>
          <p:txBody>
            <a:bodyPr/>
            <a:lstStyle/>
            <a:p>
              <a:endParaRPr lang="fr-FR"/>
            </a:p>
          </p:txBody>
        </p:sp>
        <p:sp>
          <p:nvSpPr>
            <p:cNvPr id="13340" name="Line 18"/>
            <p:cNvSpPr>
              <a:spLocks noChangeShapeType="1"/>
            </p:cNvSpPr>
            <p:nvPr/>
          </p:nvSpPr>
          <p:spPr bwMode="auto">
            <a:xfrm>
              <a:off x="2470" y="1728"/>
              <a:ext cx="334" cy="144"/>
            </a:xfrm>
            <a:prstGeom prst="line">
              <a:avLst/>
            </a:prstGeom>
            <a:noFill/>
            <a:ln w="28575">
              <a:solidFill>
                <a:schemeClr val="tx1"/>
              </a:solidFill>
              <a:round/>
              <a:headEnd/>
              <a:tailEnd/>
            </a:ln>
          </p:spPr>
          <p:txBody>
            <a:bodyPr/>
            <a:lstStyle/>
            <a:p>
              <a:endParaRPr lang="fr-FR"/>
            </a:p>
          </p:txBody>
        </p:sp>
        <p:sp>
          <p:nvSpPr>
            <p:cNvPr id="13341" name="Line 19"/>
            <p:cNvSpPr>
              <a:spLocks noChangeShapeType="1"/>
            </p:cNvSpPr>
            <p:nvPr/>
          </p:nvSpPr>
          <p:spPr bwMode="auto">
            <a:xfrm>
              <a:off x="630" y="1872"/>
              <a:ext cx="948" cy="336"/>
            </a:xfrm>
            <a:prstGeom prst="line">
              <a:avLst/>
            </a:prstGeom>
            <a:noFill/>
            <a:ln w="9525">
              <a:solidFill>
                <a:srgbClr val="FF0000"/>
              </a:solidFill>
              <a:round/>
              <a:headEnd/>
              <a:tailEnd/>
            </a:ln>
          </p:spPr>
          <p:txBody>
            <a:bodyPr/>
            <a:lstStyle/>
            <a:p>
              <a:endParaRPr lang="fr-FR"/>
            </a:p>
          </p:txBody>
        </p:sp>
        <p:sp>
          <p:nvSpPr>
            <p:cNvPr id="13342" name="Line 20"/>
            <p:cNvSpPr>
              <a:spLocks noChangeShapeType="1"/>
            </p:cNvSpPr>
            <p:nvPr/>
          </p:nvSpPr>
          <p:spPr bwMode="auto">
            <a:xfrm flipV="1">
              <a:off x="1578" y="1776"/>
              <a:ext cx="223" cy="432"/>
            </a:xfrm>
            <a:prstGeom prst="line">
              <a:avLst/>
            </a:prstGeom>
            <a:noFill/>
            <a:ln w="9525">
              <a:solidFill>
                <a:srgbClr val="FF0000"/>
              </a:solidFill>
              <a:round/>
              <a:headEnd/>
              <a:tailEnd/>
            </a:ln>
          </p:spPr>
          <p:txBody>
            <a:bodyPr/>
            <a:lstStyle/>
            <a:p>
              <a:endParaRPr lang="fr-FR"/>
            </a:p>
          </p:txBody>
        </p:sp>
        <p:sp>
          <p:nvSpPr>
            <p:cNvPr id="13343" name="Line 21"/>
            <p:cNvSpPr>
              <a:spLocks noChangeShapeType="1"/>
            </p:cNvSpPr>
            <p:nvPr/>
          </p:nvSpPr>
          <p:spPr bwMode="auto">
            <a:xfrm flipV="1">
              <a:off x="1578" y="1776"/>
              <a:ext cx="278" cy="432"/>
            </a:xfrm>
            <a:prstGeom prst="line">
              <a:avLst/>
            </a:prstGeom>
            <a:noFill/>
            <a:ln w="9525">
              <a:solidFill>
                <a:srgbClr val="FF0000"/>
              </a:solidFill>
              <a:round/>
              <a:headEnd/>
              <a:tailEnd/>
            </a:ln>
          </p:spPr>
          <p:txBody>
            <a:bodyPr/>
            <a:lstStyle/>
            <a:p>
              <a:endParaRPr lang="fr-FR"/>
            </a:p>
          </p:txBody>
        </p:sp>
        <p:sp>
          <p:nvSpPr>
            <p:cNvPr id="13344" name="Line 23"/>
            <p:cNvSpPr>
              <a:spLocks noChangeShapeType="1"/>
            </p:cNvSpPr>
            <p:nvPr/>
          </p:nvSpPr>
          <p:spPr bwMode="auto">
            <a:xfrm flipV="1">
              <a:off x="1578" y="1824"/>
              <a:ext cx="334" cy="384"/>
            </a:xfrm>
            <a:prstGeom prst="line">
              <a:avLst/>
            </a:prstGeom>
            <a:noFill/>
            <a:ln w="9525">
              <a:solidFill>
                <a:srgbClr val="FF0000"/>
              </a:solidFill>
              <a:round/>
              <a:headEnd/>
              <a:tailEnd/>
            </a:ln>
          </p:spPr>
          <p:txBody>
            <a:bodyPr/>
            <a:lstStyle/>
            <a:p>
              <a:endParaRPr lang="fr-FR"/>
            </a:p>
          </p:txBody>
        </p:sp>
        <p:sp>
          <p:nvSpPr>
            <p:cNvPr id="13345" name="Line 24"/>
            <p:cNvSpPr>
              <a:spLocks noChangeShapeType="1"/>
            </p:cNvSpPr>
            <p:nvPr/>
          </p:nvSpPr>
          <p:spPr bwMode="auto">
            <a:xfrm>
              <a:off x="1912" y="1824"/>
              <a:ext cx="0" cy="336"/>
            </a:xfrm>
            <a:prstGeom prst="line">
              <a:avLst/>
            </a:prstGeom>
            <a:noFill/>
            <a:ln w="9525">
              <a:solidFill>
                <a:srgbClr val="FF0000"/>
              </a:solidFill>
              <a:round/>
              <a:headEnd/>
              <a:tailEnd/>
            </a:ln>
          </p:spPr>
          <p:txBody>
            <a:bodyPr/>
            <a:lstStyle/>
            <a:p>
              <a:endParaRPr lang="fr-FR"/>
            </a:p>
          </p:txBody>
        </p:sp>
        <p:sp>
          <p:nvSpPr>
            <p:cNvPr id="13346" name="Line 25"/>
            <p:cNvSpPr>
              <a:spLocks noChangeShapeType="1"/>
            </p:cNvSpPr>
            <p:nvPr/>
          </p:nvSpPr>
          <p:spPr bwMode="auto">
            <a:xfrm>
              <a:off x="1912" y="1824"/>
              <a:ext cx="56" cy="288"/>
            </a:xfrm>
            <a:prstGeom prst="line">
              <a:avLst/>
            </a:prstGeom>
            <a:noFill/>
            <a:ln w="9525">
              <a:solidFill>
                <a:srgbClr val="FF0000"/>
              </a:solidFill>
              <a:round/>
              <a:headEnd/>
              <a:tailEnd/>
            </a:ln>
          </p:spPr>
          <p:txBody>
            <a:bodyPr/>
            <a:lstStyle/>
            <a:p>
              <a:endParaRPr lang="fr-FR"/>
            </a:p>
          </p:txBody>
        </p:sp>
        <p:sp>
          <p:nvSpPr>
            <p:cNvPr id="13347" name="Line 26"/>
            <p:cNvSpPr>
              <a:spLocks noChangeShapeType="1"/>
            </p:cNvSpPr>
            <p:nvPr/>
          </p:nvSpPr>
          <p:spPr bwMode="auto">
            <a:xfrm>
              <a:off x="1912" y="1824"/>
              <a:ext cx="112" cy="288"/>
            </a:xfrm>
            <a:prstGeom prst="line">
              <a:avLst/>
            </a:prstGeom>
            <a:noFill/>
            <a:ln w="9525">
              <a:solidFill>
                <a:srgbClr val="FF0000"/>
              </a:solidFill>
              <a:round/>
              <a:headEnd/>
              <a:tailEnd/>
            </a:ln>
          </p:spPr>
          <p:txBody>
            <a:bodyPr/>
            <a:lstStyle/>
            <a:p>
              <a:endParaRPr lang="fr-FR"/>
            </a:p>
          </p:txBody>
        </p:sp>
        <p:sp>
          <p:nvSpPr>
            <p:cNvPr id="13348" name="Line 27"/>
            <p:cNvSpPr>
              <a:spLocks noChangeShapeType="1"/>
            </p:cNvSpPr>
            <p:nvPr/>
          </p:nvSpPr>
          <p:spPr bwMode="auto">
            <a:xfrm>
              <a:off x="1856" y="1776"/>
              <a:ext cx="279" cy="288"/>
            </a:xfrm>
            <a:prstGeom prst="line">
              <a:avLst/>
            </a:prstGeom>
            <a:noFill/>
            <a:ln w="9525">
              <a:solidFill>
                <a:srgbClr val="FF0000"/>
              </a:solidFill>
              <a:round/>
              <a:headEnd/>
              <a:tailEnd/>
            </a:ln>
          </p:spPr>
          <p:txBody>
            <a:bodyPr/>
            <a:lstStyle/>
            <a:p>
              <a:endParaRPr lang="fr-FR"/>
            </a:p>
          </p:txBody>
        </p:sp>
        <p:sp>
          <p:nvSpPr>
            <p:cNvPr id="13349" name="Line 28"/>
            <p:cNvSpPr>
              <a:spLocks noChangeShapeType="1"/>
            </p:cNvSpPr>
            <p:nvPr/>
          </p:nvSpPr>
          <p:spPr bwMode="auto">
            <a:xfrm>
              <a:off x="1856" y="1824"/>
              <a:ext cx="279" cy="288"/>
            </a:xfrm>
            <a:prstGeom prst="line">
              <a:avLst/>
            </a:prstGeom>
            <a:noFill/>
            <a:ln w="9525">
              <a:solidFill>
                <a:srgbClr val="FF0000"/>
              </a:solidFill>
              <a:round/>
              <a:headEnd/>
              <a:tailEnd/>
            </a:ln>
          </p:spPr>
          <p:txBody>
            <a:bodyPr/>
            <a:lstStyle/>
            <a:p>
              <a:endParaRPr lang="fr-FR"/>
            </a:p>
          </p:txBody>
        </p:sp>
        <p:sp>
          <p:nvSpPr>
            <p:cNvPr id="13350" name="Line 29"/>
            <p:cNvSpPr>
              <a:spLocks noChangeShapeType="1"/>
            </p:cNvSpPr>
            <p:nvPr/>
          </p:nvSpPr>
          <p:spPr bwMode="auto">
            <a:xfrm>
              <a:off x="1856" y="1776"/>
              <a:ext cx="223" cy="336"/>
            </a:xfrm>
            <a:prstGeom prst="line">
              <a:avLst/>
            </a:prstGeom>
            <a:noFill/>
            <a:ln w="9525">
              <a:solidFill>
                <a:srgbClr val="FF0000"/>
              </a:solidFill>
              <a:round/>
              <a:headEnd/>
              <a:tailEnd/>
            </a:ln>
          </p:spPr>
          <p:txBody>
            <a:bodyPr/>
            <a:lstStyle/>
            <a:p>
              <a:endParaRPr lang="fr-FR"/>
            </a:p>
          </p:txBody>
        </p:sp>
        <p:sp>
          <p:nvSpPr>
            <p:cNvPr id="13351" name="Line 30"/>
            <p:cNvSpPr>
              <a:spLocks noChangeShapeType="1"/>
            </p:cNvSpPr>
            <p:nvPr/>
          </p:nvSpPr>
          <p:spPr bwMode="auto">
            <a:xfrm>
              <a:off x="2971" y="1920"/>
              <a:ext cx="1394" cy="0"/>
            </a:xfrm>
            <a:prstGeom prst="line">
              <a:avLst/>
            </a:prstGeom>
            <a:noFill/>
            <a:ln w="57150">
              <a:solidFill>
                <a:schemeClr val="tx1"/>
              </a:solidFill>
              <a:prstDash val="sysDot"/>
              <a:round/>
              <a:headEnd/>
              <a:tailEnd/>
            </a:ln>
          </p:spPr>
          <p:txBody>
            <a:bodyPr/>
            <a:lstStyle/>
            <a:p>
              <a:endParaRPr lang="fr-FR"/>
            </a:p>
          </p:txBody>
        </p:sp>
        <p:sp>
          <p:nvSpPr>
            <p:cNvPr id="13352" name="Line 31"/>
            <p:cNvSpPr>
              <a:spLocks noChangeShapeType="1"/>
            </p:cNvSpPr>
            <p:nvPr/>
          </p:nvSpPr>
          <p:spPr bwMode="auto">
            <a:xfrm>
              <a:off x="4532" y="1776"/>
              <a:ext cx="0" cy="240"/>
            </a:xfrm>
            <a:prstGeom prst="line">
              <a:avLst/>
            </a:prstGeom>
            <a:noFill/>
            <a:ln w="57150">
              <a:solidFill>
                <a:schemeClr val="accent2"/>
              </a:solidFill>
              <a:round/>
              <a:headEnd/>
              <a:tailEnd/>
            </a:ln>
          </p:spPr>
          <p:txBody>
            <a:bodyPr/>
            <a:lstStyle/>
            <a:p>
              <a:endParaRPr lang="fr-FR"/>
            </a:p>
          </p:txBody>
        </p:sp>
        <p:sp>
          <p:nvSpPr>
            <p:cNvPr id="13353" name="Line 32"/>
            <p:cNvSpPr>
              <a:spLocks noChangeShapeType="1"/>
            </p:cNvSpPr>
            <p:nvPr/>
          </p:nvSpPr>
          <p:spPr bwMode="auto">
            <a:xfrm>
              <a:off x="4532" y="1920"/>
              <a:ext cx="781" cy="0"/>
            </a:xfrm>
            <a:prstGeom prst="line">
              <a:avLst/>
            </a:prstGeom>
            <a:noFill/>
            <a:ln w="28575">
              <a:solidFill>
                <a:schemeClr val="accent2"/>
              </a:solidFill>
              <a:round/>
              <a:headEnd/>
              <a:tailEnd/>
            </a:ln>
          </p:spPr>
          <p:txBody>
            <a:bodyPr/>
            <a:lstStyle/>
            <a:p>
              <a:endParaRPr lang="fr-FR"/>
            </a:p>
          </p:txBody>
        </p:sp>
        <p:sp>
          <p:nvSpPr>
            <p:cNvPr id="13354" name="Text Box 34"/>
            <p:cNvSpPr txBox="1">
              <a:spLocks noChangeArrowheads="1"/>
            </p:cNvSpPr>
            <p:nvPr/>
          </p:nvSpPr>
          <p:spPr bwMode="auto">
            <a:xfrm>
              <a:off x="630" y="1920"/>
              <a:ext cx="557" cy="288"/>
            </a:xfrm>
            <a:prstGeom prst="rect">
              <a:avLst/>
            </a:prstGeom>
            <a:noFill/>
            <a:ln w="9525">
              <a:noFill/>
              <a:miter lim="800000"/>
              <a:headEnd/>
              <a:tailEnd/>
            </a:ln>
          </p:spPr>
          <p:txBody>
            <a:bodyPr>
              <a:spAutoFit/>
            </a:bodyPr>
            <a:lstStyle/>
            <a:p>
              <a:pPr>
                <a:spcBef>
                  <a:spcPct val="50000"/>
                </a:spcBef>
              </a:pPr>
              <a:r>
                <a:rPr lang="en-US" sz="2400" b="1"/>
                <a:t>1 e</a:t>
              </a:r>
              <a:r>
                <a:rPr lang="en-US" sz="2400" b="1" baseline="30000"/>
                <a:t>-</a:t>
              </a:r>
              <a:endParaRPr lang="fr-FR" sz="2400" b="1" baseline="30000"/>
            </a:p>
          </p:txBody>
        </p:sp>
        <p:sp>
          <p:nvSpPr>
            <p:cNvPr id="13355" name="Line 36"/>
            <p:cNvSpPr>
              <a:spLocks noChangeShapeType="1"/>
            </p:cNvSpPr>
            <p:nvPr/>
          </p:nvSpPr>
          <p:spPr bwMode="auto">
            <a:xfrm>
              <a:off x="686" y="1008"/>
              <a:ext cx="1226" cy="0"/>
            </a:xfrm>
            <a:prstGeom prst="line">
              <a:avLst/>
            </a:prstGeom>
            <a:noFill/>
            <a:ln w="76200">
              <a:solidFill>
                <a:srgbClr val="FF0000"/>
              </a:solidFill>
              <a:round/>
              <a:headEnd type="arrow" w="med" len="med"/>
              <a:tailEnd/>
            </a:ln>
          </p:spPr>
          <p:txBody>
            <a:bodyPr/>
            <a:lstStyle/>
            <a:p>
              <a:endParaRPr lang="fr-FR"/>
            </a:p>
          </p:txBody>
        </p:sp>
        <p:sp>
          <p:nvSpPr>
            <p:cNvPr id="13356" name="Line 37"/>
            <p:cNvSpPr>
              <a:spLocks noChangeShapeType="1"/>
            </p:cNvSpPr>
            <p:nvPr/>
          </p:nvSpPr>
          <p:spPr bwMode="auto">
            <a:xfrm flipV="1">
              <a:off x="3306" y="979"/>
              <a:ext cx="1239" cy="29"/>
            </a:xfrm>
            <a:prstGeom prst="line">
              <a:avLst/>
            </a:prstGeom>
            <a:noFill/>
            <a:ln w="57150">
              <a:solidFill>
                <a:srgbClr val="FF0000"/>
              </a:solidFill>
              <a:round/>
              <a:headEnd/>
              <a:tailEnd type="arrow" w="med" len="med"/>
            </a:ln>
          </p:spPr>
          <p:txBody>
            <a:bodyPr/>
            <a:lstStyle/>
            <a:p>
              <a:endParaRPr lang="fr-FR"/>
            </a:p>
          </p:txBody>
        </p:sp>
        <p:sp>
          <p:nvSpPr>
            <p:cNvPr id="13357" name="Line 38"/>
            <p:cNvSpPr>
              <a:spLocks noChangeShapeType="1"/>
            </p:cNvSpPr>
            <p:nvPr/>
          </p:nvSpPr>
          <p:spPr bwMode="auto">
            <a:xfrm>
              <a:off x="1856" y="1824"/>
              <a:ext cx="335" cy="240"/>
            </a:xfrm>
            <a:prstGeom prst="line">
              <a:avLst/>
            </a:prstGeom>
            <a:noFill/>
            <a:ln w="9525">
              <a:solidFill>
                <a:srgbClr val="FF0000"/>
              </a:solidFill>
              <a:round/>
              <a:headEnd/>
              <a:tailEnd/>
            </a:ln>
          </p:spPr>
          <p:txBody>
            <a:bodyPr/>
            <a:lstStyle/>
            <a:p>
              <a:endParaRPr lang="fr-FR"/>
            </a:p>
          </p:txBody>
        </p:sp>
        <p:sp>
          <p:nvSpPr>
            <p:cNvPr id="13358" name="Line 39"/>
            <p:cNvSpPr>
              <a:spLocks noChangeShapeType="1"/>
            </p:cNvSpPr>
            <p:nvPr/>
          </p:nvSpPr>
          <p:spPr bwMode="auto">
            <a:xfrm>
              <a:off x="1856" y="1776"/>
              <a:ext cx="168" cy="384"/>
            </a:xfrm>
            <a:prstGeom prst="line">
              <a:avLst/>
            </a:prstGeom>
            <a:noFill/>
            <a:ln w="9525">
              <a:solidFill>
                <a:srgbClr val="FF0000"/>
              </a:solidFill>
              <a:round/>
              <a:headEnd/>
              <a:tailEnd/>
            </a:ln>
          </p:spPr>
          <p:txBody>
            <a:bodyPr/>
            <a:lstStyle/>
            <a:p>
              <a:endParaRPr lang="fr-FR"/>
            </a:p>
          </p:txBody>
        </p:sp>
        <p:sp>
          <p:nvSpPr>
            <p:cNvPr id="13359" name="Line 40"/>
            <p:cNvSpPr>
              <a:spLocks noChangeShapeType="1"/>
            </p:cNvSpPr>
            <p:nvPr/>
          </p:nvSpPr>
          <p:spPr bwMode="auto">
            <a:xfrm>
              <a:off x="1801" y="1776"/>
              <a:ext cx="278" cy="336"/>
            </a:xfrm>
            <a:prstGeom prst="line">
              <a:avLst/>
            </a:prstGeom>
            <a:noFill/>
            <a:ln w="9525">
              <a:solidFill>
                <a:srgbClr val="FF0000"/>
              </a:solidFill>
              <a:round/>
              <a:headEnd/>
              <a:tailEnd/>
            </a:ln>
          </p:spPr>
          <p:txBody>
            <a:bodyPr/>
            <a:lstStyle/>
            <a:p>
              <a:endParaRPr lang="fr-FR"/>
            </a:p>
          </p:txBody>
        </p:sp>
        <p:sp>
          <p:nvSpPr>
            <p:cNvPr id="13360" name="Text Box 41"/>
            <p:cNvSpPr txBox="1">
              <a:spLocks noChangeArrowheads="1"/>
            </p:cNvSpPr>
            <p:nvPr/>
          </p:nvSpPr>
          <p:spPr bwMode="auto">
            <a:xfrm>
              <a:off x="96" y="1392"/>
              <a:ext cx="288" cy="233"/>
            </a:xfrm>
            <a:prstGeom prst="rect">
              <a:avLst/>
            </a:prstGeom>
            <a:noFill/>
            <a:ln w="9525">
              <a:noFill/>
              <a:miter lim="800000"/>
              <a:headEnd/>
              <a:tailEnd/>
            </a:ln>
          </p:spPr>
          <p:txBody>
            <a:bodyPr>
              <a:spAutoFit/>
            </a:bodyPr>
            <a:lstStyle/>
            <a:p>
              <a:pPr>
                <a:spcBef>
                  <a:spcPct val="50000"/>
                </a:spcBef>
              </a:pPr>
              <a:r>
                <a:rPr lang="en-US" b="1" dirty="0">
                  <a:solidFill>
                    <a:schemeClr val="accent4">
                      <a:lumMod val="75000"/>
                    </a:schemeClr>
                  </a:solidFill>
                  <a:effectLst>
                    <a:outerShdw blurRad="38100" dist="38100" dir="2700000" algn="tl">
                      <a:srgbClr val="000000">
                        <a:alpha val="43137"/>
                      </a:srgbClr>
                    </a:outerShdw>
                  </a:effectLst>
                  <a:latin typeface="Symbol" pitchFamily="18" charset="2"/>
                  <a:sym typeface="Symbol" pitchFamily="18" charset="2"/>
                </a:rPr>
                <a:t>g</a:t>
              </a:r>
              <a:endParaRPr lang="fr-FR" b="1" dirty="0">
                <a:solidFill>
                  <a:schemeClr val="accent4">
                    <a:lumMod val="75000"/>
                  </a:schemeClr>
                </a:solidFill>
                <a:effectLst>
                  <a:outerShdw blurRad="38100" dist="38100" dir="2700000" algn="tl">
                    <a:srgbClr val="000000">
                      <a:alpha val="43137"/>
                    </a:srgbClr>
                  </a:outerShdw>
                </a:effectLst>
                <a:latin typeface="Symbol" pitchFamily="18" charset="2"/>
              </a:endParaRPr>
            </a:p>
          </p:txBody>
        </p:sp>
        <p:sp>
          <p:nvSpPr>
            <p:cNvPr id="13361" name="Text Box 43"/>
            <p:cNvSpPr txBox="1">
              <a:spLocks noChangeArrowheads="1"/>
            </p:cNvSpPr>
            <p:nvPr/>
          </p:nvSpPr>
          <p:spPr bwMode="auto">
            <a:xfrm>
              <a:off x="1200" y="1488"/>
              <a:ext cx="4656" cy="288"/>
            </a:xfrm>
            <a:prstGeom prst="rect">
              <a:avLst/>
            </a:prstGeom>
            <a:noFill/>
            <a:ln w="9525">
              <a:noFill/>
              <a:miter lim="800000"/>
              <a:headEnd/>
              <a:tailEnd/>
            </a:ln>
          </p:spPr>
          <p:txBody>
            <a:bodyPr>
              <a:spAutoFit/>
            </a:bodyPr>
            <a:lstStyle/>
            <a:p>
              <a:pPr>
                <a:spcBef>
                  <a:spcPct val="50000"/>
                </a:spcBef>
              </a:pPr>
              <a:r>
                <a:rPr lang="en-US" sz="2400" dirty="0">
                  <a:solidFill>
                    <a:srgbClr val="002060"/>
                  </a:solidFill>
                </a:rPr>
                <a:t>             2         4              …etc….         12</a:t>
              </a:r>
              <a:endParaRPr lang="fr-FR" sz="2400" dirty="0">
                <a:solidFill>
                  <a:srgbClr val="002060"/>
                </a:solidFill>
              </a:endParaRPr>
            </a:p>
          </p:txBody>
        </p:sp>
        <p:sp>
          <p:nvSpPr>
            <p:cNvPr id="13362" name="Line 46"/>
            <p:cNvSpPr>
              <a:spLocks noChangeShapeType="1"/>
            </p:cNvSpPr>
            <p:nvPr/>
          </p:nvSpPr>
          <p:spPr bwMode="auto">
            <a:xfrm flipV="1">
              <a:off x="2064" y="1824"/>
              <a:ext cx="528" cy="240"/>
            </a:xfrm>
            <a:prstGeom prst="line">
              <a:avLst/>
            </a:prstGeom>
            <a:noFill/>
            <a:ln w="76200">
              <a:solidFill>
                <a:srgbClr val="FF0000"/>
              </a:solidFill>
              <a:round/>
              <a:headEnd/>
              <a:tailEnd/>
            </a:ln>
          </p:spPr>
          <p:txBody>
            <a:bodyPr/>
            <a:lstStyle/>
            <a:p>
              <a:endParaRPr lang="fr-FR"/>
            </a:p>
          </p:txBody>
        </p:sp>
        <p:sp>
          <p:nvSpPr>
            <p:cNvPr id="13363" name="Line 47"/>
            <p:cNvSpPr>
              <a:spLocks noChangeShapeType="1"/>
            </p:cNvSpPr>
            <p:nvPr/>
          </p:nvSpPr>
          <p:spPr bwMode="auto">
            <a:xfrm>
              <a:off x="2592" y="1824"/>
              <a:ext cx="480" cy="240"/>
            </a:xfrm>
            <a:prstGeom prst="line">
              <a:avLst/>
            </a:prstGeom>
            <a:noFill/>
            <a:ln w="76200">
              <a:solidFill>
                <a:srgbClr val="FF0000"/>
              </a:solidFill>
              <a:round/>
              <a:headEnd/>
              <a:tailEnd/>
            </a:ln>
          </p:spPr>
          <p:txBody>
            <a:bodyPr/>
            <a:lstStyle/>
            <a:p>
              <a:endParaRPr lang="fr-FR"/>
            </a:p>
          </p:txBody>
        </p:sp>
        <p:sp>
          <p:nvSpPr>
            <p:cNvPr id="13364" name="Line 49"/>
            <p:cNvSpPr>
              <a:spLocks noChangeShapeType="1"/>
            </p:cNvSpPr>
            <p:nvPr/>
          </p:nvSpPr>
          <p:spPr bwMode="auto">
            <a:xfrm>
              <a:off x="4368" y="1920"/>
              <a:ext cx="144" cy="0"/>
            </a:xfrm>
            <a:prstGeom prst="line">
              <a:avLst/>
            </a:prstGeom>
            <a:noFill/>
            <a:ln w="76200">
              <a:solidFill>
                <a:srgbClr val="FF0000"/>
              </a:solidFill>
              <a:round/>
              <a:headEnd/>
              <a:tailEnd/>
            </a:ln>
          </p:spPr>
          <p:txBody>
            <a:bodyPr/>
            <a:lstStyle/>
            <a:p>
              <a:endParaRPr lang="fr-FR"/>
            </a:p>
          </p:txBody>
        </p:sp>
        <p:sp>
          <p:nvSpPr>
            <p:cNvPr id="13365" name="Line 50"/>
            <p:cNvSpPr>
              <a:spLocks noChangeShapeType="1"/>
            </p:cNvSpPr>
            <p:nvPr/>
          </p:nvSpPr>
          <p:spPr bwMode="auto">
            <a:xfrm flipV="1">
              <a:off x="2016" y="1776"/>
              <a:ext cx="528" cy="336"/>
            </a:xfrm>
            <a:prstGeom prst="line">
              <a:avLst/>
            </a:prstGeom>
            <a:noFill/>
            <a:ln w="76200">
              <a:solidFill>
                <a:srgbClr val="FF0000"/>
              </a:solidFill>
              <a:round/>
              <a:headEnd/>
              <a:tailEnd/>
            </a:ln>
          </p:spPr>
          <p:txBody>
            <a:bodyPr/>
            <a:lstStyle/>
            <a:p>
              <a:endParaRPr lang="fr-FR"/>
            </a:p>
          </p:txBody>
        </p:sp>
        <p:sp>
          <p:nvSpPr>
            <p:cNvPr id="13366" name="Line 51"/>
            <p:cNvSpPr>
              <a:spLocks noChangeShapeType="1"/>
            </p:cNvSpPr>
            <p:nvPr/>
          </p:nvSpPr>
          <p:spPr bwMode="auto">
            <a:xfrm flipV="1">
              <a:off x="2160" y="1824"/>
              <a:ext cx="576" cy="240"/>
            </a:xfrm>
            <a:prstGeom prst="line">
              <a:avLst/>
            </a:prstGeom>
            <a:noFill/>
            <a:ln w="76200">
              <a:solidFill>
                <a:srgbClr val="FF0000"/>
              </a:solidFill>
              <a:round/>
              <a:headEnd/>
              <a:tailEnd/>
            </a:ln>
          </p:spPr>
          <p:txBody>
            <a:bodyPr/>
            <a:lstStyle/>
            <a:p>
              <a:endParaRPr lang="fr-FR"/>
            </a:p>
          </p:txBody>
        </p:sp>
        <p:sp>
          <p:nvSpPr>
            <p:cNvPr id="13367" name="Line 52"/>
            <p:cNvSpPr>
              <a:spLocks noChangeShapeType="1"/>
            </p:cNvSpPr>
            <p:nvPr/>
          </p:nvSpPr>
          <p:spPr bwMode="auto">
            <a:xfrm>
              <a:off x="2544" y="1872"/>
              <a:ext cx="576" cy="288"/>
            </a:xfrm>
            <a:prstGeom prst="line">
              <a:avLst/>
            </a:prstGeom>
            <a:noFill/>
            <a:ln w="76200">
              <a:solidFill>
                <a:srgbClr val="FF0000"/>
              </a:solidFill>
              <a:round/>
              <a:headEnd/>
              <a:tailEnd/>
            </a:ln>
          </p:spPr>
          <p:txBody>
            <a:bodyPr/>
            <a:lstStyle/>
            <a:p>
              <a:endParaRPr lang="fr-FR"/>
            </a:p>
          </p:txBody>
        </p:sp>
        <p:sp>
          <p:nvSpPr>
            <p:cNvPr id="13368" name="Line 53"/>
            <p:cNvSpPr>
              <a:spLocks noChangeShapeType="1"/>
            </p:cNvSpPr>
            <p:nvPr/>
          </p:nvSpPr>
          <p:spPr bwMode="auto">
            <a:xfrm>
              <a:off x="2640" y="1872"/>
              <a:ext cx="480" cy="240"/>
            </a:xfrm>
            <a:prstGeom prst="line">
              <a:avLst/>
            </a:prstGeom>
            <a:noFill/>
            <a:ln w="76200">
              <a:solidFill>
                <a:srgbClr val="FF0000"/>
              </a:solidFill>
              <a:round/>
              <a:headEnd/>
              <a:tailEnd/>
            </a:ln>
          </p:spPr>
          <p:txBody>
            <a:bodyPr/>
            <a:lstStyle/>
            <a:p>
              <a:endParaRPr lang="fr-FR"/>
            </a:p>
          </p:txBody>
        </p:sp>
        <p:sp>
          <p:nvSpPr>
            <p:cNvPr id="13369" name="Line 54"/>
            <p:cNvSpPr>
              <a:spLocks noChangeShapeType="1"/>
            </p:cNvSpPr>
            <p:nvPr/>
          </p:nvSpPr>
          <p:spPr bwMode="auto">
            <a:xfrm>
              <a:off x="4368" y="1968"/>
              <a:ext cx="144" cy="0"/>
            </a:xfrm>
            <a:prstGeom prst="line">
              <a:avLst/>
            </a:prstGeom>
            <a:noFill/>
            <a:ln w="76200">
              <a:solidFill>
                <a:srgbClr val="FF0000"/>
              </a:solidFill>
              <a:round/>
              <a:headEnd/>
              <a:tailEnd/>
            </a:ln>
          </p:spPr>
          <p:txBody>
            <a:bodyPr/>
            <a:lstStyle/>
            <a:p>
              <a:endParaRPr lang="fr-FR"/>
            </a:p>
          </p:txBody>
        </p:sp>
        <p:sp>
          <p:nvSpPr>
            <p:cNvPr id="13370" name="Line 55"/>
            <p:cNvSpPr>
              <a:spLocks noChangeShapeType="1"/>
            </p:cNvSpPr>
            <p:nvPr/>
          </p:nvSpPr>
          <p:spPr bwMode="auto">
            <a:xfrm>
              <a:off x="4368" y="1872"/>
              <a:ext cx="144" cy="0"/>
            </a:xfrm>
            <a:prstGeom prst="line">
              <a:avLst/>
            </a:prstGeom>
            <a:noFill/>
            <a:ln w="76200">
              <a:solidFill>
                <a:srgbClr val="FF0000"/>
              </a:solidFill>
              <a:round/>
              <a:headEnd/>
              <a:tailEnd/>
            </a:ln>
          </p:spPr>
          <p:txBody>
            <a:bodyPr/>
            <a:lstStyle/>
            <a:p>
              <a:endParaRPr lang="fr-FR"/>
            </a:p>
          </p:txBody>
        </p:sp>
        <p:sp>
          <p:nvSpPr>
            <p:cNvPr id="13371" name="Line 56"/>
            <p:cNvSpPr>
              <a:spLocks noChangeShapeType="1"/>
            </p:cNvSpPr>
            <p:nvPr/>
          </p:nvSpPr>
          <p:spPr bwMode="auto">
            <a:xfrm>
              <a:off x="4368" y="1824"/>
              <a:ext cx="144" cy="0"/>
            </a:xfrm>
            <a:prstGeom prst="line">
              <a:avLst/>
            </a:prstGeom>
            <a:noFill/>
            <a:ln w="76200">
              <a:solidFill>
                <a:srgbClr val="FF0000"/>
              </a:solidFill>
              <a:round/>
              <a:headEnd/>
              <a:tailEnd/>
            </a:ln>
          </p:spPr>
          <p:txBody>
            <a:bodyPr/>
            <a:lstStyle/>
            <a:p>
              <a:endParaRPr lang="fr-FR"/>
            </a:p>
          </p:txBody>
        </p:sp>
        <p:sp>
          <p:nvSpPr>
            <p:cNvPr id="13372" name="Text Box 57"/>
            <p:cNvSpPr txBox="1">
              <a:spLocks noChangeArrowheads="1"/>
            </p:cNvSpPr>
            <p:nvPr/>
          </p:nvSpPr>
          <p:spPr bwMode="auto">
            <a:xfrm>
              <a:off x="1392" y="2208"/>
              <a:ext cx="336" cy="288"/>
            </a:xfrm>
            <a:prstGeom prst="rect">
              <a:avLst/>
            </a:prstGeom>
            <a:noFill/>
            <a:ln w="9525">
              <a:noFill/>
              <a:miter lim="800000"/>
              <a:headEnd/>
              <a:tailEnd/>
            </a:ln>
          </p:spPr>
          <p:txBody>
            <a:bodyPr>
              <a:spAutoFit/>
            </a:bodyPr>
            <a:lstStyle/>
            <a:p>
              <a:pPr>
                <a:spcBef>
                  <a:spcPct val="50000"/>
                </a:spcBef>
              </a:pPr>
              <a:r>
                <a:rPr lang="en-US" sz="2400" dirty="0">
                  <a:solidFill>
                    <a:srgbClr val="002060"/>
                  </a:solidFill>
                </a:rPr>
                <a:t>1</a:t>
              </a:r>
              <a:endParaRPr lang="fr-FR" sz="2400" dirty="0">
                <a:solidFill>
                  <a:srgbClr val="002060"/>
                </a:solidFill>
              </a:endParaRPr>
            </a:p>
          </p:txBody>
        </p:sp>
        <p:sp>
          <p:nvSpPr>
            <p:cNvPr id="13373" name="Text Box 58"/>
            <p:cNvSpPr txBox="1">
              <a:spLocks noChangeArrowheads="1"/>
            </p:cNvSpPr>
            <p:nvPr/>
          </p:nvSpPr>
          <p:spPr bwMode="auto">
            <a:xfrm>
              <a:off x="2016" y="2160"/>
              <a:ext cx="336" cy="288"/>
            </a:xfrm>
            <a:prstGeom prst="rect">
              <a:avLst/>
            </a:prstGeom>
            <a:noFill/>
            <a:ln w="9525">
              <a:noFill/>
              <a:miter lim="800000"/>
              <a:headEnd/>
              <a:tailEnd/>
            </a:ln>
          </p:spPr>
          <p:txBody>
            <a:bodyPr>
              <a:spAutoFit/>
            </a:bodyPr>
            <a:lstStyle/>
            <a:p>
              <a:pPr>
                <a:spcBef>
                  <a:spcPct val="50000"/>
                </a:spcBef>
              </a:pPr>
              <a:r>
                <a:rPr lang="en-US" sz="2400" dirty="0">
                  <a:solidFill>
                    <a:srgbClr val="002060"/>
                  </a:solidFill>
                </a:rPr>
                <a:t>3</a:t>
              </a:r>
              <a:endParaRPr lang="fr-FR" sz="2400" dirty="0">
                <a:solidFill>
                  <a:srgbClr val="002060"/>
                </a:solidFill>
              </a:endParaRPr>
            </a:p>
          </p:txBody>
        </p:sp>
        <p:sp>
          <p:nvSpPr>
            <p:cNvPr id="13374" name="Arc 59"/>
            <p:cNvSpPr>
              <a:spLocks/>
            </p:cNvSpPr>
            <p:nvPr/>
          </p:nvSpPr>
          <p:spPr bwMode="auto">
            <a:xfrm flipV="1">
              <a:off x="576" y="2544"/>
              <a:ext cx="720" cy="432"/>
            </a:xfrm>
            <a:custGeom>
              <a:avLst/>
              <a:gdLst>
                <a:gd name="T0" fmla="*/ 0 w 21600"/>
                <a:gd name="T1" fmla="*/ 0 h 21600"/>
                <a:gd name="T2" fmla="*/ 720 w 21600"/>
                <a:gd name="T3" fmla="*/ 432 h 21600"/>
                <a:gd name="T4" fmla="*/ 0 w 21600"/>
                <a:gd name="T5" fmla="*/ 43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fr-FR"/>
            </a:p>
          </p:txBody>
        </p:sp>
        <p:sp>
          <p:nvSpPr>
            <p:cNvPr id="13375" name="Arc 60"/>
            <p:cNvSpPr>
              <a:spLocks/>
            </p:cNvSpPr>
            <p:nvPr/>
          </p:nvSpPr>
          <p:spPr bwMode="auto">
            <a:xfrm>
              <a:off x="576" y="1104"/>
              <a:ext cx="720" cy="432"/>
            </a:xfrm>
            <a:custGeom>
              <a:avLst/>
              <a:gdLst>
                <a:gd name="T0" fmla="*/ 0 w 21600"/>
                <a:gd name="T1" fmla="*/ 0 h 21600"/>
                <a:gd name="T2" fmla="*/ 720 w 21600"/>
                <a:gd name="T3" fmla="*/ 432 h 21600"/>
                <a:gd name="T4" fmla="*/ 0 w 21600"/>
                <a:gd name="T5" fmla="*/ 43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fr-FR"/>
            </a:p>
          </p:txBody>
        </p:sp>
        <p:sp>
          <p:nvSpPr>
            <p:cNvPr id="13376" name="Arc 62"/>
            <p:cNvSpPr>
              <a:spLocks/>
            </p:cNvSpPr>
            <p:nvPr/>
          </p:nvSpPr>
          <p:spPr bwMode="auto">
            <a:xfrm rot="784607" flipV="1">
              <a:off x="1392" y="1968"/>
              <a:ext cx="384" cy="288"/>
            </a:xfrm>
            <a:custGeom>
              <a:avLst/>
              <a:gdLst>
                <a:gd name="T0" fmla="*/ 0 w 21600"/>
                <a:gd name="T1" fmla="*/ 0 h 21600"/>
                <a:gd name="T2" fmla="*/ 384 w 21600"/>
                <a:gd name="T3" fmla="*/ 288 h 21600"/>
                <a:gd name="T4" fmla="*/ 0 w 21600"/>
                <a:gd name="T5" fmla="*/ 28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fr-FR"/>
            </a:p>
          </p:txBody>
        </p:sp>
      </p:grpSp>
      <p:grpSp>
        <p:nvGrpSpPr>
          <p:cNvPr id="3" name="Group 75"/>
          <p:cNvGrpSpPr>
            <a:grpSpLocks/>
          </p:cNvGrpSpPr>
          <p:nvPr/>
        </p:nvGrpSpPr>
        <p:grpSpPr bwMode="auto">
          <a:xfrm>
            <a:off x="7620000" y="3071818"/>
            <a:ext cx="914400" cy="609600"/>
            <a:chOff x="4800" y="1440"/>
            <a:chExt cx="576" cy="384"/>
          </a:xfrm>
        </p:grpSpPr>
        <p:grpSp>
          <p:nvGrpSpPr>
            <p:cNvPr id="4" name="Group 72"/>
            <p:cNvGrpSpPr>
              <a:grpSpLocks/>
            </p:cNvGrpSpPr>
            <p:nvPr/>
          </p:nvGrpSpPr>
          <p:grpSpPr bwMode="auto">
            <a:xfrm>
              <a:off x="4992" y="1440"/>
              <a:ext cx="192" cy="384"/>
              <a:chOff x="2400" y="2880"/>
              <a:chExt cx="192" cy="384"/>
            </a:xfrm>
          </p:grpSpPr>
          <p:sp>
            <p:nvSpPr>
              <p:cNvPr id="13326" name="Arc 66"/>
              <p:cNvSpPr>
                <a:spLocks/>
              </p:cNvSpPr>
              <p:nvPr/>
            </p:nvSpPr>
            <p:spPr bwMode="auto">
              <a:xfrm>
                <a:off x="2496" y="28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fr-FR"/>
              </a:p>
            </p:txBody>
          </p:sp>
          <p:sp>
            <p:nvSpPr>
              <p:cNvPr id="13327" name="Arc 67"/>
              <p:cNvSpPr>
                <a:spLocks/>
              </p:cNvSpPr>
              <p:nvPr/>
            </p:nvSpPr>
            <p:spPr bwMode="auto">
              <a:xfrm flipH="1" flipV="1">
                <a:off x="2544" y="3072"/>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fr-FR"/>
              </a:p>
            </p:txBody>
          </p:sp>
          <p:sp>
            <p:nvSpPr>
              <p:cNvPr id="13328" name="Arc 68"/>
              <p:cNvSpPr>
                <a:spLocks/>
              </p:cNvSpPr>
              <p:nvPr/>
            </p:nvSpPr>
            <p:spPr bwMode="auto">
              <a:xfrm flipV="1">
                <a:off x="2400" y="3072"/>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fr-FR"/>
              </a:p>
            </p:txBody>
          </p:sp>
          <p:sp>
            <p:nvSpPr>
              <p:cNvPr id="13329" name="Arc 69"/>
              <p:cNvSpPr>
                <a:spLocks/>
              </p:cNvSpPr>
              <p:nvPr/>
            </p:nvSpPr>
            <p:spPr bwMode="auto">
              <a:xfrm flipH="1">
                <a:off x="2448" y="2880"/>
                <a:ext cx="48" cy="192"/>
              </a:xfrm>
              <a:custGeom>
                <a:avLst/>
                <a:gdLst>
                  <a:gd name="T0" fmla="*/ 0 w 21600"/>
                  <a:gd name="T1" fmla="*/ 0 h 21600"/>
                  <a:gd name="T2" fmla="*/ 48 w 21600"/>
                  <a:gd name="T3" fmla="*/ 192 h 21600"/>
                  <a:gd name="T4" fmla="*/ 0 w 21600"/>
                  <a:gd name="T5" fmla="*/ 1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a:ln>
            </p:spPr>
            <p:txBody>
              <a:bodyPr wrap="none" anchor="ctr"/>
              <a:lstStyle/>
              <a:p>
                <a:endParaRPr lang="fr-FR"/>
              </a:p>
            </p:txBody>
          </p:sp>
        </p:grpSp>
        <p:sp>
          <p:nvSpPr>
            <p:cNvPr id="13324" name="Line 73"/>
            <p:cNvSpPr>
              <a:spLocks noChangeShapeType="1"/>
            </p:cNvSpPr>
            <p:nvPr/>
          </p:nvSpPr>
          <p:spPr bwMode="auto">
            <a:xfrm flipH="1">
              <a:off x="4800" y="1824"/>
              <a:ext cx="192" cy="0"/>
            </a:xfrm>
            <a:prstGeom prst="line">
              <a:avLst/>
            </a:prstGeom>
            <a:noFill/>
            <a:ln w="38100">
              <a:solidFill>
                <a:schemeClr val="tx1"/>
              </a:solidFill>
              <a:round/>
              <a:headEnd/>
              <a:tailEnd/>
            </a:ln>
          </p:spPr>
          <p:txBody>
            <a:bodyPr/>
            <a:lstStyle/>
            <a:p>
              <a:endParaRPr lang="fr-FR"/>
            </a:p>
          </p:txBody>
        </p:sp>
        <p:sp>
          <p:nvSpPr>
            <p:cNvPr id="13325" name="Line 74"/>
            <p:cNvSpPr>
              <a:spLocks noChangeShapeType="1"/>
            </p:cNvSpPr>
            <p:nvPr/>
          </p:nvSpPr>
          <p:spPr bwMode="auto">
            <a:xfrm flipH="1">
              <a:off x="5184" y="1824"/>
              <a:ext cx="192" cy="0"/>
            </a:xfrm>
            <a:prstGeom prst="line">
              <a:avLst/>
            </a:prstGeom>
            <a:noFill/>
            <a:ln w="38100">
              <a:solidFill>
                <a:schemeClr val="tx1"/>
              </a:solidFill>
              <a:round/>
              <a:headEnd/>
              <a:tailEnd/>
            </a:ln>
          </p:spPr>
          <p:txBody>
            <a:bodyPr/>
            <a:lstStyle/>
            <a:p>
              <a:endParaRPr lang="fr-FR"/>
            </a:p>
          </p:txBody>
        </p:sp>
      </p:grpSp>
      <p:sp>
        <p:nvSpPr>
          <p:cNvPr id="13320" name="Line 76"/>
          <p:cNvSpPr>
            <a:spLocks noChangeShapeType="1"/>
          </p:cNvSpPr>
          <p:nvPr/>
        </p:nvSpPr>
        <p:spPr bwMode="auto">
          <a:xfrm flipV="1">
            <a:off x="7924800" y="3657600"/>
            <a:ext cx="152400" cy="1143000"/>
          </a:xfrm>
          <a:prstGeom prst="line">
            <a:avLst/>
          </a:prstGeom>
          <a:noFill/>
          <a:ln w="38100">
            <a:solidFill>
              <a:srgbClr val="FF0000"/>
            </a:solidFill>
            <a:round/>
            <a:headEnd/>
            <a:tailEnd type="triangle" w="med" len="med"/>
          </a:ln>
        </p:spPr>
        <p:txBody>
          <a:bodyPr/>
          <a:lstStyle/>
          <a:p>
            <a:endParaRPr lang="fr-FR"/>
          </a:p>
        </p:txBody>
      </p:sp>
      <p:sp>
        <p:nvSpPr>
          <p:cNvPr id="13321" name="Text Box 77"/>
          <p:cNvSpPr txBox="1">
            <a:spLocks noChangeArrowheads="1"/>
          </p:cNvSpPr>
          <p:nvPr/>
        </p:nvSpPr>
        <p:spPr bwMode="auto">
          <a:xfrm>
            <a:off x="285720" y="4714884"/>
            <a:ext cx="7572428" cy="1323439"/>
          </a:xfrm>
          <a:prstGeom prst="rect">
            <a:avLst/>
          </a:prstGeom>
          <a:noFill/>
          <a:ln w="9525">
            <a:noFill/>
            <a:miter lim="800000"/>
            <a:headEnd/>
            <a:tailEnd/>
          </a:ln>
        </p:spPr>
        <p:txBody>
          <a:bodyPr wrap="square">
            <a:spAutoFit/>
          </a:bodyPr>
          <a:lstStyle/>
          <a:p>
            <a:pPr>
              <a:buFont typeface="Arial" pitchFamily="34" charset="0"/>
              <a:buChar char="•"/>
            </a:pPr>
            <a:r>
              <a:rPr lang="fr-FR" sz="2000" b="1" dirty="0" smtClean="0">
                <a:solidFill>
                  <a:schemeClr val="tx1">
                    <a:lumMod val="95000"/>
                  </a:schemeClr>
                </a:solidFill>
              </a:rPr>
              <a:t> Très utilisé dans notre domaine (un incontournable…)</a:t>
            </a:r>
          </a:p>
          <a:p>
            <a:pPr>
              <a:buFont typeface="Arial" pitchFamily="34" charset="0"/>
              <a:buChar char="•"/>
            </a:pPr>
            <a:r>
              <a:rPr lang="fr-FR" sz="2000" b="1" dirty="0" smtClean="0">
                <a:solidFill>
                  <a:schemeClr val="tx1">
                    <a:lumMod val="95000"/>
                  </a:schemeClr>
                </a:solidFill>
              </a:rPr>
              <a:t> Convertit les signaux lumineux en signaux électriques et les amplifie</a:t>
            </a:r>
          </a:p>
          <a:p>
            <a:pPr>
              <a:buFont typeface="Arial" pitchFamily="34" charset="0"/>
              <a:buChar char="•"/>
            </a:pPr>
            <a:r>
              <a:rPr lang="fr-FR" sz="2000" b="1" dirty="0" smtClean="0">
                <a:solidFill>
                  <a:schemeClr val="tx1">
                    <a:lumMod val="95000"/>
                  </a:schemeClr>
                </a:solidFill>
              </a:rPr>
              <a:t> Permet</a:t>
            </a:r>
            <a:r>
              <a:rPr lang="en-US" sz="2000" b="1" dirty="0" smtClean="0">
                <a:solidFill>
                  <a:schemeClr val="tx1">
                    <a:lumMod val="95000"/>
                  </a:schemeClr>
                </a:solidFill>
              </a:rPr>
              <a:t> </a:t>
            </a:r>
            <a:r>
              <a:rPr lang="en-US" sz="2000" b="1" dirty="0">
                <a:solidFill>
                  <a:schemeClr val="tx1">
                    <a:lumMod val="95000"/>
                  </a:schemeClr>
                </a:solidFill>
              </a:rPr>
              <a:t>la </a:t>
            </a:r>
            <a:r>
              <a:rPr lang="en-US" sz="2000" b="1" dirty="0" err="1">
                <a:solidFill>
                  <a:schemeClr val="tx1">
                    <a:lumMod val="95000"/>
                  </a:schemeClr>
                </a:solidFill>
              </a:rPr>
              <a:t>d</a:t>
            </a:r>
            <a:r>
              <a:rPr lang="en-US" sz="2000" b="1" dirty="0" err="1">
                <a:solidFill>
                  <a:schemeClr val="tx1">
                    <a:lumMod val="95000"/>
                  </a:schemeClr>
                </a:solidFill>
                <a:cs typeface="Times New Roman" charset="0"/>
              </a:rPr>
              <a:t>é</a:t>
            </a:r>
            <a:r>
              <a:rPr lang="en-US" sz="2000" b="1" dirty="0" err="1">
                <a:solidFill>
                  <a:schemeClr val="tx1">
                    <a:lumMod val="95000"/>
                  </a:schemeClr>
                </a:solidFill>
              </a:rPr>
              <a:t>tection</a:t>
            </a:r>
            <a:r>
              <a:rPr lang="en-US" sz="2000" b="1" dirty="0">
                <a:solidFill>
                  <a:schemeClr val="tx1">
                    <a:lumMod val="95000"/>
                  </a:schemeClr>
                </a:solidFill>
              </a:rPr>
              <a:t> d’un </a:t>
            </a:r>
            <a:r>
              <a:rPr lang="en-US" sz="2000" b="1" dirty="0" err="1">
                <a:solidFill>
                  <a:schemeClr val="tx1">
                    <a:lumMod val="95000"/>
                  </a:schemeClr>
                </a:solidFill>
              </a:rPr>
              <a:t>seul</a:t>
            </a:r>
            <a:r>
              <a:rPr lang="en-US" sz="2000" b="1" dirty="0">
                <a:solidFill>
                  <a:schemeClr val="tx1">
                    <a:lumMod val="95000"/>
                  </a:schemeClr>
                </a:solidFill>
              </a:rPr>
              <a:t> photon !</a:t>
            </a:r>
            <a:endParaRPr lang="fr-FR" sz="2000" b="1" dirty="0">
              <a:solidFill>
                <a:schemeClr val="tx1">
                  <a:lumMod val="95000"/>
                </a:schemeClr>
              </a:solidFill>
            </a:endParaRPr>
          </a:p>
        </p:txBody>
      </p:sp>
      <p:sp>
        <p:nvSpPr>
          <p:cNvPr id="65" name="ZoneTexte 64"/>
          <p:cNvSpPr txBox="1"/>
          <p:nvPr/>
        </p:nvSpPr>
        <p:spPr>
          <a:xfrm>
            <a:off x="1142976" y="214290"/>
            <a:ext cx="6572296" cy="830997"/>
          </a:xfrm>
          <a:prstGeom prst="rect">
            <a:avLst/>
          </a:prstGeom>
          <a:solidFill>
            <a:schemeClr val="tx1">
              <a:lumMod val="50000"/>
            </a:schemeClr>
          </a:solidFill>
        </p:spPr>
        <p:txBody>
          <a:bodyPr wrap="square" rtlCol="0">
            <a:spAutoFit/>
          </a:bodyPr>
          <a:lstStyle/>
          <a:p>
            <a:pPr algn="ctr"/>
            <a:r>
              <a:rPr lang="en-US" sz="2400" b="1" dirty="0" smtClean="0">
                <a:solidFill>
                  <a:schemeClr val="accent1">
                    <a:lumMod val="60000"/>
                    <a:lumOff val="40000"/>
                  </a:schemeClr>
                </a:solidFill>
                <a:effectLst>
                  <a:outerShdw blurRad="38100" dist="38100" dir="2700000" algn="tl">
                    <a:srgbClr val="000000">
                      <a:alpha val="43137"/>
                    </a:srgbClr>
                  </a:outerShdw>
                </a:effectLst>
              </a:rPr>
              <a:t>La </a:t>
            </a:r>
            <a:r>
              <a:rPr lang="en-US" sz="2400" b="1" dirty="0" err="1" smtClean="0">
                <a:solidFill>
                  <a:schemeClr val="accent1">
                    <a:lumMod val="60000"/>
                    <a:lumOff val="40000"/>
                  </a:schemeClr>
                </a:solidFill>
                <a:effectLst>
                  <a:outerShdw blurRad="38100" dist="38100" dir="2700000" algn="tl">
                    <a:srgbClr val="000000">
                      <a:alpha val="43137"/>
                    </a:srgbClr>
                  </a:outerShdw>
                </a:effectLst>
              </a:rPr>
              <a:t>caméra</a:t>
            </a:r>
            <a:r>
              <a:rPr lang="en-US" sz="2400" b="1" dirty="0" smtClean="0">
                <a:solidFill>
                  <a:schemeClr val="accent1">
                    <a:lumMod val="60000"/>
                    <a:lumOff val="40000"/>
                  </a:schemeClr>
                </a:solidFill>
                <a:effectLst>
                  <a:outerShdw blurRad="38100" dist="38100" dir="2700000" algn="tl">
                    <a:srgbClr val="000000">
                      <a:alpha val="43137"/>
                    </a:srgbClr>
                  </a:outerShdw>
                </a:effectLst>
              </a:rPr>
              <a:t> </a:t>
            </a:r>
            <a:r>
              <a:rPr lang="en-US" sz="2400" b="1" dirty="0" smtClean="0">
                <a:solidFill>
                  <a:schemeClr val="accent1">
                    <a:lumMod val="60000"/>
                    <a:lumOff val="40000"/>
                  </a:schemeClr>
                </a:solidFill>
                <a:effectLst>
                  <a:outerShdw blurRad="38100" dist="38100" dir="2700000" algn="tl">
                    <a:srgbClr val="000000">
                      <a:alpha val="43137"/>
                    </a:srgbClr>
                  </a:outerShdw>
                </a:effectLst>
              </a:rPr>
              <a:t>HESS </a:t>
            </a:r>
            <a:r>
              <a:rPr lang="en-US" sz="2400" b="1" dirty="0" err="1" smtClean="0">
                <a:solidFill>
                  <a:schemeClr val="accent1">
                    <a:lumMod val="60000"/>
                    <a:lumOff val="40000"/>
                  </a:schemeClr>
                </a:solidFill>
                <a:effectLst>
                  <a:outerShdw blurRad="38100" dist="38100" dir="2700000" algn="tl">
                    <a:srgbClr val="000000">
                      <a:alpha val="43137"/>
                    </a:srgbClr>
                  </a:outerShdw>
                </a:effectLst>
              </a:rPr>
              <a:t>est</a:t>
            </a:r>
            <a:r>
              <a:rPr lang="en-US" sz="2400" b="1" dirty="0" smtClean="0">
                <a:solidFill>
                  <a:schemeClr val="accent1">
                    <a:lumMod val="60000"/>
                    <a:lumOff val="40000"/>
                  </a:schemeClr>
                </a:solidFill>
                <a:effectLst>
                  <a:outerShdw blurRad="38100" dist="38100" dir="2700000" algn="tl">
                    <a:srgbClr val="000000">
                      <a:alpha val="43137"/>
                    </a:srgbClr>
                  </a:outerShdw>
                </a:effectLst>
              </a:rPr>
              <a:t> </a:t>
            </a:r>
            <a:r>
              <a:rPr lang="en-US" sz="2400" b="1" dirty="0" err="1" smtClean="0">
                <a:solidFill>
                  <a:schemeClr val="accent1">
                    <a:lumMod val="60000"/>
                    <a:lumOff val="40000"/>
                  </a:schemeClr>
                </a:solidFill>
                <a:effectLst>
                  <a:outerShdw blurRad="38100" dist="38100" dir="2700000" algn="tl">
                    <a:srgbClr val="000000">
                      <a:alpha val="43137"/>
                    </a:srgbClr>
                  </a:outerShdw>
                </a:effectLst>
              </a:rPr>
              <a:t>formée</a:t>
            </a:r>
            <a:r>
              <a:rPr lang="en-US" sz="2400" b="1" dirty="0" smtClean="0">
                <a:solidFill>
                  <a:schemeClr val="accent1">
                    <a:lumMod val="60000"/>
                    <a:lumOff val="40000"/>
                  </a:schemeClr>
                </a:solidFill>
                <a:effectLst>
                  <a:outerShdw blurRad="38100" dist="38100" dir="2700000" algn="tl">
                    <a:srgbClr val="000000">
                      <a:alpha val="43137"/>
                    </a:srgbClr>
                  </a:outerShdw>
                </a:effectLst>
              </a:rPr>
              <a:t> de </a:t>
            </a:r>
            <a:r>
              <a:rPr lang="en-US" sz="2400" b="1" dirty="0" err="1" smtClean="0">
                <a:solidFill>
                  <a:schemeClr val="accent1">
                    <a:lumMod val="60000"/>
                    <a:lumOff val="40000"/>
                  </a:schemeClr>
                </a:solidFill>
                <a:effectLst>
                  <a:outerShdw blurRad="38100" dist="38100" dir="2700000" algn="tl">
                    <a:srgbClr val="000000">
                      <a:alpha val="43137"/>
                    </a:srgbClr>
                  </a:outerShdw>
                </a:effectLst>
              </a:rPr>
              <a:t>centaines</a:t>
            </a:r>
            <a:r>
              <a:rPr lang="en-US" sz="2400" b="1" dirty="0" smtClean="0">
                <a:solidFill>
                  <a:schemeClr val="accent1">
                    <a:lumMod val="60000"/>
                    <a:lumOff val="40000"/>
                  </a:schemeClr>
                </a:solidFill>
                <a:effectLst>
                  <a:outerShdw blurRad="38100" dist="38100" dir="2700000" algn="tl">
                    <a:srgbClr val="000000">
                      <a:alpha val="43137"/>
                    </a:srgbClr>
                  </a:outerShdw>
                </a:effectLst>
              </a:rPr>
              <a:t> de </a:t>
            </a:r>
            <a:r>
              <a:rPr lang="en-US" sz="2400" b="1" dirty="0" err="1" smtClean="0">
                <a:solidFill>
                  <a:schemeClr val="accent1">
                    <a:lumMod val="60000"/>
                    <a:lumOff val="40000"/>
                  </a:schemeClr>
                </a:solidFill>
                <a:effectLst>
                  <a:outerShdw blurRad="38100" dist="38100" dir="2700000" algn="tl">
                    <a:srgbClr val="000000">
                      <a:alpha val="43137"/>
                    </a:srgbClr>
                  </a:outerShdw>
                </a:effectLst>
              </a:rPr>
              <a:t>photomultiplicateurs</a:t>
            </a:r>
            <a:r>
              <a:rPr lang="en-US" sz="2400" b="1" dirty="0" smtClean="0">
                <a:solidFill>
                  <a:schemeClr val="accent1">
                    <a:lumMod val="60000"/>
                    <a:lumOff val="40000"/>
                  </a:schemeClr>
                </a:solidFill>
                <a:effectLst>
                  <a:outerShdw blurRad="38100" dist="38100" dir="2700000" algn="tl">
                    <a:srgbClr val="000000">
                      <a:alpha val="43137"/>
                    </a:srgbClr>
                  </a:outerShdw>
                </a:effectLst>
              </a:rPr>
              <a:t>(P.M.) </a:t>
            </a:r>
            <a:endParaRPr lang="fr-FR" sz="2400" b="1" dirty="0">
              <a:solidFill>
                <a:schemeClr val="accent1">
                  <a:lumMod val="60000"/>
                  <a:lumOff val="40000"/>
                </a:schemeClr>
              </a:solidFill>
              <a:effectLst>
                <a:outerShdw blurRad="38100" dist="38100" dir="2700000" algn="tl">
                  <a:srgbClr val="000000">
                    <a:alpha val="43137"/>
                  </a:srgbClr>
                </a:outerShdw>
              </a:effectLst>
            </a:endParaRPr>
          </a:p>
        </p:txBody>
      </p:sp>
      <p:sp>
        <p:nvSpPr>
          <p:cNvPr id="66" name="Espace réservé du numéro de diapositive 65"/>
          <p:cNvSpPr>
            <a:spLocks noGrp="1"/>
          </p:cNvSpPr>
          <p:nvPr>
            <p:ph type="sldNum" sz="quarter" idx="12"/>
          </p:nvPr>
        </p:nvSpPr>
        <p:spPr/>
        <p:txBody>
          <a:bodyPr/>
          <a:lstStyle/>
          <a:p>
            <a:fld id="{CF4668DC-857F-487D-BFFA-8C0CA5037977}" type="slidenum">
              <a:rPr lang="fr-BE" smtClean="0"/>
              <a:pPr/>
              <a:t>14</a:t>
            </a:fld>
            <a:endParaRPr lang="fr-BE" dirty="0"/>
          </a:p>
        </p:txBody>
      </p:sp>
      <p:sp>
        <p:nvSpPr>
          <p:cNvPr id="68" name="ZoneTexte 67"/>
          <p:cNvSpPr txBox="1"/>
          <p:nvPr/>
        </p:nvSpPr>
        <p:spPr>
          <a:xfrm>
            <a:off x="2819400" y="6324600"/>
            <a:ext cx="5405647" cy="400110"/>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wrap="none" rtlCol="0">
            <a:spAutoFit/>
          </a:bodyPr>
          <a:lstStyle/>
          <a:p>
            <a:r>
              <a:rPr lang="fr-FR" sz="2000" b="1" dirty="0" smtClean="0">
                <a:effectLst>
                  <a:outerShdw blurRad="38100" dist="38100" dir="2700000" algn="tl">
                    <a:srgbClr val="000000">
                      <a:alpha val="43137"/>
                    </a:srgbClr>
                  </a:outerShdw>
                </a:effectLst>
              </a:rPr>
              <a:t>Stand Rayons Cosmiques et instru</a:t>
            </a:r>
            <a:r>
              <a:rPr lang="fr-FR" sz="2000" b="1" dirty="0" smtClean="0">
                <a:effectLst>
                  <a:outerShdw blurRad="38100" dist="38100" dir="2700000" algn="tl">
                    <a:srgbClr val="000000">
                      <a:alpha val="43137"/>
                    </a:srgbClr>
                  </a:outerShdw>
                </a:effectLst>
              </a:rPr>
              <a:t>m</a:t>
            </a:r>
            <a:r>
              <a:rPr lang="fr-FR" sz="2000" b="1" dirty="0" smtClean="0">
                <a:effectLst>
                  <a:outerShdw blurRad="38100" dist="38100" dir="2700000" algn="tl">
                    <a:srgbClr val="000000">
                      <a:alpha val="43137"/>
                    </a:srgbClr>
                  </a:outerShdw>
                </a:effectLst>
              </a:rPr>
              <a:t>entation</a:t>
            </a:r>
            <a:endParaRPr lang="fr-FR" sz="20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checkerboard(across)">
                                      <p:cBhvr>
                                        <p:cTn id="7" dur="500"/>
                                        <p:tgtEl>
                                          <p:spTgt spid="1332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checkerboard(across)">
                                      <p:cBhvr>
                                        <p:cTn id="1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1">
              <a:lumMod val="50000"/>
            </a:schemeClr>
          </a:solidFill>
        </p:spPr>
        <p:txBody>
          <a:bodyPr/>
          <a:lstStyle/>
          <a:p>
            <a:r>
              <a:rPr lang="fr-FR" dirty="0" smtClean="0"/>
              <a:t>Votre visite en 4 stands</a:t>
            </a:r>
            <a:endParaRPr lang="fr-FR" dirty="0"/>
          </a:p>
        </p:txBody>
      </p:sp>
      <p:sp>
        <p:nvSpPr>
          <p:cNvPr id="3" name="Espace réservé du contenu 2"/>
          <p:cNvSpPr>
            <a:spLocks noGrp="1"/>
          </p:cNvSpPr>
          <p:nvPr>
            <p:ph idx="1"/>
          </p:nvPr>
        </p:nvSpPr>
        <p:spPr/>
        <p:txBody>
          <a:bodyPr>
            <a:normAutofit fontScale="92500"/>
          </a:bodyPr>
          <a:lstStyle/>
          <a:p>
            <a:r>
              <a:rPr lang="fr-FR" dirty="0" smtClean="0"/>
              <a:t>Infiniment petit avec le collisionneur proton-proton  LHC et le détecteur ATLAS</a:t>
            </a:r>
          </a:p>
          <a:p>
            <a:pPr lvl="1"/>
            <a:r>
              <a:rPr lang="fr-FR" dirty="0" smtClean="0"/>
              <a:t>La conception d’un détecteur à travers la simulation et l’informatique comme outil global d’acquisition, de stockage et d’analyse des données</a:t>
            </a:r>
          </a:p>
          <a:p>
            <a:pPr lvl="1"/>
            <a:r>
              <a:rPr lang="fr-FR" dirty="0" smtClean="0"/>
              <a:t>La construction du détecteur ATLAS et de son électronique associée</a:t>
            </a:r>
          </a:p>
          <a:p>
            <a:r>
              <a:rPr lang="fr-FR" dirty="0" smtClean="0"/>
              <a:t>Infiniment grand avec le détecteur HESS</a:t>
            </a:r>
          </a:p>
          <a:p>
            <a:pPr lvl="1"/>
            <a:r>
              <a:rPr lang="fr-FR" dirty="0" smtClean="0"/>
              <a:t>Les rayons cosmiques: outil historique de la physique des particules associé aux premiers détecteurs- chambre à étincelles et photomultiplicateurs</a:t>
            </a:r>
          </a:p>
          <a:p>
            <a:pPr lvl="1"/>
            <a:r>
              <a:rPr lang="fr-FR" dirty="0" smtClean="0"/>
              <a:t>L’observatoire HESS et la mécanique de précision</a:t>
            </a:r>
          </a:p>
          <a:p>
            <a:endParaRPr lang="fr-FR" dirty="0"/>
          </a:p>
        </p:txBody>
      </p:sp>
      <p:sp>
        <p:nvSpPr>
          <p:cNvPr id="4" name="Espace réservé du pied de page 3"/>
          <p:cNvSpPr>
            <a:spLocks noGrp="1"/>
          </p:cNvSpPr>
          <p:nvPr>
            <p:ph type="ftr" sz="quarter" idx="11"/>
          </p:nvPr>
        </p:nvSpPr>
        <p:spPr/>
        <p:txBody>
          <a:bodyPr/>
          <a:lstStyle/>
          <a:p>
            <a:r>
              <a:rPr lang="fr-FR" dirty="0" smtClean="0"/>
              <a:t>Visite LAPP 29 Avril 2010</a:t>
            </a:r>
            <a:endParaRPr lang="fr-FR" dirty="0"/>
          </a:p>
        </p:txBody>
      </p:sp>
      <p:sp>
        <p:nvSpPr>
          <p:cNvPr id="5" name="Espace réservé du numéro de diapositive 4"/>
          <p:cNvSpPr>
            <a:spLocks noGrp="1"/>
          </p:cNvSpPr>
          <p:nvPr>
            <p:ph type="sldNum" sz="quarter" idx="12"/>
          </p:nvPr>
        </p:nvSpPr>
        <p:spPr/>
        <p:txBody>
          <a:bodyPr/>
          <a:lstStyle/>
          <a:p>
            <a:fld id="{2F565EC7-E1AE-4DC0-808A-0D30BD22A748}" type="slidenum">
              <a:rPr lang="fr-FR" smtClean="0"/>
              <a:t>15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346325" y="727075"/>
            <a:ext cx="184150" cy="457200"/>
          </a:xfrm>
          <a:prstGeom prst="rect">
            <a:avLst/>
          </a:prstGeom>
          <a:noFill/>
          <a:ln w="9525">
            <a:noFill/>
            <a:miter lim="800000"/>
            <a:headEnd/>
            <a:tailEnd/>
          </a:ln>
        </p:spPr>
        <p:txBody>
          <a:bodyPr wrap="none">
            <a:spAutoFit/>
          </a:bodyPr>
          <a:lstStyle/>
          <a:p>
            <a:endParaRPr lang="fr-FR"/>
          </a:p>
        </p:txBody>
      </p:sp>
      <p:sp>
        <p:nvSpPr>
          <p:cNvPr id="55299" name="Rectangle 3"/>
          <p:cNvSpPr>
            <a:spLocks noChangeArrowheads="1"/>
          </p:cNvSpPr>
          <p:nvPr/>
        </p:nvSpPr>
        <p:spPr bwMode="auto">
          <a:xfrm>
            <a:off x="500034" y="1000108"/>
            <a:ext cx="8286808" cy="5201424"/>
          </a:xfrm>
          <a:prstGeom prst="rect">
            <a:avLst/>
          </a:prstGeom>
          <a:noFill/>
          <a:ln w="9525">
            <a:noFill/>
            <a:miter lim="800000"/>
            <a:headEnd/>
            <a:tailEnd/>
          </a:ln>
        </p:spPr>
        <p:txBody>
          <a:bodyPr wrap="square">
            <a:spAutoFit/>
          </a:bodyPr>
          <a:lstStyle/>
          <a:p>
            <a:pPr>
              <a:spcBef>
                <a:spcPct val="50000"/>
              </a:spcBef>
            </a:pPr>
            <a:r>
              <a:rPr lang="fr-FR" sz="2400" b="1" dirty="0" smtClean="0">
                <a:effectLst>
                  <a:outerShdw blurRad="38100" dist="38100" dir="2700000" algn="tl">
                    <a:srgbClr val="000000">
                      <a:alpha val="43137"/>
                    </a:srgbClr>
                  </a:outerShdw>
                </a:effectLst>
                <a:latin typeface="Calibri" pitchFamily="34" charset="0"/>
              </a:rPr>
              <a:t>Des théoriciens [LAPTH] </a:t>
            </a:r>
            <a:r>
              <a:rPr lang="fr-FR" sz="2400" b="1" dirty="0" smtClean="0">
                <a:solidFill>
                  <a:srgbClr val="002060"/>
                </a:solidFill>
                <a:latin typeface="Calibri" pitchFamily="34" charset="0"/>
              </a:rPr>
              <a:t>[~25]</a:t>
            </a:r>
            <a:endParaRPr lang="fr-FR" sz="2400" b="1" dirty="0">
              <a:solidFill>
                <a:srgbClr val="002060"/>
              </a:solidFill>
              <a:latin typeface="Calibri" pitchFamily="34" charset="0"/>
            </a:endParaRPr>
          </a:p>
          <a:p>
            <a:pPr>
              <a:spcBef>
                <a:spcPct val="50000"/>
              </a:spcBef>
            </a:pPr>
            <a:r>
              <a:rPr lang="fr-FR" sz="2000" b="1" dirty="0" smtClean="0">
                <a:solidFill>
                  <a:srgbClr val="002060"/>
                </a:solidFill>
                <a:latin typeface="Calibri" pitchFamily="34" charset="0"/>
              </a:rPr>
              <a:t>Ils </a:t>
            </a:r>
            <a:r>
              <a:rPr lang="fr-FR" sz="2000" b="1" dirty="0">
                <a:solidFill>
                  <a:srgbClr val="002060"/>
                </a:solidFill>
                <a:latin typeface="Calibri" pitchFamily="34" charset="0"/>
              </a:rPr>
              <a:t>élaborent de nouvelles théories.</a:t>
            </a:r>
          </a:p>
          <a:p>
            <a:pPr>
              <a:spcBef>
                <a:spcPct val="50000"/>
              </a:spcBef>
            </a:pPr>
            <a:r>
              <a:rPr lang="fr-FR" sz="2400" b="1" dirty="0">
                <a:effectLst>
                  <a:outerShdw blurRad="38100" dist="38100" dir="2700000" algn="tl">
                    <a:srgbClr val="000000">
                      <a:alpha val="43137"/>
                    </a:srgbClr>
                  </a:outerShdw>
                </a:effectLst>
                <a:latin typeface="Calibri" pitchFamily="34" charset="0"/>
              </a:rPr>
              <a:t>Des </a:t>
            </a:r>
            <a:r>
              <a:rPr lang="fr-FR" sz="2400" b="1" dirty="0" smtClean="0">
                <a:effectLst>
                  <a:outerShdw blurRad="38100" dist="38100" dir="2700000" algn="tl">
                    <a:srgbClr val="000000">
                      <a:alpha val="43137"/>
                    </a:srgbClr>
                  </a:outerShdw>
                </a:effectLst>
                <a:latin typeface="Calibri" pitchFamily="34" charset="0"/>
              </a:rPr>
              <a:t>expérimentateurs [LAPP</a:t>
            </a:r>
            <a:r>
              <a:rPr lang="fr-FR" sz="2400" b="1" dirty="0" smtClean="0">
                <a:effectLst>
                  <a:outerShdw blurRad="38100" dist="38100" dir="2700000" algn="tl">
                    <a:srgbClr val="000000">
                      <a:alpha val="43137"/>
                    </a:srgbClr>
                  </a:outerShdw>
                </a:effectLst>
                <a:latin typeface="Calibri" pitchFamily="34" charset="0"/>
              </a:rPr>
              <a:t>](chercheurs et enseignants-chercheurs) </a:t>
            </a:r>
            <a:r>
              <a:rPr lang="fr-FR" sz="2400" b="1" dirty="0" smtClean="0">
                <a:solidFill>
                  <a:srgbClr val="002060"/>
                </a:solidFill>
                <a:latin typeface="Calibri" pitchFamily="34" charset="0"/>
              </a:rPr>
              <a:t>[~40]</a:t>
            </a:r>
            <a:endParaRPr lang="fr-FR" sz="2400" b="1" dirty="0">
              <a:solidFill>
                <a:srgbClr val="002060"/>
              </a:solidFill>
              <a:latin typeface="Calibri" pitchFamily="34" charset="0"/>
            </a:endParaRPr>
          </a:p>
          <a:p>
            <a:pPr>
              <a:spcBef>
                <a:spcPct val="50000"/>
              </a:spcBef>
            </a:pPr>
            <a:r>
              <a:rPr lang="fr-FR" sz="2000" b="1" dirty="0" smtClean="0">
                <a:solidFill>
                  <a:srgbClr val="002060"/>
                </a:solidFill>
                <a:latin typeface="Calibri" pitchFamily="34" charset="0"/>
              </a:rPr>
              <a:t>Au sein de grandes collaborations internationales , ils </a:t>
            </a:r>
            <a:r>
              <a:rPr lang="fr-FR" sz="2000" b="1" dirty="0">
                <a:solidFill>
                  <a:srgbClr val="002060"/>
                </a:solidFill>
                <a:latin typeface="Calibri" pitchFamily="34" charset="0"/>
              </a:rPr>
              <a:t>conçoivent, construisent et interprètent les résultats des </a:t>
            </a:r>
            <a:r>
              <a:rPr lang="fr-FR" sz="2000" b="1" dirty="0" smtClean="0">
                <a:solidFill>
                  <a:srgbClr val="002060"/>
                </a:solidFill>
                <a:latin typeface="Calibri" pitchFamily="34" charset="0"/>
              </a:rPr>
              <a:t>expériences</a:t>
            </a:r>
            <a:endParaRPr lang="fr-FR" sz="2000" b="1" dirty="0">
              <a:solidFill>
                <a:srgbClr val="002060"/>
              </a:solidFill>
              <a:latin typeface="Calibri" pitchFamily="34" charset="0"/>
            </a:endParaRPr>
          </a:p>
          <a:p>
            <a:pPr>
              <a:spcBef>
                <a:spcPct val="50000"/>
              </a:spcBef>
            </a:pPr>
            <a:r>
              <a:rPr lang="fr-FR" sz="2400" b="1" dirty="0" smtClean="0">
                <a:effectLst>
                  <a:outerShdw blurRad="38100" dist="38100" dir="2700000" algn="tl">
                    <a:srgbClr val="000000">
                      <a:alpha val="43137"/>
                    </a:srgbClr>
                  </a:outerShdw>
                </a:effectLst>
                <a:latin typeface="Calibri" pitchFamily="34" charset="0"/>
              </a:rPr>
              <a:t>Des étudiants (en thèse ou en stage) [LAPP, LAPTH]</a:t>
            </a:r>
            <a:r>
              <a:rPr lang="fr-FR" sz="2400" b="1" dirty="0" smtClean="0">
                <a:solidFill>
                  <a:srgbClr val="0070C0"/>
                </a:solidFill>
                <a:effectLst>
                  <a:outerShdw blurRad="38100" dist="38100" dir="2700000" algn="tl">
                    <a:srgbClr val="000000">
                      <a:alpha val="43137"/>
                    </a:srgbClr>
                  </a:outerShdw>
                </a:effectLst>
                <a:latin typeface="Calibri" pitchFamily="34" charset="0"/>
              </a:rPr>
              <a:t> </a:t>
            </a:r>
            <a:r>
              <a:rPr lang="fr-FR" sz="2400" b="1" dirty="0" smtClean="0">
                <a:solidFill>
                  <a:srgbClr val="002060"/>
                </a:solidFill>
                <a:latin typeface="Calibri" pitchFamily="34" charset="0"/>
              </a:rPr>
              <a:t>[~20]</a:t>
            </a:r>
          </a:p>
          <a:p>
            <a:pPr>
              <a:spcBef>
                <a:spcPct val="50000"/>
              </a:spcBef>
            </a:pPr>
            <a:r>
              <a:rPr lang="fr-FR" sz="2400" b="1" dirty="0" smtClean="0">
                <a:effectLst>
                  <a:outerShdw blurRad="38100" dist="38100" dir="2700000" algn="tl">
                    <a:srgbClr val="000000">
                      <a:alpha val="43137"/>
                    </a:srgbClr>
                  </a:outerShdw>
                </a:effectLst>
                <a:latin typeface="Calibri" pitchFamily="34" charset="0"/>
              </a:rPr>
              <a:t>Des </a:t>
            </a:r>
            <a:r>
              <a:rPr lang="fr-FR" sz="2400" b="1" dirty="0">
                <a:effectLst>
                  <a:outerShdw blurRad="38100" dist="38100" dir="2700000" algn="tl">
                    <a:srgbClr val="000000">
                      <a:alpha val="43137"/>
                    </a:srgbClr>
                  </a:outerShdw>
                </a:effectLst>
                <a:latin typeface="Calibri" pitchFamily="34" charset="0"/>
              </a:rPr>
              <a:t>ingénieurs et techniciens </a:t>
            </a:r>
            <a:r>
              <a:rPr lang="fr-FR" sz="2400" b="1" dirty="0" smtClean="0">
                <a:effectLst>
                  <a:outerShdw blurRad="38100" dist="38100" dir="2700000" algn="tl">
                    <a:srgbClr val="000000">
                      <a:alpha val="43137"/>
                    </a:srgbClr>
                  </a:outerShdw>
                </a:effectLst>
                <a:latin typeface="Calibri" pitchFamily="34" charset="0"/>
              </a:rPr>
              <a:t>[LAPP]</a:t>
            </a:r>
            <a:r>
              <a:rPr lang="fr-FR" sz="2400" b="1" dirty="0" smtClean="0">
                <a:solidFill>
                  <a:srgbClr val="0070C0"/>
                </a:solidFill>
                <a:effectLst>
                  <a:outerShdw blurRad="38100" dist="38100" dir="2700000" algn="tl">
                    <a:srgbClr val="000000">
                      <a:alpha val="43137"/>
                    </a:srgbClr>
                  </a:outerShdw>
                </a:effectLst>
                <a:latin typeface="Calibri" pitchFamily="34" charset="0"/>
              </a:rPr>
              <a:t> </a:t>
            </a:r>
            <a:r>
              <a:rPr lang="fr-FR" sz="2400" b="1" dirty="0" smtClean="0">
                <a:solidFill>
                  <a:srgbClr val="002060"/>
                </a:solidFill>
                <a:latin typeface="Calibri" pitchFamily="34" charset="0"/>
              </a:rPr>
              <a:t>[~50]</a:t>
            </a:r>
            <a:endParaRPr lang="fr-FR" sz="2400" b="1" dirty="0">
              <a:solidFill>
                <a:srgbClr val="002060"/>
              </a:solidFill>
              <a:latin typeface="Calibri" pitchFamily="34" charset="0"/>
            </a:endParaRPr>
          </a:p>
          <a:p>
            <a:pPr>
              <a:spcBef>
                <a:spcPct val="50000"/>
              </a:spcBef>
            </a:pPr>
            <a:r>
              <a:rPr lang="fr-FR" sz="2000" b="1" dirty="0">
                <a:solidFill>
                  <a:srgbClr val="002060"/>
                </a:solidFill>
                <a:latin typeface="Calibri" pitchFamily="34" charset="0"/>
              </a:rPr>
              <a:t>En informatique, électronique et  mécanique : ils réalisent les détecteurs.</a:t>
            </a:r>
          </a:p>
          <a:p>
            <a:pPr>
              <a:spcBef>
                <a:spcPct val="50000"/>
              </a:spcBef>
            </a:pPr>
            <a:r>
              <a:rPr lang="fr-FR" sz="2400" b="1" dirty="0">
                <a:effectLst>
                  <a:outerShdw blurRad="38100" dist="38100" dir="2700000" algn="tl">
                    <a:srgbClr val="000000">
                      <a:alpha val="43137"/>
                    </a:srgbClr>
                  </a:outerShdw>
                </a:effectLst>
                <a:latin typeface="Calibri" pitchFamily="34" charset="0"/>
              </a:rPr>
              <a:t>Des </a:t>
            </a:r>
            <a:r>
              <a:rPr lang="fr-FR" sz="2400" b="1" dirty="0" smtClean="0">
                <a:effectLst>
                  <a:outerShdw blurRad="38100" dist="38100" dir="2700000" algn="tl">
                    <a:srgbClr val="000000">
                      <a:alpha val="43137"/>
                    </a:srgbClr>
                  </a:outerShdw>
                </a:effectLst>
                <a:latin typeface="Calibri" pitchFamily="34" charset="0"/>
              </a:rPr>
              <a:t>administratifs [LAPP,LAPTH]</a:t>
            </a:r>
            <a:r>
              <a:rPr lang="fr-FR" sz="2400" b="1" dirty="0" smtClean="0">
                <a:solidFill>
                  <a:srgbClr val="0070C0"/>
                </a:solidFill>
                <a:effectLst>
                  <a:outerShdw blurRad="38100" dist="38100" dir="2700000" algn="tl">
                    <a:srgbClr val="000000">
                      <a:alpha val="43137"/>
                    </a:srgbClr>
                  </a:outerShdw>
                </a:effectLst>
                <a:latin typeface="Calibri" pitchFamily="34" charset="0"/>
              </a:rPr>
              <a:t> </a:t>
            </a:r>
            <a:r>
              <a:rPr lang="fr-FR" sz="2400" b="1" dirty="0" smtClean="0">
                <a:solidFill>
                  <a:srgbClr val="002060"/>
                </a:solidFill>
                <a:latin typeface="Calibri" pitchFamily="34" charset="0"/>
              </a:rPr>
              <a:t>[~10]</a:t>
            </a:r>
            <a:endParaRPr lang="fr-FR" sz="2400" b="1" dirty="0">
              <a:solidFill>
                <a:srgbClr val="002060"/>
              </a:solidFill>
              <a:latin typeface="Calibri" pitchFamily="34" charset="0"/>
            </a:endParaRPr>
          </a:p>
          <a:p>
            <a:pPr>
              <a:spcBef>
                <a:spcPct val="50000"/>
              </a:spcBef>
            </a:pPr>
            <a:r>
              <a:rPr lang="fr-FR" sz="2000" b="1" dirty="0">
                <a:solidFill>
                  <a:srgbClr val="002060"/>
                </a:solidFill>
                <a:latin typeface="Calibri" pitchFamily="34" charset="0"/>
              </a:rPr>
              <a:t>Pour effectuer les commandes, gérer  et prévoir… </a:t>
            </a:r>
          </a:p>
        </p:txBody>
      </p:sp>
      <p:sp>
        <p:nvSpPr>
          <p:cNvPr id="6" name="Titre 1"/>
          <p:cNvSpPr txBox="1">
            <a:spLocks/>
          </p:cNvSpPr>
          <p:nvPr/>
        </p:nvSpPr>
        <p:spPr>
          <a:xfrm>
            <a:off x="533400" y="152400"/>
            <a:ext cx="8229600" cy="685800"/>
          </a:xfrm>
          <a:prstGeom prst="rect">
            <a:avLst/>
          </a:prstGeom>
          <a:solidFill>
            <a:schemeClr val="tx1">
              <a:lumMod val="50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Qui</a:t>
            </a:r>
            <a:r>
              <a:rPr kumimoji="0" lang="fr-FR" sz="4100" b="1" i="0" u="none" strike="noStrike" kern="1200" cap="none"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travaille au Laboratoire</a:t>
            </a:r>
            <a:endParaRPr kumimoji="0" lang="fr-FR"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8" name="Espace réservé du pied de page 3"/>
          <p:cNvSpPr>
            <a:spLocks noGrp="1"/>
          </p:cNvSpPr>
          <p:nvPr>
            <p:ph type="ftr" sz="quarter" idx="11"/>
          </p:nvPr>
        </p:nvSpPr>
        <p:spPr>
          <a:xfrm>
            <a:off x="3124200" y="6416675"/>
            <a:ext cx="2895600" cy="365125"/>
          </a:xfrm>
        </p:spPr>
        <p:txBody>
          <a:bodyPr/>
          <a:lstStyle/>
          <a:p>
            <a:r>
              <a:rPr lang="fr-FR" dirty="0" smtClean="0"/>
              <a:t>Visite LAPP 29 Avril 2010</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checkerboard(across)">
                                      <p:cBhvr>
                                        <p:cTn id="7" dur="500"/>
                                        <p:tgtEl>
                                          <p:spTgt spid="5529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5299">
                                            <p:txEl>
                                              <p:pRg st="1" end="1"/>
                                            </p:txEl>
                                          </p:spTgt>
                                        </p:tgtEl>
                                        <p:attrNameLst>
                                          <p:attrName>style.visibility</p:attrName>
                                        </p:attrNameLst>
                                      </p:cBhvr>
                                      <p:to>
                                        <p:strVal val="visible"/>
                                      </p:to>
                                    </p:set>
                                    <p:animEffect transition="in" filter="checkerboard(across)">
                                      <p:cBhvr>
                                        <p:cTn id="10" dur="500"/>
                                        <p:tgtEl>
                                          <p:spTgt spid="552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animEffect transition="in" filter="checkerboard(across)">
                                      <p:cBhvr>
                                        <p:cTn id="15" dur="500"/>
                                        <p:tgtEl>
                                          <p:spTgt spid="55299">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55299">
                                            <p:txEl>
                                              <p:pRg st="3" end="3"/>
                                            </p:txEl>
                                          </p:spTgt>
                                        </p:tgtEl>
                                        <p:attrNameLst>
                                          <p:attrName>style.visibility</p:attrName>
                                        </p:attrNameLst>
                                      </p:cBhvr>
                                      <p:to>
                                        <p:strVal val="visible"/>
                                      </p:to>
                                    </p:set>
                                    <p:animEffect transition="in" filter="checkerboard(across)">
                                      <p:cBhvr>
                                        <p:cTn id="18" dur="500"/>
                                        <p:tgtEl>
                                          <p:spTgt spid="5529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5299">
                                            <p:txEl>
                                              <p:pRg st="4" end="4"/>
                                            </p:txEl>
                                          </p:spTgt>
                                        </p:tgtEl>
                                        <p:attrNameLst>
                                          <p:attrName>style.visibility</p:attrName>
                                        </p:attrNameLst>
                                      </p:cBhvr>
                                      <p:to>
                                        <p:strVal val="visible"/>
                                      </p:to>
                                    </p:set>
                                    <p:animEffect transition="in" filter="checkerboard(across)">
                                      <p:cBhvr>
                                        <p:cTn id="23" dur="500"/>
                                        <p:tgtEl>
                                          <p:spTgt spid="5529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55299">
                                            <p:txEl>
                                              <p:pRg st="5" end="5"/>
                                            </p:txEl>
                                          </p:spTgt>
                                        </p:tgtEl>
                                        <p:attrNameLst>
                                          <p:attrName>style.visibility</p:attrName>
                                        </p:attrNameLst>
                                      </p:cBhvr>
                                      <p:to>
                                        <p:strVal val="visible"/>
                                      </p:to>
                                    </p:set>
                                    <p:animEffect transition="in" filter="checkerboard(across)">
                                      <p:cBhvr>
                                        <p:cTn id="28" dur="500"/>
                                        <p:tgtEl>
                                          <p:spTgt spid="55299">
                                            <p:txEl>
                                              <p:pRg st="5" end="5"/>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55299">
                                            <p:txEl>
                                              <p:pRg st="6" end="6"/>
                                            </p:txEl>
                                          </p:spTgt>
                                        </p:tgtEl>
                                        <p:attrNameLst>
                                          <p:attrName>style.visibility</p:attrName>
                                        </p:attrNameLst>
                                      </p:cBhvr>
                                      <p:to>
                                        <p:strVal val="visible"/>
                                      </p:to>
                                    </p:set>
                                    <p:animEffect transition="in" filter="checkerboard(across)">
                                      <p:cBhvr>
                                        <p:cTn id="31" dur="500"/>
                                        <p:tgtEl>
                                          <p:spTgt spid="5529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55299">
                                            <p:txEl>
                                              <p:pRg st="7" end="7"/>
                                            </p:txEl>
                                          </p:spTgt>
                                        </p:tgtEl>
                                        <p:attrNameLst>
                                          <p:attrName>style.visibility</p:attrName>
                                        </p:attrNameLst>
                                      </p:cBhvr>
                                      <p:to>
                                        <p:strVal val="visible"/>
                                      </p:to>
                                    </p:set>
                                    <p:animEffect transition="in" filter="checkerboard(across)">
                                      <p:cBhvr>
                                        <p:cTn id="36" dur="500"/>
                                        <p:tgtEl>
                                          <p:spTgt spid="55299">
                                            <p:txEl>
                                              <p:pRg st="7" end="7"/>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55299">
                                            <p:txEl>
                                              <p:pRg st="8" end="8"/>
                                            </p:txEl>
                                          </p:spTgt>
                                        </p:tgtEl>
                                        <p:attrNameLst>
                                          <p:attrName>style.visibility</p:attrName>
                                        </p:attrNameLst>
                                      </p:cBhvr>
                                      <p:to>
                                        <p:strVal val="visible"/>
                                      </p:to>
                                    </p:set>
                                    <p:animEffect transition="in" filter="checkerboard(across)">
                                      <p:cBhvr>
                                        <p:cTn id="39" dur="500"/>
                                        <p:tgtEl>
                                          <p:spTgt spid="552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1027"/>
          <p:cNvSpPr>
            <a:spLocks noChangeArrowheads="1"/>
          </p:cNvSpPr>
          <p:nvPr/>
        </p:nvSpPr>
        <p:spPr bwMode="auto">
          <a:xfrm>
            <a:off x="1371600" y="5638800"/>
            <a:ext cx="3068638" cy="762000"/>
          </a:xfrm>
          <a:prstGeom prst="rect">
            <a:avLst/>
          </a:prstGeom>
          <a:solidFill>
            <a:srgbClr val="00B0F0"/>
          </a:solidFill>
          <a:ln w="9525">
            <a:solidFill>
              <a:schemeClr val="tx1"/>
            </a:solidFill>
            <a:miter lim="800000"/>
            <a:headEnd/>
            <a:tailEnd/>
          </a:ln>
        </p:spPr>
        <p:txBody>
          <a:bodyPr wrap="none" anchor="ctr"/>
          <a:lstStyle/>
          <a:p>
            <a:pPr algn="ctr"/>
            <a:r>
              <a:rPr lang="fr-FR" b="1">
                <a:solidFill>
                  <a:srgbClr val="CC0066"/>
                </a:solidFill>
              </a:rPr>
              <a:t>Lycées</a:t>
            </a:r>
          </a:p>
          <a:p>
            <a:pPr algn="ctr"/>
            <a:endParaRPr lang="fr-FR">
              <a:solidFill>
                <a:srgbClr val="CC0066"/>
              </a:solidFill>
            </a:endParaRPr>
          </a:p>
        </p:txBody>
      </p:sp>
      <p:sp>
        <p:nvSpPr>
          <p:cNvPr id="56324" name="Oval 1028"/>
          <p:cNvSpPr>
            <a:spLocks noChangeArrowheads="1"/>
          </p:cNvSpPr>
          <p:nvPr/>
        </p:nvSpPr>
        <p:spPr bwMode="auto">
          <a:xfrm>
            <a:off x="990600" y="4419600"/>
            <a:ext cx="1022350" cy="519113"/>
          </a:xfrm>
          <a:prstGeom prst="ellipse">
            <a:avLst/>
          </a:prstGeom>
          <a:solidFill>
            <a:schemeClr val="accent3">
              <a:lumMod val="75000"/>
            </a:schemeClr>
          </a:solidFill>
          <a:ln w="9525">
            <a:solidFill>
              <a:schemeClr val="tx1"/>
            </a:solidFill>
            <a:round/>
            <a:headEnd/>
            <a:tailEnd/>
          </a:ln>
        </p:spPr>
        <p:txBody>
          <a:bodyPr wrap="none" anchor="ctr"/>
          <a:lstStyle/>
          <a:p>
            <a:pPr algn="ctr"/>
            <a:r>
              <a:rPr lang="fr-FR" dirty="0"/>
              <a:t>Licence</a:t>
            </a:r>
          </a:p>
        </p:txBody>
      </p:sp>
      <p:sp>
        <p:nvSpPr>
          <p:cNvPr id="56325" name="Oval 1029"/>
          <p:cNvSpPr>
            <a:spLocks noChangeArrowheads="1"/>
          </p:cNvSpPr>
          <p:nvPr/>
        </p:nvSpPr>
        <p:spPr bwMode="auto">
          <a:xfrm>
            <a:off x="2582863" y="4498975"/>
            <a:ext cx="1022350" cy="566738"/>
          </a:xfrm>
          <a:prstGeom prst="ellipse">
            <a:avLst/>
          </a:prstGeom>
          <a:solidFill>
            <a:schemeClr val="accent3">
              <a:lumMod val="75000"/>
            </a:schemeClr>
          </a:solidFill>
          <a:ln w="9525">
            <a:solidFill>
              <a:schemeClr val="tx1"/>
            </a:solidFill>
            <a:round/>
            <a:headEnd/>
            <a:tailEnd/>
          </a:ln>
        </p:spPr>
        <p:txBody>
          <a:bodyPr wrap="none" anchor="ctr"/>
          <a:lstStyle/>
          <a:p>
            <a:pPr algn="ctr"/>
            <a:r>
              <a:rPr lang="fr-FR"/>
              <a:t>Prépas</a:t>
            </a:r>
          </a:p>
        </p:txBody>
      </p:sp>
      <p:sp>
        <p:nvSpPr>
          <p:cNvPr id="56326" name="Oval 1030"/>
          <p:cNvSpPr>
            <a:spLocks noChangeArrowheads="1"/>
          </p:cNvSpPr>
          <p:nvPr/>
        </p:nvSpPr>
        <p:spPr bwMode="auto">
          <a:xfrm>
            <a:off x="3962400" y="4343400"/>
            <a:ext cx="1143000" cy="750888"/>
          </a:xfrm>
          <a:prstGeom prst="ellipse">
            <a:avLst/>
          </a:prstGeom>
          <a:solidFill>
            <a:schemeClr val="accent3">
              <a:lumMod val="75000"/>
            </a:schemeClr>
          </a:solidFill>
          <a:ln w="9525">
            <a:solidFill>
              <a:schemeClr val="tx1"/>
            </a:solidFill>
            <a:round/>
            <a:headEnd/>
            <a:tailEnd/>
          </a:ln>
        </p:spPr>
        <p:txBody>
          <a:bodyPr wrap="none" anchor="ctr"/>
          <a:lstStyle/>
          <a:p>
            <a:pPr algn="ctr"/>
            <a:r>
              <a:rPr lang="fr-FR"/>
              <a:t>IUT</a:t>
            </a:r>
          </a:p>
          <a:p>
            <a:pPr algn="ctr"/>
            <a:r>
              <a:rPr lang="fr-FR"/>
              <a:t>BTS</a:t>
            </a:r>
          </a:p>
        </p:txBody>
      </p:sp>
      <p:sp>
        <p:nvSpPr>
          <p:cNvPr id="56327" name="Rectangle 1031"/>
          <p:cNvSpPr>
            <a:spLocks noChangeArrowheads="1"/>
          </p:cNvSpPr>
          <p:nvPr/>
        </p:nvSpPr>
        <p:spPr bwMode="auto">
          <a:xfrm>
            <a:off x="2667000" y="3048000"/>
            <a:ext cx="1828800" cy="1274763"/>
          </a:xfrm>
          <a:prstGeom prst="rect">
            <a:avLst/>
          </a:prstGeom>
          <a:solidFill>
            <a:srgbClr val="CC00FF"/>
          </a:solidFill>
          <a:ln w="9525">
            <a:solidFill>
              <a:schemeClr val="tx1"/>
            </a:solidFill>
            <a:miter lim="800000"/>
            <a:headEnd/>
            <a:tailEnd/>
          </a:ln>
        </p:spPr>
        <p:txBody>
          <a:bodyPr wrap="none" anchor="ctr"/>
          <a:lstStyle/>
          <a:p>
            <a:pPr algn="ctr"/>
            <a:r>
              <a:rPr lang="fr-FR"/>
              <a:t>Ecoles</a:t>
            </a:r>
          </a:p>
          <a:p>
            <a:pPr algn="ctr"/>
            <a:r>
              <a:rPr lang="fr-FR"/>
              <a:t>d ’ingénieurs</a:t>
            </a:r>
          </a:p>
        </p:txBody>
      </p:sp>
      <p:sp>
        <p:nvSpPr>
          <p:cNvPr id="56328" name="Rectangle 1032"/>
          <p:cNvSpPr>
            <a:spLocks noChangeArrowheads="1"/>
          </p:cNvSpPr>
          <p:nvPr/>
        </p:nvSpPr>
        <p:spPr bwMode="auto">
          <a:xfrm>
            <a:off x="1066800" y="3124200"/>
            <a:ext cx="1479550" cy="1108075"/>
          </a:xfrm>
          <a:prstGeom prst="rect">
            <a:avLst/>
          </a:prstGeom>
          <a:solidFill>
            <a:schemeClr val="accent2"/>
          </a:solidFill>
          <a:ln w="9525">
            <a:solidFill>
              <a:schemeClr val="tx1"/>
            </a:solidFill>
            <a:miter lim="800000"/>
            <a:headEnd/>
            <a:tailEnd/>
          </a:ln>
        </p:spPr>
        <p:txBody>
          <a:bodyPr wrap="none" anchor="ctr"/>
          <a:lstStyle/>
          <a:p>
            <a:pPr algn="ctr"/>
            <a:r>
              <a:rPr lang="fr-FR"/>
              <a:t>Master </a:t>
            </a:r>
            <a:r>
              <a:rPr lang="fr-FR" b="1"/>
              <a:t>1</a:t>
            </a:r>
          </a:p>
          <a:p>
            <a:pPr algn="ctr"/>
            <a:endParaRPr lang="fr-FR"/>
          </a:p>
        </p:txBody>
      </p:sp>
      <p:sp>
        <p:nvSpPr>
          <p:cNvPr id="56329" name="Rectangle 1034"/>
          <p:cNvSpPr>
            <a:spLocks noChangeArrowheads="1"/>
          </p:cNvSpPr>
          <p:nvPr/>
        </p:nvSpPr>
        <p:spPr bwMode="auto">
          <a:xfrm>
            <a:off x="990600" y="2514600"/>
            <a:ext cx="1133475" cy="425450"/>
          </a:xfrm>
          <a:prstGeom prst="rect">
            <a:avLst/>
          </a:prstGeom>
          <a:solidFill>
            <a:schemeClr val="accent2"/>
          </a:solidFill>
          <a:ln w="9525">
            <a:solidFill>
              <a:schemeClr val="tx1"/>
            </a:solidFill>
            <a:miter lim="800000"/>
            <a:headEnd/>
            <a:tailEnd/>
          </a:ln>
        </p:spPr>
        <p:txBody>
          <a:bodyPr wrap="none" anchor="ctr"/>
          <a:lstStyle/>
          <a:p>
            <a:pPr algn="ctr"/>
            <a:r>
              <a:rPr lang="fr-FR"/>
              <a:t>Master </a:t>
            </a:r>
            <a:r>
              <a:rPr lang="fr-FR" b="1"/>
              <a:t>2</a:t>
            </a:r>
          </a:p>
        </p:txBody>
      </p:sp>
      <p:sp>
        <p:nvSpPr>
          <p:cNvPr id="56330" name="Oval 1035"/>
          <p:cNvSpPr>
            <a:spLocks noChangeArrowheads="1"/>
          </p:cNvSpPr>
          <p:nvPr/>
        </p:nvSpPr>
        <p:spPr bwMode="auto">
          <a:xfrm>
            <a:off x="1985963" y="1600200"/>
            <a:ext cx="2357437" cy="727075"/>
          </a:xfrm>
          <a:prstGeom prst="ellipse">
            <a:avLst/>
          </a:prstGeom>
          <a:solidFill>
            <a:schemeClr val="accent1"/>
          </a:solidFill>
          <a:ln w="9525">
            <a:solidFill>
              <a:schemeClr val="tx1"/>
            </a:solidFill>
            <a:round/>
            <a:headEnd/>
            <a:tailEnd/>
          </a:ln>
        </p:spPr>
        <p:txBody>
          <a:bodyPr wrap="none" anchor="ctr"/>
          <a:lstStyle/>
          <a:p>
            <a:pPr algn="ctr"/>
            <a:r>
              <a:rPr lang="fr-FR" b="1"/>
              <a:t>Thèses/ Doctorat</a:t>
            </a:r>
          </a:p>
        </p:txBody>
      </p:sp>
      <p:sp>
        <p:nvSpPr>
          <p:cNvPr id="56331" name="Text Box 1036"/>
          <p:cNvSpPr txBox="1">
            <a:spLocks noChangeArrowheads="1"/>
          </p:cNvSpPr>
          <p:nvPr/>
        </p:nvSpPr>
        <p:spPr bwMode="auto">
          <a:xfrm>
            <a:off x="2286000" y="5334000"/>
            <a:ext cx="1524000" cy="336550"/>
          </a:xfrm>
          <a:prstGeom prst="rect">
            <a:avLst/>
          </a:prstGeom>
          <a:solidFill>
            <a:srgbClr val="002060"/>
          </a:solidFill>
          <a:ln w="9525">
            <a:noFill/>
            <a:miter lim="800000"/>
            <a:headEnd/>
            <a:tailEnd/>
          </a:ln>
        </p:spPr>
        <p:txBody>
          <a:bodyPr>
            <a:spAutoFit/>
          </a:bodyPr>
          <a:lstStyle/>
          <a:p>
            <a:r>
              <a:rPr lang="fr-FR" sz="1600"/>
              <a:t>Baccalauréat</a:t>
            </a:r>
          </a:p>
        </p:txBody>
      </p:sp>
      <p:sp>
        <p:nvSpPr>
          <p:cNvPr id="56332" name="Rectangle 1033"/>
          <p:cNvSpPr>
            <a:spLocks noChangeArrowheads="1"/>
          </p:cNvSpPr>
          <p:nvPr/>
        </p:nvSpPr>
        <p:spPr bwMode="auto">
          <a:xfrm>
            <a:off x="6324600" y="1295400"/>
            <a:ext cx="2425700" cy="5029200"/>
          </a:xfrm>
          <a:prstGeom prst="rect">
            <a:avLst/>
          </a:prstGeom>
          <a:solidFill>
            <a:schemeClr val="accent5">
              <a:lumMod val="75000"/>
            </a:schemeClr>
          </a:solidFill>
          <a:ln w="9525">
            <a:solidFill>
              <a:schemeClr val="tx1"/>
            </a:solidFill>
            <a:miter lim="800000"/>
            <a:headEnd/>
            <a:tailEnd/>
          </a:ln>
        </p:spPr>
        <p:txBody>
          <a:bodyPr wrap="none" anchor="ctr"/>
          <a:lstStyle/>
          <a:p>
            <a:pPr algn="ctr"/>
            <a:endParaRPr lang="fr-FR"/>
          </a:p>
        </p:txBody>
      </p:sp>
      <p:sp>
        <p:nvSpPr>
          <p:cNvPr id="56333" name="Text Box 1037"/>
          <p:cNvSpPr txBox="1">
            <a:spLocks noChangeArrowheads="1"/>
          </p:cNvSpPr>
          <p:nvPr/>
        </p:nvSpPr>
        <p:spPr bwMode="auto">
          <a:xfrm>
            <a:off x="6646863" y="5299075"/>
            <a:ext cx="1366837" cy="822325"/>
          </a:xfrm>
          <a:prstGeom prst="rect">
            <a:avLst/>
          </a:prstGeom>
          <a:noFill/>
          <a:ln w="9525">
            <a:noFill/>
            <a:miter lim="800000"/>
            <a:headEnd/>
            <a:tailEnd/>
          </a:ln>
        </p:spPr>
        <p:txBody>
          <a:bodyPr wrap="none">
            <a:spAutoFit/>
          </a:bodyPr>
          <a:lstStyle/>
          <a:p>
            <a:r>
              <a:rPr lang="fr-FR"/>
              <a:t>Agent </a:t>
            </a:r>
          </a:p>
          <a:p>
            <a:r>
              <a:rPr lang="fr-FR"/>
              <a:t>technique</a:t>
            </a:r>
          </a:p>
        </p:txBody>
      </p:sp>
      <p:sp>
        <p:nvSpPr>
          <p:cNvPr id="56334" name="Text Box 1038"/>
          <p:cNvSpPr txBox="1">
            <a:spLocks noChangeArrowheads="1"/>
          </p:cNvSpPr>
          <p:nvPr/>
        </p:nvSpPr>
        <p:spPr bwMode="auto">
          <a:xfrm>
            <a:off x="6562725" y="4827588"/>
            <a:ext cx="1535113" cy="457200"/>
          </a:xfrm>
          <a:prstGeom prst="rect">
            <a:avLst/>
          </a:prstGeom>
          <a:noFill/>
          <a:ln w="9525">
            <a:noFill/>
            <a:miter lim="800000"/>
            <a:headEnd/>
            <a:tailEnd/>
          </a:ln>
        </p:spPr>
        <p:txBody>
          <a:bodyPr wrap="none">
            <a:spAutoFit/>
          </a:bodyPr>
          <a:lstStyle/>
          <a:p>
            <a:r>
              <a:rPr lang="fr-FR">
                <a:solidFill>
                  <a:srgbClr val="CC0066"/>
                </a:solidFill>
              </a:rPr>
              <a:t>Technicien</a:t>
            </a:r>
            <a:endParaRPr lang="fr-FR"/>
          </a:p>
        </p:txBody>
      </p:sp>
      <p:sp>
        <p:nvSpPr>
          <p:cNvPr id="56335" name="Text Box 1039"/>
          <p:cNvSpPr txBox="1">
            <a:spLocks noChangeArrowheads="1"/>
          </p:cNvSpPr>
          <p:nvPr/>
        </p:nvSpPr>
        <p:spPr bwMode="auto">
          <a:xfrm>
            <a:off x="6553200" y="3810000"/>
            <a:ext cx="1333500" cy="822325"/>
          </a:xfrm>
          <a:prstGeom prst="rect">
            <a:avLst/>
          </a:prstGeom>
          <a:noFill/>
          <a:ln w="9525">
            <a:noFill/>
            <a:miter lim="800000"/>
            <a:headEnd/>
            <a:tailEnd/>
          </a:ln>
        </p:spPr>
        <p:txBody>
          <a:bodyPr wrap="none">
            <a:spAutoFit/>
          </a:bodyPr>
          <a:lstStyle/>
          <a:p>
            <a:r>
              <a:rPr lang="fr-FR">
                <a:solidFill>
                  <a:srgbClr val="99CCFF"/>
                </a:solidFill>
              </a:rPr>
              <a:t>Assistant</a:t>
            </a:r>
          </a:p>
          <a:p>
            <a:r>
              <a:rPr lang="fr-FR">
                <a:solidFill>
                  <a:srgbClr val="99CCFF"/>
                </a:solidFill>
              </a:rPr>
              <a:t>ingénieur</a:t>
            </a:r>
            <a:endParaRPr lang="fr-FR"/>
          </a:p>
        </p:txBody>
      </p:sp>
      <p:sp>
        <p:nvSpPr>
          <p:cNvPr id="56336" name="Text Box 1040"/>
          <p:cNvSpPr txBox="1">
            <a:spLocks noChangeArrowheads="1"/>
          </p:cNvSpPr>
          <p:nvPr/>
        </p:nvSpPr>
        <p:spPr bwMode="auto">
          <a:xfrm>
            <a:off x="6616700" y="2819400"/>
            <a:ext cx="1427163" cy="822325"/>
          </a:xfrm>
          <a:prstGeom prst="rect">
            <a:avLst/>
          </a:prstGeom>
          <a:noFill/>
          <a:ln w="9525">
            <a:noFill/>
            <a:miter lim="800000"/>
            <a:headEnd/>
            <a:tailEnd/>
          </a:ln>
        </p:spPr>
        <p:txBody>
          <a:bodyPr wrap="none">
            <a:spAutoFit/>
          </a:bodyPr>
          <a:lstStyle/>
          <a:p>
            <a:r>
              <a:rPr lang="fr-FR">
                <a:solidFill>
                  <a:schemeClr val="accent2"/>
                </a:solidFill>
              </a:rPr>
              <a:t>Ingénieur</a:t>
            </a:r>
            <a:r>
              <a:rPr lang="fr-FR"/>
              <a:t> </a:t>
            </a:r>
          </a:p>
          <a:p>
            <a:r>
              <a:rPr lang="fr-FR">
                <a:solidFill>
                  <a:schemeClr val="accent2"/>
                </a:solidFill>
              </a:rPr>
              <a:t>d ’études</a:t>
            </a:r>
            <a:endParaRPr lang="fr-FR"/>
          </a:p>
        </p:txBody>
      </p:sp>
      <p:sp>
        <p:nvSpPr>
          <p:cNvPr id="56337" name="Text Box 1041"/>
          <p:cNvSpPr txBox="1">
            <a:spLocks noChangeArrowheads="1"/>
          </p:cNvSpPr>
          <p:nvPr/>
        </p:nvSpPr>
        <p:spPr bwMode="auto">
          <a:xfrm>
            <a:off x="6540500" y="1447800"/>
            <a:ext cx="1571625" cy="457200"/>
          </a:xfrm>
          <a:prstGeom prst="rect">
            <a:avLst/>
          </a:prstGeom>
          <a:noFill/>
          <a:ln w="9525">
            <a:noFill/>
            <a:miter lim="800000"/>
            <a:headEnd/>
            <a:tailEnd/>
          </a:ln>
        </p:spPr>
        <p:txBody>
          <a:bodyPr wrap="none">
            <a:spAutoFit/>
          </a:bodyPr>
          <a:lstStyle/>
          <a:p>
            <a:r>
              <a:rPr lang="fr-FR">
                <a:solidFill>
                  <a:schemeClr val="accent1"/>
                </a:solidFill>
              </a:rPr>
              <a:t>Chercheurs</a:t>
            </a:r>
            <a:endParaRPr lang="fr-FR"/>
          </a:p>
        </p:txBody>
      </p:sp>
      <p:sp>
        <p:nvSpPr>
          <p:cNvPr id="56338" name="Text Box 1042"/>
          <p:cNvSpPr txBox="1">
            <a:spLocks noChangeArrowheads="1"/>
          </p:cNvSpPr>
          <p:nvPr/>
        </p:nvSpPr>
        <p:spPr bwMode="auto">
          <a:xfrm>
            <a:off x="6540500" y="1981200"/>
            <a:ext cx="1730375" cy="822325"/>
          </a:xfrm>
          <a:prstGeom prst="rect">
            <a:avLst/>
          </a:prstGeom>
          <a:noFill/>
          <a:ln w="9525">
            <a:noFill/>
            <a:miter lim="800000"/>
            <a:headEnd/>
            <a:tailEnd/>
          </a:ln>
        </p:spPr>
        <p:txBody>
          <a:bodyPr wrap="none">
            <a:spAutoFit/>
          </a:bodyPr>
          <a:lstStyle/>
          <a:p>
            <a:r>
              <a:rPr lang="fr-FR">
                <a:solidFill>
                  <a:srgbClr val="FF0066"/>
                </a:solidFill>
              </a:rPr>
              <a:t>Ingénieurs</a:t>
            </a:r>
          </a:p>
          <a:p>
            <a:r>
              <a:rPr lang="fr-FR">
                <a:solidFill>
                  <a:srgbClr val="FF0066"/>
                </a:solidFill>
              </a:rPr>
              <a:t>de recherche</a:t>
            </a:r>
            <a:endParaRPr lang="fr-FR"/>
          </a:p>
        </p:txBody>
      </p:sp>
      <p:sp>
        <p:nvSpPr>
          <p:cNvPr id="56339" name="Line 1043"/>
          <p:cNvSpPr>
            <a:spLocks noChangeShapeType="1"/>
          </p:cNvSpPr>
          <p:nvPr/>
        </p:nvSpPr>
        <p:spPr bwMode="auto">
          <a:xfrm flipV="1">
            <a:off x="1730375" y="2279650"/>
            <a:ext cx="682625" cy="330200"/>
          </a:xfrm>
          <a:prstGeom prst="line">
            <a:avLst/>
          </a:prstGeom>
          <a:noFill/>
          <a:ln w="57150">
            <a:solidFill>
              <a:schemeClr val="tx1"/>
            </a:solidFill>
            <a:round/>
            <a:headEnd/>
            <a:tailEnd type="triangle" w="med" len="med"/>
          </a:ln>
        </p:spPr>
        <p:txBody>
          <a:bodyPr wrap="none" anchor="ctr"/>
          <a:lstStyle/>
          <a:p>
            <a:endParaRPr lang="fr-FR"/>
          </a:p>
        </p:txBody>
      </p:sp>
      <p:sp>
        <p:nvSpPr>
          <p:cNvPr id="56340" name="Line 1044"/>
          <p:cNvSpPr>
            <a:spLocks noChangeShapeType="1"/>
          </p:cNvSpPr>
          <p:nvPr/>
        </p:nvSpPr>
        <p:spPr bwMode="auto">
          <a:xfrm flipH="1" flipV="1">
            <a:off x="1752600" y="5029200"/>
            <a:ext cx="609600" cy="228600"/>
          </a:xfrm>
          <a:prstGeom prst="line">
            <a:avLst/>
          </a:prstGeom>
          <a:noFill/>
          <a:ln w="38100">
            <a:solidFill>
              <a:schemeClr val="tx1"/>
            </a:solidFill>
            <a:round/>
            <a:headEnd/>
            <a:tailEnd type="triangle" w="med" len="med"/>
          </a:ln>
        </p:spPr>
        <p:txBody>
          <a:bodyPr wrap="none" anchor="ctr"/>
          <a:lstStyle/>
          <a:p>
            <a:endParaRPr lang="fr-FR"/>
          </a:p>
        </p:txBody>
      </p:sp>
      <p:sp>
        <p:nvSpPr>
          <p:cNvPr id="56341" name="Line 1045"/>
          <p:cNvSpPr>
            <a:spLocks noChangeShapeType="1"/>
          </p:cNvSpPr>
          <p:nvPr/>
        </p:nvSpPr>
        <p:spPr bwMode="auto">
          <a:xfrm flipV="1">
            <a:off x="2971800" y="5065713"/>
            <a:ext cx="38100" cy="344487"/>
          </a:xfrm>
          <a:prstGeom prst="line">
            <a:avLst/>
          </a:prstGeom>
          <a:noFill/>
          <a:ln w="38100">
            <a:solidFill>
              <a:schemeClr val="tx1"/>
            </a:solidFill>
            <a:round/>
            <a:headEnd/>
            <a:tailEnd type="triangle" w="med" len="med"/>
          </a:ln>
        </p:spPr>
        <p:txBody>
          <a:bodyPr wrap="none" anchor="ctr"/>
          <a:lstStyle/>
          <a:p>
            <a:endParaRPr lang="fr-FR"/>
          </a:p>
        </p:txBody>
      </p:sp>
      <p:sp>
        <p:nvSpPr>
          <p:cNvPr id="56342" name="Line 1046"/>
          <p:cNvSpPr>
            <a:spLocks noChangeShapeType="1"/>
          </p:cNvSpPr>
          <p:nvPr/>
        </p:nvSpPr>
        <p:spPr bwMode="auto">
          <a:xfrm flipV="1">
            <a:off x="3505200" y="5029200"/>
            <a:ext cx="866775" cy="304800"/>
          </a:xfrm>
          <a:prstGeom prst="line">
            <a:avLst/>
          </a:prstGeom>
          <a:noFill/>
          <a:ln w="38100">
            <a:solidFill>
              <a:schemeClr val="tx1"/>
            </a:solidFill>
            <a:round/>
            <a:headEnd/>
            <a:tailEnd type="triangle" w="med" len="med"/>
          </a:ln>
        </p:spPr>
        <p:txBody>
          <a:bodyPr wrap="none" anchor="ctr"/>
          <a:lstStyle/>
          <a:p>
            <a:endParaRPr lang="fr-FR"/>
          </a:p>
        </p:txBody>
      </p:sp>
      <p:sp>
        <p:nvSpPr>
          <p:cNvPr id="56343" name="Line 1047"/>
          <p:cNvSpPr>
            <a:spLocks noChangeShapeType="1"/>
          </p:cNvSpPr>
          <p:nvPr/>
        </p:nvSpPr>
        <p:spPr bwMode="auto">
          <a:xfrm flipH="1" flipV="1">
            <a:off x="3124200" y="4267200"/>
            <a:ext cx="28575" cy="290513"/>
          </a:xfrm>
          <a:prstGeom prst="line">
            <a:avLst/>
          </a:prstGeom>
          <a:noFill/>
          <a:ln w="38100">
            <a:solidFill>
              <a:schemeClr val="tx1"/>
            </a:solidFill>
            <a:round/>
            <a:headEnd/>
            <a:tailEnd type="triangle" w="med" len="med"/>
          </a:ln>
        </p:spPr>
        <p:txBody>
          <a:bodyPr wrap="none" anchor="ctr"/>
          <a:lstStyle/>
          <a:p>
            <a:endParaRPr lang="fr-FR"/>
          </a:p>
        </p:txBody>
      </p:sp>
      <p:sp>
        <p:nvSpPr>
          <p:cNvPr id="56344" name="Line 1048"/>
          <p:cNvSpPr>
            <a:spLocks noChangeShapeType="1"/>
          </p:cNvSpPr>
          <p:nvPr/>
        </p:nvSpPr>
        <p:spPr bwMode="auto">
          <a:xfrm flipH="1" flipV="1">
            <a:off x="3519488" y="4357688"/>
            <a:ext cx="768350" cy="141287"/>
          </a:xfrm>
          <a:prstGeom prst="line">
            <a:avLst/>
          </a:prstGeom>
          <a:noFill/>
          <a:ln w="38100">
            <a:solidFill>
              <a:schemeClr val="tx1"/>
            </a:solidFill>
            <a:round/>
            <a:headEnd/>
            <a:tailEnd type="triangle" w="med" len="med"/>
          </a:ln>
        </p:spPr>
        <p:txBody>
          <a:bodyPr wrap="none" anchor="ctr"/>
          <a:lstStyle/>
          <a:p>
            <a:endParaRPr lang="fr-FR"/>
          </a:p>
        </p:txBody>
      </p:sp>
      <p:sp>
        <p:nvSpPr>
          <p:cNvPr id="56345" name="Line 1049"/>
          <p:cNvSpPr>
            <a:spLocks noChangeShapeType="1"/>
          </p:cNvSpPr>
          <p:nvPr/>
        </p:nvSpPr>
        <p:spPr bwMode="auto">
          <a:xfrm flipH="1" flipV="1">
            <a:off x="1676400" y="4191000"/>
            <a:ext cx="2643188" cy="341313"/>
          </a:xfrm>
          <a:prstGeom prst="line">
            <a:avLst/>
          </a:prstGeom>
          <a:noFill/>
          <a:ln w="38100">
            <a:solidFill>
              <a:schemeClr val="tx1"/>
            </a:solidFill>
            <a:round/>
            <a:headEnd/>
            <a:tailEnd type="triangle" w="med" len="med"/>
          </a:ln>
        </p:spPr>
        <p:txBody>
          <a:bodyPr wrap="none" anchor="ctr"/>
          <a:lstStyle/>
          <a:p>
            <a:endParaRPr lang="fr-FR"/>
          </a:p>
        </p:txBody>
      </p:sp>
      <p:sp>
        <p:nvSpPr>
          <p:cNvPr id="56346" name="Line 1050"/>
          <p:cNvSpPr>
            <a:spLocks noChangeShapeType="1"/>
          </p:cNvSpPr>
          <p:nvPr/>
        </p:nvSpPr>
        <p:spPr bwMode="auto">
          <a:xfrm flipH="1" flipV="1">
            <a:off x="1447800" y="4114800"/>
            <a:ext cx="20638" cy="414338"/>
          </a:xfrm>
          <a:prstGeom prst="line">
            <a:avLst/>
          </a:prstGeom>
          <a:noFill/>
          <a:ln w="38100">
            <a:solidFill>
              <a:schemeClr val="tx1"/>
            </a:solidFill>
            <a:round/>
            <a:headEnd/>
            <a:tailEnd type="triangle" w="med" len="med"/>
          </a:ln>
        </p:spPr>
        <p:txBody>
          <a:bodyPr wrap="none" anchor="ctr"/>
          <a:lstStyle/>
          <a:p>
            <a:endParaRPr lang="fr-FR"/>
          </a:p>
        </p:txBody>
      </p:sp>
      <p:sp>
        <p:nvSpPr>
          <p:cNvPr id="56347" name="Line 1051"/>
          <p:cNvSpPr>
            <a:spLocks noChangeShapeType="1"/>
          </p:cNvSpPr>
          <p:nvPr/>
        </p:nvSpPr>
        <p:spPr bwMode="auto">
          <a:xfrm flipH="1" flipV="1">
            <a:off x="2133600" y="2819400"/>
            <a:ext cx="914400" cy="228600"/>
          </a:xfrm>
          <a:prstGeom prst="line">
            <a:avLst/>
          </a:prstGeom>
          <a:noFill/>
          <a:ln w="57150">
            <a:solidFill>
              <a:schemeClr val="tx1"/>
            </a:solidFill>
            <a:round/>
            <a:headEnd/>
            <a:tailEnd type="triangle" w="med" len="med"/>
          </a:ln>
        </p:spPr>
        <p:txBody>
          <a:bodyPr wrap="none" anchor="ctr"/>
          <a:lstStyle/>
          <a:p>
            <a:endParaRPr lang="fr-FR"/>
          </a:p>
        </p:txBody>
      </p:sp>
      <p:sp>
        <p:nvSpPr>
          <p:cNvPr id="56348" name="Line 1052"/>
          <p:cNvSpPr>
            <a:spLocks noChangeShapeType="1"/>
          </p:cNvSpPr>
          <p:nvPr/>
        </p:nvSpPr>
        <p:spPr bwMode="auto">
          <a:xfrm flipV="1">
            <a:off x="1752600" y="2895600"/>
            <a:ext cx="152400" cy="381000"/>
          </a:xfrm>
          <a:prstGeom prst="line">
            <a:avLst/>
          </a:prstGeom>
          <a:noFill/>
          <a:ln w="38100">
            <a:solidFill>
              <a:schemeClr val="tx1"/>
            </a:solidFill>
            <a:round/>
            <a:headEnd/>
            <a:tailEnd type="triangle" w="med" len="med"/>
          </a:ln>
        </p:spPr>
        <p:txBody>
          <a:bodyPr wrap="none" anchor="ctr"/>
          <a:lstStyle/>
          <a:p>
            <a:endParaRPr lang="fr-FR"/>
          </a:p>
        </p:txBody>
      </p:sp>
      <p:sp>
        <p:nvSpPr>
          <p:cNvPr id="56349" name="Line 1053"/>
          <p:cNvSpPr>
            <a:spLocks noChangeShapeType="1"/>
          </p:cNvSpPr>
          <p:nvPr/>
        </p:nvSpPr>
        <p:spPr bwMode="auto">
          <a:xfrm flipV="1">
            <a:off x="4114800" y="1752600"/>
            <a:ext cx="2209800" cy="120650"/>
          </a:xfrm>
          <a:prstGeom prst="line">
            <a:avLst/>
          </a:prstGeom>
          <a:noFill/>
          <a:ln w="76200">
            <a:solidFill>
              <a:schemeClr val="accent1"/>
            </a:solidFill>
            <a:round/>
            <a:headEnd/>
            <a:tailEnd type="triangle" w="med" len="med"/>
          </a:ln>
        </p:spPr>
        <p:txBody>
          <a:bodyPr wrap="none" anchor="ctr"/>
          <a:lstStyle/>
          <a:p>
            <a:endParaRPr lang="fr-FR"/>
          </a:p>
        </p:txBody>
      </p:sp>
      <p:sp>
        <p:nvSpPr>
          <p:cNvPr id="56350" name="Line 1054"/>
          <p:cNvSpPr>
            <a:spLocks noChangeShapeType="1"/>
          </p:cNvSpPr>
          <p:nvPr/>
        </p:nvSpPr>
        <p:spPr bwMode="auto">
          <a:xfrm>
            <a:off x="4114800" y="2209800"/>
            <a:ext cx="2362200" cy="76200"/>
          </a:xfrm>
          <a:prstGeom prst="line">
            <a:avLst/>
          </a:prstGeom>
          <a:noFill/>
          <a:ln w="76200">
            <a:solidFill>
              <a:srgbClr val="FF0066"/>
            </a:solidFill>
            <a:round/>
            <a:headEnd/>
            <a:tailEnd type="triangle" w="med" len="med"/>
          </a:ln>
        </p:spPr>
        <p:txBody>
          <a:bodyPr wrap="none" anchor="ctr"/>
          <a:lstStyle/>
          <a:p>
            <a:endParaRPr lang="fr-FR"/>
          </a:p>
        </p:txBody>
      </p:sp>
      <p:sp>
        <p:nvSpPr>
          <p:cNvPr id="56351" name="Line 1055"/>
          <p:cNvSpPr>
            <a:spLocks noChangeShapeType="1"/>
          </p:cNvSpPr>
          <p:nvPr/>
        </p:nvSpPr>
        <p:spPr bwMode="auto">
          <a:xfrm flipV="1">
            <a:off x="4343400" y="2438400"/>
            <a:ext cx="2046288" cy="614363"/>
          </a:xfrm>
          <a:prstGeom prst="line">
            <a:avLst/>
          </a:prstGeom>
          <a:noFill/>
          <a:ln w="76200">
            <a:solidFill>
              <a:srgbClr val="FF0066"/>
            </a:solidFill>
            <a:round/>
            <a:headEnd/>
            <a:tailEnd type="triangle" w="med" len="med"/>
          </a:ln>
        </p:spPr>
        <p:txBody>
          <a:bodyPr wrap="none" anchor="ctr"/>
          <a:lstStyle/>
          <a:p>
            <a:endParaRPr lang="fr-FR"/>
          </a:p>
        </p:txBody>
      </p:sp>
      <p:sp>
        <p:nvSpPr>
          <p:cNvPr id="56352" name="Line 1056"/>
          <p:cNvSpPr>
            <a:spLocks noChangeShapeType="1"/>
          </p:cNvSpPr>
          <p:nvPr/>
        </p:nvSpPr>
        <p:spPr bwMode="auto">
          <a:xfrm>
            <a:off x="3657600" y="3048000"/>
            <a:ext cx="2590800" cy="76200"/>
          </a:xfrm>
          <a:prstGeom prst="line">
            <a:avLst/>
          </a:prstGeom>
          <a:noFill/>
          <a:ln w="76200">
            <a:solidFill>
              <a:schemeClr val="accent2"/>
            </a:solidFill>
            <a:round/>
            <a:headEnd/>
            <a:tailEnd type="triangle" w="med" len="med"/>
          </a:ln>
        </p:spPr>
        <p:txBody>
          <a:bodyPr wrap="none" anchor="ctr"/>
          <a:lstStyle/>
          <a:p>
            <a:endParaRPr lang="fr-FR"/>
          </a:p>
        </p:txBody>
      </p:sp>
      <p:sp>
        <p:nvSpPr>
          <p:cNvPr id="56353" name="Line 1057"/>
          <p:cNvSpPr>
            <a:spLocks noChangeShapeType="1"/>
          </p:cNvSpPr>
          <p:nvPr/>
        </p:nvSpPr>
        <p:spPr bwMode="auto">
          <a:xfrm>
            <a:off x="2209800" y="2667000"/>
            <a:ext cx="4179888" cy="425450"/>
          </a:xfrm>
          <a:prstGeom prst="line">
            <a:avLst/>
          </a:prstGeom>
          <a:noFill/>
          <a:ln w="76200">
            <a:solidFill>
              <a:schemeClr val="accent2"/>
            </a:solidFill>
            <a:round/>
            <a:headEnd/>
            <a:tailEnd type="triangle" w="med" len="med"/>
          </a:ln>
        </p:spPr>
        <p:txBody>
          <a:bodyPr wrap="none" anchor="ctr"/>
          <a:lstStyle/>
          <a:p>
            <a:endParaRPr lang="fr-FR"/>
          </a:p>
        </p:txBody>
      </p:sp>
      <p:sp>
        <p:nvSpPr>
          <p:cNvPr id="56354" name="Line 1058"/>
          <p:cNvSpPr>
            <a:spLocks noChangeShapeType="1"/>
          </p:cNvSpPr>
          <p:nvPr/>
        </p:nvSpPr>
        <p:spPr bwMode="auto">
          <a:xfrm flipV="1">
            <a:off x="4713288" y="4267200"/>
            <a:ext cx="1611312" cy="279400"/>
          </a:xfrm>
          <a:prstGeom prst="line">
            <a:avLst/>
          </a:prstGeom>
          <a:noFill/>
          <a:ln w="76200">
            <a:solidFill>
              <a:srgbClr val="99CCFF"/>
            </a:solidFill>
            <a:round/>
            <a:headEnd/>
            <a:tailEnd type="triangle" w="med" len="med"/>
          </a:ln>
        </p:spPr>
        <p:txBody>
          <a:bodyPr wrap="none" anchor="ctr"/>
          <a:lstStyle/>
          <a:p>
            <a:endParaRPr lang="fr-FR"/>
          </a:p>
        </p:txBody>
      </p:sp>
      <p:sp>
        <p:nvSpPr>
          <p:cNvPr id="56355" name="Line 1059"/>
          <p:cNvSpPr>
            <a:spLocks noChangeShapeType="1"/>
          </p:cNvSpPr>
          <p:nvPr/>
        </p:nvSpPr>
        <p:spPr bwMode="auto">
          <a:xfrm flipV="1">
            <a:off x="3733800" y="5105400"/>
            <a:ext cx="2667000" cy="533400"/>
          </a:xfrm>
          <a:prstGeom prst="line">
            <a:avLst/>
          </a:prstGeom>
          <a:noFill/>
          <a:ln w="76200">
            <a:solidFill>
              <a:srgbClr val="CC0066"/>
            </a:solidFill>
            <a:round/>
            <a:headEnd/>
            <a:tailEnd type="triangle" w="med" len="med"/>
          </a:ln>
        </p:spPr>
        <p:txBody>
          <a:bodyPr wrap="none" anchor="ctr"/>
          <a:lstStyle/>
          <a:p>
            <a:endParaRPr lang="fr-FR"/>
          </a:p>
        </p:txBody>
      </p:sp>
      <p:sp>
        <p:nvSpPr>
          <p:cNvPr id="56356" name="Line 1060"/>
          <p:cNvSpPr>
            <a:spLocks noChangeShapeType="1"/>
          </p:cNvSpPr>
          <p:nvPr/>
        </p:nvSpPr>
        <p:spPr bwMode="auto">
          <a:xfrm flipV="1">
            <a:off x="4495800" y="5867400"/>
            <a:ext cx="1752600" cy="0"/>
          </a:xfrm>
          <a:prstGeom prst="line">
            <a:avLst/>
          </a:prstGeom>
          <a:noFill/>
          <a:ln w="76200">
            <a:solidFill>
              <a:schemeClr val="tx1"/>
            </a:solidFill>
            <a:round/>
            <a:headEnd/>
            <a:tailEnd type="triangle" w="med" len="med"/>
          </a:ln>
        </p:spPr>
        <p:txBody>
          <a:bodyPr wrap="none" anchor="ctr"/>
          <a:lstStyle/>
          <a:p>
            <a:endParaRPr lang="fr-FR"/>
          </a:p>
        </p:txBody>
      </p:sp>
      <p:sp>
        <p:nvSpPr>
          <p:cNvPr id="56357" name="Text Box 1061"/>
          <p:cNvSpPr txBox="1">
            <a:spLocks noChangeArrowheads="1"/>
          </p:cNvSpPr>
          <p:nvPr/>
        </p:nvSpPr>
        <p:spPr bwMode="auto">
          <a:xfrm>
            <a:off x="5943600" y="4724400"/>
            <a:ext cx="336550" cy="457200"/>
          </a:xfrm>
          <a:prstGeom prst="rect">
            <a:avLst/>
          </a:prstGeom>
          <a:noFill/>
          <a:ln w="9525">
            <a:noFill/>
            <a:miter lim="800000"/>
            <a:headEnd/>
            <a:tailEnd/>
          </a:ln>
        </p:spPr>
        <p:txBody>
          <a:bodyPr wrap="none">
            <a:spAutoFit/>
          </a:bodyPr>
          <a:lstStyle/>
          <a:p>
            <a:r>
              <a:rPr lang="fr-FR">
                <a:solidFill>
                  <a:srgbClr val="CC0066"/>
                </a:solidFill>
              </a:rPr>
              <a:t>0</a:t>
            </a:r>
            <a:endParaRPr lang="fr-FR"/>
          </a:p>
        </p:txBody>
      </p:sp>
      <p:sp>
        <p:nvSpPr>
          <p:cNvPr id="56358" name="Text Box 1062"/>
          <p:cNvSpPr txBox="1">
            <a:spLocks noChangeArrowheads="1"/>
          </p:cNvSpPr>
          <p:nvPr/>
        </p:nvSpPr>
        <p:spPr bwMode="auto">
          <a:xfrm>
            <a:off x="5105400" y="3962400"/>
            <a:ext cx="1143000" cy="457200"/>
          </a:xfrm>
          <a:prstGeom prst="rect">
            <a:avLst/>
          </a:prstGeom>
          <a:noFill/>
          <a:ln w="9525">
            <a:noFill/>
            <a:miter lim="800000"/>
            <a:headEnd/>
            <a:tailEnd/>
          </a:ln>
        </p:spPr>
        <p:txBody>
          <a:bodyPr>
            <a:spAutoFit/>
          </a:bodyPr>
          <a:lstStyle/>
          <a:p>
            <a:r>
              <a:rPr lang="fr-FR">
                <a:solidFill>
                  <a:srgbClr val="99CCFF"/>
                </a:solidFill>
              </a:rPr>
              <a:t>+2(+3)</a:t>
            </a:r>
            <a:endParaRPr lang="fr-FR"/>
          </a:p>
        </p:txBody>
      </p:sp>
      <p:sp>
        <p:nvSpPr>
          <p:cNvPr id="56359" name="Text Box 1063"/>
          <p:cNvSpPr txBox="1">
            <a:spLocks noChangeArrowheads="1"/>
          </p:cNvSpPr>
          <p:nvPr/>
        </p:nvSpPr>
        <p:spPr bwMode="auto">
          <a:xfrm>
            <a:off x="4543425" y="3035300"/>
            <a:ext cx="1108075" cy="369332"/>
          </a:xfrm>
          <a:prstGeom prst="rect">
            <a:avLst/>
          </a:prstGeom>
          <a:noFill/>
          <a:ln w="9525">
            <a:noFill/>
            <a:miter lim="800000"/>
            <a:headEnd/>
            <a:tailEnd/>
          </a:ln>
        </p:spPr>
        <p:txBody>
          <a:bodyPr>
            <a:spAutoFit/>
          </a:bodyPr>
          <a:lstStyle/>
          <a:p>
            <a:r>
              <a:rPr lang="fr-FR" dirty="0">
                <a:solidFill>
                  <a:schemeClr val="accent4">
                    <a:lumMod val="50000"/>
                  </a:schemeClr>
                </a:solidFill>
              </a:rPr>
              <a:t>+3/5</a:t>
            </a:r>
          </a:p>
        </p:txBody>
      </p:sp>
      <p:sp>
        <p:nvSpPr>
          <p:cNvPr id="56360" name="Text Box 1064"/>
          <p:cNvSpPr txBox="1">
            <a:spLocks noChangeArrowheads="1"/>
          </p:cNvSpPr>
          <p:nvPr/>
        </p:nvSpPr>
        <p:spPr bwMode="auto">
          <a:xfrm>
            <a:off x="4876800" y="2209800"/>
            <a:ext cx="1363663" cy="457200"/>
          </a:xfrm>
          <a:prstGeom prst="rect">
            <a:avLst/>
          </a:prstGeom>
          <a:noFill/>
          <a:ln w="9525">
            <a:noFill/>
            <a:miter lim="800000"/>
            <a:headEnd/>
            <a:tailEnd/>
          </a:ln>
        </p:spPr>
        <p:txBody>
          <a:bodyPr>
            <a:spAutoFit/>
          </a:bodyPr>
          <a:lstStyle/>
          <a:p>
            <a:r>
              <a:rPr lang="fr-FR"/>
              <a:t>    </a:t>
            </a:r>
            <a:r>
              <a:rPr lang="fr-FR">
                <a:solidFill>
                  <a:srgbClr val="FF0066"/>
                </a:solidFill>
              </a:rPr>
              <a:t>+4/8</a:t>
            </a:r>
            <a:endParaRPr lang="fr-FR"/>
          </a:p>
        </p:txBody>
      </p:sp>
      <p:sp>
        <p:nvSpPr>
          <p:cNvPr id="56361" name="Text Box 1065"/>
          <p:cNvSpPr txBox="1">
            <a:spLocks noChangeArrowheads="1"/>
          </p:cNvSpPr>
          <p:nvPr/>
        </p:nvSpPr>
        <p:spPr bwMode="auto">
          <a:xfrm>
            <a:off x="5486400" y="1371600"/>
            <a:ext cx="806450" cy="457200"/>
          </a:xfrm>
          <a:prstGeom prst="rect">
            <a:avLst/>
          </a:prstGeom>
          <a:noFill/>
          <a:ln w="9525">
            <a:noFill/>
            <a:miter lim="800000"/>
            <a:headEnd/>
            <a:tailEnd/>
          </a:ln>
        </p:spPr>
        <p:txBody>
          <a:bodyPr>
            <a:spAutoFit/>
          </a:bodyPr>
          <a:lstStyle/>
          <a:p>
            <a:r>
              <a:rPr lang="fr-FR">
                <a:solidFill>
                  <a:schemeClr val="accent1"/>
                </a:solidFill>
              </a:rPr>
              <a:t>+8</a:t>
            </a:r>
          </a:p>
        </p:txBody>
      </p:sp>
      <p:sp>
        <p:nvSpPr>
          <p:cNvPr id="56362" name="Text Box 1068"/>
          <p:cNvSpPr txBox="1">
            <a:spLocks noChangeArrowheads="1"/>
          </p:cNvSpPr>
          <p:nvPr/>
        </p:nvSpPr>
        <p:spPr bwMode="auto">
          <a:xfrm>
            <a:off x="609600" y="4114800"/>
            <a:ext cx="762000" cy="369332"/>
          </a:xfrm>
          <a:prstGeom prst="rect">
            <a:avLst/>
          </a:prstGeom>
          <a:noFill/>
          <a:ln w="9525">
            <a:noFill/>
            <a:miter lim="800000"/>
            <a:headEnd/>
            <a:tailEnd/>
          </a:ln>
        </p:spPr>
        <p:txBody>
          <a:bodyPr>
            <a:spAutoFit/>
          </a:bodyPr>
          <a:lstStyle/>
          <a:p>
            <a:r>
              <a:rPr lang="fr-FR" dirty="0">
                <a:solidFill>
                  <a:schemeClr val="accent1">
                    <a:lumMod val="40000"/>
                    <a:lumOff val="60000"/>
                  </a:schemeClr>
                </a:solidFill>
              </a:rPr>
              <a:t>(+3)</a:t>
            </a:r>
          </a:p>
        </p:txBody>
      </p:sp>
      <p:sp>
        <p:nvSpPr>
          <p:cNvPr id="56363" name="Text Box 1069"/>
          <p:cNvSpPr txBox="1">
            <a:spLocks noChangeArrowheads="1"/>
          </p:cNvSpPr>
          <p:nvPr/>
        </p:nvSpPr>
        <p:spPr bwMode="auto">
          <a:xfrm>
            <a:off x="2209800" y="4267200"/>
            <a:ext cx="762000" cy="369332"/>
          </a:xfrm>
          <a:prstGeom prst="rect">
            <a:avLst/>
          </a:prstGeom>
          <a:noFill/>
          <a:ln w="9525">
            <a:noFill/>
            <a:miter lim="800000"/>
            <a:headEnd/>
            <a:tailEnd/>
          </a:ln>
        </p:spPr>
        <p:txBody>
          <a:bodyPr>
            <a:spAutoFit/>
          </a:bodyPr>
          <a:lstStyle/>
          <a:p>
            <a:r>
              <a:rPr lang="fr-FR" dirty="0">
                <a:solidFill>
                  <a:schemeClr val="accent1">
                    <a:lumMod val="40000"/>
                    <a:lumOff val="60000"/>
                  </a:schemeClr>
                </a:solidFill>
              </a:rPr>
              <a:t>(+2)</a:t>
            </a:r>
          </a:p>
        </p:txBody>
      </p:sp>
      <p:sp>
        <p:nvSpPr>
          <p:cNvPr id="56364" name="Text Box 1070"/>
          <p:cNvSpPr txBox="1">
            <a:spLocks noChangeArrowheads="1"/>
          </p:cNvSpPr>
          <p:nvPr/>
        </p:nvSpPr>
        <p:spPr bwMode="auto">
          <a:xfrm>
            <a:off x="3505200" y="3124200"/>
            <a:ext cx="762000" cy="369332"/>
          </a:xfrm>
          <a:prstGeom prst="rect">
            <a:avLst/>
          </a:prstGeom>
          <a:noFill/>
          <a:ln w="9525">
            <a:noFill/>
            <a:miter lim="800000"/>
            <a:headEnd/>
            <a:tailEnd/>
          </a:ln>
        </p:spPr>
        <p:txBody>
          <a:bodyPr>
            <a:spAutoFit/>
          </a:bodyPr>
          <a:lstStyle/>
          <a:p>
            <a:r>
              <a:rPr lang="fr-FR" dirty="0">
                <a:solidFill>
                  <a:schemeClr val="accent4">
                    <a:lumMod val="50000"/>
                  </a:schemeClr>
                </a:solidFill>
              </a:rPr>
              <a:t>(+3)</a:t>
            </a:r>
          </a:p>
        </p:txBody>
      </p:sp>
      <p:pic>
        <p:nvPicPr>
          <p:cNvPr id="46" name="Image 45" descr="logolapp.JPG"/>
          <p:cNvPicPr>
            <a:picLocks noChangeAspect="1"/>
          </p:cNvPicPr>
          <p:nvPr/>
        </p:nvPicPr>
        <p:blipFill>
          <a:blip r:embed="rId2" cstate="print"/>
          <a:stretch>
            <a:fillRect/>
          </a:stretch>
        </p:blipFill>
        <p:spPr>
          <a:xfrm>
            <a:off x="0" y="6437004"/>
            <a:ext cx="710431" cy="420996"/>
          </a:xfrm>
          <a:prstGeom prst="rect">
            <a:avLst/>
          </a:prstGeom>
        </p:spPr>
      </p:pic>
      <p:sp>
        <p:nvSpPr>
          <p:cNvPr id="47" name="Espace réservé du numéro de diapositive 46"/>
          <p:cNvSpPr>
            <a:spLocks noGrp="1"/>
          </p:cNvSpPr>
          <p:nvPr>
            <p:ph type="sldNum" sz="quarter" idx="12"/>
          </p:nvPr>
        </p:nvSpPr>
        <p:spPr/>
        <p:txBody>
          <a:bodyPr/>
          <a:lstStyle/>
          <a:p>
            <a:fld id="{CF4668DC-857F-487D-BFFA-8C0CA5037977}" type="slidenum">
              <a:rPr lang="fr-BE" smtClean="0"/>
              <a:pPr/>
              <a:t>17</a:t>
            </a:fld>
            <a:endParaRPr lang="fr-BE"/>
          </a:p>
        </p:txBody>
      </p:sp>
      <p:sp>
        <p:nvSpPr>
          <p:cNvPr id="49" name="Titre 1"/>
          <p:cNvSpPr txBox="1">
            <a:spLocks/>
          </p:cNvSpPr>
          <p:nvPr/>
        </p:nvSpPr>
        <p:spPr>
          <a:xfrm>
            <a:off x="533400" y="228600"/>
            <a:ext cx="8229600" cy="762000"/>
          </a:xfrm>
          <a:prstGeom prst="rect">
            <a:avLst/>
          </a:prstGeom>
          <a:solidFill>
            <a:schemeClr val="tx1">
              <a:lumMod val="50000"/>
            </a:schemeClr>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Les</a:t>
            </a:r>
            <a:r>
              <a:rPr kumimoji="0" lang="fr-FR" sz="4100" b="1" i="0" u="none" strike="noStrike" kern="1200" cap="none" spc="0" normalizeH="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métiers de la Recherche</a:t>
            </a:r>
            <a:endParaRPr kumimoji="0" lang="fr-FR"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50" name="Espace réservé du pied de page 3"/>
          <p:cNvSpPr>
            <a:spLocks noGrp="1"/>
          </p:cNvSpPr>
          <p:nvPr>
            <p:ph type="ftr" sz="quarter" idx="11"/>
          </p:nvPr>
        </p:nvSpPr>
        <p:spPr>
          <a:xfrm>
            <a:off x="3124200" y="6416675"/>
            <a:ext cx="2895600" cy="365125"/>
          </a:xfrm>
        </p:spPr>
        <p:txBody>
          <a:bodyPr/>
          <a:lstStyle/>
          <a:p>
            <a:r>
              <a:rPr lang="fr-FR" dirty="0" smtClean="0"/>
              <a:t>Visite LAPP 29 Avril 2010</a:t>
            </a:r>
            <a:endParaRPr lang="fr-FR"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152400"/>
            <a:ext cx="8229600" cy="1143000"/>
          </a:xfrm>
          <a:solidFill>
            <a:schemeClr val="tx1">
              <a:lumMod val="50000"/>
            </a:schemeClr>
          </a:solidFill>
          <a:ln>
            <a:noFill/>
          </a:ln>
          <a:effectLst>
            <a:glow rad="101600">
              <a:srgbClr val="002060">
                <a:alpha val="60000"/>
              </a:srgbClr>
            </a:glow>
          </a:effectLst>
          <a:scene3d>
            <a:camera prst="orthographicFront">
              <a:rot lat="0" lon="0" rev="0"/>
            </a:camera>
            <a:lightRig rig="contrasting" dir="t">
              <a:rot lat="0" lon="0" rev="7800000"/>
            </a:lightRig>
          </a:scene3d>
          <a:sp3d>
            <a:bevelT w="139700" h="139700"/>
          </a:sp3d>
        </p:spPr>
        <p:txBody>
          <a:bodyPr>
            <a:normAutofit/>
          </a:bodyPr>
          <a:lstStyle/>
          <a:p>
            <a:r>
              <a:rPr lang="fr-FR" dirty="0" smtClean="0">
                <a:solidFill>
                  <a:schemeClr val="accent1">
                    <a:lumMod val="60000"/>
                    <a:lumOff val="40000"/>
                  </a:schemeClr>
                </a:solidFill>
              </a:rPr>
              <a:t>Au cœur de la matière</a:t>
            </a:r>
            <a:endParaRPr lang="fr-FR" dirty="0">
              <a:solidFill>
                <a:schemeClr val="accent1">
                  <a:lumMod val="60000"/>
                  <a:lumOff val="40000"/>
                </a:schemeClr>
              </a:solidFill>
            </a:endParaRPr>
          </a:p>
        </p:txBody>
      </p:sp>
      <p:sp>
        <p:nvSpPr>
          <p:cNvPr id="3" name="Espace réservé du contenu 2"/>
          <p:cNvSpPr>
            <a:spLocks noGrp="1"/>
          </p:cNvSpPr>
          <p:nvPr>
            <p:ph idx="1"/>
          </p:nvPr>
        </p:nvSpPr>
        <p:spPr>
          <a:xfrm>
            <a:off x="533400" y="1400164"/>
            <a:ext cx="8229600" cy="1876436"/>
          </a:xfrm>
          <a:solidFill>
            <a:schemeClr val="bg2">
              <a:lumMod val="50000"/>
            </a:schemeClr>
          </a:solidFill>
          <a:ln>
            <a:noFill/>
          </a:ln>
          <a:effectLst>
            <a:glow rad="101600">
              <a:srgbClr val="002060">
                <a:alpha val="60000"/>
              </a:srgbClr>
            </a:glow>
          </a:effectLst>
          <a:scene3d>
            <a:camera prst="orthographicFront">
              <a:rot lat="0" lon="0" rev="0"/>
            </a:camera>
            <a:lightRig rig="contrasting" dir="t">
              <a:rot lat="0" lon="0" rev="7800000"/>
            </a:lightRig>
          </a:scene3d>
          <a:sp3d>
            <a:bevelT w="139700" h="139700"/>
          </a:sp3d>
        </p:spPr>
        <p:txBody>
          <a:bodyPr>
            <a:noAutofit/>
          </a:bodyPr>
          <a:lstStyle/>
          <a:p>
            <a:pPr indent="0">
              <a:buNone/>
            </a:pPr>
            <a:r>
              <a:rPr lang="fr-FR" sz="2300" dirty="0" smtClean="0">
                <a:effectLst>
                  <a:outerShdw blurRad="38100" dist="38100" dir="2700000" algn="tl">
                    <a:srgbClr val="000000">
                      <a:alpha val="43137"/>
                    </a:srgbClr>
                  </a:outerShdw>
                </a:effectLst>
              </a:rPr>
              <a:t>Au LAPP nous participons à la</a:t>
            </a:r>
            <a:r>
              <a:rPr lang="fr-FR" sz="2300" dirty="0" smtClean="0">
                <a:solidFill>
                  <a:schemeClr val="accent4">
                    <a:lumMod val="60000"/>
                    <a:lumOff val="40000"/>
                  </a:schemeClr>
                </a:solidFill>
                <a:effectLst>
                  <a:outerShdw blurRad="38100" dist="38100" dir="2700000" algn="tl">
                    <a:srgbClr val="000000">
                      <a:alpha val="43137"/>
                    </a:srgbClr>
                  </a:outerShdw>
                </a:effectLst>
              </a:rPr>
              <a:t> </a:t>
            </a:r>
            <a:r>
              <a:rPr lang="fr-FR" sz="2300" b="1" dirty="0" smtClean="0">
                <a:solidFill>
                  <a:srgbClr val="5FE3FD"/>
                </a:solidFill>
                <a:effectLst>
                  <a:outerShdw blurRad="38100" dist="38100" dir="2700000" algn="tl">
                    <a:srgbClr val="000000">
                      <a:alpha val="43137"/>
                    </a:srgbClr>
                  </a:outerShdw>
                </a:effectLst>
              </a:rPr>
              <a:t>recherche expérimentale </a:t>
            </a:r>
            <a:r>
              <a:rPr lang="fr-FR" sz="2300" dirty="0" smtClean="0">
                <a:effectLst>
                  <a:outerShdw blurRad="38100" dist="38100" dir="2700000" algn="tl">
                    <a:srgbClr val="000000">
                      <a:alpha val="43137"/>
                    </a:srgbClr>
                  </a:outerShdw>
                </a:effectLst>
              </a:rPr>
              <a:t>et l’</a:t>
            </a:r>
            <a:r>
              <a:rPr lang="fr-FR" sz="2300" b="1" dirty="0" smtClean="0">
                <a:solidFill>
                  <a:srgbClr val="5FE3FD"/>
                </a:solidFill>
                <a:effectLst>
                  <a:outerShdw blurRad="38100" dist="38100" dir="2700000" algn="tl">
                    <a:srgbClr val="000000">
                      <a:alpha val="43137"/>
                    </a:srgbClr>
                  </a:outerShdw>
                </a:effectLst>
              </a:rPr>
              <a:t>étude</a:t>
            </a:r>
            <a:r>
              <a:rPr lang="fr-FR" sz="2300" b="1" dirty="0" smtClean="0">
                <a:solidFill>
                  <a:schemeClr val="accent4">
                    <a:lumMod val="60000"/>
                    <a:lumOff val="40000"/>
                  </a:schemeClr>
                </a:solidFill>
                <a:effectLst>
                  <a:outerShdw blurRad="38100" dist="38100" dir="2700000" algn="tl">
                    <a:srgbClr val="000000">
                      <a:alpha val="43137"/>
                    </a:srgbClr>
                  </a:outerShdw>
                </a:effectLst>
              </a:rPr>
              <a:t> </a:t>
            </a:r>
            <a:r>
              <a:rPr lang="fr-FR" sz="2300" b="1" dirty="0" smtClean="0">
                <a:effectLst>
                  <a:outerShdw blurRad="38100" dist="38100" dir="2700000" algn="tl">
                    <a:srgbClr val="000000">
                      <a:alpha val="43137"/>
                    </a:srgbClr>
                  </a:outerShdw>
                </a:effectLst>
              </a:rPr>
              <a:t>des </a:t>
            </a:r>
            <a:r>
              <a:rPr lang="fr-FR" sz="2300" b="1" dirty="0" smtClean="0">
                <a:solidFill>
                  <a:srgbClr val="FFC000"/>
                </a:solidFill>
                <a:effectLst>
                  <a:outerShdw blurRad="38100" dist="38100" dir="2700000" algn="tl">
                    <a:srgbClr val="000000">
                      <a:alpha val="43137"/>
                    </a:srgbClr>
                  </a:outerShdw>
                </a:effectLst>
              </a:rPr>
              <a:t>constituants fondamentaux </a:t>
            </a:r>
            <a:r>
              <a:rPr lang="fr-FR" sz="2300" dirty="0" smtClean="0">
                <a:effectLst>
                  <a:outerShdw blurRad="38100" dist="38100" dir="2700000" algn="tl">
                    <a:srgbClr val="000000">
                      <a:alpha val="43137"/>
                    </a:srgbClr>
                  </a:outerShdw>
                </a:effectLst>
              </a:rPr>
              <a:t>de la matière </a:t>
            </a:r>
            <a:r>
              <a:rPr lang="fr-FR" sz="2300" dirty="0" smtClean="0">
                <a:effectLst>
                  <a:outerShdw blurRad="38100" dist="38100" dir="2700000" algn="tl">
                    <a:srgbClr val="000000">
                      <a:alpha val="43137"/>
                    </a:srgbClr>
                  </a:outerShdw>
                </a:effectLst>
              </a:rPr>
              <a:t>(</a:t>
            </a:r>
            <a:r>
              <a:rPr lang="fr-FR" sz="2300" b="1" dirty="0" smtClean="0">
                <a:solidFill>
                  <a:schemeClr val="accent1">
                    <a:lumMod val="40000"/>
                    <a:lumOff val="60000"/>
                  </a:schemeClr>
                </a:solidFill>
                <a:effectLst>
                  <a:outerShdw blurRad="38100" dist="38100" dir="2700000" algn="tl">
                    <a:srgbClr val="000000">
                      <a:alpha val="43137"/>
                    </a:srgbClr>
                  </a:outerShdw>
                </a:effectLst>
              </a:rPr>
              <a:t>les briques les plus petites de notre univers</a:t>
            </a:r>
            <a:r>
              <a:rPr lang="fr-FR" sz="2300" dirty="0" smtClean="0">
                <a:effectLst>
                  <a:outerShdw blurRad="38100" dist="38100" dir="2700000" algn="tl">
                    <a:srgbClr val="000000">
                      <a:alpha val="43137"/>
                    </a:srgbClr>
                  </a:outerShdw>
                </a:effectLst>
              </a:rPr>
              <a:t>) </a:t>
            </a:r>
            <a:r>
              <a:rPr lang="fr-FR" sz="2300" dirty="0" smtClean="0">
                <a:effectLst>
                  <a:outerShdw blurRad="38100" dist="38100" dir="2700000" algn="tl">
                    <a:srgbClr val="000000">
                      <a:alpha val="43137"/>
                    </a:srgbClr>
                  </a:outerShdw>
                </a:effectLst>
              </a:rPr>
              <a:t>et des </a:t>
            </a:r>
            <a:r>
              <a:rPr lang="fr-FR" sz="2300" b="1" dirty="0" smtClean="0">
                <a:solidFill>
                  <a:srgbClr val="FFC000"/>
                </a:solidFill>
                <a:effectLst>
                  <a:outerShdw blurRad="38100" dist="38100" dir="2700000" algn="tl">
                    <a:srgbClr val="000000">
                      <a:alpha val="43137"/>
                    </a:srgbClr>
                  </a:outerShdw>
                </a:effectLst>
              </a:rPr>
              <a:t>interactions</a:t>
            </a:r>
            <a:r>
              <a:rPr lang="fr-FR" sz="2300" dirty="0" smtClean="0">
                <a:effectLst>
                  <a:outerShdw blurRad="38100" dist="38100" dir="2700000" algn="tl">
                    <a:srgbClr val="000000">
                      <a:alpha val="43137"/>
                    </a:srgbClr>
                  </a:outerShdw>
                </a:effectLst>
              </a:rPr>
              <a:t> fondamentales </a:t>
            </a:r>
            <a:r>
              <a:rPr lang="fr-FR" sz="2300" dirty="0" smtClean="0">
                <a:effectLst>
                  <a:outerShdw blurRad="38100" dist="38100" dir="2700000" algn="tl">
                    <a:srgbClr val="000000">
                      <a:alpha val="43137"/>
                    </a:srgbClr>
                  </a:outerShdw>
                </a:effectLst>
              </a:rPr>
              <a:t>(« </a:t>
            </a:r>
            <a:r>
              <a:rPr lang="fr-FR" sz="2300" b="1" dirty="0" smtClean="0">
                <a:solidFill>
                  <a:srgbClr val="FFC000"/>
                </a:solidFill>
                <a:effectLst>
                  <a:outerShdw blurRad="38100" dist="38100" dir="2700000" algn="tl">
                    <a:srgbClr val="000000">
                      <a:alpha val="43137"/>
                    </a:srgbClr>
                  </a:outerShdw>
                </a:effectLst>
              </a:rPr>
              <a:t>les forces</a:t>
            </a:r>
            <a:r>
              <a:rPr lang="fr-FR" sz="2300" b="1" dirty="0" smtClean="0">
                <a:solidFill>
                  <a:srgbClr val="FF0000"/>
                </a:solidFill>
                <a:effectLst>
                  <a:outerShdw blurRad="38100" dist="38100" dir="2700000" algn="tl">
                    <a:srgbClr val="000000">
                      <a:alpha val="43137"/>
                    </a:srgbClr>
                  </a:outerShdw>
                </a:effectLst>
              </a:rPr>
              <a:t> </a:t>
            </a:r>
            <a:r>
              <a:rPr lang="fr-FR" sz="2300" b="1" dirty="0" smtClean="0">
                <a:effectLst>
                  <a:outerShdw blurRad="38100" dist="38100" dir="2700000" algn="tl">
                    <a:srgbClr val="000000">
                      <a:alpha val="43137"/>
                    </a:srgbClr>
                  </a:outerShdw>
                </a:effectLst>
              </a:rPr>
              <a:t>»</a:t>
            </a:r>
            <a:r>
              <a:rPr lang="fr-FR" sz="2300" dirty="0" smtClean="0">
                <a:effectLst>
                  <a:outerShdw blurRad="38100" dist="38100" dir="2700000" algn="tl">
                    <a:srgbClr val="000000">
                      <a:alpha val="43137"/>
                    </a:srgbClr>
                  </a:outerShdw>
                </a:effectLst>
              </a:rPr>
              <a:t>) </a:t>
            </a:r>
            <a:r>
              <a:rPr lang="fr-FR" sz="2300" dirty="0" smtClean="0">
                <a:effectLst>
                  <a:outerShdw blurRad="38100" dist="38100" dir="2700000" algn="tl">
                    <a:srgbClr val="000000">
                      <a:alpha val="43137"/>
                    </a:srgbClr>
                  </a:outerShdw>
                </a:effectLst>
              </a:rPr>
              <a:t>auxquelles ils sont soumis.</a:t>
            </a:r>
            <a:endParaRPr lang="fr-FR" sz="2300" dirty="0">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1"/>
          </p:nvPr>
        </p:nvSpPr>
        <p:spPr/>
        <p:txBody>
          <a:bodyPr/>
          <a:lstStyle/>
          <a:p>
            <a:pPr>
              <a:defRPr/>
            </a:pPr>
            <a:r>
              <a:rPr lang="fr-FR" smtClean="0"/>
              <a:t>Visite LAPP 29 Avril 2010</a:t>
            </a:r>
            <a:endParaRPr lang="fr-FR" dirty="0"/>
          </a:p>
        </p:txBody>
      </p:sp>
      <p:sp>
        <p:nvSpPr>
          <p:cNvPr id="12" name="Espace réservé du numéro de diapositive 11"/>
          <p:cNvSpPr>
            <a:spLocks noGrp="1"/>
          </p:cNvSpPr>
          <p:nvPr>
            <p:ph type="sldNum" sz="quarter" idx="12"/>
          </p:nvPr>
        </p:nvSpPr>
        <p:spPr/>
        <p:txBody>
          <a:bodyPr/>
          <a:lstStyle/>
          <a:p>
            <a:fld id="{2F565EC7-E1AE-4DC0-808A-0D30BD22A748}" type="slidenum">
              <a:rPr lang="fr-FR" smtClean="0"/>
              <a:t>2</a:t>
            </a:fld>
            <a:endParaRPr lang="fr-FR"/>
          </a:p>
        </p:txBody>
      </p:sp>
      <p:pic>
        <p:nvPicPr>
          <p:cNvPr id="2051" name="Picture 3"/>
          <p:cNvPicPr>
            <a:picLocks noChangeAspect="1" noChangeArrowheads="1"/>
          </p:cNvPicPr>
          <p:nvPr/>
        </p:nvPicPr>
        <p:blipFill>
          <a:blip r:embed="rId2" cstate="print"/>
          <a:srcRect/>
          <a:stretch>
            <a:fillRect/>
          </a:stretch>
        </p:blipFill>
        <p:spPr bwMode="auto">
          <a:xfrm>
            <a:off x="523844" y="3352800"/>
            <a:ext cx="4581556" cy="3177531"/>
          </a:xfrm>
          <a:prstGeom prst="rect">
            <a:avLst/>
          </a:prstGeom>
          <a:noFill/>
          <a:ln w="9525">
            <a:noFill/>
            <a:miter lim="800000"/>
            <a:headEnd/>
            <a:tailEnd/>
          </a:ln>
          <a:effectLst/>
        </p:spPr>
      </p:pic>
      <p:sp>
        <p:nvSpPr>
          <p:cNvPr id="9" name="ZoneTexte 8"/>
          <p:cNvSpPr txBox="1"/>
          <p:nvPr/>
        </p:nvSpPr>
        <p:spPr>
          <a:xfrm>
            <a:off x="5562600" y="3593068"/>
            <a:ext cx="3224202" cy="369332"/>
          </a:xfrm>
          <a:prstGeom prst="rect">
            <a:avLst/>
          </a:prstGeom>
          <a:solidFill>
            <a:schemeClr val="bg1">
              <a:lumMod val="95000"/>
              <a:lumOff val="5000"/>
            </a:schemeClr>
          </a:solidFill>
        </p:spPr>
        <p:txBody>
          <a:bodyPr wrap="square" rtlCol="0">
            <a:spAutoFit/>
          </a:bodyPr>
          <a:lstStyle/>
          <a:p>
            <a:r>
              <a:rPr lang="fr-FR" b="1" dirty="0" smtClean="0"/>
              <a:t>Pas la physique atomique….</a:t>
            </a:r>
            <a:endParaRPr lang="fr-FR" b="1" dirty="0"/>
          </a:p>
        </p:txBody>
      </p:sp>
      <p:sp>
        <p:nvSpPr>
          <p:cNvPr id="10" name="ZoneTexte 9"/>
          <p:cNvSpPr txBox="1"/>
          <p:nvPr/>
        </p:nvSpPr>
        <p:spPr>
          <a:xfrm>
            <a:off x="5562600" y="4431268"/>
            <a:ext cx="3200400" cy="369332"/>
          </a:xfrm>
          <a:prstGeom prst="rect">
            <a:avLst/>
          </a:prstGeom>
          <a:solidFill>
            <a:schemeClr val="bg1">
              <a:lumMod val="95000"/>
              <a:lumOff val="5000"/>
            </a:schemeClr>
          </a:solidFill>
        </p:spPr>
        <p:txBody>
          <a:bodyPr wrap="square" rtlCol="0">
            <a:spAutoFit/>
          </a:bodyPr>
          <a:lstStyle/>
          <a:p>
            <a:r>
              <a:rPr lang="fr-FR" b="1" dirty="0" smtClean="0"/>
              <a:t>Ni la physique nucléaire…</a:t>
            </a:r>
            <a:endParaRPr lang="fr-FR" b="1" dirty="0"/>
          </a:p>
        </p:txBody>
      </p:sp>
      <p:sp>
        <p:nvSpPr>
          <p:cNvPr id="11" name="ZoneTexte 10"/>
          <p:cNvSpPr txBox="1"/>
          <p:nvPr/>
        </p:nvSpPr>
        <p:spPr>
          <a:xfrm>
            <a:off x="5334000" y="5334000"/>
            <a:ext cx="344331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2800" b="1" dirty="0" smtClean="0">
                <a:effectLst>
                  <a:outerShdw blurRad="38100" dist="38100" dir="2700000" algn="tl">
                    <a:srgbClr val="000000">
                      <a:alpha val="43137"/>
                    </a:srgbClr>
                  </a:outerShdw>
                </a:effectLst>
              </a:rPr>
              <a:t>Mais la physique des particules</a:t>
            </a:r>
            <a:endParaRPr lang="fr-FR" sz="2800" b="1" dirty="0">
              <a:effectLst>
                <a:outerShdw blurRad="38100" dist="38100" dir="2700000" algn="tl">
                  <a:srgbClr val="000000">
                    <a:alpha val="43137"/>
                  </a:srgbClr>
                </a:outerShdw>
              </a:effectLst>
            </a:endParaRPr>
          </a:p>
        </p:txBody>
      </p:sp>
      <p:sp>
        <p:nvSpPr>
          <p:cNvPr id="14" name="Rectangle 13"/>
          <p:cNvSpPr/>
          <p:nvPr/>
        </p:nvSpPr>
        <p:spPr>
          <a:xfrm>
            <a:off x="457200" y="5410200"/>
            <a:ext cx="4648200" cy="1143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57200" y="4114800"/>
            <a:ext cx="4648200" cy="23622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ox(in)">
                                      <p:cBhvr>
                                        <p:cTn id="12" dur="500"/>
                                        <p:tgtEl>
                                          <p:spTgt spid="205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5"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heckerboard(across)">
                                      <p:cBhvr>
                                        <p:cTn id="36" dur="500"/>
                                        <p:tgtEl>
                                          <p:spTgt spid="11"/>
                                        </p:tgtEl>
                                      </p:cBhvr>
                                    </p:animEffect>
                                  </p:childTnLst>
                                </p:cTn>
                              </p:par>
                              <p:par>
                                <p:cTn id="37" presetID="5" presetClass="exit" presetSubtype="10" fill="hold" grpId="1" nodeType="withEffect">
                                  <p:stCondLst>
                                    <p:cond delay="0"/>
                                  </p:stCondLst>
                                  <p:childTnLst>
                                    <p:animEffect transition="out" filter="checkerboard(across)">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P spid="11" grpId="0" animBg="1"/>
      <p:bldP spid="14" grpId="0" animBg="1"/>
      <p:bldP spid="14" grpId="1" animBg="1"/>
      <p:bldP spid="13" grpId="0" animBg="1"/>
      <p:bldP spid="1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1">
              <a:lumMod val="50000"/>
            </a:schemeClr>
          </a:solidFill>
        </p:spPr>
        <p:txBody>
          <a:bodyPr/>
          <a:lstStyle/>
          <a:p>
            <a:r>
              <a:rPr lang="fr-FR" dirty="0" smtClean="0"/>
              <a:t>Le Modèle Standard</a:t>
            </a:r>
            <a:endParaRPr lang="fr-FR" dirty="0"/>
          </a:p>
        </p:txBody>
      </p:sp>
      <p:sp>
        <p:nvSpPr>
          <p:cNvPr id="5" name="Espace réservé du pied de page 4"/>
          <p:cNvSpPr>
            <a:spLocks noGrp="1"/>
          </p:cNvSpPr>
          <p:nvPr>
            <p:ph type="ftr" sz="quarter" idx="11"/>
          </p:nvPr>
        </p:nvSpPr>
        <p:spPr/>
        <p:txBody>
          <a:bodyPr/>
          <a:lstStyle/>
          <a:p>
            <a:r>
              <a:rPr lang="fr-FR" smtClean="0"/>
              <a:t>Visite LAPP 29 Avril 2010</a:t>
            </a:r>
            <a:endParaRPr lang="fr-FR"/>
          </a:p>
        </p:txBody>
      </p:sp>
      <p:sp>
        <p:nvSpPr>
          <p:cNvPr id="4" name="Espace réservé du numéro de diapositive 3"/>
          <p:cNvSpPr>
            <a:spLocks noGrp="1"/>
          </p:cNvSpPr>
          <p:nvPr>
            <p:ph type="sldNum" sz="quarter" idx="12"/>
          </p:nvPr>
        </p:nvSpPr>
        <p:spPr/>
        <p:txBody>
          <a:bodyPr/>
          <a:lstStyle/>
          <a:p>
            <a:fld id="{2F565EC7-E1AE-4DC0-808A-0D30BD22A748}" type="slidenum">
              <a:rPr lang="fr-FR" smtClean="0"/>
              <a:t>3</a:t>
            </a:fld>
            <a:endParaRPr lang="fr-FR"/>
          </a:p>
        </p:txBody>
      </p:sp>
      <p:sp>
        <p:nvSpPr>
          <p:cNvPr id="7" name="ZoneTexte 6"/>
          <p:cNvSpPr txBox="1"/>
          <p:nvPr/>
        </p:nvSpPr>
        <p:spPr>
          <a:xfrm>
            <a:off x="214282" y="1142984"/>
            <a:ext cx="4286280" cy="646331"/>
          </a:xfrm>
          <a:prstGeom prst="rect">
            <a:avLst/>
          </a:prstGeom>
          <a:noFill/>
        </p:spPr>
        <p:txBody>
          <a:bodyPr wrap="square" rtlCol="0">
            <a:spAutoFit/>
          </a:bodyPr>
          <a:lstStyle/>
          <a:p>
            <a:endParaRPr lang="en-US" dirty="0" smtClean="0"/>
          </a:p>
          <a:p>
            <a:endParaRPr lang="fr-FR" dirty="0"/>
          </a:p>
        </p:txBody>
      </p:sp>
      <p:pic>
        <p:nvPicPr>
          <p:cNvPr id="8" name="Picture 5"/>
          <p:cNvPicPr>
            <a:picLocks noChangeAspect="1" noChangeArrowheads="1"/>
          </p:cNvPicPr>
          <p:nvPr/>
        </p:nvPicPr>
        <p:blipFill>
          <a:blip r:embed="rId3" cstate="print"/>
          <a:srcRect/>
          <a:stretch>
            <a:fillRect/>
          </a:stretch>
        </p:blipFill>
        <p:spPr bwMode="auto">
          <a:xfrm>
            <a:off x="491704" y="1905000"/>
            <a:ext cx="3775496" cy="4343400"/>
          </a:xfrm>
          <a:prstGeom prst="rect">
            <a:avLst/>
          </a:prstGeom>
          <a:noFill/>
          <a:ln w="9525">
            <a:noFill/>
            <a:miter lim="800000"/>
            <a:headEnd/>
            <a:tailEnd/>
          </a:ln>
          <a:effectLst/>
        </p:spPr>
      </p:pic>
      <p:sp>
        <p:nvSpPr>
          <p:cNvPr id="9" name="Text Box 13"/>
          <p:cNvSpPr txBox="1">
            <a:spLocks noChangeArrowheads="1"/>
          </p:cNvSpPr>
          <p:nvPr/>
        </p:nvSpPr>
        <p:spPr bwMode="auto">
          <a:xfrm>
            <a:off x="4419600" y="1905000"/>
            <a:ext cx="4572000" cy="4924425"/>
          </a:xfrm>
          <a:prstGeom prst="rect">
            <a:avLst/>
          </a:prstGeom>
          <a:noFill/>
          <a:ln w="9525">
            <a:noFill/>
            <a:miter lim="800000"/>
            <a:headEnd/>
            <a:tailEnd/>
          </a:ln>
        </p:spPr>
        <p:txBody>
          <a:bodyPr wrap="square">
            <a:spAutoFit/>
          </a:bodyPr>
          <a:lstStyle/>
          <a:p>
            <a:r>
              <a:rPr lang="fr-FR" sz="2400" b="1" dirty="0" smtClean="0">
                <a:effectLst>
                  <a:outerShdw blurRad="38100" dist="38100" dir="2700000" algn="tl">
                    <a:srgbClr val="000000">
                      <a:alpha val="43137"/>
                    </a:srgbClr>
                  </a:outerShdw>
                </a:effectLst>
                <a:latin typeface="Arial" pitchFamily="34" charset="0"/>
                <a:cs typeface="Arial" pitchFamily="34" charset="0"/>
              </a:rPr>
              <a:t>Dans l'état actuel de nos connaissances, l'organisation de la matière est décrite par </a:t>
            </a:r>
            <a:endParaRPr lang="fr-FR" sz="2400" b="1" dirty="0" smtClean="0">
              <a:effectLst>
                <a:outerShdw blurRad="38100" dist="38100" dir="2700000" algn="tl">
                  <a:srgbClr val="000000">
                    <a:alpha val="43137"/>
                  </a:srgbClr>
                </a:outerShdw>
              </a:effectLst>
              <a:latin typeface="Arial" pitchFamily="34" charset="0"/>
              <a:cs typeface="Arial" pitchFamily="34" charset="0"/>
            </a:endParaRPr>
          </a:p>
          <a:p>
            <a:r>
              <a:rPr lang="fr-FR" sz="3200" b="1"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rotWithShape="0">
                    <a:srgbClr val="000000">
                      <a:alpha val="43137"/>
                    </a:srgbClr>
                  </a:outerShdw>
                </a:effectLst>
                <a:latin typeface="Lucida Sans"/>
                <a:ea typeface="+mj-ea"/>
                <a:cs typeface="+mj-cs"/>
              </a:rPr>
              <a:t>Le</a:t>
            </a:r>
            <a:r>
              <a:rPr lang="fr-FR"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rotWithShape="0">
                    <a:srgbClr val="000000">
                      <a:alpha val="43137"/>
                    </a:srgbClr>
                  </a:outerShdw>
                </a:effectLst>
                <a:latin typeface="Lucida Sans"/>
                <a:ea typeface="+mj-ea"/>
                <a:cs typeface="+mj-cs"/>
              </a:rPr>
              <a:t> </a:t>
            </a:r>
            <a:r>
              <a:rPr lang="fr-FR" sz="3200" b="1"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rotWithShape="0">
                    <a:srgbClr val="000000">
                      <a:alpha val="43137"/>
                    </a:srgbClr>
                  </a:outerShdw>
                </a:effectLst>
                <a:latin typeface="Lucida Sans"/>
                <a:ea typeface="+mj-ea"/>
                <a:cs typeface="+mj-cs"/>
              </a:rPr>
              <a:t>Modèle </a:t>
            </a:r>
            <a:r>
              <a:rPr lang="fr-FR" sz="3200" b="1"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rotWithShape="0">
                    <a:srgbClr val="000000">
                      <a:alpha val="43137"/>
                    </a:srgbClr>
                  </a:outerShdw>
                </a:effectLst>
                <a:latin typeface="Lucida Sans"/>
                <a:ea typeface="+mj-ea"/>
                <a:cs typeface="+mj-cs"/>
              </a:rPr>
              <a:t>Standard</a:t>
            </a:r>
            <a:endParaRPr lang="fr-FR" sz="3200" b="1" dirty="0" smtClean="0">
              <a:solidFill>
                <a:srgbClr val="FF0000"/>
              </a:solidFill>
              <a:effectLst>
                <a:outerShdw blurRad="38100" dist="38100" dir="2700000" algn="tl" rotWithShape="0">
                  <a:srgbClr val="000000">
                    <a:alpha val="43137"/>
                  </a:srgbClr>
                </a:outerShdw>
              </a:effectLst>
              <a:latin typeface="Comic Sans MS" pitchFamily="66" charset="0"/>
            </a:endParaRPr>
          </a:p>
          <a:p>
            <a:pPr lvl="1">
              <a:buFont typeface="Arial" pitchFamily="34" charset="0"/>
              <a:buChar char="•"/>
            </a:pPr>
            <a:r>
              <a:rPr lang="fr-FR" sz="2400" b="1" dirty="0">
                <a:solidFill>
                  <a:srgbClr val="5FE3FD"/>
                </a:solidFill>
                <a:effectLst>
                  <a:outerShdw blurRad="38100" dist="38100" dir="2700000" algn="tl">
                    <a:srgbClr val="000000">
                      <a:alpha val="43137"/>
                    </a:srgbClr>
                  </a:outerShdw>
                </a:effectLst>
                <a:latin typeface="Arial" pitchFamily="34" charset="0"/>
                <a:cs typeface="Arial" pitchFamily="34" charset="0"/>
              </a:rPr>
              <a:t> </a:t>
            </a:r>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4 véhicules des Interactions électromagnétique, faible et forte </a:t>
            </a:r>
          </a:p>
          <a:p>
            <a:pPr lvl="1">
              <a:buFont typeface="Arial" pitchFamily="34" charset="0"/>
              <a:buChar char="•"/>
            </a:pPr>
            <a:r>
              <a:rPr lang="fr-FR" sz="2400" b="1" dirty="0">
                <a:solidFill>
                  <a:srgbClr val="5FE3FD"/>
                </a:solidFill>
                <a:effectLst>
                  <a:outerShdw blurRad="38100" dist="38100" dir="2700000" algn="tl">
                    <a:srgbClr val="000000">
                      <a:alpha val="43137"/>
                    </a:srgbClr>
                  </a:outerShdw>
                </a:effectLst>
                <a:latin typeface="Arial" pitchFamily="34" charset="0"/>
                <a:cs typeface="Arial" pitchFamily="34" charset="0"/>
              </a:rPr>
              <a:t> </a:t>
            </a:r>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12 particules élémentaires classées dans  3 familles</a:t>
            </a:r>
            <a:r>
              <a:rPr lang="fr-FR" sz="2400" i="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 </a:t>
            </a:r>
            <a:r>
              <a:rPr lang="fr-FR" sz="2400" b="1"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 antiparticules associées) </a:t>
            </a:r>
            <a:endParaRPr lang="fr-FR" sz="2400" b="1"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sym typeface="Symbol" pitchFamily="18" charset="2"/>
            </a:endParaRPr>
          </a:p>
          <a:p>
            <a:endParaRPr lang="fr-FR" dirty="0">
              <a:solidFill>
                <a:schemeClr val="tx1"/>
              </a:solidFill>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checkerboard(across)">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checkerboard(across)">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checkerboard(across)">
                                      <p:cBhvr>
                                        <p:cTn id="2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1">
              <a:lumMod val="50000"/>
            </a:schemeClr>
          </a:solidFill>
        </p:spPr>
        <p:txBody>
          <a:bodyPr/>
          <a:lstStyle/>
          <a:p>
            <a:r>
              <a:rPr lang="fr-FR" dirty="0" smtClean="0"/>
              <a:t>Quarks et Hadrons</a:t>
            </a:r>
            <a:endParaRPr lang="fr-FR" dirty="0"/>
          </a:p>
        </p:txBody>
      </p:sp>
      <p:sp>
        <p:nvSpPr>
          <p:cNvPr id="4" name="Espace réservé du pied de page 3"/>
          <p:cNvSpPr>
            <a:spLocks noGrp="1"/>
          </p:cNvSpPr>
          <p:nvPr>
            <p:ph type="ftr" sz="quarter" idx="11"/>
          </p:nvPr>
        </p:nvSpPr>
        <p:spPr/>
        <p:txBody>
          <a:bodyPr/>
          <a:lstStyle/>
          <a:p>
            <a:r>
              <a:rPr lang="fr-FR" dirty="0" smtClean="0"/>
              <a:t>Visite LAPP 29 Avril 2010</a:t>
            </a:r>
            <a:endParaRPr lang="fr-FR" dirty="0"/>
          </a:p>
        </p:txBody>
      </p:sp>
      <p:sp>
        <p:nvSpPr>
          <p:cNvPr id="5" name="Espace réservé du numéro de diapositive 4"/>
          <p:cNvSpPr>
            <a:spLocks noGrp="1"/>
          </p:cNvSpPr>
          <p:nvPr>
            <p:ph type="sldNum" sz="quarter" idx="12"/>
          </p:nvPr>
        </p:nvSpPr>
        <p:spPr/>
        <p:txBody>
          <a:bodyPr/>
          <a:lstStyle/>
          <a:p>
            <a:fld id="{2F565EC7-E1AE-4DC0-808A-0D30BD22A748}" type="slidenum">
              <a:rPr lang="fr-FR" smtClean="0"/>
              <a:t>4</a:t>
            </a:fld>
            <a:endParaRPr lang="fr-FR"/>
          </a:p>
        </p:txBody>
      </p:sp>
      <p:pic>
        <p:nvPicPr>
          <p:cNvPr id="6" name="Picture 3"/>
          <p:cNvPicPr>
            <a:picLocks noChangeAspect="1" noChangeArrowheads="1"/>
          </p:cNvPicPr>
          <p:nvPr/>
        </p:nvPicPr>
        <p:blipFill>
          <a:blip r:embed="rId3" cstate="print"/>
          <a:srcRect/>
          <a:stretch>
            <a:fillRect/>
          </a:stretch>
        </p:blipFill>
        <p:spPr bwMode="auto">
          <a:xfrm>
            <a:off x="457200" y="1905000"/>
            <a:ext cx="3076575" cy="4038600"/>
          </a:xfrm>
          <a:prstGeom prst="rect">
            <a:avLst/>
          </a:prstGeom>
          <a:noFill/>
          <a:ln w="9525">
            <a:noFill/>
            <a:miter lim="800000"/>
            <a:headEnd/>
            <a:tailEnd/>
          </a:ln>
          <a:effectLst/>
        </p:spPr>
      </p:pic>
      <p:sp>
        <p:nvSpPr>
          <p:cNvPr id="7" name="ZoneTexte 6"/>
          <p:cNvSpPr txBox="1"/>
          <p:nvPr/>
        </p:nvSpPr>
        <p:spPr>
          <a:xfrm>
            <a:off x="4495800" y="3200400"/>
            <a:ext cx="2590800" cy="830997"/>
          </a:xfrm>
          <a:prstGeom prst="rect">
            <a:avLst/>
          </a:prstGeom>
          <a:solidFill>
            <a:schemeClr val="tx1">
              <a:lumMod val="50000"/>
            </a:schemeClr>
          </a:solidFill>
        </p:spPr>
        <p:txBody>
          <a:bodyPr wrap="square" rtlCol="0">
            <a:spAutoFit/>
          </a:bodyPr>
          <a:lstStyle/>
          <a:p>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trois</a:t>
            </a:r>
            <a:r>
              <a:rPr lang="fr-FR" sz="2400" b="1" dirty="0" smtClean="0">
                <a:effectLst>
                  <a:outerShdw blurRad="38100" dist="38100" dir="2700000" algn="tl">
                    <a:srgbClr val="000000">
                      <a:alpha val="43137"/>
                    </a:srgbClr>
                  </a:outerShdw>
                </a:effectLst>
                <a:latin typeface="Arial" pitchFamily="34" charset="0"/>
                <a:cs typeface="Arial" pitchFamily="34" charset="0"/>
              </a:rPr>
              <a:t> </a:t>
            </a:r>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quarks</a:t>
            </a:r>
            <a:r>
              <a:rPr lang="fr-FR" sz="24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 </a:t>
            </a:r>
            <a:r>
              <a:rPr lang="fr-FR" sz="2400" b="1" dirty="0" smtClean="0">
                <a:effectLst>
                  <a:outerShdw blurRad="38100" dist="38100" dir="2700000" algn="tl">
                    <a:srgbClr val="000000">
                      <a:alpha val="43137"/>
                    </a:srgbClr>
                  </a:outerShdw>
                </a:effectLst>
                <a:latin typeface="Arial" pitchFamily="34" charset="0"/>
                <a:cs typeface="Arial" pitchFamily="34" charset="0"/>
              </a:rPr>
              <a:t>= </a:t>
            </a:r>
            <a:r>
              <a:rPr lang="fr-FR" sz="2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les baryons</a:t>
            </a:r>
          </a:p>
        </p:txBody>
      </p:sp>
      <p:sp>
        <p:nvSpPr>
          <p:cNvPr id="8" name="Rectangle 7"/>
          <p:cNvSpPr/>
          <p:nvPr/>
        </p:nvSpPr>
        <p:spPr>
          <a:xfrm>
            <a:off x="4114800" y="4495800"/>
            <a:ext cx="4055919" cy="830997"/>
          </a:xfrm>
          <a:prstGeom prst="rect">
            <a:avLst/>
          </a:prstGeom>
          <a:solidFill>
            <a:schemeClr val="tx1">
              <a:lumMod val="50000"/>
            </a:schemeClr>
          </a:solidFill>
        </p:spPr>
        <p:txBody>
          <a:bodyPr wrap="none">
            <a:spAutoFit/>
          </a:bodyPr>
          <a:lstStyle/>
          <a:p>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un quark </a:t>
            </a:r>
            <a:r>
              <a:rPr lang="fr-FR" sz="2400" b="1" dirty="0" smtClean="0">
                <a:effectLst>
                  <a:outerShdw blurRad="38100" dist="38100" dir="2700000" algn="tl">
                    <a:srgbClr val="000000">
                      <a:alpha val="43137"/>
                    </a:srgbClr>
                  </a:outerShdw>
                </a:effectLst>
                <a:latin typeface="Arial" pitchFamily="34" charset="0"/>
                <a:cs typeface="Arial" pitchFamily="34" charset="0"/>
              </a:rPr>
              <a:t> +</a:t>
            </a:r>
          </a:p>
          <a:p>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un</a:t>
            </a:r>
            <a:r>
              <a:rPr lang="fr-FR" sz="2400" b="1" dirty="0" smtClean="0">
                <a:effectLst>
                  <a:outerShdw blurRad="38100" dist="38100" dir="2700000" algn="tl">
                    <a:srgbClr val="000000">
                      <a:alpha val="43137"/>
                    </a:srgbClr>
                  </a:outerShdw>
                </a:effectLst>
                <a:latin typeface="Arial" pitchFamily="34" charset="0"/>
                <a:cs typeface="Arial" pitchFamily="34" charset="0"/>
              </a:rPr>
              <a:t> </a:t>
            </a:r>
            <a:r>
              <a:rPr lang="fr-FR" sz="2400" b="1" dirty="0" smtClean="0">
                <a:solidFill>
                  <a:srgbClr val="5FE3FD"/>
                </a:solidFill>
                <a:effectLst>
                  <a:outerShdw blurRad="38100" dist="38100" dir="2700000" algn="tl">
                    <a:srgbClr val="000000">
                      <a:alpha val="43137"/>
                    </a:srgbClr>
                  </a:outerShdw>
                </a:effectLst>
                <a:latin typeface="Arial" pitchFamily="34" charset="0"/>
                <a:cs typeface="Arial" pitchFamily="34" charset="0"/>
              </a:rPr>
              <a:t>antiquark</a:t>
            </a:r>
            <a:r>
              <a:rPr lang="fr-FR" sz="2400" b="1" dirty="0" smtClean="0">
                <a:effectLst>
                  <a:outerShdw blurRad="38100" dist="38100" dir="2700000" algn="tl">
                    <a:srgbClr val="000000">
                      <a:alpha val="43137"/>
                    </a:srgbClr>
                  </a:outerShdw>
                </a:effectLst>
                <a:latin typeface="Arial" pitchFamily="34" charset="0"/>
                <a:cs typeface="Arial" pitchFamily="34" charset="0"/>
              </a:rPr>
              <a:t> = </a:t>
            </a:r>
            <a:r>
              <a:rPr lang="fr-FR" sz="24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les mésons</a:t>
            </a:r>
            <a:endParaRPr lang="fr-FR" sz="2400" dirty="0"/>
          </a:p>
        </p:txBody>
      </p:sp>
      <p:sp>
        <p:nvSpPr>
          <p:cNvPr id="9" name="Rectangle 8"/>
          <p:cNvSpPr/>
          <p:nvPr/>
        </p:nvSpPr>
        <p:spPr>
          <a:xfrm>
            <a:off x="3962400" y="3276600"/>
            <a:ext cx="4572000" cy="2062103"/>
          </a:xfrm>
          <a:prstGeom prst="rect">
            <a:avLst/>
          </a:prstGeom>
          <a:solidFill>
            <a:schemeClr val="tx1">
              <a:lumMod val="50000"/>
            </a:schemeClr>
          </a:solidFill>
        </p:spPr>
        <p:txBody>
          <a:bodyPr>
            <a:spAutoFit/>
          </a:bodyPr>
          <a:lstStyle/>
          <a:p>
            <a:r>
              <a:rPr lang="fr-FR" sz="3200" b="1"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BARYONS+MESONS=HADRONS</a:t>
            </a:r>
            <a:r>
              <a:rPr lang="fr-FR" sz="3200" b="1" dirty="0" smtClean="0">
                <a:effectLst>
                  <a:outerShdw blurRad="38100" dist="38100" dir="2700000" algn="tl">
                    <a:srgbClr val="000000">
                      <a:alpha val="43137"/>
                    </a:srgbClr>
                  </a:outerShdw>
                </a:effectLst>
                <a:latin typeface="Arial" pitchFamily="34" charset="0"/>
                <a:cs typeface="Arial" pitchFamily="34" charset="0"/>
              </a:rPr>
              <a:t>, les particules sensibles à  l’interaction forte </a:t>
            </a:r>
            <a:endParaRPr lang="en-US" sz="3200" b="1"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xit" presetSubtype="10" fill="hold" grpId="1" nodeType="withEffect">
                                  <p:stCondLst>
                                    <p:cond delay="0"/>
                                  </p:stCondLst>
                                  <p:childTnLst>
                                    <p:animEffect transition="out" filter="checkerboard(across)">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5" presetClass="exit" presetSubtype="10" fill="hold" grpId="1" nodeType="withEffect">
                                  <p:stCondLst>
                                    <p:cond delay="0"/>
                                  </p:stCondLst>
                                  <p:childTnLst>
                                    <p:animEffect transition="out" filter="checkerboard(across)">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tx1">
              <a:lumMod val="50000"/>
            </a:schemeClr>
          </a:solidFill>
        </p:spPr>
        <p:txBody>
          <a:bodyPr>
            <a:normAutofit fontScale="90000"/>
          </a:bodyPr>
          <a:lstStyle/>
          <a:p>
            <a:r>
              <a:rPr lang="fr-FR" dirty="0" smtClean="0"/>
              <a:t>Les 4 interactions fondamentales</a:t>
            </a:r>
            <a:endParaRPr lang="fr-FR" dirty="0"/>
          </a:p>
        </p:txBody>
      </p:sp>
      <p:sp>
        <p:nvSpPr>
          <p:cNvPr id="4" name="Espace réservé du pied de page 3"/>
          <p:cNvSpPr>
            <a:spLocks noGrp="1"/>
          </p:cNvSpPr>
          <p:nvPr>
            <p:ph type="ftr" sz="quarter" idx="11"/>
          </p:nvPr>
        </p:nvSpPr>
        <p:spPr/>
        <p:txBody>
          <a:bodyPr/>
          <a:lstStyle/>
          <a:p>
            <a:r>
              <a:rPr lang="fr-FR" smtClean="0"/>
              <a:t>Visite LAPP 29 Avril 2010</a:t>
            </a:r>
            <a:endParaRPr lang="fr-FR"/>
          </a:p>
        </p:txBody>
      </p:sp>
      <p:sp>
        <p:nvSpPr>
          <p:cNvPr id="5" name="Espace réservé du numéro de diapositive 4"/>
          <p:cNvSpPr>
            <a:spLocks noGrp="1"/>
          </p:cNvSpPr>
          <p:nvPr>
            <p:ph type="sldNum" sz="quarter" idx="12"/>
          </p:nvPr>
        </p:nvSpPr>
        <p:spPr/>
        <p:txBody>
          <a:bodyPr/>
          <a:lstStyle/>
          <a:p>
            <a:fld id="{2F565EC7-E1AE-4DC0-808A-0D30BD22A748}" type="slidenum">
              <a:rPr lang="fr-FR" smtClean="0"/>
              <a:t>5</a:t>
            </a:fld>
            <a:endParaRPr lang="fr-FR"/>
          </a:p>
        </p:txBody>
      </p:sp>
      <p:pic>
        <p:nvPicPr>
          <p:cNvPr id="6" name="Picture 3"/>
          <p:cNvPicPr>
            <a:picLocks noGrp="1" noChangeAspect="1" noChangeArrowheads="1"/>
          </p:cNvPicPr>
          <p:nvPr>
            <p:ph idx="1"/>
          </p:nvPr>
        </p:nvPicPr>
        <p:blipFill>
          <a:blip r:embed="rId2" cstate="print"/>
          <a:srcRect/>
          <a:stretch>
            <a:fillRect/>
          </a:stretch>
        </p:blipFill>
        <p:spPr bwMode="auto">
          <a:xfrm>
            <a:off x="1239710" y="1600200"/>
            <a:ext cx="6664579" cy="470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884238"/>
          </a:xfrm>
          <a:solidFill>
            <a:schemeClr val="tx1">
              <a:lumMod val="50000"/>
            </a:schemeClr>
          </a:solidFill>
        </p:spPr>
        <p:txBody>
          <a:bodyPr/>
          <a:lstStyle/>
          <a:p>
            <a:r>
              <a:rPr lang="fr-FR" dirty="0" smtClean="0"/>
              <a:t>Les questions qui subsistent</a:t>
            </a:r>
            <a:endParaRPr lang="fr-FR" dirty="0"/>
          </a:p>
        </p:txBody>
      </p:sp>
      <p:sp>
        <p:nvSpPr>
          <p:cNvPr id="3" name="Espace réservé du pied de page 2"/>
          <p:cNvSpPr>
            <a:spLocks noGrp="1"/>
          </p:cNvSpPr>
          <p:nvPr>
            <p:ph type="ftr" sz="quarter" idx="11"/>
          </p:nvPr>
        </p:nvSpPr>
        <p:spPr/>
        <p:txBody>
          <a:bodyPr/>
          <a:lstStyle/>
          <a:p>
            <a:r>
              <a:rPr lang="fr-FR" dirty="0" smtClean="0"/>
              <a:t>Visite LAPP 29 Avril 2010</a:t>
            </a:r>
            <a:endParaRPr lang="fr-FR" dirty="0"/>
          </a:p>
        </p:txBody>
      </p:sp>
      <p:sp>
        <p:nvSpPr>
          <p:cNvPr id="4" name="Espace réservé du numéro de diapositive 3"/>
          <p:cNvSpPr>
            <a:spLocks noGrp="1"/>
          </p:cNvSpPr>
          <p:nvPr>
            <p:ph type="sldNum" sz="quarter" idx="12"/>
          </p:nvPr>
        </p:nvSpPr>
        <p:spPr/>
        <p:txBody>
          <a:bodyPr/>
          <a:lstStyle/>
          <a:p>
            <a:fld id="{2F565EC7-E1AE-4DC0-808A-0D30BD22A748}" type="slidenum">
              <a:rPr lang="fr-FR" smtClean="0"/>
              <a:t>6</a:t>
            </a:fld>
            <a:endParaRPr lang="fr-FR" dirty="0"/>
          </a:p>
        </p:txBody>
      </p:sp>
      <p:sp>
        <p:nvSpPr>
          <p:cNvPr id="5" name="Text Box 3"/>
          <p:cNvSpPr txBox="1">
            <a:spLocks noChangeArrowheads="1"/>
          </p:cNvSpPr>
          <p:nvPr/>
        </p:nvSpPr>
        <p:spPr bwMode="auto">
          <a:xfrm>
            <a:off x="280987" y="1066800"/>
            <a:ext cx="8558213" cy="5478423"/>
          </a:xfrm>
          <a:prstGeom prst="rect">
            <a:avLst/>
          </a:prstGeom>
          <a:noFill/>
          <a:ln w="9525">
            <a:noFill/>
            <a:miter lim="800000"/>
            <a:headEnd/>
            <a:tailEnd/>
          </a:ln>
        </p:spPr>
        <p:txBody>
          <a:bodyPr wrap="square">
            <a:spAutoFit/>
          </a:bodyPr>
          <a:lstStyle/>
          <a:p>
            <a:pPr defTabSz="673100">
              <a:spcBef>
                <a:spcPct val="50000"/>
              </a:spcBef>
              <a:buFontTx/>
              <a:buChar char="•"/>
            </a:pPr>
            <a:r>
              <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Comment unifier la gravitation avec les autres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interactions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 </a:t>
            </a:r>
          </a:p>
          <a:p>
            <a:pPr defTabSz="673100">
              <a:spcBef>
                <a:spcPct val="50000"/>
              </a:spcBef>
              <a:buFontTx/>
              <a:buChar char="•"/>
            </a:pP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Expliquer  </a:t>
            </a:r>
          </a:p>
          <a:p>
            <a:pPr lvl="1" defTabSz="673100">
              <a:spcBef>
                <a:spcPct val="50000"/>
              </a:spcBef>
              <a:buFontTx/>
              <a:buChar char="•"/>
            </a:pP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le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nombre de familles. </a:t>
            </a:r>
            <a:endPar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lvl="1" defTabSz="673100">
              <a:spcBef>
                <a:spcPct val="50000"/>
              </a:spcBef>
              <a:buFontTx/>
              <a:buChar char="•"/>
            </a:pP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l’absence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d'</a:t>
            </a:r>
            <a:r>
              <a:rPr lang="fr-FR" sz="2000" b="1" dirty="0" err="1"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anti-matière</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 dans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l’univers.</a:t>
            </a:r>
          </a:p>
          <a:p>
            <a:pPr lvl="1" defTabSz="673100">
              <a:spcBef>
                <a:spcPct val="50000"/>
              </a:spcBef>
              <a:buFontTx/>
              <a:buChar char="•"/>
            </a:pPr>
            <a:r>
              <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l</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a </a:t>
            </a:r>
            <a:r>
              <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masse des particules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et leur différence de masse</a:t>
            </a:r>
            <a:endPar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lvl="1" defTabSz="673100">
              <a:spcBef>
                <a:spcPct val="50000"/>
              </a:spcBef>
              <a:buFontTx/>
              <a:buChar char="•"/>
            </a:pP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l</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a mati</a:t>
            </a:r>
            <a:r>
              <a:rPr lang="fr-FR" sz="2000"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è</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re noire  </a:t>
            </a:r>
          </a:p>
          <a:p>
            <a:pPr defTabSz="673100">
              <a:spcBef>
                <a:spcPct val="50000"/>
              </a:spcBef>
            </a:pPr>
            <a:r>
              <a:rPr lang="fr-FR" sz="2000" b="1" dirty="0" smtClean="0">
                <a:solidFill>
                  <a:srgbClr val="FFC000"/>
                </a:solidFill>
                <a:effectLst>
                  <a:outerShdw blurRad="38100" dist="38100" dir="2700000" algn="tl">
                    <a:srgbClr val="000000">
                      <a:alpha val="43137"/>
                    </a:srgbClr>
                  </a:outerShdw>
                </a:effectLst>
                <a:latin typeface="+mj-lt"/>
                <a:ea typeface="Arial Unicode MS" pitchFamily="34" charset="-128"/>
                <a:cs typeface="Arial Unicode MS" pitchFamily="34" charset="-128"/>
              </a:rPr>
              <a:t>Pour la masse et dans le cadre du modèle standard il existe une hypothèse: le boson de Higgs.</a:t>
            </a:r>
            <a:endParaRPr lang="fr-FR" sz="2000" b="1" dirty="0">
              <a:solidFill>
                <a:srgbClr val="FFC000"/>
              </a:solidFill>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defTabSz="673100">
              <a:spcBef>
                <a:spcPct val="50000"/>
              </a:spcBef>
            </a:pPr>
            <a:r>
              <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sym typeface="Symbol"/>
              </a:rPr>
              <a:t> y a-t-il une théorie « meilleure » que le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Modèle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Standard </a:t>
            </a:r>
            <a:r>
              <a:rPr lang="fr-FR" sz="2000" b="1" dirty="0">
                <a:solidFill>
                  <a:srgbClr val="0033CC"/>
                </a:solidFill>
                <a:effectLst>
                  <a:outerShdw blurRad="38100" dist="38100" dir="2700000" algn="tl">
                    <a:srgbClr val="000000">
                      <a:alpha val="43137"/>
                    </a:srgbClr>
                  </a:outerShdw>
                </a:effectLst>
                <a:latin typeface="+mj-lt"/>
                <a:ea typeface="Arial Unicode MS" pitchFamily="34" charset="-128"/>
                <a:cs typeface="Arial Unicode MS" pitchFamily="34" charset="-128"/>
              </a:rPr>
              <a:t/>
            </a:r>
            <a:br>
              <a:rPr lang="fr-FR" sz="2000" b="1" dirty="0">
                <a:solidFill>
                  <a:srgbClr val="0033CC"/>
                </a:solidFill>
                <a:effectLst>
                  <a:outerShdw blurRad="38100" dist="38100" dir="2700000" algn="tl">
                    <a:srgbClr val="000000">
                      <a:alpha val="43137"/>
                    </a:srgbClr>
                  </a:outerShdw>
                </a:effectLst>
                <a:latin typeface="+mj-lt"/>
                <a:ea typeface="Arial Unicode MS" pitchFamily="34" charset="-128"/>
                <a:cs typeface="Arial Unicode MS" pitchFamily="34" charset="-128"/>
              </a:rPr>
            </a:br>
            <a: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t>	</a:t>
            </a:r>
            <a:r>
              <a:rPr lang="fr-FR" sz="2000"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-de </a:t>
            </a:r>
            <a: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t>nouvelles symétries (super symétries) ?</a:t>
            </a:r>
            <a:b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br>
            <a: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t>	</a:t>
            </a:r>
            <a:r>
              <a:rPr lang="fr-FR" sz="2000"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-avec </a:t>
            </a:r>
            <a: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t>de nouvelles particules expliquant la matière noire ?</a:t>
            </a:r>
            <a:br>
              <a:rPr lang="fr-FR" sz="2000" dirty="0">
                <a:effectLst>
                  <a:outerShdw blurRad="38100" dist="38100" dir="2700000" algn="tl">
                    <a:srgbClr val="000000">
                      <a:alpha val="43137"/>
                    </a:srgbClr>
                  </a:outerShdw>
                </a:effectLst>
                <a:latin typeface="+mj-lt"/>
                <a:ea typeface="Arial Unicode MS" pitchFamily="34" charset="-128"/>
                <a:cs typeface="Arial Unicode MS" pitchFamily="34" charset="-128"/>
              </a:rPr>
            </a:br>
            <a:r>
              <a:rPr lang="fr-FR" sz="2000" b="1" dirty="0">
                <a:solidFill>
                  <a:srgbClr val="5FE3FD"/>
                </a:solidFill>
                <a:effectLst>
                  <a:outerShdw blurRad="38100" dist="38100" dir="2700000" algn="tl">
                    <a:srgbClr val="000000">
                      <a:alpha val="43137"/>
                    </a:srgbClr>
                  </a:outerShdw>
                </a:effectLst>
                <a:ea typeface="Arial Unicode MS" pitchFamily="34" charset="-128"/>
                <a:cs typeface="Arial Unicode MS" pitchFamily="34" charset="-128"/>
              </a:rPr>
              <a:t> </a:t>
            </a:r>
            <a:r>
              <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sym typeface="Symbol"/>
              </a:rPr>
              <a:t>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sym typeface="Symbol"/>
              </a:rPr>
              <a:t> l’unification pourrait déboucher sur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la découverte spectaculaire d’un univers à plus que 4 dimensions, avec des </a:t>
            </a:r>
            <a:r>
              <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dimensions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supplémentaires enroulées sur elles-mêmes </a:t>
            </a:r>
            <a:r>
              <a:rPr lang="fr-FR" sz="2000" b="1" dirty="0" smtClean="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rPr>
              <a:t>?</a:t>
            </a:r>
            <a:endParaRPr lang="fr-FR" sz="2000" b="1" dirty="0">
              <a:solidFill>
                <a:srgbClr val="5FE3FD"/>
              </a:solidFill>
              <a:effectLst>
                <a:outerShdw blurRad="38100" dist="38100" dir="2700000" algn="tl">
                  <a:srgbClr val="000000">
                    <a:alpha val="43137"/>
                  </a:srgbClr>
                </a:outerShdw>
              </a:effectLst>
              <a:latin typeface="+mj-lt"/>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heckerboard(across)">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checkerboard(across)">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checkerboard(across)">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checkerboard(across)">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checkerboard(across)">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checkerboard(across)">
                                      <p:cBhvr>
                                        <p:cTn id="4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space réservé du contenu 3"/>
          <p:cNvSpPr txBox="1">
            <a:spLocks/>
          </p:cNvSpPr>
          <p:nvPr/>
        </p:nvSpPr>
        <p:spPr>
          <a:xfrm>
            <a:off x="5029200" y="3810000"/>
            <a:ext cx="4038600" cy="1066800"/>
          </a:xfrm>
          <a:prstGeom prst="rect">
            <a:avLst/>
          </a:prstGeom>
        </p:spPr>
        <p:style>
          <a:lnRef idx="1">
            <a:schemeClr val="accent2"/>
          </a:lnRef>
          <a:fillRef idx="3">
            <a:schemeClr val="accent2"/>
          </a:fillRef>
          <a:effectRef idx="2">
            <a:schemeClr val="accent2"/>
          </a:effectRef>
          <a:fontRef idx="minor">
            <a:schemeClr val="lt1"/>
          </a:fontRef>
        </p:style>
        <p:txBody>
          <a:bodyPr vert="horz">
            <a:noAutofit/>
          </a:bodyPr>
          <a:lstStyle/>
          <a:p>
            <a:pPr lvl="0"/>
            <a:r>
              <a:rPr lang="fr-FR" dirty="0" smtClean="0">
                <a:solidFill>
                  <a:schemeClr val="tx1"/>
                </a:solidFill>
                <a:effectLst>
                  <a:outerShdw blurRad="38100" dist="38100" dir="2700000" algn="tl">
                    <a:srgbClr val="000000">
                      <a:alpha val="43137"/>
                    </a:srgbClr>
                  </a:outerShdw>
                </a:effectLst>
              </a:rPr>
              <a:t>La physique des astro-particules scrute les messages venus des confins de l’univers et de  l’infiniment grand</a:t>
            </a:r>
            <a:endParaRPr lang="fr-FR" dirty="0" smtClean="0">
              <a:solidFill>
                <a:schemeClr val="tx1"/>
              </a:solidFill>
              <a:effectLst>
                <a:outerShdw blurRad="38100" dist="38100" dir="2700000" algn="tl">
                  <a:srgbClr val="000000">
                    <a:alpha val="43137"/>
                  </a:srgbClr>
                </a:outerShdw>
              </a:effectLst>
            </a:endParaRPr>
          </a:p>
        </p:txBody>
      </p:sp>
      <p:pic>
        <p:nvPicPr>
          <p:cNvPr id="9" name="Picture 2"/>
          <p:cNvPicPr>
            <a:picLocks noChangeAspect="1" noChangeArrowheads="1"/>
          </p:cNvPicPr>
          <p:nvPr/>
        </p:nvPicPr>
        <p:blipFill>
          <a:blip r:embed="rId3" cstate="print"/>
          <a:srcRect l="12242" t="29747" r="3642" b="48211"/>
          <a:stretch>
            <a:fillRect/>
          </a:stretch>
        </p:blipFill>
        <p:spPr bwMode="auto">
          <a:xfrm>
            <a:off x="152400" y="1295400"/>
            <a:ext cx="8797240" cy="1965117"/>
          </a:xfrm>
          <a:prstGeom prst="rect">
            <a:avLst/>
          </a:prstGeom>
          <a:noFill/>
          <a:ln w="9525">
            <a:noFill/>
            <a:miter lim="800000"/>
            <a:headEnd/>
            <a:tailEnd/>
          </a:ln>
          <a:effectLst/>
        </p:spPr>
      </p:pic>
      <p:sp>
        <p:nvSpPr>
          <p:cNvPr id="13" name="Rectangle 12"/>
          <p:cNvSpPr/>
          <p:nvPr/>
        </p:nvSpPr>
        <p:spPr>
          <a:xfrm>
            <a:off x="76200" y="3352800"/>
            <a:ext cx="1676400" cy="646331"/>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lvl="0"/>
            <a:r>
              <a:rPr lang="fr-FR" dirty="0" smtClean="0">
                <a:solidFill>
                  <a:schemeClr val="tx1"/>
                </a:solidFill>
                <a:effectLst>
                  <a:outerShdw blurRad="38100" dist="38100" dir="2700000" algn="tl">
                    <a:srgbClr val="000000">
                      <a:alpha val="43137"/>
                    </a:srgbClr>
                  </a:outerShdw>
                </a:effectLst>
              </a:rPr>
              <a:t>accélérateurs +détecteurs</a:t>
            </a:r>
            <a:endParaRPr lang="fr-FR" dirty="0" smtClean="0">
              <a:solidFill>
                <a:schemeClr val="tx1"/>
              </a:solidFill>
              <a:effectLst>
                <a:outerShdw blurRad="38100" dist="38100" dir="2700000" algn="tl">
                  <a:srgbClr val="000000">
                    <a:alpha val="43137"/>
                  </a:srgbClr>
                </a:outerShdw>
              </a:effectLst>
            </a:endParaRPr>
          </a:p>
        </p:txBody>
      </p:sp>
      <p:sp>
        <p:nvSpPr>
          <p:cNvPr id="14" name="Rectangle 13"/>
          <p:cNvSpPr/>
          <p:nvPr/>
        </p:nvSpPr>
        <p:spPr>
          <a:xfrm>
            <a:off x="1828800" y="3200400"/>
            <a:ext cx="16764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r>
              <a:rPr lang="fr-FR" dirty="0" smtClean="0">
                <a:solidFill>
                  <a:schemeClr val="tx1"/>
                </a:solidFill>
                <a:effectLst>
                  <a:outerShdw blurRad="38100" dist="38100" dir="2700000" algn="tl">
                    <a:srgbClr val="000000">
                      <a:alpha val="43137"/>
                    </a:srgbClr>
                  </a:outerShdw>
                </a:effectLst>
              </a:rPr>
              <a:t>microscopes</a:t>
            </a:r>
            <a:endParaRPr lang="fr-FR" dirty="0" smtClean="0">
              <a:solidFill>
                <a:schemeClr val="tx1"/>
              </a:solidFill>
              <a:effectLst>
                <a:outerShdw blurRad="38100" dist="38100" dir="2700000" algn="tl">
                  <a:srgbClr val="000000">
                    <a:alpha val="43137"/>
                  </a:srgbClr>
                </a:outerShdw>
              </a:effectLst>
            </a:endParaRPr>
          </a:p>
        </p:txBody>
      </p:sp>
      <p:sp>
        <p:nvSpPr>
          <p:cNvPr id="15" name="Rectangle 14"/>
          <p:cNvSpPr/>
          <p:nvPr/>
        </p:nvSpPr>
        <p:spPr>
          <a:xfrm>
            <a:off x="2971800" y="990600"/>
            <a:ext cx="16764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r>
              <a:rPr lang="fr-FR" dirty="0" err="1" smtClean="0">
                <a:solidFill>
                  <a:schemeClr val="tx1"/>
                </a:solidFill>
                <a:effectLst>
                  <a:outerShdw blurRad="38100" dist="38100" dir="2700000" algn="tl">
                    <a:srgbClr val="000000">
                      <a:alpha val="43137"/>
                    </a:srgbClr>
                  </a:outerShdw>
                </a:effectLst>
              </a:rPr>
              <a:t>Oeil</a:t>
            </a:r>
            <a:r>
              <a:rPr lang="fr-FR" dirty="0" smtClean="0">
                <a:solidFill>
                  <a:schemeClr val="tx1"/>
                </a:solidFill>
                <a:effectLst>
                  <a:outerShdw blurRad="38100" dist="38100" dir="2700000" algn="tl">
                    <a:srgbClr val="000000">
                      <a:alpha val="43137"/>
                    </a:srgbClr>
                  </a:outerShdw>
                </a:effectLst>
              </a:rPr>
              <a:t> nu</a:t>
            </a:r>
            <a:endParaRPr lang="fr-FR" dirty="0" smtClean="0">
              <a:solidFill>
                <a:schemeClr val="tx1"/>
              </a:solidFill>
              <a:effectLst>
                <a:outerShdw blurRad="38100" dist="38100" dir="2700000" algn="tl">
                  <a:srgbClr val="000000">
                    <a:alpha val="43137"/>
                  </a:srgbClr>
                </a:outerShdw>
              </a:effectLst>
            </a:endParaRPr>
          </a:p>
        </p:txBody>
      </p:sp>
      <p:sp>
        <p:nvSpPr>
          <p:cNvPr id="16" name="Rectangle 15"/>
          <p:cNvSpPr/>
          <p:nvPr/>
        </p:nvSpPr>
        <p:spPr>
          <a:xfrm>
            <a:off x="3886200" y="3276600"/>
            <a:ext cx="1676400"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r>
              <a:rPr lang="fr-FR" dirty="0" smtClean="0">
                <a:solidFill>
                  <a:schemeClr val="tx1"/>
                </a:solidFill>
                <a:effectLst>
                  <a:outerShdw blurRad="38100" dist="38100" dir="2700000" algn="tl">
                    <a:srgbClr val="000000">
                      <a:alpha val="43137"/>
                    </a:srgbClr>
                  </a:outerShdw>
                </a:effectLst>
              </a:rPr>
              <a:t>jumelles</a:t>
            </a:r>
            <a:endParaRPr lang="fr-FR" dirty="0" smtClean="0">
              <a:solidFill>
                <a:schemeClr val="tx1"/>
              </a:solidFill>
              <a:effectLst>
                <a:outerShdw blurRad="38100" dist="38100" dir="2700000" algn="tl">
                  <a:srgbClr val="000000">
                    <a:alpha val="43137"/>
                  </a:srgbClr>
                </a:outerShdw>
              </a:effectLst>
            </a:endParaRPr>
          </a:p>
        </p:txBody>
      </p:sp>
      <p:sp>
        <p:nvSpPr>
          <p:cNvPr id="17" name="Rectangle 16"/>
          <p:cNvSpPr/>
          <p:nvPr/>
        </p:nvSpPr>
        <p:spPr>
          <a:xfrm>
            <a:off x="6096000" y="3352800"/>
            <a:ext cx="16764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r>
              <a:rPr lang="fr-FR" dirty="0" smtClean="0">
                <a:solidFill>
                  <a:schemeClr val="tx1"/>
                </a:solidFill>
                <a:effectLst>
                  <a:outerShdw blurRad="38100" dist="38100" dir="2700000" algn="tl">
                    <a:srgbClr val="000000">
                      <a:alpha val="43137"/>
                    </a:srgbClr>
                  </a:outerShdw>
                </a:effectLst>
              </a:rPr>
              <a:t>télescopes</a:t>
            </a:r>
            <a:endParaRPr lang="fr-FR" dirty="0" smtClean="0">
              <a:solidFill>
                <a:schemeClr val="tx1"/>
              </a:solidFill>
              <a:effectLst>
                <a:outerShdw blurRad="38100" dist="38100" dir="2700000" algn="tl">
                  <a:srgbClr val="000000">
                    <a:alpha val="43137"/>
                  </a:srgbClr>
                </a:outerShdw>
              </a:effectLst>
            </a:endParaRPr>
          </a:p>
        </p:txBody>
      </p:sp>
      <p:sp>
        <p:nvSpPr>
          <p:cNvPr id="19" name="Espace réservé du contenu 3"/>
          <p:cNvSpPr txBox="1">
            <a:spLocks/>
          </p:cNvSpPr>
          <p:nvPr/>
        </p:nvSpPr>
        <p:spPr>
          <a:xfrm>
            <a:off x="76200" y="4038600"/>
            <a:ext cx="4038600" cy="914400"/>
          </a:xfrm>
          <a:prstGeom prst="rect">
            <a:avLst/>
          </a:prstGeom>
        </p:spPr>
        <p:style>
          <a:lnRef idx="1">
            <a:schemeClr val="dk1"/>
          </a:lnRef>
          <a:fillRef idx="3">
            <a:schemeClr val="dk1"/>
          </a:fillRef>
          <a:effectRef idx="2">
            <a:schemeClr val="dk1"/>
          </a:effectRef>
          <a:fontRef idx="minor">
            <a:schemeClr val="lt1"/>
          </a:fontRef>
        </p:style>
        <p:txBody>
          <a:bodyPr vert="horz">
            <a:noAutofit/>
          </a:bodyPr>
          <a:lstStyle/>
          <a:p>
            <a:pPr lvl="0"/>
            <a:r>
              <a:rPr lang="fr-FR" dirty="0" smtClean="0">
                <a:solidFill>
                  <a:schemeClr val="tx1"/>
                </a:solidFill>
                <a:effectLst>
                  <a:outerShdw blurRad="38100" dist="38100" dir="2700000" algn="tl">
                    <a:srgbClr val="000000">
                      <a:alpha val="43137"/>
                    </a:srgbClr>
                  </a:outerShdw>
                </a:effectLst>
              </a:rPr>
              <a:t>La physique </a:t>
            </a:r>
            <a:r>
              <a:rPr lang="fr-FR" dirty="0" smtClean="0">
                <a:solidFill>
                  <a:schemeClr val="tx1"/>
                </a:solidFill>
                <a:effectLst>
                  <a:outerShdw blurRad="38100" dist="38100" dir="2700000" algn="tl">
                    <a:srgbClr val="000000">
                      <a:alpha val="43137"/>
                    </a:srgbClr>
                  </a:outerShdw>
                </a:effectLst>
              </a:rPr>
              <a:t>des particules étudie le</a:t>
            </a:r>
          </a:p>
          <a:p>
            <a:pPr lvl="0"/>
            <a:r>
              <a:rPr lang="fr-FR" dirty="0">
                <a:solidFill>
                  <a:schemeClr val="tx1"/>
                </a:solidFill>
                <a:effectLst>
                  <a:outerShdw blurRad="38100" dist="38100" dir="2700000" algn="tl">
                    <a:srgbClr val="000000">
                      <a:alpha val="43137"/>
                    </a:srgbClr>
                  </a:outerShdw>
                </a:effectLst>
              </a:rPr>
              <a:t>c</a:t>
            </a:r>
            <a:r>
              <a:rPr lang="fr-FR" smtClean="0">
                <a:solidFill>
                  <a:schemeClr val="tx1"/>
                </a:solidFill>
                <a:effectLst>
                  <a:outerShdw blurRad="38100" dist="38100" dir="2700000" algn="tl">
                    <a:srgbClr val="000000">
                      <a:alpha val="43137"/>
                    </a:srgbClr>
                  </a:outerShdw>
                </a:effectLst>
              </a:rPr>
              <a:t>œur </a:t>
            </a:r>
            <a:r>
              <a:rPr lang="fr-FR" dirty="0" smtClean="0">
                <a:solidFill>
                  <a:schemeClr val="tx1"/>
                </a:solidFill>
                <a:effectLst>
                  <a:outerShdw blurRad="38100" dist="38100" dir="2700000" algn="tl">
                    <a:srgbClr val="000000">
                      <a:alpha val="43137"/>
                    </a:srgbClr>
                  </a:outerShdw>
                </a:effectLst>
              </a:rPr>
              <a:t>de la Matière vers l’infiniment petit  </a:t>
            </a:r>
            <a:endParaRPr lang="fr-FR" dirty="0" smtClean="0">
              <a:solidFill>
                <a:schemeClr val="tx1"/>
              </a:solidFill>
              <a:effectLst>
                <a:outerShdw blurRad="38100" dist="38100" dir="2700000" algn="tl">
                  <a:srgbClr val="000000">
                    <a:alpha val="43137"/>
                  </a:srgbClr>
                </a:outerShdw>
              </a:effectLst>
            </a:endParaRPr>
          </a:p>
        </p:txBody>
      </p:sp>
      <p:sp>
        <p:nvSpPr>
          <p:cNvPr id="2" name="Titre 1"/>
          <p:cNvSpPr>
            <a:spLocks noGrp="1"/>
          </p:cNvSpPr>
          <p:nvPr>
            <p:ph type="title"/>
          </p:nvPr>
        </p:nvSpPr>
        <p:spPr>
          <a:xfrm>
            <a:off x="0" y="152400"/>
            <a:ext cx="9144000" cy="731838"/>
          </a:xfrm>
          <a:solidFill>
            <a:schemeClr val="tx1">
              <a:lumMod val="50000"/>
            </a:schemeClr>
          </a:solidFill>
        </p:spPr>
        <p:txBody>
          <a:bodyPr>
            <a:normAutofit fontScale="90000"/>
          </a:bodyPr>
          <a:lstStyle/>
          <a:p>
            <a:pPr algn="l"/>
            <a:r>
              <a:rPr lang="fr-FR" dirty="0" smtClean="0"/>
              <a:t>La méthode expérimentale: Observer</a:t>
            </a:r>
            <a:endParaRPr lang="fr-FR" dirty="0"/>
          </a:p>
        </p:txBody>
      </p:sp>
      <p:sp>
        <p:nvSpPr>
          <p:cNvPr id="3" name="Espace réservé du contenu 2"/>
          <p:cNvSpPr>
            <a:spLocks noGrp="1"/>
          </p:cNvSpPr>
          <p:nvPr>
            <p:ph sz="half" idx="1"/>
          </p:nvPr>
        </p:nvSpPr>
        <p:spPr>
          <a:xfrm>
            <a:off x="3429000" y="5486400"/>
            <a:ext cx="2209800" cy="8382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buNone/>
            </a:pPr>
            <a:r>
              <a:rPr lang="fr-FR" dirty="0" smtClean="0">
                <a:solidFill>
                  <a:schemeClr val="bg2">
                    <a:lumMod val="50000"/>
                  </a:schemeClr>
                </a:solidFill>
                <a:effectLst>
                  <a:outerShdw blurRad="38100" dist="38100" dir="2700000" algn="tl">
                    <a:srgbClr val="000000">
                      <a:alpha val="43137"/>
                    </a:srgbClr>
                  </a:outerShdw>
                </a:effectLst>
              </a:rPr>
              <a:t>la cible de</a:t>
            </a:r>
          </a:p>
          <a:p>
            <a:pPr>
              <a:buNone/>
            </a:pPr>
            <a:r>
              <a:rPr lang="fr-FR" dirty="0" smtClean="0">
                <a:solidFill>
                  <a:schemeClr val="bg2">
                    <a:lumMod val="50000"/>
                  </a:schemeClr>
                </a:solidFill>
                <a:effectLst>
                  <a:outerShdw blurRad="38100" dist="38100" dir="2700000" algn="tl">
                    <a:srgbClr val="000000">
                      <a:alpha val="43137"/>
                    </a:srgbClr>
                  </a:outerShdw>
                </a:effectLst>
              </a:rPr>
              <a:t> l’observation</a:t>
            </a:r>
          </a:p>
          <a:p>
            <a:endParaRPr lang="fr-FR" dirty="0">
              <a:solidFill>
                <a:schemeClr val="bg2">
                  <a:lumMod val="50000"/>
                </a:schemeClr>
              </a:solidFill>
              <a:effectLst>
                <a:outerShdw blurRad="38100" dist="38100" dir="2700000" algn="tl">
                  <a:srgbClr val="000000">
                    <a:alpha val="43137"/>
                  </a:srgbClr>
                </a:outerShdw>
              </a:effectLst>
            </a:endParaRPr>
          </a:p>
        </p:txBody>
      </p:sp>
      <p:sp>
        <p:nvSpPr>
          <p:cNvPr id="4" name="Espace réservé du contenu 3"/>
          <p:cNvSpPr>
            <a:spLocks noGrp="1"/>
          </p:cNvSpPr>
          <p:nvPr>
            <p:ph sz="half" idx="2"/>
          </p:nvPr>
        </p:nvSpPr>
        <p:spPr>
          <a:xfrm>
            <a:off x="6553200" y="5181600"/>
            <a:ext cx="2362200" cy="1295400"/>
          </a:xfrm>
        </p:spPr>
        <p:style>
          <a:lnRef idx="0">
            <a:schemeClr val="accent1"/>
          </a:lnRef>
          <a:fillRef idx="3">
            <a:schemeClr val="accent1"/>
          </a:fillRef>
          <a:effectRef idx="3">
            <a:schemeClr val="accent1"/>
          </a:effectRef>
          <a:fontRef idx="minor">
            <a:schemeClr val="lt1"/>
          </a:fontRef>
        </p:style>
        <p:txBody>
          <a:bodyPr>
            <a:noAutofit/>
          </a:bodyPr>
          <a:lstStyle/>
          <a:p>
            <a:pPr marL="182880" indent="0">
              <a:buNone/>
            </a:pPr>
            <a:r>
              <a:rPr lang="fr-FR" sz="2000" dirty="0" smtClean="0">
                <a:effectLst>
                  <a:outerShdw blurRad="38100" dist="38100" dir="2700000" algn="tl">
                    <a:srgbClr val="000000">
                      <a:alpha val="43137"/>
                    </a:srgbClr>
                  </a:outerShdw>
                </a:effectLst>
              </a:rPr>
              <a:t>Un détecteur des particules résultant de l’expérience </a:t>
            </a:r>
            <a:endParaRPr lang="fr-FR" sz="2000" dirty="0">
              <a:effectLst>
                <a:outerShdw blurRad="38100" dist="38100" dir="2700000" algn="tl">
                  <a:srgbClr val="000000">
                    <a:alpha val="43137"/>
                  </a:srgbClr>
                </a:outerShdw>
              </a:effectLst>
            </a:endParaRPr>
          </a:p>
        </p:txBody>
      </p:sp>
      <p:sp>
        <p:nvSpPr>
          <p:cNvPr id="6" name="Espace réservé du numéro de diapositive 5"/>
          <p:cNvSpPr>
            <a:spLocks noGrp="1"/>
          </p:cNvSpPr>
          <p:nvPr>
            <p:ph type="sldNum" sz="quarter" idx="12"/>
          </p:nvPr>
        </p:nvSpPr>
        <p:spPr/>
        <p:txBody>
          <a:bodyPr/>
          <a:lstStyle/>
          <a:p>
            <a:fld id="{2F565EC7-E1AE-4DC0-808A-0D30BD22A748}" type="slidenum">
              <a:rPr lang="fr-FR" smtClean="0"/>
              <a:t>7</a:t>
            </a:fld>
            <a:endParaRPr lang="fr-FR"/>
          </a:p>
        </p:txBody>
      </p:sp>
      <p:sp>
        <p:nvSpPr>
          <p:cNvPr id="12" name="Espace réservé du contenu 3"/>
          <p:cNvSpPr txBox="1">
            <a:spLocks/>
          </p:cNvSpPr>
          <p:nvPr/>
        </p:nvSpPr>
        <p:spPr>
          <a:xfrm>
            <a:off x="228600" y="5257800"/>
            <a:ext cx="2362200" cy="12954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pPr lvl="0"/>
            <a:r>
              <a:rPr lang="fr-FR" sz="2000" dirty="0" smtClean="0">
                <a:solidFill>
                  <a:schemeClr val="tx1"/>
                </a:solidFill>
                <a:effectLst>
                  <a:outerShdw blurRad="38100" dist="38100" dir="2700000" algn="tl">
                    <a:srgbClr val="000000">
                      <a:alpha val="43137"/>
                    </a:srgbClr>
                  </a:outerShdw>
                </a:effectLst>
              </a:rPr>
              <a:t>Un accélérateur  de particules cosmique ou construit sur terre</a:t>
            </a:r>
            <a:endParaRPr lang="fr-FR" sz="2000" dirty="0" smtClean="0">
              <a:solidFill>
                <a:schemeClr val="tx1"/>
              </a:solidFill>
              <a:effectLst>
                <a:outerShdw blurRad="38100" dist="38100" dir="2700000" algn="tl">
                  <a:srgbClr val="000000">
                    <a:alpha val="43137"/>
                  </a:srgbClr>
                </a:outerShdw>
              </a:effectLst>
            </a:endParaRPr>
          </a:p>
        </p:txBody>
      </p:sp>
      <p:sp>
        <p:nvSpPr>
          <p:cNvPr id="22" name="Flèche droite 21"/>
          <p:cNvSpPr/>
          <p:nvPr/>
        </p:nvSpPr>
        <p:spPr>
          <a:xfrm>
            <a:off x="2667000" y="5638800"/>
            <a:ext cx="762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2"/>
          <p:cNvSpPr/>
          <p:nvPr/>
        </p:nvSpPr>
        <p:spPr>
          <a:xfrm>
            <a:off x="5715000" y="5638800"/>
            <a:ext cx="762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heckerboard(across)">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heckerboard(across)">
                                      <p:cBhvr>
                                        <p:cTn id="23" dur="500"/>
                                        <p:tgtEl>
                                          <p:spTgt spid="13"/>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heckerboard(across)">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heckerboard(across)">
                                      <p:cBhvr>
                                        <p:cTn id="31" dur="500"/>
                                        <p:tgtEl>
                                          <p:spTgt spid="1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heckerboard(across)">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checkerboard(across)">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
                                            <p:bg/>
                                          </p:spTgt>
                                        </p:tgtEl>
                                        <p:attrNameLst>
                                          <p:attrName>style.visibility</p:attrName>
                                        </p:attrNameLst>
                                      </p:cBhvr>
                                      <p:to>
                                        <p:strVal val="visible"/>
                                      </p:to>
                                    </p:set>
                                    <p:animEffect transition="in" filter="checkerboard(across)">
                                      <p:cBhvr>
                                        <p:cTn id="49" dur="500"/>
                                        <p:tgtEl>
                                          <p:spTgt spid="3">
                                            <p:bg/>
                                          </p:spTgt>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checkerboard(across)">
                                      <p:cBhvr>
                                        <p:cTn id="52" dur="500"/>
                                        <p:tgtEl>
                                          <p:spTgt spid="3">
                                            <p:txEl>
                                              <p:pRg st="0" end="0"/>
                                            </p:txEl>
                                          </p:spTgt>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Effect transition="in" filter="checkerboard(across)">
                                      <p:cBhvr>
                                        <p:cTn id="55" dur="500"/>
                                        <p:tgtEl>
                                          <p:spTgt spid="3">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checkerboard(across)">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4">
                                            <p:bg/>
                                          </p:spTgt>
                                        </p:tgtEl>
                                        <p:attrNameLst>
                                          <p:attrName>style.visibility</p:attrName>
                                        </p:attrNameLst>
                                      </p:cBhvr>
                                      <p:to>
                                        <p:strVal val="visible"/>
                                      </p:to>
                                    </p:set>
                                    <p:animEffect transition="in" filter="checkerboard(across)">
                                      <p:cBhvr>
                                        <p:cTn id="65" dur="500"/>
                                        <p:tgtEl>
                                          <p:spTgt spid="4">
                                            <p:bg/>
                                          </p:spTgt>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4">
                                            <p:txEl>
                                              <p:pRg st="0" end="0"/>
                                            </p:txEl>
                                          </p:spTgt>
                                        </p:tgtEl>
                                        <p:attrNameLst>
                                          <p:attrName>style.visibility</p:attrName>
                                        </p:attrNameLst>
                                      </p:cBhvr>
                                      <p:to>
                                        <p:strVal val="visible"/>
                                      </p:to>
                                    </p:set>
                                    <p:animEffect transition="in" filter="checkerboard(across)">
                                      <p:cBhvr>
                                        <p:cTn id="6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14" grpId="0" animBg="1"/>
      <p:bldP spid="15" grpId="0" animBg="1"/>
      <p:bldP spid="16" grpId="0" animBg="1"/>
      <p:bldP spid="17" grpId="0" animBg="1"/>
      <p:bldP spid="19" grpId="0" animBg="1"/>
      <p:bldP spid="3" grpId="0" build="p" animBg="1"/>
      <p:bldP spid="4" grpId="0" uiExpand="1" build="p" animBg="1"/>
      <p:bldP spid="12"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lake"/>
          <p:cNvPicPr>
            <a:picLocks noChangeAspect="1" noChangeArrowheads="1"/>
          </p:cNvPicPr>
          <p:nvPr/>
        </p:nvPicPr>
        <p:blipFill>
          <a:blip r:embed="rId2" cstate="print"/>
          <a:srcRect/>
          <a:stretch>
            <a:fillRect/>
          </a:stretch>
        </p:blipFill>
        <p:spPr bwMode="auto">
          <a:xfrm>
            <a:off x="2286000" y="1295400"/>
            <a:ext cx="2235200" cy="1676400"/>
          </a:xfrm>
          <a:prstGeom prst="rect">
            <a:avLst/>
          </a:prstGeom>
          <a:noFill/>
          <a:ln w="9525">
            <a:noFill/>
            <a:miter lim="800000"/>
            <a:headEnd/>
            <a:tailEnd/>
          </a:ln>
        </p:spPr>
      </p:pic>
      <p:sp>
        <p:nvSpPr>
          <p:cNvPr id="2" name="Titre 1"/>
          <p:cNvSpPr>
            <a:spLocks noGrp="1"/>
          </p:cNvSpPr>
          <p:nvPr>
            <p:ph type="title"/>
          </p:nvPr>
        </p:nvSpPr>
        <p:spPr>
          <a:xfrm>
            <a:off x="2209800" y="3124200"/>
            <a:ext cx="4419600" cy="715962"/>
          </a:xfrm>
          <a:solidFill>
            <a:schemeClr val="tx1">
              <a:lumMod val="50000"/>
            </a:schemeClr>
          </a:solidFill>
        </p:spPr>
        <p:txBody>
          <a:bodyPr>
            <a:normAutofit fontScale="90000"/>
          </a:bodyPr>
          <a:lstStyle/>
          <a:p>
            <a:r>
              <a:rPr lang="fr-FR" dirty="0" smtClean="0"/>
              <a:t>Infiniment petit</a:t>
            </a:r>
            <a:endParaRPr lang="fr-FR" dirty="0"/>
          </a:p>
        </p:txBody>
      </p:sp>
      <p:sp>
        <p:nvSpPr>
          <p:cNvPr id="5" name="Espace réservé du pied de page 4"/>
          <p:cNvSpPr>
            <a:spLocks noGrp="1"/>
          </p:cNvSpPr>
          <p:nvPr>
            <p:ph type="ftr" sz="quarter" idx="11"/>
          </p:nvPr>
        </p:nvSpPr>
        <p:spPr/>
        <p:txBody>
          <a:bodyPr/>
          <a:lstStyle/>
          <a:p>
            <a:r>
              <a:rPr lang="fr-FR" smtClean="0"/>
              <a:t>Visite LAPP 29 Avril 2010</a:t>
            </a:r>
            <a:endParaRPr lang="fr-FR"/>
          </a:p>
        </p:txBody>
      </p:sp>
      <p:sp>
        <p:nvSpPr>
          <p:cNvPr id="6" name="Espace réservé du numéro de diapositive 5"/>
          <p:cNvSpPr>
            <a:spLocks noGrp="1"/>
          </p:cNvSpPr>
          <p:nvPr>
            <p:ph type="sldNum" sz="quarter" idx="12"/>
          </p:nvPr>
        </p:nvSpPr>
        <p:spPr/>
        <p:txBody>
          <a:bodyPr/>
          <a:lstStyle/>
          <a:p>
            <a:fld id="{2F565EC7-E1AE-4DC0-808A-0D30BD22A748}" type="slidenum">
              <a:rPr lang="fr-FR" smtClean="0"/>
              <a:t>8</a:t>
            </a:fld>
            <a:endParaRPr lang="fr-FR"/>
          </a:p>
        </p:txBody>
      </p:sp>
      <p:sp>
        <p:nvSpPr>
          <p:cNvPr id="8" name="Espace réservé du contenu 3"/>
          <p:cNvSpPr txBox="1">
            <a:spLocks/>
          </p:cNvSpPr>
          <p:nvPr/>
        </p:nvSpPr>
        <p:spPr>
          <a:xfrm>
            <a:off x="228600" y="152400"/>
            <a:ext cx="2362200" cy="12954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pPr lvl="0"/>
            <a:r>
              <a:rPr lang="fr-FR" sz="2000" dirty="0" smtClean="0">
                <a:solidFill>
                  <a:srgbClr val="321CD2"/>
                </a:solidFill>
                <a:effectLst>
                  <a:outerShdw blurRad="38100" dist="38100" dir="2700000" algn="tl">
                    <a:srgbClr val="000000">
                      <a:alpha val="43137"/>
                    </a:srgbClr>
                  </a:outerShdw>
                </a:effectLst>
              </a:rPr>
              <a:t>Les Collisionneurs</a:t>
            </a:r>
          </a:p>
          <a:p>
            <a:pPr lvl="0"/>
            <a:r>
              <a:rPr lang="fr-FR" sz="2000" dirty="0" smtClean="0">
                <a:solidFill>
                  <a:srgbClr val="321CD2"/>
                </a:solidFill>
                <a:effectLst>
                  <a:outerShdw blurRad="38100" dist="38100" dir="2700000" algn="tl">
                    <a:srgbClr val="000000">
                      <a:alpha val="43137"/>
                    </a:srgbClr>
                  </a:outerShdw>
                </a:effectLst>
              </a:rPr>
              <a:t>LEP</a:t>
            </a:r>
            <a:r>
              <a:rPr lang="fr-FR" sz="2000" dirty="0" smtClean="0">
                <a:solidFill>
                  <a:srgbClr val="321CD2"/>
                </a:solidFill>
                <a:effectLst>
                  <a:outerShdw blurRad="38100" dist="38100" dir="2700000" algn="tl">
                    <a:srgbClr val="000000">
                      <a:alpha val="43137"/>
                    </a:srgbClr>
                  </a:outerShdw>
                </a:effectLst>
              </a:rPr>
              <a:t>, </a:t>
            </a:r>
            <a:r>
              <a:rPr lang="fr-FR" sz="2000" dirty="0" smtClean="0">
                <a:solidFill>
                  <a:srgbClr val="321CD2"/>
                </a:solidFill>
                <a:effectLst>
                  <a:outerShdw blurRad="38100" dist="38100" dir="2700000" algn="tl">
                    <a:srgbClr val="000000">
                      <a:alpha val="43137"/>
                    </a:srgbClr>
                  </a:outerShdw>
                </a:effectLst>
              </a:rPr>
              <a:t>PEP, </a:t>
            </a:r>
            <a:r>
              <a:rPr lang="fr-FR" sz="2000" dirty="0" smtClean="0">
                <a:solidFill>
                  <a:srgbClr val="321CD2"/>
                </a:solidFill>
                <a:effectLst>
                  <a:outerShdw blurRad="38100" dist="38100" dir="2700000" algn="tl">
                    <a:srgbClr val="000000">
                      <a:alpha val="43137"/>
                    </a:srgbClr>
                  </a:outerShdw>
                </a:effectLst>
              </a:rPr>
              <a:t>LHC </a:t>
            </a:r>
            <a:r>
              <a:rPr lang="fr-FR" sz="2000" dirty="0" smtClean="0">
                <a:solidFill>
                  <a:srgbClr val="321CD2"/>
                </a:solidFill>
                <a:effectLst>
                  <a:outerShdw blurRad="38100" dist="38100" dir="2700000" algn="tl">
                    <a:srgbClr val="000000">
                      <a:alpha val="43137"/>
                    </a:srgbClr>
                  </a:outerShdw>
                </a:effectLst>
              </a:rPr>
              <a:t>et </a:t>
            </a:r>
          </a:p>
          <a:p>
            <a:pPr lvl="0"/>
            <a:r>
              <a:rPr lang="fr-FR" sz="2000" dirty="0" smtClean="0">
                <a:solidFill>
                  <a:srgbClr val="321CD2"/>
                </a:solidFill>
                <a:effectLst>
                  <a:outerShdw blurRad="38100" dist="38100" dir="2700000" algn="tl">
                    <a:srgbClr val="000000">
                      <a:alpha val="43137"/>
                    </a:srgbClr>
                  </a:outerShdw>
                </a:effectLst>
              </a:rPr>
              <a:t>Faisceau de neutrinos</a:t>
            </a:r>
          </a:p>
          <a:p>
            <a:pPr lvl="0"/>
            <a:endParaRPr lang="fr-FR" sz="2000" dirty="0" smtClean="0">
              <a:solidFill>
                <a:schemeClr val="tx1"/>
              </a:solidFill>
              <a:effectLst>
                <a:outerShdw blurRad="38100" dist="38100" dir="2700000" algn="tl">
                  <a:srgbClr val="000000">
                    <a:alpha val="43137"/>
                  </a:srgbClr>
                </a:outerShdw>
              </a:effectLst>
            </a:endParaRPr>
          </a:p>
        </p:txBody>
      </p:sp>
      <p:sp>
        <p:nvSpPr>
          <p:cNvPr id="9" name="Espace réservé du contenu 3"/>
          <p:cNvSpPr txBox="1">
            <a:spLocks/>
          </p:cNvSpPr>
          <p:nvPr/>
        </p:nvSpPr>
        <p:spPr>
          <a:xfrm>
            <a:off x="6248400" y="381000"/>
            <a:ext cx="2362200" cy="533400"/>
          </a:xfrm>
          <a:prstGeom prst="rect">
            <a:avLst/>
          </a:prstGeom>
        </p:spPr>
        <p:style>
          <a:lnRef idx="0">
            <a:schemeClr val="accent1"/>
          </a:lnRef>
          <a:fillRef idx="3">
            <a:schemeClr val="accent1"/>
          </a:fillRef>
          <a:effectRef idx="3">
            <a:schemeClr val="accent1"/>
          </a:effectRef>
          <a:fontRef idx="minor">
            <a:schemeClr val="lt1"/>
          </a:fontRef>
        </p:style>
        <p:txBody>
          <a:bodyPr vert="horz">
            <a:noAutofit/>
          </a:bodyPr>
          <a:lstStyle/>
          <a:p>
            <a:pPr lvl="0"/>
            <a:r>
              <a:rPr lang="fr-FR" sz="2000" dirty="0" smtClean="0">
                <a:solidFill>
                  <a:srgbClr val="321CD2"/>
                </a:solidFill>
                <a:effectLst>
                  <a:outerShdw blurRad="38100" dist="38100" dir="2700000" algn="tl">
                    <a:srgbClr val="000000">
                      <a:alpha val="43137"/>
                    </a:srgbClr>
                  </a:outerShdw>
                </a:effectLst>
              </a:rPr>
              <a:t>Les détecteurs</a:t>
            </a:r>
            <a:endParaRPr lang="fr-FR" sz="2000" dirty="0" smtClean="0">
              <a:solidFill>
                <a:srgbClr val="321CD2"/>
              </a:solidFill>
              <a:effectLst>
                <a:outerShdw blurRad="38100" dist="38100" dir="2700000" algn="tl">
                  <a:srgbClr val="000000">
                    <a:alpha val="43137"/>
                  </a:srgbClr>
                </a:outerShdw>
              </a:effectLst>
            </a:endParaRPr>
          </a:p>
        </p:txBody>
      </p:sp>
      <p:pic>
        <p:nvPicPr>
          <p:cNvPr id="10" name="Picture 2" descr="LHC-OverallView"/>
          <p:cNvPicPr>
            <a:picLocks noChangeAspect="1" noChangeArrowheads="1"/>
          </p:cNvPicPr>
          <p:nvPr/>
        </p:nvPicPr>
        <p:blipFill>
          <a:blip r:embed="rId3" cstate="print"/>
          <a:srcRect t="8065"/>
          <a:stretch>
            <a:fillRect/>
          </a:stretch>
        </p:blipFill>
        <p:spPr bwMode="auto">
          <a:xfrm>
            <a:off x="2895600" y="3962400"/>
            <a:ext cx="3283754" cy="2438400"/>
          </a:xfrm>
          <a:prstGeom prst="rect">
            <a:avLst/>
          </a:prstGeom>
          <a:noFill/>
        </p:spPr>
      </p:pic>
      <p:pic>
        <p:nvPicPr>
          <p:cNvPr id="11" name="Image 10" descr="babar-4.jpg"/>
          <p:cNvPicPr>
            <a:picLocks noChangeAspect="1"/>
          </p:cNvPicPr>
          <p:nvPr/>
        </p:nvPicPr>
        <p:blipFill>
          <a:blip r:embed="rId4" cstate="print"/>
          <a:stretch>
            <a:fillRect/>
          </a:stretch>
        </p:blipFill>
        <p:spPr>
          <a:xfrm>
            <a:off x="7010399" y="1524000"/>
            <a:ext cx="2164155" cy="1475232"/>
          </a:xfrm>
          <a:prstGeom prst="rect">
            <a:avLst/>
          </a:prstGeom>
        </p:spPr>
      </p:pic>
      <p:pic>
        <p:nvPicPr>
          <p:cNvPr id="12" name="Picture 6"/>
          <p:cNvPicPr>
            <a:picLocks noChangeAspect="1" noChangeArrowheads="1"/>
          </p:cNvPicPr>
          <p:nvPr/>
        </p:nvPicPr>
        <p:blipFill>
          <a:blip r:embed="rId5" cstate="print"/>
          <a:srcRect/>
          <a:stretch>
            <a:fillRect/>
          </a:stretch>
        </p:blipFill>
        <p:spPr bwMode="auto">
          <a:xfrm>
            <a:off x="6781800" y="3276600"/>
            <a:ext cx="2362200" cy="1560528"/>
          </a:xfrm>
          <a:prstGeom prst="rect">
            <a:avLst/>
          </a:prstGeom>
          <a:noFill/>
          <a:ln w="9525" algn="ctr">
            <a:noFill/>
            <a:miter lim="800000"/>
            <a:headEnd/>
            <a:tailEnd/>
          </a:ln>
        </p:spPr>
      </p:pic>
      <p:pic>
        <p:nvPicPr>
          <p:cNvPr id="13" name="Picture 3" descr="Fev07-0038-sma"/>
          <p:cNvPicPr>
            <a:picLocks noChangeAspect="1" noChangeArrowheads="1"/>
          </p:cNvPicPr>
          <p:nvPr/>
        </p:nvPicPr>
        <p:blipFill>
          <a:blip r:embed="rId6" cstate="print"/>
          <a:srcRect/>
          <a:stretch>
            <a:fillRect/>
          </a:stretch>
        </p:blipFill>
        <p:spPr bwMode="auto">
          <a:xfrm>
            <a:off x="4800600" y="990600"/>
            <a:ext cx="2133600" cy="1600614"/>
          </a:xfrm>
          <a:prstGeom prst="rect">
            <a:avLst/>
          </a:prstGeom>
          <a:noFill/>
          <a:ln w="9525">
            <a:noFill/>
            <a:miter lim="800000"/>
            <a:headEnd/>
            <a:tailEnd/>
          </a:ln>
        </p:spPr>
      </p:pic>
      <p:pic>
        <p:nvPicPr>
          <p:cNvPr id="15" name="Picture 8" descr="C:\Documents and Settings\bhamuser\babarpics\peprings.gif"/>
          <p:cNvPicPr>
            <a:picLocks noChangeAspect="1" noChangeArrowheads="1"/>
          </p:cNvPicPr>
          <p:nvPr/>
        </p:nvPicPr>
        <p:blipFill>
          <a:blip r:embed="rId7" cstate="print"/>
          <a:srcRect/>
          <a:stretch>
            <a:fillRect/>
          </a:stretch>
        </p:blipFill>
        <p:spPr bwMode="auto">
          <a:xfrm>
            <a:off x="0" y="1676400"/>
            <a:ext cx="2140151" cy="1422400"/>
          </a:xfrm>
          <a:prstGeom prst="rect">
            <a:avLst/>
          </a:prstGeom>
          <a:noFill/>
        </p:spPr>
      </p:pic>
      <p:pic>
        <p:nvPicPr>
          <p:cNvPr id="18" name="Picture 1026" descr="E:\Mes documents\Talks\Lyon-17Oct2003\SLAC.jpg"/>
          <p:cNvPicPr preferRelativeResize="0">
            <a:picLocks noChangeArrowheads="1"/>
          </p:cNvPicPr>
          <p:nvPr/>
        </p:nvPicPr>
        <p:blipFill>
          <a:blip r:embed="rId8" cstate="print">
            <a:lum bright="4000"/>
          </a:blip>
          <a:srcRect/>
          <a:stretch>
            <a:fillRect/>
          </a:stretch>
        </p:blipFill>
        <p:spPr bwMode="auto">
          <a:xfrm>
            <a:off x="0" y="3048000"/>
            <a:ext cx="2133600" cy="1447800"/>
          </a:xfrm>
          <a:prstGeom prst="rect">
            <a:avLst/>
          </a:prstGeom>
          <a:noFill/>
          <a:ln w="9525">
            <a:noFill/>
            <a:miter lim="800000"/>
            <a:headEnd/>
            <a:tailEnd/>
          </a:ln>
          <a:effectLst>
            <a:outerShdw blurRad="50800" dist="50800" dir="5400000" algn="ctr" rotWithShape="0">
              <a:srgbClr val="000000">
                <a:alpha val="0"/>
              </a:srgbClr>
            </a:outerShdw>
          </a:effectLst>
          <a:scene3d>
            <a:camera prst="orthographicFront"/>
            <a:lightRig rig="threePt" dir="t"/>
          </a:scene3d>
          <a:sp3d prstMaterial="plastic"/>
        </p:spPr>
      </p:pic>
      <p:pic>
        <p:nvPicPr>
          <p:cNvPr id="19" name="Picture 8"/>
          <p:cNvPicPr>
            <a:picLocks noChangeAspect="1" noChangeArrowheads="1"/>
          </p:cNvPicPr>
          <p:nvPr/>
        </p:nvPicPr>
        <p:blipFill>
          <a:blip r:embed="rId9" cstate="print"/>
          <a:srcRect/>
          <a:stretch>
            <a:fillRect/>
          </a:stretch>
        </p:blipFill>
        <p:spPr bwMode="auto">
          <a:xfrm>
            <a:off x="0" y="4800600"/>
            <a:ext cx="2797845" cy="1828800"/>
          </a:xfrm>
          <a:prstGeom prst="rect">
            <a:avLst/>
          </a:prstGeom>
          <a:noFill/>
          <a:ln w="9525">
            <a:noFill/>
            <a:miter lim="800000"/>
            <a:headEnd/>
            <a:tailEnd/>
          </a:ln>
          <a:effectLst/>
        </p:spPr>
      </p:pic>
      <p:pic>
        <p:nvPicPr>
          <p:cNvPr id="20" name="Picture 2" descr="Teste20"/>
          <p:cNvPicPr>
            <a:picLocks noChangeArrowheads="1"/>
          </p:cNvPicPr>
          <p:nvPr/>
        </p:nvPicPr>
        <p:blipFill>
          <a:blip r:embed="rId10" cstate="print"/>
          <a:srcRect/>
          <a:stretch>
            <a:fillRect/>
          </a:stretch>
        </p:blipFill>
        <p:spPr bwMode="auto">
          <a:xfrm>
            <a:off x="6324600" y="5029200"/>
            <a:ext cx="2667000" cy="1828800"/>
          </a:xfrm>
          <a:prstGeom prst="rect">
            <a:avLst/>
          </a:prstGeom>
          <a:noFill/>
          <a:ln w="9525">
            <a:noFill/>
            <a:miter lim="800000"/>
            <a:headEnd/>
            <a:tailEnd/>
          </a:ln>
        </p:spPr>
      </p:pic>
      <p:sp>
        <p:nvSpPr>
          <p:cNvPr id="22" name="Rectangle 21"/>
          <p:cNvSpPr/>
          <p:nvPr/>
        </p:nvSpPr>
        <p:spPr>
          <a:xfrm>
            <a:off x="152400" y="3200400"/>
            <a:ext cx="813043" cy="369332"/>
          </a:xfrm>
          <a:prstGeom prst="rect">
            <a:avLst/>
          </a:prstGeom>
        </p:spPr>
        <p:txBody>
          <a:bodyPr wrap="none">
            <a:spAutoFit/>
          </a:bodyPr>
          <a:lstStyle/>
          <a:p>
            <a:r>
              <a:rPr lang="fr-FR" b="1" dirty="0" smtClean="0"/>
              <a:t>SLAC</a:t>
            </a:r>
            <a:endParaRPr lang="fr-FR" b="1" dirty="0"/>
          </a:p>
        </p:txBody>
      </p:sp>
      <p:sp>
        <p:nvSpPr>
          <p:cNvPr id="23" name="Rectangle 22"/>
          <p:cNvSpPr/>
          <p:nvPr/>
        </p:nvSpPr>
        <p:spPr>
          <a:xfrm>
            <a:off x="4876800" y="1066800"/>
            <a:ext cx="1593706" cy="246221"/>
          </a:xfrm>
          <a:prstGeom prst="rect">
            <a:avLst/>
          </a:prstGeom>
        </p:spPr>
        <p:txBody>
          <a:bodyPr wrap="none">
            <a:spAutoFit/>
          </a:bodyPr>
          <a:lstStyle/>
          <a:p>
            <a:r>
              <a:rPr lang="fr-FR" sz="1000" dirty="0" err="1" smtClean="0">
                <a:effectLst>
                  <a:outerShdw blurRad="38100" dist="38100" dir="2700000" algn="tl">
                    <a:srgbClr val="000000">
                      <a:alpha val="43137"/>
                    </a:srgbClr>
                  </a:outerShdw>
                </a:effectLst>
              </a:rPr>
              <a:t>OPERA-LNGS:neutrinos</a:t>
            </a:r>
            <a:endParaRPr lang="fr-FR" sz="1000" dirty="0"/>
          </a:p>
        </p:txBody>
      </p:sp>
      <p:sp>
        <p:nvSpPr>
          <p:cNvPr id="24" name="Rectangle 23"/>
          <p:cNvSpPr/>
          <p:nvPr/>
        </p:nvSpPr>
        <p:spPr>
          <a:xfrm>
            <a:off x="6934200" y="2743200"/>
            <a:ext cx="2018501" cy="276999"/>
          </a:xfrm>
          <a:prstGeom prst="rect">
            <a:avLst/>
          </a:prstGeom>
        </p:spPr>
        <p:txBody>
          <a:bodyPr wrap="none">
            <a:spAutoFit/>
          </a:bodyPr>
          <a:lstStyle/>
          <a:p>
            <a:r>
              <a:rPr lang="fr-FR" sz="1200" b="1" dirty="0" smtClean="0">
                <a:solidFill>
                  <a:schemeClr val="accent4">
                    <a:lumMod val="50000"/>
                  </a:schemeClr>
                </a:solidFill>
                <a:effectLst>
                  <a:outerShdw blurRad="38100" dist="38100" dir="2700000" algn="tl">
                    <a:srgbClr val="000000">
                      <a:alpha val="43137"/>
                    </a:srgbClr>
                  </a:outerShdw>
                </a:effectLst>
              </a:rPr>
              <a:t>BaBar-SLAC: violation CP</a:t>
            </a:r>
            <a:endParaRPr lang="fr-FR" sz="1200" b="1" dirty="0">
              <a:solidFill>
                <a:schemeClr val="accent4">
                  <a:lumMod val="50000"/>
                </a:schemeClr>
              </a:solidFill>
            </a:endParaRPr>
          </a:p>
        </p:txBody>
      </p:sp>
      <p:sp>
        <p:nvSpPr>
          <p:cNvPr id="25" name="Rectangle 24"/>
          <p:cNvSpPr/>
          <p:nvPr/>
        </p:nvSpPr>
        <p:spPr>
          <a:xfrm>
            <a:off x="6858000" y="3352800"/>
            <a:ext cx="1518364" cy="276999"/>
          </a:xfrm>
          <a:prstGeom prst="rect">
            <a:avLst/>
          </a:prstGeom>
        </p:spPr>
        <p:txBody>
          <a:bodyPr wrap="none">
            <a:spAutoFit/>
          </a:bodyPr>
          <a:lstStyle/>
          <a:p>
            <a:r>
              <a:rPr lang="fr-FR" sz="1200" b="1" dirty="0" err="1" smtClean="0">
                <a:solidFill>
                  <a:schemeClr val="accent4">
                    <a:lumMod val="50000"/>
                  </a:schemeClr>
                </a:solidFill>
                <a:effectLst>
                  <a:outerShdw blurRad="38100" dist="38100" dir="2700000" algn="tl">
                    <a:srgbClr val="000000">
                      <a:alpha val="43137"/>
                    </a:srgbClr>
                  </a:outerShdw>
                </a:effectLst>
              </a:rPr>
              <a:t>LHCb:violation</a:t>
            </a:r>
            <a:r>
              <a:rPr lang="fr-FR" sz="1200" b="1" dirty="0" smtClean="0">
                <a:solidFill>
                  <a:schemeClr val="accent4">
                    <a:lumMod val="50000"/>
                  </a:schemeClr>
                </a:solidFill>
                <a:effectLst>
                  <a:outerShdw blurRad="38100" dist="38100" dir="2700000" algn="tl">
                    <a:srgbClr val="000000">
                      <a:alpha val="43137"/>
                    </a:srgbClr>
                  </a:outerShdw>
                </a:effectLst>
              </a:rPr>
              <a:t> CP</a:t>
            </a:r>
            <a:endParaRPr lang="fr-FR" sz="1200" b="1" dirty="0" smtClean="0">
              <a:solidFill>
                <a:schemeClr val="accent4">
                  <a:lumMod val="50000"/>
                </a:schemeClr>
              </a:solidFill>
            </a:endParaRPr>
          </a:p>
        </p:txBody>
      </p:sp>
      <p:sp>
        <p:nvSpPr>
          <p:cNvPr id="26" name="Rectangle 25"/>
          <p:cNvSpPr/>
          <p:nvPr/>
        </p:nvSpPr>
        <p:spPr>
          <a:xfrm>
            <a:off x="6400800" y="5029200"/>
            <a:ext cx="1829347" cy="276999"/>
          </a:xfrm>
          <a:prstGeom prst="rect">
            <a:avLst/>
          </a:prstGeom>
        </p:spPr>
        <p:txBody>
          <a:bodyPr wrap="none">
            <a:spAutoFit/>
          </a:bodyPr>
          <a:lstStyle/>
          <a:p>
            <a:r>
              <a:rPr lang="fr-FR" sz="1200" b="1" dirty="0" smtClean="0">
                <a:solidFill>
                  <a:schemeClr val="accent4">
                    <a:lumMod val="50000"/>
                  </a:schemeClr>
                </a:solidFill>
                <a:effectLst>
                  <a:outerShdw blurRad="38100" dist="38100" dir="2700000" algn="tl">
                    <a:srgbClr val="000000">
                      <a:alpha val="43137"/>
                    </a:srgbClr>
                  </a:outerShdw>
                </a:effectLst>
              </a:rPr>
              <a:t>ATLAS: Higgs et SUSY</a:t>
            </a:r>
            <a:endParaRPr lang="fr-FR" sz="1200" b="1" dirty="0">
              <a:solidFill>
                <a:schemeClr val="accent4">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par>
                                <p:cTn id="11" presetID="5"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heckerboard(across)">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heckerboard(across)">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par>
                                <p:cTn id="35" presetID="5" presetClass="entr" presetSubtype="1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heckerboard(across)">
                                      <p:cBhvr>
                                        <p:cTn id="37" dur="500"/>
                                        <p:tgtEl>
                                          <p:spTgt spid="20"/>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checkerboard(across)">
                                      <p:cBhvr>
                                        <p:cTn id="40" dur="500"/>
                                        <p:tgtEl>
                                          <p:spTgt spid="25"/>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checkerboard(across)">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29600" cy="1143000"/>
          </a:xfrm>
          <a:solidFill>
            <a:schemeClr val="tx1">
              <a:lumMod val="50000"/>
            </a:schemeClr>
          </a:solidFill>
        </p:spPr>
        <p:txBody>
          <a:bodyPr>
            <a:normAutofit fontScale="90000"/>
          </a:bodyPr>
          <a:lstStyle/>
          <a:p>
            <a:r>
              <a:rPr lang="fr-FR" b="1" dirty="0" smtClean="0">
                <a:solidFill>
                  <a:schemeClr val="accent1">
                    <a:lumMod val="60000"/>
                    <a:lumOff val="40000"/>
                  </a:schemeClr>
                </a:solidFill>
              </a:rPr>
              <a:t>Un exemple: découverte du Z</a:t>
            </a:r>
            <a:r>
              <a:rPr lang="fr-FR" b="1" baseline="30000" dirty="0" smtClean="0">
                <a:solidFill>
                  <a:schemeClr val="accent1">
                    <a:lumMod val="60000"/>
                    <a:lumOff val="40000"/>
                  </a:schemeClr>
                </a:solidFill>
              </a:rPr>
              <a:t>0</a:t>
            </a:r>
            <a:r>
              <a:rPr lang="fr-FR" b="1" dirty="0" smtClean="0">
                <a:solidFill>
                  <a:schemeClr val="accent1">
                    <a:lumMod val="60000"/>
                    <a:lumOff val="40000"/>
                  </a:schemeClr>
                </a:solidFill>
              </a:rPr>
              <a:t> par </a:t>
            </a:r>
            <a:r>
              <a:rPr lang="fr-FR" b="1" dirty="0" smtClean="0">
                <a:solidFill>
                  <a:schemeClr val="accent1">
                    <a:lumMod val="60000"/>
                    <a:lumOff val="40000"/>
                  </a:schemeClr>
                </a:solidFill>
              </a:rPr>
              <a:t>UA1 au CERN en 1983</a:t>
            </a:r>
            <a:endParaRPr lang="fr-FR" b="1" dirty="0">
              <a:solidFill>
                <a:schemeClr val="accent1">
                  <a:lumMod val="60000"/>
                  <a:lumOff val="40000"/>
                </a:schemeClr>
              </a:solidFill>
            </a:endParaRPr>
          </a:p>
        </p:txBody>
      </p:sp>
      <p:pic>
        <p:nvPicPr>
          <p:cNvPr id="214" name="Image 213" descr="UA1.jpg"/>
          <p:cNvPicPr>
            <a:picLocks noChangeAspect="1"/>
          </p:cNvPicPr>
          <p:nvPr/>
        </p:nvPicPr>
        <p:blipFill>
          <a:blip r:embed="rId2" cstate="print"/>
          <a:stretch>
            <a:fillRect/>
          </a:stretch>
        </p:blipFill>
        <p:spPr>
          <a:xfrm>
            <a:off x="571472" y="1357298"/>
            <a:ext cx="3403004" cy="2428892"/>
          </a:xfrm>
          <a:prstGeom prst="rect">
            <a:avLst/>
          </a:prstGeom>
          <a:ln>
            <a:noFill/>
          </a:ln>
          <a:effectLst>
            <a:outerShdw blurRad="292100" dist="139700" dir="2700000" algn="tl" rotWithShape="0">
              <a:srgbClr val="333333">
                <a:alpha val="65000"/>
              </a:srgbClr>
            </a:outerShdw>
          </a:effectLst>
        </p:spPr>
      </p:pic>
      <p:sp>
        <p:nvSpPr>
          <p:cNvPr id="215" name="ZoneTexte 214"/>
          <p:cNvSpPr txBox="1"/>
          <p:nvPr/>
        </p:nvSpPr>
        <p:spPr>
          <a:xfrm>
            <a:off x="4143372" y="2000240"/>
            <a:ext cx="413896" cy="646331"/>
          </a:xfrm>
          <a:prstGeom prst="rect">
            <a:avLst/>
          </a:prstGeom>
          <a:noFill/>
        </p:spPr>
        <p:txBody>
          <a:bodyPr wrap="none" rtlCol="0">
            <a:spAutoFit/>
          </a:bodyPr>
          <a:lstStyle/>
          <a:p>
            <a:r>
              <a:rPr lang="fr-FR" sz="3600" b="1" dirty="0" smtClean="0"/>
              <a:t>=</a:t>
            </a:r>
            <a:endParaRPr lang="fr-FR" sz="3600" b="1" dirty="0"/>
          </a:p>
        </p:txBody>
      </p:sp>
      <p:sp>
        <p:nvSpPr>
          <p:cNvPr id="216" name="Oval 259"/>
          <p:cNvSpPr>
            <a:spLocks noChangeArrowheads="1"/>
          </p:cNvSpPr>
          <p:nvPr/>
        </p:nvSpPr>
        <p:spPr bwMode="auto">
          <a:xfrm>
            <a:off x="4603868" y="2499619"/>
            <a:ext cx="731837" cy="773112"/>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fr-FR"/>
          </a:p>
        </p:txBody>
      </p:sp>
      <p:grpSp>
        <p:nvGrpSpPr>
          <p:cNvPr id="4" name="Group 260"/>
          <p:cNvGrpSpPr>
            <a:grpSpLocks/>
          </p:cNvGrpSpPr>
          <p:nvPr/>
        </p:nvGrpSpPr>
        <p:grpSpPr bwMode="auto">
          <a:xfrm rot="-681839">
            <a:off x="4889621" y="2753620"/>
            <a:ext cx="161925" cy="79375"/>
            <a:chOff x="0" y="6512"/>
            <a:chExt cx="21386" cy="6122"/>
          </a:xfrm>
        </p:grpSpPr>
        <p:grpSp>
          <p:nvGrpSpPr>
            <p:cNvPr id="5" name="Group 261"/>
            <p:cNvGrpSpPr>
              <a:grpSpLocks/>
            </p:cNvGrpSpPr>
            <p:nvPr/>
          </p:nvGrpSpPr>
          <p:grpSpPr bwMode="auto">
            <a:xfrm>
              <a:off x="8595" y="6512"/>
              <a:ext cx="4309" cy="6122"/>
              <a:chOff x="8595" y="6512"/>
              <a:chExt cx="4309" cy="6122"/>
            </a:xfrm>
          </p:grpSpPr>
          <p:sp>
            <p:nvSpPr>
              <p:cNvPr id="243" name="Arc 26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4" name="Arc 26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5" name="Arc 26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6" name="Arc 26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47" name="Line 26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6" name="Group 267"/>
            <p:cNvGrpSpPr>
              <a:grpSpLocks/>
            </p:cNvGrpSpPr>
            <p:nvPr/>
          </p:nvGrpSpPr>
          <p:grpSpPr bwMode="auto">
            <a:xfrm>
              <a:off x="12768" y="6512"/>
              <a:ext cx="4309" cy="6122"/>
              <a:chOff x="8595" y="6512"/>
              <a:chExt cx="4309" cy="6122"/>
            </a:xfrm>
          </p:grpSpPr>
          <p:sp>
            <p:nvSpPr>
              <p:cNvPr id="238" name="Arc 26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9" name="Arc 26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0" name="Arc 27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41" name="Arc 27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42" name="Line 27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7" name="Group 273"/>
            <p:cNvGrpSpPr>
              <a:grpSpLocks/>
            </p:cNvGrpSpPr>
            <p:nvPr/>
          </p:nvGrpSpPr>
          <p:grpSpPr bwMode="auto">
            <a:xfrm>
              <a:off x="4377" y="6512"/>
              <a:ext cx="4309" cy="6122"/>
              <a:chOff x="8595" y="6512"/>
              <a:chExt cx="4309" cy="6122"/>
            </a:xfrm>
          </p:grpSpPr>
          <p:sp>
            <p:nvSpPr>
              <p:cNvPr id="233" name="Arc 27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4" name="Arc 27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5" name="Arc 27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6" name="Arc 27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37" name="Line 27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8" name="Group 279"/>
            <p:cNvGrpSpPr>
              <a:grpSpLocks/>
            </p:cNvGrpSpPr>
            <p:nvPr/>
          </p:nvGrpSpPr>
          <p:grpSpPr bwMode="auto">
            <a:xfrm>
              <a:off x="0" y="6512"/>
              <a:ext cx="4309" cy="6122"/>
              <a:chOff x="8595" y="6512"/>
              <a:chExt cx="4309" cy="6122"/>
            </a:xfrm>
          </p:grpSpPr>
          <p:sp>
            <p:nvSpPr>
              <p:cNvPr id="228" name="Arc 28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9" name="Arc 28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0" name="Arc 28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31" name="Arc 28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32" name="Line 28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9" name="Group 285"/>
            <p:cNvGrpSpPr>
              <a:grpSpLocks/>
            </p:cNvGrpSpPr>
            <p:nvPr/>
          </p:nvGrpSpPr>
          <p:grpSpPr bwMode="auto">
            <a:xfrm>
              <a:off x="17077" y="6512"/>
              <a:ext cx="4309" cy="6122"/>
              <a:chOff x="8595" y="6512"/>
              <a:chExt cx="4309" cy="6122"/>
            </a:xfrm>
          </p:grpSpPr>
          <p:sp>
            <p:nvSpPr>
              <p:cNvPr id="223" name="Arc 28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4" name="Arc 28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5" name="Arc 28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26" name="Arc 28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27" name="Line 29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10" name="Group 291"/>
          <p:cNvGrpSpPr>
            <a:grpSpLocks/>
          </p:cNvGrpSpPr>
          <p:nvPr/>
        </p:nvGrpSpPr>
        <p:grpSpPr bwMode="auto">
          <a:xfrm rot="-3740024">
            <a:off x="5071389" y="2922689"/>
            <a:ext cx="168275" cy="74612"/>
            <a:chOff x="0" y="6512"/>
            <a:chExt cx="21386" cy="6122"/>
          </a:xfrm>
        </p:grpSpPr>
        <p:grpSp>
          <p:nvGrpSpPr>
            <p:cNvPr id="11" name="Group 292"/>
            <p:cNvGrpSpPr>
              <a:grpSpLocks/>
            </p:cNvGrpSpPr>
            <p:nvPr/>
          </p:nvGrpSpPr>
          <p:grpSpPr bwMode="auto">
            <a:xfrm>
              <a:off x="8595" y="6512"/>
              <a:ext cx="4309" cy="6122"/>
              <a:chOff x="8595" y="6512"/>
              <a:chExt cx="4309" cy="6122"/>
            </a:xfrm>
          </p:grpSpPr>
          <p:sp>
            <p:nvSpPr>
              <p:cNvPr id="274" name="Arc 293"/>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5" name="Arc 294"/>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6" name="Arc 295"/>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7" name="Arc 296"/>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78" name="Line 297"/>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2" name="Group 298"/>
            <p:cNvGrpSpPr>
              <a:grpSpLocks/>
            </p:cNvGrpSpPr>
            <p:nvPr/>
          </p:nvGrpSpPr>
          <p:grpSpPr bwMode="auto">
            <a:xfrm>
              <a:off x="12768" y="6512"/>
              <a:ext cx="4309" cy="6122"/>
              <a:chOff x="8595" y="6512"/>
              <a:chExt cx="4309" cy="6122"/>
            </a:xfrm>
          </p:grpSpPr>
          <p:sp>
            <p:nvSpPr>
              <p:cNvPr id="269" name="Arc 299"/>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0" name="Arc 300"/>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1" name="Arc 301"/>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72" name="Arc 302"/>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73" name="Line 303"/>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3" name="Group 304"/>
            <p:cNvGrpSpPr>
              <a:grpSpLocks/>
            </p:cNvGrpSpPr>
            <p:nvPr/>
          </p:nvGrpSpPr>
          <p:grpSpPr bwMode="auto">
            <a:xfrm>
              <a:off x="4377" y="6512"/>
              <a:ext cx="4309" cy="6122"/>
              <a:chOff x="8595" y="6512"/>
              <a:chExt cx="4309" cy="6122"/>
            </a:xfrm>
          </p:grpSpPr>
          <p:sp>
            <p:nvSpPr>
              <p:cNvPr id="264" name="Arc 305"/>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5" name="Arc 306"/>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6" name="Arc 307"/>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7" name="Arc 308"/>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68" name="Line 309"/>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4" name="Group 310"/>
            <p:cNvGrpSpPr>
              <a:grpSpLocks/>
            </p:cNvGrpSpPr>
            <p:nvPr/>
          </p:nvGrpSpPr>
          <p:grpSpPr bwMode="auto">
            <a:xfrm>
              <a:off x="0" y="6512"/>
              <a:ext cx="4309" cy="6122"/>
              <a:chOff x="8595" y="6512"/>
              <a:chExt cx="4309" cy="6122"/>
            </a:xfrm>
          </p:grpSpPr>
          <p:sp>
            <p:nvSpPr>
              <p:cNvPr id="259" name="Arc 311"/>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0" name="Arc 312"/>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1" name="Arc 313"/>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62" name="Arc 314"/>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63" name="Line 315"/>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5" name="Group 316"/>
            <p:cNvGrpSpPr>
              <a:grpSpLocks/>
            </p:cNvGrpSpPr>
            <p:nvPr/>
          </p:nvGrpSpPr>
          <p:grpSpPr bwMode="auto">
            <a:xfrm>
              <a:off x="17077" y="6512"/>
              <a:ext cx="4309" cy="6122"/>
              <a:chOff x="8595" y="6512"/>
              <a:chExt cx="4309" cy="6122"/>
            </a:xfrm>
          </p:grpSpPr>
          <p:sp>
            <p:nvSpPr>
              <p:cNvPr id="254" name="Arc 317"/>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55" name="Arc 318"/>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56" name="Arc 319"/>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57" name="Arc 320"/>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58" name="Line 321"/>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16" name="Group 322"/>
          <p:cNvGrpSpPr>
            <a:grpSpLocks/>
          </p:cNvGrpSpPr>
          <p:nvPr/>
        </p:nvGrpSpPr>
        <p:grpSpPr bwMode="auto">
          <a:xfrm rot="2465197">
            <a:off x="4792783" y="2972695"/>
            <a:ext cx="163513" cy="80962"/>
            <a:chOff x="0" y="6512"/>
            <a:chExt cx="21386" cy="6122"/>
          </a:xfrm>
        </p:grpSpPr>
        <p:grpSp>
          <p:nvGrpSpPr>
            <p:cNvPr id="17" name="Group 323"/>
            <p:cNvGrpSpPr>
              <a:grpSpLocks/>
            </p:cNvGrpSpPr>
            <p:nvPr/>
          </p:nvGrpSpPr>
          <p:grpSpPr bwMode="auto">
            <a:xfrm>
              <a:off x="8595" y="6512"/>
              <a:ext cx="4309" cy="6122"/>
              <a:chOff x="8595" y="6512"/>
              <a:chExt cx="4309" cy="6122"/>
            </a:xfrm>
          </p:grpSpPr>
          <p:sp>
            <p:nvSpPr>
              <p:cNvPr id="305" name="Arc 32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6" name="Arc 32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7" name="Arc 32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8" name="Arc 32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09" name="Line 32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8" name="Group 329"/>
            <p:cNvGrpSpPr>
              <a:grpSpLocks/>
            </p:cNvGrpSpPr>
            <p:nvPr/>
          </p:nvGrpSpPr>
          <p:grpSpPr bwMode="auto">
            <a:xfrm>
              <a:off x="12768" y="6512"/>
              <a:ext cx="4309" cy="6122"/>
              <a:chOff x="8595" y="6512"/>
              <a:chExt cx="4309" cy="6122"/>
            </a:xfrm>
          </p:grpSpPr>
          <p:sp>
            <p:nvSpPr>
              <p:cNvPr id="300" name="Arc 33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1" name="Arc 33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2" name="Arc 33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03" name="Arc 33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04" name="Line 33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19" name="Group 335"/>
            <p:cNvGrpSpPr>
              <a:grpSpLocks/>
            </p:cNvGrpSpPr>
            <p:nvPr/>
          </p:nvGrpSpPr>
          <p:grpSpPr bwMode="auto">
            <a:xfrm>
              <a:off x="4377" y="6512"/>
              <a:ext cx="4309" cy="6122"/>
              <a:chOff x="8595" y="6512"/>
              <a:chExt cx="4309" cy="6122"/>
            </a:xfrm>
          </p:grpSpPr>
          <p:sp>
            <p:nvSpPr>
              <p:cNvPr id="295" name="Arc 33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6" name="Arc 33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7" name="Arc 33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8" name="Arc 33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99" name="Line 34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0" name="Group 341"/>
            <p:cNvGrpSpPr>
              <a:grpSpLocks/>
            </p:cNvGrpSpPr>
            <p:nvPr/>
          </p:nvGrpSpPr>
          <p:grpSpPr bwMode="auto">
            <a:xfrm>
              <a:off x="0" y="6512"/>
              <a:ext cx="4309" cy="6122"/>
              <a:chOff x="8595" y="6512"/>
              <a:chExt cx="4309" cy="6122"/>
            </a:xfrm>
          </p:grpSpPr>
          <p:sp>
            <p:nvSpPr>
              <p:cNvPr id="290" name="Arc 34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1" name="Arc 34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2" name="Arc 34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93" name="Arc 34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94" name="Line 34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1" name="Group 347"/>
            <p:cNvGrpSpPr>
              <a:grpSpLocks/>
            </p:cNvGrpSpPr>
            <p:nvPr/>
          </p:nvGrpSpPr>
          <p:grpSpPr bwMode="auto">
            <a:xfrm>
              <a:off x="17077" y="6512"/>
              <a:ext cx="4309" cy="6122"/>
              <a:chOff x="8595" y="6512"/>
              <a:chExt cx="4309" cy="6122"/>
            </a:xfrm>
          </p:grpSpPr>
          <p:sp>
            <p:nvSpPr>
              <p:cNvPr id="285" name="Arc 34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86" name="Arc 34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87" name="Arc 35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288" name="Arc 35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289" name="Line 35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sp>
        <p:nvSpPr>
          <p:cNvPr id="310" name="Oval 382"/>
          <p:cNvSpPr>
            <a:spLocks noChangeArrowheads="1"/>
          </p:cNvSpPr>
          <p:nvPr/>
        </p:nvSpPr>
        <p:spPr bwMode="auto">
          <a:xfrm>
            <a:off x="5032496" y="2642495"/>
            <a:ext cx="219075" cy="233362"/>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311" name="Oval 383"/>
          <p:cNvSpPr>
            <a:spLocks noChangeArrowheads="1"/>
          </p:cNvSpPr>
          <p:nvPr/>
        </p:nvSpPr>
        <p:spPr bwMode="auto">
          <a:xfrm>
            <a:off x="4926133" y="3015557"/>
            <a:ext cx="219075" cy="2286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312" name="Oval 384"/>
          <p:cNvSpPr>
            <a:spLocks noChangeArrowheads="1"/>
          </p:cNvSpPr>
          <p:nvPr/>
        </p:nvSpPr>
        <p:spPr bwMode="auto">
          <a:xfrm>
            <a:off x="4680071" y="2713932"/>
            <a:ext cx="219075" cy="230188"/>
          </a:xfrm>
          <a:prstGeom prst="ellipse">
            <a:avLst/>
          </a:prstGeom>
          <a:gradFill rotWithShape="1">
            <a:gsLst>
              <a:gs pos="0">
                <a:srgbClr val="00FF00"/>
              </a:gs>
              <a:gs pos="100000">
                <a:srgbClr val="007600"/>
              </a:gs>
            </a:gsLst>
            <a:path path="shape">
              <a:fillToRect l="50000" t="50000" r="50000" b="50000"/>
            </a:path>
          </a:gradFill>
          <a:ln w="9525">
            <a:solidFill>
              <a:schemeClr val="tx1"/>
            </a:solidFill>
            <a:round/>
            <a:headEnd/>
            <a:tailEnd/>
          </a:ln>
        </p:spPr>
        <p:txBody>
          <a:bodyPr wrap="none" anchor="ctr"/>
          <a:lstStyle/>
          <a:p>
            <a:endParaRPr lang="fr-FR"/>
          </a:p>
        </p:txBody>
      </p:sp>
      <p:sp>
        <p:nvSpPr>
          <p:cNvPr id="313" name="Oval 259"/>
          <p:cNvSpPr>
            <a:spLocks noChangeArrowheads="1"/>
          </p:cNvSpPr>
          <p:nvPr/>
        </p:nvSpPr>
        <p:spPr bwMode="auto">
          <a:xfrm>
            <a:off x="4672016" y="1531925"/>
            <a:ext cx="731837" cy="773112"/>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fr-FR"/>
          </a:p>
        </p:txBody>
      </p:sp>
      <p:grpSp>
        <p:nvGrpSpPr>
          <p:cNvPr id="22" name="Group 260"/>
          <p:cNvGrpSpPr>
            <a:grpSpLocks/>
          </p:cNvGrpSpPr>
          <p:nvPr/>
        </p:nvGrpSpPr>
        <p:grpSpPr bwMode="auto">
          <a:xfrm rot="-681839">
            <a:off x="4929191" y="1754175"/>
            <a:ext cx="161925" cy="79375"/>
            <a:chOff x="0" y="6512"/>
            <a:chExt cx="21386" cy="6122"/>
          </a:xfrm>
        </p:grpSpPr>
        <p:grpSp>
          <p:nvGrpSpPr>
            <p:cNvPr id="23" name="Group 261"/>
            <p:cNvGrpSpPr>
              <a:grpSpLocks/>
            </p:cNvGrpSpPr>
            <p:nvPr/>
          </p:nvGrpSpPr>
          <p:grpSpPr bwMode="auto">
            <a:xfrm>
              <a:off x="8595" y="6512"/>
              <a:ext cx="4309" cy="6122"/>
              <a:chOff x="8595" y="6512"/>
              <a:chExt cx="4309" cy="6122"/>
            </a:xfrm>
          </p:grpSpPr>
          <p:sp>
            <p:nvSpPr>
              <p:cNvPr id="340" name="Arc 26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41" name="Arc 26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42" name="Arc 26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43" name="Arc 26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44" name="Line 26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4" name="Group 267"/>
            <p:cNvGrpSpPr>
              <a:grpSpLocks/>
            </p:cNvGrpSpPr>
            <p:nvPr/>
          </p:nvGrpSpPr>
          <p:grpSpPr bwMode="auto">
            <a:xfrm>
              <a:off x="12768" y="6512"/>
              <a:ext cx="4309" cy="6122"/>
              <a:chOff x="8595" y="6512"/>
              <a:chExt cx="4309" cy="6122"/>
            </a:xfrm>
          </p:grpSpPr>
          <p:sp>
            <p:nvSpPr>
              <p:cNvPr id="335" name="Arc 26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6" name="Arc 26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7" name="Arc 27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8" name="Arc 27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39" name="Line 27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5" name="Group 273"/>
            <p:cNvGrpSpPr>
              <a:grpSpLocks/>
            </p:cNvGrpSpPr>
            <p:nvPr/>
          </p:nvGrpSpPr>
          <p:grpSpPr bwMode="auto">
            <a:xfrm>
              <a:off x="4377" y="6512"/>
              <a:ext cx="4309" cy="6122"/>
              <a:chOff x="8595" y="6512"/>
              <a:chExt cx="4309" cy="6122"/>
            </a:xfrm>
          </p:grpSpPr>
          <p:sp>
            <p:nvSpPr>
              <p:cNvPr id="330" name="Arc 27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1" name="Arc 27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2" name="Arc 27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33" name="Arc 27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34" name="Line 27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6" name="Group 279"/>
            <p:cNvGrpSpPr>
              <a:grpSpLocks/>
            </p:cNvGrpSpPr>
            <p:nvPr/>
          </p:nvGrpSpPr>
          <p:grpSpPr bwMode="auto">
            <a:xfrm>
              <a:off x="0" y="6512"/>
              <a:ext cx="4309" cy="6122"/>
              <a:chOff x="8595" y="6512"/>
              <a:chExt cx="4309" cy="6122"/>
            </a:xfrm>
          </p:grpSpPr>
          <p:sp>
            <p:nvSpPr>
              <p:cNvPr id="325" name="Arc 28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6" name="Arc 28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7" name="Arc 28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8" name="Arc 28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29" name="Line 28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7" name="Group 285"/>
            <p:cNvGrpSpPr>
              <a:grpSpLocks/>
            </p:cNvGrpSpPr>
            <p:nvPr/>
          </p:nvGrpSpPr>
          <p:grpSpPr bwMode="auto">
            <a:xfrm>
              <a:off x="17077" y="6512"/>
              <a:ext cx="4309" cy="6122"/>
              <a:chOff x="8595" y="6512"/>
              <a:chExt cx="4309" cy="6122"/>
            </a:xfrm>
          </p:grpSpPr>
          <p:sp>
            <p:nvSpPr>
              <p:cNvPr id="320" name="Arc 28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1" name="Arc 28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2" name="Arc 28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23" name="Arc 28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24" name="Line 29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28" name="Group 291"/>
          <p:cNvGrpSpPr>
            <a:grpSpLocks/>
          </p:cNvGrpSpPr>
          <p:nvPr/>
        </p:nvGrpSpPr>
        <p:grpSpPr bwMode="auto">
          <a:xfrm rot="-3740024">
            <a:off x="5110959" y="1923244"/>
            <a:ext cx="168275" cy="74612"/>
            <a:chOff x="0" y="6512"/>
            <a:chExt cx="21386" cy="6122"/>
          </a:xfrm>
        </p:grpSpPr>
        <p:grpSp>
          <p:nvGrpSpPr>
            <p:cNvPr id="29" name="Group 292"/>
            <p:cNvGrpSpPr>
              <a:grpSpLocks/>
            </p:cNvGrpSpPr>
            <p:nvPr/>
          </p:nvGrpSpPr>
          <p:grpSpPr bwMode="auto">
            <a:xfrm>
              <a:off x="8595" y="6512"/>
              <a:ext cx="4309" cy="6122"/>
              <a:chOff x="8595" y="6512"/>
              <a:chExt cx="4309" cy="6122"/>
            </a:xfrm>
          </p:grpSpPr>
          <p:sp>
            <p:nvSpPr>
              <p:cNvPr id="371" name="Arc 293"/>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72" name="Arc 294"/>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73" name="Arc 295"/>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74" name="Arc 296"/>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75" name="Line 297"/>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30" name="Group 298"/>
            <p:cNvGrpSpPr>
              <a:grpSpLocks/>
            </p:cNvGrpSpPr>
            <p:nvPr/>
          </p:nvGrpSpPr>
          <p:grpSpPr bwMode="auto">
            <a:xfrm>
              <a:off x="12768" y="6512"/>
              <a:ext cx="4309" cy="6122"/>
              <a:chOff x="8595" y="6512"/>
              <a:chExt cx="4309" cy="6122"/>
            </a:xfrm>
          </p:grpSpPr>
          <p:sp>
            <p:nvSpPr>
              <p:cNvPr id="366" name="Arc 299"/>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7" name="Arc 300"/>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8" name="Arc 301"/>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9" name="Arc 302"/>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70" name="Line 303"/>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31" name="Group 304"/>
            <p:cNvGrpSpPr>
              <a:grpSpLocks/>
            </p:cNvGrpSpPr>
            <p:nvPr/>
          </p:nvGrpSpPr>
          <p:grpSpPr bwMode="auto">
            <a:xfrm>
              <a:off x="4377" y="6512"/>
              <a:ext cx="4309" cy="6122"/>
              <a:chOff x="8595" y="6512"/>
              <a:chExt cx="4309" cy="6122"/>
            </a:xfrm>
          </p:grpSpPr>
          <p:sp>
            <p:nvSpPr>
              <p:cNvPr id="361" name="Arc 305"/>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2" name="Arc 306"/>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3" name="Arc 307"/>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64" name="Arc 308"/>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65" name="Line 309"/>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48" name="Group 310"/>
            <p:cNvGrpSpPr>
              <a:grpSpLocks/>
            </p:cNvGrpSpPr>
            <p:nvPr/>
          </p:nvGrpSpPr>
          <p:grpSpPr bwMode="auto">
            <a:xfrm>
              <a:off x="0" y="6512"/>
              <a:ext cx="4309" cy="6122"/>
              <a:chOff x="8595" y="6512"/>
              <a:chExt cx="4309" cy="6122"/>
            </a:xfrm>
          </p:grpSpPr>
          <p:sp>
            <p:nvSpPr>
              <p:cNvPr id="356" name="Arc 311"/>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7" name="Arc 312"/>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8" name="Arc 313"/>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9" name="Arc 314"/>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60" name="Line 315"/>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49" name="Group 316"/>
            <p:cNvGrpSpPr>
              <a:grpSpLocks/>
            </p:cNvGrpSpPr>
            <p:nvPr/>
          </p:nvGrpSpPr>
          <p:grpSpPr bwMode="auto">
            <a:xfrm>
              <a:off x="17077" y="6512"/>
              <a:ext cx="4309" cy="6122"/>
              <a:chOff x="8595" y="6512"/>
              <a:chExt cx="4309" cy="6122"/>
            </a:xfrm>
          </p:grpSpPr>
          <p:sp>
            <p:nvSpPr>
              <p:cNvPr id="351" name="Arc 317"/>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2" name="Arc 318"/>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3" name="Arc 319"/>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54" name="Arc 320"/>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55" name="Line 321"/>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grpSp>
        <p:nvGrpSpPr>
          <p:cNvPr id="250" name="Group 322"/>
          <p:cNvGrpSpPr>
            <a:grpSpLocks/>
          </p:cNvGrpSpPr>
          <p:nvPr/>
        </p:nvGrpSpPr>
        <p:grpSpPr bwMode="auto">
          <a:xfrm rot="2465197">
            <a:off x="4832353" y="1973250"/>
            <a:ext cx="163513" cy="80962"/>
            <a:chOff x="0" y="6512"/>
            <a:chExt cx="21386" cy="6122"/>
          </a:xfrm>
        </p:grpSpPr>
        <p:grpSp>
          <p:nvGrpSpPr>
            <p:cNvPr id="251" name="Group 323"/>
            <p:cNvGrpSpPr>
              <a:grpSpLocks/>
            </p:cNvGrpSpPr>
            <p:nvPr/>
          </p:nvGrpSpPr>
          <p:grpSpPr bwMode="auto">
            <a:xfrm>
              <a:off x="8595" y="6512"/>
              <a:ext cx="4309" cy="6122"/>
              <a:chOff x="8595" y="6512"/>
              <a:chExt cx="4309" cy="6122"/>
            </a:xfrm>
          </p:grpSpPr>
          <p:sp>
            <p:nvSpPr>
              <p:cNvPr id="402" name="Arc 324"/>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403" name="Arc 325"/>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404" name="Arc 326"/>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405" name="Arc 327"/>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406" name="Line 328"/>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52" name="Group 329"/>
            <p:cNvGrpSpPr>
              <a:grpSpLocks/>
            </p:cNvGrpSpPr>
            <p:nvPr/>
          </p:nvGrpSpPr>
          <p:grpSpPr bwMode="auto">
            <a:xfrm>
              <a:off x="12768" y="6512"/>
              <a:ext cx="4309" cy="6122"/>
              <a:chOff x="8595" y="6512"/>
              <a:chExt cx="4309" cy="6122"/>
            </a:xfrm>
          </p:grpSpPr>
          <p:sp>
            <p:nvSpPr>
              <p:cNvPr id="397" name="Arc 330"/>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8" name="Arc 331"/>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9" name="Arc 332"/>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400" name="Arc 333"/>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401" name="Line 334"/>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53" name="Group 335"/>
            <p:cNvGrpSpPr>
              <a:grpSpLocks/>
            </p:cNvGrpSpPr>
            <p:nvPr/>
          </p:nvGrpSpPr>
          <p:grpSpPr bwMode="auto">
            <a:xfrm>
              <a:off x="4377" y="6512"/>
              <a:ext cx="4309" cy="6122"/>
              <a:chOff x="8595" y="6512"/>
              <a:chExt cx="4309" cy="6122"/>
            </a:xfrm>
          </p:grpSpPr>
          <p:sp>
            <p:nvSpPr>
              <p:cNvPr id="392" name="Arc 336"/>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3" name="Arc 337"/>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4" name="Arc 338"/>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5" name="Arc 339"/>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96" name="Line 340"/>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79" name="Group 341"/>
            <p:cNvGrpSpPr>
              <a:grpSpLocks/>
            </p:cNvGrpSpPr>
            <p:nvPr/>
          </p:nvGrpSpPr>
          <p:grpSpPr bwMode="auto">
            <a:xfrm>
              <a:off x="0" y="6512"/>
              <a:ext cx="4309" cy="6122"/>
              <a:chOff x="8595" y="6512"/>
              <a:chExt cx="4309" cy="6122"/>
            </a:xfrm>
          </p:grpSpPr>
          <p:sp>
            <p:nvSpPr>
              <p:cNvPr id="387" name="Arc 342"/>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88" name="Arc 343"/>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89" name="Arc 344"/>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90" name="Arc 345"/>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91" name="Line 346"/>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nvGrpSpPr>
            <p:cNvPr id="280" name="Group 347"/>
            <p:cNvGrpSpPr>
              <a:grpSpLocks/>
            </p:cNvGrpSpPr>
            <p:nvPr/>
          </p:nvGrpSpPr>
          <p:grpSpPr bwMode="auto">
            <a:xfrm>
              <a:off x="17077" y="6512"/>
              <a:ext cx="4309" cy="6122"/>
              <a:chOff x="8595" y="6512"/>
              <a:chExt cx="4309" cy="6122"/>
            </a:xfrm>
          </p:grpSpPr>
          <p:sp>
            <p:nvSpPr>
              <p:cNvPr id="382" name="Arc 348"/>
              <p:cNvSpPr>
                <a:spLocks/>
              </p:cNvSpPr>
              <p:nvPr/>
            </p:nvSpPr>
            <p:spPr bwMode="auto">
              <a:xfrm>
                <a:off x="8595" y="6512"/>
                <a:ext cx="2586" cy="3129"/>
              </a:xfrm>
              <a:custGeom>
                <a:avLst/>
                <a:gdLst>
                  <a:gd name="T0" fmla="*/ 0 w 21600"/>
                  <a:gd name="T1" fmla="*/ 0 h 21600"/>
                  <a:gd name="T2" fmla="*/ 2586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83" name="Arc 349"/>
              <p:cNvSpPr>
                <a:spLocks/>
              </p:cNvSpPr>
              <p:nvPr/>
            </p:nvSpPr>
            <p:spPr bwMode="auto">
              <a:xfrm flipV="1">
                <a:off x="9729" y="9505"/>
                <a:ext cx="1452" cy="3129"/>
              </a:xfrm>
              <a:custGeom>
                <a:avLst/>
                <a:gdLst>
                  <a:gd name="T0" fmla="*/ 0 w 21600"/>
                  <a:gd name="T1" fmla="*/ 0 h 21600"/>
                  <a:gd name="T2" fmla="*/ 1452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84" name="Arc 350"/>
              <p:cNvSpPr>
                <a:spLocks/>
              </p:cNvSpPr>
              <p:nvPr/>
            </p:nvSpPr>
            <p:spPr bwMode="auto">
              <a:xfrm flipH="1" flipV="1">
                <a:off x="8641" y="9505"/>
                <a:ext cx="1088" cy="3129"/>
              </a:xfrm>
              <a:custGeom>
                <a:avLst/>
                <a:gdLst>
                  <a:gd name="T0" fmla="*/ 0 w 21600"/>
                  <a:gd name="T1" fmla="*/ 0 h 21600"/>
                  <a:gd name="T2" fmla="*/ 1088 w 21600"/>
                  <a:gd name="T3" fmla="*/ 3129 h 21600"/>
                  <a:gd name="T4" fmla="*/ 0 w 21600"/>
                  <a:gd name="T5" fmla="*/ 312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990033"/>
                </a:solidFill>
                <a:round/>
                <a:headEnd/>
                <a:tailEnd/>
              </a:ln>
            </p:spPr>
            <p:txBody>
              <a:bodyPr wrap="none" anchor="ctr"/>
              <a:lstStyle/>
              <a:p>
                <a:endParaRPr lang="fr-FR"/>
              </a:p>
            </p:txBody>
          </p:sp>
          <p:sp>
            <p:nvSpPr>
              <p:cNvPr id="385" name="Arc 351"/>
              <p:cNvSpPr>
                <a:spLocks/>
              </p:cNvSpPr>
              <p:nvPr/>
            </p:nvSpPr>
            <p:spPr bwMode="auto">
              <a:xfrm flipH="1">
                <a:off x="8641" y="6512"/>
                <a:ext cx="1112" cy="2993"/>
              </a:xfrm>
              <a:custGeom>
                <a:avLst/>
                <a:gdLst>
                  <a:gd name="T0" fmla="*/ 0 w 22069"/>
                  <a:gd name="T1" fmla="*/ 1 h 21600"/>
                  <a:gd name="T2" fmla="*/ 1112 w 22069"/>
                  <a:gd name="T3" fmla="*/ 2993 h 21600"/>
                  <a:gd name="T4" fmla="*/ 24 w 22069"/>
                  <a:gd name="T5" fmla="*/ 2993 h 21600"/>
                  <a:gd name="T6" fmla="*/ 0 60000 65536"/>
                  <a:gd name="T7" fmla="*/ 0 60000 65536"/>
                  <a:gd name="T8" fmla="*/ 0 60000 65536"/>
                  <a:gd name="T9" fmla="*/ 0 w 22069"/>
                  <a:gd name="T10" fmla="*/ 0 h 21600"/>
                  <a:gd name="T11" fmla="*/ 22069 w 22069"/>
                  <a:gd name="T12" fmla="*/ 21600 h 21600"/>
                </a:gdLst>
                <a:ahLst/>
                <a:cxnLst>
                  <a:cxn ang="T6">
                    <a:pos x="T0" y="T1"/>
                  </a:cxn>
                  <a:cxn ang="T7">
                    <a:pos x="T2" y="T3"/>
                  </a:cxn>
                  <a:cxn ang="T8">
                    <a:pos x="T4" y="T5"/>
                  </a:cxn>
                </a:cxnLst>
                <a:rect l="T9" t="T10" r="T11" b="T12"/>
                <a:pathLst>
                  <a:path w="22069" h="21600" fill="none" extrusionOk="0">
                    <a:moveTo>
                      <a:pt x="0" y="5"/>
                    </a:moveTo>
                    <a:cubicBezTo>
                      <a:pt x="156" y="1"/>
                      <a:pt x="312" y="-1"/>
                      <a:pt x="469" y="0"/>
                    </a:cubicBezTo>
                    <a:cubicBezTo>
                      <a:pt x="12398" y="0"/>
                      <a:pt x="22069" y="9670"/>
                      <a:pt x="22069" y="21600"/>
                    </a:cubicBezTo>
                  </a:path>
                  <a:path w="22069" h="21600" stroke="0" extrusionOk="0">
                    <a:moveTo>
                      <a:pt x="0" y="5"/>
                    </a:moveTo>
                    <a:cubicBezTo>
                      <a:pt x="156" y="1"/>
                      <a:pt x="312" y="-1"/>
                      <a:pt x="469" y="0"/>
                    </a:cubicBezTo>
                    <a:cubicBezTo>
                      <a:pt x="12398" y="0"/>
                      <a:pt x="22069" y="9670"/>
                      <a:pt x="22069" y="21600"/>
                    </a:cubicBezTo>
                    <a:lnTo>
                      <a:pt x="469" y="21600"/>
                    </a:lnTo>
                    <a:close/>
                  </a:path>
                </a:pathLst>
              </a:custGeom>
              <a:noFill/>
              <a:ln w="9525">
                <a:solidFill>
                  <a:srgbClr val="990033"/>
                </a:solidFill>
                <a:round/>
                <a:headEnd/>
                <a:tailEnd/>
              </a:ln>
            </p:spPr>
            <p:txBody>
              <a:bodyPr wrap="none" anchor="ctr"/>
              <a:lstStyle/>
              <a:p>
                <a:endParaRPr lang="fr-FR"/>
              </a:p>
            </p:txBody>
          </p:sp>
          <p:sp>
            <p:nvSpPr>
              <p:cNvPr id="386" name="Line 352"/>
              <p:cNvSpPr>
                <a:spLocks noChangeShapeType="1"/>
              </p:cNvSpPr>
              <p:nvPr/>
            </p:nvSpPr>
            <p:spPr bwMode="auto">
              <a:xfrm>
                <a:off x="9774" y="6512"/>
                <a:ext cx="3130" cy="0"/>
              </a:xfrm>
              <a:prstGeom prst="line">
                <a:avLst/>
              </a:prstGeom>
              <a:noFill/>
              <a:ln w="9525">
                <a:solidFill>
                  <a:srgbClr val="990033"/>
                </a:solidFill>
                <a:round/>
                <a:headEnd/>
                <a:tailEnd/>
              </a:ln>
            </p:spPr>
            <p:txBody>
              <a:bodyPr/>
              <a:lstStyle/>
              <a:p>
                <a:endParaRPr lang="fr-FR"/>
              </a:p>
            </p:txBody>
          </p:sp>
        </p:grpSp>
      </p:grpSp>
      <p:sp>
        <p:nvSpPr>
          <p:cNvPr id="407" name="Oval 382"/>
          <p:cNvSpPr>
            <a:spLocks noChangeArrowheads="1"/>
          </p:cNvSpPr>
          <p:nvPr/>
        </p:nvSpPr>
        <p:spPr bwMode="auto">
          <a:xfrm>
            <a:off x="5072066" y="1643050"/>
            <a:ext cx="219075" cy="233362"/>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408" name="Oval 383"/>
          <p:cNvSpPr>
            <a:spLocks noChangeArrowheads="1"/>
          </p:cNvSpPr>
          <p:nvPr/>
        </p:nvSpPr>
        <p:spPr bwMode="auto">
          <a:xfrm>
            <a:off x="4965703" y="2016112"/>
            <a:ext cx="219075" cy="228600"/>
          </a:xfrm>
          <a:prstGeom prst="ellipse">
            <a:avLst/>
          </a:prstGeom>
          <a:gradFill rotWithShape="1">
            <a:gsLst>
              <a:gs pos="0">
                <a:srgbClr val="D60093"/>
              </a:gs>
              <a:gs pos="100000">
                <a:srgbClr val="630044"/>
              </a:gs>
            </a:gsLst>
            <a:path path="shape">
              <a:fillToRect l="50000" t="50000" r="50000" b="50000"/>
            </a:path>
          </a:gradFill>
          <a:ln w="9525">
            <a:solidFill>
              <a:schemeClr val="tx1"/>
            </a:solidFill>
            <a:round/>
            <a:headEnd/>
            <a:tailEnd/>
          </a:ln>
        </p:spPr>
        <p:txBody>
          <a:bodyPr wrap="none" anchor="ctr"/>
          <a:lstStyle/>
          <a:p>
            <a:endParaRPr lang="fr-FR"/>
          </a:p>
        </p:txBody>
      </p:sp>
      <p:sp>
        <p:nvSpPr>
          <p:cNvPr id="409" name="Oval 384"/>
          <p:cNvSpPr>
            <a:spLocks noChangeArrowheads="1"/>
          </p:cNvSpPr>
          <p:nvPr/>
        </p:nvSpPr>
        <p:spPr bwMode="auto">
          <a:xfrm>
            <a:off x="4719641" y="1714487"/>
            <a:ext cx="219075" cy="230188"/>
          </a:xfrm>
          <a:prstGeom prst="ellipse">
            <a:avLst/>
          </a:prstGeom>
          <a:gradFill rotWithShape="1">
            <a:gsLst>
              <a:gs pos="0">
                <a:srgbClr val="00FF00"/>
              </a:gs>
              <a:gs pos="100000">
                <a:srgbClr val="007600"/>
              </a:gs>
            </a:gsLst>
            <a:path path="shape">
              <a:fillToRect l="50000" t="50000" r="50000" b="50000"/>
            </a:path>
          </a:gradFill>
          <a:ln w="9525">
            <a:solidFill>
              <a:schemeClr val="tx1"/>
            </a:solidFill>
            <a:round/>
            <a:headEnd/>
            <a:tailEnd/>
          </a:ln>
        </p:spPr>
        <p:txBody>
          <a:bodyPr wrap="none" anchor="ctr"/>
          <a:lstStyle/>
          <a:p>
            <a:endParaRPr lang="fr-FR"/>
          </a:p>
        </p:txBody>
      </p:sp>
      <p:cxnSp>
        <p:nvCxnSpPr>
          <p:cNvPr id="410" name="Connecteur droit 409"/>
          <p:cNvCxnSpPr>
            <a:stCxn id="408" idx="5"/>
          </p:cNvCxnSpPr>
          <p:nvPr/>
        </p:nvCxnSpPr>
        <p:spPr>
          <a:xfrm rot="16200000" flipH="1">
            <a:off x="5253596" y="2110332"/>
            <a:ext cx="360512" cy="5623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Connecteur droit 410"/>
          <p:cNvCxnSpPr>
            <a:stCxn id="310" idx="6"/>
          </p:cNvCxnSpPr>
          <p:nvPr/>
        </p:nvCxnSpPr>
        <p:spPr>
          <a:xfrm flipV="1">
            <a:off x="5251571" y="2571748"/>
            <a:ext cx="463439" cy="187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Connecteur droit 411"/>
          <p:cNvCxnSpPr/>
          <p:nvPr/>
        </p:nvCxnSpPr>
        <p:spPr>
          <a:xfrm>
            <a:off x="5715008" y="2571744"/>
            <a:ext cx="1071570" cy="158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3" name="Connecteur droit avec flèche 412"/>
          <p:cNvCxnSpPr/>
          <p:nvPr/>
        </p:nvCxnSpPr>
        <p:spPr>
          <a:xfrm>
            <a:off x="5357818" y="3071810"/>
            <a:ext cx="107157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4" name="Connecteur droit avec flèche 413"/>
          <p:cNvCxnSpPr/>
          <p:nvPr/>
        </p:nvCxnSpPr>
        <p:spPr>
          <a:xfrm>
            <a:off x="5357818" y="3000372"/>
            <a:ext cx="157163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5" name="Connecteur droit avec flèche 414"/>
          <p:cNvCxnSpPr/>
          <p:nvPr/>
        </p:nvCxnSpPr>
        <p:spPr>
          <a:xfrm>
            <a:off x="5357818" y="2857496"/>
            <a:ext cx="178595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6" name="Connecteur droit avec flèche 415"/>
          <p:cNvCxnSpPr/>
          <p:nvPr/>
        </p:nvCxnSpPr>
        <p:spPr>
          <a:xfrm flipV="1">
            <a:off x="5286381" y="1714488"/>
            <a:ext cx="1357323" cy="73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7" name="ZoneTexte 416"/>
          <p:cNvSpPr txBox="1"/>
          <p:nvPr/>
        </p:nvSpPr>
        <p:spPr>
          <a:xfrm>
            <a:off x="6072198" y="2071678"/>
            <a:ext cx="436338" cy="461665"/>
          </a:xfrm>
          <a:prstGeom prst="rect">
            <a:avLst/>
          </a:prstGeom>
          <a:noFill/>
        </p:spPr>
        <p:txBody>
          <a:bodyPr wrap="none" rtlCol="0">
            <a:spAutoFit/>
          </a:bodyPr>
          <a:lstStyle/>
          <a:p>
            <a:r>
              <a:rPr lang="fr-FR" sz="2400" b="1" dirty="0" smtClean="0"/>
              <a:t>Z</a:t>
            </a:r>
            <a:r>
              <a:rPr lang="fr-FR" sz="2400" b="1" baseline="30000" dirty="0" smtClean="0"/>
              <a:t>0</a:t>
            </a:r>
            <a:endParaRPr lang="fr-FR" sz="2400" b="1" baseline="30000" dirty="0"/>
          </a:p>
        </p:txBody>
      </p:sp>
      <p:cxnSp>
        <p:nvCxnSpPr>
          <p:cNvPr id="418" name="Connecteur droit 417"/>
          <p:cNvCxnSpPr/>
          <p:nvPr/>
        </p:nvCxnSpPr>
        <p:spPr>
          <a:xfrm>
            <a:off x="6715140" y="2571745"/>
            <a:ext cx="785820" cy="4286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9" name="Connecteur droit 418"/>
          <p:cNvCxnSpPr/>
          <p:nvPr/>
        </p:nvCxnSpPr>
        <p:spPr>
          <a:xfrm flipV="1">
            <a:off x="6715142" y="2146439"/>
            <a:ext cx="776627" cy="42530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0" name="ZoneTexte 419"/>
          <p:cNvSpPr txBox="1"/>
          <p:nvPr/>
        </p:nvSpPr>
        <p:spPr>
          <a:xfrm>
            <a:off x="7500958" y="1857364"/>
            <a:ext cx="444352" cy="461665"/>
          </a:xfrm>
          <a:prstGeom prst="rect">
            <a:avLst/>
          </a:prstGeom>
          <a:noFill/>
        </p:spPr>
        <p:txBody>
          <a:bodyPr wrap="none" rtlCol="0">
            <a:spAutoFit/>
          </a:bodyPr>
          <a:lstStyle/>
          <a:p>
            <a:r>
              <a:rPr lang="fr-FR" sz="2400" b="1" dirty="0" smtClean="0"/>
              <a:t>e</a:t>
            </a:r>
            <a:r>
              <a:rPr lang="fr-FR" sz="2400" b="1" baseline="30000" dirty="0" smtClean="0"/>
              <a:t>+</a:t>
            </a:r>
            <a:endParaRPr lang="fr-FR" sz="2400" b="1" baseline="30000" dirty="0"/>
          </a:p>
        </p:txBody>
      </p:sp>
      <p:sp>
        <p:nvSpPr>
          <p:cNvPr id="421" name="ZoneTexte 420"/>
          <p:cNvSpPr txBox="1"/>
          <p:nvPr/>
        </p:nvSpPr>
        <p:spPr>
          <a:xfrm>
            <a:off x="7500958" y="2643182"/>
            <a:ext cx="402674" cy="461665"/>
          </a:xfrm>
          <a:prstGeom prst="rect">
            <a:avLst/>
          </a:prstGeom>
          <a:noFill/>
        </p:spPr>
        <p:txBody>
          <a:bodyPr wrap="none" rtlCol="0">
            <a:spAutoFit/>
          </a:bodyPr>
          <a:lstStyle/>
          <a:p>
            <a:r>
              <a:rPr lang="fr-FR" sz="2400" b="1" dirty="0" smtClean="0"/>
              <a:t>e</a:t>
            </a:r>
            <a:r>
              <a:rPr lang="fr-FR" sz="2400" b="1" baseline="30000" dirty="0" smtClean="0"/>
              <a:t>-</a:t>
            </a:r>
            <a:endParaRPr lang="fr-FR" sz="2400" b="1" baseline="30000" dirty="0"/>
          </a:p>
        </p:txBody>
      </p:sp>
      <p:cxnSp>
        <p:nvCxnSpPr>
          <p:cNvPr id="422" name="Connecteur droit avec flèche 421"/>
          <p:cNvCxnSpPr>
            <a:stCxn id="313" idx="7"/>
          </p:cNvCxnSpPr>
          <p:nvPr/>
        </p:nvCxnSpPr>
        <p:spPr>
          <a:xfrm rot="5400000" flipH="1" flipV="1">
            <a:off x="5856838" y="1011453"/>
            <a:ext cx="73533" cy="1193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3" name="Connecteur droit avec flèche 422"/>
          <p:cNvCxnSpPr/>
          <p:nvPr/>
        </p:nvCxnSpPr>
        <p:spPr>
          <a:xfrm>
            <a:off x="5357819" y="1930897"/>
            <a:ext cx="642943" cy="69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4" name="ZoneTexte 423"/>
          <p:cNvSpPr txBox="1"/>
          <p:nvPr/>
        </p:nvSpPr>
        <p:spPr>
          <a:xfrm>
            <a:off x="609600" y="3929066"/>
            <a:ext cx="7786742"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2800" dirty="0" smtClean="0">
                <a:effectLst>
                  <a:outerShdw blurRad="38100" dist="38100" dir="2700000" algn="tl">
                    <a:srgbClr val="000000">
                      <a:alpha val="43137"/>
                    </a:srgbClr>
                  </a:outerShdw>
                </a:effectLst>
              </a:rPr>
              <a:t>proton  (m=0.938GeV/c</a:t>
            </a:r>
            <a:r>
              <a:rPr lang="fr-FR" sz="2800" baseline="30000" dirty="0" smtClean="0">
                <a:effectLst>
                  <a:outerShdw blurRad="38100" dist="38100" dir="2700000" algn="tl">
                    <a:srgbClr val="000000">
                      <a:alpha val="43137"/>
                    </a:srgbClr>
                  </a:outerShdw>
                </a:effectLst>
              </a:rPr>
              <a:t>2</a:t>
            </a:r>
            <a:r>
              <a:rPr lang="fr-FR" sz="2800" dirty="0" smtClean="0">
                <a:effectLst>
                  <a:outerShdw blurRad="38100" dist="38100" dir="2700000" algn="tl">
                    <a:srgbClr val="000000">
                      <a:alpha val="43137"/>
                    </a:srgbClr>
                  </a:outerShdw>
                </a:effectLst>
              </a:rPr>
              <a:t>, E=270GeV)</a:t>
            </a:r>
            <a:r>
              <a:rPr lang="fr-FR" sz="2800" baseline="30000" dirty="0" smtClean="0">
                <a:effectLst>
                  <a:outerShdw blurRad="38100" dist="38100" dir="2700000" algn="tl">
                    <a:srgbClr val="000000">
                      <a:alpha val="43137"/>
                    </a:srgbClr>
                  </a:outerShdw>
                </a:effectLst>
              </a:rPr>
              <a:t> </a:t>
            </a:r>
            <a:r>
              <a:rPr lang="fr-FR" sz="2800" dirty="0" smtClean="0">
                <a:effectLst>
                  <a:outerShdw blurRad="38100" dist="38100" dir="2700000" algn="tl">
                    <a:srgbClr val="000000">
                      <a:alpha val="43137"/>
                    </a:srgbClr>
                  </a:outerShdw>
                </a:effectLst>
              </a:rPr>
              <a:t> </a:t>
            </a:r>
          </a:p>
          <a:p>
            <a:r>
              <a:rPr lang="fr-FR" sz="2800" dirty="0" smtClean="0">
                <a:effectLst>
                  <a:outerShdw blurRad="38100" dist="38100" dir="2700000" algn="tl">
                    <a:srgbClr val="000000">
                      <a:alpha val="43137"/>
                    </a:srgbClr>
                  </a:outerShdw>
                </a:effectLst>
              </a:rPr>
              <a:t> + antiproton (m=0.938GeV/c</a:t>
            </a:r>
            <a:r>
              <a:rPr lang="fr-FR" sz="2800" baseline="30000" dirty="0" smtClean="0">
                <a:effectLst>
                  <a:outerShdw blurRad="38100" dist="38100" dir="2700000" algn="tl">
                    <a:srgbClr val="000000">
                      <a:alpha val="43137"/>
                    </a:srgbClr>
                  </a:outerShdw>
                </a:effectLst>
              </a:rPr>
              <a:t>2</a:t>
            </a:r>
            <a:r>
              <a:rPr lang="fr-FR" sz="2800" dirty="0" smtClean="0">
                <a:effectLst>
                  <a:outerShdw blurRad="38100" dist="38100" dir="2700000" algn="tl">
                    <a:srgbClr val="000000">
                      <a:alpha val="43137"/>
                    </a:srgbClr>
                  </a:outerShdw>
                </a:effectLst>
              </a:rPr>
              <a:t> , E=270GeV)</a:t>
            </a:r>
            <a:r>
              <a:rPr lang="fr-FR" sz="2800" baseline="30000" dirty="0" smtClean="0">
                <a:effectLst>
                  <a:outerShdw blurRad="38100" dist="38100" dir="2700000" algn="tl">
                    <a:srgbClr val="000000">
                      <a:alpha val="43137"/>
                    </a:srgbClr>
                  </a:outerShdw>
                </a:effectLst>
              </a:rPr>
              <a:t> </a:t>
            </a:r>
          </a:p>
          <a:p>
            <a:r>
              <a:rPr lang="fr-FR" sz="2800" baseline="30000" dirty="0" smtClean="0">
                <a:effectLst>
                  <a:outerShdw blurRad="38100" dist="38100" dir="2700000" algn="tl">
                    <a:srgbClr val="000000">
                      <a:alpha val="43137"/>
                    </a:srgbClr>
                  </a:outerShdw>
                </a:effectLst>
                <a:sym typeface="Symbol"/>
              </a:rPr>
              <a:t> </a:t>
            </a:r>
            <a:r>
              <a:rPr lang="fr-FR" sz="2800" dirty="0" smtClean="0">
                <a:effectLst>
                  <a:outerShdw blurRad="38100" dist="38100" dir="2700000" algn="tl">
                    <a:srgbClr val="000000">
                      <a:alpha val="43137"/>
                    </a:srgbClr>
                  </a:outerShdw>
                </a:effectLst>
                <a:sym typeface="Symbol"/>
              </a:rPr>
              <a:t> Z</a:t>
            </a:r>
            <a:r>
              <a:rPr lang="fr-FR" sz="2800" baseline="30000" dirty="0" smtClean="0">
                <a:effectLst>
                  <a:outerShdw blurRad="38100" dist="38100" dir="2700000" algn="tl">
                    <a:srgbClr val="000000">
                      <a:alpha val="43137"/>
                    </a:srgbClr>
                  </a:outerShdw>
                </a:effectLst>
                <a:sym typeface="Symbol"/>
              </a:rPr>
              <a:t>0</a:t>
            </a:r>
            <a:r>
              <a:rPr lang="fr-FR" sz="2800" dirty="0" smtClean="0">
                <a:effectLst>
                  <a:outerShdw blurRad="38100" dist="38100" dir="2700000" algn="tl">
                    <a:srgbClr val="000000">
                      <a:alpha val="43137"/>
                    </a:srgbClr>
                  </a:outerShdw>
                </a:effectLst>
                <a:sym typeface="Symbol"/>
              </a:rPr>
              <a:t> (m=</a:t>
            </a:r>
            <a:r>
              <a:rPr lang="fr-FR" sz="2800" dirty="0" smtClean="0">
                <a:effectLst>
                  <a:outerShdw blurRad="38100" dist="38100" dir="2700000" algn="tl">
                    <a:srgbClr val="000000">
                      <a:alpha val="43137"/>
                    </a:srgbClr>
                  </a:outerShdw>
                </a:effectLst>
              </a:rPr>
              <a:t>91.2GeV/c</a:t>
            </a:r>
            <a:r>
              <a:rPr lang="fr-FR" sz="2800" baseline="30000" dirty="0" smtClean="0">
                <a:effectLst>
                  <a:outerShdw blurRad="38100" dist="38100" dir="2700000" algn="tl">
                    <a:srgbClr val="000000">
                      <a:alpha val="43137"/>
                    </a:srgbClr>
                  </a:outerShdw>
                </a:effectLst>
              </a:rPr>
              <a:t>2</a:t>
            </a:r>
            <a:r>
              <a:rPr lang="fr-FR" sz="2800" dirty="0" smtClean="0">
                <a:effectLst>
                  <a:outerShdw blurRad="38100" dist="38100" dir="2700000" algn="tl">
                    <a:srgbClr val="000000">
                      <a:alpha val="43137"/>
                    </a:srgbClr>
                  </a:outerShdw>
                </a:effectLst>
              </a:rPr>
              <a:t>) + particules résiduelles</a:t>
            </a:r>
            <a:endParaRPr lang="fr-FR" sz="2800" dirty="0">
              <a:effectLst>
                <a:outerShdw blurRad="38100" dist="38100" dir="2700000" algn="tl">
                  <a:srgbClr val="000000">
                    <a:alpha val="43137"/>
                  </a:srgbClr>
                </a:outerShdw>
              </a:effectLst>
            </a:endParaRPr>
          </a:p>
        </p:txBody>
      </p:sp>
      <p:sp>
        <p:nvSpPr>
          <p:cNvPr id="426" name="ZoneTexte 425"/>
          <p:cNvSpPr txBox="1"/>
          <p:nvPr/>
        </p:nvSpPr>
        <p:spPr>
          <a:xfrm>
            <a:off x="609600" y="5643578"/>
            <a:ext cx="3262338"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2800" dirty="0" smtClean="0">
                <a:effectLst>
                  <a:outerShdw blurRad="38100" dist="38100" dir="2700000" algn="tl">
                    <a:srgbClr val="000000">
                      <a:alpha val="43137"/>
                    </a:srgbClr>
                  </a:outerShdw>
                </a:effectLst>
                <a:sym typeface="Symbol"/>
              </a:rPr>
              <a:t>Suivi de Z</a:t>
            </a:r>
            <a:r>
              <a:rPr lang="fr-FR" sz="2800" baseline="30000" dirty="0" smtClean="0">
                <a:effectLst>
                  <a:outerShdw blurRad="38100" dist="38100" dir="2700000" algn="tl">
                    <a:srgbClr val="000000">
                      <a:alpha val="43137"/>
                    </a:srgbClr>
                  </a:outerShdw>
                </a:effectLst>
                <a:sym typeface="Symbol"/>
              </a:rPr>
              <a:t>0</a:t>
            </a:r>
            <a:r>
              <a:rPr lang="fr-FR" sz="2800" dirty="0" smtClean="0">
                <a:effectLst>
                  <a:outerShdw blurRad="38100" dist="38100" dir="2700000" algn="tl">
                    <a:srgbClr val="000000">
                      <a:alpha val="43137"/>
                    </a:srgbClr>
                  </a:outerShdw>
                </a:effectLst>
                <a:sym typeface="Symbol"/>
              </a:rPr>
              <a:t>  e</a:t>
            </a:r>
            <a:r>
              <a:rPr lang="fr-FR" sz="2800" baseline="30000" dirty="0" smtClean="0">
                <a:effectLst>
                  <a:outerShdw blurRad="38100" dist="38100" dir="2700000" algn="tl">
                    <a:srgbClr val="000000">
                      <a:alpha val="43137"/>
                    </a:srgbClr>
                  </a:outerShdw>
                </a:effectLst>
                <a:sym typeface="Symbol"/>
              </a:rPr>
              <a:t>+</a:t>
            </a:r>
            <a:r>
              <a:rPr lang="fr-FR" sz="2800" dirty="0" smtClean="0">
                <a:effectLst>
                  <a:outerShdw blurRad="38100" dist="38100" dir="2700000" algn="tl">
                    <a:srgbClr val="000000">
                      <a:alpha val="43137"/>
                    </a:srgbClr>
                  </a:outerShdw>
                </a:effectLst>
                <a:sym typeface="Symbol"/>
              </a:rPr>
              <a:t> e</a:t>
            </a:r>
            <a:r>
              <a:rPr lang="fr-FR" sz="2800" baseline="30000" dirty="0" smtClean="0">
                <a:effectLst>
                  <a:outerShdw blurRad="38100" dist="38100" dir="2700000" algn="tl">
                    <a:srgbClr val="000000">
                      <a:alpha val="43137"/>
                    </a:srgbClr>
                  </a:outerShdw>
                </a:effectLst>
                <a:sym typeface="Symbol"/>
              </a:rPr>
              <a:t>-</a:t>
            </a:r>
            <a:endParaRPr lang="fr-FR" sz="2800" baseline="30000" dirty="0">
              <a:effectLst>
                <a:outerShdw blurRad="38100" dist="38100" dir="2700000" algn="tl">
                  <a:srgbClr val="000000">
                    <a:alpha val="43137"/>
                  </a:srgbClr>
                </a:outerShdw>
              </a:effectLst>
            </a:endParaRPr>
          </a:p>
        </p:txBody>
      </p:sp>
      <p:sp>
        <p:nvSpPr>
          <p:cNvPr id="217" name="Espace réservé du pied de page 3"/>
          <p:cNvSpPr>
            <a:spLocks noGrp="1"/>
          </p:cNvSpPr>
          <p:nvPr>
            <p:ph type="ftr" sz="quarter" idx="11"/>
          </p:nvPr>
        </p:nvSpPr>
        <p:spPr>
          <a:xfrm>
            <a:off x="3124200" y="6416675"/>
            <a:ext cx="2895600" cy="365125"/>
          </a:xfrm>
        </p:spPr>
        <p:txBody>
          <a:bodyPr/>
          <a:lstStyle/>
          <a:p>
            <a:r>
              <a:rPr lang="fr-FR" dirty="0" smtClean="0"/>
              <a:t>Visite LAPP 29 Avril 2010</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2">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10025</TotalTime>
  <Words>1197</Words>
  <Application>Microsoft Office PowerPoint</Application>
  <PresentationFormat>Affichage à l'écran (4:3)</PresentationFormat>
  <Paragraphs>222</Paragraphs>
  <Slides>17</Slides>
  <Notes>5</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Apex</vt:lpstr>
      <vt:lpstr>Du cœur de la matière aux confins de l’univers : les questions qui subsistent </vt:lpstr>
      <vt:lpstr>Au cœur de la matière</vt:lpstr>
      <vt:lpstr>Le Modèle Standard</vt:lpstr>
      <vt:lpstr>Quarks et Hadrons</vt:lpstr>
      <vt:lpstr>Les 4 interactions fondamentales</vt:lpstr>
      <vt:lpstr>Les questions qui subsistent</vt:lpstr>
      <vt:lpstr>La méthode expérimentale: Observer</vt:lpstr>
      <vt:lpstr>Infiniment petit</vt:lpstr>
      <vt:lpstr>Un exemple: découverte du Z0 par UA1 au CERN en 1983</vt:lpstr>
      <vt:lpstr>Le détecteur ATLAS au LHC</vt:lpstr>
      <vt:lpstr>Diapositive 11</vt:lpstr>
      <vt:lpstr>L’ infiniment grand</vt:lpstr>
      <vt:lpstr>Diapositive 13</vt:lpstr>
      <vt:lpstr>Diapositive 14</vt:lpstr>
      <vt:lpstr>Votre visite en 4 stands</vt:lpstr>
      <vt:lpstr>Diapositive 16</vt:lpstr>
      <vt:lpstr>Diapositive 17</vt:lpstr>
    </vt:vector>
  </TitlesOfParts>
  <Company>lapp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cœur de la matière aux confins de l’univers : les questions qui subsistent </dc:title>
  <dc:creator>zghiche</dc:creator>
  <cp:lastModifiedBy>zghiche</cp:lastModifiedBy>
  <cp:revision>29</cp:revision>
  <dcterms:created xsi:type="dcterms:W3CDTF">2010-04-22T08:53:32Z</dcterms:created>
  <dcterms:modified xsi:type="dcterms:W3CDTF">2010-04-29T07:59:31Z</dcterms:modified>
</cp:coreProperties>
</file>