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7" r:id="rId6"/>
    <p:sldId id="268" r:id="rId7"/>
    <p:sldId id="269" r:id="rId8"/>
    <p:sldId id="270" r:id="rId9"/>
    <p:sldId id="271" r:id="rId10"/>
    <p:sldId id="272" r:id="rId11"/>
    <p:sldId id="273" r:id="rId12"/>
    <p:sldId id="275" r:id="rId13"/>
    <p:sldId id="274" r:id="rId14"/>
    <p:sldId id="276" r:id="rId15"/>
    <p:sldId id="257" r:id="rId16"/>
    <p:sldId id="277" r:id="rId17"/>
    <p:sldId id="278" r:id="rId18"/>
    <p:sldId id="279"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39AE19C6-8E7A-435F-BD07-AC47A4262670}" type="datetimeFigureOut">
              <a:rPr lang="fr-FR" smtClean="0"/>
              <a:t>23/09/2020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D25622D-F4C7-4FA4-A5F3-9E0314DE839E}" type="slidenum">
              <a:rPr lang="fr-FR" smtClean="0"/>
              <a:t>‹N°›</a:t>
            </a:fld>
            <a:endParaRPr lang="fr-FR"/>
          </a:p>
        </p:txBody>
      </p:sp>
    </p:spTree>
    <p:extLst>
      <p:ext uri="{BB962C8B-B14F-4D97-AF65-F5344CB8AC3E}">
        <p14:creationId xmlns:p14="http://schemas.microsoft.com/office/powerpoint/2010/main" val="2232551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9AE19C6-8E7A-435F-BD07-AC47A4262670}" type="datetimeFigureOut">
              <a:rPr lang="fr-FR" smtClean="0"/>
              <a:t>23/09/2020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D25622D-F4C7-4FA4-A5F3-9E0314DE839E}" type="slidenum">
              <a:rPr lang="fr-FR" smtClean="0"/>
              <a:t>‹N°›</a:t>
            </a:fld>
            <a:endParaRPr lang="fr-FR"/>
          </a:p>
        </p:txBody>
      </p:sp>
    </p:spTree>
    <p:extLst>
      <p:ext uri="{BB962C8B-B14F-4D97-AF65-F5344CB8AC3E}">
        <p14:creationId xmlns:p14="http://schemas.microsoft.com/office/powerpoint/2010/main" val="1891480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9AE19C6-8E7A-435F-BD07-AC47A4262670}" type="datetimeFigureOut">
              <a:rPr lang="fr-FR" smtClean="0"/>
              <a:t>23/09/2020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D25622D-F4C7-4FA4-A5F3-9E0314DE839E}" type="slidenum">
              <a:rPr lang="fr-FR" smtClean="0"/>
              <a:t>‹N°›</a:t>
            </a:fld>
            <a:endParaRPr lang="fr-FR"/>
          </a:p>
        </p:txBody>
      </p:sp>
    </p:spTree>
    <p:extLst>
      <p:ext uri="{BB962C8B-B14F-4D97-AF65-F5344CB8AC3E}">
        <p14:creationId xmlns:p14="http://schemas.microsoft.com/office/powerpoint/2010/main" val="187021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9AE19C6-8E7A-435F-BD07-AC47A4262670}" type="datetimeFigureOut">
              <a:rPr lang="fr-FR" smtClean="0"/>
              <a:t>23/09/2020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D25622D-F4C7-4FA4-A5F3-9E0314DE839E}" type="slidenum">
              <a:rPr lang="fr-FR" smtClean="0"/>
              <a:t>‹N°›</a:t>
            </a:fld>
            <a:endParaRPr lang="fr-FR"/>
          </a:p>
        </p:txBody>
      </p:sp>
    </p:spTree>
    <p:extLst>
      <p:ext uri="{BB962C8B-B14F-4D97-AF65-F5344CB8AC3E}">
        <p14:creationId xmlns:p14="http://schemas.microsoft.com/office/powerpoint/2010/main" val="3548264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39AE19C6-8E7A-435F-BD07-AC47A4262670}" type="datetimeFigureOut">
              <a:rPr lang="fr-FR" smtClean="0"/>
              <a:t>23/09/2020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D25622D-F4C7-4FA4-A5F3-9E0314DE839E}" type="slidenum">
              <a:rPr lang="fr-FR" smtClean="0"/>
              <a:t>‹N°›</a:t>
            </a:fld>
            <a:endParaRPr lang="fr-FR"/>
          </a:p>
        </p:txBody>
      </p:sp>
    </p:spTree>
    <p:extLst>
      <p:ext uri="{BB962C8B-B14F-4D97-AF65-F5344CB8AC3E}">
        <p14:creationId xmlns:p14="http://schemas.microsoft.com/office/powerpoint/2010/main" val="2039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9AE19C6-8E7A-435F-BD07-AC47A4262670}" type="datetimeFigureOut">
              <a:rPr lang="fr-FR" smtClean="0"/>
              <a:t>23/09/2020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D25622D-F4C7-4FA4-A5F3-9E0314DE839E}" type="slidenum">
              <a:rPr lang="fr-FR" smtClean="0"/>
              <a:t>‹N°›</a:t>
            </a:fld>
            <a:endParaRPr lang="fr-FR"/>
          </a:p>
        </p:txBody>
      </p:sp>
    </p:spTree>
    <p:extLst>
      <p:ext uri="{BB962C8B-B14F-4D97-AF65-F5344CB8AC3E}">
        <p14:creationId xmlns:p14="http://schemas.microsoft.com/office/powerpoint/2010/main" val="3041918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9AE19C6-8E7A-435F-BD07-AC47A4262670}" type="datetimeFigureOut">
              <a:rPr lang="fr-FR" smtClean="0"/>
              <a:t>23/09/2020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D25622D-F4C7-4FA4-A5F3-9E0314DE839E}" type="slidenum">
              <a:rPr lang="fr-FR" smtClean="0"/>
              <a:t>‹N°›</a:t>
            </a:fld>
            <a:endParaRPr lang="fr-FR"/>
          </a:p>
        </p:txBody>
      </p:sp>
    </p:spTree>
    <p:extLst>
      <p:ext uri="{BB962C8B-B14F-4D97-AF65-F5344CB8AC3E}">
        <p14:creationId xmlns:p14="http://schemas.microsoft.com/office/powerpoint/2010/main" val="4132587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39AE19C6-8E7A-435F-BD07-AC47A4262670}" type="datetimeFigureOut">
              <a:rPr lang="fr-FR" smtClean="0"/>
              <a:t>23/09/2020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D25622D-F4C7-4FA4-A5F3-9E0314DE839E}" type="slidenum">
              <a:rPr lang="fr-FR" smtClean="0"/>
              <a:t>‹N°›</a:t>
            </a:fld>
            <a:endParaRPr lang="fr-FR"/>
          </a:p>
        </p:txBody>
      </p:sp>
    </p:spTree>
    <p:extLst>
      <p:ext uri="{BB962C8B-B14F-4D97-AF65-F5344CB8AC3E}">
        <p14:creationId xmlns:p14="http://schemas.microsoft.com/office/powerpoint/2010/main" val="1735998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9AE19C6-8E7A-435F-BD07-AC47A4262670}" type="datetimeFigureOut">
              <a:rPr lang="fr-FR" smtClean="0"/>
              <a:t>23/09/2020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D25622D-F4C7-4FA4-A5F3-9E0314DE839E}" type="slidenum">
              <a:rPr lang="fr-FR" smtClean="0"/>
              <a:t>‹N°›</a:t>
            </a:fld>
            <a:endParaRPr lang="fr-FR"/>
          </a:p>
        </p:txBody>
      </p:sp>
    </p:spTree>
    <p:extLst>
      <p:ext uri="{BB962C8B-B14F-4D97-AF65-F5344CB8AC3E}">
        <p14:creationId xmlns:p14="http://schemas.microsoft.com/office/powerpoint/2010/main" val="4088763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39AE19C6-8E7A-435F-BD07-AC47A4262670}" type="datetimeFigureOut">
              <a:rPr lang="fr-FR" smtClean="0"/>
              <a:t>23/09/2020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D25622D-F4C7-4FA4-A5F3-9E0314DE839E}" type="slidenum">
              <a:rPr lang="fr-FR" smtClean="0"/>
              <a:t>‹N°›</a:t>
            </a:fld>
            <a:endParaRPr lang="fr-FR"/>
          </a:p>
        </p:txBody>
      </p:sp>
    </p:spTree>
    <p:extLst>
      <p:ext uri="{BB962C8B-B14F-4D97-AF65-F5344CB8AC3E}">
        <p14:creationId xmlns:p14="http://schemas.microsoft.com/office/powerpoint/2010/main" val="849252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39AE19C6-8E7A-435F-BD07-AC47A4262670}" type="datetimeFigureOut">
              <a:rPr lang="fr-FR" smtClean="0"/>
              <a:t>23/09/2020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D25622D-F4C7-4FA4-A5F3-9E0314DE839E}" type="slidenum">
              <a:rPr lang="fr-FR" smtClean="0"/>
              <a:t>‹N°›</a:t>
            </a:fld>
            <a:endParaRPr lang="fr-FR"/>
          </a:p>
        </p:txBody>
      </p:sp>
    </p:spTree>
    <p:extLst>
      <p:ext uri="{BB962C8B-B14F-4D97-AF65-F5344CB8AC3E}">
        <p14:creationId xmlns:p14="http://schemas.microsoft.com/office/powerpoint/2010/main" val="44152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AE19C6-8E7A-435F-BD07-AC47A4262670}" type="datetimeFigureOut">
              <a:rPr lang="fr-FR" smtClean="0"/>
              <a:t>23/09/2020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5622D-F4C7-4FA4-A5F3-9E0314DE839E}" type="slidenum">
              <a:rPr lang="fr-FR" smtClean="0"/>
              <a:t>‹N°›</a:t>
            </a:fld>
            <a:endParaRPr lang="fr-FR"/>
          </a:p>
        </p:txBody>
      </p:sp>
    </p:spTree>
    <p:extLst>
      <p:ext uri="{BB962C8B-B14F-4D97-AF65-F5344CB8AC3E}">
        <p14:creationId xmlns:p14="http://schemas.microsoft.com/office/powerpoint/2010/main" val="3896292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9.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0.wmf"/></Relationships>
</file>

<file path=ppt/slides/_rels/slide16.xml.rels><?xml version="1.0" encoding="UTF-8" standalone="yes"?>
<Relationships xmlns="http://schemas.openxmlformats.org/package/2006/relationships"><Relationship Id="rId3" Type="http://schemas.openxmlformats.org/officeDocument/2006/relationships/hyperlink" Target="https://quickdraw.withgoogle.com/"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github.com/googlecreativelab/quickdraw-datase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image" Target="../media/image27.jpe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BEBA8EAE-BF5A-486C-A8C5-ECC9F3942E4B}">
                <a14:imgProps xmlns:a14="http://schemas.microsoft.com/office/drawing/2010/main">
                  <a14:imgLayer r:embed="rId3">
                    <a14:imgEffect>
                      <a14:artisticPaintBrush/>
                    </a14:imgEffect>
                    <a14:imgEffect>
                      <a14:brightnessContrast bright="-20000" contrast="-40000"/>
                    </a14:imgEffect>
                  </a14:imgLayer>
                </a14:imgProps>
              </a:ext>
              <a:ext uri="{28A0092B-C50C-407E-A947-70E740481C1C}">
                <a14:useLocalDpi xmlns:a14="http://schemas.microsoft.com/office/drawing/2010/main" val="0"/>
              </a:ext>
            </a:extLst>
          </a:blip>
          <a:srcRect r="36771"/>
          <a:stretch/>
        </p:blipFill>
        <p:spPr>
          <a:xfrm rot="16200000">
            <a:off x="2667001" y="-2667001"/>
            <a:ext cx="6858000" cy="12191999"/>
          </a:xfrm>
          <a:prstGeom prst="rect">
            <a:avLst/>
          </a:prstGeom>
        </p:spPr>
      </p:pic>
      <p:sp>
        <p:nvSpPr>
          <p:cNvPr id="2" name="Titre 1"/>
          <p:cNvSpPr>
            <a:spLocks noGrp="1"/>
          </p:cNvSpPr>
          <p:nvPr>
            <p:ph type="ctrTitle"/>
          </p:nvPr>
        </p:nvSpPr>
        <p:spPr/>
        <p:txBody>
          <a:bodyPr>
            <a:normAutofit fontScale="90000"/>
          </a:bodyPr>
          <a:lstStyle/>
          <a:p>
            <a:r>
              <a:rPr lang="fr-FR" dirty="0"/>
              <a:t/>
            </a:r>
            <a:br>
              <a:rPr lang="fr-FR" dirty="0"/>
            </a:br>
            <a:r>
              <a:rPr lang="fr-FR" dirty="0"/>
              <a:t> </a:t>
            </a:r>
            <a:r>
              <a:rPr lang="fr-FR" b="1" dirty="0">
                <a:solidFill>
                  <a:schemeClr val="bg1"/>
                </a:solidFill>
              </a:rPr>
              <a:t>Dessine-moi un Mouton : Apprentissage et évolution du </a:t>
            </a:r>
            <a:r>
              <a:rPr lang="fr-FR" b="1" dirty="0" err="1">
                <a:solidFill>
                  <a:schemeClr val="bg1"/>
                </a:solidFill>
              </a:rPr>
              <a:t>DEssin</a:t>
            </a:r>
            <a:r>
              <a:rPr lang="fr-FR" b="1" dirty="0">
                <a:solidFill>
                  <a:schemeClr val="bg1"/>
                </a:solidFill>
              </a:rPr>
              <a:t> chez les Hominidés </a:t>
            </a:r>
            <a:r>
              <a:rPr lang="fr-FR" dirty="0"/>
              <a:t>	</a:t>
            </a:r>
          </a:p>
        </p:txBody>
      </p:sp>
      <p:sp>
        <p:nvSpPr>
          <p:cNvPr id="3" name="Sous-titre 2"/>
          <p:cNvSpPr>
            <a:spLocks noGrp="1"/>
          </p:cNvSpPr>
          <p:nvPr>
            <p:ph type="subTitle" idx="1"/>
          </p:nvPr>
        </p:nvSpPr>
        <p:spPr/>
        <p:txBody>
          <a:bodyPr>
            <a:normAutofit lnSpcReduction="10000"/>
          </a:bodyPr>
          <a:lstStyle/>
          <a:p>
            <a:r>
              <a:rPr lang="fr-FR" dirty="0" smtClean="0">
                <a:solidFill>
                  <a:schemeClr val="bg1"/>
                </a:solidFill>
              </a:rPr>
              <a:t>Utilisation de l’IA</a:t>
            </a:r>
          </a:p>
          <a:p>
            <a:r>
              <a:rPr lang="fr-FR" dirty="0" smtClean="0">
                <a:solidFill>
                  <a:schemeClr val="bg1"/>
                </a:solidFill>
              </a:rPr>
              <a:t>PI: Marie Pelé et Cédric Sueur</a:t>
            </a:r>
          </a:p>
          <a:p>
            <a:r>
              <a:rPr lang="fr-FR" dirty="0" smtClean="0">
                <a:solidFill>
                  <a:schemeClr val="bg1"/>
                </a:solidFill>
              </a:rPr>
              <a:t>Doctorants: Benjamin </a:t>
            </a:r>
            <a:r>
              <a:rPr lang="fr-FR" dirty="0" err="1" smtClean="0">
                <a:solidFill>
                  <a:schemeClr val="bg1"/>
                </a:solidFill>
              </a:rPr>
              <a:t>Beltzung</a:t>
            </a:r>
            <a:r>
              <a:rPr lang="fr-FR" dirty="0" smtClean="0">
                <a:solidFill>
                  <a:schemeClr val="bg1"/>
                </a:solidFill>
              </a:rPr>
              <a:t> et </a:t>
            </a:r>
            <a:r>
              <a:rPr lang="fr-FR" dirty="0" err="1" smtClean="0">
                <a:solidFill>
                  <a:schemeClr val="bg1"/>
                </a:solidFill>
              </a:rPr>
              <a:t>Lison</a:t>
            </a:r>
            <a:r>
              <a:rPr lang="fr-FR" dirty="0" smtClean="0">
                <a:solidFill>
                  <a:schemeClr val="bg1"/>
                </a:solidFill>
              </a:rPr>
              <a:t> Martinet</a:t>
            </a:r>
          </a:p>
          <a:p>
            <a:r>
              <a:rPr lang="fr-FR" dirty="0" smtClean="0">
                <a:solidFill>
                  <a:schemeClr val="bg1"/>
                </a:solidFill>
              </a:rPr>
              <a:t>Collaborateurs: Jérôme </a:t>
            </a:r>
            <a:r>
              <a:rPr lang="fr-FR" dirty="0" err="1" smtClean="0">
                <a:solidFill>
                  <a:schemeClr val="bg1"/>
                </a:solidFill>
              </a:rPr>
              <a:t>Pansanel</a:t>
            </a:r>
            <a:r>
              <a:rPr lang="fr-FR" dirty="0" smtClean="0">
                <a:solidFill>
                  <a:schemeClr val="bg1"/>
                </a:solidFill>
              </a:rPr>
              <a:t>, Jérôme </a:t>
            </a:r>
            <a:r>
              <a:rPr lang="fr-FR" dirty="0" err="1" smtClean="0">
                <a:solidFill>
                  <a:schemeClr val="bg1"/>
                </a:solidFill>
              </a:rPr>
              <a:t>Hosselet</a:t>
            </a:r>
            <a:endParaRPr lang="fr-FR" dirty="0">
              <a:solidFill>
                <a:schemeClr val="bg1"/>
              </a:solidFill>
            </a:endParaRPr>
          </a:p>
        </p:txBody>
      </p:sp>
    </p:spTree>
    <p:extLst>
      <p:ext uri="{BB962C8B-B14F-4D97-AF65-F5344CB8AC3E}">
        <p14:creationId xmlns:p14="http://schemas.microsoft.com/office/powerpoint/2010/main" val="385354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rPr>
              <a:t>Fractale spatiale : </a:t>
            </a:r>
            <a:r>
              <a:rPr lang="el-GR" dirty="0" smtClean="0">
                <a:solidFill>
                  <a:schemeClr val="bg1"/>
                </a:solidFill>
                <a:latin typeface="Calibri" panose="020F0502020204030204" pitchFamily="34" charset="0"/>
                <a:cs typeface="Calibri" panose="020F0502020204030204" pitchFamily="34" charset="0"/>
              </a:rPr>
              <a:t>μ</a:t>
            </a:r>
            <a:r>
              <a:rPr lang="fr-FR" dirty="0" smtClean="0">
                <a:solidFill>
                  <a:schemeClr val="bg1"/>
                </a:solidFill>
                <a:latin typeface="Calibri" panose="020F0502020204030204" pitchFamily="34" charset="0"/>
                <a:cs typeface="Calibri" panose="020F0502020204030204" pitchFamily="34" charset="0"/>
              </a:rPr>
              <a:t>MLE (Lévy)</a:t>
            </a:r>
            <a:endParaRPr lang="fr-FR" dirty="0">
              <a:solidFill>
                <a:schemeClr val="bg1"/>
              </a:solidFill>
            </a:endParaRPr>
          </a:p>
        </p:txBody>
      </p:sp>
      <p:pic>
        <p:nvPicPr>
          <p:cNvPr id="34" name="Image 3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0180" y="2007950"/>
            <a:ext cx="6258757" cy="4297709"/>
          </a:xfrm>
          <a:prstGeom prst="rect">
            <a:avLst/>
          </a:prstGeom>
        </p:spPr>
      </p:pic>
      <p:pic>
        <p:nvPicPr>
          <p:cNvPr id="35" name="Imag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6550" y="2007950"/>
            <a:ext cx="5153026" cy="4297709"/>
          </a:xfrm>
          <a:prstGeom prst="rect">
            <a:avLst/>
          </a:prstGeom>
        </p:spPr>
      </p:pic>
    </p:spTree>
    <p:extLst>
      <p:ext uri="{BB962C8B-B14F-4D97-AF65-F5344CB8AC3E}">
        <p14:creationId xmlns:p14="http://schemas.microsoft.com/office/powerpoint/2010/main" val="2256709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00099" y="365125"/>
            <a:ext cx="10963275" cy="1325563"/>
          </a:xfrm>
        </p:spPr>
        <p:txBody>
          <a:bodyPr/>
          <a:lstStyle/>
          <a:p>
            <a:r>
              <a:rPr lang="fr-FR" dirty="0" smtClean="0">
                <a:solidFill>
                  <a:schemeClr val="bg1"/>
                </a:solidFill>
              </a:rPr>
              <a:t>Fractale temporelle : Coefficient de Hurst</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729" y="1879402"/>
            <a:ext cx="2814571" cy="215254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736" y="1879402"/>
            <a:ext cx="5512158" cy="443677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4435" y="1879402"/>
            <a:ext cx="2804646" cy="2155870"/>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t="1795"/>
          <a:stretch/>
        </p:blipFill>
        <p:spPr>
          <a:xfrm>
            <a:off x="3304435" y="4155624"/>
            <a:ext cx="2804646" cy="2160550"/>
          </a:xfrm>
          <a:prstGeom prst="rect">
            <a:avLst/>
          </a:prstGeom>
        </p:spPr>
      </p:pic>
      <p:pic>
        <p:nvPicPr>
          <p:cNvPr id="8" name="Image 7"/>
          <p:cNvPicPr>
            <a:picLocks noChangeAspect="1"/>
          </p:cNvPicPr>
          <p:nvPr/>
        </p:nvPicPr>
        <p:blipFill rotWithShape="1">
          <a:blip r:embed="rId6" cstate="print">
            <a:extLst>
              <a:ext uri="{28A0092B-C50C-407E-A947-70E740481C1C}">
                <a14:useLocalDpi xmlns:a14="http://schemas.microsoft.com/office/drawing/2010/main" val="0"/>
              </a:ext>
            </a:extLst>
          </a:blip>
          <a:srcRect l="4099" r="2417"/>
          <a:stretch/>
        </p:blipFill>
        <p:spPr>
          <a:xfrm>
            <a:off x="347729" y="4141973"/>
            <a:ext cx="2814571" cy="2138487"/>
          </a:xfrm>
          <a:prstGeom prst="rect">
            <a:avLst/>
          </a:prstGeom>
        </p:spPr>
      </p:pic>
      <p:sp>
        <p:nvSpPr>
          <p:cNvPr id="10" name="Flèche droite 9"/>
          <p:cNvSpPr/>
          <p:nvPr/>
        </p:nvSpPr>
        <p:spPr>
          <a:xfrm>
            <a:off x="3028950" y="2867025"/>
            <a:ext cx="485775" cy="3143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1" name="Flèche droite 10"/>
          <p:cNvSpPr/>
          <p:nvPr/>
        </p:nvSpPr>
        <p:spPr>
          <a:xfrm rot="5400000">
            <a:off x="4442438" y="3998461"/>
            <a:ext cx="485775" cy="3143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2" name="Flèche droite 11"/>
          <p:cNvSpPr/>
          <p:nvPr/>
        </p:nvSpPr>
        <p:spPr>
          <a:xfrm rot="10800000">
            <a:off x="2919412" y="5007190"/>
            <a:ext cx="485775" cy="3143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2106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rPr>
              <a:t>Futures études</a:t>
            </a:r>
            <a:endParaRPr lang="fr-FR" dirty="0">
              <a:solidFill>
                <a:schemeClr val="bg1"/>
              </a:solidFill>
            </a:endParaRPr>
          </a:p>
        </p:txBody>
      </p:sp>
      <p:sp>
        <p:nvSpPr>
          <p:cNvPr id="3" name="Espace réservé du contenu 2"/>
          <p:cNvSpPr>
            <a:spLocks noGrp="1"/>
          </p:cNvSpPr>
          <p:nvPr>
            <p:ph idx="1"/>
          </p:nvPr>
        </p:nvSpPr>
        <p:spPr/>
        <p:txBody>
          <a:bodyPr/>
          <a:lstStyle/>
          <a:p>
            <a:pPr marL="0" indent="0">
              <a:buNone/>
            </a:pPr>
            <a:r>
              <a:rPr lang="fr-FR" dirty="0" smtClean="0">
                <a:solidFill>
                  <a:schemeClr val="bg1"/>
                </a:solidFill>
              </a:rPr>
              <a:t>Aller plus loin dans la différentiation des dessins :</a:t>
            </a:r>
          </a:p>
          <a:p>
            <a:r>
              <a:rPr lang="fr-FR" dirty="0" smtClean="0">
                <a:solidFill>
                  <a:schemeClr val="bg1"/>
                </a:solidFill>
              </a:rPr>
              <a:t>En fonction de l’espèce</a:t>
            </a:r>
          </a:p>
          <a:p>
            <a:r>
              <a:rPr lang="fr-FR" dirty="0" smtClean="0">
                <a:solidFill>
                  <a:schemeClr val="bg1"/>
                </a:solidFill>
              </a:rPr>
              <a:t>En fonction de l’âge</a:t>
            </a:r>
          </a:p>
          <a:p>
            <a:r>
              <a:rPr lang="fr-FR" dirty="0" smtClean="0">
                <a:solidFill>
                  <a:schemeClr val="bg1"/>
                </a:solidFill>
              </a:rPr>
              <a:t>En fonction de la culture</a:t>
            </a:r>
          </a:p>
          <a:p>
            <a:r>
              <a:rPr lang="fr-FR" dirty="0" smtClean="0">
                <a:solidFill>
                  <a:schemeClr val="bg1"/>
                </a:solidFill>
              </a:rPr>
              <a:t>Au niveau individuel</a:t>
            </a:r>
          </a:p>
          <a:p>
            <a:r>
              <a:rPr lang="fr-FR" dirty="0" smtClean="0">
                <a:solidFill>
                  <a:schemeClr val="bg1"/>
                </a:solidFill>
              </a:rPr>
              <a:t>…</a:t>
            </a:r>
            <a:endParaRPr lang="fr-FR" dirty="0">
              <a:solidFill>
                <a:schemeClr val="bg1"/>
              </a:solidFill>
            </a:endParaRPr>
          </a:p>
        </p:txBody>
      </p:sp>
    </p:spTree>
    <p:extLst>
      <p:ext uri="{BB962C8B-B14F-4D97-AF65-F5344CB8AC3E}">
        <p14:creationId xmlns:p14="http://schemas.microsoft.com/office/powerpoint/2010/main" val="3335827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solidFill>
                  <a:schemeClr val="bg1"/>
                </a:solidFill>
              </a:rPr>
              <a:t>Utlisation</a:t>
            </a:r>
            <a:r>
              <a:rPr lang="fr-FR" dirty="0" smtClean="0">
                <a:solidFill>
                  <a:schemeClr val="bg1"/>
                </a:solidFill>
              </a:rPr>
              <a:t> du </a:t>
            </a:r>
            <a:r>
              <a:rPr lang="fr-FR" dirty="0" err="1" smtClean="0">
                <a:solidFill>
                  <a:schemeClr val="bg1"/>
                </a:solidFill>
              </a:rPr>
              <a:t>deep</a:t>
            </a:r>
            <a:r>
              <a:rPr lang="fr-FR" dirty="0" smtClean="0">
                <a:solidFill>
                  <a:schemeClr val="bg1"/>
                </a:solidFill>
              </a:rPr>
              <a:t> </a:t>
            </a:r>
            <a:r>
              <a:rPr lang="fr-FR" dirty="0" err="1" smtClean="0">
                <a:solidFill>
                  <a:schemeClr val="bg1"/>
                </a:solidFill>
              </a:rPr>
              <a:t>learning</a:t>
            </a:r>
            <a:endParaRPr lang="fr-FR" dirty="0">
              <a:solidFill>
                <a:schemeClr val="bg1"/>
              </a:solidFill>
            </a:endParaRPr>
          </a:p>
        </p:txBody>
      </p:sp>
      <p:pic>
        <p:nvPicPr>
          <p:cNvPr id="206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18" y="1833563"/>
            <a:ext cx="11058963"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49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32688812"/>
              </p:ext>
            </p:extLst>
          </p:nvPr>
        </p:nvGraphicFramePr>
        <p:xfrm>
          <a:off x="-1" y="0"/>
          <a:ext cx="9020175" cy="6872942"/>
        </p:xfrm>
        <a:graphic>
          <a:graphicData uri="http://schemas.openxmlformats.org/presentationml/2006/ole">
            <mc:AlternateContent xmlns:mc="http://schemas.openxmlformats.org/markup-compatibility/2006">
              <mc:Choice xmlns:v="urn:schemas-microsoft-com:vml" Requires="v">
                <p:oleObj spid="_x0000_s4101" r:id="rId3" imgW="12685680" imgH="9637920" progId="">
                  <p:embed/>
                </p:oleObj>
              </mc:Choice>
              <mc:Fallback>
                <p:oleObj r:id="rId3" imgW="12685680" imgH="9637920" progId="">
                  <p:embed/>
                  <p:pic>
                    <p:nvPicPr>
                      <p:cNvPr id="0" name=""/>
                      <p:cNvPicPr/>
                      <p:nvPr/>
                    </p:nvPicPr>
                    <p:blipFill>
                      <a:blip r:embed="rId4"/>
                      <a:stretch>
                        <a:fillRect/>
                      </a:stretch>
                    </p:blipFill>
                    <p:spPr>
                      <a:xfrm>
                        <a:off x="-1" y="0"/>
                        <a:ext cx="9020175" cy="6872942"/>
                      </a:xfrm>
                      <a:prstGeom prst="rect">
                        <a:avLst/>
                      </a:prstGeom>
                    </p:spPr>
                  </p:pic>
                </p:oleObj>
              </mc:Fallback>
            </mc:AlternateContent>
          </a:graphicData>
        </a:graphic>
      </p:graphicFrame>
      <p:sp>
        <p:nvSpPr>
          <p:cNvPr id="3" name="Espace réservé du contenu 2"/>
          <p:cNvSpPr>
            <a:spLocks noGrp="1"/>
          </p:cNvSpPr>
          <p:nvPr>
            <p:ph idx="1"/>
          </p:nvPr>
        </p:nvSpPr>
        <p:spPr>
          <a:xfrm>
            <a:off x="6791326" y="749300"/>
            <a:ext cx="5105400" cy="5499100"/>
          </a:xfrm>
        </p:spPr>
        <p:txBody>
          <a:bodyPr>
            <a:normAutofit/>
          </a:bodyPr>
          <a:lstStyle/>
          <a:p>
            <a:pPr marL="0" indent="0">
              <a:buNone/>
            </a:pPr>
            <a:r>
              <a:rPr lang="fr-FR" dirty="0" smtClean="0">
                <a:solidFill>
                  <a:schemeClr val="bg1"/>
                </a:solidFill>
              </a:rPr>
              <a:t>Notre base de données</a:t>
            </a:r>
          </a:p>
          <a:p>
            <a:r>
              <a:rPr lang="fr-FR" dirty="0" smtClean="0">
                <a:solidFill>
                  <a:schemeClr val="bg1"/>
                </a:solidFill>
              </a:rPr>
              <a:t>180 sujets</a:t>
            </a:r>
          </a:p>
          <a:p>
            <a:r>
              <a:rPr lang="fr-FR" dirty="0" smtClean="0">
                <a:solidFill>
                  <a:schemeClr val="bg1"/>
                </a:solidFill>
              </a:rPr>
              <a:t>360 dessins</a:t>
            </a:r>
          </a:p>
          <a:p>
            <a:endParaRPr lang="fr-FR" dirty="0">
              <a:solidFill>
                <a:schemeClr val="bg1"/>
              </a:solidFill>
            </a:endParaRPr>
          </a:p>
          <a:p>
            <a:pPr marL="0" indent="0">
              <a:buNone/>
            </a:pPr>
            <a:r>
              <a:rPr lang="fr-FR" dirty="0" smtClean="0">
                <a:solidFill>
                  <a:schemeClr val="bg1"/>
                </a:solidFill>
              </a:rPr>
              <a:t>Dessins d’humains collectés par </a:t>
            </a:r>
            <a:r>
              <a:rPr lang="fr-FR" dirty="0" err="1" smtClean="0">
                <a:solidFill>
                  <a:schemeClr val="bg1"/>
                </a:solidFill>
              </a:rPr>
              <a:t>Lison</a:t>
            </a:r>
            <a:r>
              <a:rPr lang="fr-FR" dirty="0" smtClean="0">
                <a:solidFill>
                  <a:schemeClr val="bg1"/>
                </a:solidFill>
              </a:rPr>
              <a:t> Martinet et Marie Pelé</a:t>
            </a:r>
          </a:p>
          <a:p>
            <a:pPr marL="0" indent="0">
              <a:buNone/>
            </a:pPr>
            <a:endParaRPr lang="fr-FR" dirty="0">
              <a:solidFill>
                <a:schemeClr val="bg1"/>
              </a:solidFill>
            </a:endParaRPr>
          </a:p>
          <a:p>
            <a:pPr marL="0" indent="0">
              <a:buNone/>
            </a:pPr>
            <a:r>
              <a:rPr lang="fr-FR" dirty="0" smtClean="0">
                <a:solidFill>
                  <a:schemeClr val="bg1"/>
                </a:solidFill>
              </a:rPr>
              <a:t>Dessins de chimpanzés effectués au Kumamoto </a:t>
            </a:r>
            <a:r>
              <a:rPr lang="fr-FR" dirty="0" err="1" smtClean="0">
                <a:solidFill>
                  <a:schemeClr val="bg1"/>
                </a:solidFill>
              </a:rPr>
              <a:t>sanctuary</a:t>
            </a:r>
            <a:r>
              <a:rPr lang="fr-FR" dirty="0" smtClean="0">
                <a:solidFill>
                  <a:schemeClr val="bg1"/>
                </a:solidFill>
              </a:rPr>
              <a:t> et au PRI, </a:t>
            </a:r>
            <a:r>
              <a:rPr lang="fr-FR" dirty="0" err="1" smtClean="0">
                <a:solidFill>
                  <a:schemeClr val="bg1"/>
                </a:solidFill>
              </a:rPr>
              <a:t>Inuyama</a:t>
            </a:r>
            <a:r>
              <a:rPr lang="fr-FR" dirty="0" smtClean="0">
                <a:solidFill>
                  <a:schemeClr val="bg1"/>
                </a:solidFill>
              </a:rPr>
              <a:t>, Japon (avec Satoshi </a:t>
            </a:r>
            <a:r>
              <a:rPr lang="fr-FR" dirty="0" err="1" smtClean="0">
                <a:solidFill>
                  <a:schemeClr val="bg1"/>
                </a:solidFill>
              </a:rPr>
              <a:t>Hirata</a:t>
            </a:r>
            <a:r>
              <a:rPr lang="fr-FR" dirty="0" smtClean="0">
                <a:solidFill>
                  <a:schemeClr val="bg1"/>
                </a:solidFill>
              </a:rPr>
              <a:t> et Tetsuro </a:t>
            </a:r>
            <a:r>
              <a:rPr lang="fr-FR" dirty="0" err="1" smtClean="0">
                <a:solidFill>
                  <a:schemeClr val="bg1"/>
                </a:solidFill>
              </a:rPr>
              <a:t>Matsuzawa</a:t>
            </a:r>
            <a:r>
              <a:rPr lang="fr-FR" dirty="0" smtClean="0">
                <a:solidFill>
                  <a:schemeClr val="bg1"/>
                </a:solidFill>
              </a:rPr>
              <a:t>)</a:t>
            </a:r>
          </a:p>
          <a:p>
            <a:endParaRPr lang="fr-FR" dirty="0">
              <a:solidFill>
                <a:schemeClr val="bg1"/>
              </a:solidFill>
            </a:endParaRPr>
          </a:p>
        </p:txBody>
      </p:sp>
    </p:spTree>
    <p:extLst>
      <p:ext uri="{BB962C8B-B14F-4D97-AF65-F5344CB8AC3E}">
        <p14:creationId xmlns:p14="http://schemas.microsoft.com/office/powerpoint/2010/main" val="596710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Objet 6"/>
          <p:cNvGraphicFramePr>
            <a:graphicFrameLocks noChangeAspect="1"/>
          </p:cNvGraphicFramePr>
          <p:nvPr>
            <p:extLst>
              <p:ext uri="{D42A27DB-BD31-4B8C-83A1-F6EECF244321}">
                <p14:modId xmlns:p14="http://schemas.microsoft.com/office/powerpoint/2010/main" val="136151545"/>
              </p:ext>
            </p:extLst>
          </p:nvPr>
        </p:nvGraphicFramePr>
        <p:xfrm>
          <a:off x="3090636" y="95840"/>
          <a:ext cx="5722438" cy="6556613"/>
        </p:xfrm>
        <a:graphic>
          <a:graphicData uri="http://schemas.openxmlformats.org/presentationml/2006/ole">
            <mc:AlternateContent xmlns:mc="http://schemas.openxmlformats.org/markup-compatibility/2006">
              <mc:Choice xmlns:v="urn:schemas-microsoft-com:vml" Requires="v">
                <p:oleObj spid="_x0000_s1038" r:id="rId3" imgW="8660160" imgH="9904680" progId="">
                  <p:embed/>
                </p:oleObj>
              </mc:Choice>
              <mc:Fallback>
                <p:oleObj r:id="rId3" imgW="8660160" imgH="9904680" progId="">
                  <p:embed/>
                  <p:pic>
                    <p:nvPicPr>
                      <p:cNvPr id="0" name=""/>
                      <p:cNvPicPr/>
                      <p:nvPr/>
                    </p:nvPicPr>
                    <p:blipFill>
                      <a:blip r:embed="rId4"/>
                      <a:stretch>
                        <a:fillRect/>
                      </a:stretch>
                    </p:blipFill>
                    <p:spPr>
                      <a:xfrm>
                        <a:off x="3090636" y="95840"/>
                        <a:ext cx="5722438" cy="6556613"/>
                      </a:xfrm>
                      <a:prstGeom prst="rect">
                        <a:avLst/>
                      </a:prstGeom>
                    </p:spPr>
                  </p:pic>
                </p:oleObj>
              </mc:Fallback>
            </mc:AlternateContent>
          </a:graphicData>
        </a:graphic>
      </p:graphicFrame>
    </p:spTree>
    <p:extLst>
      <p:ext uri="{BB962C8B-B14F-4D97-AF65-F5344CB8AC3E}">
        <p14:creationId xmlns:p14="http://schemas.microsoft.com/office/powerpoint/2010/main" val="1056106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Quick, Draw! by Google – Thoughts and Review | VRMY of DARK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979487"/>
            <a:ext cx="7105650" cy="50768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343775" y="1817638"/>
            <a:ext cx="4629149" cy="4401205"/>
          </a:xfrm>
          <a:prstGeom prst="rect">
            <a:avLst/>
          </a:prstGeom>
        </p:spPr>
        <p:txBody>
          <a:bodyPr wrap="square">
            <a:spAutoFit/>
          </a:bodyPr>
          <a:lstStyle/>
          <a:p>
            <a:pPr algn="ctr"/>
            <a:r>
              <a:rPr lang="en-US" sz="2000" b="1" dirty="0">
                <a:solidFill>
                  <a:srgbClr val="000000"/>
                </a:solidFill>
                <a:latin typeface="Handwrite1"/>
              </a:rPr>
              <a:t>What do 50 million drawings look like</a:t>
            </a:r>
            <a:r>
              <a:rPr lang="en-US" sz="2000" b="1" dirty="0" smtClean="0">
                <a:solidFill>
                  <a:srgbClr val="000000"/>
                </a:solidFill>
                <a:latin typeface="Handwrite1"/>
              </a:rPr>
              <a:t>?</a:t>
            </a:r>
          </a:p>
          <a:p>
            <a:pPr algn="ctr"/>
            <a:endParaRPr lang="en-US" sz="2000" b="1" dirty="0">
              <a:solidFill>
                <a:srgbClr val="000000"/>
              </a:solidFill>
              <a:latin typeface="Handwrite1"/>
            </a:endParaRPr>
          </a:p>
          <a:p>
            <a:r>
              <a:rPr lang="en-US" sz="2000" dirty="0">
                <a:solidFill>
                  <a:srgbClr val="000000"/>
                </a:solidFill>
                <a:latin typeface="Roboto Mono"/>
              </a:rPr>
              <a:t>Over 15 million players have contributed millions of drawings playing </a:t>
            </a:r>
            <a:r>
              <a:rPr lang="en-US" sz="2000" dirty="0">
                <a:solidFill>
                  <a:srgbClr val="FFD139"/>
                </a:solidFill>
                <a:latin typeface="Roboto Mono"/>
                <a:hlinkClick r:id="rId3"/>
              </a:rPr>
              <a:t>Quick, Draw!</a:t>
            </a:r>
            <a:r>
              <a:rPr lang="en-US" sz="2000" dirty="0">
                <a:solidFill>
                  <a:srgbClr val="000000"/>
                </a:solidFill>
                <a:latin typeface="Roboto Mono"/>
              </a:rPr>
              <a:t> These doodles are a unique data set that can help developers train new neural networks, help researchers see patterns in how people around the world draw, and help artists create things we haven’t begun to think of. That’s why </a:t>
            </a:r>
            <a:r>
              <a:rPr lang="en-US" sz="2000" dirty="0">
                <a:solidFill>
                  <a:srgbClr val="FFD139"/>
                </a:solidFill>
                <a:latin typeface="Roboto Mono"/>
                <a:hlinkClick r:id="rId4"/>
              </a:rPr>
              <a:t>we’re open-sourcing them</a:t>
            </a:r>
            <a:r>
              <a:rPr lang="en-US" sz="2000" dirty="0">
                <a:solidFill>
                  <a:srgbClr val="000000"/>
                </a:solidFill>
                <a:latin typeface="Roboto Mono"/>
              </a:rPr>
              <a:t>, for anyone to play with.</a:t>
            </a:r>
            <a:endParaRPr lang="fr-FR" sz="2000" dirty="0"/>
          </a:p>
        </p:txBody>
      </p:sp>
    </p:spTree>
    <p:extLst>
      <p:ext uri="{BB962C8B-B14F-4D97-AF65-F5344CB8AC3E}">
        <p14:creationId xmlns:p14="http://schemas.microsoft.com/office/powerpoint/2010/main" val="3052980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bg1"/>
                </a:solidFill>
              </a:rPr>
              <a:t>Dessins </a:t>
            </a:r>
            <a:r>
              <a:rPr lang="fr-FR" dirty="0" smtClean="0">
                <a:solidFill>
                  <a:schemeClr val="bg1"/>
                </a:solidFill>
              </a:rPr>
              <a:t>d’</a:t>
            </a:r>
            <a:r>
              <a:rPr lang="fr-FR" dirty="0" err="1" smtClean="0">
                <a:solidFill>
                  <a:schemeClr val="bg1"/>
                </a:solidFill>
              </a:rPr>
              <a:t>orang-outans</a:t>
            </a:r>
            <a:endParaRPr lang="fr-FR" dirty="0">
              <a:solidFill>
                <a:schemeClr val="bg1"/>
              </a:solidFill>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547422" y="1554163"/>
            <a:ext cx="3376877" cy="2532658"/>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14216" y="1864246"/>
            <a:ext cx="2480668" cy="1860501"/>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22" y="4034831"/>
            <a:ext cx="3376877" cy="2532657"/>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607717" y="4351412"/>
            <a:ext cx="2532657" cy="1899493"/>
          </a:xfrm>
          <a:prstGeom prst="rect">
            <a:avLst/>
          </a:prstGeom>
        </p:spPr>
      </p:pic>
      <p:sp>
        <p:nvSpPr>
          <p:cNvPr id="11" name="Espace réservé du contenu 2"/>
          <p:cNvSpPr txBox="1">
            <a:spLocks/>
          </p:cNvSpPr>
          <p:nvPr/>
        </p:nvSpPr>
        <p:spPr>
          <a:xfrm>
            <a:off x="6524623" y="1790105"/>
            <a:ext cx="5057777" cy="4458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1"/>
                </a:solidFill>
              </a:rPr>
              <a:t>Au parc de Tama, Tokyo, Japon</a:t>
            </a:r>
          </a:p>
          <a:p>
            <a:r>
              <a:rPr lang="fr-FR" dirty="0">
                <a:solidFill>
                  <a:schemeClr val="bg1"/>
                </a:solidFill>
              </a:rPr>
              <a:t>Des centaines de </a:t>
            </a:r>
            <a:r>
              <a:rPr lang="fr-FR" dirty="0" smtClean="0">
                <a:solidFill>
                  <a:schemeClr val="bg1"/>
                </a:solidFill>
              </a:rPr>
              <a:t>dessins</a:t>
            </a:r>
          </a:p>
          <a:p>
            <a:r>
              <a:rPr lang="fr-FR" dirty="0" smtClean="0">
                <a:solidFill>
                  <a:schemeClr val="bg1"/>
                </a:solidFill>
              </a:rPr>
              <a:t>4 individus avec différentes capacités</a:t>
            </a:r>
          </a:p>
          <a:p>
            <a:r>
              <a:rPr lang="fr-FR" dirty="0" smtClean="0">
                <a:solidFill>
                  <a:schemeClr val="bg1"/>
                </a:solidFill>
              </a:rPr>
              <a:t>Connaissance de la date du dessin, du statut reproducteur, de la naissance des bébés, etc.</a:t>
            </a:r>
            <a:endParaRPr lang="fr-FR" dirty="0">
              <a:solidFill>
                <a:schemeClr val="bg1"/>
              </a:solidFill>
            </a:endParaRPr>
          </a:p>
        </p:txBody>
      </p:sp>
    </p:spTree>
    <p:extLst>
      <p:ext uri="{BB962C8B-B14F-4D97-AF65-F5344CB8AC3E}">
        <p14:creationId xmlns:p14="http://schemas.microsoft.com/office/powerpoint/2010/main" val="841520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rPr>
              <a:t>Financement et calendrier</a:t>
            </a:r>
            <a:endParaRPr lang="fr-FR" dirty="0">
              <a:solidFill>
                <a:schemeClr val="bg1"/>
              </a:solidFill>
            </a:endParaRPr>
          </a:p>
        </p:txBody>
      </p:sp>
      <p:sp>
        <p:nvSpPr>
          <p:cNvPr id="3" name="Espace réservé du contenu 2"/>
          <p:cNvSpPr>
            <a:spLocks noGrp="1"/>
          </p:cNvSpPr>
          <p:nvPr>
            <p:ph idx="1"/>
          </p:nvPr>
        </p:nvSpPr>
        <p:spPr>
          <a:xfrm>
            <a:off x="8924926" y="1825625"/>
            <a:ext cx="3114674" cy="4041774"/>
          </a:xfrm>
        </p:spPr>
        <p:txBody>
          <a:bodyPr/>
          <a:lstStyle/>
          <a:p>
            <a:r>
              <a:rPr lang="fr-FR" dirty="0" smtClean="0">
                <a:solidFill>
                  <a:schemeClr val="bg1"/>
                </a:solidFill>
              </a:rPr>
              <a:t>Financement MITI (AAP + Doctorant)</a:t>
            </a:r>
          </a:p>
          <a:p>
            <a:r>
              <a:rPr lang="fr-FR" smtClean="0">
                <a:solidFill>
                  <a:schemeClr val="bg1"/>
                </a:solidFill>
              </a:rPr>
              <a:t>IUF</a:t>
            </a:r>
            <a:endParaRPr lang="fr-FR" dirty="0">
              <a:solidFill>
                <a:schemeClr val="bg1"/>
              </a:solidFill>
            </a:endParaRPr>
          </a:p>
        </p:txBody>
      </p:sp>
      <p:grpSp>
        <p:nvGrpSpPr>
          <p:cNvPr id="10" name="Groupe 9"/>
          <p:cNvGrpSpPr/>
          <p:nvPr/>
        </p:nvGrpSpPr>
        <p:grpSpPr>
          <a:xfrm>
            <a:off x="390526" y="1825624"/>
            <a:ext cx="8343900" cy="4041775"/>
            <a:chOff x="2638425" y="2124075"/>
            <a:chExt cx="6962775" cy="2667000"/>
          </a:xfrm>
        </p:grpSpPr>
        <p:sp>
          <p:nvSpPr>
            <p:cNvPr id="9" name="Rectangle 8"/>
            <p:cNvSpPr/>
            <p:nvPr/>
          </p:nvSpPr>
          <p:spPr>
            <a:xfrm>
              <a:off x="2638425" y="2124075"/>
              <a:ext cx="6962775" cy="2667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p:nvPr/>
          </p:nvPicPr>
          <p:blipFill>
            <a:blip r:embed="rId2">
              <a:extLst>
                <a:ext uri="{28A0092B-C50C-407E-A947-70E740481C1C}">
                  <a14:useLocalDpi xmlns:a14="http://schemas.microsoft.com/office/drawing/2010/main" val="0"/>
                </a:ext>
              </a:extLst>
            </a:blip>
            <a:srcRect/>
            <a:stretch>
              <a:fillRect/>
            </a:stretch>
          </p:blipFill>
          <p:spPr bwMode="auto">
            <a:xfrm>
              <a:off x="2727642" y="2217420"/>
              <a:ext cx="6736715" cy="2423160"/>
            </a:xfrm>
            <a:prstGeom prst="rect">
              <a:avLst/>
            </a:prstGeom>
            <a:noFill/>
            <a:ln>
              <a:noFill/>
            </a:ln>
          </p:spPr>
        </p:pic>
      </p:grpSp>
    </p:spTree>
    <p:extLst>
      <p:ext uri="{BB962C8B-B14F-4D97-AF65-F5344CB8AC3E}">
        <p14:creationId xmlns:p14="http://schemas.microsoft.com/office/powerpoint/2010/main" val="165900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e 3"/>
          <p:cNvGrpSpPr/>
          <p:nvPr/>
        </p:nvGrpSpPr>
        <p:grpSpPr>
          <a:xfrm>
            <a:off x="1045025" y="1690687"/>
            <a:ext cx="8543112" cy="4335643"/>
            <a:chOff x="635723" y="244298"/>
            <a:chExt cx="11347271" cy="6069417"/>
          </a:xfrm>
        </p:grpSpPr>
        <p:pic>
          <p:nvPicPr>
            <p:cNvPr id="1030" name="Picture 6" descr="http://1.bp.blogspot.com/-V9m4MhHSazM/TfasapbvrEI/AAAAAAAAA5A/S7LMFino-kU/s1600/IMG_43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35723" y="244298"/>
              <a:ext cx="5413763" cy="299529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22813" y="244298"/>
              <a:ext cx="5560181" cy="2995292"/>
            </a:xfrm>
            <a:prstGeom prst="rect">
              <a:avLst/>
            </a:prstGeom>
          </p:spPr>
        </p:pic>
        <p:pic>
          <p:nvPicPr>
            <p:cNvPr id="1032" name="Picture 8" descr="https://www.reproduction-gallery.com/catalogue/uploads/1184821547_large-image_hofmann008l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5724" y="3311483"/>
              <a:ext cx="5413763" cy="300223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47422" y="3314052"/>
              <a:ext cx="5506122" cy="2973537"/>
            </a:xfrm>
            <a:prstGeom prst="rect">
              <a:avLst/>
            </a:prstGeom>
          </p:spPr>
        </p:pic>
      </p:grpSp>
      <p:sp>
        <p:nvSpPr>
          <p:cNvPr id="2" name="Titre 1"/>
          <p:cNvSpPr>
            <a:spLocks noGrp="1"/>
          </p:cNvSpPr>
          <p:nvPr>
            <p:ph type="title"/>
          </p:nvPr>
        </p:nvSpPr>
        <p:spPr/>
        <p:txBody>
          <a:bodyPr/>
          <a:lstStyle/>
          <a:p>
            <a:r>
              <a:rPr lang="fr-FR" dirty="0" smtClean="0">
                <a:solidFill>
                  <a:schemeClr val="bg1"/>
                </a:solidFill>
              </a:rPr>
              <a:t>L’art et le dessin chez les animau</a:t>
            </a:r>
            <a:r>
              <a:rPr lang="fr-FR" dirty="0">
                <a:solidFill>
                  <a:schemeClr val="bg1"/>
                </a:solidFill>
              </a:rPr>
              <a:t>x</a:t>
            </a:r>
          </a:p>
        </p:txBody>
      </p:sp>
    </p:spTree>
    <p:extLst>
      <p:ext uri="{BB962C8B-B14F-4D97-AF65-F5344CB8AC3E}">
        <p14:creationId xmlns:p14="http://schemas.microsoft.com/office/powerpoint/2010/main" val="2720762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descr="http://1.bp.blogspot.com/-V9m4MhHSazM/TfasapbvrEI/AAAAAAAAA5A/S7LMFino-kU/s1600/IMG_43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35724" y="512476"/>
            <a:ext cx="4929052" cy="272711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722812" y="574766"/>
            <a:ext cx="3711850" cy="584775"/>
          </a:xfrm>
          <a:prstGeom prst="rect">
            <a:avLst/>
          </a:prstGeom>
          <a:noFill/>
        </p:spPr>
        <p:txBody>
          <a:bodyPr wrap="none" rtlCol="0">
            <a:spAutoFit/>
          </a:bodyPr>
          <a:lstStyle/>
          <a:p>
            <a:r>
              <a:rPr lang="fr-FR" sz="3200" dirty="0" err="1" smtClean="0">
                <a:solidFill>
                  <a:schemeClr val="bg1"/>
                </a:solidFill>
              </a:rPr>
              <a:t>Toddler</a:t>
            </a:r>
            <a:r>
              <a:rPr lang="fr-FR" sz="3200" dirty="0" smtClean="0">
                <a:solidFill>
                  <a:schemeClr val="bg1"/>
                </a:solidFill>
              </a:rPr>
              <a:t>, jeune enfant</a:t>
            </a:r>
            <a:endParaRPr lang="fr-FR" sz="3200" dirty="0">
              <a:solidFill>
                <a:schemeClr val="bg1"/>
              </a:solidFill>
            </a:endParaRP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22813" y="512476"/>
            <a:ext cx="5062361" cy="2727114"/>
          </a:xfrm>
          <a:prstGeom prst="rect">
            <a:avLst/>
          </a:prstGeom>
        </p:spPr>
      </p:pic>
      <p:sp>
        <p:nvSpPr>
          <p:cNvPr id="11" name="ZoneTexte 10"/>
          <p:cNvSpPr txBox="1"/>
          <p:nvPr/>
        </p:nvSpPr>
        <p:spPr>
          <a:xfrm>
            <a:off x="6614161" y="512476"/>
            <a:ext cx="3881384" cy="584775"/>
          </a:xfrm>
          <a:prstGeom prst="rect">
            <a:avLst/>
          </a:prstGeom>
          <a:noFill/>
        </p:spPr>
        <p:txBody>
          <a:bodyPr wrap="none" rtlCol="0">
            <a:spAutoFit/>
          </a:bodyPr>
          <a:lstStyle/>
          <a:p>
            <a:r>
              <a:rPr lang="fr-FR" sz="3200" dirty="0" smtClean="0">
                <a:solidFill>
                  <a:schemeClr val="bg1"/>
                </a:solidFill>
              </a:rPr>
              <a:t>Art, exposé au MOMA</a:t>
            </a:r>
            <a:endParaRPr lang="fr-FR" sz="3200" dirty="0">
              <a:solidFill>
                <a:schemeClr val="bg1"/>
              </a:solidFill>
            </a:endParaRPr>
          </a:p>
        </p:txBody>
      </p:sp>
      <p:pic>
        <p:nvPicPr>
          <p:cNvPr id="1032" name="Picture 8" descr="https://www.reproduction-gallery.com/catalogue/uploads/1184821547_large-image_hofmann008l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5725" y="3580281"/>
            <a:ext cx="4929052" cy="2733433"/>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722812" y="3580281"/>
            <a:ext cx="702436" cy="584775"/>
          </a:xfrm>
          <a:prstGeom prst="rect">
            <a:avLst/>
          </a:prstGeom>
          <a:noFill/>
        </p:spPr>
        <p:txBody>
          <a:bodyPr wrap="none" rtlCol="0">
            <a:spAutoFit/>
          </a:bodyPr>
          <a:lstStyle/>
          <a:p>
            <a:r>
              <a:rPr lang="fr-FR" sz="3200" dirty="0" smtClean="0">
                <a:solidFill>
                  <a:schemeClr val="bg1"/>
                </a:solidFill>
              </a:rPr>
              <a:t>Art</a:t>
            </a:r>
            <a:endParaRPr lang="fr-FR" sz="3200" dirty="0">
              <a:solidFill>
                <a:schemeClr val="bg1"/>
              </a:solidFill>
            </a:endParaRPr>
          </a:p>
        </p:txBody>
      </p:sp>
      <p:pic>
        <p:nvPicPr>
          <p:cNvPr id="12" name="Imag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47422" y="3580282"/>
            <a:ext cx="5013142" cy="2707307"/>
          </a:xfrm>
          <a:prstGeom prst="rect">
            <a:avLst/>
          </a:prstGeom>
        </p:spPr>
      </p:pic>
      <p:sp>
        <p:nvSpPr>
          <p:cNvPr id="16" name="ZoneTexte 15"/>
          <p:cNvSpPr txBox="1"/>
          <p:nvPr/>
        </p:nvSpPr>
        <p:spPr>
          <a:xfrm>
            <a:off x="6614161" y="3580280"/>
            <a:ext cx="2220993" cy="584775"/>
          </a:xfrm>
          <a:prstGeom prst="rect">
            <a:avLst/>
          </a:prstGeom>
          <a:noFill/>
        </p:spPr>
        <p:txBody>
          <a:bodyPr wrap="none" rtlCol="0">
            <a:spAutoFit/>
          </a:bodyPr>
          <a:lstStyle/>
          <a:p>
            <a:r>
              <a:rPr lang="fr-FR" sz="3200" dirty="0" err="1" smtClean="0">
                <a:solidFill>
                  <a:schemeClr val="bg1"/>
                </a:solidFill>
              </a:rPr>
              <a:t>Koko</a:t>
            </a:r>
            <a:r>
              <a:rPr lang="fr-FR" sz="3200" dirty="0" smtClean="0">
                <a:solidFill>
                  <a:schemeClr val="bg1"/>
                </a:solidFill>
              </a:rPr>
              <a:t>, gorille</a:t>
            </a:r>
            <a:endParaRPr lang="fr-FR" sz="3200" dirty="0">
              <a:solidFill>
                <a:schemeClr val="bg1"/>
              </a:solidFill>
            </a:endParaRPr>
          </a:p>
        </p:txBody>
      </p:sp>
    </p:spTree>
    <p:extLst>
      <p:ext uri="{BB962C8B-B14F-4D97-AF65-F5344CB8AC3E}">
        <p14:creationId xmlns:p14="http://schemas.microsoft.com/office/powerpoint/2010/main" val="2561520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rPr>
              <a:t>Reconnaitre l’Art? </a:t>
            </a:r>
            <a:br>
              <a:rPr lang="fr-FR" dirty="0" smtClean="0">
                <a:solidFill>
                  <a:schemeClr val="bg1"/>
                </a:solidFill>
              </a:rPr>
            </a:br>
            <a:r>
              <a:rPr lang="fr-FR" dirty="0" smtClean="0">
                <a:solidFill>
                  <a:schemeClr val="bg1"/>
                </a:solidFill>
              </a:rPr>
              <a:t>Reconnaitre la représentativité</a:t>
            </a:r>
            <a:endParaRPr lang="en-GB" dirty="0">
              <a:solidFill>
                <a:schemeClr val="bg1"/>
              </a:solidFill>
            </a:endParaRPr>
          </a:p>
        </p:txBody>
      </p:sp>
      <p:sp>
        <p:nvSpPr>
          <p:cNvPr id="3" name="Espace réservé du contenu 2"/>
          <p:cNvSpPr>
            <a:spLocks noGrp="1"/>
          </p:cNvSpPr>
          <p:nvPr>
            <p:ph idx="1"/>
          </p:nvPr>
        </p:nvSpPr>
        <p:spPr>
          <a:xfrm>
            <a:off x="4162184" y="2228396"/>
            <a:ext cx="7333129" cy="4351338"/>
          </a:xfrm>
        </p:spPr>
        <p:txBody>
          <a:bodyPr>
            <a:noAutofit/>
          </a:bodyPr>
          <a:lstStyle/>
          <a:p>
            <a:r>
              <a:rPr lang="en-GB" dirty="0">
                <a:solidFill>
                  <a:schemeClr val="bg1"/>
                </a:solidFill>
              </a:rPr>
              <a:t>QUIZ: Can You Tell The Difference Between Modern Art And Paintings By Toddlers</a:t>
            </a:r>
            <a:r>
              <a:rPr lang="en-GB" dirty="0" smtClean="0">
                <a:solidFill>
                  <a:schemeClr val="bg1"/>
                </a:solidFill>
              </a:rPr>
              <a:t>?</a:t>
            </a:r>
          </a:p>
          <a:p>
            <a:pPr lvl="1"/>
            <a:r>
              <a:rPr lang="en-GB" dirty="0">
                <a:solidFill>
                  <a:schemeClr val="bg1"/>
                </a:solidFill>
              </a:rPr>
              <a:t>You got 4 out of 11 right</a:t>
            </a:r>
            <a:r>
              <a:rPr lang="en-GB" dirty="0" smtClean="0">
                <a:solidFill>
                  <a:schemeClr val="bg1"/>
                </a:solidFill>
              </a:rPr>
              <a:t>!</a:t>
            </a:r>
            <a:endParaRPr lang="en-GB" dirty="0">
              <a:solidFill>
                <a:schemeClr val="bg1"/>
              </a:solidFill>
            </a:endParaRPr>
          </a:p>
          <a:p>
            <a:r>
              <a:rPr lang="fr-FR" dirty="0" smtClean="0">
                <a:solidFill>
                  <a:schemeClr val="bg1"/>
                </a:solidFill>
              </a:rPr>
              <a:t>Difficulté d’identifier les propriétés esthétiques et le caractère représentatif d’un dessin sans verbalisation</a:t>
            </a:r>
          </a:p>
          <a:p>
            <a:r>
              <a:rPr lang="fr-FR" dirty="0" smtClean="0">
                <a:solidFill>
                  <a:schemeClr val="bg1"/>
                </a:solidFill>
              </a:rPr>
              <a:t>Pourtant, le dessin aide à mieux comprendre en clinique et  psychologie les états et expériences émotionnelles des enfants</a:t>
            </a:r>
          </a:p>
        </p:txBody>
      </p:sp>
      <p:pic>
        <p:nvPicPr>
          <p:cNvPr id="1026" name="Picture 2" descr="http://s3-ak.buzzfeed.com/static/2013-09/enhanced/webdr06/27/10/enhanced-buzz-31452-1380292276-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1" y="2228396"/>
            <a:ext cx="3007659" cy="1439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3-ak.buzzfeed.com/static/2013-09/enhanced/webdr02/27/10/enhanced-buzz-6418-13802926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70" y="3684283"/>
            <a:ext cx="3007659" cy="14395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3-ak.buzzfeed.com/static/2013-09/enhanced/webdr06/27/10/enhanced-buzz-14533-138029154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70" y="5156495"/>
            <a:ext cx="3007659" cy="143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12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rPr>
              <a:t>Apparition de l’Art chez </a:t>
            </a:r>
            <a:r>
              <a:rPr lang="fr-FR" i="1" dirty="0" smtClean="0">
                <a:solidFill>
                  <a:schemeClr val="bg1"/>
                </a:solidFill>
              </a:rPr>
              <a:t>Homo</a:t>
            </a:r>
            <a:endParaRPr lang="en-GB" dirty="0">
              <a:solidFill>
                <a:schemeClr val="bg1"/>
              </a:solidFill>
            </a:endParaRPr>
          </a:p>
        </p:txBody>
      </p:sp>
      <p:pic>
        <p:nvPicPr>
          <p:cNvPr id="2050" name="Picture 2" descr="Résultat de recherche d'images pour &quot;grotte chauve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824" y="1891734"/>
            <a:ext cx="7143750" cy="4743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42574" y="1891734"/>
            <a:ext cx="4396588" cy="3539430"/>
          </a:xfrm>
          <a:prstGeom prst="rect">
            <a:avLst/>
          </a:prstGeom>
        </p:spPr>
        <p:txBody>
          <a:bodyPr wrap="square">
            <a:spAutoFit/>
          </a:bodyPr>
          <a:lstStyle/>
          <a:p>
            <a:pPr marL="457200" indent="-457200">
              <a:buFont typeface="Arial" panose="020B0604020202020204" pitchFamily="34" charset="0"/>
              <a:buChar char="•"/>
            </a:pPr>
            <a:r>
              <a:rPr lang="fr-FR" sz="2800" dirty="0">
                <a:solidFill>
                  <a:schemeClr val="bg1"/>
                </a:solidFill>
              </a:rPr>
              <a:t>Difficulté de comprendre, retracer l’apparition de l’Art (plus d’autres d’espèces </a:t>
            </a:r>
            <a:r>
              <a:rPr lang="fr-FR" sz="2800" dirty="0" smtClean="0">
                <a:solidFill>
                  <a:schemeClr val="bg1"/>
                </a:solidFill>
              </a:rPr>
              <a:t>d’hommes)</a:t>
            </a:r>
            <a:endParaRPr lang="fr-FR" sz="2800" dirty="0">
              <a:solidFill>
                <a:schemeClr val="bg1"/>
              </a:solidFill>
            </a:endParaRPr>
          </a:p>
          <a:p>
            <a:pPr marL="457200" indent="-457200">
              <a:buFont typeface="Arial" panose="020B0604020202020204" pitchFamily="34" charset="0"/>
              <a:buChar char="•"/>
            </a:pPr>
            <a:r>
              <a:rPr lang="fr-FR" sz="2800" dirty="0">
                <a:solidFill>
                  <a:schemeClr val="bg1"/>
                </a:solidFill>
              </a:rPr>
              <a:t>Nécessite une étude </a:t>
            </a:r>
            <a:r>
              <a:rPr lang="fr-FR" sz="2800" dirty="0" smtClean="0">
                <a:solidFill>
                  <a:schemeClr val="bg1"/>
                </a:solidFill>
              </a:rPr>
              <a:t>comparative :</a:t>
            </a:r>
          </a:p>
          <a:p>
            <a:pPr marL="914400" lvl="1" indent="-457200">
              <a:buFont typeface="Arial" panose="020B0604020202020204" pitchFamily="34" charset="0"/>
              <a:buChar char="•"/>
            </a:pPr>
            <a:r>
              <a:rPr lang="fr-FR" sz="2800" dirty="0" smtClean="0">
                <a:solidFill>
                  <a:schemeClr val="bg1"/>
                </a:solidFill>
              </a:rPr>
              <a:t>Ontogénique</a:t>
            </a:r>
          </a:p>
          <a:p>
            <a:pPr marL="914400" lvl="1" indent="-457200">
              <a:buFont typeface="Arial" panose="020B0604020202020204" pitchFamily="34" charset="0"/>
              <a:buChar char="•"/>
            </a:pPr>
            <a:r>
              <a:rPr lang="fr-FR" sz="2800" dirty="0">
                <a:solidFill>
                  <a:schemeClr val="bg1"/>
                </a:solidFill>
              </a:rPr>
              <a:t>P</a:t>
            </a:r>
            <a:r>
              <a:rPr lang="fr-FR" sz="2800" dirty="0" smtClean="0">
                <a:solidFill>
                  <a:schemeClr val="bg1"/>
                </a:solidFill>
              </a:rPr>
              <a:t>hylogénique</a:t>
            </a:r>
            <a:endParaRPr lang="fr-FR" sz="2800" dirty="0">
              <a:solidFill>
                <a:schemeClr val="bg1"/>
              </a:solidFill>
            </a:endParaRPr>
          </a:p>
        </p:txBody>
      </p:sp>
      <p:sp>
        <p:nvSpPr>
          <p:cNvPr id="3" name="Espace réservé du contenu 2"/>
          <p:cNvSpPr>
            <a:spLocks noGrp="1"/>
          </p:cNvSpPr>
          <p:nvPr>
            <p:ph idx="1"/>
          </p:nvPr>
        </p:nvSpPr>
        <p:spPr>
          <a:xfrm>
            <a:off x="467966" y="5968279"/>
            <a:ext cx="4396588" cy="666905"/>
          </a:xfrm>
        </p:spPr>
        <p:txBody>
          <a:bodyPr>
            <a:noAutofit/>
          </a:bodyPr>
          <a:lstStyle/>
          <a:p>
            <a:pPr marL="0" indent="0">
              <a:buNone/>
            </a:pPr>
            <a:r>
              <a:rPr lang="fr-FR" sz="1800" dirty="0" smtClean="0">
                <a:solidFill>
                  <a:schemeClr val="bg1"/>
                </a:solidFill>
              </a:rPr>
              <a:t>Grotte Chauvet, plus anciennes peintures pariétales, 32 000 ans</a:t>
            </a:r>
          </a:p>
        </p:txBody>
      </p:sp>
    </p:spTree>
    <p:extLst>
      <p:ext uri="{BB962C8B-B14F-4D97-AF65-F5344CB8AC3E}">
        <p14:creationId xmlns:p14="http://schemas.microsoft.com/office/powerpoint/2010/main" val="28523692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61448" y="1798253"/>
            <a:ext cx="2324187" cy="3324225"/>
          </a:xfrm>
          <a:prstGeom prst="rect">
            <a:avLst/>
          </a:prstGeom>
        </p:spPr>
      </p:pic>
      <p:sp>
        <p:nvSpPr>
          <p:cNvPr id="2" name="Titre 1"/>
          <p:cNvSpPr>
            <a:spLocks noGrp="1"/>
          </p:cNvSpPr>
          <p:nvPr>
            <p:ph type="title"/>
          </p:nvPr>
        </p:nvSpPr>
        <p:spPr/>
        <p:txBody>
          <a:bodyPr/>
          <a:lstStyle/>
          <a:p>
            <a:r>
              <a:rPr lang="fr-FR" dirty="0" smtClean="0">
                <a:solidFill>
                  <a:schemeClr val="bg1"/>
                </a:solidFill>
              </a:rPr>
              <a:t>Ontogénie</a:t>
            </a:r>
            <a:endParaRPr lang="fr-FR" dirty="0">
              <a:solidFill>
                <a:schemeClr val="bg1"/>
              </a:solidFill>
            </a:endParaRPr>
          </a:p>
        </p:txBody>
      </p:sp>
      <p:pic>
        <p:nvPicPr>
          <p:cNvPr id="4" name="Espace réservé du contenu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75374" y="1873635"/>
            <a:ext cx="2206506" cy="3248843"/>
          </a:xfrm>
        </p:spPr>
      </p:pic>
      <p:sp>
        <p:nvSpPr>
          <p:cNvPr id="6" name="ZoneTexte 5"/>
          <p:cNvSpPr txBox="1"/>
          <p:nvPr/>
        </p:nvSpPr>
        <p:spPr>
          <a:xfrm>
            <a:off x="2178627" y="5122478"/>
            <a:ext cx="676788" cy="369332"/>
          </a:xfrm>
          <a:prstGeom prst="rect">
            <a:avLst/>
          </a:prstGeom>
          <a:noFill/>
        </p:spPr>
        <p:txBody>
          <a:bodyPr wrap="none" rtlCol="0">
            <a:spAutoFit/>
          </a:bodyPr>
          <a:lstStyle/>
          <a:p>
            <a:r>
              <a:rPr lang="fr-FR" dirty="0" smtClean="0">
                <a:solidFill>
                  <a:schemeClr val="bg1"/>
                </a:solidFill>
              </a:rPr>
              <a:t>2 ans</a:t>
            </a:r>
            <a:endParaRPr lang="fr-FR" dirty="0">
              <a:solidFill>
                <a:schemeClr val="bg1"/>
              </a:solidFill>
            </a:endParaRPr>
          </a:p>
        </p:txBody>
      </p:sp>
      <p:sp>
        <p:nvSpPr>
          <p:cNvPr id="7" name="ZoneTexte 6"/>
          <p:cNvSpPr txBox="1"/>
          <p:nvPr/>
        </p:nvSpPr>
        <p:spPr>
          <a:xfrm>
            <a:off x="3804910" y="5122478"/>
            <a:ext cx="851515" cy="369332"/>
          </a:xfrm>
          <a:prstGeom prst="rect">
            <a:avLst/>
          </a:prstGeom>
          <a:noFill/>
        </p:spPr>
        <p:txBody>
          <a:bodyPr wrap="none" rtlCol="0">
            <a:spAutoFit/>
          </a:bodyPr>
          <a:lstStyle/>
          <a:p>
            <a:r>
              <a:rPr lang="fr-FR" dirty="0" smtClean="0">
                <a:solidFill>
                  <a:schemeClr val="bg1"/>
                </a:solidFill>
              </a:rPr>
              <a:t>2.5 ans</a:t>
            </a:r>
            <a:endParaRPr lang="fr-FR" dirty="0">
              <a:solidFill>
                <a:schemeClr val="bg1"/>
              </a:solidFill>
            </a:endParaRPr>
          </a:p>
        </p:txBody>
      </p:sp>
      <p:pic>
        <p:nvPicPr>
          <p:cNvPr id="2050" name="Picture 2" descr="[Picture 5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2761" y="2049079"/>
            <a:ext cx="1958340" cy="2807656"/>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5663537" y="5107561"/>
            <a:ext cx="676788" cy="369332"/>
          </a:xfrm>
          <a:prstGeom prst="rect">
            <a:avLst/>
          </a:prstGeom>
          <a:noFill/>
        </p:spPr>
        <p:txBody>
          <a:bodyPr wrap="none" rtlCol="0">
            <a:spAutoFit/>
          </a:bodyPr>
          <a:lstStyle/>
          <a:p>
            <a:r>
              <a:rPr lang="fr-FR" dirty="0" smtClean="0">
                <a:solidFill>
                  <a:schemeClr val="bg1"/>
                </a:solidFill>
              </a:rPr>
              <a:t>3 ans</a:t>
            </a:r>
            <a:endParaRPr lang="fr-FR" dirty="0">
              <a:solidFill>
                <a:schemeClr val="bg1"/>
              </a:solidFill>
            </a:endParaRPr>
          </a:p>
        </p:txBody>
      </p:sp>
      <p:pic>
        <p:nvPicPr>
          <p:cNvPr id="2052" name="Picture 4" descr="[Picture 196]"/>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67039" y="2174463"/>
            <a:ext cx="1847850" cy="257180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7652570" y="5122478"/>
            <a:ext cx="676788" cy="369332"/>
          </a:xfrm>
          <a:prstGeom prst="rect">
            <a:avLst/>
          </a:prstGeom>
          <a:noFill/>
        </p:spPr>
        <p:txBody>
          <a:bodyPr wrap="none" rtlCol="0">
            <a:spAutoFit/>
          </a:bodyPr>
          <a:lstStyle/>
          <a:p>
            <a:r>
              <a:rPr lang="fr-FR" dirty="0" smtClean="0">
                <a:solidFill>
                  <a:schemeClr val="bg1"/>
                </a:solidFill>
              </a:rPr>
              <a:t>4 ans</a:t>
            </a:r>
            <a:endParaRPr lang="fr-FR" dirty="0">
              <a:solidFill>
                <a:schemeClr val="bg1"/>
              </a:solidFill>
            </a:endParaRPr>
          </a:p>
        </p:txBody>
      </p:sp>
      <p:pic>
        <p:nvPicPr>
          <p:cNvPr id="2054" name="Picture 6" descr="[Picture 89]"/>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109074" y="2155208"/>
            <a:ext cx="1806575" cy="2577923"/>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9557570" y="5107561"/>
            <a:ext cx="676788" cy="369332"/>
          </a:xfrm>
          <a:prstGeom prst="rect">
            <a:avLst/>
          </a:prstGeom>
          <a:noFill/>
        </p:spPr>
        <p:txBody>
          <a:bodyPr wrap="none" rtlCol="0">
            <a:spAutoFit/>
          </a:bodyPr>
          <a:lstStyle/>
          <a:p>
            <a:r>
              <a:rPr lang="fr-FR" dirty="0">
                <a:solidFill>
                  <a:schemeClr val="bg1"/>
                </a:solidFill>
              </a:rPr>
              <a:t>6</a:t>
            </a:r>
            <a:r>
              <a:rPr lang="fr-FR" dirty="0" smtClean="0">
                <a:solidFill>
                  <a:schemeClr val="bg1"/>
                </a:solidFill>
              </a:rPr>
              <a:t> ans</a:t>
            </a:r>
            <a:endParaRPr lang="fr-FR" dirty="0">
              <a:solidFill>
                <a:schemeClr val="bg1"/>
              </a:solidFill>
            </a:endParaRPr>
          </a:p>
        </p:txBody>
      </p:sp>
      <p:sp>
        <p:nvSpPr>
          <p:cNvPr id="8" name="Rectangle 7"/>
          <p:cNvSpPr/>
          <p:nvPr/>
        </p:nvSpPr>
        <p:spPr>
          <a:xfrm>
            <a:off x="1379827" y="5713089"/>
            <a:ext cx="10125075" cy="369332"/>
          </a:xfrm>
          <a:prstGeom prst="rect">
            <a:avLst/>
          </a:prstGeom>
        </p:spPr>
        <p:txBody>
          <a:bodyPr wrap="square">
            <a:spAutoFit/>
          </a:bodyPr>
          <a:lstStyle/>
          <a:p>
            <a:pPr lvl="1"/>
            <a:r>
              <a:rPr lang="fr-FR" dirty="0" smtClean="0">
                <a:solidFill>
                  <a:schemeClr val="bg1"/>
                </a:solidFill>
              </a:rPr>
              <a:t>Remplir l’espace; Changer de couleur; Ne pas superposer; Se focaliser sur un endroit précis</a:t>
            </a:r>
          </a:p>
        </p:txBody>
      </p:sp>
      <p:sp>
        <p:nvSpPr>
          <p:cNvPr id="10" name="Triangle isocèle 9"/>
          <p:cNvSpPr/>
          <p:nvPr/>
        </p:nvSpPr>
        <p:spPr>
          <a:xfrm rot="16200000">
            <a:off x="5881688" y="2156881"/>
            <a:ext cx="428625" cy="860367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44818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62025" y="2546350"/>
            <a:ext cx="10515600" cy="1325563"/>
          </a:xfrm>
        </p:spPr>
        <p:txBody>
          <a:bodyPr>
            <a:normAutofit fontScale="90000"/>
          </a:bodyPr>
          <a:lstStyle/>
          <a:p>
            <a:r>
              <a:rPr lang="fr-FR" dirty="0" smtClean="0">
                <a:solidFill>
                  <a:schemeClr val="bg1"/>
                </a:solidFill>
              </a:rPr>
              <a:t>Comment identifier ces propriétés sans verbalisation chez les enfants mais également chez les grands singes?</a:t>
            </a:r>
            <a:br>
              <a:rPr lang="fr-FR" dirty="0" smtClean="0">
                <a:solidFill>
                  <a:schemeClr val="bg1"/>
                </a:solidFill>
              </a:rPr>
            </a:br>
            <a:endParaRPr lang="fr-FR" dirty="0">
              <a:solidFill>
                <a:schemeClr val="bg1"/>
              </a:solidFill>
            </a:endParaRPr>
          </a:p>
        </p:txBody>
      </p:sp>
    </p:spTree>
    <p:extLst>
      <p:ext uri="{BB962C8B-B14F-4D97-AF65-F5344CB8AC3E}">
        <p14:creationId xmlns:p14="http://schemas.microsoft.com/office/powerpoint/2010/main" val="1065052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e 12"/>
          <p:cNvGrpSpPr/>
          <p:nvPr/>
        </p:nvGrpSpPr>
        <p:grpSpPr>
          <a:xfrm>
            <a:off x="-1" y="0"/>
            <a:ext cx="7115175" cy="6858000"/>
            <a:chOff x="-430309" y="851648"/>
            <a:chExt cx="5715000" cy="5047688"/>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47" y="4213411"/>
              <a:ext cx="1941979" cy="168592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726" y="2528608"/>
              <a:ext cx="1905000" cy="168592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691" y="853327"/>
              <a:ext cx="1905000" cy="168592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691" y="4200524"/>
              <a:ext cx="1905000" cy="168592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485" y="2514600"/>
              <a:ext cx="1905000" cy="1685925"/>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4691" y="851648"/>
              <a:ext cx="1905000" cy="1685925"/>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309" y="851649"/>
              <a:ext cx="1905000" cy="1685925"/>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309" y="4205569"/>
              <a:ext cx="1905000" cy="1685925"/>
            </a:xfrm>
            <a:prstGeom prst="rect">
              <a:avLst/>
            </a:prstGeom>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309" y="2519644"/>
              <a:ext cx="1905000" cy="1685925"/>
            </a:xfrm>
            <a:prstGeom prst="rect">
              <a:avLst/>
            </a:prstGeom>
          </p:spPr>
        </p:pic>
      </p:grpSp>
      <p:pic>
        <p:nvPicPr>
          <p:cNvPr id="3" name="Imag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6186773" y="857250"/>
            <a:ext cx="6858000" cy="5143500"/>
          </a:xfrm>
          <a:prstGeom prst="rect">
            <a:avLst/>
          </a:prstGeom>
        </p:spPr>
      </p:pic>
    </p:spTree>
    <p:extLst>
      <p:ext uri="{BB962C8B-B14F-4D97-AF65-F5344CB8AC3E}">
        <p14:creationId xmlns:p14="http://schemas.microsoft.com/office/powerpoint/2010/main" val="1010628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676650" y="365125"/>
            <a:ext cx="7677150" cy="1325563"/>
          </a:xfrm>
        </p:spPr>
        <p:txBody>
          <a:bodyPr/>
          <a:lstStyle/>
          <a:p>
            <a:r>
              <a:rPr lang="fr-FR" dirty="0" smtClean="0">
                <a:solidFill>
                  <a:schemeClr val="bg1"/>
                </a:solidFill>
              </a:rPr>
              <a:t>Collecte de données</a:t>
            </a:r>
            <a:endParaRPr lang="fr-FR" dirty="0">
              <a:solidFill>
                <a:schemeClr val="bg1"/>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769348584"/>
              </p:ext>
            </p:extLst>
          </p:nvPr>
        </p:nvGraphicFramePr>
        <p:xfrm>
          <a:off x="4749283" y="2892584"/>
          <a:ext cx="5757546" cy="3662934"/>
        </p:xfrm>
        <a:graphic>
          <a:graphicData uri="http://schemas.openxmlformats.org/drawingml/2006/table">
            <a:tbl>
              <a:tblPr firstRow="1" firstCol="1" bandRow="1">
                <a:tableStyleId>{5C22544A-7EE6-4342-B048-85BDC9FD1C3A}</a:tableStyleId>
              </a:tblPr>
              <a:tblGrid>
                <a:gridCol w="777613">
                  <a:extLst>
                    <a:ext uri="{9D8B030D-6E8A-4147-A177-3AD203B41FA5}">
                      <a16:colId xmlns:a16="http://schemas.microsoft.com/office/drawing/2014/main" val="3134012341"/>
                    </a:ext>
                  </a:extLst>
                </a:gridCol>
                <a:gridCol w="777613">
                  <a:extLst>
                    <a:ext uri="{9D8B030D-6E8A-4147-A177-3AD203B41FA5}">
                      <a16:colId xmlns:a16="http://schemas.microsoft.com/office/drawing/2014/main" val="1839873276"/>
                    </a:ext>
                  </a:extLst>
                </a:gridCol>
                <a:gridCol w="1438813">
                  <a:extLst>
                    <a:ext uri="{9D8B030D-6E8A-4147-A177-3AD203B41FA5}">
                      <a16:colId xmlns:a16="http://schemas.microsoft.com/office/drawing/2014/main" val="4240240787"/>
                    </a:ext>
                  </a:extLst>
                </a:gridCol>
                <a:gridCol w="1438813">
                  <a:extLst>
                    <a:ext uri="{9D8B030D-6E8A-4147-A177-3AD203B41FA5}">
                      <a16:colId xmlns:a16="http://schemas.microsoft.com/office/drawing/2014/main" val="3354559793"/>
                    </a:ext>
                  </a:extLst>
                </a:gridCol>
                <a:gridCol w="1324694">
                  <a:extLst>
                    <a:ext uri="{9D8B030D-6E8A-4147-A177-3AD203B41FA5}">
                      <a16:colId xmlns:a16="http://schemas.microsoft.com/office/drawing/2014/main" val="462795648"/>
                    </a:ext>
                  </a:extLst>
                </a:gridCol>
              </a:tblGrid>
              <a:tr h="0">
                <a:tc gridSpan="2">
                  <a:txBody>
                    <a:bodyPr/>
                    <a:lstStyle/>
                    <a:p>
                      <a:pPr algn="just">
                        <a:lnSpc>
                          <a:spcPct val="115000"/>
                        </a:lnSpc>
                        <a:spcAft>
                          <a:spcPts val="0"/>
                        </a:spcAft>
                      </a:pPr>
                      <a:r>
                        <a:rPr lang="fr-FR" sz="1100">
                          <a:effectLst/>
                        </a:rPr>
                        <a:t>Participants categories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fr-FR"/>
                    </a:p>
                  </a:txBody>
                  <a:tcPr/>
                </a:tc>
                <a:tc>
                  <a:txBody>
                    <a:bodyPr/>
                    <a:lstStyle/>
                    <a:p>
                      <a:pPr algn="just">
                        <a:lnSpc>
                          <a:spcPct val="115000"/>
                        </a:lnSpc>
                        <a:spcAft>
                          <a:spcPts val="0"/>
                        </a:spcAft>
                      </a:pPr>
                      <a:r>
                        <a:rPr lang="fr-FR" sz="1100">
                          <a:effectLst/>
                        </a:rPr>
                        <a:t>Gender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just">
                        <a:lnSpc>
                          <a:spcPct val="115000"/>
                        </a:lnSpc>
                        <a:spcAft>
                          <a:spcPts val="0"/>
                        </a:spcAft>
                      </a:pPr>
                      <a:r>
                        <a:rPr lang="fr-FR" sz="1100">
                          <a:effectLst/>
                        </a:rPr>
                        <a:t>Free =&gt; Self-portrait</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just">
                        <a:lnSpc>
                          <a:spcPct val="115000"/>
                        </a:lnSpc>
                        <a:spcAft>
                          <a:spcPts val="0"/>
                        </a:spcAft>
                      </a:pPr>
                      <a:r>
                        <a:rPr lang="fr-FR" sz="1100">
                          <a:effectLst/>
                        </a:rPr>
                        <a:t>Self-portrait =&gt; Free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417932060"/>
                  </a:ext>
                </a:extLst>
              </a:tr>
              <a:tr h="83185">
                <a:tc rowSpan="14">
                  <a:txBody>
                    <a:bodyPr/>
                    <a:lstStyle/>
                    <a:p>
                      <a:pPr algn="ctr">
                        <a:spcAft>
                          <a:spcPts val="0"/>
                        </a:spcAft>
                      </a:pPr>
                      <a:r>
                        <a:rPr lang="fr-FR" sz="1100" dirty="0">
                          <a:effectLst/>
                        </a:rPr>
                        <a:t> </a:t>
                      </a:r>
                      <a:endParaRPr lang="fr-FR" sz="1200" dirty="0">
                        <a:effectLst/>
                      </a:endParaRPr>
                    </a:p>
                    <a:p>
                      <a:pPr algn="ctr">
                        <a:spcAft>
                          <a:spcPts val="0"/>
                        </a:spcAft>
                      </a:pPr>
                      <a:r>
                        <a:rPr lang="fr-FR" sz="1100" dirty="0">
                          <a:effectLst/>
                        </a:rPr>
                        <a:t> </a:t>
                      </a:r>
                      <a:endParaRPr lang="fr-FR" sz="1200" dirty="0">
                        <a:effectLst/>
                      </a:endParaRPr>
                    </a:p>
                    <a:p>
                      <a:pPr algn="ctr">
                        <a:spcAft>
                          <a:spcPts val="0"/>
                        </a:spcAft>
                      </a:pPr>
                      <a:r>
                        <a:rPr lang="fr-FR" sz="1100" dirty="0">
                          <a:effectLst/>
                        </a:rPr>
                        <a:t> </a:t>
                      </a:r>
                      <a:endParaRPr lang="fr-FR" sz="1200" dirty="0">
                        <a:effectLst/>
                      </a:endParaRPr>
                    </a:p>
                    <a:p>
                      <a:pPr algn="ctr">
                        <a:spcAft>
                          <a:spcPts val="0"/>
                        </a:spcAft>
                      </a:pPr>
                      <a:r>
                        <a:rPr lang="fr-FR" sz="1100" dirty="0">
                          <a:effectLst/>
                        </a:rPr>
                        <a:t> </a:t>
                      </a:r>
                      <a:endParaRPr lang="fr-FR" sz="1200" dirty="0">
                        <a:effectLst/>
                      </a:endParaRPr>
                    </a:p>
                    <a:p>
                      <a:pPr algn="ctr">
                        <a:spcAft>
                          <a:spcPts val="0"/>
                        </a:spcAft>
                      </a:pPr>
                      <a:r>
                        <a:rPr lang="fr-FR" sz="1100" dirty="0">
                          <a:effectLst/>
                        </a:rPr>
                        <a:t> </a:t>
                      </a:r>
                      <a:endParaRPr lang="fr-FR" sz="1200" dirty="0">
                        <a:effectLst/>
                      </a:endParaRPr>
                    </a:p>
                    <a:p>
                      <a:pPr algn="ctr">
                        <a:spcAft>
                          <a:spcPts val="0"/>
                        </a:spcAft>
                      </a:pPr>
                      <a:r>
                        <a:rPr lang="fr-FR" sz="1100" dirty="0">
                          <a:effectLst/>
                        </a:rPr>
                        <a:t> </a:t>
                      </a:r>
                      <a:endParaRPr lang="fr-FR" sz="1200" dirty="0">
                        <a:effectLst/>
                      </a:endParaRPr>
                    </a:p>
                    <a:p>
                      <a:pPr algn="ctr">
                        <a:spcAft>
                          <a:spcPts val="0"/>
                        </a:spcAft>
                      </a:pPr>
                      <a:r>
                        <a:rPr lang="fr-FR" sz="1100" dirty="0">
                          <a:effectLst/>
                        </a:rPr>
                        <a:t> </a:t>
                      </a:r>
                      <a:endParaRPr lang="fr-FR" sz="1200" dirty="0">
                        <a:effectLst/>
                      </a:endParaRPr>
                    </a:p>
                    <a:p>
                      <a:pPr algn="ctr">
                        <a:spcAft>
                          <a:spcPts val="0"/>
                        </a:spcAft>
                      </a:pPr>
                      <a:r>
                        <a:rPr lang="fr-FR" sz="1100" dirty="0" err="1">
                          <a:effectLst/>
                        </a:rPr>
                        <a:t>Children</a:t>
                      </a:r>
                      <a:endParaRPr lang="fr-FR" sz="1200" dirty="0">
                        <a:effectLst/>
                      </a:endParaRPr>
                    </a:p>
                    <a:p>
                      <a:pPr algn="just">
                        <a:lnSpc>
                          <a:spcPct val="115000"/>
                        </a:lnSpc>
                        <a:spcAft>
                          <a:spcPts val="0"/>
                        </a:spcAft>
                      </a:pPr>
                      <a:r>
                        <a:rPr lang="en-US" sz="11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en-US" sz="1100">
                          <a:effectLst/>
                        </a:rPr>
                        <a:t>3-year-olds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dirty="0">
                          <a:effectLst/>
                        </a:rPr>
                        <a:t>girls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FR" sz="1100">
                          <a:effectLst/>
                        </a:rPr>
                        <a:t>n=2</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fr-FR" sz="1100">
                          <a:effectLst/>
                        </a:rPr>
                        <a:t>n=3</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720247933"/>
                  </a:ext>
                </a:extLst>
              </a:tr>
              <a:tr h="83185">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en-US" sz="1100">
                          <a:effectLst/>
                        </a:rPr>
                        <a:t>boys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FR" sz="1100">
                          <a:effectLst/>
                        </a:rPr>
                        <a:t>n=8</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fr-FR" sz="1100">
                          <a:effectLst/>
                        </a:rPr>
                        <a:t>n=7</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064049767"/>
                  </a:ext>
                </a:extLst>
              </a:tr>
              <a:tr h="83185">
                <a:tc vMerge="1">
                  <a:txBody>
                    <a:bodyPr/>
                    <a:lstStyle/>
                    <a:p>
                      <a:endParaRPr lang="fr-FR"/>
                    </a:p>
                  </a:txBody>
                  <a:tcPr/>
                </a:tc>
                <a:tc rowSpan="2">
                  <a:txBody>
                    <a:bodyPr/>
                    <a:lstStyle/>
                    <a:p>
                      <a:pPr algn="ctr">
                        <a:lnSpc>
                          <a:spcPct val="115000"/>
                        </a:lnSpc>
                        <a:spcAft>
                          <a:spcPts val="0"/>
                        </a:spcAft>
                      </a:pPr>
                      <a:r>
                        <a:rPr lang="en-US" sz="1100">
                          <a:effectLst/>
                        </a:rPr>
                        <a:t>4-year-olds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girls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688826532"/>
                  </a:ext>
                </a:extLst>
              </a:tr>
              <a:tr h="83185">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en-US" sz="1100">
                          <a:effectLst/>
                        </a:rPr>
                        <a:t>boys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608807900"/>
                  </a:ext>
                </a:extLst>
              </a:tr>
              <a:tr h="83185">
                <a:tc vMerge="1">
                  <a:txBody>
                    <a:bodyPr/>
                    <a:lstStyle/>
                    <a:p>
                      <a:endParaRPr lang="fr-FR"/>
                    </a:p>
                  </a:txBody>
                  <a:tcPr/>
                </a:tc>
                <a:tc rowSpan="2">
                  <a:txBody>
                    <a:bodyPr/>
                    <a:lstStyle/>
                    <a:p>
                      <a:pPr algn="ctr">
                        <a:lnSpc>
                          <a:spcPct val="115000"/>
                        </a:lnSpc>
                        <a:spcAft>
                          <a:spcPts val="0"/>
                        </a:spcAft>
                      </a:pPr>
                      <a:r>
                        <a:rPr lang="en-US" sz="1100">
                          <a:effectLst/>
                        </a:rPr>
                        <a:t>5-year-olds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girls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613944050"/>
                  </a:ext>
                </a:extLst>
              </a:tr>
              <a:tr h="83185">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en-US" sz="1100">
                          <a:effectLst/>
                        </a:rPr>
                        <a:t>boys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31870825"/>
                  </a:ext>
                </a:extLst>
              </a:tr>
              <a:tr h="83185">
                <a:tc vMerge="1">
                  <a:txBody>
                    <a:bodyPr/>
                    <a:lstStyle/>
                    <a:p>
                      <a:endParaRPr lang="fr-FR"/>
                    </a:p>
                  </a:txBody>
                  <a:tcPr/>
                </a:tc>
                <a:tc rowSpan="2">
                  <a:txBody>
                    <a:bodyPr/>
                    <a:lstStyle/>
                    <a:p>
                      <a:pPr algn="ctr">
                        <a:lnSpc>
                          <a:spcPct val="115000"/>
                        </a:lnSpc>
                        <a:spcAft>
                          <a:spcPts val="0"/>
                        </a:spcAft>
                      </a:pPr>
                      <a:r>
                        <a:rPr lang="en-US" sz="1100">
                          <a:effectLst/>
                        </a:rPr>
                        <a:t>7-year-olds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girls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0110086"/>
                  </a:ext>
                </a:extLst>
              </a:tr>
              <a:tr h="83185">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en-US" sz="1100">
                          <a:effectLst/>
                        </a:rPr>
                        <a:t>boys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37178617"/>
                  </a:ext>
                </a:extLst>
              </a:tr>
              <a:tr h="83185">
                <a:tc vMerge="1">
                  <a:txBody>
                    <a:bodyPr/>
                    <a:lstStyle/>
                    <a:p>
                      <a:endParaRPr lang="fr-FR"/>
                    </a:p>
                  </a:txBody>
                  <a:tcPr/>
                </a:tc>
                <a:tc rowSpan="2">
                  <a:txBody>
                    <a:bodyPr/>
                    <a:lstStyle/>
                    <a:p>
                      <a:pPr algn="ctr">
                        <a:lnSpc>
                          <a:spcPct val="115000"/>
                        </a:lnSpc>
                        <a:spcAft>
                          <a:spcPts val="0"/>
                        </a:spcAft>
                      </a:pPr>
                      <a:r>
                        <a:rPr lang="en-US" sz="1100">
                          <a:effectLst/>
                        </a:rPr>
                        <a:t>8-year-olds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girls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n=4</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01446707"/>
                  </a:ext>
                </a:extLst>
              </a:tr>
              <a:tr h="83185">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en-US" sz="1100">
                          <a:effectLst/>
                        </a:rPr>
                        <a:t>boys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n=4</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74475977"/>
                  </a:ext>
                </a:extLst>
              </a:tr>
              <a:tr h="83185">
                <a:tc vMerge="1">
                  <a:txBody>
                    <a:bodyPr/>
                    <a:lstStyle/>
                    <a:p>
                      <a:endParaRPr lang="fr-FR"/>
                    </a:p>
                  </a:txBody>
                  <a:tcPr/>
                </a:tc>
                <a:tc rowSpan="2">
                  <a:txBody>
                    <a:bodyPr/>
                    <a:lstStyle/>
                    <a:p>
                      <a:pPr algn="ctr">
                        <a:lnSpc>
                          <a:spcPct val="115000"/>
                        </a:lnSpc>
                        <a:spcAft>
                          <a:spcPts val="0"/>
                        </a:spcAft>
                      </a:pPr>
                      <a:r>
                        <a:rPr lang="en-US" sz="1100">
                          <a:effectLst/>
                        </a:rPr>
                        <a:t>9-year-olds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girls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n=4</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61843110"/>
                  </a:ext>
                </a:extLst>
              </a:tr>
              <a:tr h="83185">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en-US" sz="1100">
                          <a:effectLst/>
                        </a:rPr>
                        <a:t>boys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n=6</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7853363"/>
                  </a:ext>
                </a:extLst>
              </a:tr>
              <a:tr h="83185">
                <a:tc vMerge="1">
                  <a:txBody>
                    <a:bodyPr/>
                    <a:lstStyle/>
                    <a:p>
                      <a:endParaRPr lang="fr-FR"/>
                    </a:p>
                  </a:txBody>
                  <a:tcPr/>
                </a:tc>
                <a:tc rowSpan="2">
                  <a:txBody>
                    <a:bodyPr/>
                    <a:lstStyle/>
                    <a:p>
                      <a:pPr algn="ctr">
                        <a:lnSpc>
                          <a:spcPct val="115000"/>
                        </a:lnSpc>
                        <a:spcAft>
                          <a:spcPts val="0"/>
                        </a:spcAft>
                      </a:pPr>
                      <a:r>
                        <a:rPr lang="en-US" sz="1100">
                          <a:effectLst/>
                        </a:rPr>
                        <a:t>10-year-olds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girls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13112456"/>
                  </a:ext>
                </a:extLst>
              </a:tr>
              <a:tr h="83185">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en-US" sz="1100">
                          <a:effectLst/>
                        </a:rPr>
                        <a:t>boys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2865959"/>
                  </a:ext>
                </a:extLst>
              </a:tr>
              <a:tr h="163830">
                <a:tc rowSpan="4">
                  <a:txBody>
                    <a:bodyPr/>
                    <a:lstStyle/>
                    <a:p>
                      <a:pPr algn="ctr">
                        <a:lnSpc>
                          <a:spcPct val="115000"/>
                        </a:lnSpc>
                        <a:spcAft>
                          <a:spcPts val="0"/>
                        </a:spcAft>
                      </a:pPr>
                      <a:r>
                        <a:rPr lang="en-US" sz="1100">
                          <a:effectLst/>
                        </a:rPr>
                        <a:t> </a:t>
                      </a:r>
                      <a:endParaRPr lang="fr-FR" sz="1200">
                        <a:effectLst/>
                      </a:endParaRPr>
                    </a:p>
                    <a:p>
                      <a:pPr algn="ctr">
                        <a:lnSpc>
                          <a:spcPct val="115000"/>
                        </a:lnSpc>
                        <a:spcAft>
                          <a:spcPts val="0"/>
                        </a:spcAft>
                      </a:pPr>
                      <a:r>
                        <a:rPr lang="en-US" sz="1100">
                          <a:effectLst/>
                        </a:rPr>
                        <a:t> </a:t>
                      </a:r>
                      <a:endParaRPr lang="fr-FR" sz="1200">
                        <a:effectLst/>
                      </a:endParaRPr>
                    </a:p>
                    <a:p>
                      <a:pPr algn="ctr">
                        <a:lnSpc>
                          <a:spcPct val="115000"/>
                        </a:lnSpc>
                        <a:spcAft>
                          <a:spcPts val="0"/>
                        </a:spcAft>
                      </a:pPr>
                      <a:r>
                        <a:rPr lang="en-US" sz="1100">
                          <a:effectLst/>
                        </a:rPr>
                        <a:t>Adults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en-US" sz="1100">
                          <a:effectLst/>
                        </a:rPr>
                        <a:t>naive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women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9791602"/>
                  </a:ext>
                </a:extLst>
              </a:tr>
              <a:tr h="163830">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en-US" sz="1100">
                          <a:effectLst/>
                        </a:rPr>
                        <a:t>men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1447313"/>
                  </a:ext>
                </a:extLst>
              </a:tr>
              <a:tr h="160020">
                <a:tc vMerge="1">
                  <a:txBody>
                    <a:bodyPr/>
                    <a:lstStyle/>
                    <a:p>
                      <a:endParaRPr lang="fr-FR"/>
                    </a:p>
                  </a:txBody>
                  <a:tcPr/>
                </a:tc>
                <a:tc rowSpan="2">
                  <a:txBody>
                    <a:bodyPr/>
                    <a:lstStyle/>
                    <a:p>
                      <a:pPr algn="ctr">
                        <a:lnSpc>
                          <a:spcPct val="115000"/>
                        </a:lnSpc>
                        <a:spcAft>
                          <a:spcPts val="0"/>
                        </a:spcAft>
                      </a:pPr>
                      <a:r>
                        <a:rPr lang="en-US" sz="1100">
                          <a:effectLst/>
                        </a:rPr>
                        <a:t>expert</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100">
                          <a:effectLst/>
                        </a:rPr>
                        <a:t>women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6459821"/>
                  </a:ext>
                </a:extLst>
              </a:tr>
              <a:tr h="160020">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en-US" sz="1100">
                          <a:effectLst/>
                        </a:rPr>
                        <a:t>men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FR" sz="1100">
                          <a:effectLst/>
                        </a:rPr>
                        <a:t>n=5</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100" dirty="0">
                          <a:effectLst/>
                        </a:rPr>
                        <a:t>n=5</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2245291"/>
                  </a:ext>
                </a:extLst>
              </a:tr>
            </a:tbl>
          </a:graphicData>
        </a:graphic>
      </p:graphicFrame>
      <p:pic>
        <p:nvPicPr>
          <p:cNvPr id="5" name="Imag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6000"/>
                    </a14:imgEffect>
                  </a14:imgLayer>
                </a14:imgProps>
              </a:ext>
              <a:ext uri="{28A0092B-C50C-407E-A947-70E740481C1C}">
                <a14:useLocalDpi xmlns:a14="http://schemas.microsoft.com/office/drawing/2010/main" val="0"/>
              </a:ext>
            </a:extLst>
          </a:blip>
          <a:srcRect l="1094" t="4518" r="4301" b="6000"/>
          <a:stretch/>
        </p:blipFill>
        <p:spPr>
          <a:xfrm>
            <a:off x="358429" y="567734"/>
            <a:ext cx="2812844" cy="1742017"/>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4000"/>
                    </a14:imgEffect>
                  </a14:imgLayer>
                </a14:imgProps>
              </a:ext>
              <a:ext uri="{28A0092B-C50C-407E-A947-70E740481C1C}">
                <a14:useLocalDpi xmlns:a14="http://schemas.microsoft.com/office/drawing/2010/main" val="0"/>
              </a:ext>
            </a:extLst>
          </a:blip>
          <a:stretch>
            <a:fillRect/>
          </a:stretch>
        </p:blipFill>
        <p:spPr>
          <a:xfrm>
            <a:off x="363137" y="2492434"/>
            <a:ext cx="2812844" cy="1742017"/>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35000"/>
                    </a14:imgEffect>
                  </a14:imgLayer>
                </a14:imgProps>
              </a:ext>
              <a:ext uri="{28A0092B-C50C-407E-A947-70E740481C1C}">
                <a14:useLocalDpi xmlns:a14="http://schemas.microsoft.com/office/drawing/2010/main" val="0"/>
              </a:ext>
            </a:extLst>
          </a:blip>
          <a:stretch>
            <a:fillRect/>
          </a:stretch>
        </p:blipFill>
        <p:spPr>
          <a:xfrm>
            <a:off x="365661" y="4445710"/>
            <a:ext cx="2812844" cy="1752600"/>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4762500" y="1690688"/>
            <a:ext cx="5744329" cy="830997"/>
          </a:xfrm>
          <a:prstGeom prst="rect">
            <a:avLst/>
          </a:prstGeom>
          <a:noFill/>
        </p:spPr>
        <p:txBody>
          <a:bodyPr wrap="none" rtlCol="0">
            <a:spAutoFit/>
          </a:bodyPr>
          <a:lstStyle/>
          <a:p>
            <a:pPr marL="285750" indent="-285750">
              <a:buFont typeface="Arial" panose="020B0604020202020204" pitchFamily="34" charset="0"/>
              <a:buChar char="•"/>
            </a:pPr>
            <a:r>
              <a:rPr lang="fr-FR" sz="2400" dirty="0" smtClean="0">
                <a:solidFill>
                  <a:schemeClr val="bg1"/>
                </a:solidFill>
              </a:rPr>
              <a:t>5 chimpanzés au sanctuaire de Kumamoto</a:t>
            </a:r>
          </a:p>
          <a:p>
            <a:pPr marL="285750" indent="-285750">
              <a:buFont typeface="Arial" panose="020B0604020202020204" pitchFamily="34" charset="0"/>
              <a:buChar char="•"/>
            </a:pPr>
            <a:r>
              <a:rPr lang="fr-FR" sz="2400" dirty="0" smtClean="0">
                <a:solidFill>
                  <a:schemeClr val="bg1"/>
                </a:solidFill>
              </a:rPr>
              <a:t>180 enfants</a:t>
            </a:r>
            <a:endParaRPr lang="fr-FR" sz="2400" dirty="0">
              <a:solidFill>
                <a:schemeClr val="bg1"/>
              </a:solidFill>
            </a:endParaRPr>
          </a:p>
        </p:txBody>
      </p:sp>
    </p:spTree>
    <p:extLst>
      <p:ext uri="{BB962C8B-B14F-4D97-AF65-F5344CB8AC3E}">
        <p14:creationId xmlns:p14="http://schemas.microsoft.com/office/powerpoint/2010/main" val="354262613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TotalTime>
  <Words>509</Words>
  <Application>Microsoft Office PowerPoint</Application>
  <PresentationFormat>Grand écran</PresentationFormat>
  <Paragraphs>139</Paragraphs>
  <Slides>18</Slides>
  <Notes>0</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0</vt:i4>
      </vt:variant>
      <vt:variant>
        <vt:lpstr>Titres des diapositives</vt:lpstr>
      </vt:variant>
      <vt:variant>
        <vt:i4>18</vt:i4>
      </vt:variant>
    </vt:vector>
  </HeadingPairs>
  <TitlesOfParts>
    <vt:vector size="25" baseType="lpstr">
      <vt:lpstr>Arial</vt:lpstr>
      <vt:lpstr>Calibri</vt:lpstr>
      <vt:lpstr>Calibri Light</vt:lpstr>
      <vt:lpstr>Handwrite1</vt:lpstr>
      <vt:lpstr>Roboto Mono</vt:lpstr>
      <vt:lpstr>Times New Roman</vt:lpstr>
      <vt:lpstr>Thème Office</vt:lpstr>
      <vt:lpstr>  Dessine-moi un Mouton : Apprentissage et évolution du DEssin chez les Hominidés  </vt:lpstr>
      <vt:lpstr>L’art et le dessin chez les animaux</vt:lpstr>
      <vt:lpstr>Présentation PowerPoint</vt:lpstr>
      <vt:lpstr>Reconnaitre l’Art?  Reconnaitre la représentativité</vt:lpstr>
      <vt:lpstr>Apparition de l’Art chez Homo</vt:lpstr>
      <vt:lpstr>Ontogénie</vt:lpstr>
      <vt:lpstr>Comment identifier ces propriétés sans verbalisation chez les enfants mais également chez les grands singes? </vt:lpstr>
      <vt:lpstr>Présentation PowerPoint</vt:lpstr>
      <vt:lpstr>Collecte de données</vt:lpstr>
      <vt:lpstr>Fractale spatiale : μMLE (Lévy)</vt:lpstr>
      <vt:lpstr>Fractale temporelle : Coefficient de Hurst</vt:lpstr>
      <vt:lpstr>Futures études</vt:lpstr>
      <vt:lpstr>Utlisation du deep learning</vt:lpstr>
      <vt:lpstr>Présentation PowerPoint</vt:lpstr>
      <vt:lpstr>Présentation PowerPoint</vt:lpstr>
      <vt:lpstr>Présentation PowerPoint</vt:lpstr>
      <vt:lpstr>Dessins d’orang-outans</vt:lpstr>
      <vt:lpstr>Financement et calendrier</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Cédric Sueur</dc:creator>
  <cp:lastModifiedBy>Cédric Sueur</cp:lastModifiedBy>
  <cp:revision>13</cp:revision>
  <dcterms:created xsi:type="dcterms:W3CDTF">2020-09-22T19:15:04Z</dcterms:created>
  <dcterms:modified xsi:type="dcterms:W3CDTF">2020-09-23T12:02:18Z</dcterms:modified>
</cp:coreProperties>
</file>