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9" r:id="rId3"/>
    <p:sldId id="262" r:id="rId4"/>
    <p:sldId id="263" r:id="rId5"/>
    <p:sldId id="264" r:id="rId6"/>
    <p:sldId id="265" r:id="rId7"/>
    <p:sldId id="310" r:id="rId8"/>
    <p:sldId id="295" r:id="rId9"/>
    <p:sldId id="296" r:id="rId10"/>
    <p:sldId id="297" r:id="rId11"/>
    <p:sldId id="298" r:id="rId12"/>
    <p:sldId id="299" r:id="rId13"/>
    <p:sldId id="300" r:id="rId14"/>
    <p:sldId id="271" r:id="rId15"/>
    <p:sldId id="303" r:id="rId16"/>
    <p:sldId id="274" r:id="rId17"/>
    <p:sldId id="302" r:id="rId18"/>
    <p:sldId id="301" r:id="rId19"/>
    <p:sldId id="276" r:id="rId20"/>
    <p:sldId id="277" r:id="rId21"/>
    <p:sldId id="278" r:id="rId22"/>
    <p:sldId id="281" r:id="rId23"/>
    <p:sldId id="286" r:id="rId24"/>
    <p:sldId id="288" r:id="rId25"/>
    <p:sldId id="287" r:id="rId26"/>
    <p:sldId id="289" r:id="rId27"/>
    <p:sldId id="290" r:id="rId28"/>
    <p:sldId id="292" r:id="rId29"/>
    <p:sldId id="309" r:id="rId30"/>
    <p:sldId id="291" r:id="rId31"/>
    <p:sldId id="304" r:id="rId32"/>
    <p:sldId id="328" r:id="rId33"/>
    <p:sldId id="337" r:id="rId34"/>
    <p:sldId id="332" r:id="rId35"/>
    <p:sldId id="331" r:id="rId36"/>
    <p:sldId id="333" r:id="rId37"/>
    <p:sldId id="334" r:id="rId38"/>
    <p:sldId id="306" r:id="rId39"/>
    <p:sldId id="308" r:id="rId40"/>
    <p:sldId id="294" r:id="rId41"/>
    <p:sldId id="313" r:id="rId42"/>
    <p:sldId id="345" r:id="rId43"/>
    <p:sldId id="311" r:id="rId44"/>
    <p:sldId id="317" r:id="rId45"/>
    <p:sldId id="272" r:id="rId46"/>
    <p:sldId id="258" r:id="rId47"/>
    <p:sldId id="352" r:id="rId48"/>
    <p:sldId id="327" r:id="rId49"/>
    <p:sldId id="335" r:id="rId50"/>
    <p:sldId id="336" r:id="rId51"/>
    <p:sldId id="353" r:id="rId52"/>
    <p:sldId id="339" r:id="rId53"/>
    <p:sldId id="340" r:id="rId54"/>
    <p:sldId id="341" r:id="rId55"/>
    <p:sldId id="342" r:id="rId56"/>
    <p:sldId id="343" r:id="rId57"/>
    <p:sldId id="344" r:id="rId58"/>
    <p:sldId id="354" r:id="rId59"/>
    <p:sldId id="346" r:id="rId60"/>
    <p:sldId id="347" r:id="rId61"/>
    <p:sldId id="348" r:id="rId62"/>
    <p:sldId id="349" r:id="rId63"/>
    <p:sldId id="321" r:id="rId64"/>
    <p:sldId id="356" r:id="rId65"/>
    <p:sldId id="357" r:id="rId66"/>
    <p:sldId id="350" r:id="rId67"/>
    <p:sldId id="351" r:id="rId6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240" autoAdjust="0"/>
  </p:normalViewPr>
  <p:slideViewPr>
    <p:cSldViewPr showGuides="1">
      <p:cViewPr>
        <p:scale>
          <a:sx n="80" d="100"/>
          <a:sy n="80" d="100"/>
        </p:scale>
        <p:origin x="-1445" y="-178"/>
      </p:cViewPr>
      <p:guideLst>
        <p:guide orient="horz" pos="2024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FEE95-7945-4C84-B8F6-D6BF5170B9AF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CC6B-5D51-42C6-BD40-84B523A77B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73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BCC6B-5D51-42C6-BD40-84B523A77BA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9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BCC6B-5D51-42C6-BD40-84B523A77BA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9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BCC6B-5D51-42C6-BD40-84B523A77BA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9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BCC6B-5D51-42C6-BD40-84B523A77BA4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9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62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39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44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20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33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6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69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10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45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4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920C3-3C0E-4421-8C07-AC40F5B18757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3A867-10DD-447B-B94C-BB30B1D7AA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88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ale lifting its fluke (tail) out of the water before diving into the ocea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" y="0"/>
            <a:ext cx="9134789" cy="35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471143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Image analyses </a:t>
            </a:r>
            <a:r>
              <a:rPr lang="fr-FR" dirty="0" err="1" smtClean="0">
                <a:solidFill>
                  <a:schemeClr val="bg1"/>
                </a:solidFill>
              </a:rPr>
              <a:t>through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artificial</a:t>
            </a:r>
            <a:r>
              <a:rPr lang="fr-FR" dirty="0" smtClean="0">
                <a:solidFill>
                  <a:schemeClr val="bg1"/>
                </a:solidFill>
              </a:rPr>
              <a:t> intelligence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988768"/>
            <a:ext cx="6400800" cy="1752600"/>
          </a:xfrm>
        </p:spPr>
        <p:txBody>
          <a:bodyPr/>
          <a:lstStyle/>
          <a:p>
            <a:r>
              <a:rPr lang="fr-FR" dirty="0" smtClean="0"/>
              <a:t>C. </a:t>
            </a:r>
            <a:r>
              <a:rPr lang="fr-FR" dirty="0" err="1" smtClean="0"/>
              <a:t>Saraux</a:t>
            </a:r>
            <a:r>
              <a:rPr lang="fr-FR" dirty="0" smtClean="0"/>
              <a:t>, 01/10/2020</a:t>
            </a:r>
            <a:endParaRPr lang="fr-FR" dirty="0"/>
          </a:p>
          <a:p>
            <a:r>
              <a:rPr lang="fr-FR" dirty="0" smtClean="0"/>
              <a:t>Journée Machine </a:t>
            </a:r>
            <a:r>
              <a:rPr lang="fr-FR" dirty="0" err="1" smtClean="0"/>
              <a:t>learning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1026" name="Picture 2" descr="https://tse2.mm.bing.net/th?id=OIP.L9X1Bq9IEqcc1hA0LMCKBAAAAA&amp;pid=A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581650"/>
            <a:ext cx="15716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Introduction to Object Detection | Machine Learn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90730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8450" y="1679706"/>
            <a:ext cx="936104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LAMPADAIRE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8846" y="2420888"/>
            <a:ext cx="720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STATUE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47042" y="2420887"/>
            <a:ext cx="648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STATUE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41518" y="1545833"/>
            <a:ext cx="900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LAMPADAIRE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23182" y="2852936"/>
            <a:ext cx="504000" cy="18466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600" b="1" dirty="0" smtClean="0">
                <a:solidFill>
                  <a:schemeClr val="bg1"/>
                </a:solidFill>
              </a:rPr>
              <a:t>DRAPEAU</a:t>
            </a:r>
            <a:endParaRPr lang="fr-FR" sz="6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87824" y="6093296"/>
            <a:ext cx="345638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Objectif 2 : Reconnaissance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87824" y="6093296"/>
            <a:ext cx="345638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Objectif 2 : Reconnaissance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Reconnaissance d’espèces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28680" name="Picture 8" descr="Hidden Camera-trap Captures Rare Pictures Of Elusiv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9" y="1611707"/>
            <a:ext cx="4382871" cy="246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Camera Traps - Camtrap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71840"/>
            <a:ext cx="3801961" cy="25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ow to set up your camera tr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5"/>
          <a:stretch/>
        </p:blipFill>
        <p:spPr bwMode="auto">
          <a:xfrm>
            <a:off x="6372200" y="332656"/>
            <a:ext cx="1802700" cy="26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87824" y="6093296"/>
            <a:ext cx="345638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Objectif 2 : Reconnaissance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Reconnaissance d’espèces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Reconnaissance d’individus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4"/>
          <a:stretch/>
        </p:blipFill>
        <p:spPr bwMode="auto">
          <a:xfrm>
            <a:off x="4427984" y="1556792"/>
            <a:ext cx="244411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87823" y="6093296"/>
            <a:ext cx="388427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Objectif 3 : Suivi et trajectoires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558925"/>
            <a:ext cx="8350250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48264" y="5445224"/>
            <a:ext cx="179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Cheng et al. 2018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90872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Trajectoire d’animaux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8903" y="5253007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Poissons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27984" y="5253007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Chauve-souris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endParaRPr lang="fr-F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 à la main »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très chronophage</a:t>
            </a:r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Utilisation de </a:t>
            </a:r>
            <a:r>
              <a:rPr lang="fr-FR" sz="2400" dirty="0" err="1" smtClean="0">
                <a:solidFill>
                  <a:schemeClr val="bg1"/>
                </a:solidFill>
              </a:rPr>
              <a:t>citizen</a:t>
            </a:r>
            <a:r>
              <a:rPr lang="fr-FR" sz="2400" dirty="0" smtClean="0">
                <a:solidFill>
                  <a:schemeClr val="bg1"/>
                </a:solidFill>
              </a:rPr>
              <a:t> science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détections erreurs ? 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832050"/>
            <a:ext cx="4633490" cy="483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948264" y="54452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Hart et al. in </a:t>
            </a:r>
            <a:r>
              <a:rPr lang="fr-FR" i="1" dirty="0" err="1" smtClean="0">
                <a:solidFill>
                  <a:schemeClr val="bg1"/>
                </a:solidFill>
              </a:rPr>
              <a:t>press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Taille 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422" r="1574" b="2422"/>
          <a:stretch/>
        </p:blipFill>
        <p:spPr bwMode="auto">
          <a:xfrm>
            <a:off x="2002764" y="3356992"/>
            <a:ext cx="5112568" cy="338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436464" y="2472318"/>
            <a:ext cx="792088" cy="720080"/>
            <a:chOff x="2699792" y="2564904"/>
            <a:chExt cx="792088" cy="720080"/>
          </a:xfrm>
        </p:grpSpPr>
        <p:sp>
          <p:nvSpPr>
            <p:cNvPr id="2" name="Triangle isocèle 1"/>
            <p:cNvSpPr/>
            <p:nvPr/>
          </p:nvSpPr>
          <p:spPr>
            <a:xfrm>
              <a:off x="2699792" y="2564904"/>
              <a:ext cx="792088" cy="72008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941024" y="2758068"/>
              <a:ext cx="287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</a:rPr>
                <a:t>!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71" b="88000" l="51346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422" r="1574" b="2422"/>
          <a:stretch/>
        </p:blipFill>
        <p:spPr bwMode="auto">
          <a:xfrm>
            <a:off x="4600367" y="4006193"/>
            <a:ext cx="1411793" cy="9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5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fr-FR" sz="2400" dirty="0" smtClean="0">
              <a:solidFill>
                <a:schemeClr val="bg1"/>
              </a:solidFill>
            </a:endParaRPr>
          </a:p>
          <a:p>
            <a:pPr marL="1371600" lvl="2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Taille 	   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ratios !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436464" y="2472318"/>
            <a:ext cx="792088" cy="720080"/>
            <a:chOff x="2699792" y="2564904"/>
            <a:chExt cx="792088" cy="720080"/>
          </a:xfrm>
        </p:grpSpPr>
        <p:sp>
          <p:nvSpPr>
            <p:cNvPr id="2" name="Triangle isocèle 1"/>
            <p:cNvSpPr/>
            <p:nvPr/>
          </p:nvSpPr>
          <p:spPr>
            <a:xfrm>
              <a:off x="2699792" y="2564904"/>
              <a:ext cx="792088" cy="72008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941024" y="2758068"/>
              <a:ext cx="287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</a:rPr>
                <a:t>!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6082" name="Picture 2" descr="https://tse4.mm.bing.net/th?id=OIP.BcCdyIn-TaNj-q1d6eawCQHaEK&amp;pid=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00336"/>
            <a:ext cx="45148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>
            <a:off x="3228552" y="4293096"/>
            <a:ext cx="648072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228552" y="4077072"/>
            <a:ext cx="2423568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4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Automatique : 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https://www.learnopencv.com/wp-content/uploads/2016/11/hog-preprocess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3349" r="31600" b="9266"/>
          <a:stretch/>
        </p:blipFill>
        <p:spPr bwMode="auto">
          <a:xfrm>
            <a:off x="107505" y="2996952"/>
            <a:ext cx="5747864" cy="37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learnopencv.com/wp-content/uploads/2016/11/hog-preprocess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3" t="28437" r="15968" b="33845"/>
          <a:stretch/>
        </p:blipFill>
        <p:spPr bwMode="auto">
          <a:xfrm>
            <a:off x="7092280" y="3789040"/>
            <a:ext cx="786063" cy="162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6084168" y="4293096"/>
            <a:ext cx="720080" cy="580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3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Introduction to Object Detection | Machine Learn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90730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Automatique : 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1979712" y="4509120"/>
            <a:ext cx="720080" cy="580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462" name="Picture 6" descr="https://www.learnopencv.com/wp-content/uploads/2016/11/hog-cel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7044"/>
            <a:ext cx="1476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learnopencv.com/wp-content/uploads/2016/11/hog-preprocess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3" t="28437" r="15968" b="33845"/>
          <a:stretch/>
        </p:blipFill>
        <p:spPr bwMode="auto">
          <a:xfrm>
            <a:off x="323532" y="3214532"/>
            <a:ext cx="143216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www.learnopencv.com/wp-content/uploads/2016/11/hog-cel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7044"/>
            <a:ext cx="1476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Automatique : 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www.learnopencv.com/wp-content/uploads/2016/11/hog-preprocess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3" t="28437" r="15968" b="33845"/>
          <a:stretch/>
        </p:blipFill>
        <p:spPr bwMode="auto">
          <a:xfrm>
            <a:off x="323532" y="3214532"/>
            <a:ext cx="143216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www.learnopencv.com/wp-content/uploads/2016/11/gradien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4"/>
          <a:stretch/>
        </p:blipFill>
        <p:spPr bwMode="auto">
          <a:xfrm>
            <a:off x="7236296" y="3217044"/>
            <a:ext cx="1397225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èche droite 8"/>
          <p:cNvSpPr/>
          <p:nvPr/>
        </p:nvSpPr>
        <p:spPr>
          <a:xfrm>
            <a:off x="1979712" y="4509120"/>
            <a:ext cx="720080" cy="580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 descr="https://www.learnopencv.com/wp-content/uploads/2016/12/hog-cell-gradient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3" t="22701" r="36785" b="32198"/>
          <a:stretch/>
        </p:blipFill>
        <p:spPr bwMode="auto">
          <a:xfrm>
            <a:off x="5032375" y="3776465"/>
            <a:ext cx="1408530" cy="14211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9796" y="3388895"/>
            <a:ext cx="180000" cy="1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>
            <a:off x="3653816" y="3388895"/>
            <a:ext cx="1350232" cy="3875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639796" y="3568895"/>
            <a:ext cx="1392579" cy="16603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148064" y="33477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Gradient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4" descr="https://www.learnopencv.com/wp-content/uploads/2016/12/hog-cell-gradient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5" t="1677" r="5810" b="50437"/>
          <a:stretch/>
        </p:blipFill>
        <p:spPr bwMode="auto">
          <a:xfrm>
            <a:off x="5049804" y="5385547"/>
            <a:ext cx="1396479" cy="144032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 smtClean="0">
                <a:solidFill>
                  <a:schemeClr val="bg1"/>
                </a:solidFill>
              </a:rPr>
              <a:t>Classification par apprentissage </a:t>
            </a:r>
            <a:r>
              <a:rPr lang="fr-FR" sz="2400" dirty="0" smtClean="0">
                <a:solidFill>
                  <a:schemeClr val="bg1"/>
                </a:solidFill>
              </a:rPr>
              <a:t>automatique</a:t>
            </a:r>
          </a:p>
          <a:p>
            <a:pPr lvl="1"/>
            <a:endParaRPr lang="fr-FR" sz="2400" dirty="0" smtClean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65224"/>
            <a:ext cx="2323028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3465224"/>
            <a:ext cx="3842628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0" y="3465224"/>
            <a:ext cx="2201898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08519" y="2757338"/>
            <a:ext cx="2736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2000" dirty="0">
                <a:solidFill>
                  <a:schemeClr val="bg1"/>
                </a:solidFill>
              </a:rPr>
              <a:t>SVM (séparateurs à vaste marge)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08937" y="2745144"/>
            <a:ext cx="2736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2000" dirty="0">
                <a:solidFill>
                  <a:schemeClr val="bg1"/>
                </a:solidFill>
              </a:rPr>
              <a:t>Arbres de </a:t>
            </a:r>
            <a:r>
              <a:rPr lang="fr-FR" sz="2000" dirty="0" smtClean="0">
                <a:solidFill>
                  <a:schemeClr val="bg1"/>
                </a:solidFill>
              </a:rPr>
              <a:t>décision </a:t>
            </a:r>
            <a:r>
              <a:rPr lang="fr-FR" sz="2000" dirty="0">
                <a:solidFill>
                  <a:schemeClr val="bg1"/>
                </a:solidFill>
              </a:rPr>
              <a:t>et </a:t>
            </a:r>
            <a:r>
              <a:rPr lang="fr-FR" sz="2000" dirty="0" err="1">
                <a:solidFill>
                  <a:schemeClr val="bg1"/>
                </a:solidFill>
              </a:rPr>
              <a:t>random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forests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4209" y="2745144"/>
            <a:ext cx="2736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2000" dirty="0" smtClean="0">
                <a:solidFill>
                  <a:schemeClr val="bg1"/>
                </a:solidFill>
              </a:rPr>
              <a:t>Plus proches voisins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</a:t>
            </a:r>
            <a:r>
              <a:rPr lang="fr-FR" sz="2400" dirty="0" smtClean="0">
                <a:solidFill>
                  <a:schemeClr val="bg1"/>
                </a:solidFill>
              </a:rPr>
              <a:t>de neurones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8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de neurones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6136" y="3580244"/>
            <a:ext cx="720080" cy="640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7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5856" y="2717696"/>
            <a:ext cx="4536504" cy="4140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de neurones</a:t>
            </a:r>
          </a:p>
        </p:txBody>
      </p:sp>
      <p:sp>
        <p:nvSpPr>
          <p:cNvPr id="6" name="Ellipse 5"/>
          <p:cNvSpPr/>
          <p:nvPr/>
        </p:nvSpPr>
        <p:spPr>
          <a:xfrm>
            <a:off x="5537800" y="3242816"/>
            <a:ext cx="936104" cy="93610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413232" y="379781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409864" y="487793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413232" y="592189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6"/>
            <a:endCxn id="6" idx="2"/>
          </p:cNvCxnSpPr>
          <p:nvPr/>
        </p:nvCxnSpPr>
        <p:spPr>
          <a:xfrm flipV="1">
            <a:off x="4349336" y="3710868"/>
            <a:ext cx="1188464" cy="555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9" idx="6"/>
            <a:endCxn id="6" idx="2"/>
          </p:cNvCxnSpPr>
          <p:nvPr/>
        </p:nvCxnSpPr>
        <p:spPr>
          <a:xfrm flipV="1">
            <a:off x="4345968" y="3710868"/>
            <a:ext cx="1191832" cy="16351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0" idx="6"/>
            <a:endCxn id="6" idx="2"/>
          </p:cNvCxnSpPr>
          <p:nvPr/>
        </p:nvCxnSpPr>
        <p:spPr>
          <a:xfrm flipV="1">
            <a:off x="4349336" y="3710868"/>
            <a:ext cx="1188464" cy="2679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516712" y="3680388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72544" y="4336452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94920" y="5050408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4390864" y="2717696"/>
                <a:ext cx="1368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1"/>
                    </a:solidFill>
                  </a:rPr>
                  <a:t>Fonction d’entrée</a:t>
                </a:r>
              </a:p>
              <a:p>
                <a:r>
                  <a:rPr lang="fr-FR" dirty="0" smtClean="0">
                    <a:solidFill>
                      <a:schemeClr val="tx1"/>
                    </a:solidFill>
                  </a:rPr>
                  <a:t>α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864" y="2717696"/>
                <a:ext cx="1368152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3556" t="-3311" r="-8000" b="-741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/>
          <p:cNvSpPr txBox="1"/>
          <p:nvPr/>
        </p:nvSpPr>
        <p:spPr>
          <a:xfrm>
            <a:off x="3686024" y="4049720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1</a:t>
            </a:r>
            <a:endParaRPr lang="fr-FR" b="1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686024" y="5133816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2</a:t>
            </a:r>
            <a:endParaRPr lang="fr-FR" b="1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686297" y="6205282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3</a:t>
            </a:r>
            <a:endParaRPr lang="fr-FR" b="1" baseline="-25000" dirty="0"/>
          </a:p>
        </p:txBody>
      </p:sp>
    </p:spTree>
    <p:extLst>
      <p:ext uri="{BB962C8B-B14F-4D97-AF65-F5344CB8AC3E}">
        <p14:creationId xmlns:p14="http://schemas.microsoft.com/office/powerpoint/2010/main" val="32004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5856" y="2717696"/>
            <a:ext cx="4536504" cy="4140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de neurones</a:t>
            </a:r>
          </a:p>
        </p:txBody>
      </p:sp>
      <p:sp>
        <p:nvSpPr>
          <p:cNvPr id="6" name="Ellipse 5"/>
          <p:cNvSpPr/>
          <p:nvPr/>
        </p:nvSpPr>
        <p:spPr>
          <a:xfrm>
            <a:off x="5537800" y="3242816"/>
            <a:ext cx="936104" cy="93610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413232" y="379781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409864" y="487793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413232" y="592189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6"/>
            <a:endCxn id="6" idx="2"/>
          </p:cNvCxnSpPr>
          <p:nvPr/>
        </p:nvCxnSpPr>
        <p:spPr>
          <a:xfrm flipV="1">
            <a:off x="4349336" y="3710868"/>
            <a:ext cx="1188464" cy="555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9" idx="6"/>
            <a:endCxn id="6" idx="2"/>
          </p:cNvCxnSpPr>
          <p:nvPr/>
        </p:nvCxnSpPr>
        <p:spPr>
          <a:xfrm flipV="1">
            <a:off x="4345968" y="3710868"/>
            <a:ext cx="1191832" cy="16351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0" idx="6"/>
            <a:endCxn id="6" idx="2"/>
          </p:cNvCxnSpPr>
          <p:nvPr/>
        </p:nvCxnSpPr>
        <p:spPr>
          <a:xfrm flipV="1">
            <a:off x="4349336" y="3710868"/>
            <a:ext cx="1188464" cy="2679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516712" y="3680388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72544" y="4336452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94920" y="5050408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4390864" y="2717696"/>
                <a:ext cx="1368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1"/>
                    </a:solidFill>
                  </a:rPr>
                  <a:t>Fonction d’entrée</a:t>
                </a:r>
              </a:p>
              <a:p>
                <a:r>
                  <a:rPr lang="fr-FR" dirty="0" smtClean="0">
                    <a:solidFill>
                      <a:schemeClr val="tx1"/>
                    </a:solidFill>
                  </a:rPr>
                  <a:t>α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864" y="2717696"/>
                <a:ext cx="1368152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3556" t="-3311" r="-8000" b="-741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/>
          <p:cNvSpPr txBox="1"/>
          <p:nvPr/>
        </p:nvSpPr>
        <p:spPr>
          <a:xfrm>
            <a:off x="3686024" y="4049720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1</a:t>
            </a:r>
            <a:endParaRPr lang="fr-FR" b="1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686024" y="5133816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2</a:t>
            </a:r>
            <a:endParaRPr lang="fr-FR" b="1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686297" y="6205282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3</a:t>
            </a:r>
            <a:endParaRPr lang="fr-FR" b="1" baseline="-25000" dirty="0"/>
          </a:p>
        </p:txBody>
      </p:sp>
      <p:cxnSp>
        <p:nvCxnSpPr>
          <p:cNvPr id="21" name="Connecteur droit 20"/>
          <p:cNvCxnSpPr>
            <a:stCxn id="6" idx="6"/>
          </p:cNvCxnSpPr>
          <p:nvPr/>
        </p:nvCxnSpPr>
        <p:spPr>
          <a:xfrm>
            <a:off x="6473904" y="3710868"/>
            <a:ext cx="126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6372200" y="2717696"/>
                <a:ext cx="1368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1"/>
                    </a:solidFill>
                  </a:rPr>
                  <a:t>Fonction d’activation</a:t>
                </a:r>
              </a:p>
              <a:p>
                <a:r>
                  <a:rPr lang="el-GR" dirty="0" smtClean="0">
                    <a:solidFill>
                      <a:schemeClr val="tx1"/>
                    </a:solidFill>
                  </a:rPr>
                  <a:t>σ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717696"/>
                <a:ext cx="1368152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3556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1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5856" y="2717696"/>
            <a:ext cx="4536504" cy="4140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de neurones</a:t>
            </a:r>
          </a:p>
        </p:txBody>
      </p:sp>
      <p:sp>
        <p:nvSpPr>
          <p:cNvPr id="6" name="Ellipse 5"/>
          <p:cNvSpPr/>
          <p:nvPr/>
        </p:nvSpPr>
        <p:spPr>
          <a:xfrm>
            <a:off x="5537800" y="3242816"/>
            <a:ext cx="936104" cy="93610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413232" y="379781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409864" y="487793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413232" y="5921896"/>
            <a:ext cx="936104" cy="936104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6"/>
            <a:endCxn id="6" idx="2"/>
          </p:cNvCxnSpPr>
          <p:nvPr/>
        </p:nvCxnSpPr>
        <p:spPr>
          <a:xfrm flipV="1">
            <a:off x="4349336" y="3710868"/>
            <a:ext cx="1188464" cy="555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9" idx="6"/>
            <a:endCxn id="6" idx="2"/>
          </p:cNvCxnSpPr>
          <p:nvPr/>
        </p:nvCxnSpPr>
        <p:spPr>
          <a:xfrm flipV="1">
            <a:off x="4345968" y="3710868"/>
            <a:ext cx="1191832" cy="16351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0" idx="6"/>
            <a:endCxn id="6" idx="2"/>
          </p:cNvCxnSpPr>
          <p:nvPr/>
        </p:nvCxnSpPr>
        <p:spPr>
          <a:xfrm flipV="1">
            <a:off x="4349336" y="3710868"/>
            <a:ext cx="1188464" cy="26790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516712" y="3680388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72544" y="4336452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94920" y="5050408"/>
            <a:ext cx="59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ω</a:t>
            </a:r>
            <a:r>
              <a:rPr lang="fr-F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fr-FR" b="1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4390864" y="2717696"/>
                <a:ext cx="1368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1"/>
                    </a:solidFill>
                  </a:rPr>
                  <a:t>Fonction d’entrée</a:t>
                </a:r>
              </a:p>
              <a:p>
                <a:r>
                  <a:rPr lang="fr-FR" dirty="0" smtClean="0">
                    <a:solidFill>
                      <a:schemeClr val="tx1"/>
                    </a:solidFill>
                  </a:rPr>
                  <a:t>α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864" y="2717696"/>
                <a:ext cx="1368152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3556" t="-3311" r="-8000" b="-741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/>
          <p:cNvSpPr txBox="1"/>
          <p:nvPr/>
        </p:nvSpPr>
        <p:spPr>
          <a:xfrm>
            <a:off x="3686024" y="4049720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1</a:t>
            </a:r>
            <a:endParaRPr lang="fr-FR" b="1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686024" y="5133816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2</a:t>
            </a:r>
            <a:endParaRPr lang="fr-FR" b="1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686297" y="6205282"/>
            <a:ext cx="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x</a:t>
            </a:r>
            <a:r>
              <a:rPr lang="fr-FR" b="1" baseline="-25000" dirty="0" smtClean="0"/>
              <a:t>3</a:t>
            </a:r>
            <a:endParaRPr lang="fr-FR" b="1" baseline="-25000" dirty="0"/>
          </a:p>
        </p:txBody>
      </p:sp>
      <p:cxnSp>
        <p:nvCxnSpPr>
          <p:cNvPr id="21" name="Connecteur droit 20"/>
          <p:cNvCxnSpPr>
            <a:stCxn id="6" idx="6"/>
          </p:cNvCxnSpPr>
          <p:nvPr/>
        </p:nvCxnSpPr>
        <p:spPr>
          <a:xfrm>
            <a:off x="6473904" y="3710868"/>
            <a:ext cx="126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6372200" y="2717696"/>
                <a:ext cx="1368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1"/>
                    </a:solidFill>
                  </a:rPr>
                  <a:t>Fonction d’activation</a:t>
                </a:r>
              </a:p>
              <a:p>
                <a:r>
                  <a:rPr lang="el-GR" dirty="0" smtClean="0">
                    <a:solidFill>
                      <a:schemeClr val="tx1"/>
                    </a:solidFill>
                  </a:rPr>
                  <a:t>σ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717696"/>
                <a:ext cx="1368152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3556" t="-3311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6141936" y="4672151"/>
            <a:ext cx="159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Identité</a:t>
            </a:r>
          </a:p>
          <a:p>
            <a:r>
              <a:rPr lang="fr-FR" dirty="0" smtClean="0"/>
              <a:t>Sigmoïde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Exponentielle</a:t>
            </a:r>
          </a:p>
          <a:p>
            <a:r>
              <a:rPr lang="fr-FR" dirty="0" smtClean="0"/>
              <a:t>Polynomiale</a:t>
            </a:r>
          </a:p>
          <a:p>
            <a:r>
              <a:rPr lang="fr-FR" sz="2400" dirty="0" smtClean="0"/>
              <a:t>…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de neurones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668344" y="3602047"/>
                <a:ext cx="1440160" cy="2646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Sortie </a:t>
                </a:r>
              </a:p>
              <a:p>
                <a:endParaRPr lang="fr-FR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  <a:p>
                <a:endParaRPr lang="fr-FR" dirty="0" smtClean="0">
                  <a:solidFill>
                    <a:schemeClr val="bg1"/>
                  </a:solidFill>
                </a:endParaRPr>
              </a:p>
              <a:p>
                <a:r>
                  <a:rPr lang="fr-FR" dirty="0" smtClean="0">
                    <a:solidFill>
                      <a:schemeClr val="bg1"/>
                    </a:solidFill>
                  </a:rPr>
                  <a:t>Probabilité de chaque classe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4" y="3602047"/>
                <a:ext cx="1440160" cy="2646045"/>
              </a:xfrm>
              <a:prstGeom prst="rect">
                <a:avLst/>
              </a:prstGeom>
              <a:blipFill rotWithShape="1">
                <a:blip r:embed="rId3"/>
                <a:stretch>
                  <a:fillRect l="-3814" t="-1152" b="-2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0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r="4555"/>
          <a:stretch/>
        </p:blipFill>
        <p:spPr bwMode="auto">
          <a:xfrm>
            <a:off x="1619672" y="3580244"/>
            <a:ext cx="5844540" cy="31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2 </a:t>
            </a:r>
            <a:r>
              <a:rPr lang="fr-FR" sz="2400" smtClean="0">
                <a:solidFill>
                  <a:schemeClr val="bg1"/>
                </a:solidFill>
              </a:rPr>
              <a:t>: </a:t>
            </a:r>
            <a:r>
              <a:rPr lang="fr-FR" sz="2400">
                <a:solidFill>
                  <a:schemeClr val="bg1"/>
                </a:solidFill>
              </a:rPr>
              <a:t>Classification par apprentissage automatique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SVM (séparateurs à vaste marge)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Arbres de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décision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random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forests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Plus proches voisins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Réseau de neurones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668344" y="3602047"/>
                <a:ext cx="1440160" cy="2646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Sortie </a:t>
                </a:r>
              </a:p>
              <a:p>
                <a:endParaRPr lang="fr-FR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𝑆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fr-FR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  <a:p>
                <a:endParaRPr lang="fr-FR" dirty="0" smtClean="0">
                  <a:solidFill>
                    <a:schemeClr val="bg1"/>
                  </a:solidFill>
                </a:endParaRPr>
              </a:p>
              <a:p>
                <a:r>
                  <a:rPr lang="fr-FR" dirty="0" smtClean="0">
                    <a:solidFill>
                      <a:schemeClr val="bg1"/>
                    </a:solidFill>
                  </a:rPr>
                  <a:t>Probabilité de chaque classe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4" y="3602047"/>
                <a:ext cx="1440160" cy="2646045"/>
              </a:xfrm>
              <a:prstGeom prst="rect">
                <a:avLst/>
              </a:prstGeom>
              <a:blipFill rotWithShape="1">
                <a:blip r:embed="rId3"/>
                <a:stretch>
                  <a:fillRect l="-3814" t="-1152" b="-2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èche courbée vers le haut 1"/>
          <p:cNvSpPr/>
          <p:nvPr/>
        </p:nvSpPr>
        <p:spPr>
          <a:xfrm flipH="1" flipV="1">
            <a:off x="4788024" y="3140968"/>
            <a:ext cx="2592288" cy="864096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71015" y="27809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b="1" dirty="0" smtClean="0">
                <a:solidFill>
                  <a:srgbClr val="00B0F0"/>
                </a:solidFill>
              </a:rPr>
              <a:t>Apprentissage</a:t>
            </a:r>
            <a:endParaRPr lang="fr-F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752" r="1038" b="825"/>
          <a:stretch/>
        </p:blipFill>
        <p:spPr bwMode="auto">
          <a:xfrm>
            <a:off x="2358748" y="84406"/>
            <a:ext cx="5957668" cy="67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s://www.researchgate.net/publication/337664424/figure/fig2/AS:831358402326530@1575222697772/The-difference-between-CNN-and-machine-learning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07985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26369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Chaque </a:t>
            </a:r>
            <a:r>
              <a:rPr lang="fr-FR" dirty="0" smtClean="0">
                <a:solidFill>
                  <a:schemeClr val="bg1"/>
                </a:solidFill>
              </a:rPr>
              <a:t>pixel devient une combinaison linéaire de ses voisins en fonction du filtre de convolution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idden Camera-trap Captures Rare Pictures Of Elusiv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6" y="3789040"/>
            <a:ext cx="438287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26369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Chaque </a:t>
            </a:r>
            <a:r>
              <a:rPr lang="fr-FR" dirty="0" smtClean="0">
                <a:solidFill>
                  <a:schemeClr val="bg1"/>
                </a:solidFill>
              </a:rPr>
              <a:t>pixel devient une combinaison linéaire de ses voisins en fonction du filtre de convolution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idden Camera-trap Captures Rare Pictures Of Elusiv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6" y="3789040"/>
            <a:ext cx="438287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07924"/>
              </p:ext>
            </p:extLst>
          </p:nvPr>
        </p:nvGraphicFramePr>
        <p:xfrm>
          <a:off x="240189" y="3789370"/>
          <a:ext cx="4320000" cy="25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26369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Chaque </a:t>
            </a:r>
            <a:r>
              <a:rPr lang="fr-FR" dirty="0" smtClean="0">
                <a:solidFill>
                  <a:schemeClr val="bg1"/>
                </a:solidFill>
              </a:rPr>
              <a:t>pixel devient une combinaison linéaire de ses voisins en fonction du filtre de convolution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idden Camera-trap Captures Rare Pictures Of Elusiv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6" y="3789040"/>
            <a:ext cx="438287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79291"/>
              </p:ext>
            </p:extLst>
          </p:nvPr>
        </p:nvGraphicFramePr>
        <p:xfrm>
          <a:off x="240189" y="3789370"/>
          <a:ext cx="4320000" cy="25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26369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Chaque </a:t>
            </a:r>
            <a:r>
              <a:rPr lang="fr-FR" dirty="0" smtClean="0">
                <a:solidFill>
                  <a:schemeClr val="bg1"/>
                </a:solidFill>
              </a:rPr>
              <a:t>pixel devient une combinaison linéaire de ses voisins en fonction du filtre de convolution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idden Camera-trap Captures Rare Pictures Of Elusiv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6" y="3789040"/>
            <a:ext cx="438287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5317"/>
              </p:ext>
            </p:extLst>
          </p:nvPr>
        </p:nvGraphicFramePr>
        <p:xfrm>
          <a:off x="240189" y="3789370"/>
          <a:ext cx="4320000" cy="25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26369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Chaque </a:t>
            </a:r>
            <a:r>
              <a:rPr lang="fr-FR" dirty="0" smtClean="0">
                <a:solidFill>
                  <a:schemeClr val="bg1"/>
                </a:solidFill>
              </a:rPr>
              <a:t>pixel devient une combinaison linéaire de ses voisins en fonction du filtre de convolution :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53637"/>
              </p:ext>
            </p:extLst>
          </p:nvPr>
        </p:nvGraphicFramePr>
        <p:xfrm>
          <a:off x="594746" y="4149200"/>
          <a:ext cx="1080000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932040" y="388779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Filtre 3*3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idden Camera-trap Captures Rare Pictures Of Elusiv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6" y="3789040"/>
            <a:ext cx="438287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749660"/>
              </p:ext>
            </p:extLst>
          </p:nvPr>
        </p:nvGraphicFramePr>
        <p:xfrm>
          <a:off x="240189" y="3789370"/>
          <a:ext cx="4320000" cy="25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263691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Chaque </a:t>
            </a:r>
            <a:r>
              <a:rPr lang="fr-FR" dirty="0" smtClean="0">
                <a:solidFill>
                  <a:schemeClr val="bg1"/>
                </a:solidFill>
              </a:rPr>
              <a:t>pixel devient une combinaison linéaire de ses voisins en fonction du filtre de convolution :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022284"/>
              </p:ext>
            </p:extLst>
          </p:nvPr>
        </p:nvGraphicFramePr>
        <p:xfrm>
          <a:off x="253893" y="3803128"/>
          <a:ext cx="180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/>
                <a:gridCol w="360000"/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932040" y="388779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Filtre </a:t>
            </a:r>
            <a:r>
              <a:rPr lang="fr-FR" dirty="0" smtClean="0">
                <a:solidFill>
                  <a:schemeClr val="bg1"/>
                </a:solidFill>
              </a:rPr>
              <a:t>5*5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3399"/>
          <a:stretch/>
        </p:blipFill>
        <p:spPr bwMode="auto">
          <a:xfrm>
            <a:off x="1228896" y="2132855"/>
            <a:ext cx="6696744" cy="462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47048" y="4438853"/>
            <a:ext cx="140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Filtres de convolution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733256"/>
            <a:ext cx="122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Image résultante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30593" y="17971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Villon 2019, </a:t>
            </a:r>
            <a:r>
              <a:rPr lang="fr-FR" i="1" dirty="0" err="1" smtClean="0">
                <a:solidFill>
                  <a:schemeClr val="bg1"/>
                </a:solidFill>
              </a:rPr>
              <a:t>PhD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Filtre de convolution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4369347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79512" y="3645024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Image input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Flèche en arc 7"/>
          <p:cNvSpPr/>
          <p:nvPr/>
        </p:nvSpPr>
        <p:spPr>
          <a:xfrm>
            <a:off x="3347864" y="3507105"/>
            <a:ext cx="864096" cy="85799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05699"/>
              <a:gd name="adj5" fmla="val 125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36823" y="3028890"/>
            <a:ext cx="16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Convolutions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915816" y="3013045"/>
            <a:ext cx="16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FF00"/>
                </a:solidFill>
              </a:rPr>
              <a:t>Pooling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26" name="Flèche en arc 25"/>
          <p:cNvSpPr/>
          <p:nvPr/>
        </p:nvSpPr>
        <p:spPr>
          <a:xfrm>
            <a:off x="1475656" y="3356992"/>
            <a:ext cx="864096" cy="85799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05699"/>
              <a:gd name="adj5" fmla="val 125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11960" y="42512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4364360" y="44036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516760" y="45560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669160" y="47084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821560" y="48608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4973960" y="50132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4427984" y="3025704"/>
            <a:ext cx="1645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FF00"/>
                </a:solidFill>
              </a:rPr>
              <a:t>Flattening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6166900" y="3359299"/>
            <a:ext cx="428680" cy="4297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6166900" y="3863355"/>
            <a:ext cx="428680" cy="4297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6166900" y="4367411"/>
            <a:ext cx="428680" cy="4297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6166900" y="4871467"/>
            <a:ext cx="428680" cy="4297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6166900" y="5375523"/>
            <a:ext cx="428680" cy="4297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6156176" y="5879579"/>
            <a:ext cx="428680" cy="4297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7468398" y="3356992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7468398" y="3861048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7468398" y="4365104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7468398" y="2852936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7468398" y="4869160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7468398" y="5373216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7457674" y="5877272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7452320" y="6355440"/>
            <a:ext cx="428680" cy="42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8604448" y="3861048"/>
            <a:ext cx="428680" cy="42974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8604448" y="4365104"/>
            <a:ext cx="428680" cy="42974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8604448" y="4869160"/>
            <a:ext cx="428680" cy="42974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8604448" y="5373216"/>
            <a:ext cx="428680" cy="42974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5868144" y="2577098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Neurones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d’entrée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8004463" y="2717304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Neurones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De sortie</a:t>
            </a:r>
            <a:endParaRPr lang="fr-FR" sz="2000" b="1" dirty="0">
              <a:solidFill>
                <a:schemeClr val="bg1"/>
              </a:solidFill>
            </a:endParaRPr>
          </a:p>
        </p:txBody>
      </p:sp>
      <p:cxnSp>
        <p:nvCxnSpPr>
          <p:cNvPr id="67" name="Connecteur droit 66"/>
          <p:cNvCxnSpPr>
            <a:stCxn id="23" idx="6"/>
            <a:endCxn id="52" idx="2"/>
          </p:cNvCxnSpPr>
          <p:nvPr/>
        </p:nvCxnSpPr>
        <p:spPr>
          <a:xfrm flipV="1">
            <a:off x="6595580" y="3067807"/>
            <a:ext cx="872818" cy="5063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23" idx="6"/>
            <a:endCxn id="49" idx="2"/>
          </p:cNvCxnSpPr>
          <p:nvPr/>
        </p:nvCxnSpPr>
        <p:spPr>
          <a:xfrm flipV="1">
            <a:off x="6595580" y="3571863"/>
            <a:ext cx="872818" cy="23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>
            <a:stCxn id="23" idx="6"/>
            <a:endCxn id="50" idx="2"/>
          </p:cNvCxnSpPr>
          <p:nvPr/>
        </p:nvCxnSpPr>
        <p:spPr>
          <a:xfrm>
            <a:off x="6595580" y="3574170"/>
            <a:ext cx="872818" cy="5017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>
            <a:stCxn id="23" idx="6"/>
            <a:endCxn id="51" idx="2"/>
          </p:cNvCxnSpPr>
          <p:nvPr/>
        </p:nvCxnSpPr>
        <p:spPr>
          <a:xfrm>
            <a:off x="6595580" y="3574170"/>
            <a:ext cx="872818" cy="10058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>
            <a:stCxn id="23" idx="6"/>
            <a:endCxn id="53" idx="2"/>
          </p:cNvCxnSpPr>
          <p:nvPr/>
        </p:nvCxnSpPr>
        <p:spPr>
          <a:xfrm>
            <a:off x="6595580" y="3574170"/>
            <a:ext cx="872818" cy="150986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>
            <a:stCxn id="23" idx="6"/>
            <a:endCxn id="54" idx="2"/>
          </p:cNvCxnSpPr>
          <p:nvPr/>
        </p:nvCxnSpPr>
        <p:spPr>
          <a:xfrm>
            <a:off x="6595580" y="3574170"/>
            <a:ext cx="872818" cy="20139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>
            <a:stCxn id="23" idx="6"/>
            <a:endCxn id="56" idx="2"/>
          </p:cNvCxnSpPr>
          <p:nvPr/>
        </p:nvCxnSpPr>
        <p:spPr>
          <a:xfrm>
            <a:off x="6595580" y="3574170"/>
            <a:ext cx="856740" cy="299614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>
            <a:stCxn id="40" idx="6"/>
            <a:endCxn id="52" idx="2"/>
          </p:cNvCxnSpPr>
          <p:nvPr/>
        </p:nvCxnSpPr>
        <p:spPr>
          <a:xfrm flipV="1">
            <a:off x="6595580" y="3067807"/>
            <a:ext cx="872818" cy="101041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>
            <a:stCxn id="40" idx="6"/>
            <a:endCxn id="49" idx="2"/>
          </p:cNvCxnSpPr>
          <p:nvPr/>
        </p:nvCxnSpPr>
        <p:spPr>
          <a:xfrm flipV="1">
            <a:off x="6595580" y="3571863"/>
            <a:ext cx="872818" cy="5063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>
            <a:stCxn id="40" idx="6"/>
            <a:endCxn id="50" idx="2"/>
          </p:cNvCxnSpPr>
          <p:nvPr/>
        </p:nvCxnSpPr>
        <p:spPr>
          <a:xfrm flipV="1">
            <a:off x="6595580" y="4075919"/>
            <a:ext cx="872818" cy="23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>
            <a:stCxn id="40" idx="6"/>
            <a:endCxn id="51" idx="2"/>
          </p:cNvCxnSpPr>
          <p:nvPr/>
        </p:nvCxnSpPr>
        <p:spPr>
          <a:xfrm>
            <a:off x="6595580" y="4078226"/>
            <a:ext cx="872818" cy="5017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>
            <a:stCxn id="40" idx="6"/>
            <a:endCxn id="53" idx="2"/>
          </p:cNvCxnSpPr>
          <p:nvPr/>
        </p:nvCxnSpPr>
        <p:spPr>
          <a:xfrm>
            <a:off x="6595580" y="4078226"/>
            <a:ext cx="872818" cy="10058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>
            <a:stCxn id="40" idx="6"/>
            <a:endCxn id="54" idx="2"/>
          </p:cNvCxnSpPr>
          <p:nvPr/>
        </p:nvCxnSpPr>
        <p:spPr>
          <a:xfrm>
            <a:off x="6595580" y="4078226"/>
            <a:ext cx="872818" cy="150986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>
            <a:stCxn id="40" idx="6"/>
            <a:endCxn id="55" idx="2"/>
          </p:cNvCxnSpPr>
          <p:nvPr/>
        </p:nvCxnSpPr>
        <p:spPr>
          <a:xfrm>
            <a:off x="6595580" y="4078226"/>
            <a:ext cx="862094" cy="20139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>
            <a:stCxn id="40" idx="6"/>
            <a:endCxn id="56" idx="2"/>
          </p:cNvCxnSpPr>
          <p:nvPr/>
        </p:nvCxnSpPr>
        <p:spPr>
          <a:xfrm>
            <a:off x="6595580" y="4078226"/>
            <a:ext cx="856740" cy="249208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>
            <a:stCxn id="47" idx="6"/>
            <a:endCxn id="52" idx="2"/>
          </p:cNvCxnSpPr>
          <p:nvPr/>
        </p:nvCxnSpPr>
        <p:spPr>
          <a:xfrm flipV="1">
            <a:off x="6584856" y="3067807"/>
            <a:ext cx="883542" cy="302664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>
            <a:stCxn id="47" idx="6"/>
            <a:endCxn id="49" idx="2"/>
          </p:cNvCxnSpPr>
          <p:nvPr/>
        </p:nvCxnSpPr>
        <p:spPr>
          <a:xfrm flipV="1">
            <a:off x="6584856" y="3571863"/>
            <a:ext cx="883542" cy="252258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>
            <a:stCxn id="47" idx="6"/>
            <a:endCxn id="50" idx="2"/>
          </p:cNvCxnSpPr>
          <p:nvPr/>
        </p:nvCxnSpPr>
        <p:spPr>
          <a:xfrm flipV="1">
            <a:off x="6584856" y="4075919"/>
            <a:ext cx="883542" cy="201853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47" idx="6"/>
            <a:endCxn id="51" idx="2"/>
          </p:cNvCxnSpPr>
          <p:nvPr/>
        </p:nvCxnSpPr>
        <p:spPr>
          <a:xfrm flipV="1">
            <a:off x="6584856" y="4579975"/>
            <a:ext cx="883542" cy="15144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>
            <a:stCxn id="47" idx="6"/>
            <a:endCxn id="53" idx="2"/>
          </p:cNvCxnSpPr>
          <p:nvPr/>
        </p:nvCxnSpPr>
        <p:spPr>
          <a:xfrm flipV="1">
            <a:off x="6584856" y="5084031"/>
            <a:ext cx="883542" cy="101041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>
            <a:stCxn id="47" idx="6"/>
            <a:endCxn id="54" idx="2"/>
          </p:cNvCxnSpPr>
          <p:nvPr/>
        </p:nvCxnSpPr>
        <p:spPr>
          <a:xfrm flipV="1">
            <a:off x="6584856" y="5588087"/>
            <a:ext cx="883542" cy="5063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>
            <a:stCxn id="47" idx="6"/>
            <a:endCxn id="55" idx="2"/>
          </p:cNvCxnSpPr>
          <p:nvPr/>
        </p:nvCxnSpPr>
        <p:spPr>
          <a:xfrm flipV="1">
            <a:off x="6584856" y="6092143"/>
            <a:ext cx="872818" cy="23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>
            <a:stCxn id="47" idx="6"/>
            <a:endCxn id="56" idx="2"/>
          </p:cNvCxnSpPr>
          <p:nvPr/>
        </p:nvCxnSpPr>
        <p:spPr>
          <a:xfrm>
            <a:off x="6584856" y="6094450"/>
            <a:ext cx="867464" cy="47586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>
            <a:stCxn id="41" idx="6"/>
            <a:endCxn id="52" idx="2"/>
          </p:cNvCxnSpPr>
          <p:nvPr/>
        </p:nvCxnSpPr>
        <p:spPr>
          <a:xfrm flipV="1">
            <a:off x="6595580" y="3067807"/>
            <a:ext cx="872818" cy="15144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/>
          <p:cNvCxnSpPr>
            <a:stCxn id="41" idx="6"/>
            <a:endCxn id="49" idx="2"/>
          </p:cNvCxnSpPr>
          <p:nvPr/>
        </p:nvCxnSpPr>
        <p:spPr>
          <a:xfrm flipV="1">
            <a:off x="6595580" y="3571863"/>
            <a:ext cx="872818" cy="101041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>
            <a:stCxn id="41" idx="6"/>
            <a:endCxn id="50" idx="2"/>
          </p:cNvCxnSpPr>
          <p:nvPr/>
        </p:nvCxnSpPr>
        <p:spPr>
          <a:xfrm flipV="1">
            <a:off x="6595580" y="4075919"/>
            <a:ext cx="872818" cy="5063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>
            <a:stCxn id="41" idx="6"/>
            <a:endCxn id="51" idx="2"/>
          </p:cNvCxnSpPr>
          <p:nvPr/>
        </p:nvCxnSpPr>
        <p:spPr>
          <a:xfrm flipV="1">
            <a:off x="6595580" y="4579975"/>
            <a:ext cx="872818" cy="23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>
            <a:stCxn id="41" idx="6"/>
            <a:endCxn id="53" idx="2"/>
          </p:cNvCxnSpPr>
          <p:nvPr/>
        </p:nvCxnSpPr>
        <p:spPr>
          <a:xfrm>
            <a:off x="6595580" y="4582282"/>
            <a:ext cx="872818" cy="5017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>
            <a:stCxn id="41" idx="6"/>
            <a:endCxn id="54" idx="2"/>
          </p:cNvCxnSpPr>
          <p:nvPr/>
        </p:nvCxnSpPr>
        <p:spPr>
          <a:xfrm>
            <a:off x="6595580" y="4582282"/>
            <a:ext cx="872818" cy="10058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/>
          <p:cNvCxnSpPr>
            <a:stCxn id="41" idx="6"/>
            <a:endCxn id="55" idx="2"/>
          </p:cNvCxnSpPr>
          <p:nvPr/>
        </p:nvCxnSpPr>
        <p:spPr>
          <a:xfrm>
            <a:off x="6595580" y="4582282"/>
            <a:ext cx="862094" cy="150986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/>
          <p:cNvCxnSpPr>
            <a:stCxn id="41" idx="6"/>
            <a:endCxn id="56" idx="2"/>
          </p:cNvCxnSpPr>
          <p:nvPr/>
        </p:nvCxnSpPr>
        <p:spPr>
          <a:xfrm>
            <a:off x="6595580" y="4582282"/>
            <a:ext cx="856740" cy="198802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>
            <a:stCxn id="43" idx="6"/>
            <a:endCxn id="52" idx="2"/>
          </p:cNvCxnSpPr>
          <p:nvPr/>
        </p:nvCxnSpPr>
        <p:spPr>
          <a:xfrm flipV="1">
            <a:off x="6595580" y="3067807"/>
            <a:ext cx="872818" cy="201853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>
            <a:stCxn id="43" idx="6"/>
          </p:cNvCxnSpPr>
          <p:nvPr/>
        </p:nvCxnSpPr>
        <p:spPr>
          <a:xfrm flipV="1">
            <a:off x="6595580" y="3571864"/>
            <a:ext cx="795456" cy="15144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>
            <a:stCxn id="43" idx="6"/>
            <a:endCxn id="50" idx="2"/>
          </p:cNvCxnSpPr>
          <p:nvPr/>
        </p:nvCxnSpPr>
        <p:spPr>
          <a:xfrm flipV="1">
            <a:off x="6595580" y="4075919"/>
            <a:ext cx="872818" cy="101041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/>
          <p:cNvCxnSpPr>
            <a:stCxn id="43" idx="6"/>
            <a:endCxn id="51" idx="2"/>
          </p:cNvCxnSpPr>
          <p:nvPr/>
        </p:nvCxnSpPr>
        <p:spPr>
          <a:xfrm flipV="1">
            <a:off x="6595580" y="4579975"/>
            <a:ext cx="872818" cy="5063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>
            <a:stCxn id="43" idx="6"/>
            <a:endCxn id="53" idx="2"/>
          </p:cNvCxnSpPr>
          <p:nvPr/>
        </p:nvCxnSpPr>
        <p:spPr>
          <a:xfrm flipV="1">
            <a:off x="6595580" y="5084031"/>
            <a:ext cx="872818" cy="23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/>
          <p:cNvCxnSpPr>
            <a:stCxn id="43" idx="6"/>
            <a:endCxn id="54" idx="2"/>
          </p:cNvCxnSpPr>
          <p:nvPr/>
        </p:nvCxnSpPr>
        <p:spPr>
          <a:xfrm>
            <a:off x="6595580" y="5086338"/>
            <a:ext cx="872818" cy="5017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>
            <a:stCxn id="43" idx="6"/>
          </p:cNvCxnSpPr>
          <p:nvPr/>
        </p:nvCxnSpPr>
        <p:spPr>
          <a:xfrm>
            <a:off x="6595580" y="5086338"/>
            <a:ext cx="784732" cy="10058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>
            <a:stCxn id="43" idx="6"/>
            <a:endCxn id="56" idx="2"/>
          </p:cNvCxnSpPr>
          <p:nvPr/>
        </p:nvCxnSpPr>
        <p:spPr>
          <a:xfrm>
            <a:off x="6595580" y="5086338"/>
            <a:ext cx="856740" cy="148397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>
            <a:stCxn id="44" idx="6"/>
            <a:endCxn id="52" idx="2"/>
          </p:cNvCxnSpPr>
          <p:nvPr/>
        </p:nvCxnSpPr>
        <p:spPr>
          <a:xfrm flipV="1">
            <a:off x="6595580" y="3067807"/>
            <a:ext cx="872818" cy="252258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/>
          <p:cNvCxnSpPr>
            <a:stCxn id="44" idx="6"/>
          </p:cNvCxnSpPr>
          <p:nvPr/>
        </p:nvCxnSpPr>
        <p:spPr>
          <a:xfrm flipV="1">
            <a:off x="6595580" y="3571864"/>
            <a:ext cx="795456" cy="201853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>
            <a:stCxn id="44" idx="6"/>
            <a:endCxn id="50" idx="2"/>
          </p:cNvCxnSpPr>
          <p:nvPr/>
        </p:nvCxnSpPr>
        <p:spPr>
          <a:xfrm flipV="1">
            <a:off x="6595580" y="4075919"/>
            <a:ext cx="872818" cy="15144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>
            <a:stCxn id="44" idx="6"/>
            <a:endCxn id="51" idx="2"/>
          </p:cNvCxnSpPr>
          <p:nvPr/>
        </p:nvCxnSpPr>
        <p:spPr>
          <a:xfrm flipV="1">
            <a:off x="6595580" y="4579975"/>
            <a:ext cx="872818" cy="101041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/>
          <p:cNvCxnSpPr>
            <a:stCxn id="44" idx="6"/>
            <a:endCxn id="53" idx="2"/>
          </p:cNvCxnSpPr>
          <p:nvPr/>
        </p:nvCxnSpPr>
        <p:spPr>
          <a:xfrm flipV="1">
            <a:off x="6595580" y="5084031"/>
            <a:ext cx="872818" cy="5063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/>
          <p:cNvCxnSpPr>
            <a:stCxn id="44" idx="6"/>
            <a:endCxn id="54" idx="2"/>
          </p:cNvCxnSpPr>
          <p:nvPr/>
        </p:nvCxnSpPr>
        <p:spPr>
          <a:xfrm flipV="1">
            <a:off x="6595580" y="5588087"/>
            <a:ext cx="872818" cy="23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/>
          <p:cNvCxnSpPr>
            <a:stCxn id="44" idx="6"/>
            <a:endCxn id="55" idx="2"/>
          </p:cNvCxnSpPr>
          <p:nvPr/>
        </p:nvCxnSpPr>
        <p:spPr>
          <a:xfrm>
            <a:off x="6595580" y="5590394"/>
            <a:ext cx="862094" cy="5017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>
            <a:stCxn id="44" idx="6"/>
            <a:endCxn id="56" idx="2"/>
          </p:cNvCxnSpPr>
          <p:nvPr/>
        </p:nvCxnSpPr>
        <p:spPr>
          <a:xfrm>
            <a:off x="6595580" y="5590394"/>
            <a:ext cx="856740" cy="9799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/>
          <p:cNvCxnSpPr>
            <a:endCxn id="49" idx="2"/>
          </p:cNvCxnSpPr>
          <p:nvPr/>
        </p:nvCxnSpPr>
        <p:spPr>
          <a:xfrm flipV="1">
            <a:off x="7027628" y="3571863"/>
            <a:ext cx="440770" cy="230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/>
          <p:cNvCxnSpPr>
            <a:stCxn id="52" idx="6"/>
            <a:endCxn id="58" idx="2"/>
          </p:cNvCxnSpPr>
          <p:nvPr/>
        </p:nvCxnSpPr>
        <p:spPr>
          <a:xfrm>
            <a:off x="7897078" y="3067807"/>
            <a:ext cx="707370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/>
          <p:cNvCxnSpPr>
            <a:stCxn id="52" idx="6"/>
            <a:endCxn id="59" idx="2"/>
          </p:cNvCxnSpPr>
          <p:nvPr/>
        </p:nvCxnSpPr>
        <p:spPr>
          <a:xfrm>
            <a:off x="7897078" y="3067807"/>
            <a:ext cx="707370" cy="15121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/>
          <p:cNvCxnSpPr>
            <a:stCxn id="52" idx="6"/>
            <a:endCxn id="61" idx="2"/>
          </p:cNvCxnSpPr>
          <p:nvPr/>
        </p:nvCxnSpPr>
        <p:spPr>
          <a:xfrm>
            <a:off x="7897078" y="3067807"/>
            <a:ext cx="707370" cy="201622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/>
          <p:cNvCxnSpPr>
            <a:stCxn id="52" idx="6"/>
            <a:endCxn id="62" idx="2"/>
          </p:cNvCxnSpPr>
          <p:nvPr/>
        </p:nvCxnSpPr>
        <p:spPr>
          <a:xfrm>
            <a:off x="7897078" y="3067807"/>
            <a:ext cx="707370" cy="25202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/>
          <p:cNvCxnSpPr>
            <a:stCxn id="49" idx="6"/>
            <a:endCxn id="58" idx="2"/>
          </p:cNvCxnSpPr>
          <p:nvPr/>
        </p:nvCxnSpPr>
        <p:spPr>
          <a:xfrm>
            <a:off x="7897078" y="3571863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/>
          <p:cNvCxnSpPr>
            <a:stCxn id="49" idx="6"/>
            <a:endCxn id="59" idx="2"/>
          </p:cNvCxnSpPr>
          <p:nvPr/>
        </p:nvCxnSpPr>
        <p:spPr>
          <a:xfrm>
            <a:off x="7897078" y="3571863"/>
            <a:ext cx="707370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/>
          <p:cNvCxnSpPr>
            <a:stCxn id="49" idx="6"/>
            <a:endCxn id="61" idx="2"/>
          </p:cNvCxnSpPr>
          <p:nvPr/>
        </p:nvCxnSpPr>
        <p:spPr>
          <a:xfrm>
            <a:off x="7897078" y="3571863"/>
            <a:ext cx="707370" cy="15121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/>
          <p:cNvCxnSpPr>
            <a:stCxn id="49" idx="6"/>
            <a:endCxn id="62" idx="2"/>
          </p:cNvCxnSpPr>
          <p:nvPr/>
        </p:nvCxnSpPr>
        <p:spPr>
          <a:xfrm>
            <a:off x="7897078" y="3571863"/>
            <a:ext cx="707370" cy="201622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>
            <a:stCxn id="50" idx="6"/>
            <a:endCxn id="58" idx="2"/>
          </p:cNvCxnSpPr>
          <p:nvPr/>
        </p:nvCxnSpPr>
        <p:spPr>
          <a:xfrm>
            <a:off x="7897078" y="4075919"/>
            <a:ext cx="70737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/>
          <p:cNvCxnSpPr>
            <a:stCxn id="50" idx="6"/>
            <a:endCxn id="59" idx="2"/>
          </p:cNvCxnSpPr>
          <p:nvPr/>
        </p:nvCxnSpPr>
        <p:spPr>
          <a:xfrm>
            <a:off x="7897078" y="4075919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/>
          <p:cNvCxnSpPr>
            <a:stCxn id="50" idx="6"/>
            <a:endCxn id="61" idx="2"/>
          </p:cNvCxnSpPr>
          <p:nvPr/>
        </p:nvCxnSpPr>
        <p:spPr>
          <a:xfrm>
            <a:off x="7897078" y="4075919"/>
            <a:ext cx="707370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/>
          <p:cNvCxnSpPr>
            <a:stCxn id="50" idx="6"/>
            <a:endCxn id="62" idx="2"/>
          </p:cNvCxnSpPr>
          <p:nvPr/>
        </p:nvCxnSpPr>
        <p:spPr>
          <a:xfrm>
            <a:off x="7897078" y="4075919"/>
            <a:ext cx="707370" cy="15121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>
            <a:stCxn id="51" idx="6"/>
            <a:endCxn id="58" idx="2"/>
          </p:cNvCxnSpPr>
          <p:nvPr/>
        </p:nvCxnSpPr>
        <p:spPr>
          <a:xfrm flipV="1">
            <a:off x="7897078" y="4075919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267"/>
          <p:cNvCxnSpPr>
            <a:stCxn id="51" idx="6"/>
            <a:endCxn id="59" idx="2"/>
          </p:cNvCxnSpPr>
          <p:nvPr/>
        </p:nvCxnSpPr>
        <p:spPr>
          <a:xfrm>
            <a:off x="7897078" y="4579975"/>
            <a:ext cx="70737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268"/>
          <p:cNvCxnSpPr>
            <a:stCxn id="51" idx="6"/>
            <a:endCxn id="61" idx="2"/>
          </p:cNvCxnSpPr>
          <p:nvPr/>
        </p:nvCxnSpPr>
        <p:spPr>
          <a:xfrm>
            <a:off x="7897078" y="4579975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269"/>
          <p:cNvCxnSpPr>
            <a:stCxn id="51" idx="6"/>
            <a:endCxn id="62" idx="2"/>
          </p:cNvCxnSpPr>
          <p:nvPr/>
        </p:nvCxnSpPr>
        <p:spPr>
          <a:xfrm>
            <a:off x="7897078" y="4579975"/>
            <a:ext cx="707370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279"/>
          <p:cNvCxnSpPr>
            <a:stCxn id="53" idx="6"/>
            <a:endCxn id="58" idx="2"/>
          </p:cNvCxnSpPr>
          <p:nvPr/>
        </p:nvCxnSpPr>
        <p:spPr>
          <a:xfrm flipV="1">
            <a:off x="7897078" y="4075919"/>
            <a:ext cx="707370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/>
          <p:cNvCxnSpPr>
            <a:stCxn id="53" idx="6"/>
            <a:endCxn id="59" idx="2"/>
          </p:cNvCxnSpPr>
          <p:nvPr/>
        </p:nvCxnSpPr>
        <p:spPr>
          <a:xfrm flipV="1">
            <a:off x="7897078" y="4579975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281"/>
          <p:cNvCxnSpPr>
            <a:stCxn id="53" idx="6"/>
            <a:endCxn id="61" idx="2"/>
          </p:cNvCxnSpPr>
          <p:nvPr/>
        </p:nvCxnSpPr>
        <p:spPr>
          <a:xfrm>
            <a:off x="7897078" y="5084031"/>
            <a:ext cx="70737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282"/>
          <p:cNvCxnSpPr>
            <a:stCxn id="53" idx="6"/>
            <a:endCxn id="62" idx="2"/>
          </p:cNvCxnSpPr>
          <p:nvPr/>
        </p:nvCxnSpPr>
        <p:spPr>
          <a:xfrm>
            <a:off x="7897078" y="5084031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291"/>
          <p:cNvCxnSpPr>
            <a:stCxn id="54" idx="6"/>
            <a:endCxn id="58" idx="2"/>
          </p:cNvCxnSpPr>
          <p:nvPr/>
        </p:nvCxnSpPr>
        <p:spPr>
          <a:xfrm flipV="1">
            <a:off x="7897078" y="4075919"/>
            <a:ext cx="707370" cy="15121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necteur droit 292"/>
          <p:cNvCxnSpPr>
            <a:stCxn id="54" idx="6"/>
            <a:endCxn id="59" idx="2"/>
          </p:cNvCxnSpPr>
          <p:nvPr/>
        </p:nvCxnSpPr>
        <p:spPr>
          <a:xfrm flipV="1">
            <a:off x="7897078" y="4579975"/>
            <a:ext cx="707370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/>
          <p:cNvCxnSpPr>
            <a:stCxn id="54" idx="6"/>
            <a:endCxn id="61" idx="2"/>
          </p:cNvCxnSpPr>
          <p:nvPr/>
        </p:nvCxnSpPr>
        <p:spPr>
          <a:xfrm flipV="1">
            <a:off x="7897078" y="5084031"/>
            <a:ext cx="707370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/>
          <p:cNvCxnSpPr>
            <a:stCxn id="54" idx="6"/>
            <a:endCxn id="62" idx="2"/>
          </p:cNvCxnSpPr>
          <p:nvPr/>
        </p:nvCxnSpPr>
        <p:spPr>
          <a:xfrm>
            <a:off x="7897078" y="5588087"/>
            <a:ext cx="70737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/>
          <p:cNvCxnSpPr>
            <a:stCxn id="55" idx="6"/>
            <a:endCxn id="58" idx="2"/>
          </p:cNvCxnSpPr>
          <p:nvPr/>
        </p:nvCxnSpPr>
        <p:spPr>
          <a:xfrm flipV="1">
            <a:off x="7886354" y="4075919"/>
            <a:ext cx="718094" cy="201622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304"/>
          <p:cNvCxnSpPr>
            <a:stCxn id="55" idx="6"/>
            <a:endCxn id="59" idx="2"/>
          </p:cNvCxnSpPr>
          <p:nvPr/>
        </p:nvCxnSpPr>
        <p:spPr>
          <a:xfrm flipV="1">
            <a:off x="7886354" y="4579975"/>
            <a:ext cx="718094" cy="15121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/>
          <p:cNvCxnSpPr>
            <a:stCxn id="55" idx="6"/>
            <a:endCxn id="61" idx="2"/>
          </p:cNvCxnSpPr>
          <p:nvPr/>
        </p:nvCxnSpPr>
        <p:spPr>
          <a:xfrm flipV="1">
            <a:off x="7886354" y="5084031"/>
            <a:ext cx="718094" cy="1008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/>
          <p:cNvCxnSpPr>
            <a:stCxn id="55" idx="6"/>
            <a:endCxn id="62" idx="2"/>
          </p:cNvCxnSpPr>
          <p:nvPr/>
        </p:nvCxnSpPr>
        <p:spPr>
          <a:xfrm flipV="1">
            <a:off x="7886354" y="5588087"/>
            <a:ext cx="718094" cy="5040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>
            <a:stCxn id="56" idx="6"/>
            <a:endCxn id="58" idx="2"/>
          </p:cNvCxnSpPr>
          <p:nvPr/>
        </p:nvCxnSpPr>
        <p:spPr>
          <a:xfrm flipV="1">
            <a:off x="7881000" y="4075919"/>
            <a:ext cx="723448" cy="249439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316"/>
          <p:cNvCxnSpPr>
            <a:stCxn id="56" idx="6"/>
            <a:endCxn id="59" idx="2"/>
          </p:cNvCxnSpPr>
          <p:nvPr/>
        </p:nvCxnSpPr>
        <p:spPr>
          <a:xfrm flipV="1">
            <a:off x="7881000" y="4579975"/>
            <a:ext cx="723448" cy="199033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necteur droit 317"/>
          <p:cNvCxnSpPr>
            <a:stCxn id="56" idx="6"/>
            <a:endCxn id="61" idx="2"/>
          </p:cNvCxnSpPr>
          <p:nvPr/>
        </p:nvCxnSpPr>
        <p:spPr>
          <a:xfrm flipV="1">
            <a:off x="7881000" y="5084031"/>
            <a:ext cx="723448" cy="14862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Connecteur droit 318"/>
          <p:cNvCxnSpPr>
            <a:stCxn id="56" idx="6"/>
            <a:endCxn id="62" idx="2"/>
          </p:cNvCxnSpPr>
          <p:nvPr/>
        </p:nvCxnSpPr>
        <p:spPr>
          <a:xfrm flipV="1">
            <a:off x="7881000" y="5588087"/>
            <a:ext cx="723448" cy="98222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Rectangle 334"/>
          <p:cNvSpPr/>
          <p:nvPr/>
        </p:nvSpPr>
        <p:spPr>
          <a:xfrm>
            <a:off x="1763688" y="40050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6" name="Rectangle 335"/>
          <p:cNvSpPr/>
          <p:nvPr/>
        </p:nvSpPr>
        <p:spPr>
          <a:xfrm>
            <a:off x="1916088" y="41574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7" name="Rectangle 336"/>
          <p:cNvSpPr/>
          <p:nvPr/>
        </p:nvSpPr>
        <p:spPr>
          <a:xfrm>
            <a:off x="2068488" y="43098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8" name="Rectangle 337"/>
          <p:cNvSpPr/>
          <p:nvPr/>
        </p:nvSpPr>
        <p:spPr>
          <a:xfrm>
            <a:off x="2220888" y="44622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9" name="Rectangle 338"/>
          <p:cNvSpPr/>
          <p:nvPr/>
        </p:nvSpPr>
        <p:spPr>
          <a:xfrm>
            <a:off x="2373288" y="46146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0" name="Rectangle 339"/>
          <p:cNvSpPr/>
          <p:nvPr/>
        </p:nvSpPr>
        <p:spPr>
          <a:xfrm>
            <a:off x="2525688" y="47670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5" name="Flèche droite 314"/>
          <p:cNvSpPr/>
          <p:nvPr/>
        </p:nvSpPr>
        <p:spPr>
          <a:xfrm>
            <a:off x="5003968" y="3717032"/>
            <a:ext cx="936457" cy="28193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9" name="ZoneTexte 358"/>
          <p:cNvSpPr txBox="1"/>
          <p:nvPr/>
        </p:nvSpPr>
        <p:spPr>
          <a:xfrm>
            <a:off x="4390533" y="1964022"/>
            <a:ext cx="77213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2400" b="1" dirty="0" smtClean="0">
                <a:solidFill>
                  <a:srgbClr val="00B0F0"/>
                </a:solidFill>
              </a:rPr>
              <a:t>Apprentissage</a:t>
            </a:r>
            <a:endParaRPr lang="fr-FR" sz="2400" b="1" dirty="0">
              <a:solidFill>
                <a:srgbClr val="00B0F0"/>
              </a:solidFill>
            </a:endParaRPr>
          </a:p>
        </p:txBody>
      </p:sp>
      <p:sp>
        <p:nvSpPr>
          <p:cNvPr id="350" name="Arc 349"/>
          <p:cNvSpPr/>
          <p:nvPr/>
        </p:nvSpPr>
        <p:spPr>
          <a:xfrm>
            <a:off x="755576" y="2420887"/>
            <a:ext cx="7860955" cy="608003"/>
          </a:xfrm>
          <a:prstGeom prst="arc">
            <a:avLst>
              <a:gd name="adj1" fmla="val 10881760"/>
              <a:gd name="adj2" fmla="val 0"/>
            </a:avLst>
          </a:prstGeom>
          <a:ln w="762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23" grpId="0" animBg="1"/>
      <p:bldP spid="40" grpId="0" animBg="1"/>
      <p:bldP spid="41" grpId="0" animBg="1"/>
      <p:bldP spid="43" grpId="0" animBg="1"/>
      <p:bldP spid="44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2" grpId="0" animBg="1"/>
      <p:bldP spid="65" grpId="0"/>
      <p:bldP spid="66" grpId="0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15" grpId="0" animBg="1"/>
      <p:bldP spid="359" grpId="0"/>
      <p:bldP spid="3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Utilisation de l’habitat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rapauduc - Passage à faune - Définition, ex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2865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85800"/>
            <a:ext cx="8153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Difficultés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39112" y="6342676"/>
            <a:ext cx="465238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Positions et environnement différents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Optimisation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: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Augmenter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le nombre d’images d’entraînement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Optimisation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: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Augmenter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le nombre d’images d’entraînement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124074" y="552450"/>
            <a:ext cx="4895851" cy="5753100"/>
            <a:chOff x="2124074" y="552450"/>
            <a:chExt cx="4895851" cy="57531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075" y="552450"/>
              <a:ext cx="4895850" cy="575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" t="48714" r="1" b="1534"/>
            <a:stretch/>
          </p:blipFill>
          <p:spPr bwMode="auto">
            <a:xfrm>
              <a:off x="2124074" y="2201436"/>
              <a:ext cx="4785157" cy="198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8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Base de </a:t>
            </a:r>
            <a:r>
              <a:rPr lang="fr-FR" sz="3600" b="1" dirty="0" err="1" smtClean="0">
                <a:solidFill>
                  <a:schemeClr val="bg1"/>
                </a:solidFill>
              </a:rPr>
              <a:t>donnnées</a:t>
            </a:r>
            <a:r>
              <a:rPr lang="fr-FR" sz="3600" b="1" dirty="0" smtClean="0">
                <a:solidFill>
                  <a:schemeClr val="bg1"/>
                </a:solidFill>
              </a:rPr>
              <a:t> test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179512" y="908720"/>
            <a:ext cx="6538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Exemple : base de données du </a:t>
            </a:r>
            <a:r>
              <a:rPr lang="fr-FR" sz="2400" dirty="0" err="1" smtClean="0">
                <a:solidFill>
                  <a:schemeClr val="bg1"/>
                </a:solidFill>
              </a:rPr>
              <a:t>Serengeti</a:t>
            </a:r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225 caméras en continu depuis 2011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3,2 millions d’images toutes annotées par des volontaires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~10 000 images annotées par des experts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48 classes </a:t>
            </a:r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4" t="22405" r="21616" b="24814"/>
          <a:stretch/>
        </p:blipFill>
        <p:spPr bwMode="auto">
          <a:xfrm>
            <a:off x="6718164" y="888544"/>
            <a:ext cx="2171835" cy="232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 descr="Serengeti | Bound for Adven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3503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ttps://tse3.mm.bing.net/th?id=OIP.F9di-Pt_W0DQ9M6Rbi1fCgHaE8&amp;pid=A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542742" cy="23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ZoneTexte 138"/>
          <p:cNvSpPr txBox="1"/>
          <p:nvPr/>
        </p:nvSpPr>
        <p:spPr>
          <a:xfrm>
            <a:off x="6516216" y="3789040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Norrouzadeh</a:t>
            </a:r>
            <a:r>
              <a:rPr lang="fr-FR" i="1" dirty="0" smtClean="0">
                <a:solidFill>
                  <a:schemeClr val="bg1"/>
                </a:solidFill>
              </a:rPr>
              <a:t> et al 2018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 </a:t>
            </a:r>
            <a:r>
              <a:rPr lang="fr-FR" sz="3600" b="1" dirty="0" smtClean="0">
                <a:solidFill>
                  <a:schemeClr val="bg1"/>
                </a:solidFill>
              </a:rPr>
              <a:t>:</a:t>
            </a:r>
            <a:endParaRPr lang="fr-F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430242"/>
              </p:ext>
            </p:extLst>
          </p:nvPr>
        </p:nvGraphicFramePr>
        <p:xfrm>
          <a:off x="141412" y="836712"/>
          <a:ext cx="8856984" cy="5421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6"/>
                <a:gridCol w="2214246"/>
                <a:gridCol w="2214246"/>
                <a:gridCol w="2214246"/>
              </a:tblGrid>
              <a:tr h="943181"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Annotation manuelle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Machine </a:t>
                      </a:r>
                      <a:r>
                        <a:rPr lang="fr-FR" sz="2000" dirty="0" err="1" smtClean="0"/>
                        <a:t>learning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err="1" smtClean="0"/>
                        <a:t>Deep</a:t>
                      </a:r>
                      <a:r>
                        <a:rPr lang="fr-FR" sz="2000" dirty="0" smtClean="0"/>
                        <a:t> </a:t>
                      </a:r>
                      <a:r>
                        <a:rPr lang="fr-FR" sz="2000" dirty="0" err="1" smtClean="0"/>
                        <a:t>learning</a:t>
                      </a:r>
                      <a:endParaRPr lang="fr-FR" sz="2000" dirty="0"/>
                    </a:p>
                  </a:txBody>
                  <a:tcPr anchor="ctr"/>
                </a:tc>
              </a:tr>
              <a:tr h="546446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Méthode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9 annotations par image, </a:t>
                      </a:r>
                      <a:r>
                        <a:rPr lang="fr-FR" sz="2000" dirty="0" err="1" smtClean="0"/>
                        <a:t>algo</a:t>
                      </a:r>
                      <a:r>
                        <a:rPr lang="fr-FR" sz="2000" dirty="0" smtClean="0"/>
                        <a:t> consensus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Définition de </a:t>
                      </a:r>
                      <a:r>
                        <a:rPr lang="fr-FR" sz="2000" dirty="0" err="1" smtClean="0"/>
                        <a:t>features</a:t>
                      </a:r>
                      <a:r>
                        <a:rPr lang="fr-FR" sz="2000" dirty="0" smtClean="0"/>
                        <a:t> automatique (SPM)</a:t>
                      </a:r>
                    </a:p>
                    <a:p>
                      <a:pPr algn="ctr"/>
                      <a:r>
                        <a:rPr lang="fr-FR" sz="2000" dirty="0" smtClean="0"/>
                        <a:t>Classification (SVM)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CNN : 9 architectures différentes + ensemble</a:t>
                      </a:r>
                      <a:endParaRPr lang="fr-FR" sz="2000" dirty="0"/>
                    </a:p>
                  </a:txBody>
                  <a:tcPr anchor="ctr"/>
                </a:tc>
              </a:tr>
              <a:tr h="546446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Temps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2 à 3 mois pour traiter 6 mois d’image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Besoin de rogner les images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00B050"/>
                          </a:solidFill>
                        </a:rPr>
                        <a:t>Apprentissage : quelques jours</a:t>
                      </a:r>
                      <a:endParaRPr lang="fr-FR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</a:tr>
              <a:tr h="546446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Exactitude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00B050"/>
                          </a:solidFill>
                        </a:rPr>
                        <a:t>96%</a:t>
                      </a:r>
                      <a:endParaRPr lang="fr-FR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FFFF00"/>
                          </a:solidFill>
                        </a:rPr>
                        <a:t>82%</a:t>
                      </a:r>
                      <a:endParaRPr lang="fr-FR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00B050"/>
                          </a:solidFill>
                        </a:rPr>
                        <a:t>96%</a:t>
                      </a:r>
                      <a:endParaRPr lang="fr-FR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</a:tr>
              <a:tr h="546446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/>
                        <a:t>Pb supplémentaires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68 000 volontaires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1.4 millions d’image d’entraînement</a:t>
                      </a:r>
                    </a:p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fr-FR" sz="2000" dirty="0" smtClean="0">
                          <a:solidFill>
                            <a:srgbClr val="FF0000"/>
                          </a:solidFill>
                        </a:rPr>
                        <a:t>Espèces rares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772672" y="6516052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Norrouzadeh</a:t>
            </a:r>
            <a:r>
              <a:rPr lang="fr-FR" i="1" dirty="0" smtClean="0">
                <a:solidFill>
                  <a:schemeClr val="bg1"/>
                </a:solidFill>
              </a:rPr>
              <a:t> et al 2018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6381328"/>
            <a:ext cx="5219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 Combinaison </a:t>
            </a:r>
            <a:r>
              <a:rPr lang="fr-FR" sz="24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deep-learning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/ manuel</a:t>
            </a:r>
          </a:p>
        </p:txBody>
      </p:sp>
    </p:spTree>
    <p:extLst>
      <p:ext uri="{BB962C8B-B14F-4D97-AF65-F5344CB8AC3E}">
        <p14:creationId xmlns:p14="http://schemas.microsoft.com/office/powerpoint/2010/main" val="27589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Difficultés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799936" y="6093296"/>
            <a:ext cx="3528392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Espèces multiples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Amis réunionnais: rejoignez la Route du corail Reefcheck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" b="12517"/>
          <a:stretch/>
        </p:blipFill>
        <p:spPr bwMode="auto">
          <a:xfrm>
            <a:off x="780956" y="713701"/>
            <a:ext cx="7535460" cy="51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8" y="6493406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R-CNN ou </a:t>
            </a:r>
            <a:r>
              <a:rPr lang="fr-FR" sz="2000" dirty="0" err="1" smtClean="0">
                <a:solidFill>
                  <a:schemeClr val="bg1"/>
                </a:solidFill>
              </a:rPr>
              <a:t>Faster</a:t>
            </a:r>
            <a:r>
              <a:rPr lang="fr-FR" sz="2000" dirty="0" smtClean="0">
                <a:solidFill>
                  <a:schemeClr val="bg1"/>
                </a:solidFill>
              </a:rPr>
              <a:t> R-CNN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7200" b="1" dirty="0" smtClean="0">
                <a:solidFill>
                  <a:srgbClr val="00B0F0"/>
                </a:solidFill>
              </a:rPr>
              <a:t>MERCI !</a:t>
            </a:r>
            <a:endParaRPr lang="fr-FR" sz="7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87824" y="6093296"/>
            <a:ext cx="345638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Objectif 2 : Reconnaissance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Reconnaissance d’espèces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Reconnaissance d’individus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1713"/>
            <a:ext cx="8033038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444208" y="5875713"/>
            <a:ext cx="210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Schneider et al 2018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31840" y="609329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Common </a:t>
            </a:r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features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?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422" r="1574" b="2422"/>
          <a:stretch/>
        </p:blipFill>
        <p:spPr bwMode="auto">
          <a:xfrm>
            <a:off x="251520" y="908721"/>
            <a:ext cx="424048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r="1194"/>
          <a:stretch/>
        </p:blipFill>
        <p:spPr bwMode="auto">
          <a:xfrm>
            <a:off x="4688018" y="2996952"/>
            <a:ext cx="4081467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2400447" y="5804952"/>
            <a:ext cx="792088" cy="720080"/>
            <a:chOff x="2699792" y="2564904"/>
            <a:chExt cx="792088" cy="720080"/>
          </a:xfrm>
        </p:grpSpPr>
        <p:sp>
          <p:nvSpPr>
            <p:cNvPr id="8" name="Triangle isocèle 7"/>
            <p:cNvSpPr/>
            <p:nvPr/>
          </p:nvSpPr>
          <p:spPr>
            <a:xfrm>
              <a:off x="2699792" y="2564904"/>
              <a:ext cx="792088" cy="72008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941024" y="2758068"/>
              <a:ext cx="287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</a:rPr>
                <a:t>!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0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2508" r="2482"/>
          <a:stretch/>
        </p:blipFill>
        <p:spPr bwMode="auto">
          <a:xfrm>
            <a:off x="2339752" y="2616970"/>
            <a:ext cx="4536504" cy="415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7345" y="234888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Etape de </a:t>
            </a:r>
            <a:r>
              <a:rPr lang="fr-FR" sz="2000" dirty="0" err="1" smtClean="0">
                <a:solidFill>
                  <a:schemeClr val="bg1"/>
                </a:solidFill>
              </a:rPr>
              <a:t>pooling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39752" y="3110232"/>
            <a:ext cx="130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Image après convolution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3568" y="4942909"/>
            <a:ext cx="180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Type de regroupement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568" y="6011996"/>
            <a:ext cx="180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Feature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maps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44208" y="224661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Villon 2019, </a:t>
            </a:r>
            <a:r>
              <a:rPr lang="fr-FR" i="1" dirty="0" err="1" smtClean="0">
                <a:solidFill>
                  <a:schemeClr val="bg1"/>
                </a:solidFill>
              </a:rPr>
              <a:t>PhD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202077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Filtre de convolution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Utilisation de l’habitat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Détection d’espèces rares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4" t="13128" r="9733" b="15822"/>
          <a:stretch/>
        </p:blipFill>
        <p:spPr bwMode="auto">
          <a:xfrm>
            <a:off x="1382235" y="1988840"/>
            <a:ext cx="6379529" cy="40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5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9217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apprentissage supervisé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smtClean="0">
                <a:solidFill>
                  <a:schemeClr val="bg1"/>
                </a:solidFill>
              </a:rPr>
              <a:t>Etape 1 </a:t>
            </a:r>
            <a:r>
              <a:rPr lang="fr-FR" sz="2400" dirty="0" smtClean="0">
                <a:solidFill>
                  <a:schemeClr val="bg1"/>
                </a:solidFill>
              </a:rPr>
              <a:t>: Définition de vecteurs de description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Manuel : traits morpho connus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Automatique : 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5" name="Picture 2" descr="Lecture 29 Convolutional Neural Networks - Computer Visio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12540" r="52967" b="61709"/>
          <a:stretch/>
        </p:blipFill>
        <p:spPr bwMode="auto">
          <a:xfrm>
            <a:off x="179512" y="3217044"/>
            <a:ext cx="4449048" cy="1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5364088" y="4509120"/>
            <a:ext cx="3672000" cy="2308324"/>
            <a:chOff x="5364088" y="4725144"/>
            <a:chExt cx="3672000" cy="2308324"/>
          </a:xfrm>
        </p:grpSpPr>
        <p:sp>
          <p:nvSpPr>
            <p:cNvPr id="8" name="ZoneTexte 7"/>
            <p:cNvSpPr txBox="1"/>
            <p:nvPr/>
          </p:nvSpPr>
          <p:spPr>
            <a:xfrm>
              <a:off x="5364088" y="4725144"/>
              <a:ext cx="3672000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</a:t>
              </a:r>
            </a:p>
            <a:p>
              <a:endParaRPr lang="fr-FR" dirty="0"/>
            </a:p>
            <a:p>
              <a:endParaRPr lang="fr-FR" dirty="0" smtClean="0"/>
            </a:p>
            <a:p>
              <a:endParaRPr lang="fr-FR" dirty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/>
            </a:p>
            <a:p>
              <a:r>
                <a:rPr lang="fr-FR" dirty="0" smtClean="0"/>
                <a:t>0     20   40    60   80  100 </a:t>
              </a:r>
              <a:r>
                <a:rPr lang="fr-FR" sz="900" dirty="0" smtClean="0"/>
                <a:t> </a:t>
              </a:r>
              <a:r>
                <a:rPr lang="fr-FR" dirty="0" smtClean="0"/>
                <a:t>120 140</a:t>
              </a:r>
              <a:r>
                <a:rPr lang="fr-FR" sz="1100" dirty="0" smtClean="0"/>
                <a:t> </a:t>
              </a:r>
              <a:r>
                <a:rPr lang="fr-FR" dirty="0" smtClean="0"/>
                <a:t>160</a:t>
              </a:r>
              <a:endParaRPr lang="fr-FR" dirty="0"/>
            </a:p>
          </p:txBody>
        </p:sp>
        <p:pic>
          <p:nvPicPr>
            <p:cNvPr id="20482" name="Picture 2" descr="https://www.learnopencv.com/wp-content/uploads/2016/12/histogram-8x8-cell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37" b="8852"/>
            <a:stretch/>
          </p:blipFill>
          <p:spPr bwMode="auto">
            <a:xfrm>
              <a:off x="5365968" y="4735033"/>
              <a:ext cx="3670120" cy="1894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90018" y="5271139"/>
            <a:ext cx="390959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SIFT (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scale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-invariant 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feature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transform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4" descr="https://www.learnopencv.com/wp-content/uploads/2016/12/hog-cell-gradien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5" t="1677" r="5810" b="50437"/>
          <a:stretch/>
        </p:blipFill>
        <p:spPr bwMode="auto">
          <a:xfrm>
            <a:off x="5364088" y="2686060"/>
            <a:ext cx="1728192" cy="178244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learnopencv.com/wp-content/uploads/2016/12/hog-cell-gradient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8" t="50007" r="5247" b="2665"/>
          <a:stretch/>
        </p:blipFill>
        <p:spPr bwMode="auto">
          <a:xfrm>
            <a:off x="7308496" y="2696545"/>
            <a:ext cx="1728000" cy="176147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364088" y="2276872"/>
            <a:ext cx="384477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HOG (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histogram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of 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oriented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gradients)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6 réseaux principaux: </a:t>
            </a:r>
            <a:r>
              <a:rPr lang="fr-FR" sz="2400" dirty="0" err="1" smtClean="0">
                <a:solidFill>
                  <a:schemeClr val="bg1"/>
                </a:solidFill>
              </a:rPr>
              <a:t>AlexNet</a:t>
            </a:r>
            <a:r>
              <a:rPr lang="fr-FR" sz="2400" dirty="0" smtClean="0">
                <a:solidFill>
                  <a:schemeClr val="bg1"/>
                </a:solidFill>
              </a:rPr>
              <a:t>, VGG16,GoogLeNet/</a:t>
            </a:r>
            <a:r>
              <a:rPr lang="fr-FR" sz="2400" dirty="0" err="1" smtClean="0">
                <a:solidFill>
                  <a:schemeClr val="bg1"/>
                </a:solidFill>
              </a:rPr>
              <a:t>InceptionNet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ResNet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DenseNet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CapsNet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7-152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couches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6 réseaux principaux: </a:t>
            </a:r>
            <a:r>
              <a:rPr lang="fr-FR" sz="2400" dirty="0" err="1" smtClean="0">
                <a:solidFill>
                  <a:schemeClr val="bg1"/>
                </a:solidFill>
              </a:rPr>
              <a:t>AlexNet</a:t>
            </a:r>
            <a:r>
              <a:rPr lang="fr-FR" sz="2400" dirty="0" smtClean="0">
                <a:solidFill>
                  <a:schemeClr val="bg1"/>
                </a:solidFill>
              </a:rPr>
              <a:t>, VGG16,GoogLeNet/</a:t>
            </a:r>
            <a:r>
              <a:rPr lang="fr-FR" sz="2400" dirty="0" err="1" smtClean="0">
                <a:solidFill>
                  <a:schemeClr val="bg1"/>
                </a:solidFill>
              </a:rPr>
              <a:t>InceptionNet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ResNet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DenseNet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CapsNet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7-152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couches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sym typeface="Wingdings" pitchFamily="2" charset="2"/>
              </a:rPr>
              <a:t>Optimisation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Partir d’une architecture et des poids d’un réseau publié comme paramètres initiaux avant d’entraîner sur notre jeu de données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85800"/>
            <a:ext cx="8153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Difficultés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39112" y="6342676"/>
            <a:ext cx="465238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Positions et environnement différents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0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6 réseaux principaux: </a:t>
            </a:r>
            <a:r>
              <a:rPr lang="fr-FR" sz="2400" dirty="0" err="1" smtClean="0">
                <a:solidFill>
                  <a:schemeClr val="bg1"/>
                </a:solidFill>
              </a:rPr>
              <a:t>AlexNet</a:t>
            </a:r>
            <a:r>
              <a:rPr lang="fr-FR" sz="2400" dirty="0" smtClean="0">
                <a:solidFill>
                  <a:schemeClr val="bg1"/>
                </a:solidFill>
              </a:rPr>
              <a:t>, VGG16,GoogLeNet/</a:t>
            </a:r>
            <a:r>
              <a:rPr lang="fr-FR" sz="2400" dirty="0" err="1" smtClean="0">
                <a:solidFill>
                  <a:schemeClr val="bg1"/>
                </a:solidFill>
              </a:rPr>
              <a:t>InceptionNet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ResNet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DenseNet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CapsNet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7-152 </a:t>
            </a:r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layers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sym typeface="Wingdings" pitchFamily="2" charset="2"/>
              </a:rPr>
              <a:t>Optimisation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Partir d’une architecture et des poids d’un réseau publié comme paramètres initiaux avant d’entraîner sur notre jeu de données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Augmenter le nombre d’images d’entraînement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6 réseaux principaux: </a:t>
            </a:r>
            <a:r>
              <a:rPr lang="fr-FR" sz="2400" dirty="0" err="1" smtClean="0">
                <a:solidFill>
                  <a:schemeClr val="bg1"/>
                </a:solidFill>
              </a:rPr>
              <a:t>AlexNet</a:t>
            </a:r>
            <a:r>
              <a:rPr lang="fr-FR" sz="2400" dirty="0" smtClean="0">
                <a:solidFill>
                  <a:schemeClr val="bg1"/>
                </a:solidFill>
              </a:rPr>
              <a:t>, VGG16,GoogLeNet/</a:t>
            </a:r>
            <a:r>
              <a:rPr lang="fr-FR" sz="2400" dirty="0" err="1" smtClean="0">
                <a:solidFill>
                  <a:schemeClr val="bg1"/>
                </a:solidFill>
              </a:rPr>
              <a:t>InceptionNet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ResNet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DenseNet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CapsNet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7-152 </a:t>
            </a:r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layers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sym typeface="Wingdings" pitchFamily="2" charset="2"/>
              </a:rPr>
              <a:t>Optimisation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Partir d’une architecture et des poids d’un réseau publié comme paramètres initiaux avant d’entraîner sur notre jeu de données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Augmenter le nombre d’images d’entraînement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grpSp>
        <p:nvGrpSpPr>
          <p:cNvPr id="126" name="Groupe 125"/>
          <p:cNvGrpSpPr/>
          <p:nvPr/>
        </p:nvGrpSpPr>
        <p:grpSpPr>
          <a:xfrm>
            <a:off x="2124074" y="552450"/>
            <a:ext cx="4895851" cy="5753100"/>
            <a:chOff x="2124074" y="552450"/>
            <a:chExt cx="4895851" cy="5753100"/>
          </a:xfrm>
        </p:grpSpPr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075" y="552450"/>
              <a:ext cx="4895850" cy="575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" t="48714" r="1" b="1534"/>
            <a:stretch/>
          </p:blipFill>
          <p:spPr bwMode="auto">
            <a:xfrm>
              <a:off x="2124074" y="2201436"/>
              <a:ext cx="4785157" cy="198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81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6 réseaux principaux: </a:t>
            </a:r>
            <a:r>
              <a:rPr lang="fr-FR" sz="2400" dirty="0" err="1" smtClean="0">
                <a:solidFill>
                  <a:schemeClr val="bg1"/>
                </a:solidFill>
              </a:rPr>
              <a:t>AlexNet</a:t>
            </a:r>
            <a:r>
              <a:rPr lang="fr-FR" sz="2400" dirty="0" smtClean="0">
                <a:solidFill>
                  <a:schemeClr val="bg1"/>
                </a:solidFill>
              </a:rPr>
              <a:t>, VGG16,GoogLeNet/</a:t>
            </a:r>
            <a:r>
              <a:rPr lang="fr-FR" sz="2400" dirty="0" err="1" smtClean="0">
                <a:solidFill>
                  <a:schemeClr val="bg1"/>
                </a:solidFill>
              </a:rPr>
              <a:t>InceptionNet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ResNet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DenseNet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CapsNet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7-152 </a:t>
            </a:r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layers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sym typeface="Wingdings" pitchFamily="2" charset="2"/>
              </a:rPr>
              <a:t>Optimisation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Partir d’une architecture et des poids d’un réseau publié comme paramètres initiaux avant d’entraîner sur notre jeu de données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Augmenter le nombre d’images d’entraînement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Classifier des parties d’animaux (tête, ailes, queue, pattes…) puis combiner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Méthodes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908720"/>
            <a:ext cx="89644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réseaux neuronaux profonds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b="1" u="sng" dirty="0" err="1" smtClean="0">
                <a:solidFill>
                  <a:schemeClr val="bg1"/>
                </a:solidFill>
              </a:rPr>
              <a:t>Convolutional</a:t>
            </a:r>
            <a:r>
              <a:rPr lang="fr-FR" sz="2400" b="1" u="sng" dirty="0" smtClean="0">
                <a:solidFill>
                  <a:schemeClr val="bg1"/>
                </a:solidFill>
              </a:rPr>
              <a:t> neural networks</a:t>
            </a:r>
          </a:p>
          <a:p>
            <a:endParaRPr lang="fr-FR" sz="2400" b="1" u="sng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6 réseaux principaux: </a:t>
            </a:r>
            <a:r>
              <a:rPr lang="fr-FR" sz="2400" dirty="0" err="1" smtClean="0">
                <a:solidFill>
                  <a:schemeClr val="bg1"/>
                </a:solidFill>
              </a:rPr>
              <a:t>AlexNet</a:t>
            </a:r>
            <a:r>
              <a:rPr lang="fr-FR" sz="2400" dirty="0" smtClean="0">
                <a:solidFill>
                  <a:schemeClr val="bg1"/>
                </a:solidFill>
              </a:rPr>
              <a:t>, VGG16,GoogLeNet/</a:t>
            </a:r>
            <a:r>
              <a:rPr lang="fr-FR" sz="2400" dirty="0" err="1" smtClean="0">
                <a:solidFill>
                  <a:schemeClr val="bg1"/>
                </a:solidFill>
              </a:rPr>
              <a:t>InceptionNet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ResNet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DenseNet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</a:rPr>
              <a:t>CapsNet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7-152 </a:t>
            </a:r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layers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sym typeface="Wingdings" pitchFamily="2" charset="2"/>
              </a:rPr>
              <a:t>Optimisation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Partir d’une architecture et des poids d’un réseau publié comme paramètres initiaux avant d’entraîner sur notre jeu de données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Augmenter le nombre d’images d’entraînement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Classifier des parties d’animaux (tête, ailes, queue, pattes…) puis combiner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Ensemble </a:t>
            </a:r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approach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 différents réseaux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Base de </a:t>
            </a:r>
            <a:r>
              <a:rPr lang="fr-FR" sz="3600" b="1" dirty="0" err="1" smtClean="0">
                <a:solidFill>
                  <a:schemeClr val="bg1"/>
                </a:solidFill>
              </a:rPr>
              <a:t>donnnées</a:t>
            </a:r>
            <a:r>
              <a:rPr lang="fr-FR" sz="3600" b="1" dirty="0" smtClean="0">
                <a:solidFill>
                  <a:schemeClr val="bg1"/>
                </a:solidFill>
              </a:rPr>
              <a:t> test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179512" y="908720"/>
            <a:ext cx="653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4" t="22405" r="21616" b="24814"/>
          <a:stretch/>
        </p:blipFill>
        <p:spPr bwMode="auto">
          <a:xfrm>
            <a:off x="6718164" y="888544"/>
            <a:ext cx="2171835" cy="232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14321" r="16875" b="14568"/>
          <a:stretch/>
        </p:blipFill>
        <p:spPr bwMode="auto">
          <a:xfrm>
            <a:off x="949904" y="764705"/>
            <a:ext cx="4602660" cy="603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592144" y="6434399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Norrouzadeh</a:t>
            </a:r>
            <a:r>
              <a:rPr lang="fr-FR" i="1" dirty="0" smtClean="0">
                <a:solidFill>
                  <a:schemeClr val="bg1"/>
                </a:solidFill>
              </a:rPr>
              <a:t> et al 2018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 </a:t>
            </a:r>
            <a:r>
              <a:rPr lang="fr-FR" sz="3600" b="1" dirty="0" smtClean="0">
                <a:solidFill>
                  <a:schemeClr val="bg1"/>
                </a:solidFill>
              </a:rPr>
              <a:t>: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179512" y="908720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Annotation manuelle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Sciences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participatives  68 000 volontaires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En moyenne 9 classifications par image  algorithme de consensus </a:t>
            </a:r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sym typeface="Wingdings" pitchFamily="2" charset="2"/>
              </a:rPr>
              <a:t>Temps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: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6-mois d’images  2 à 3 mois pour les labelliser avec plusieurs milliers de personnes (sciences participatives)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Volontaire </a:t>
            </a:r>
            <a:r>
              <a:rPr lang="fr-FR" sz="2400" i="1" dirty="0" smtClean="0">
                <a:solidFill>
                  <a:schemeClr val="bg1"/>
                </a:solidFill>
              </a:rPr>
              <a:t>vs</a:t>
            </a:r>
            <a:r>
              <a:rPr lang="fr-FR" sz="2400" dirty="0" smtClean="0">
                <a:solidFill>
                  <a:schemeClr val="bg1"/>
                </a:solidFill>
              </a:rPr>
              <a:t>. experts: 96.6% d’exactitude sur l’espèce et 90% sur le comptage d’individus</a:t>
            </a:r>
          </a:p>
        </p:txBody>
      </p:sp>
    </p:spTree>
    <p:extLst>
      <p:ext uri="{BB962C8B-B14F-4D97-AF65-F5344CB8AC3E}">
        <p14:creationId xmlns:p14="http://schemas.microsoft.com/office/powerpoint/2010/main" val="339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Utilisation de l’habitat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Détection d’espèces rares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Recensement et comptages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/>
          <a:stretch/>
        </p:blipFill>
        <p:spPr bwMode="auto">
          <a:xfrm>
            <a:off x="3995936" y="188639"/>
            <a:ext cx="4782714" cy="388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xamples of satellite imagery including open water, southern right whales, and whale-watching boa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3096"/>
            <a:ext cx="7416824" cy="24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 </a:t>
            </a:r>
            <a:r>
              <a:rPr lang="fr-FR" sz="3600" b="1" dirty="0" smtClean="0">
                <a:solidFill>
                  <a:schemeClr val="bg1"/>
                </a:solidFill>
              </a:rPr>
              <a:t>: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8856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Machine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Utilisation </a:t>
            </a:r>
            <a:r>
              <a:rPr lang="fr-FR" sz="2400" dirty="0" smtClean="0">
                <a:solidFill>
                  <a:schemeClr val="bg1"/>
                </a:solidFill>
              </a:rPr>
              <a:t>de spatial </a:t>
            </a:r>
            <a:r>
              <a:rPr lang="fr-FR" sz="2400" dirty="0" err="1" smtClean="0">
                <a:solidFill>
                  <a:schemeClr val="bg1"/>
                </a:solidFill>
              </a:rPr>
              <a:t>pyramid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matching</a:t>
            </a:r>
            <a:r>
              <a:rPr lang="fr-FR" sz="2400" dirty="0" smtClean="0">
                <a:solidFill>
                  <a:schemeClr val="bg1"/>
                </a:solidFill>
              </a:rPr>
              <a:t> pour déterminer les </a:t>
            </a:r>
            <a:r>
              <a:rPr lang="fr-FR" sz="2400" dirty="0" err="1" smtClean="0">
                <a:solidFill>
                  <a:schemeClr val="bg1"/>
                </a:solidFill>
              </a:rPr>
              <a:t>features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Et d’un support </a:t>
            </a:r>
            <a:r>
              <a:rPr lang="fr-FR" sz="2400" dirty="0" err="1" smtClean="0">
                <a:solidFill>
                  <a:schemeClr val="bg1"/>
                </a:solidFill>
              </a:rPr>
              <a:t>vector</a:t>
            </a:r>
            <a:r>
              <a:rPr lang="fr-FR" sz="2400" dirty="0" smtClean="0">
                <a:solidFill>
                  <a:schemeClr val="bg1"/>
                </a:solidFill>
              </a:rPr>
              <a:t> machine pour classifier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Wingdings"/>
              <a:buChar char="è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82% d’exactitude</a:t>
            </a:r>
          </a:p>
          <a:p>
            <a:pPr marL="342900" indent="-342900">
              <a:buFont typeface="Wingdings"/>
              <a:buChar char="è"/>
            </a:pPr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Pb : nécessite de rogner les images  chronophage</a:t>
            </a:r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11445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Yu</a:t>
            </a:r>
            <a:r>
              <a:rPr lang="fr-FR" i="1" dirty="0" smtClean="0">
                <a:solidFill>
                  <a:schemeClr val="bg1"/>
                </a:solidFill>
              </a:rPr>
              <a:t> et al 2013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 </a:t>
            </a:r>
            <a:r>
              <a:rPr lang="fr-FR" sz="3600" b="1" dirty="0" smtClean="0">
                <a:solidFill>
                  <a:schemeClr val="bg1"/>
                </a:solidFill>
              </a:rPr>
              <a:t>: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Deep-learning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9 </a:t>
            </a:r>
            <a:r>
              <a:rPr lang="fr-FR" sz="2400" dirty="0" smtClean="0">
                <a:solidFill>
                  <a:schemeClr val="bg1"/>
                </a:solidFill>
              </a:rPr>
              <a:t>architectures différentes utilisées &amp; ensemble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Modèle </a:t>
            </a:r>
            <a:r>
              <a:rPr lang="fr-FR" sz="2400" dirty="0" smtClean="0">
                <a:solidFill>
                  <a:schemeClr val="bg1"/>
                </a:solidFill>
              </a:rPr>
              <a:t>en 2-étapes (présence/absence puis </a:t>
            </a:r>
            <a:r>
              <a:rPr lang="fr-FR" sz="2400" dirty="0" smtClean="0">
                <a:solidFill>
                  <a:schemeClr val="bg1"/>
                </a:solidFill>
              </a:rPr>
              <a:t>identification) </a:t>
            </a:r>
            <a:r>
              <a:rPr lang="fr-FR" sz="2400" dirty="0" smtClean="0">
                <a:solidFill>
                  <a:schemeClr val="bg1"/>
                </a:solidFill>
              </a:rPr>
              <a:t>vs. 1 modèle </a:t>
            </a:r>
            <a:r>
              <a:rPr lang="fr-FR" sz="2400" dirty="0" smtClean="0">
                <a:solidFill>
                  <a:schemeClr val="bg1"/>
                </a:solidFill>
              </a:rPr>
              <a:t>intégrateur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Données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 smtClean="0">
                <a:solidFill>
                  <a:schemeClr val="bg1"/>
                </a:solidFill>
              </a:rPr>
              <a:t>1,4 </a:t>
            </a:r>
            <a:r>
              <a:rPr lang="fr-FR" sz="2400" dirty="0" smtClean="0">
                <a:solidFill>
                  <a:schemeClr val="bg1"/>
                </a:solidFill>
              </a:rPr>
              <a:t>millions d’images </a:t>
            </a:r>
            <a:r>
              <a:rPr lang="fr-FR" sz="2400" dirty="0" smtClean="0">
                <a:solidFill>
                  <a:schemeClr val="bg1"/>
                </a:solidFill>
              </a:rPr>
              <a:t>entraînement / 105 </a:t>
            </a:r>
            <a:r>
              <a:rPr lang="fr-FR" sz="2400" dirty="0" smtClean="0">
                <a:solidFill>
                  <a:schemeClr val="bg1"/>
                </a:solidFill>
              </a:rPr>
              <a:t>000 images tests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2400" dirty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516216" y="6309320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Norrouzadeh</a:t>
            </a:r>
            <a:r>
              <a:rPr lang="fr-FR" i="1" dirty="0" smtClean="0">
                <a:solidFill>
                  <a:schemeClr val="bg1"/>
                </a:solidFill>
              </a:rPr>
              <a:t> et al 2018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 </a:t>
            </a:r>
            <a:r>
              <a:rPr lang="fr-FR" sz="3600" b="1" dirty="0" smtClean="0">
                <a:solidFill>
                  <a:schemeClr val="bg1"/>
                </a:solidFill>
              </a:rPr>
              <a:t>: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Deep-learning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9 </a:t>
            </a:r>
            <a:r>
              <a:rPr lang="fr-FR" sz="2400" dirty="0" smtClean="0">
                <a:solidFill>
                  <a:schemeClr val="bg1"/>
                </a:solidFill>
              </a:rPr>
              <a:t>architectures différentes utilisées &amp; ensemble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Modèle </a:t>
            </a:r>
            <a:r>
              <a:rPr lang="fr-FR" sz="2400" dirty="0" smtClean="0">
                <a:solidFill>
                  <a:schemeClr val="bg1"/>
                </a:solidFill>
              </a:rPr>
              <a:t>en 2-étapes (présence/absence puis </a:t>
            </a:r>
            <a:r>
              <a:rPr lang="fr-FR" sz="2400" dirty="0" smtClean="0">
                <a:solidFill>
                  <a:schemeClr val="bg1"/>
                </a:solidFill>
              </a:rPr>
              <a:t>identification) </a:t>
            </a:r>
            <a:r>
              <a:rPr lang="fr-FR" sz="2400" dirty="0" smtClean="0">
                <a:solidFill>
                  <a:schemeClr val="bg1"/>
                </a:solidFill>
              </a:rPr>
              <a:t>vs. 1 modèle </a:t>
            </a:r>
            <a:r>
              <a:rPr lang="fr-FR" sz="2400" dirty="0" smtClean="0">
                <a:solidFill>
                  <a:schemeClr val="bg1"/>
                </a:solidFill>
              </a:rPr>
              <a:t>intégrateur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Données : 1,4 </a:t>
            </a:r>
            <a:r>
              <a:rPr lang="fr-FR" sz="2400" dirty="0" smtClean="0">
                <a:solidFill>
                  <a:schemeClr val="bg1"/>
                </a:solidFill>
              </a:rPr>
              <a:t>millions d’images </a:t>
            </a:r>
            <a:r>
              <a:rPr lang="fr-FR" sz="2400" dirty="0" smtClean="0">
                <a:solidFill>
                  <a:schemeClr val="bg1"/>
                </a:solidFill>
              </a:rPr>
              <a:t>entraînement / 105 </a:t>
            </a:r>
            <a:r>
              <a:rPr lang="fr-FR" sz="2400" dirty="0" smtClean="0">
                <a:solidFill>
                  <a:schemeClr val="bg1"/>
                </a:solidFill>
              </a:rPr>
              <a:t>000 images tests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Exactitude : 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Présence/Absence = 96,8% VGG model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Identification espèce : 94,9% (99,1% top-5) ensemble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Pb potentiel : espèces rares (méthodes : pénalisation, sur-échantillonnage, emphase)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516216" y="6309320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Norrouzadeh</a:t>
            </a:r>
            <a:r>
              <a:rPr lang="fr-FR" i="1" dirty="0" smtClean="0">
                <a:solidFill>
                  <a:schemeClr val="bg1"/>
                </a:solidFill>
              </a:rPr>
              <a:t> et al 2018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 </a:t>
            </a:r>
            <a:r>
              <a:rPr lang="fr-FR" sz="3600" b="1" dirty="0" smtClean="0">
                <a:solidFill>
                  <a:schemeClr val="bg1"/>
                </a:solidFill>
              </a:rPr>
              <a:t>: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08720"/>
            <a:ext cx="8856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Combinaison </a:t>
            </a:r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deep-learning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/ manuel</a:t>
            </a:r>
          </a:p>
          <a:p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dirty="0" err="1" smtClean="0">
                <a:solidFill>
                  <a:schemeClr val="bg1"/>
                </a:solidFill>
                <a:sym typeface="Wingdings" pitchFamily="2" charset="2"/>
              </a:rPr>
              <a:t>Deep-learning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rend un vecteur de probabilité de chaque classe : la classe prédite est celle avec la probabilité la plus haute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.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Pour une exactitude de 99%  90% des images automatiquement, 10% à retraiter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Pour une exactitude de 100%, 77% des images automatiquement,</a:t>
            </a:r>
            <a:endParaRPr lang="fr-FR" sz="2400" dirty="0" smtClean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72672" y="6516052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Norrouzadeh</a:t>
            </a:r>
            <a:r>
              <a:rPr lang="fr-FR" i="1" dirty="0" smtClean="0">
                <a:solidFill>
                  <a:schemeClr val="bg1"/>
                </a:solidFill>
              </a:rPr>
              <a:t> et al 2018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Résultats: identifier les individus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1052736"/>
            <a:ext cx="889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Méthodes similaires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Comment collecter le jeu d’entraînement en milieu naturel sans annotation manuelle ?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Combinaison RFID 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63490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4" r="52771"/>
          <a:stretch/>
        </p:blipFill>
        <p:spPr bwMode="auto">
          <a:xfrm>
            <a:off x="449288" y="3187918"/>
            <a:ext cx="4248472" cy="32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003976" y="6516052"/>
            <a:ext cx="210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Ferreira et al 2020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04048" y="2420888"/>
            <a:ext cx="39239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10 à 80 individus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Plusieurs milliers d’images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1000 images/oiseau d’entraînement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30 min à 6h d’entraînement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Performances &gt; 90 % pour les 3 espèces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Tests avec ≠ contextes </a:t>
            </a:r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bruit, flou et taille ajoutés dans l’entraînement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Résultats: identifier les individus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1052736"/>
            <a:ext cx="8892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u="sng" dirty="0" smtClean="0">
                <a:solidFill>
                  <a:schemeClr val="bg1"/>
                </a:solidFill>
              </a:rPr>
              <a:t>Nouveaux individus ?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Utiliser la distribution des probabilités de chaque classe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 nouveaux individus devraient être plus homogènes. 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pPr marL="342900" indent="-342900">
              <a:buFont typeface="Wingdings"/>
              <a:buChar char="è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Définition d’un seuil pour les espèces où immigration faible.</a:t>
            </a:r>
          </a:p>
          <a:p>
            <a:pPr marL="342900" indent="-342900">
              <a:buFont typeface="Wingdings"/>
              <a:buChar char="è"/>
            </a:pPr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Utilisation d’autres méthodes</a:t>
            </a:r>
            <a:r>
              <a:rPr lang="fr-FR" sz="2400" dirty="0" smtClean="0">
                <a:solidFill>
                  <a:schemeClr val="bg1"/>
                </a:solidFill>
              </a:rPr>
              <a:t> de </a:t>
            </a:r>
            <a:r>
              <a:rPr lang="fr-FR" sz="2400" dirty="0" err="1" smtClean="0">
                <a:solidFill>
                  <a:schemeClr val="bg1"/>
                </a:solidFill>
              </a:rPr>
              <a:t>deep-learning</a:t>
            </a:r>
            <a:r>
              <a:rPr lang="fr-FR" sz="2400" dirty="0" smtClean="0">
                <a:solidFill>
                  <a:schemeClr val="bg1"/>
                </a:solidFill>
              </a:rPr>
              <a:t> : </a:t>
            </a:r>
            <a:r>
              <a:rPr lang="fr-FR" sz="2400" dirty="0" err="1" smtClean="0">
                <a:solidFill>
                  <a:schemeClr val="bg1"/>
                </a:solidFill>
              </a:rPr>
              <a:t>e.g</a:t>
            </a:r>
            <a:r>
              <a:rPr lang="fr-FR" sz="2400" dirty="0" smtClean="0">
                <a:solidFill>
                  <a:schemeClr val="bg1"/>
                </a:solidFill>
              </a:rPr>
              <a:t>. réseaux de neurones siamois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03976" y="6516052"/>
            <a:ext cx="210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Ferreira et al 2020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Solutions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908720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Méthodes en 2 étapes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6274"/>
          <a:stretch/>
        </p:blipFill>
        <p:spPr bwMode="auto">
          <a:xfrm>
            <a:off x="323528" y="1556792"/>
            <a:ext cx="8014758" cy="275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772672" y="6516052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Girshick</a:t>
            </a:r>
            <a:r>
              <a:rPr lang="fr-FR" i="1" dirty="0" smtClean="0">
                <a:solidFill>
                  <a:schemeClr val="bg1"/>
                </a:solidFill>
              </a:rPr>
              <a:t> et al 2014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4595644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Etape 1 : fusion de zones homogènes  détermination de zones d’intérêt sans </a:t>
            </a:r>
            <a:r>
              <a:rPr lang="fr-FR" sz="2400" i="1" dirty="0" smtClean="0">
                <a:solidFill>
                  <a:schemeClr val="bg1"/>
                </a:solidFill>
                <a:sym typeface="Wingdings" pitchFamily="2" charset="2"/>
              </a:rPr>
              <a:t>a priori </a:t>
            </a:r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de taille.</a:t>
            </a:r>
          </a:p>
          <a:p>
            <a:r>
              <a:rPr lang="fr-FR" sz="2400" dirty="0" smtClean="0">
                <a:solidFill>
                  <a:schemeClr val="bg1"/>
                </a:solidFill>
                <a:sym typeface="Wingdings" pitchFamily="2" charset="2"/>
              </a:rPr>
              <a:t>Etape 2 : classification de chaque zone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Solutions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908720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Faster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R-CNN</a:t>
            </a:r>
          </a:p>
          <a:p>
            <a:endParaRPr lang="fr-FR" sz="2400" dirty="0">
              <a:solidFill>
                <a:schemeClr val="bg1"/>
              </a:solidFill>
              <a:sym typeface="Wingdings" pitchFamily="2" charset="2"/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 smtClean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72672" y="6516052"/>
            <a:ext cx="25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</a:rPr>
              <a:t>Ren</a:t>
            </a:r>
            <a:r>
              <a:rPr lang="fr-FR" i="1" dirty="0" smtClean="0">
                <a:solidFill>
                  <a:schemeClr val="bg1"/>
                </a:solidFill>
              </a:rPr>
              <a:t> et al 2015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328592" cy="53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6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75856" y="6341258"/>
            <a:ext cx="288032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fr-FR" sz="2000" dirty="0" smtClean="0">
                <a:solidFill>
                  <a:schemeClr val="bg1"/>
                </a:solidFill>
              </a:rPr>
              <a:t>Objectif 1 : Détection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908720"/>
            <a:ext cx="3816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Utilisation de l’habitat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Détection d’espèces rares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Recensement et comptages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Phénologie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3527" b="3228"/>
          <a:stretch/>
        </p:blipFill>
        <p:spPr bwMode="auto">
          <a:xfrm>
            <a:off x="1547664" y="2708920"/>
            <a:ext cx="748960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0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Introduction to Object Detection | Machine Learn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90730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636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Contexte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Introduction to Object Detection | Machine Learn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90730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8450" y="1679706"/>
            <a:ext cx="936104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LAMPADAIRE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8846" y="2420888"/>
            <a:ext cx="720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STATUE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47042" y="2420887"/>
            <a:ext cx="648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STATUE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41518" y="1545833"/>
            <a:ext cx="900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LAMPADAIRE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23182" y="2852936"/>
            <a:ext cx="504000" cy="18466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600" b="1" dirty="0" smtClean="0">
                <a:solidFill>
                  <a:schemeClr val="bg1"/>
                </a:solidFill>
              </a:rPr>
              <a:t>DRAPEAU</a:t>
            </a:r>
            <a:endParaRPr lang="fr-FR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1874</Words>
  <Application>Microsoft Office PowerPoint</Application>
  <PresentationFormat>Affichage à l'écran (4:3)</PresentationFormat>
  <Paragraphs>517</Paragraphs>
  <Slides>67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68" baseType="lpstr">
      <vt:lpstr>Thème Office</vt:lpstr>
      <vt:lpstr>Image analyses through artificial intelligence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Analyses d’images</dc:title>
  <dc:creator>Claire SARAUX, Ifremer Sete PDG-RBE-MARBEC-LHM,</dc:creator>
  <cp:lastModifiedBy>Claire SARAUX, Ifremer Sete PDG-RBE-MARBEC-LHM, </cp:lastModifiedBy>
  <cp:revision>207</cp:revision>
  <dcterms:created xsi:type="dcterms:W3CDTF">2020-09-21T08:09:05Z</dcterms:created>
  <dcterms:modified xsi:type="dcterms:W3CDTF">2020-09-30T22:39:23Z</dcterms:modified>
</cp:coreProperties>
</file>