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2" r:id="rId14"/>
    <p:sldId id="270" r:id="rId15"/>
    <p:sldId id="275" r:id="rId16"/>
    <p:sldId id="276" r:id="rId17"/>
    <p:sldId id="277" r:id="rId18"/>
    <p:sldId id="278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3219" autoAdjust="0"/>
  </p:normalViewPr>
  <p:slideViewPr>
    <p:cSldViewPr snapToGrid="0">
      <p:cViewPr varScale="1">
        <p:scale>
          <a:sx n="64" d="100"/>
          <a:sy n="64" d="100"/>
        </p:scale>
        <p:origin x="142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3BA8A-A852-49C6-B6A8-4CFA0B11720A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7BD770-4550-469D-96A4-C6E5876055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919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0D12DE-75AB-4926-AFA2-16B4985F2789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585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36CD-A395-4894-806B-D4429CFF6572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850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D8402A-B102-4C55-B09D-B4C7331B919A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7354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Création d’un logiciel gratuit à disposition de tous les acteurs impliqués dans le suivi de population de TM, permettant d’interprétation des signaux </a:t>
            </a:r>
            <a:r>
              <a:rPr lang="fr-FR" dirty="0" err="1" smtClean="0"/>
              <a:t>accelero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8DF73-4807-44CD-A7E3-50F50A98E61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557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Possible grâce à l’implication de tous nos</a:t>
            </a:r>
            <a:r>
              <a:rPr lang="fr-FR" baseline="0" dirty="0" smtClean="0"/>
              <a:t> partenaires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D36CD-A395-4894-806B-D4429CFF6572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164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6ED2-E855-4561-A989-46ADE2506095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94D1-156C-403D-B01E-B2DA07D24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200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6ED2-E855-4561-A989-46ADE2506095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94D1-156C-403D-B01E-B2DA07D24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6610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6ED2-E855-4561-A989-46ADE2506095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94D1-156C-403D-B01E-B2DA07D24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57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 &amp; picture -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rme libre : forme 7">
            <a:extLst>
              <a:ext uri="{FF2B5EF4-FFF2-40B4-BE49-F238E27FC236}">
                <a16:creationId xmlns:a16="http://schemas.microsoft.com/office/drawing/2014/main" id="{00A7C275-377D-4E28-906B-EA89362CDB5C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 bwMode="gray">
          <a:xfrm>
            <a:off x="6649443" y="0"/>
            <a:ext cx="5542557" cy="5715477"/>
          </a:xfrm>
          <a:custGeom>
            <a:avLst/>
            <a:gdLst>
              <a:gd name="connsiteX0" fmla="*/ 1404180 w 5553229"/>
              <a:gd name="connsiteY0" fmla="*/ 0 h 5727431"/>
              <a:gd name="connsiteX1" fmla="*/ 5553229 w 5553229"/>
              <a:gd name="connsiteY1" fmla="*/ 0 h 5727431"/>
              <a:gd name="connsiteX2" fmla="*/ 5553229 w 5553229"/>
              <a:gd name="connsiteY2" fmla="*/ 4435394 h 5727431"/>
              <a:gd name="connsiteX3" fmla="*/ 5131647 w 5553229"/>
              <a:gd name="connsiteY3" fmla="*/ 5063161 h 5727431"/>
              <a:gd name="connsiteX4" fmla="*/ 1102777 w 5553229"/>
              <a:gd name="connsiteY4" fmla="*/ 4446843 h 5727431"/>
              <a:gd name="connsiteX5" fmla="*/ 784207 w 5553229"/>
              <a:gd name="connsiteY5" fmla="*/ 383530 h 5727431"/>
              <a:gd name="connsiteX6" fmla="*/ 1404180 w 5553229"/>
              <a:gd name="connsiteY6" fmla="*/ 0 h 572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3229" h="5727431">
                <a:moveTo>
                  <a:pt x="1404180" y="0"/>
                </a:moveTo>
                <a:lnTo>
                  <a:pt x="5553229" y="0"/>
                </a:lnTo>
                <a:lnTo>
                  <a:pt x="5553229" y="4435394"/>
                </a:lnTo>
                <a:cubicBezTo>
                  <a:pt x="5442587" y="4687264"/>
                  <a:pt x="5303332" y="4902880"/>
                  <a:pt x="5131647" y="5063161"/>
                </a:cubicBezTo>
                <a:cubicBezTo>
                  <a:pt x="3864995" y="6240463"/>
                  <a:pt x="2303617" y="5739585"/>
                  <a:pt x="1102777" y="4446843"/>
                </a:cubicBezTo>
                <a:cubicBezTo>
                  <a:pt x="-97109" y="3155055"/>
                  <a:pt x="-482446" y="1560832"/>
                  <a:pt x="784207" y="383530"/>
                </a:cubicBezTo>
                <a:cubicBezTo>
                  <a:pt x="956845" y="222295"/>
                  <a:pt x="1167636" y="96360"/>
                  <a:pt x="1404180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tIns="720000" anchor="ctr" anchorCtr="0">
            <a:noAutofit/>
          </a:bodyPr>
          <a:lstStyle>
            <a:lvl1pPr algn="ctr">
              <a:defRPr sz="1000"/>
            </a:lvl1pPr>
          </a:lstStyle>
          <a:p>
            <a:r>
              <a:rPr lang="en-GB" noProof="0"/>
              <a:t>Picture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11841" y="0"/>
            <a:ext cx="5722510" cy="97177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04D0C338-B699-4EA2-B488-64CC11F62984}" type="datetime2">
              <a:rPr lang="en-GB" noProof="0" smtClean="0"/>
              <a:pPr/>
              <a:t>Wednesday, 30 September 2020</a:t>
            </a:fld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/>
              <a:t>Footer can be personalized as follow: Insert / Header and footer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en-GB" noProof="0" smtClean="0"/>
              <a:pPr/>
              <a:t>‹N°›</a:t>
            </a:fld>
            <a:endParaRPr lang="en-GB" noProof="0"/>
          </a:p>
        </p:txBody>
      </p:sp>
      <p:sp>
        <p:nvSpPr>
          <p:cNvPr id="6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1841" y="1001542"/>
            <a:ext cx="5722510" cy="611858"/>
          </a:xfrm>
        </p:spPr>
        <p:txBody>
          <a:bodyPr/>
          <a:lstStyle>
            <a:lvl1pPr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2199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/>
              <a:t>Sub-title</a:t>
            </a:r>
          </a:p>
        </p:txBody>
      </p:sp>
      <p:sp>
        <p:nvSpPr>
          <p:cNvPr id="7" name="Espace réservé du texte 9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439624" y="1917255"/>
            <a:ext cx="4894725" cy="3786323"/>
          </a:xfrm>
        </p:spPr>
        <p:txBody>
          <a:bodyPr/>
          <a:lstStyle>
            <a:lvl1pPr marL="467860" indent="-467860">
              <a:spcBef>
                <a:spcPts val="1799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 sz="2199" b="0" cap="none" baseline="0"/>
            </a:lvl1pPr>
            <a:lvl2pPr marL="467860" indent="0">
              <a:buNone/>
              <a:defRPr sz="1799" i="1"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Text level 1</a:t>
            </a:r>
          </a:p>
          <a:p>
            <a:pPr lvl="1"/>
            <a:r>
              <a:rPr lang="en-GB" noProof="0" dirty="0"/>
              <a:t>Text level 2</a:t>
            </a:r>
          </a:p>
        </p:txBody>
      </p:sp>
      <p:cxnSp>
        <p:nvCxnSpPr>
          <p:cNvPr id="8" name="Connecteur droit 7"/>
          <p:cNvCxnSpPr/>
          <p:nvPr userDrawn="1"/>
        </p:nvCxnSpPr>
        <p:spPr bwMode="gray">
          <a:xfrm>
            <a:off x="611840" y="6280546"/>
            <a:ext cx="520064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 userDrawn="1"/>
        </p:nvCxnSpPr>
        <p:spPr bwMode="gray">
          <a:xfrm>
            <a:off x="6334351" y="6280546"/>
            <a:ext cx="437286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74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6ED2-E855-4561-A989-46ADE2506095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94D1-156C-403D-B01E-B2DA07D24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788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6ED2-E855-4561-A989-46ADE2506095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94D1-156C-403D-B01E-B2DA07D24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146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6ED2-E855-4561-A989-46ADE2506095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94D1-156C-403D-B01E-B2DA07D24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3341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6ED2-E855-4561-A989-46ADE2506095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94D1-156C-403D-B01E-B2DA07D24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3303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6ED2-E855-4561-A989-46ADE2506095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94D1-156C-403D-B01E-B2DA07D24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039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6ED2-E855-4561-A989-46ADE2506095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94D1-156C-403D-B01E-B2DA07D24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859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6ED2-E855-4561-A989-46ADE2506095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94D1-156C-403D-B01E-B2DA07D24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75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6ED2-E855-4561-A989-46ADE2506095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194D1-156C-403D-B01E-B2DA07D24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9027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A6ED2-E855-4561-A989-46ADE2506095}" type="datetimeFigureOut">
              <a:rPr lang="fr-FR" smtClean="0"/>
              <a:t>30/09/2020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194D1-156C-403D-B01E-B2DA07D249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70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34" Type="http://schemas.openxmlformats.org/officeDocument/2006/relationships/image" Target="../media/image75.jpeg"/><Relationship Id="rId7" Type="http://schemas.openxmlformats.org/officeDocument/2006/relationships/image" Target="../media/image49.gif"/><Relationship Id="rId12" Type="http://schemas.openxmlformats.org/officeDocument/2006/relationships/image" Target="../media/image54.png"/><Relationship Id="rId17" Type="http://schemas.openxmlformats.org/officeDocument/2006/relationships/image" Target="../media/image59.jpeg"/><Relationship Id="rId25" Type="http://schemas.openxmlformats.org/officeDocument/2006/relationships/image" Target="../media/image67.png"/><Relationship Id="rId33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8.jpeg"/><Relationship Id="rId20" Type="http://schemas.openxmlformats.org/officeDocument/2006/relationships/image" Target="../media/image62.jpe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24" Type="http://schemas.openxmlformats.org/officeDocument/2006/relationships/image" Target="../media/image66.jpeg"/><Relationship Id="rId32" Type="http://schemas.openxmlformats.org/officeDocument/2006/relationships/image" Target="../media/image73.gif"/><Relationship Id="rId5" Type="http://schemas.openxmlformats.org/officeDocument/2006/relationships/image" Target="../media/image47.png"/><Relationship Id="rId15" Type="http://schemas.openxmlformats.org/officeDocument/2006/relationships/image" Target="../media/image57.jpeg"/><Relationship Id="rId23" Type="http://schemas.openxmlformats.org/officeDocument/2006/relationships/image" Target="../media/image65.png"/><Relationship Id="rId28" Type="http://schemas.openxmlformats.org/officeDocument/2006/relationships/image" Target="../media/image69.jpeg"/><Relationship Id="rId10" Type="http://schemas.openxmlformats.org/officeDocument/2006/relationships/image" Target="../media/image52.gif"/><Relationship Id="rId19" Type="http://schemas.openxmlformats.org/officeDocument/2006/relationships/image" Target="../media/image61.jpeg"/><Relationship Id="rId31" Type="http://schemas.openxmlformats.org/officeDocument/2006/relationships/image" Target="../media/image72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Relationship Id="rId22" Type="http://schemas.openxmlformats.org/officeDocument/2006/relationships/image" Target="../media/image64.jpeg"/><Relationship Id="rId27" Type="http://schemas.microsoft.com/office/2007/relationships/hdphoto" Target="../media/hdphoto2.wdp"/><Relationship Id="rId30" Type="http://schemas.openxmlformats.org/officeDocument/2006/relationships/image" Target="../media/image71.jpeg"/><Relationship Id="rId35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407368" y="1700775"/>
            <a:ext cx="11593288" cy="1887637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Calisto MT" pitchFamily="18" charset="0"/>
              </a:rPr>
              <a:t>Food strategies and optimization of the diving </a:t>
            </a:r>
            <a:r>
              <a:rPr lang="en-GB" sz="2800" dirty="0" err="1" smtClean="0">
                <a:latin typeface="Calisto MT" pitchFamily="18" charset="0"/>
              </a:rPr>
              <a:t>behaviors</a:t>
            </a:r>
            <a:r>
              <a:rPr lang="en-GB" sz="2800" dirty="0" smtClean="0">
                <a:latin typeface="Calisto MT" pitchFamily="18" charset="0"/>
              </a:rPr>
              <a:t> of sea turtles in relation to oceanographic conditions</a:t>
            </a:r>
            <a:r>
              <a:rPr lang="fr-FR" sz="6600" dirty="0"/>
              <a:t/>
            </a:r>
            <a:br>
              <a:rPr lang="fr-FR" sz="6600" dirty="0"/>
            </a:br>
            <a:endParaRPr lang="fr-FR" sz="6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248128" y="3645024"/>
            <a:ext cx="36433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Century" pitchFamily="18" charset="0"/>
              </a:rPr>
              <a:t>Lorène Jeantet</a:t>
            </a:r>
          </a:p>
          <a:p>
            <a:pPr algn="ctr"/>
            <a:endParaRPr lang="fr-FR" sz="2000" dirty="0">
              <a:latin typeface="Century" pitchFamily="18" charset="0"/>
            </a:endParaRPr>
          </a:p>
          <a:p>
            <a:pPr algn="ctr"/>
            <a:r>
              <a:rPr lang="fr-FR" sz="2000" dirty="0" err="1" smtClean="0">
                <a:latin typeface="Century" pitchFamily="18" charset="0"/>
              </a:rPr>
              <a:t>Supervisor</a:t>
            </a:r>
            <a:r>
              <a:rPr lang="fr-FR" sz="2000" dirty="0" smtClean="0">
                <a:latin typeface="Century" pitchFamily="18" charset="0"/>
              </a:rPr>
              <a:t> : </a:t>
            </a:r>
            <a:endParaRPr lang="fr-FR" sz="2000" dirty="0">
              <a:latin typeface="Century" pitchFamily="18" charset="0"/>
            </a:endParaRPr>
          </a:p>
          <a:p>
            <a:pPr algn="ctr"/>
            <a:r>
              <a:rPr lang="fr-FR" sz="2000" dirty="0">
                <a:latin typeface="Century" pitchFamily="18" charset="0"/>
              </a:rPr>
              <a:t>Damien Chevallier </a:t>
            </a:r>
          </a:p>
          <a:p>
            <a:pPr algn="ctr"/>
            <a:endParaRPr lang="fr-FR" sz="2400" dirty="0"/>
          </a:p>
        </p:txBody>
      </p:sp>
      <p:pic>
        <p:nvPicPr>
          <p:cNvPr id="13" name="Image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31" y="2933158"/>
            <a:ext cx="5520658" cy="3515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3C49-91A8-4986-93F7-187809B1E87F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29" y="463467"/>
            <a:ext cx="1658384" cy="60267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37" y="245663"/>
            <a:ext cx="846858" cy="84685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213639"/>
            <a:ext cx="1337733" cy="91090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399" y="285866"/>
            <a:ext cx="904106" cy="95787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3" y="174907"/>
            <a:ext cx="924753" cy="117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4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8"/>
          <p:cNvSpPr txBox="1">
            <a:spLocks/>
          </p:cNvSpPr>
          <p:nvPr/>
        </p:nvSpPr>
        <p:spPr bwMode="gray">
          <a:xfrm>
            <a:off x="1126051" y="1564270"/>
            <a:ext cx="6120680" cy="471490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468000" indent="-468000" algn="l" defTabSz="1088776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 sz="22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00" indent="0" algn="l" defTabSz="10887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None/>
              <a:defRPr sz="18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8000" indent="0" algn="l" defTabSz="10887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 pitchFamily="18" charset="0"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396000" algn="l" defTabSz="1088776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Times New Roman" pitchFamily="18" charset="0"/>
              <a:buChar char="→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24000" indent="-324000" algn="l" defTabSz="1088776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Times New Roman" pitchFamily="18" charset="0"/>
              <a:buChar char="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994134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522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910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298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Accelerometer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(3 axes)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Depth captor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 axe)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Gyroscope (3 axes)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Calculated variables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(DBA, </a:t>
            </a:r>
            <a:r>
              <a:rPr lang="fr-FR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AccX_High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335360" y="1081103"/>
            <a:ext cx="4050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series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1D 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 Hz):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e 37"/>
          <p:cNvGrpSpPr/>
          <p:nvPr/>
        </p:nvGrpSpPr>
        <p:grpSpPr>
          <a:xfrm>
            <a:off x="7248128" y="270268"/>
            <a:ext cx="4363686" cy="5045530"/>
            <a:chOff x="6370801" y="894364"/>
            <a:chExt cx="4363686" cy="5045530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3325" r="2838" b="4169"/>
            <a:stretch/>
          </p:blipFill>
          <p:spPr>
            <a:xfrm rot="16494763">
              <a:off x="6331758" y="3172061"/>
              <a:ext cx="2736305" cy="854022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0084" t="9197" r="26159"/>
            <a:stretch/>
          </p:blipFill>
          <p:spPr>
            <a:xfrm rot="16200000">
              <a:off x="6841117" y="3159170"/>
              <a:ext cx="2902461" cy="891036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4915" r="58955" b="2"/>
            <a:stretch/>
          </p:blipFill>
          <p:spPr>
            <a:xfrm rot="5400000">
              <a:off x="7118697" y="3157519"/>
              <a:ext cx="3088188" cy="607884"/>
            </a:xfrm>
            <a:prstGeom prst="rect">
              <a:avLst/>
            </a:prstGeom>
          </p:spPr>
        </p:pic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863" t="-648" b="1"/>
            <a:stretch/>
          </p:blipFill>
          <p:spPr>
            <a:xfrm rot="5400000">
              <a:off x="6453494" y="3357646"/>
              <a:ext cx="2735806" cy="546436"/>
            </a:xfrm>
            <a:prstGeom prst="rect">
              <a:avLst/>
            </a:prstGeom>
          </p:spPr>
        </p:pic>
        <p:sp>
          <p:nvSpPr>
            <p:cNvPr id="18" name="ZoneTexte 17"/>
            <p:cNvSpPr txBox="1"/>
            <p:nvPr/>
          </p:nvSpPr>
          <p:spPr>
            <a:xfrm rot="18332062">
              <a:off x="7117321" y="1521267"/>
              <a:ext cx="921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AccX</a:t>
              </a:r>
              <a:endParaRPr lang="en-GB" dirty="0"/>
            </a:p>
          </p:txBody>
        </p:sp>
        <p:sp>
          <p:nvSpPr>
            <p:cNvPr id="23" name="ZoneTexte 22"/>
            <p:cNvSpPr txBox="1"/>
            <p:nvPr/>
          </p:nvSpPr>
          <p:spPr>
            <a:xfrm rot="18332062">
              <a:off x="7580840" y="1481912"/>
              <a:ext cx="921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AccY</a:t>
              </a:r>
              <a:endParaRPr lang="en-GB" dirty="0"/>
            </a:p>
          </p:txBody>
        </p:sp>
        <p:sp>
          <p:nvSpPr>
            <p:cNvPr id="24" name="ZoneTexte 23"/>
            <p:cNvSpPr txBox="1"/>
            <p:nvPr/>
          </p:nvSpPr>
          <p:spPr>
            <a:xfrm rot="18332062">
              <a:off x="7973172" y="1481913"/>
              <a:ext cx="921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AccZ</a:t>
              </a:r>
              <a:endParaRPr lang="en-GB" dirty="0"/>
            </a:p>
          </p:txBody>
        </p:sp>
        <p:sp>
          <p:nvSpPr>
            <p:cNvPr id="25" name="ZoneTexte 24"/>
            <p:cNvSpPr txBox="1"/>
            <p:nvPr/>
          </p:nvSpPr>
          <p:spPr>
            <a:xfrm rot="18332062">
              <a:off x="8341207" y="1339934"/>
              <a:ext cx="12604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/>
                <a:t>Depth</a:t>
              </a:r>
              <a:endParaRPr lang="en-GB" dirty="0"/>
            </a:p>
          </p:txBody>
        </p:sp>
        <p:grpSp>
          <p:nvGrpSpPr>
            <p:cNvPr id="29" name="Groupe 28"/>
            <p:cNvGrpSpPr/>
            <p:nvPr/>
          </p:nvGrpSpPr>
          <p:grpSpPr>
            <a:xfrm>
              <a:off x="9584036" y="1253806"/>
              <a:ext cx="1150451" cy="4059264"/>
              <a:chOff x="9335488" y="1190876"/>
              <a:chExt cx="1150451" cy="4059264"/>
            </a:xfrm>
          </p:grpSpPr>
          <p:pic>
            <p:nvPicPr>
              <p:cNvPr id="13" name="Image 12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67877" b="9594"/>
              <a:stretch/>
            </p:blipFill>
            <p:spPr>
              <a:xfrm rot="5400000">
                <a:off x="8324792" y="3273658"/>
                <a:ext cx="2987178" cy="965786"/>
              </a:xfrm>
              <a:prstGeom prst="rect">
                <a:avLst/>
              </a:prstGeom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5400000">
                <a:off x="8568489" y="3279274"/>
                <a:ext cx="2873890" cy="773740"/>
              </a:xfrm>
              <a:prstGeom prst="rect">
                <a:avLst/>
              </a:prstGeom>
            </p:spPr>
          </p:pic>
          <p:sp>
            <p:nvSpPr>
              <p:cNvPr id="26" name="ZoneTexte 25"/>
              <p:cNvSpPr txBox="1"/>
              <p:nvPr/>
            </p:nvSpPr>
            <p:spPr>
              <a:xfrm rot="18332062">
                <a:off x="9357431" y="1467161"/>
                <a:ext cx="9219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err="1" smtClean="0"/>
                  <a:t>GyrZ</a:t>
                </a:r>
                <a:endParaRPr lang="en-GB" dirty="0"/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 rot="18332062">
                <a:off x="9840322" y="1467161"/>
                <a:ext cx="9219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DBA</a:t>
                </a:r>
                <a:endParaRPr lang="en-GB" dirty="0"/>
              </a:p>
            </p:txBody>
          </p:sp>
        </p:grpSp>
        <p:sp>
          <p:nvSpPr>
            <p:cNvPr id="28" name="ZoneTexte 27"/>
            <p:cNvSpPr txBox="1"/>
            <p:nvPr/>
          </p:nvSpPr>
          <p:spPr>
            <a:xfrm>
              <a:off x="9236340" y="1716718"/>
              <a:ext cx="6626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…</a:t>
              </a:r>
              <a:endParaRPr lang="en-GB" dirty="0"/>
            </a:p>
          </p:txBody>
        </p:sp>
        <p:cxnSp>
          <p:nvCxnSpPr>
            <p:cNvPr id="31" name="Connecteur droit avec flèche 30"/>
            <p:cNvCxnSpPr/>
            <p:nvPr/>
          </p:nvCxnSpPr>
          <p:spPr>
            <a:xfrm>
              <a:off x="6976627" y="2138435"/>
              <a:ext cx="0" cy="2860332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6370801" y="1318556"/>
              <a:ext cx="553998" cy="313932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fr-FR" sz="2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Window_size</a:t>
              </a:r>
              <a:endParaRPr lang="en-GB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4" name="Connecteur droit avec flèche 33"/>
            <p:cNvCxnSpPr/>
            <p:nvPr/>
          </p:nvCxnSpPr>
          <p:spPr>
            <a:xfrm flipH="1">
              <a:off x="7091062" y="5354850"/>
              <a:ext cx="346969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/>
            <p:cNvSpPr txBox="1"/>
            <p:nvPr/>
          </p:nvSpPr>
          <p:spPr>
            <a:xfrm>
              <a:off x="7932301" y="5478229"/>
              <a:ext cx="17921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Descriptors</a:t>
              </a:r>
              <a:endParaRPr lang="en-GB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034629" y="1564270"/>
            <a:ext cx="3483550" cy="496578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0" y="9012"/>
            <a:ext cx="4911634" cy="5225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ZoneTexte 34"/>
          <p:cNvSpPr txBox="1"/>
          <p:nvPr/>
        </p:nvSpPr>
        <p:spPr>
          <a:xfrm>
            <a:off x="0" y="39436"/>
            <a:ext cx="42734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askerville Old Face" panose="02020602080505020303" pitchFamily="18" charset="0"/>
              </a:rPr>
              <a:t>NEURAL NETWORK : V-NET </a:t>
            </a:r>
            <a:endParaRPr lang="en-GB" sz="24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04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0486 L -0.00312 0.3618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9" t="22748" r="20535" b="30145"/>
          <a:stretch/>
        </p:blipFill>
        <p:spPr>
          <a:xfrm>
            <a:off x="7427485" y="4775913"/>
            <a:ext cx="4740851" cy="20882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620688"/>
            <a:ext cx="10801200" cy="60734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9012"/>
            <a:ext cx="4911634" cy="5225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ZoneTexte 9"/>
          <p:cNvSpPr txBox="1"/>
          <p:nvPr/>
        </p:nvSpPr>
        <p:spPr>
          <a:xfrm>
            <a:off x="0" y="39436"/>
            <a:ext cx="42734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askerville Old Face" panose="02020602080505020303" pitchFamily="18" charset="0"/>
              </a:rPr>
              <a:t>NEURAL NETWORK : V-NET </a:t>
            </a:r>
            <a:endParaRPr lang="en-GB" sz="24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87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502626"/>
            <a:ext cx="12192000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Strenghts</a:t>
            </a: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V-net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fr-FR" sz="3600" dirty="0"/>
              <a:t>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03C49-91A8-4986-93F7-187809B1E87F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523918" y="1733821"/>
            <a:ext cx="323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Deep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1505192" y="2557788"/>
            <a:ext cx="7242811" cy="754579"/>
            <a:chOff x="1763484" y="2671289"/>
            <a:chExt cx="7242811" cy="754579"/>
          </a:xfrm>
        </p:grpSpPr>
        <p:sp>
          <p:nvSpPr>
            <p:cNvPr id="10" name="ZoneTexte 9"/>
            <p:cNvSpPr txBox="1"/>
            <p:nvPr/>
          </p:nvSpPr>
          <p:spPr>
            <a:xfrm>
              <a:off x="1763484" y="2671289"/>
              <a:ext cx="72428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‘</a:t>
              </a:r>
              <a:r>
                <a:rPr lang="fr-FR" sz="36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handcrafted</a:t>
              </a:r>
              <a:r>
                <a:rPr lang="fr-FR" sz="3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’ variables</a:t>
              </a:r>
              <a:endParaRPr lang="en-GB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Connecteur droit 14"/>
            <p:cNvCxnSpPr/>
            <p:nvPr/>
          </p:nvCxnSpPr>
          <p:spPr>
            <a:xfrm>
              <a:off x="2159725" y="2671289"/>
              <a:ext cx="3976853" cy="75457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2159725" y="2775529"/>
              <a:ext cx="4163465" cy="54189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" name="ZoneTexte 12"/>
          <p:cNvSpPr txBox="1"/>
          <p:nvPr/>
        </p:nvSpPr>
        <p:spPr>
          <a:xfrm>
            <a:off x="1505191" y="3423786"/>
            <a:ext cx="8301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with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centiseconde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precision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55507" y="5125157"/>
            <a:ext cx="323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 model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1505192" y="4289784"/>
            <a:ext cx="3239589" cy="646331"/>
            <a:chOff x="1763484" y="3429180"/>
            <a:chExt cx="3239589" cy="646331"/>
          </a:xfrm>
        </p:grpSpPr>
        <p:cxnSp>
          <p:nvCxnSpPr>
            <p:cNvPr id="18" name="Connecteur droit 17"/>
            <p:cNvCxnSpPr/>
            <p:nvPr/>
          </p:nvCxnSpPr>
          <p:spPr>
            <a:xfrm flipV="1">
              <a:off x="2142308" y="3517675"/>
              <a:ext cx="1985555" cy="444138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2142308" y="3517675"/>
              <a:ext cx="1846218" cy="459219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1763484" y="3429180"/>
              <a:ext cx="32395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Segmentation</a:t>
              </a:r>
              <a:endParaRPr lang="en-GB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112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012"/>
            <a:ext cx="4911634" cy="52251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0" y="39436"/>
            <a:ext cx="4792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askerville Old Face" panose="02020602080505020303" pitchFamily="18" charset="0"/>
              </a:rPr>
              <a:t>COMPUTER RESOURCES</a:t>
            </a:r>
            <a:endParaRPr lang="en-GB" sz="2400" dirty="0">
              <a:latin typeface="Baskerville Old Face" panose="02020602080505020303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97" y="1136458"/>
            <a:ext cx="11530571" cy="244827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903282" y="4049702"/>
            <a:ext cx="57606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Training process : </a:t>
            </a:r>
          </a:p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epochs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15 000 windows/epoch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validation on 3 000 windows</a:t>
            </a:r>
          </a:p>
          <a:p>
            <a:r>
              <a:rPr lang="fr-FR" dirty="0"/>
              <a:t>	</a:t>
            </a:r>
            <a:endParaRPr lang="en-GB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83664" y="-36377"/>
            <a:ext cx="2484279" cy="1074625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32568" y="4049702"/>
            <a:ext cx="567071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Data size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free-ranging green turtles recorded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66h of video recorder </a:t>
            </a:r>
          </a:p>
          <a:p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lèche droite 2"/>
          <p:cNvSpPr/>
          <p:nvPr/>
        </p:nvSpPr>
        <p:spPr>
          <a:xfrm>
            <a:off x="6439367" y="5955363"/>
            <a:ext cx="653143" cy="354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7212891" y="5901813"/>
            <a:ext cx="2174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minutes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40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2C9-A0B9-462F-8757-0847AD287B63}" type="slidenum">
              <a:rPr lang="en-GB" noProof="0" smtClean="0"/>
              <a:pPr/>
              <a:t>14</a:t>
            </a:fld>
            <a:endParaRPr lang="en-GB" noProof="0"/>
          </a:p>
        </p:txBody>
      </p:sp>
      <p:pic>
        <p:nvPicPr>
          <p:cNvPr id="2" name="Espace réservé pour une image  1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3" r="13643"/>
          <a:stretch>
            <a:fillRect/>
          </a:stretch>
        </p:blipFill>
        <p:spPr>
          <a:xfrm>
            <a:off x="8741075" y="-47053"/>
            <a:ext cx="3450926" cy="3558487"/>
          </a:xfr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6" b="93553" l="0" r="67619">
                        <a14:foregroundMark x1="28148" y1="20789" x2="28148" y2="20789"/>
                        <a14:foregroundMark x1="26984" y1="11316" x2="26984" y2="11316"/>
                        <a14:foregroundMark x1="24974" y1="12895" x2="24974" y2="12895"/>
                        <a14:backgroundMark x1="13228" y1="84211" x2="13228" y2="84211"/>
                        <a14:backgroundMark x1="11429" y1="87105" x2="11429" y2="87105"/>
                        <a14:backgroundMark x1="11217" y1="87105" x2="11429" y2="87763"/>
                        <a14:backgroundMark x1="16508" y1="89211" x2="16508" y2="89211"/>
                        <a14:backgroundMark x1="16508" y1="89211" x2="16508" y2="89211"/>
                        <a14:backgroundMark x1="17884" y1="89342" x2="17884" y2="89342"/>
                        <a14:backgroundMark x1="17989" y1="89342" x2="17989" y2="89342"/>
                        <a14:backgroundMark x1="18307" y1="89342" x2="18307" y2="89342"/>
                        <a14:backgroundMark x1="19365" y1="90000" x2="19894" y2="90395"/>
                        <a14:backgroundMark x1="20000" y1="90395" x2="20000" y2="90395"/>
                        <a14:backgroundMark x1="20317" y1="90658" x2="20317" y2="90658"/>
                        <a14:backgroundMark x1="22328" y1="90789" x2="22328" y2="90789"/>
                        <a14:backgroundMark x1="22540" y1="91053" x2="22540" y2="91053"/>
                        <a14:backgroundMark x1="16402" y1="86711" x2="16402" y2="86711"/>
                        <a14:backgroundMark x1="16190" y1="86711" x2="16190" y2="86711"/>
                        <a14:backgroundMark x1="16190" y1="86711" x2="16190" y2="86711"/>
                        <a14:backgroundMark x1="16190" y1="86711" x2="16190" y2="86711"/>
                        <a14:backgroundMark x1="14180" y1="86711" x2="14180" y2="86711"/>
                        <a14:backgroundMark x1="13439" y1="86711" x2="12698" y2="86711"/>
                        <a14:backgroundMark x1="12275" y1="85921" x2="11429" y2="85263"/>
                        <a14:backgroundMark x1="9630" y1="83421" x2="9101" y2="83158"/>
                        <a14:backgroundMark x1="8889" y1="83026" x2="8889" y2="83026"/>
                        <a14:backgroundMark x1="7725" y1="81842" x2="7725" y2="81842"/>
                        <a14:backgroundMark x1="7302" y1="81184" x2="7302" y2="81184"/>
                        <a14:backgroundMark x1="5291" y1="77237" x2="4762" y2="76579"/>
                        <a14:backgroundMark x1="4339" y1="75263" x2="4339" y2="75263"/>
                        <a14:backgroundMark x1="4021" y1="74211" x2="4021" y2="74211"/>
                        <a14:backgroundMark x1="2963" y1="68684" x2="2963" y2="68684"/>
                        <a14:backgroundMark x1="2963" y1="68684" x2="2963" y2="68684"/>
                        <a14:backgroundMark x1="25926" y1="91184" x2="25926" y2="91184"/>
                        <a14:backgroundMark x1="27619" y1="92105" x2="27619" y2="92105"/>
                        <a14:backgroundMark x1="28889" y1="90395" x2="28889" y2="90395"/>
                        <a14:backgroundMark x1="32381" y1="90395" x2="32381" y2="90395"/>
                        <a14:backgroundMark x1="36508" y1="90789" x2="36508" y2="90789"/>
                        <a14:backgroundMark x1="39894" y1="91053" x2="39894" y2="91053"/>
                        <a14:backgroundMark x1="42857" y1="90000" x2="42857" y2="90000"/>
                        <a14:backgroundMark x1="45503" y1="89342" x2="45503" y2="89342"/>
                        <a14:backgroundMark x1="48783" y1="88553" x2="48783" y2="88553"/>
                        <a14:backgroundMark x1="45503" y1="90395" x2="45503" y2="90395"/>
                        <a14:backgroundMark x1="45291" y1="90395" x2="45291" y2="90395"/>
                        <a14:backgroundMark x1="47937" y1="89605" x2="47937" y2="89605"/>
                        <a14:backgroundMark x1="48148" y1="89605" x2="48148" y2="89605"/>
                        <a14:backgroundMark x1="50476" y1="88553" x2="50476" y2="88553"/>
                        <a14:backgroundMark x1="50794" y1="88158" x2="50794" y2="88158"/>
                        <a14:backgroundMark x1="52698" y1="87105" x2="52698" y2="87105"/>
                        <a14:backgroundMark x1="53439" y1="86447" x2="53439" y2="86447"/>
                        <a14:backgroundMark x1="54921" y1="85921" x2="54921" y2="85921"/>
                        <a14:backgroundMark x1="57249" y1="84868" x2="57249" y2="84868"/>
                        <a14:backgroundMark x1="57989" y1="84211" x2="57989" y2="84211"/>
                        <a14:backgroundMark x1="58836" y1="83421" x2="58836" y2="83421"/>
                        <a14:backgroundMark x1="59153" y1="83026" x2="59153" y2="83026"/>
                        <a14:backgroundMark x1="60000" y1="81974" x2="60000" y2="81974"/>
                        <a14:backgroundMark x1="61693" y1="78026" x2="61693" y2="78026"/>
                        <a14:backgroundMark x1="1376" y1="63026" x2="1376" y2="63026"/>
                        <a14:backgroundMark x1="635" y1="59737" x2="635" y2="59737"/>
                        <a14:backgroundMark x1="529" y1="26711" x2="529" y2="26711"/>
                        <a14:backgroundMark x1="5079" y1="16447" x2="5079" y2="16447"/>
                        <a14:backgroundMark x1="5079" y1="16447" x2="5079" y2="16447"/>
                        <a14:backgroundMark x1="7725" y1="16184" x2="7725" y2="16184"/>
                        <a14:backgroundMark x1="8254" y1="16184" x2="8254" y2="16184"/>
                        <a14:backgroundMark x1="8783" y1="16579" x2="8783" y2="16579"/>
                        <a14:backgroundMark x1="8889" y1="17632" x2="8889" y2="18289"/>
                        <a14:backgroundMark x1="8466" y1="18816" x2="8148" y2="19474"/>
                        <a14:backgroundMark x1="7619" y1="19868" x2="7619" y2="19868"/>
                        <a14:backgroundMark x1="6984" y1="20526" x2="6984" y2="20526"/>
                        <a14:backgroundMark x1="6455" y1="21184" x2="5926" y2="21974"/>
                        <a14:backgroundMark x1="5608" y1="22368" x2="5079" y2="23421"/>
                        <a14:backgroundMark x1="5079" y1="23553" x2="5079" y2="23553"/>
                        <a14:backgroundMark x1="4762" y1="24605" x2="4762" y2="24605"/>
                        <a14:backgroundMark x1="4444" y1="25263" x2="4444" y2="25263"/>
                        <a14:backgroundMark x1="4021" y1="26842" x2="4021" y2="26842"/>
                        <a14:backgroundMark x1="3492" y1="28553" x2="3175" y2="29211"/>
                        <a14:backgroundMark x1="2963" y1="30132" x2="2963" y2="30132"/>
                        <a14:backgroundMark x1="2328" y1="31184" x2="2328" y2="31184"/>
                        <a14:backgroundMark x1="529" y1="39868" x2="529" y2="39868"/>
                        <a14:backgroundMark x1="529" y1="39868" x2="529" y2="39868"/>
                        <a14:backgroundMark x1="529" y1="42368" x2="529" y2="43158"/>
                        <a14:backgroundMark x1="529" y1="44605" x2="529" y2="45132"/>
                        <a14:backgroundMark x1="529" y1="46447" x2="529" y2="47237"/>
                        <a14:backgroundMark x1="635" y1="53816" x2="635" y2="53816"/>
                        <a14:backgroundMark x1="847" y1="55658" x2="847" y2="55658"/>
                        <a14:backgroundMark x1="15344" y1="10395" x2="15344" y2="10395"/>
                        <a14:backgroundMark x1="53862" y1="9605" x2="53862" y2="9605"/>
                        <a14:backgroundMark x1="57037" y1="12500" x2="57037" y2="12500"/>
                        <a14:backgroundMark x1="57354" y1="12895" x2="57354" y2="12895"/>
                        <a14:backgroundMark x1="62011" y1="17500" x2="62011" y2="17500"/>
                        <a14:backgroundMark x1="64762" y1="21316" x2="64762" y2="21316"/>
                        <a14:backgroundMark x1="60847" y1="18684" x2="60847" y2="18684"/>
                        <a14:backgroundMark x1="62328" y1="21974" x2="62328" y2="21974"/>
                        <a14:backgroundMark x1="64339" y1="25263" x2="64339" y2="25263"/>
                        <a14:backgroundMark x1="64656" y1="25395" x2="64656" y2="25395"/>
                        <a14:backgroundMark x1="65291" y1="26053" x2="65503" y2="26842"/>
                        <a14:backgroundMark x1="65608" y1="31053" x2="65608" y2="31053"/>
                        <a14:backgroundMark x1="65608" y1="30658" x2="65608" y2="30658"/>
                        <a14:backgroundMark x1="62540" y1="11053" x2="62540" y2="11053"/>
                        <a14:backgroundMark x1="62857" y1="11053" x2="62857" y2="11053"/>
                        <a14:backgroundMark x1="64339" y1="12763" x2="64339" y2="12763"/>
                        <a14:backgroundMark x1="64656" y1="15000" x2="64656" y2="15000"/>
                        <a14:backgroundMark x1="64656" y1="15000" x2="64656" y2="15000"/>
                        <a14:backgroundMark x1="62646" y1="13684" x2="62646" y2="13684"/>
                        <a14:backgroundMark x1="62328" y1="13553" x2="62011" y2="12895"/>
                        <a14:backgroundMark x1="59048" y1="12237" x2="58413" y2="12237"/>
                        <a14:backgroundMark x1="23175" y1="8158" x2="23175" y2="8158"/>
                        <a14:backgroundMark x1="66349" y1="42895" x2="66349" y2="42895"/>
                        <a14:backgroundMark x1="66455" y1="54605" x2="66455" y2="54605"/>
                        <a14:backgroundMark x1="64127" y1="76184" x2="64127" y2="76184"/>
                        <a14:backgroundMark x1="66667" y1="50789" x2="66667" y2="50789"/>
                        <a14:backgroundMark x1="66667" y1="45000" x2="66667" y2="45000"/>
                        <a14:backgroundMark x1="66772" y1="46184" x2="66772" y2="46184"/>
                        <a14:backgroundMark x1="64339" y1="68816" x2="64339" y2="68816"/>
                        <a14:backgroundMark x1="66772" y1="52632" x2="66772" y2="52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257"/>
          <a:stretch/>
        </p:blipFill>
        <p:spPr>
          <a:xfrm>
            <a:off x="6667356" y="1357837"/>
            <a:ext cx="3728194" cy="4361654"/>
          </a:xfrm>
          <a:prstGeom prst="rect">
            <a:avLst/>
          </a:prstGeom>
          <a:noFill/>
          <a:effectLst>
            <a:glow>
              <a:schemeClr val="accent1"/>
            </a:glow>
            <a:outerShdw blurRad="63500" dist="50800" sx="1000" sy="1000" algn="ctr" rotWithShape="0">
              <a:srgbClr val="000000"/>
            </a:outerShdw>
          </a:effectLst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3" b="50550"/>
          <a:stretch/>
        </p:blipFill>
        <p:spPr>
          <a:xfrm>
            <a:off x="10318706" y="3640627"/>
            <a:ext cx="1859855" cy="241659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9666971" y="4857388"/>
            <a:ext cx="942941" cy="33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52.6%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595808" y="5214485"/>
            <a:ext cx="942941" cy="33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0.8%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167163" y="1286418"/>
            <a:ext cx="942941" cy="33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310131" y="1500676"/>
            <a:ext cx="942941" cy="338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0.3%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101051" y="5966060"/>
            <a:ext cx="398831" cy="92438"/>
          </a:xfrm>
          <a:prstGeom prst="rect">
            <a:avLst/>
          </a:prstGeom>
          <a:solidFill>
            <a:srgbClr val="EAE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08"/>
          <a:stretch/>
        </p:blipFill>
        <p:spPr>
          <a:xfrm>
            <a:off x="-168192" y="2358970"/>
            <a:ext cx="6502544" cy="2910400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90" t="9643"/>
          <a:stretch/>
        </p:blipFill>
        <p:spPr>
          <a:xfrm>
            <a:off x="5154598" y="2184105"/>
            <a:ext cx="1438974" cy="3484880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08" t="-5941" r="490" b="88800"/>
          <a:stretch/>
        </p:blipFill>
        <p:spPr>
          <a:xfrm>
            <a:off x="3960367" y="1927324"/>
            <a:ext cx="1367796" cy="66107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326308" y="5391923"/>
            <a:ext cx="3671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Martinique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Espace réservé du texte 10"/>
          <p:cNvSpPr txBox="1">
            <a:spLocks/>
          </p:cNvSpPr>
          <p:nvPr/>
        </p:nvSpPr>
        <p:spPr bwMode="gray">
          <a:xfrm>
            <a:off x="1215240" y="941981"/>
            <a:ext cx="10138560" cy="378621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468000" indent="-468000" algn="l" defTabSz="10887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>
                <a:schemeClr val="accent1"/>
              </a:buClr>
              <a:buFont typeface="Wingdings" pitchFamily="2" charset="2"/>
              <a:buChar char="§"/>
              <a:defRPr sz="22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4000" indent="-396000" algn="l" defTabSz="1088776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Font typeface="Times New Roman" pitchFamily="18" charset="0"/>
              <a:buChar char="→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68000" indent="0" algn="l" defTabSz="10887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 pitchFamily="18" charset="0"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396000" algn="l" defTabSz="1088776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Times New Roman" pitchFamily="18" charset="0"/>
              <a:buChar char="→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24000" indent="-324000" algn="l" defTabSz="1088776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Times New Roman" pitchFamily="18" charset="0"/>
              <a:buChar char="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994134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522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910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298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Precision </a:t>
            </a:r>
            <a:r>
              <a:rPr lang="en-GB" sz="2199" dirty="0"/>
              <a:t>:  </a:t>
            </a:r>
            <a:r>
              <a:rPr lang="en-GB" sz="3200" b="1" dirty="0"/>
              <a:t>97 %</a:t>
            </a:r>
            <a:endParaRPr lang="en-GB" sz="3600" b="1" dirty="0"/>
          </a:p>
        </p:txBody>
      </p:sp>
      <p:sp>
        <p:nvSpPr>
          <p:cNvPr id="45" name="ZoneTexte 44"/>
          <p:cNvSpPr txBox="1"/>
          <p:nvPr/>
        </p:nvSpPr>
        <p:spPr>
          <a:xfrm>
            <a:off x="256296" y="1763688"/>
            <a:ext cx="5126874" cy="400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Activity budget of green </a:t>
            </a:r>
            <a:r>
              <a:rPr lang="fr-FR" sz="19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turtle</a:t>
            </a:r>
            <a:r>
              <a:rPr lang="fr-FR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GB" sz="19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6909677" y="5438089"/>
            <a:ext cx="3085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French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Guiana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(13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5244904" y="2345836"/>
            <a:ext cx="83293" cy="7735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99" dirty="0">
              <a:solidFill>
                <a:srgbClr val="FF0000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4048584" y="2333781"/>
            <a:ext cx="83293" cy="77354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99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9012"/>
            <a:ext cx="4007768" cy="52251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ZoneTexte 24"/>
          <p:cNvSpPr txBox="1"/>
          <p:nvPr/>
        </p:nvSpPr>
        <p:spPr>
          <a:xfrm>
            <a:off x="119336" y="52214"/>
            <a:ext cx="3606281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askerville Old Face" panose="02020602080505020303" pitchFamily="18" charset="0"/>
              </a:rPr>
              <a:t>RESULTS</a:t>
            </a:r>
            <a:endParaRPr lang="en-GB" sz="24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48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012"/>
            <a:ext cx="4007768" cy="52251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119336" y="52214"/>
            <a:ext cx="3606281" cy="46166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askerville Old Face" panose="02020602080505020303" pitchFamily="18" charset="0"/>
              </a:rPr>
              <a:t>RESULTS</a:t>
            </a:r>
            <a:endParaRPr lang="en-GB" sz="2400" dirty="0">
              <a:latin typeface="Baskerville Old Face" panose="02020602080505020303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41" y="1544893"/>
            <a:ext cx="10300109" cy="540641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65127" y="2808391"/>
            <a:ext cx="1657349" cy="132343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Global </a:t>
            </a:r>
            <a:r>
              <a:rPr lang="fr-FR" sz="2400" dirty="0" err="1" smtClean="0"/>
              <a:t>precision</a:t>
            </a:r>
            <a:r>
              <a:rPr lang="fr-FR" sz="2400" dirty="0" smtClean="0"/>
              <a:t>  </a:t>
            </a:r>
            <a:r>
              <a:rPr lang="fr-FR" sz="2400" dirty="0"/>
              <a:t>: </a:t>
            </a:r>
          </a:p>
          <a:p>
            <a:pPr algn="ctr"/>
            <a:r>
              <a:rPr lang="fr-FR" sz="3200" b="1" dirty="0" smtClean="0"/>
              <a:t>95%</a:t>
            </a:r>
            <a:endParaRPr lang="en-GB" sz="32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389" y="52214"/>
            <a:ext cx="2779261" cy="173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666343" y="776600"/>
            <a:ext cx="639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Nesting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behaviors</a:t>
            </a:r>
            <a:r>
              <a:rPr lang="fr-F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French </a:t>
            </a:r>
            <a:r>
              <a:rPr lang="fr-F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Guiana</a:t>
            </a: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51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512" y="14951"/>
            <a:ext cx="4911634" cy="52251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14512" y="75800"/>
            <a:ext cx="318080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Baskerville Old Face" panose="02020602080505020303" pitchFamily="18" charset="0"/>
              </a:rPr>
              <a:t>PERSPECTIVES</a:t>
            </a:r>
            <a:endParaRPr lang="en-GB" sz="2400" dirty="0">
              <a:latin typeface="Baskerville Old Face" panose="02020602080505020303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75E-7D65-4823-B8A2-C1B6D646931E}" type="slidenum">
              <a:rPr lang="en-GB" smtClean="0"/>
              <a:t>16</a:t>
            </a:fld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863761" y="1584107"/>
            <a:ext cx="10729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① </a:t>
            </a:r>
            <a:r>
              <a:rPr lang="fr-FR" sz="3600" dirty="0">
                <a:latin typeface="Calisto MT" panose="02040603050505030304" pitchFamily="18" charset="0"/>
              </a:rPr>
              <a:t>-</a:t>
            </a:r>
            <a:r>
              <a:rPr lang="fr-FR" sz="3600" dirty="0" err="1" smtClean="0">
                <a:latin typeface="Calisto MT" panose="02040603050505030304" pitchFamily="18" charset="0"/>
              </a:rPr>
              <a:t>Implementation</a:t>
            </a:r>
            <a:r>
              <a:rPr lang="fr-FR" sz="3600" dirty="0" smtClean="0">
                <a:latin typeface="Calisto MT" panose="02040603050505030304" pitchFamily="18" charset="0"/>
              </a:rPr>
              <a:t> of </a:t>
            </a:r>
            <a:r>
              <a:rPr lang="fr-FR" sz="3600" b="1" dirty="0" err="1">
                <a:solidFill>
                  <a:srgbClr val="FFC000"/>
                </a:solidFill>
                <a:latin typeface="Calisto MT" panose="02040603050505030304" pitchFamily="18" charset="0"/>
              </a:rPr>
              <a:t>V-net</a:t>
            </a:r>
            <a:r>
              <a:rPr lang="fr-FR" sz="3600" dirty="0">
                <a:solidFill>
                  <a:schemeClr val="accent2"/>
                </a:solidFill>
                <a:latin typeface="Calisto MT" panose="02040603050505030304" pitchFamily="18" charset="0"/>
              </a:rPr>
              <a:t> </a:t>
            </a:r>
            <a:r>
              <a:rPr lang="fr-FR" sz="3600" dirty="0" smtClean="0">
                <a:latin typeface="Calisto MT" panose="02040603050505030304" pitchFamily="18" charset="0"/>
              </a:rPr>
              <a:t>in </a:t>
            </a:r>
            <a:r>
              <a:rPr lang="fr-FR" sz="3600" b="1" dirty="0" smtClean="0">
                <a:solidFill>
                  <a:srgbClr val="8DCD47"/>
                </a:solidFill>
                <a:latin typeface="Calisto MT" panose="02040603050505030304" pitchFamily="18" charset="0"/>
              </a:rPr>
              <a:t>Argos</a:t>
            </a:r>
            <a:r>
              <a:rPr lang="fr-FR" sz="3600" b="1" dirty="0" smtClean="0">
                <a:solidFill>
                  <a:schemeClr val="accent6"/>
                </a:solidFill>
                <a:latin typeface="Calisto MT" panose="02040603050505030304" pitchFamily="18" charset="0"/>
              </a:rPr>
              <a:t> </a:t>
            </a:r>
            <a:r>
              <a:rPr lang="fr-FR" sz="3600" dirty="0" smtClean="0">
                <a:latin typeface="Calisto MT" panose="02040603050505030304" pitchFamily="18" charset="0"/>
              </a:rPr>
              <a:t>tag for signal </a:t>
            </a:r>
            <a:r>
              <a:rPr lang="fr-FR" sz="3600" dirty="0" err="1" smtClean="0">
                <a:latin typeface="Calisto MT" panose="02040603050505030304" pitchFamily="18" charset="0"/>
              </a:rPr>
              <a:t>processing</a:t>
            </a:r>
            <a:r>
              <a:rPr lang="fr-FR" sz="3600" dirty="0" smtClean="0">
                <a:latin typeface="Calisto MT" panose="02040603050505030304" pitchFamily="18" charset="0"/>
              </a:rPr>
              <a:t> at </a:t>
            </a:r>
            <a:r>
              <a:rPr lang="fr-FR" sz="3600" dirty="0" err="1" smtClean="0">
                <a:latin typeface="Calisto MT" panose="02040603050505030304" pitchFamily="18" charset="0"/>
              </a:rPr>
              <a:t>sea</a:t>
            </a:r>
            <a:endParaRPr lang="fr-FR" sz="3600" b="1" dirty="0">
              <a:solidFill>
                <a:schemeClr val="accent6">
                  <a:lumMod val="75000"/>
                </a:schemeClr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114" y="2883707"/>
            <a:ext cx="5018486" cy="281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68" y="0"/>
            <a:ext cx="4911634" cy="52251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38896" y="30424"/>
            <a:ext cx="3180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Baskerville Old Face" panose="02020602080505020303" pitchFamily="18" charset="0"/>
              </a:rPr>
              <a:t>PERSPECTIVES</a:t>
            </a:r>
            <a:endParaRPr lang="en-GB" sz="2400" dirty="0">
              <a:latin typeface="Baskerville Old Face" panose="02020602080505020303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75E-7D65-4823-B8A2-C1B6D646931E}" type="slidenum">
              <a:rPr lang="en-GB" smtClean="0"/>
              <a:t>17</a:t>
            </a:fld>
            <a:endParaRPr lang="en-GB"/>
          </a:p>
        </p:txBody>
      </p:sp>
      <p:sp>
        <p:nvSpPr>
          <p:cNvPr id="7" name="ZoneTexte 6"/>
          <p:cNvSpPr txBox="1"/>
          <p:nvPr/>
        </p:nvSpPr>
        <p:spPr>
          <a:xfrm>
            <a:off x="945406" y="1529352"/>
            <a:ext cx="10729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solidFill>
                  <a:schemeClr val="bg1">
                    <a:lumMod val="65000"/>
                  </a:schemeClr>
                </a:solidFill>
              </a:rPr>
              <a:t>① </a:t>
            </a:r>
            <a:r>
              <a:rPr lang="fr-FR" sz="3600" dirty="0" smtClean="0">
                <a:solidFill>
                  <a:schemeClr val="bg1">
                    <a:lumMod val="65000"/>
                  </a:schemeClr>
                </a:solidFill>
                <a:latin typeface="Calisto MT" panose="02040603050505030304" pitchFamily="18" charset="0"/>
              </a:rPr>
              <a:t>-</a:t>
            </a:r>
            <a:r>
              <a:rPr lang="en-GB" sz="3600" dirty="0" smtClean="0">
                <a:solidFill>
                  <a:schemeClr val="bg1">
                    <a:lumMod val="65000"/>
                  </a:schemeClr>
                </a:solidFill>
                <a:latin typeface="Calisto MT" panose="02040603050505030304" pitchFamily="18" charset="0"/>
              </a:rPr>
              <a:t>Implementation of </a:t>
            </a:r>
            <a:r>
              <a:rPr lang="en-GB" sz="3600" b="1" dirty="0" smtClean="0">
                <a:solidFill>
                  <a:schemeClr val="bg1">
                    <a:lumMod val="65000"/>
                  </a:schemeClr>
                </a:solidFill>
                <a:latin typeface="Calisto MT" panose="02040603050505030304" pitchFamily="18" charset="0"/>
              </a:rPr>
              <a:t>V-net</a:t>
            </a:r>
            <a:r>
              <a:rPr lang="en-GB" sz="3600" dirty="0" smtClean="0">
                <a:solidFill>
                  <a:schemeClr val="bg1">
                    <a:lumMod val="65000"/>
                  </a:schemeClr>
                </a:solidFill>
                <a:latin typeface="Calisto MT" panose="02040603050505030304" pitchFamily="18" charset="0"/>
              </a:rPr>
              <a:t> in </a:t>
            </a:r>
            <a:r>
              <a:rPr lang="en-GB" sz="3600" b="1" dirty="0" smtClean="0">
                <a:solidFill>
                  <a:schemeClr val="bg1">
                    <a:lumMod val="65000"/>
                  </a:schemeClr>
                </a:solidFill>
                <a:latin typeface="Calisto MT" panose="02040603050505030304" pitchFamily="18" charset="0"/>
              </a:rPr>
              <a:t>Argos</a:t>
            </a:r>
            <a:r>
              <a:rPr lang="en-GB" sz="3600" dirty="0" smtClean="0">
                <a:solidFill>
                  <a:schemeClr val="bg1">
                    <a:lumMod val="65000"/>
                  </a:schemeClr>
                </a:solidFill>
                <a:latin typeface="Calisto MT" panose="02040603050505030304" pitchFamily="18" charset="0"/>
              </a:rPr>
              <a:t> tag for signal processing at sea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70879" y="3942852"/>
            <a:ext cx="11028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latin typeface="Adobe Devanagari" pitchFamily="18" charset="0"/>
                <a:cs typeface="Adobe Devanagari" pitchFamily="18" charset="0"/>
              </a:rPr>
              <a:t>②</a:t>
            </a:r>
            <a:r>
              <a:rPr lang="fr-FR" sz="3600" dirty="0"/>
              <a:t> </a:t>
            </a:r>
            <a:r>
              <a:rPr lang="fr-FR" sz="3600" dirty="0" smtClean="0">
                <a:latin typeface="Calisto MT" panose="02040603050505030304" pitchFamily="18" charset="0"/>
              </a:rPr>
              <a:t>-</a:t>
            </a:r>
            <a:r>
              <a:rPr lang="en-GB" sz="3600" dirty="0" smtClean="0">
                <a:latin typeface="Calisto MT" panose="02040603050505030304" pitchFamily="18" charset="0"/>
              </a:rPr>
              <a:t> Development of an </a:t>
            </a:r>
            <a:r>
              <a:rPr lang="en-GB" sz="3600" b="1" dirty="0" smtClean="0">
                <a:solidFill>
                  <a:schemeClr val="accent4"/>
                </a:solidFill>
                <a:latin typeface="Calisto MT" panose="02040603050505030304" pitchFamily="18" charset="0"/>
              </a:rPr>
              <a:t>interface</a:t>
            </a:r>
            <a:r>
              <a:rPr lang="en-GB" sz="3600" dirty="0" smtClean="0">
                <a:latin typeface="Calisto MT" panose="02040603050505030304" pitchFamily="18" charset="0"/>
              </a:rPr>
              <a:t> for processing </a:t>
            </a:r>
            <a:r>
              <a:rPr lang="en-GB" sz="3600" dirty="0" err="1" smtClean="0">
                <a:latin typeface="Calisto MT" panose="02040603050505030304" pitchFamily="18" charset="0"/>
              </a:rPr>
              <a:t>accelerometric</a:t>
            </a:r>
            <a:r>
              <a:rPr lang="en-GB" sz="3600" dirty="0" smtClean="0">
                <a:latin typeface="Calisto MT" panose="02040603050505030304" pitchFamily="18" charset="0"/>
              </a:rPr>
              <a:t> signals (ANTIDOT project)</a:t>
            </a:r>
            <a:endParaRPr lang="fr-FR" sz="3600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34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2222"/>
            <a:ext cx="12206687" cy="597666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6488668"/>
            <a:ext cx="393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Development</a:t>
            </a:r>
            <a:r>
              <a:rPr lang="fr-FR" dirty="0" smtClean="0"/>
              <a:t> : Sébastien Geiger, IPHC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0" y="0"/>
            <a:ext cx="969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Baskerville Old Face" panose="02020602080505020303" pitchFamily="18" charset="0"/>
              </a:rPr>
              <a:t>INTERFACE ANTIDOT</a:t>
            </a:r>
            <a:endParaRPr lang="fr-FR" sz="2800" dirty="0">
              <a:latin typeface="Baskerville Old Face" panose="020206020805050203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68" y="0"/>
            <a:ext cx="4911634" cy="52251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ZoneTexte 7"/>
          <p:cNvSpPr txBox="1"/>
          <p:nvPr/>
        </p:nvSpPr>
        <p:spPr>
          <a:xfrm>
            <a:off x="38896" y="30424"/>
            <a:ext cx="432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askerville Old Face" panose="02020602080505020303" pitchFamily="18" charset="0"/>
              </a:rPr>
              <a:t>ANTIDOT INTERFACE</a:t>
            </a:r>
            <a:endParaRPr lang="en-GB" sz="24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9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397528" y="6484114"/>
            <a:ext cx="2057400" cy="365125"/>
          </a:xfrm>
        </p:spPr>
        <p:txBody>
          <a:bodyPr/>
          <a:lstStyle/>
          <a:p>
            <a:fld id="{041136E2-3337-4E8E-92AD-BE46546651AE}" type="slidenum">
              <a:rPr lang="fr-FR" sz="2000">
                <a:solidFill>
                  <a:prstClr val="white"/>
                </a:solidFill>
                <a:latin typeface="+mj-lt"/>
              </a:rPr>
              <a:pPr/>
              <a:t>19</a:t>
            </a:fld>
            <a:endParaRPr lang="fr-FR" sz="20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" name="ZoneTexte 16"/>
          <p:cNvSpPr txBox="1">
            <a:spLocks noChangeArrowheads="1"/>
          </p:cNvSpPr>
          <p:nvPr/>
        </p:nvSpPr>
        <p:spPr bwMode="auto">
          <a:xfrm>
            <a:off x="1899872" y="1673318"/>
            <a:ext cx="45429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chemeClr val="tx1"/>
                </a:solidFill>
                <a:latin typeface="+mj-lt"/>
              </a:rPr>
              <a:t>Partenaires techniques et scientifiques</a:t>
            </a:r>
          </a:p>
        </p:txBody>
      </p:sp>
      <p:pic>
        <p:nvPicPr>
          <p:cNvPr id="6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92" y="915474"/>
            <a:ext cx="929910" cy="5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0" descr="CNR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704" y="901072"/>
            <a:ext cx="601826" cy="5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867" y="2084469"/>
            <a:ext cx="850108" cy="6542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2041897"/>
            <a:ext cx="669989" cy="650992"/>
          </a:xfrm>
          <a:prstGeom prst="rect">
            <a:avLst/>
          </a:prstGeom>
        </p:spPr>
      </p:pic>
      <p:sp>
        <p:nvSpPr>
          <p:cNvPr id="11" name="ZoneTexte 16"/>
          <p:cNvSpPr txBox="1">
            <a:spLocks noChangeArrowheads="1"/>
          </p:cNvSpPr>
          <p:nvPr/>
        </p:nvSpPr>
        <p:spPr bwMode="auto">
          <a:xfrm>
            <a:off x="1899872" y="454581"/>
            <a:ext cx="26059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chemeClr val="tx1"/>
                </a:solidFill>
                <a:latin typeface="+mj-lt"/>
              </a:rPr>
              <a:t>Partenaires financiers</a:t>
            </a:r>
          </a:p>
        </p:txBody>
      </p:sp>
      <p:pic>
        <p:nvPicPr>
          <p:cNvPr id="12" name="Picture 4" descr="Afficher l'image d'orig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911" y="2120854"/>
            <a:ext cx="628545" cy="62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Afficher l'image d'orig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756" y="927683"/>
            <a:ext cx="610963" cy="53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Afficher l'image d'origin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" t="8040" r="49540" b="7332"/>
          <a:stretch/>
        </p:blipFill>
        <p:spPr bwMode="auto">
          <a:xfrm>
            <a:off x="4389391" y="920260"/>
            <a:ext cx="924495" cy="5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510" y="2106731"/>
            <a:ext cx="597485" cy="652216"/>
          </a:xfrm>
          <a:prstGeom prst="rect">
            <a:avLst/>
          </a:prstGeom>
        </p:spPr>
      </p:pic>
      <p:pic>
        <p:nvPicPr>
          <p:cNvPr id="18" name="Picture 12" descr="Afficher l'image d'origin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855" y="917288"/>
            <a:ext cx="510954" cy="53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154" y="2088094"/>
            <a:ext cx="784328" cy="64332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660" y="2106732"/>
            <a:ext cx="651165" cy="653901"/>
          </a:xfrm>
          <a:prstGeom prst="rect">
            <a:avLst/>
          </a:prstGeom>
        </p:spPr>
      </p:pic>
      <p:sp>
        <p:nvSpPr>
          <p:cNvPr id="21" name="ZoneTexte 16"/>
          <p:cNvSpPr txBox="1">
            <a:spLocks noChangeArrowheads="1"/>
          </p:cNvSpPr>
          <p:nvPr/>
        </p:nvSpPr>
        <p:spPr bwMode="auto">
          <a:xfrm>
            <a:off x="1524000" y="2749"/>
            <a:ext cx="9168326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>
                <a:solidFill>
                  <a:schemeClr val="tx1"/>
                </a:solidFill>
                <a:latin typeface="+mj-lt"/>
              </a:rPr>
              <a:t>Guyane française</a:t>
            </a:r>
          </a:p>
        </p:txBody>
      </p:sp>
      <p:sp>
        <p:nvSpPr>
          <p:cNvPr id="22" name="ZoneTexte 16"/>
          <p:cNvSpPr txBox="1">
            <a:spLocks noChangeArrowheads="1"/>
          </p:cNvSpPr>
          <p:nvPr/>
        </p:nvSpPr>
        <p:spPr bwMode="auto">
          <a:xfrm>
            <a:off x="1866136" y="4761328"/>
            <a:ext cx="45429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chemeClr val="tx1"/>
                </a:solidFill>
                <a:latin typeface="+mj-lt"/>
              </a:rPr>
              <a:t>Partenaires techniques et scientifiques</a:t>
            </a:r>
          </a:p>
        </p:txBody>
      </p:sp>
      <p:sp>
        <p:nvSpPr>
          <p:cNvPr id="23" name="ZoneTexte 16"/>
          <p:cNvSpPr txBox="1">
            <a:spLocks noChangeArrowheads="1"/>
          </p:cNvSpPr>
          <p:nvPr/>
        </p:nvSpPr>
        <p:spPr bwMode="auto">
          <a:xfrm>
            <a:off x="1866136" y="3398732"/>
            <a:ext cx="26059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solidFill>
                  <a:schemeClr val="tx1"/>
                </a:solidFill>
                <a:latin typeface="+mj-lt"/>
              </a:rPr>
              <a:t>Partenaires financiers</a:t>
            </a:r>
          </a:p>
        </p:txBody>
      </p:sp>
      <p:sp>
        <p:nvSpPr>
          <p:cNvPr id="24" name="ZoneTexte 16"/>
          <p:cNvSpPr txBox="1">
            <a:spLocks noChangeArrowheads="1"/>
          </p:cNvSpPr>
          <p:nvPr/>
        </p:nvSpPr>
        <p:spPr bwMode="auto">
          <a:xfrm>
            <a:off x="1524000" y="2946703"/>
            <a:ext cx="9144000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hlin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>
                <a:solidFill>
                  <a:schemeClr val="tx1"/>
                </a:solidFill>
                <a:latin typeface="+mj-lt"/>
              </a:rPr>
              <a:t>Martinique</a:t>
            </a:r>
          </a:p>
        </p:txBody>
      </p:sp>
      <p:pic>
        <p:nvPicPr>
          <p:cNvPr id="25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993" y="3843102"/>
            <a:ext cx="929910" cy="5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10" descr="CNR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605" y="3828700"/>
            <a:ext cx="601826" cy="5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6.jpeg" descr="D:\consultance Martinique\Divers\logos\Bloc_marque_DEAL_972BD_2012.jpg"/>
          <p:cNvPicPr/>
          <p:nvPr/>
        </p:nvPicPr>
        <p:blipFill rotWithShape="1">
          <a:blip r:embed="rId14" cstate="print"/>
          <a:srcRect t="4485"/>
          <a:stretch/>
        </p:blipFill>
        <p:spPr bwMode="auto">
          <a:xfrm>
            <a:off x="3869112" y="3828700"/>
            <a:ext cx="603011" cy="78857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47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696" y="3828700"/>
            <a:ext cx="1664547" cy="78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7.jpeg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4590622" y="3828700"/>
            <a:ext cx="912685" cy="788573"/>
          </a:xfrm>
          <a:prstGeom prst="rect">
            <a:avLst/>
          </a:prstGeom>
        </p:spPr>
      </p:pic>
      <p:pic>
        <p:nvPicPr>
          <p:cNvPr id="34" name="Image 33" descr="http://www.carbet-sciences.net/images/logo.jpg"/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351" y="5225359"/>
            <a:ext cx="756285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 34" descr="http://www.onf.fr/@@/onf.skin.fo.common.img/logo-v2.png"/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213" y="5236365"/>
            <a:ext cx="1260691" cy="597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 35" descr="https://inpn.mnhn.fr/images/organismes/logo_ONEMA.png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56" y="5174943"/>
            <a:ext cx="1352713" cy="677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image10.jpeg" descr="http://upload.wikimedia.org/wikipedia/fr/b/b7/Logo_conseil_r%C3%A9gional_martinique.gif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39" y="5197217"/>
            <a:ext cx="787335" cy="590601"/>
          </a:xfrm>
          <a:prstGeom prst="rect">
            <a:avLst/>
          </a:prstGeom>
        </p:spPr>
      </p:pic>
      <p:pic>
        <p:nvPicPr>
          <p:cNvPr id="38" name="image11.png" descr="http://pnr-martinique.com/wp-content/themes/martinique/images/logo.png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958" y="5141541"/>
            <a:ext cx="675561" cy="685173"/>
          </a:xfrm>
          <a:prstGeom prst="rect">
            <a:avLst/>
          </a:prstGeom>
        </p:spPr>
      </p:pic>
      <p:pic>
        <p:nvPicPr>
          <p:cNvPr id="41" name="Picture 47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920" y="5268563"/>
            <a:ext cx="650552" cy="63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 41" descr="http://www.surfrider.eu/wp-content/uploads/2015/03/Martinique-PNG-BG-T-150x150.png"/>
          <p:cNvPicPr/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251" y="5962650"/>
            <a:ext cx="895350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Image 42" descr="F:\SAUVEGARDE_DISQUEC_10FEVRIER2016\Pictures\Pictures\LogoAqua.jpg"/>
          <p:cNvPicPr/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412" y="6056503"/>
            <a:ext cx="1439545" cy="448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Image 43" descr="http://plongeepassion.com/wp-content/uploads/2014/10/Tampon-sasMAMS-transparent-300x167.png"/>
          <p:cNvPicPr/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670" y="6015536"/>
            <a:ext cx="1095375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Image 44" descr="http://aliotis.plongee.free.fr/Images/entete.png"/>
          <p:cNvPicPr/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13" b="89744" l="0" r="34454">
                        <a14:foregroundMark x1="24475" y1="32308" x2="24475" y2="32308"/>
                        <a14:foregroundMark x1="24475" y1="54872" x2="24475" y2="54872"/>
                        <a14:foregroundMark x1="25840" y1="55897" x2="25840" y2="55897"/>
                        <a14:foregroundMark x1="27416" y1="53846" x2="27416" y2="53846"/>
                        <a14:foregroundMark x1="28887" y1="53846" x2="28887" y2="53846"/>
                        <a14:foregroundMark x1="30882" y1="54359" x2="30882" y2="54359"/>
                        <a14:foregroundMark x1="27836" y1="59487" x2="27836" y2="59487"/>
                        <a14:foregroundMark x1="23424" y1="50769" x2="23424" y2="50769"/>
                        <a14:foregroundMark x1="22164" y1="51282" x2="22164" y2="51282"/>
                        <a14:foregroundMark x1="21849" y1="55897" x2="21849" y2="55897"/>
                        <a14:backgroundMark x1="3782" y1="52821" x2="3782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243"/>
          <a:stretch/>
        </p:blipFill>
        <p:spPr bwMode="auto">
          <a:xfrm>
            <a:off x="4801509" y="6059548"/>
            <a:ext cx="1228725" cy="723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0" name="Picture 47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97" y="6147892"/>
            <a:ext cx="110551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www.cls.fr/wp-content/themes/cls/images/cls/logo-cls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300" y="2079574"/>
            <a:ext cx="772154" cy="64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s://www.cls.fr/wp-content/themes/cls/images/cls/logo-cls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082" y="5241536"/>
            <a:ext cx="647049" cy="54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Image 51" descr="Monaco Explorations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7310446" y="3857628"/>
            <a:ext cx="928694" cy="928694"/>
          </a:xfrm>
          <a:prstGeom prst="rect">
            <a:avLst/>
          </a:prstGeom>
        </p:spPr>
      </p:pic>
      <p:pic>
        <p:nvPicPr>
          <p:cNvPr id="47" name="Image 46" descr="cefe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8305992" y="6048581"/>
            <a:ext cx="1146643" cy="526107"/>
          </a:xfrm>
          <a:prstGeom prst="rect">
            <a:avLst/>
          </a:prstGeom>
        </p:spPr>
      </p:pic>
      <p:pic>
        <p:nvPicPr>
          <p:cNvPr id="48" name="Image 47" descr="csm.png"/>
          <p:cNvPicPr>
            <a:picLocks noChangeAspect="1"/>
          </p:cNvPicPr>
          <p:nvPr/>
        </p:nvPicPr>
        <p:blipFill>
          <a:blip r:embed="rId32"/>
          <a:srcRect l="24101" r="25287"/>
          <a:stretch>
            <a:fillRect/>
          </a:stretch>
        </p:blipFill>
        <p:spPr>
          <a:xfrm>
            <a:off x="9525153" y="5962651"/>
            <a:ext cx="857256" cy="734783"/>
          </a:xfrm>
          <a:prstGeom prst="rect">
            <a:avLst/>
          </a:prstGeom>
        </p:spPr>
      </p:pic>
      <p:pic>
        <p:nvPicPr>
          <p:cNvPr id="51" name="Image 50" descr="http_%2F%2Fwww.monacochannel.mc%2Fvar%2Fmonaco%2Fstorage%2Fimages%2Fmedia%2Fmonaco-channel%2Fchaines%2Fmusee-oceanographique%2Factus-5%2Flogo-institut-oceanographique-fondation-allbert-1-prince-de-monaco-dr%2F116536.jpg"/>
          <p:cNvPicPr>
            <a:picLocks noChangeAspect="1"/>
          </p:cNvPicPr>
          <p:nvPr/>
        </p:nvPicPr>
        <p:blipFill>
          <a:blip r:embed="rId33" cstate="print"/>
          <a:srcRect t="11538" b="23077"/>
          <a:stretch>
            <a:fillRect/>
          </a:stretch>
        </p:blipFill>
        <p:spPr>
          <a:xfrm>
            <a:off x="8310579" y="4000505"/>
            <a:ext cx="1619237" cy="554239"/>
          </a:xfrm>
          <a:prstGeom prst="rect">
            <a:avLst/>
          </a:prstGeom>
        </p:spPr>
      </p:pic>
      <p:pic>
        <p:nvPicPr>
          <p:cNvPr id="55" name="Image 54" descr="csm.png"/>
          <p:cNvPicPr>
            <a:picLocks noChangeAspect="1"/>
          </p:cNvPicPr>
          <p:nvPr/>
        </p:nvPicPr>
        <p:blipFill>
          <a:blip r:embed="rId32"/>
          <a:srcRect l="24101" r="25287"/>
          <a:stretch>
            <a:fillRect/>
          </a:stretch>
        </p:blipFill>
        <p:spPr>
          <a:xfrm>
            <a:off x="8453454" y="2000003"/>
            <a:ext cx="857256" cy="734783"/>
          </a:xfrm>
          <a:prstGeom prst="rect">
            <a:avLst/>
          </a:prstGeom>
        </p:spPr>
      </p:pic>
      <p:pic>
        <p:nvPicPr>
          <p:cNvPr id="56" name="Image 55" descr="cefe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9308286" y="2070156"/>
            <a:ext cx="1146643" cy="526107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833" y="747390"/>
            <a:ext cx="635974" cy="81137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306745" y="2145492"/>
            <a:ext cx="1049824" cy="450771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907762" y="5222646"/>
            <a:ext cx="1049824" cy="45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69563"/>
      </p:ext>
    </p:extLst>
  </p:cSld>
  <p:clrMapOvr>
    <a:masterClrMapping/>
  </p:clrMapOvr>
  <p:transition advTm="13358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911634" cy="522515"/>
          </a:xfrm>
          <a:prstGeom prst="rect">
            <a:avLst/>
          </a:prstGeom>
          <a:solidFill>
            <a:schemeClr val="accent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3" name="ZoneTexte 2"/>
          <p:cNvSpPr txBox="1"/>
          <p:nvPr/>
        </p:nvSpPr>
        <p:spPr>
          <a:xfrm>
            <a:off x="147327" y="0"/>
            <a:ext cx="31808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Baskerville Old Face" panose="02020602080505020303" pitchFamily="18" charset="0"/>
              </a:rPr>
              <a:t>CONTEXTE</a:t>
            </a:r>
            <a:endParaRPr lang="en-GB" sz="1600" dirty="0">
              <a:latin typeface="Baskerville Old Face" panose="02020602080505020303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138704" y="6426021"/>
            <a:ext cx="2057400" cy="365125"/>
          </a:xfrm>
        </p:spPr>
        <p:txBody>
          <a:bodyPr/>
          <a:lstStyle/>
          <a:p>
            <a:fld id="{5E60B75E-7D65-4823-B8A2-C1B6D646931E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9" name="Espace réservé pour une image 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" t="465" r="35600" b="-465"/>
          <a:stretch/>
        </p:blipFill>
        <p:spPr>
          <a:xfrm>
            <a:off x="7392144" y="0"/>
            <a:ext cx="4799856" cy="5958459"/>
          </a:xfrm>
          <a:custGeom>
            <a:avLst/>
            <a:gdLst>
              <a:gd name="connsiteX0" fmla="*/ 1404180 w 5553229"/>
              <a:gd name="connsiteY0" fmla="*/ 0 h 5727431"/>
              <a:gd name="connsiteX1" fmla="*/ 5553229 w 5553229"/>
              <a:gd name="connsiteY1" fmla="*/ 0 h 5727431"/>
              <a:gd name="connsiteX2" fmla="*/ 5553229 w 5553229"/>
              <a:gd name="connsiteY2" fmla="*/ 4435394 h 5727431"/>
              <a:gd name="connsiteX3" fmla="*/ 5131647 w 5553229"/>
              <a:gd name="connsiteY3" fmla="*/ 5063161 h 5727431"/>
              <a:gd name="connsiteX4" fmla="*/ 1102777 w 5553229"/>
              <a:gd name="connsiteY4" fmla="*/ 4446843 h 5727431"/>
              <a:gd name="connsiteX5" fmla="*/ 784207 w 5553229"/>
              <a:gd name="connsiteY5" fmla="*/ 383530 h 5727431"/>
              <a:gd name="connsiteX6" fmla="*/ 1404180 w 5553229"/>
              <a:gd name="connsiteY6" fmla="*/ 0 h 572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3229" h="5727431">
                <a:moveTo>
                  <a:pt x="1404180" y="0"/>
                </a:moveTo>
                <a:lnTo>
                  <a:pt x="5553229" y="0"/>
                </a:lnTo>
                <a:lnTo>
                  <a:pt x="5553229" y="4435394"/>
                </a:lnTo>
                <a:cubicBezTo>
                  <a:pt x="5442587" y="4687264"/>
                  <a:pt x="5303332" y="4902880"/>
                  <a:pt x="5131647" y="5063161"/>
                </a:cubicBezTo>
                <a:cubicBezTo>
                  <a:pt x="3864995" y="6240463"/>
                  <a:pt x="2303617" y="5739585"/>
                  <a:pt x="1102777" y="4446843"/>
                </a:cubicBezTo>
                <a:cubicBezTo>
                  <a:pt x="-97109" y="3155055"/>
                  <a:pt x="-482446" y="1560832"/>
                  <a:pt x="784207" y="383530"/>
                </a:cubicBezTo>
                <a:cubicBezTo>
                  <a:pt x="956845" y="222295"/>
                  <a:pt x="1167636" y="96360"/>
                  <a:pt x="1404180" y="0"/>
                </a:cubicBezTo>
                <a:close/>
              </a:path>
            </a:pathLst>
          </a:custGeom>
        </p:spPr>
      </p:pic>
      <p:sp>
        <p:nvSpPr>
          <p:cNvPr id="8" name="Espace réservé du texte 8"/>
          <p:cNvSpPr txBox="1">
            <a:spLocks/>
          </p:cNvSpPr>
          <p:nvPr/>
        </p:nvSpPr>
        <p:spPr bwMode="gray">
          <a:xfrm>
            <a:off x="553124" y="1264785"/>
            <a:ext cx="6652407" cy="450059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468000" indent="-468000" algn="l" defTabSz="1088776" rtl="0" eaLnBrk="1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Char char="§"/>
              <a:defRPr sz="22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8000" indent="0" algn="l" defTabSz="10887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itchFamily="2" charset="2"/>
              <a:buNone/>
              <a:defRPr sz="18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8000" indent="0" algn="l" defTabSz="108877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 pitchFamily="18" charset="0"/>
              <a:buNone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396000" algn="l" defTabSz="1088776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Times New Roman" pitchFamily="18" charset="0"/>
              <a:buChar char="→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24000" indent="-324000" algn="l" defTabSz="1088776" rtl="0" eaLnBrk="1" latinLnBrk="0" hangingPunct="1">
              <a:lnSpc>
                <a:spcPct val="100000"/>
              </a:lnSpc>
              <a:spcBef>
                <a:spcPts val="0"/>
              </a:spcBef>
              <a:buSzPct val="100000"/>
              <a:buFont typeface="Times New Roman" pitchFamily="18" charset="0"/>
              <a:buChar char="→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994134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8522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910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7298" indent="-272194" algn="l" defTabSz="108877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Decline of  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68%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of the global population of vertebrates </a:t>
            </a:r>
          </a:p>
          <a:p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number of 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leatherback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turtle nests per season has dropped from 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50 000 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1990s to less than </a:t>
            </a:r>
            <a:r>
              <a:rPr lang="en-GB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en-GB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2019 in French Guiana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Decline in populations of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olive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ridley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green turtles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as well  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Crucial need to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better know their underwater behaviors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order to identify and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protect their resting/feeding areas</a:t>
            </a:r>
            <a:r>
              <a:rPr lang="en-US" sz="2400" spc="30" dirty="0" smtClean="0">
                <a:solidFill>
                  <a:srgbClr val="77787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70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77" y="750438"/>
            <a:ext cx="8410576" cy="209929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0"/>
            <a:ext cx="5148031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askerville Old Face" panose="02020602080505020303" pitchFamily="18" charset="0"/>
              </a:rPr>
              <a:t>MATERIALS </a:t>
            </a:r>
            <a:r>
              <a:rPr lang="fr-FR" sz="2400" dirty="0">
                <a:latin typeface="Baskerville Old Face" panose="02020602080505020303" pitchFamily="18" charset="0"/>
              </a:rPr>
              <a:t>&amp; </a:t>
            </a:r>
            <a:r>
              <a:rPr lang="fr-FR" sz="2400" dirty="0" smtClean="0">
                <a:latin typeface="Baskerville Old Face" panose="02020602080505020303" pitchFamily="18" charset="0"/>
              </a:rPr>
              <a:t>METHODS</a:t>
            </a:r>
            <a:endParaRPr lang="en-GB" sz="2400" dirty="0">
              <a:latin typeface="Baskerville Old Face" panose="02020602080505020303" pitchFamily="18" charset="0"/>
            </a:endParaRPr>
          </a:p>
        </p:txBody>
      </p:sp>
      <p:pic>
        <p:nvPicPr>
          <p:cNvPr id="6" name="Image 5" descr="PiezoAccelTheory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5520" y="3059473"/>
            <a:ext cx="4100508" cy="2928935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56464" b="76618"/>
          <a:stretch/>
        </p:blipFill>
        <p:spPr bwMode="auto">
          <a:xfrm>
            <a:off x="7320136" y="27285"/>
            <a:ext cx="3954355" cy="72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75E-7D65-4823-B8A2-C1B6D646931E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021" y="2002632"/>
            <a:ext cx="4444619" cy="4444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7412020" y="2002631"/>
            <a:ext cx="4444619" cy="4444619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/>
          <p:cNvCxnSpPr/>
          <p:nvPr/>
        </p:nvCxnSpPr>
        <p:spPr>
          <a:xfrm flipH="1">
            <a:off x="8748636" y="3365852"/>
            <a:ext cx="1238852" cy="402143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 flipV="1">
            <a:off x="9943455" y="2379386"/>
            <a:ext cx="27916" cy="1016676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0059223" y="2301741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>
                <a:solidFill>
                  <a:srgbClr val="0070C0"/>
                </a:solidFill>
              </a:rPr>
              <a:t>Az</a:t>
            </a:r>
            <a:endParaRPr lang="fr-FR" sz="2800" dirty="0">
              <a:solidFill>
                <a:srgbClr val="0070C0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 flipH="1" flipV="1">
            <a:off x="8536416" y="3059473"/>
            <a:ext cx="1387449" cy="31266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8312710" y="3104241"/>
            <a:ext cx="72008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dirty="0" err="1">
                <a:solidFill>
                  <a:srgbClr val="00B050"/>
                </a:solidFill>
              </a:rPr>
              <a:t>Ax</a:t>
            </a:r>
            <a:endParaRPr lang="fr-FR" sz="2800" dirty="0">
              <a:solidFill>
                <a:srgbClr val="00B05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8324137" y="2422632"/>
            <a:ext cx="928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Ay</a:t>
            </a:r>
          </a:p>
        </p:txBody>
      </p:sp>
    </p:spTree>
    <p:extLst>
      <p:ext uri="{BB962C8B-B14F-4D97-AF65-F5344CB8AC3E}">
        <p14:creationId xmlns:p14="http://schemas.microsoft.com/office/powerpoint/2010/main" val="262082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8"/>
          <p:cNvGrpSpPr/>
          <p:nvPr/>
        </p:nvGrpSpPr>
        <p:grpSpPr>
          <a:xfrm>
            <a:off x="953862" y="490118"/>
            <a:ext cx="10549016" cy="2938882"/>
            <a:chOff x="642910" y="155443"/>
            <a:chExt cx="8358246" cy="209405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rcRect l="1613" r="8064"/>
            <a:stretch>
              <a:fillRect/>
            </a:stretch>
          </p:blipFill>
          <p:spPr bwMode="auto">
            <a:xfrm>
              <a:off x="642910" y="259450"/>
              <a:ext cx="8358246" cy="1990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ZoneTexte 5"/>
            <p:cNvSpPr txBox="1"/>
            <p:nvPr/>
          </p:nvSpPr>
          <p:spPr>
            <a:xfrm>
              <a:off x="2895803" y="155443"/>
              <a:ext cx="4000528" cy="3289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Accelerometer</a:t>
              </a:r>
              <a:r>
                <a:rPr lang="fr-FR" sz="2400" dirty="0" smtClean="0"/>
                <a:t> </a:t>
              </a:r>
              <a:r>
                <a:rPr lang="fr-FR" sz="2400" dirty="0"/>
                <a:t>(g)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7127207" y="319919"/>
              <a:ext cx="1643074" cy="3605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FR" dirty="0"/>
            </a:p>
          </p:txBody>
        </p:sp>
      </p:grp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2EE6B-0FD6-4C54-B48C-065DF27AC4B1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12839" y="1628800"/>
            <a:ext cx="64102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92D050"/>
                </a:solidFill>
              </a:rPr>
              <a:t>AccX</a:t>
            </a:r>
            <a:endParaRPr lang="fr-FR" dirty="0">
              <a:solidFill>
                <a:srgbClr val="92D050"/>
              </a:solidFill>
            </a:endParaRPr>
          </a:p>
          <a:p>
            <a:r>
              <a:rPr lang="fr-FR" dirty="0" err="1">
                <a:solidFill>
                  <a:srgbClr val="7030A0"/>
                </a:solidFill>
              </a:rPr>
              <a:t>AccY</a:t>
            </a:r>
            <a:endParaRPr lang="fr-FR" dirty="0">
              <a:solidFill>
                <a:srgbClr val="7030A0"/>
              </a:solidFill>
            </a:endParaRPr>
          </a:p>
          <a:p>
            <a:r>
              <a:rPr lang="fr-FR" dirty="0" err="1">
                <a:solidFill>
                  <a:srgbClr val="4FA7A7"/>
                </a:solidFill>
              </a:rPr>
              <a:t>AccZ</a:t>
            </a:r>
            <a:endParaRPr lang="fr-FR" dirty="0">
              <a:solidFill>
                <a:srgbClr val="4FA7A7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/>
          <a:srcRect t="19175"/>
          <a:stretch/>
        </p:blipFill>
        <p:spPr>
          <a:xfrm>
            <a:off x="953862" y="3964590"/>
            <a:ext cx="11057535" cy="208823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12839" y="4221088"/>
            <a:ext cx="64102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92D050"/>
                </a:solidFill>
              </a:rPr>
              <a:t>AccX</a:t>
            </a:r>
            <a:endParaRPr lang="fr-FR" dirty="0">
              <a:solidFill>
                <a:srgbClr val="92D050"/>
              </a:solidFill>
            </a:endParaRPr>
          </a:p>
          <a:p>
            <a:r>
              <a:rPr lang="fr-FR" dirty="0" err="1">
                <a:solidFill>
                  <a:srgbClr val="7030A0"/>
                </a:solidFill>
              </a:rPr>
              <a:t>AccY</a:t>
            </a:r>
            <a:endParaRPr lang="fr-FR" dirty="0">
              <a:solidFill>
                <a:srgbClr val="7030A0"/>
              </a:solidFill>
            </a:endParaRPr>
          </a:p>
          <a:p>
            <a:r>
              <a:rPr lang="fr-FR" dirty="0" err="1">
                <a:solidFill>
                  <a:schemeClr val="accent1"/>
                </a:solidFill>
              </a:rPr>
              <a:t>AccZ</a:t>
            </a:r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2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9"/>
          <p:cNvSpPr txBox="1">
            <a:spLocks/>
          </p:cNvSpPr>
          <p:nvPr/>
        </p:nvSpPr>
        <p:spPr>
          <a:xfrm>
            <a:off x="407368" y="828344"/>
            <a:ext cx="9649072" cy="61185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 of the acceleration signals in Martinique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9" t="29578" r="12035" b="25352"/>
          <a:stretch/>
        </p:blipFill>
        <p:spPr>
          <a:xfrm>
            <a:off x="551384" y="2348880"/>
            <a:ext cx="4824536" cy="29689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t="3376" r="18861" b="2081"/>
          <a:stretch/>
        </p:blipFill>
        <p:spPr>
          <a:xfrm>
            <a:off x="5951984" y="1613401"/>
            <a:ext cx="6120680" cy="453650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51" t="16327" r="10576" b="65541"/>
          <a:stretch/>
        </p:blipFill>
        <p:spPr>
          <a:xfrm>
            <a:off x="11208568" y="1109345"/>
            <a:ext cx="792088" cy="10081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9012"/>
            <a:ext cx="4911634" cy="522515"/>
          </a:xfrm>
          <a:prstGeom prst="rect">
            <a:avLst/>
          </a:prstGeom>
          <a:solidFill>
            <a:schemeClr val="accent2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ZoneTexte 9"/>
          <p:cNvSpPr txBox="1"/>
          <p:nvPr/>
        </p:nvSpPr>
        <p:spPr>
          <a:xfrm>
            <a:off x="0" y="9012"/>
            <a:ext cx="4911634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askerville Old Face" panose="02020602080505020303" pitchFamily="18" charset="0"/>
              </a:rPr>
              <a:t>MATERIALS </a:t>
            </a:r>
            <a:r>
              <a:rPr lang="fr-FR" sz="2400" dirty="0">
                <a:latin typeface="Baskerville Old Face" panose="02020602080505020303" pitchFamily="18" charset="0"/>
              </a:rPr>
              <a:t>&amp; </a:t>
            </a:r>
            <a:r>
              <a:rPr lang="fr-FR" sz="2400" dirty="0" smtClean="0">
                <a:latin typeface="Baskerville Old Face" panose="02020602080505020303" pitchFamily="18" charset="0"/>
              </a:rPr>
              <a:t>METHODS</a:t>
            </a:r>
            <a:endParaRPr lang="en-GB" sz="2400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61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1487" y="864797"/>
            <a:ext cx="3244611" cy="287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Image 19" descr="[nage] nage.pn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4308"/>
          <a:stretch/>
        </p:blipFill>
        <p:spPr>
          <a:xfrm>
            <a:off x="1262626" y="594590"/>
            <a:ext cx="5353608" cy="3249907"/>
          </a:xfrm>
          <a:prstGeom prst="rect">
            <a:avLst/>
          </a:prstGeom>
        </p:spPr>
      </p:pic>
      <p:pic>
        <p:nvPicPr>
          <p:cNvPr id="13" name="Image 12" descr="Axytrek_Rstudio.JPG"/>
          <p:cNvPicPr>
            <a:picLocks noChangeAspect="1"/>
          </p:cNvPicPr>
          <p:nvPr/>
        </p:nvPicPr>
        <p:blipFill>
          <a:blip r:embed="rId5"/>
          <a:srcRect l="2321" t="3675" b="66387"/>
          <a:stretch>
            <a:fillRect/>
          </a:stretch>
        </p:blipFill>
        <p:spPr>
          <a:xfrm>
            <a:off x="260630" y="4627069"/>
            <a:ext cx="11099235" cy="2148795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949926" y="4251973"/>
            <a:ext cx="41057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Accelerometer</a:t>
            </a:r>
            <a:r>
              <a:rPr lang="fr-FR" dirty="0" smtClean="0"/>
              <a:t> </a:t>
            </a:r>
            <a:r>
              <a:rPr lang="fr-FR" dirty="0"/>
              <a:t>(g)</a:t>
            </a:r>
          </a:p>
        </p:txBody>
      </p:sp>
      <p:pic>
        <p:nvPicPr>
          <p:cNvPr id="18" name="Image 17" descr="istockphoto-508442811-1024x1024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287136">
            <a:off x="5973197" y="-15365"/>
            <a:ext cx="1155989" cy="152458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38282" y="500046"/>
            <a:ext cx="8472518" cy="5626121"/>
          </a:xfrm>
        </p:spPr>
        <p:txBody>
          <a:bodyPr/>
          <a:lstStyle/>
          <a:p>
            <a:pPr>
              <a:buNone/>
            </a:pPr>
            <a:endParaRPr lang="fr-FR" sz="44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fr-FR" sz="4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>
              <a:buNone/>
            </a:pPr>
            <a:endParaRPr lang="fr-FR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fr-FR" dirty="0" smtClean="0">
                <a:solidFill>
                  <a:schemeClr val="accent6">
                    <a:lumMod val="75000"/>
                  </a:schemeClr>
                </a:solidFill>
              </a:rPr>
              <a:t>         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Image 11" descr="http_%2F%2Fwww.analyticsvidhya.com%2Fwp-content%2Fuploads%2F2015%2F06%2Fmachine-learnin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2566" y="1583933"/>
            <a:ext cx="4572032" cy="3059692"/>
          </a:xfrm>
          <a:prstGeom prst="rect">
            <a:avLst/>
          </a:prstGeom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43F83-3E0D-4BE0-AFCF-BF20CEFF5C4D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6681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9"/>
          <a:stretch/>
        </p:blipFill>
        <p:spPr>
          <a:xfrm>
            <a:off x="7818778" y="15273"/>
            <a:ext cx="4197531" cy="285083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03280" y="2441729"/>
            <a:ext cx="1168094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Fully Convolutional Neural Network:</a:t>
            </a:r>
          </a:p>
          <a:p>
            <a:pPr>
              <a:lnSpc>
                <a:spcPct val="150000"/>
              </a:lnSpc>
            </a:pPr>
            <a:r>
              <a:rPr lang="en-GB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powerful tool to infer the behaviours of immature green turtle from multi-sensor data </a:t>
            </a:r>
            <a:endParaRPr lang="en-GB" sz="2800" dirty="0" smtClean="0"/>
          </a:p>
          <a:p>
            <a:pPr algn="r"/>
            <a:r>
              <a:rPr lang="fr-F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Lorène </a:t>
            </a:r>
            <a:r>
              <a:rPr lang="fr-FR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Jeantet, </a:t>
            </a:r>
            <a:r>
              <a:rPr lang="fr-F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Vincent </a:t>
            </a:r>
            <a:r>
              <a:rPr lang="fr-FR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Vigon</a:t>
            </a:r>
            <a:r>
              <a:rPr lang="fr-FR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Sébastien </a:t>
            </a:r>
            <a:r>
              <a:rPr lang="fr-FR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Geiger, Damien Chevallier</a:t>
            </a:r>
            <a:endParaRPr lang="en-GB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75E-7D65-4823-B8A2-C1B6D646931E}" type="slidenum">
              <a:rPr lang="en-GB" smtClean="0"/>
              <a:t>7</a:t>
            </a:fld>
            <a:endParaRPr lang="en-GB"/>
          </a:p>
        </p:txBody>
      </p:sp>
      <p:grpSp>
        <p:nvGrpSpPr>
          <p:cNvPr id="14" name="Groupe 13"/>
          <p:cNvGrpSpPr/>
          <p:nvPr/>
        </p:nvGrpSpPr>
        <p:grpSpPr>
          <a:xfrm>
            <a:off x="3588026" y="5525718"/>
            <a:ext cx="4295775" cy="830634"/>
            <a:chOff x="2064026" y="5023555"/>
            <a:chExt cx="4295775" cy="830634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4026" y="5023555"/>
              <a:ext cx="4295775" cy="76200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433407" y="5404555"/>
              <a:ext cx="926394" cy="44963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3314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1844824"/>
            <a:ext cx="6912768" cy="48998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9012"/>
            <a:ext cx="4911634" cy="5225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0" y="39436"/>
            <a:ext cx="427342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askerville Old Face" panose="02020602080505020303" pitchFamily="18" charset="0"/>
              </a:rPr>
              <a:t>NEURAL NETWORK : V-NET </a:t>
            </a:r>
            <a:endParaRPr lang="en-GB" sz="2400" dirty="0">
              <a:latin typeface="Baskerville Old Face" panose="02020602080505020303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t="4527"/>
          <a:stretch/>
        </p:blipFill>
        <p:spPr>
          <a:xfrm>
            <a:off x="0" y="561951"/>
            <a:ext cx="12192000" cy="152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9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7" y="188639"/>
            <a:ext cx="11528537" cy="6532837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B75E-7D65-4823-B8A2-C1B6D646931E}" type="slidenum">
              <a:rPr lang="en-GB" smtClean="0"/>
              <a:t>9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-19347"/>
            <a:ext cx="11928648" cy="692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8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408</Words>
  <Application>Microsoft Office PowerPoint</Application>
  <PresentationFormat>Grand écran</PresentationFormat>
  <Paragraphs>115</Paragraphs>
  <Slides>19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9" baseType="lpstr">
      <vt:lpstr>Adobe Devanagari</vt:lpstr>
      <vt:lpstr>Arial</vt:lpstr>
      <vt:lpstr>Baskerville Old Face</vt:lpstr>
      <vt:lpstr>Calibri</vt:lpstr>
      <vt:lpstr>Calibri Light</vt:lpstr>
      <vt:lpstr>Calisto MT</vt:lpstr>
      <vt:lpstr>Century</vt:lpstr>
      <vt:lpstr>Times New Roman</vt:lpstr>
      <vt:lpstr>Wingdings</vt:lpstr>
      <vt:lpstr>Thème Office</vt:lpstr>
      <vt:lpstr>Food strategies and optimization of the diving behaviors of sea turtles in relation to oceanographic conditions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IPHC IN2P3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strategies and optimization of the diving behaviors of sea turtles in relation to oceanographic conditions</dc:title>
  <dc:creator>Lorene Jeantet</dc:creator>
  <cp:lastModifiedBy>Lorene Jeantet</cp:lastModifiedBy>
  <cp:revision>9</cp:revision>
  <dcterms:created xsi:type="dcterms:W3CDTF">2020-09-30T13:32:09Z</dcterms:created>
  <dcterms:modified xsi:type="dcterms:W3CDTF">2020-09-30T16:24:21Z</dcterms:modified>
</cp:coreProperties>
</file>