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8" r:id="rId2"/>
    <p:sldId id="281" r:id="rId3"/>
    <p:sldId id="283" r:id="rId4"/>
    <p:sldId id="279" r:id="rId5"/>
    <p:sldId id="280" r:id="rId6"/>
    <p:sldId id="275" r:id="rId7"/>
    <p:sldId id="284" r:id="rId8"/>
    <p:sldId id="285" r:id="rId9"/>
    <p:sldId id="276" r:id="rId10"/>
    <p:sldId id="286" r:id="rId11"/>
    <p:sldId id="277" r:id="rId12"/>
    <p:sldId id="287" r:id="rId13"/>
    <p:sldId id="27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F63617"/>
    <a:srgbClr val="69D1B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3" autoAdjust="0"/>
    <p:restoredTop sz="80957" autoAdjust="0"/>
  </p:normalViewPr>
  <p:slideViewPr>
    <p:cSldViewPr snapToGrid="0">
      <p:cViewPr varScale="1">
        <p:scale>
          <a:sx n="103" d="100"/>
          <a:sy n="103" d="100"/>
        </p:scale>
        <p:origin x="126" y="1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C4197-41FD-4924-B238-EA384CFB54FE}" type="datetimeFigureOut">
              <a:rPr lang="fr-FR" smtClean="0"/>
              <a:t>30/09/2020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C3B2B-2A38-427F-B07C-F1B8910D4A7C}" type="slidenum">
              <a:rPr lang="fr-FR" smtClean="0"/>
              <a:t>‹N°›</a:t>
            </a:fld>
            <a:endParaRPr lang="fr-FR"/>
          </a:p>
        </p:txBody>
      </p:sp>
    </p:spTree>
    <p:extLst>
      <p:ext uri="{BB962C8B-B14F-4D97-AF65-F5344CB8AC3E}">
        <p14:creationId xmlns:p14="http://schemas.microsoft.com/office/powerpoint/2010/main" val="54758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 présenter</a:t>
            </a:r>
            <a:r>
              <a:rPr lang="fr-FR" baseline="0" dirty="0" smtClean="0"/>
              <a:t> rapidement</a:t>
            </a:r>
          </a:p>
          <a:p>
            <a:endParaRPr lang="fr-FR" baseline="0" dirty="0" smtClean="0"/>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1</a:t>
            </a:fld>
            <a:endParaRPr lang="fr-FR" dirty="0"/>
          </a:p>
        </p:txBody>
      </p:sp>
    </p:spTree>
    <p:extLst>
      <p:ext uri="{BB962C8B-B14F-4D97-AF65-F5344CB8AC3E}">
        <p14:creationId xmlns:p14="http://schemas.microsoft.com/office/powerpoint/2010/main" val="286365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complément, v</a:t>
            </a:r>
            <a:r>
              <a:rPr lang="fr-FR" baseline="0" dirty="0" smtClean="0"/>
              <a:t>oici des résultats qui ont été obtenus au labo avec le logiciel </a:t>
            </a:r>
            <a:r>
              <a:rPr lang="fr-FR" baseline="0" dirty="0" err="1" smtClean="0"/>
              <a:t>Spectronaut</a:t>
            </a:r>
            <a:r>
              <a:rPr lang="fr-FR" baseline="0" dirty="0" smtClean="0"/>
              <a:t>.</a:t>
            </a:r>
            <a:endParaRPr lang="fr-FR" dirty="0" smtClean="0"/>
          </a:p>
          <a:p>
            <a:r>
              <a:rPr lang="fr-FR" dirty="0" smtClean="0"/>
              <a:t>Il s’agit d’</a:t>
            </a:r>
            <a:r>
              <a:rPr lang="fr-FR" baseline="0" dirty="0" smtClean="0"/>
              <a:t>une analyse complète qui a été faite sur une gamme de protéines UPS1 </a:t>
            </a:r>
            <a:r>
              <a:rPr lang="fr-FR" baseline="0" dirty="0" err="1" smtClean="0"/>
              <a:t>spikées</a:t>
            </a:r>
            <a:r>
              <a:rPr lang="fr-FR" baseline="0" dirty="0" smtClean="0"/>
              <a:t> dans 400ng de levure à différentes concentration.</a:t>
            </a:r>
          </a:p>
          <a:p>
            <a:r>
              <a:rPr lang="fr-FR" baseline="0" dirty="0" smtClean="0"/>
              <a:t>Les protéines UPS1 (Universal </a:t>
            </a:r>
            <a:r>
              <a:rPr lang="fr-FR" baseline="0" dirty="0" err="1" smtClean="0"/>
              <a:t>Proteomics</a:t>
            </a:r>
            <a:r>
              <a:rPr lang="fr-FR" baseline="0" dirty="0" smtClean="0"/>
              <a:t> Standard) sont un ensemble de 48 protéines humaines de masses différentes, permettant de savoir à l’avance ce que l’on est censé trouver.</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On va tenter de détecter et quantifier ces protéines dans plusieurs configurations, et ensuite comparer les résultats obtenus avec une librairie spectrale expérimentale, et avec l’approche ML sans librairie spectrale.</a:t>
            </a:r>
            <a:endParaRPr lang="fr-FR" dirty="0" smtClean="0"/>
          </a:p>
          <a:p>
            <a:endParaRPr lang="fr-FR" dirty="0" smtClean="0"/>
          </a:p>
          <a:p>
            <a:r>
              <a:rPr lang="fr-FR" dirty="0" smtClean="0"/>
              <a:t>Pour le moment, les analyses DIA se font sur des </a:t>
            </a:r>
            <a:r>
              <a:rPr lang="fr-FR" dirty="0" err="1" smtClean="0"/>
              <a:t>datasets</a:t>
            </a:r>
            <a:r>
              <a:rPr lang="fr-FR" dirty="0" smtClean="0"/>
              <a:t> d’environ 10Go.</a:t>
            </a:r>
          </a:p>
          <a:p>
            <a:r>
              <a:rPr lang="fr-FR" dirty="0" smtClean="0"/>
              <a:t>À titre de comparaison,</a:t>
            </a:r>
            <a:r>
              <a:rPr lang="fr-FR" baseline="0" dirty="0" smtClean="0"/>
              <a:t> e</a:t>
            </a:r>
            <a:r>
              <a:rPr lang="fr-FR" dirty="0" smtClean="0"/>
              <a:t>n</a:t>
            </a:r>
            <a:r>
              <a:rPr lang="fr-FR" baseline="0" dirty="0" smtClean="0"/>
              <a:t> DDA on est régulièrement amenés à faire des analyses sur 40 </a:t>
            </a:r>
            <a:r>
              <a:rPr lang="fr-FR" baseline="0" dirty="0" err="1" smtClean="0"/>
              <a:t>runs</a:t>
            </a:r>
            <a:r>
              <a:rPr lang="fr-FR" baseline="0" dirty="0" smtClean="0"/>
              <a:t> de plusieurs Go chacun.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10</a:t>
            </a:fld>
            <a:endParaRPr lang="fr-FR"/>
          </a:p>
        </p:txBody>
      </p:sp>
    </p:spTree>
    <p:extLst>
      <p:ext uri="{BB962C8B-B14F-4D97-AF65-F5344CB8AC3E}">
        <p14:creationId xmlns:p14="http://schemas.microsoft.com/office/powerpoint/2010/main" val="126121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résultats obtenus montrent que le nombre de protéines identifiées est similaire dans chaque condition.</a:t>
            </a:r>
          </a:p>
          <a:p>
            <a:endParaRPr lang="fr-FR" baseline="0" dirty="0" smtClean="0"/>
          </a:p>
          <a:p>
            <a:r>
              <a:rPr lang="fr-FR" baseline="0" dirty="0" smtClean="0"/>
              <a:t>Dans cette expérience, c’est </a:t>
            </a:r>
            <a:r>
              <a:rPr lang="fr-FR" baseline="0" dirty="0" err="1" smtClean="0"/>
              <a:t>Spectronaut</a:t>
            </a:r>
            <a:r>
              <a:rPr lang="fr-FR" baseline="0" dirty="0" smtClean="0"/>
              <a:t> qui a été utilisé pour le traitement bioinformatique, le temps de calcul total par approche était d’environ 2h.</a:t>
            </a:r>
          </a:p>
          <a:p>
            <a:r>
              <a:rPr lang="fr-FR" baseline="0" dirty="0" smtClean="0"/>
              <a:t>L’approche avec la librairie spectrale home-made nécessite de faire une première analyse complète en DDA, le gain de temps est donc très important.</a:t>
            </a:r>
          </a:p>
          <a:p>
            <a:endParaRPr lang="fr-FR" baseline="0" dirty="0" smtClean="0"/>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11</a:t>
            </a:fld>
            <a:endParaRPr lang="fr-FR"/>
          </a:p>
        </p:txBody>
      </p:sp>
    </p:spTree>
    <p:extLst>
      <p:ext uri="{BB962C8B-B14F-4D97-AF65-F5344CB8AC3E}">
        <p14:creationId xmlns:p14="http://schemas.microsoft.com/office/powerpoint/2010/main" val="312949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conclusion, on a vu que l’apprentissage permet de générer</a:t>
            </a:r>
            <a:r>
              <a:rPr lang="fr-FR" baseline="0" dirty="0" smtClean="0"/>
              <a:t> des librairies spectrales de façon très efficace, et cela permet un gain de temps très important.</a:t>
            </a:r>
          </a:p>
          <a:p>
            <a:r>
              <a:rPr lang="fr-FR" baseline="0" dirty="0" smtClean="0"/>
              <a:t>Mais c’est encore une approche récente, dans un domaine récent lui aussi, on peut donc espérer des améliorations dans les années à venir.</a:t>
            </a:r>
          </a:p>
          <a:p>
            <a:endParaRPr lang="fr-FR" baseline="0" dirty="0" smtClean="0"/>
          </a:p>
          <a:p>
            <a:r>
              <a:rPr lang="fr-FR" baseline="0" dirty="0" smtClean="0"/>
              <a:t>Pour finir, j’aimerai vous citer d’autres domaines dans lesquels le machine </a:t>
            </a:r>
            <a:r>
              <a:rPr lang="fr-FR" baseline="0" dirty="0" err="1" smtClean="0"/>
              <a:t>learning</a:t>
            </a:r>
            <a:r>
              <a:rPr lang="fr-FR" baseline="0" dirty="0" smtClean="0"/>
              <a:t> commence à être utilisé :</a:t>
            </a:r>
          </a:p>
          <a:p>
            <a:pPr marL="171450" indent="-171450">
              <a:buFontTx/>
              <a:buChar char="-"/>
            </a:pPr>
            <a:r>
              <a:rPr lang="fr-FR" baseline="0" dirty="0" smtClean="0"/>
              <a:t>La prédiction de l’énergie de collision. Cette information est nécessaire pour prédire la fragmentation des peptides.</a:t>
            </a:r>
          </a:p>
          <a:p>
            <a:pPr marL="171450" indent="-171450">
              <a:buFontTx/>
              <a:buChar char="-"/>
            </a:pPr>
            <a:r>
              <a:rPr lang="fr-FR" baseline="0" dirty="0" smtClean="0"/>
              <a:t>Les recherches </a:t>
            </a:r>
            <a:r>
              <a:rPr lang="fr-FR" i="1" baseline="0" dirty="0" smtClean="0"/>
              <a:t>de novo</a:t>
            </a:r>
            <a:r>
              <a:rPr lang="fr-FR" baseline="0" dirty="0" smtClean="0"/>
              <a:t>, lorsqu’on travaille sur des organismes peu séquencés</a:t>
            </a:r>
          </a:p>
          <a:p>
            <a:pPr marL="171450" indent="-171450">
              <a:buFontTx/>
              <a:buChar char="-"/>
            </a:pPr>
            <a:r>
              <a:rPr lang="fr-FR" baseline="0" dirty="0" smtClean="0"/>
              <a:t>L’annotation de spectres, et plus généralement lorsqu’on s’intéresse aux spectres qui n’ont pas permis d’identifier quoi que ce soit (ils sont nombreux)</a:t>
            </a:r>
          </a:p>
          <a:p>
            <a:pPr marL="171450" indent="-171450">
              <a:buFontTx/>
              <a:buChar char="-"/>
            </a:pPr>
            <a:r>
              <a:rPr lang="fr-FR" baseline="0" dirty="0" smtClean="0"/>
              <a:t>Etc.</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12</a:t>
            </a:fld>
            <a:endParaRPr lang="fr-FR"/>
          </a:p>
        </p:txBody>
      </p:sp>
    </p:spTree>
    <p:extLst>
      <p:ext uri="{BB962C8B-B14F-4D97-AF65-F5344CB8AC3E}">
        <p14:creationId xmlns:p14="http://schemas.microsoft.com/office/powerpoint/2010/main" val="3772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cette présentation, on va parler de protéomique et de spectrométrie de masse.</a:t>
            </a:r>
          </a:p>
          <a:p>
            <a:r>
              <a:rPr lang="fr-FR" dirty="0" smtClean="0"/>
              <a:t>Pour commencer, rappelons que les</a:t>
            </a:r>
            <a:r>
              <a:rPr lang="fr-FR" baseline="0" dirty="0" smtClean="0"/>
              <a:t> protéines sont exprimées par les gènes, et que ce sont les protéines qui agissent dans l’organisme.</a:t>
            </a:r>
          </a:p>
          <a:p>
            <a:endParaRPr lang="fr-FR" dirty="0" smtClean="0"/>
          </a:p>
          <a:p>
            <a:r>
              <a:rPr lang="fr-FR" dirty="0" smtClean="0"/>
              <a:t>La protéomique est l’étude</a:t>
            </a:r>
            <a:r>
              <a:rPr lang="fr-FR" baseline="0" dirty="0" smtClean="0"/>
              <a:t> du protéome, c’est-à-dire l’ensemble des protéines exprimées par un système biologique dans certaines conditions.</a:t>
            </a:r>
          </a:p>
          <a:p>
            <a:r>
              <a:rPr lang="fr-FR" dirty="0" smtClean="0"/>
              <a:t>La</a:t>
            </a:r>
            <a:r>
              <a:rPr lang="fr-FR" baseline="0" dirty="0" smtClean="0"/>
              <a:t> spectrométrie de masse est une méthode permettant de séquencer des peptides en les fragmentant puis en mesurant la masse de chaque fragment.</a:t>
            </a:r>
          </a:p>
          <a:p>
            <a:endParaRPr lang="fr-FR" baseline="0" dirty="0" smtClean="0"/>
          </a:p>
          <a:p>
            <a:r>
              <a:rPr lang="fr-FR" baseline="0" dirty="0" smtClean="0"/>
              <a:t>Cela nous permet d’identifier et de quantifier les protéines présentes dans un échantillon</a:t>
            </a:r>
          </a:p>
          <a:p>
            <a:r>
              <a:rPr lang="fr-FR" baseline="0" dirty="0" smtClean="0"/>
              <a:t>On peut également chercher des biomarqueurs pour diagnostiquer des maladies comme la maladie de Lyme ou la malaria</a:t>
            </a:r>
          </a:p>
          <a:p>
            <a:r>
              <a:rPr lang="fr-FR" baseline="0" dirty="0" smtClean="0"/>
              <a:t>Ou encore chercher à caractériser des protéines entières</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2</a:t>
            </a:fld>
            <a:endParaRPr lang="fr-FR" dirty="0"/>
          </a:p>
        </p:txBody>
      </p:sp>
    </p:spTree>
    <p:extLst>
      <p:ext uri="{BB962C8B-B14F-4D97-AF65-F5344CB8AC3E}">
        <p14:creationId xmlns:p14="http://schemas.microsoft.com/office/powerpoint/2010/main" val="183838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En protéomique, quand on publie nos résultats on doit également soumettre nos jeux de données à des banques de données ouvertes</a:t>
            </a:r>
          </a:p>
          <a:p>
            <a:r>
              <a:rPr lang="fr-FR" baseline="0" dirty="0" smtClean="0"/>
              <a:t>Je peux notamment citer PRIDE (</a:t>
            </a:r>
            <a:r>
              <a:rPr lang="fr-FR" baseline="0" dirty="0" err="1" smtClean="0"/>
              <a:t>Proteomics</a:t>
            </a:r>
            <a:r>
              <a:rPr lang="fr-FR" baseline="0" dirty="0" smtClean="0"/>
              <a:t> </a:t>
            </a:r>
            <a:r>
              <a:rPr lang="fr-FR" baseline="0" dirty="0" err="1" smtClean="0"/>
              <a:t>IDEntifications</a:t>
            </a:r>
            <a:r>
              <a:rPr lang="fr-FR" baseline="0" dirty="0" smtClean="0"/>
              <a:t> </a:t>
            </a:r>
            <a:r>
              <a:rPr lang="fr-FR" baseline="0" dirty="0" err="1" smtClean="0"/>
              <a:t>Database</a:t>
            </a:r>
            <a:r>
              <a:rPr lang="fr-FR" baseline="0" dirty="0" smtClean="0"/>
              <a:t>) auquel on soumet nos données quotidiennement.</a:t>
            </a:r>
          </a:p>
          <a:p>
            <a:endParaRPr lang="fr-FR" baseline="0" dirty="0" smtClean="0"/>
          </a:p>
          <a:p>
            <a:r>
              <a:rPr lang="fr-FR" baseline="0" dirty="0" smtClean="0"/>
              <a:t>On a donc la chance d’avoir beaucoup de jeux de données publiquement disponibles, et souvent réutilisables via des API.</a:t>
            </a:r>
          </a:p>
          <a:p>
            <a:endParaRPr lang="fr-FR" baseline="0" dirty="0" smtClean="0"/>
          </a:p>
          <a:p>
            <a:r>
              <a:rPr lang="fr-FR" baseline="0" dirty="0" smtClean="0"/>
              <a:t>Ces données sont déjà réutilisées dans répondre à d’autres questions biologiques, ou pour travailler sur d’autres approches bio-informatiques.</a:t>
            </a:r>
          </a:p>
          <a:p>
            <a:r>
              <a:rPr lang="fr-FR" baseline="0" dirty="0" smtClean="0"/>
              <a:t>C’est donc une mine d’or pour les outils d’apprentissage, on en montrera un exemple tout à l’heure…</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3</a:t>
            </a:fld>
            <a:endParaRPr lang="fr-FR" dirty="0"/>
          </a:p>
        </p:txBody>
      </p:sp>
    </p:spTree>
    <p:extLst>
      <p:ext uri="{BB962C8B-B14F-4D97-AF65-F5344CB8AC3E}">
        <p14:creationId xmlns:p14="http://schemas.microsoft.com/office/powerpoint/2010/main" val="288440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analyse classique en spectrométrie</a:t>
            </a:r>
            <a:r>
              <a:rPr lang="fr-FR" baseline="0" dirty="0" smtClean="0"/>
              <a:t> de masse suit les étapes suivantes : la préparation des échantillons, l’analyse MS/MS, la validation des données et l’analyse statistique.</a:t>
            </a:r>
          </a:p>
          <a:p>
            <a:endParaRPr lang="fr-FR" baseline="0" dirty="0" smtClean="0"/>
          </a:p>
          <a:p>
            <a:r>
              <a:rPr lang="fr-FR" baseline="0" dirty="0" smtClean="0"/>
              <a:t>Les points à retenir de cette slide sont :</a:t>
            </a:r>
          </a:p>
          <a:p>
            <a:endParaRPr lang="fr-FR" baseline="0" dirty="0" smtClean="0"/>
          </a:p>
          <a:p>
            <a:r>
              <a:rPr lang="fr-FR" baseline="0" dirty="0" smtClean="0"/>
              <a:t>1) On manipule des peptides, c’est-à-dire des morceaux de protéines</a:t>
            </a:r>
          </a:p>
          <a:p>
            <a:r>
              <a:rPr lang="fr-FR" baseline="0" dirty="0" smtClean="0"/>
              <a:t>2) L’objectif est d’identifier et de quantifier les protéines présentes dans l’échantillon</a:t>
            </a:r>
          </a:p>
          <a:p>
            <a:r>
              <a:rPr lang="fr-FR" baseline="0" dirty="0" smtClean="0"/>
              <a:t>3) On génère deux niveaux de spectres : d’abord des spectres MS, puis des spectres MS/MS obtenus à partir des spectres MS parents</a:t>
            </a:r>
          </a:p>
          <a:p>
            <a:r>
              <a:rPr lang="fr-FR" baseline="0" dirty="0" smtClean="0"/>
              <a:t>4) On s’intéresse à des analyses de type DIA</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4</a:t>
            </a:fld>
            <a:endParaRPr lang="fr-FR"/>
          </a:p>
        </p:txBody>
      </p:sp>
    </p:spTree>
    <p:extLst>
      <p:ext uri="{BB962C8B-B14F-4D97-AF65-F5344CB8AC3E}">
        <p14:creationId xmlns:p14="http://schemas.microsoft.com/office/powerpoint/2010/main" val="226583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DIA est </a:t>
            </a:r>
            <a:r>
              <a:rPr lang="fr-FR" baseline="0" dirty="0" smtClean="0"/>
              <a:t>une méthode relativement récente qui a l’avantage de pouvoir fragmenter tous les spectres MS.</a:t>
            </a:r>
          </a:p>
          <a:p>
            <a:r>
              <a:rPr lang="fr-FR" baseline="0" dirty="0" smtClean="0"/>
              <a:t>L’inconvénient de cette méthode c’est que l’on perd l’information reliant les fragments et le précurseur ; d’où son nom…</a:t>
            </a:r>
          </a:p>
          <a:p>
            <a:r>
              <a:rPr lang="fr-FR" baseline="0" dirty="0" smtClean="0"/>
              <a:t>Ce lien est représenté ici par des couleurs</a:t>
            </a:r>
            <a:endParaRPr lang="fr-FR" dirty="0" smtClean="0"/>
          </a:p>
          <a:p>
            <a:endParaRPr lang="fr-FR" dirty="0" smtClean="0"/>
          </a:p>
          <a:p>
            <a:r>
              <a:rPr lang="fr-FR" dirty="0" smtClean="0"/>
              <a:t>Ce lien est important car il permet de reconnecter le</a:t>
            </a:r>
            <a:r>
              <a:rPr lang="fr-FR" baseline="0" dirty="0" smtClean="0"/>
              <a:t> peptide à ses fragments, et donc d’obtenir sa séquence en acides aminés.</a:t>
            </a:r>
            <a:endParaRPr lang="fr-FR" dirty="0" smtClean="0"/>
          </a:p>
          <a:p>
            <a:endParaRPr lang="fr-FR" baseline="0" dirty="0"/>
          </a:p>
          <a:p>
            <a:r>
              <a:rPr lang="fr-FR" baseline="0" dirty="0" smtClean="0"/>
              <a:t>On doit donc fournir cette information et pour cela on utilise ce qu’on appelle une librairie spectrale et qui est généralement obtenue de façon expérimentale en faisant une analyse spécifique au préalable.</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5</a:t>
            </a:fld>
            <a:endParaRPr lang="fr-FR"/>
          </a:p>
        </p:txBody>
      </p:sp>
    </p:spTree>
    <p:extLst>
      <p:ext uri="{BB962C8B-B14F-4D97-AF65-F5344CB8AC3E}">
        <p14:creationId xmlns:p14="http://schemas.microsoft.com/office/powerpoint/2010/main" val="294373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librairie</a:t>
            </a:r>
            <a:r>
              <a:rPr lang="fr-FR" baseline="0" dirty="0" smtClean="0"/>
              <a:t> spectrale ressemble à ce tableau, on y trouve la liste des peptides cibles que l’on va rechercher dans les spectres, et toutes les informations permettant de savoir à l’avance où on est censé les trouver dans les spectres MS et MS/MS.</a:t>
            </a:r>
          </a:p>
          <a:p>
            <a:r>
              <a:rPr lang="fr-FR" baseline="0" dirty="0" smtClean="0"/>
              <a:t>Ce tableau permet également de faire le lien entre les spectres MS et les spectres MS/MS multiplexés.</a:t>
            </a:r>
          </a:p>
          <a:p>
            <a:endParaRPr lang="fr-FR" baseline="0" dirty="0" smtClean="0"/>
          </a:p>
          <a:p>
            <a:r>
              <a:rPr lang="fr-FR" baseline="0" dirty="0" smtClean="0"/>
              <a:t>On peut obtenir ces données en faisant une première analyse classique, mais cela implique de faire une analyse complémentaire avec les mêmes échantillons et les mêmes conditions expérimentales.</a:t>
            </a:r>
          </a:p>
          <a:p>
            <a:r>
              <a:rPr lang="fr-FR" baseline="0" dirty="0" smtClean="0"/>
              <a:t>De plus, cela aura l’inconvénient de restreindre la liste des peptides cibles aux peptides vus dans cette première analyse.</a:t>
            </a:r>
          </a:p>
          <a:p>
            <a:endParaRPr lang="fr-FR" baseline="0" dirty="0" smtClean="0"/>
          </a:p>
          <a:p>
            <a:r>
              <a:rPr lang="fr-FR" baseline="0" dirty="0" smtClean="0"/>
              <a:t>L’objectif va donc être de prédire ces données grâce au Machine Learning</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6</a:t>
            </a:fld>
            <a:endParaRPr lang="fr-FR"/>
          </a:p>
        </p:txBody>
      </p:sp>
    </p:spTree>
    <p:extLst>
      <p:ext uri="{BB962C8B-B14F-4D97-AF65-F5344CB8AC3E}">
        <p14:creationId xmlns:p14="http://schemas.microsoft.com/office/powerpoint/2010/main" val="182058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outil de machine </a:t>
            </a:r>
            <a:r>
              <a:rPr lang="fr-FR" dirty="0" err="1" smtClean="0"/>
              <a:t>learning</a:t>
            </a:r>
            <a:r>
              <a:rPr lang="fr-FR" baseline="0" dirty="0" smtClean="0"/>
              <a:t> couramment utilisé pour la prédiction de librairie spectrale est le réseau de neurones récurrent. </a:t>
            </a:r>
          </a:p>
          <a:p>
            <a:r>
              <a:rPr lang="fr-FR" baseline="0" dirty="0" smtClean="0"/>
              <a:t>C’est un outil de </a:t>
            </a:r>
            <a:r>
              <a:rPr lang="fr-FR" baseline="0" dirty="0" err="1" smtClean="0"/>
              <a:t>deep</a:t>
            </a:r>
            <a:r>
              <a:rPr lang="fr-FR" baseline="0" dirty="0" smtClean="0"/>
              <a:t> </a:t>
            </a:r>
            <a:r>
              <a:rPr lang="fr-FR" baseline="0" dirty="0" err="1" smtClean="0"/>
              <a:t>learning</a:t>
            </a:r>
            <a:r>
              <a:rPr lang="fr-FR" baseline="0" dirty="0" smtClean="0"/>
              <a:t> adapté au traitement de séquences, en particulier pour l’étiquetage de séquences, la classification de séquences et la prédiction de séquences. </a:t>
            </a:r>
          </a:p>
          <a:p>
            <a:r>
              <a:rPr lang="fr-FR" baseline="0" dirty="0" smtClean="0"/>
              <a:t>Il s’appuie sur deux propriétés, l’utilisation d’une fenêtre glissante d’une part, permettant d’analyser des séquences de taille variable, et l’utilisation de connexions récurrentes, permettant au réseau d’avoir une mémoire et d’utiliser les signaux passés. </a:t>
            </a:r>
            <a:endParaRPr lang="fr-FR" dirty="0"/>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7</a:t>
            </a:fld>
            <a:endParaRPr lang="fr-FR"/>
          </a:p>
        </p:txBody>
      </p:sp>
    </p:spTree>
    <p:extLst>
      <p:ext uri="{BB962C8B-B14F-4D97-AF65-F5344CB8AC3E}">
        <p14:creationId xmlns:p14="http://schemas.microsoft.com/office/powerpoint/2010/main" val="10367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Ici, exemple d’un modèle utilisé pour la prédiction de la fragmentation -&gt; </a:t>
            </a:r>
            <a:r>
              <a:rPr lang="fr-FR" baseline="0" dirty="0" err="1" smtClean="0"/>
              <a:t>Prosit</a:t>
            </a:r>
            <a:r>
              <a:rPr lang="fr-FR" baseline="0" dirty="0" smtClean="0"/>
              <a:t>. </a:t>
            </a:r>
          </a:p>
          <a:p>
            <a:r>
              <a:rPr lang="fr-FR" baseline="0" dirty="0" smtClean="0"/>
              <a:t>On retrouve dans l’encodeur et le décodeur plusieurs blocs GRU bidirectionnels, qui sont des architectures particulières des réseaux de neurones récurrents. </a:t>
            </a:r>
          </a:p>
          <a:p>
            <a:endParaRPr lang="fr-FR" baseline="0" dirty="0" smtClean="0"/>
          </a:p>
          <a:p>
            <a:r>
              <a:rPr lang="fr-FR" baseline="0" dirty="0" smtClean="0"/>
              <a:t>Dans ce cas, </a:t>
            </a:r>
            <a:r>
              <a:rPr lang="fr-FR" baseline="0" dirty="0" err="1" smtClean="0"/>
              <a:t>Prosit</a:t>
            </a:r>
            <a:r>
              <a:rPr lang="fr-FR" baseline="0" dirty="0" smtClean="0"/>
              <a:t> effectue son apprentissage sur des données issues de PRIDE. Il est implémenté sous Python, </a:t>
            </a:r>
            <a:r>
              <a:rPr lang="fr-FR" baseline="0" dirty="0" err="1" smtClean="0"/>
              <a:t>Keras</a:t>
            </a:r>
            <a:r>
              <a:rPr lang="fr-FR" baseline="0" dirty="0" smtClean="0"/>
              <a:t>, </a:t>
            </a:r>
            <a:r>
              <a:rPr lang="fr-FR" baseline="0" dirty="0" err="1" smtClean="0"/>
              <a:t>Tensorflow</a:t>
            </a:r>
            <a:r>
              <a:rPr lang="fr-FR" baseline="0" dirty="0" smtClean="0"/>
              <a:t>. </a:t>
            </a:r>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8</a:t>
            </a:fld>
            <a:endParaRPr lang="fr-FR"/>
          </a:p>
        </p:txBody>
      </p:sp>
    </p:spTree>
    <p:extLst>
      <p:ext uri="{BB962C8B-B14F-4D97-AF65-F5344CB8AC3E}">
        <p14:creationId xmlns:p14="http://schemas.microsoft.com/office/powerpoint/2010/main" val="318997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publication</a:t>
            </a:r>
            <a:r>
              <a:rPr lang="fr-FR" baseline="0" dirty="0" smtClean="0"/>
              <a:t> de </a:t>
            </a:r>
            <a:r>
              <a:rPr lang="fr-FR" baseline="0" dirty="0" err="1" smtClean="0"/>
              <a:t>Prosit</a:t>
            </a:r>
            <a:r>
              <a:rPr lang="fr-FR" baseline="0" dirty="0" smtClean="0"/>
              <a:t> montre les résultats d’une comparaison effectuée sur des </a:t>
            </a:r>
            <a:r>
              <a:rPr lang="fr-FR" baseline="0" dirty="0" err="1" smtClean="0"/>
              <a:t>triplicats</a:t>
            </a:r>
            <a:r>
              <a:rPr lang="fr-FR" baseline="0" dirty="0" smtClean="0"/>
              <a:t> pour quatre organismes différents et deux technologiques (</a:t>
            </a:r>
            <a:r>
              <a:rPr lang="fr-FR" baseline="0" dirty="0" err="1" smtClean="0"/>
              <a:t>Orbitrap</a:t>
            </a:r>
            <a:r>
              <a:rPr lang="fr-FR" baseline="0" dirty="0" smtClean="0"/>
              <a:t> et </a:t>
            </a:r>
            <a:r>
              <a:rPr lang="fr-FR" baseline="0" dirty="0" err="1" smtClean="0"/>
              <a:t>TripleTOF</a:t>
            </a:r>
            <a:r>
              <a:rPr lang="fr-FR" baseline="0" dirty="0" smtClean="0"/>
              <a:t>).</a:t>
            </a:r>
          </a:p>
          <a:p>
            <a:endParaRPr lang="fr-FR" baseline="0" dirty="0" smtClean="0"/>
          </a:p>
          <a:p>
            <a:r>
              <a:rPr lang="fr-FR" baseline="0" dirty="0" smtClean="0"/>
              <a:t>À chaque fois on compare les résultats avec librairie spectrale expérimentale, et les résultats avec le réseau de neurones récurrent.</a:t>
            </a:r>
          </a:p>
          <a:p>
            <a:endParaRPr lang="fr-FR" dirty="0" smtClean="0"/>
          </a:p>
          <a:p>
            <a:r>
              <a:rPr lang="fr-FR" dirty="0" smtClean="0"/>
              <a:t>On constate un taux</a:t>
            </a:r>
            <a:r>
              <a:rPr lang="fr-FR" baseline="0" dirty="0" smtClean="0"/>
              <a:t> important de peptides identifiés avec chacune des deux méthodes.</a:t>
            </a:r>
            <a:endParaRPr lang="fr-FR" dirty="0"/>
          </a:p>
        </p:txBody>
      </p:sp>
      <p:sp>
        <p:nvSpPr>
          <p:cNvPr id="4" name="Espace réservé du numéro de diapositive 3"/>
          <p:cNvSpPr>
            <a:spLocks noGrp="1"/>
          </p:cNvSpPr>
          <p:nvPr>
            <p:ph type="sldNum" sz="quarter" idx="10"/>
          </p:nvPr>
        </p:nvSpPr>
        <p:spPr/>
        <p:txBody>
          <a:bodyPr/>
          <a:lstStyle/>
          <a:p>
            <a:fld id="{354C3B2B-2A38-427F-B07C-F1B8910D4A7C}" type="slidenum">
              <a:rPr lang="fr-FR" smtClean="0"/>
              <a:t>9</a:t>
            </a:fld>
            <a:endParaRPr lang="fr-FR"/>
          </a:p>
        </p:txBody>
      </p:sp>
    </p:spTree>
    <p:extLst>
      <p:ext uri="{BB962C8B-B14F-4D97-AF65-F5344CB8AC3E}">
        <p14:creationId xmlns:p14="http://schemas.microsoft.com/office/powerpoint/2010/main" val="88736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5C628C5-74C3-421A-A237-D98452816457}" type="datetime1">
              <a:rPr lang="fr-FR" smtClean="0"/>
              <a:t>30/09/2020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3460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6A12DD-867F-49BE-9639-1336C45522B5}" type="datetime1">
              <a:rPr lang="fr-FR" smtClean="0"/>
              <a:t>30/09/2020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213029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D0A423-9714-4590-B544-85654A902E1E}" type="datetime1">
              <a:rPr lang="fr-FR" smtClean="0"/>
              <a:t>30/09/2020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356130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CDF95E-E3B3-4334-9124-278949205BC8}" type="datetime1">
              <a:rPr lang="fr-FR" smtClean="0"/>
              <a:t>30/09/2020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88599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30A7825-05C9-4037-AEFA-A4C053822D82}" type="datetime1">
              <a:rPr lang="fr-FR" smtClean="0"/>
              <a:t>30/09/2020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150600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DC661D-3387-42CD-81F8-C14992FBA26B}" type="datetime1">
              <a:rPr lang="fr-FR" smtClean="0"/>
              <a:t>30/09/2020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72351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03013D-55BA-4871-BC83-F7BEFF1BC984}" type="datetime1">
              <a:rPr lang="fr-FR" smtClean="0"/>
              <a:t>30/09/2020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240986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272045-D374-4795-8128-75C8E36D27A6}" type="datetime1">
              <a:rPr lang="fr-FR" smtClean="0"/>
              <a:t>30/09/2020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146425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B33C99-96E0-43A5-A8C4-3BE5914B2609}" type="datetime1">
              <a:rPr lang="fr-FR" smtClean="0"/>
              <a:t>30/09/2020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135208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22BBE3E-475C-4E81-BCAA-C7114E6B599E}" type="datetime1">
              <a:rPr lang="fr-FR" smtClean="0"/>
              <a:t>30/09/2020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149412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F95FD8D-CE1A-4FBE-94D5-89EB28E341E7}" type="datetime1">
              <a:rPr lang="fr-FR" smtClean="0"/>
              <a:t>30/09/2020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1CC53-407A-4180-AB4C-DDBB7463E20F}" type="slidenum">
              <a:rPr lang="fr-FR" smtClean="0"/>
              <a:t>‹N°›</a:t>
            </a:fld>
            <a:endParaRPr lang="fr-FR"/>
          </a:p>
        </p:txBody>
      </p:sp>
    </p:spTree>
    <p:extLst>
      <p:ext uri="{BB962C8B-B14F-4D97-AF65-F5344CB8AC3E}">
        <p14:creationId xmlns:p14="http://schemas.microsoft.com/office/powerpoint/2010/main" val="93879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EA93E-9E82-4C1E-B315-3649F58CB0BC}" type="datetime1">
              <a:rPr lang="fr-FR" smtClean="0"/>
              <a:t>30/09/2020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1CC53-407A-4180-AB4C-DDBB7463E20F}" type="slidenum">
              <a:rPr lang="fr-FR" smtClean="0"/>
              <a:t>‹N°›</a:t>
            </a:fld>
            <a:endParaRPr lang="fr-FR"/>
          </a:p>
        </p:txBody>
      </p:sp>
    </p:spTree>
    <p:extLst>
      <p:ext uri="{BB962C8B-B14F-4D97-AF65-F5344CB8AC3E}">
        <p14:creationId xmlns:p14="http://schemas.microsoft.com/office/powerpoint/2010/main" val="143598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proteomicsdb.org/pros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bitbucket.org/noblelab/gleams/" TargetMode="External"/><Relationship Id="rId4" Type="http://schemas.openxmlformats.org/officeDocument/2006/relationships/hyperlink" Target="https://github.com/nh2tran/DeepNov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en-US" dirty="0" smtClean="0"/>
              <a:t>Marie CHION</a:t>
            </a:r>
          </a:p>
          <a:p>
            <a:r>
              <a:rPr lang="en-US" dirty="0" smtClean="0"/>
              <a:t>Alexandre BUREL</a:t>
            </a:r>
            <a:endParaRPr lang="en-US" dirty="0"/>
          </a:p>
        </p:txBody>
      </p:sp>
      <p:sp>
        <p:nvSpPr>
          <p:cNvPr id="5" name="Espace réservé de la date 4"/>
          <p:cNvSpPr>
            <a:spLocks noGrp="1"/>
          </p:cNvSpPr>
          <p:nvPr>
            <p:ph type="dt" sz="half" idx="10"/>
          </p:nvPr>
        </p:nvSpPr>
        <p:spPr/>
        <p:txBody>
          <a:bodyPr/>
          <a:lstStyle/>
          <a:p>
            <a:r>
              <a:rPr lang="en-US" dirty="0" smtClean="0"/>
              <a:t>October 1</a:t>
            </a:r>
            <a:r>
              <a:rPr lang="en-US" baseline="30000" dirty="0" smtClean="0"/>
              <a:t>st</a:t>
            </a:r>
            <a:r>
              <a:rPr lang="en-US" dirty="0" smtClean="0"/>
              <a:t>, 2020</a:t>
            </a:r>
            <a:endParaRPr lang="en-US" dirty="0"/>
          </a:p>
        </p:txBody>
      </p:sp>
      <p:pic>
        <p:nvPicPr>
          <p:cNvPr id="6" name="Image 5" descr="Une image contenant dessin&#10;&#10;Description générée automatiquement">
            <a:extLst>
              <a:ext uri="{FF2B5EF4-FFF2-40B4-BE49-F238E27FC236}">
                <a16:creationId xmlns:a16="http://schemas.microsoft.com/office/drawing/2014/main" id="{09AA2956-4AD6-744B-9671-0089E7B81CF1}"/>
              </a:ext>
            </a:extLst>
          </p:cNvPr>
          <p:cNvPicPr>
            <a:picLocks noChangeAspect="1"/>
          </p:cNvPicPr>
          <p:nvPr/>
        </p:nvPicPr>
        <p:blipFill>
          <a:blip r:embed="rId3"/>
          <a:stretch>
            <a:fillRect/>
          </a:stretch>
        </p:blipFill>
        <p:spPr>
          <a:xfrm>
            <a:off x="10229983" y="5150915"/>
            <a:ext cx="1233820" cy="607270"/>
          </a:xfrm>
          <a:prstGeom prst="rect">
            <a:avLst/>
          </a:prstGeom>
        </p:spPr>
      </p:pic>
      <p:pic>
        <p:nvPicPr>
          <p:cNvPr id="7" name="Image 6" descr="Une image contenant alimentation, dessin&#10;&#10;Description générée automatiquement">
            <a:extLst>
              <a:ext uri="{FF2B5EF4-FFF2-40B4-BE49-F238E27FC236}">
                <a16:creationId xmlns:a16="http://schemas.microsoft.com/office/drawing/2014/main" id="{2A61AE62-4043-4D4C-A024-A8E9FA4B3CFF}"/>
              </a:ext>
            </a:extLst>
          </p:cNvPr>
          <p:cNvPicPr>
            <a:picLocks noChangeAspect="1"/>
          </p:cNvPicPr>
          <p:nvPr/>
        </p:nvPicPr>
        <p:blipFill>
          <a:blip r:embed="rId4"/>
          <a:stretch>
            <a:fillRect/>
          </a:stretch>
        </p:blipFill>
        <p:spPr>
          <a:xfrm>
            <a:off x="2842402" y="4878919"/>
            <a:ext cx="1417598" cy="1151262"/>
          </a:xfrm>
          <a:prstGeom prst="rect">
            <a:avLst/>
          </a:prstGeom>
        </p:spPr>
      </p:pic>
      <p:pic>
        <p:nvPicPr>
          <p:cNvPr id="8" name="Graphique 4">
            <a:extLst>
              <a:ext uri="{FF2B5EF4-FFF2-40B4-BE49-F238E27FC236}">
                <a16:creationId xmlns:a16="http://schemas.microsoft.com/office/drawing/2014/main" id="{7BB576F7-0353-7949-9C17-613728B1A8F1}"/>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1220526" y="4992813"/>
            <a:ext cx="923474" cy="923474"/>
          </a:xfrm>
          <a:prstGeom prst="rect">
            <a:avLst/>
          </a:prstGeom>
        </p:spPr>
      </p:pic>
      <p:pic>
        <p:nvPicPr>
          <p:cNvPr id="9" name="Image 8">
            <a:extLst>
              <a:ext uri="{FF2B5EF4-FFF2-40B4-BE49-F238E27FC236}">
                <a16:creationId xmlns:a16="http://schemas.microsoft.com/office/drawing/2014/main" id="{7AF6E266-C8F7-D74B-A384-E0788FBEB2FD}"/>
              </a:ext>
            </a:extLst>
          </p:cNvPr>
          <p:cNvPicPr>
            <a:picLocks noChangeAspect="1"/>
          </p:cNvPicPr>
          <p:nvPr/>
        </p:nvPicPr>
        <p:blipFill>
          <a:blip r:embed="rId8"/>
          <a:stretch>
            <a:fillRect/>
          </a:stretch>
        </p:blipFill>
        <p:spPr>
          <a:xfrm>
            <a:off x="7899259" y="5144409"/>
            <a:ext cx="1632322" cy="620282"/>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8402" y="5021247"/>
            <a:ext cx="2242455" cy="866606"/>
          </a:xfrm>
          <a:prstGeom prst="rect">
            <a:avLst/>
          </a:prstGeom>
        </p:spPr>
      </p:pic>
      <p:sp>
        <p:nvSpPr>
          <p:cNvPr id="11" name="Rectangle 10"/>
          <p:cNvSpPr/>
          <p:nvPr/>
        </p:nvSpPr>
        <p:spPr>
          <a:xfrm>
            <a:off x="0" y="-1"/>
            <a:ext cx="12192000"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277351" y="902736"/>
            <a:ext cx="7635090" cy="2387600"/>
          </a:xfrm>
        </p:spPr>
        <p:txBody>
          <a:bodyPr>
            <a:normAutofit fontScale="90000"/>
          </a:bodyPr>
          <a:lstStyle/>
          <a:p>
            <a:r>
              <a:rPr lang="en-US" b="1" dirty="0">
                <a:solidFill>
                  <a:schemeClr val="accent1">
                    <a:lumMod val="50000"/>
                  </a:schemeClr>
                </a:solidFill>
              </a:rPr>
              <a:t>Using Machine Learning </a:t>
            </a:r>
            <a:r>
              <a:rPr lang="en-US" b="1" dirty="0" smtClean="0">
                <a:solidFill>
                  <a:schemeClr val="accent1">
                    <a:lumMod val="50000"/>
                  </a:schemeClr>
                </a:solidFill>
              </a:rPr>
              <a:t> to predict spectral libraries in mass spectrometry</a:t>
            </a:r>
            <a:endParaRPr lang="en-US" b="1" dirty="0">
              <a:solidFill>
                <a:schemeClr val="accent1">
                  <a:lumMod val="50000"/>
                </a:schemeClr>
              </a:solidFill>
            </a:endParaRPr>
          </a:p>
        </p:txBody>
      </p:sp>
    </p:spTree>
    <p:extLst>
      <p:ext uri="{BB962C8B-B14F-4D97-AF65-F5344CB8AC3E}">
        <p14:creationId xmlns:p14="http://schemas.microsoft.com/office/powerpoint/2010/main" val="3151281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25625"/>
            <a:ext cx="7014188" cy="4895850"/>
          </a:xfrm>
        </p:spPr>
        <p:txBody>
          <a:bodyPr>
            <a:normAutofit fontScale="92500" lnSpcReduction="10000"/>
          </a:bodyPr>
          <a:lstStyle/>
          <a:p>
            <a:r>
              <a:rPr lang="en-US" dirty="0" smtClean="0"/>
              <a:t>Experimental design</a:t>
            </a:r>
          </a:p>
          <a:p>
            <a:pPr lvl="1"/>
            <a:r>
              <a:rPr lang="en-US" dirty="0" smtClean="0"/>
              <a:t>Identification and quantification of 48 proteins in different concentrations</a:t>
            </a:r>
          </a:p>
          <a:p>
            <a:pPr lvl="1"/>
            <a:r>
              <a:rPr lang="en-US" dirty="0" smtClean="0"/>
              <a:t>UPS1 (Universal Proteomics Standard) is a set of 48 human well known proteins</a:t>
            </a:r>
          </a:p>
          <a:p>
            <a:r>
              <a:rPr lang="en-US" dirty="0" smtClean="0"/>
              <a:t>Volume of data</a:t>
            </a:r>
          </a:p>
          <a:p>
            <a:pPr lvl="1"/>
            <a:r>
              <a:rPr lang="en-US" dirty="0" smtClean="0"/>
              <a:t>~10GB of data to compare each time</a:t>
            </a:r>
          </a:p>
          <a:p>
            <a:r>
              <a:rPr lang="en-US" dirty="0" smtClean="0"/>
              <a:t>Hardware</a:t>
            </a:r>
          </a:p>
          <a:p>
            <a:pPr lvl="1"/>
            <a:r>
              <a:rPr lang="en-US" dirty="0" smtClean="0"/>
              <a:t>Windows Server 2019</a:t>
            </a:r>
          </a:p>
          <a:p>
            <a:pPr lvl="1"/>
            <a:r>
              <a:rPr lang="en-US" dirty="0" smtClean="0"/>
              <a:t>30 CPUs</a:t>
            </a:r>
          </a:p>
          <a:p>
            <a:pPr lvl="1"/>
            <a:r>
              <a:rPr lang="en-US" dirty="0" smtClean="0"/>
              <a:t>200Go RAM</a:t>
            </a:r>
          </a:p>
          <a:p>
            <a:pPr lvl="1"/>
            <a:r>
              <a:rPr lang="en-US" dirty="0" smtClean="0"/>
              <a:t>18To Hard drive</a:t>
            </a:r>
          </a:p>
          <a:p>
            <a:pPr lvl="1"/>
            <a:r>
              <a:rPr lang="en-US" dirty="0" smtClean="0"/>
              <a:t>GPU NVidia Tesla T4</a:t>
            </a:r>
          </a:p>
          <a:p>
            <a:endParaRPr lang="en-US" dirty="0" smtClean="0"/>
          </a:p>
        </p:txBody>
      </p:sp>
      <p:sp>
        <p:nvSpPr>
          <p:cNvPr id="4" name="Espace réservé du numéro de diapositive 3"/>
          <p:cNvSpPr>
            <a:spLocks noGrp="1"/>
          </p:cNvSpPr>
          <p:nvPr>
            <p:ph type="sldNum" sz="quarter" idx="12"/>
          </p:nvPr>
        </p:nvSpPr>
        <p:spPr/>
        <p:txBody>
          <a:bodyPr/>
          <a:lstStyle/>
          <a:p>
            <a:fld id="{19A1CC53-407A-4180-AB4C-DDBB7463E20F}" type="slidenum">
              <a:rPr lang="en-US" smtClean="0"/>
              <a:t>10</a:t>
            </a:fld>
            <a:endParaRPr lang="en-US" dirty="0"/>
          </a:p>
        </p:txBody>
      </p:sp>
      <p:grpSp>
        <p:nvGrpSpPr>
          <p:cNvPr id="117" name="Groupe 116"/>
          <p:cNvGrpSpPr/>
          <p:nvPr/>
        </p:nvGrpSpPr>
        <p:grpSpPr>
          <a:xfrm>
            <a:off x="7612476" y="1480550"/>
            <a:ext cx="3497792" cy="5085938"/>
            <a:chOff x="86986" y="1270412"/>
            <a:chExt cx="3497792" cy="5085938"/>
          </a:xfrm>
        </p:grpSpPr>
        <p:grpSp>
          <p:nvGrpSpPr>
            <p:cNvPr id="118" name="Groupe 117"/>
            <p:cNvGrpSpPr/>
            <p:nvPr/>
          </p:nvGrpSpPr>
          <p:grpSpPr>
            <a:xfrm>
              <a:off x="439840" y="1539648"/>
              <a:ext cx="3090677" cy="1395160"/>
              <a:chOff x="1296658" y="1361030"/>
              <a:chExt cx="3090677" cy="1395160"/>
            </a:xfrm>
          </p:grpSpPr>
          <p:cxnSp>
            <p:nvCxnSpPr>
              <p:cNvPr id="125" name="Connecteur droit avec flèche 124"/>
              <p:cNvCxnSpPr/>
              <p:nvPr/>
            </p:nvCxnSpPr>
            <p:spPr>
              <a:xfrm>
                <a:off x="3288191" y="1749183"/>
                <a:ext cx="0" cy="165570"/>
              </a:xfrm>
              <a:prstGeom prst="straightConnector1">
                <a:avLst/>
              </a:prstGeom>
              <a:noFill/>
              <a:ln w="12700" cap="flat" cmpd="sng" algn="ctr">
                <a:solidFill>
                  <a:srgbClr val="4E67C8">
                    <a:lumMod val="75000"/>
                  </a:srgbClr>
                </a:solidFill>
                <a:prstDash val="solid"/>
                <a:miter lim="800000"/>
                <a:tailEnd type="triangle"/>
              </a:ln>
              <a:effectLst/>
            </p:spPr>
          </p:cxnSp>
          <p:grpSp>
            <p:nvGrpSpPr>
              <p:cNvPr id="126" name="Groupe 125"/>
              <p:cNvGrpSpPr/>
              <p:nvPr/>
            </p:nvGrpSpPr>
            <p:grpSpPr>
              <a:xfrm>
                <a:off x="1296658" y="1361030"/>
                <a:ext cx="3000197" cy="1393108"/>
                <a:chOff x="9934728" y="-780751"/>
                <a:chExt cx="16141306" cy="9087129"/>
              </a:xfrm>
            </p:grpSpPr>
            <p:grpSp>
              <p:nvGrpSpPr>
                <p:cNvPr id="131" name="Groupe 130"/>
                <p:cNvGrpSpPr/>
                <p:nvPr/>
              </p:nvGrpSpPr>
              <p:grpSpPr>
                <a:xfrm>
                  <a:off x="10105873" y="-780751"/>
                  <a:ext cx="15970161" cy="3649662"/>
                  <a:chOff x="10105873" y="-780751"/>
                  <a:chExt cx="15970161" cy="3649662"/>
                </a:xfrm>
              </p:grpSpPr>
              <p:cxnSp>
                <p:nvCxnSpPr>
                  <p:cNvPr id="164" name="Connecteur droit avec flèche 163"/>
                  <p:cNvCxnSpPr/>
                  <p:nvPr/>
                </p:nvCxnSpPr>
                <p:spPr>
                  <a:xfrm>
                    <a:off x="15997596" y="1777790"/>
                    <a:ext cx="0" cy="1079999"/>
                  </a:xfrm>
                  <a:prstGeom prst="straightConnector1">
                    <a:avLst/>
                  </a:prstGeom>
                  <a:noFill/>
                  <a:ln w="12700" cap="flat" cmpd="sng" algn="ctr">
                    <a:solidFill>
                      <a:srgbClr val="4E67C8">
                        <a:lumMod val="75000"/>
                      </a:srgbClr>
                    </a:solidFill>
                    <a:prstDash val="solid"/>
                    <a:miter lim="800000"/>
                    <a:tailEnd type="triangle"/>
                  </a:ln>
                  <a:effectLst/>
                </p:spPr>
              </p:cxnSp>
              <p:cxnSp>
                <p:nvCxnSpPr>
                  <p:cNvPr id="165" name="Connecteur droit avec flèche 164"/>
                  <p:cNvCxnSpPr/>
                  <p:nvPr/>
                </p:nvCxnSpPr>
                <p:spPr>
                  <a:xfrm>
                    <a:off x="18313014" y="1777777"/>
                    <a:ext cx="0" cy="1079999"/>
                  </a:xfrm>
                  <a:prstGeom prst="straightConnector1">
                    <a:avLst/>
                  </a:prstGeom>
                  <a:noFill/>
                  <a:ln w="12700" cap="flat" cmpd="sng" algn="ctr">
                    <a:solidFill>
                      <a:srgbClr val="4E67C8">
                        <a:lumMod val="75000"/>
                      </a:srgbClr>
                    </a:solidFill>
                    <a:prstDash val="solid"/>
                    <a:miter lim="800000"/>
                    <a:tailEnd type="triangle"/>
                  </a:ln>
                  <a:effectLst/>
                </p:spPr>
              </p:cxnSp>
              <p:cxnSp>
                <p:nvCxnSpPr>
                  <p:cNvPr id="166" name="Connecteur en arc 165"/>
                  <p:cNvCxnSpPr/>
                  <p:nvPr/>
                </p:nvCxnSpPr>
                <p:spPr>
                  <a:xfrm rot="5400000">
                    <a:off x="13534123" y="1970240"/>
                    <a:ext cx="1105641" cy="691701"/>
                  </a:xfrm>
                  <a:prstGeom prst="curvedConnector3">
                    <a:avLst>
                      <a:gd name="adj1" fmla="val 1757"/>
                    </a:avLst>
                  </a:prstGeom>
                  <a:noFill/>
                  <a:ln w="12700" cap="flat" cmpd="sng" algn="ctr">
                    <a:solidFill>
                      <a:srgbClr val="4E67C8">
                        <a:lumMod val="75000"/>
                      </a:srgbClr>
                    </a:solidFill>
                    <a:prstDash val="solid"/>
                    <a:miter lim="800000"/>
                    <a:tailEnd type="triangle"/>
                  </a:ln>
                  <a:effectLst/>
                </p:spPr>
              </p:cxnSp>
              <p:cxnSp>
                <p:nvCxnSpPr>
                  <p:cNvPr id="167" name="Connecteur en arc 166"/>
                  <p:cNvCxnSpPr/>
                  <p:nvPr/>
                </p:nvCxnSpPr>
                <p:spPr>
                  <a:xfrm rot="16200000" flipH="1">
                    <a:off x="24003870" y="1958108"/>
                    <a:ext cx="1105641" cy="691701"/>
                  </a:xfrm>
                  <a:prstGeom prst="curvedConnector3">
                    <a:avLst>
                      <a:gd name="adj1" fmla="val 1757"/>
                    </a:avLst>
                  </a:prstGeom>
                  <a:noFill/>
                  <a:ln w="12700" cap="flat" cmpd="sng" algn="ctr">
                    <a:solidFill>
                      <a:srgbClr val="4E67C8">
                        <a:lumMod val="75000"/>
                      </a:srgbClr>
                    </a:solidFill>
                    <a:prstDash val="solid"/>
                    <a:miter lim="800000"/>
                    <a:tailEnd type="triangle"/>
                  </a:ln>
                  <a:effectLst/>
                </p:spPr>
              </p:cxnSp>
              <p:cxnSp>
                <p:nvCxnSpPr>
                  <p:cNvPr id="168" name="Connecteur en arc 167"/>
                  <p:cNvCxnSpPr/>
                  <p:nvPr/>
                </p:nvCxnSpPr>
                <p:spPr>
                  <a:xfrm rot="16200000" flipH="1">
                    <a:off x="22084639" y="1970240"/>
                    <a:ext cx="1105641" cy="691701"/>
                  </a:xfrm>
                  <a:prstGeom prst="curvedConnector3">
                    <a:avLst>
                      <a:gd name="adj1" fmla="val 1757"/>
                    </a:avLst>
                  </a:prstGeom>
                  <a:noFill/>
                  <a:ln w="12700" cap="flat" cmpd="sng" algn="ctr">
                    <a:solidFill>
                      <a:srgbClr val="4E67C8">
                        <a:lumMod val="75000"/>
                      </a:srgbClr>
                    </a:solidFill>
                    <a:prstDash val="solid"/>
                    <a:miter lim="800000"/>
                    <a:tailEnd type="triangle"/>
                  </a:ln>
                  <a:effectLst/>
                </p:spPr>
              </p:cxnSp>
              <p:cxnSp>
                <p:nvCxnSpPr>
                  <p:cNvPr id="169" name="Connecteur en arc 168"/>
                  <p:cNvCxnSpPr/>
                  <p:nvPr/>
                </p:nvCxnSpPr>
                <p:spPr>
                  <a:xfrm rot="5400000">
                    <a:off x="11150951" y="1970240"/>
                    <a:ext cx="1105641" cy="691701"/>
                  </a:xfrm>
                  <a:prstGeom prst="curvedConnector3">
                    <a:avLst>
                      <a:gd name="adj1" fmla="val 1757"/>
                    </a:avLst>
                  </a:prstGeom>
                  <a:noFill/>
                  <a:ln w="12700" cap="flat" cmpd="sng" algn="ctr">
                    <a:solidFill>
                      <a:srgbClr val="4E67C8">
                        <a:lumMod val="75000"/>
                      </a:srgbClr>
                    </a:solidFill>
                    <a:prstDash val="solid"/>
                    <a:miter lim="800000"/>
                    <a:tailEnd type="triangle"/>
                  </a:ln>
                  <a:effectLst/>
                </p:spPr>
              </p:cxnSp>
              <p:sp>
                <p:nvSpPr>
                  <p:cNvPr id="170" name="Rectangle à coins arrondis 169"/>
                  <p:cNvSpPr/>
                  <p:nvPr/>
                </p:nvSpPr>
                <p:spPr>
                  <a:xfrm>
                    <a:off x="10105873" y="-780751"/>
                    <a:ext cx="15970161" cy="2547492"/>
                  </a:xfrm>
                  <a:prstGeom prst="roundRect">
                    <a:avLst/>
                  </a:prstGeom>
                  <a:noFill/>
                  <a:ln w="28575">
                    <a:solidFill>
                      <a:srgbClr val="4E67C8">
                        <a:lumMod val="60000"/>
                        <a:lumOff val="40000"/>
                      </a:srgbClr>
                    </a:solid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srgbClr val="4E67C8">
                            <a:lumMod val="75000"/>
                          </a:srgbClr>
                        </a:solidFill>
                        <a:effectLst/>
                        <a:uLnTx/>
                        <a:uFillTx/>
                        <a:latin typeface="Calibri" panose="020F0502020204030204"/>
                        <a:ea typeface="+mn-ea"/>
                        <a:cs typeface="+mn-cs"/>
                      </a:rPr>
                      <a:t>UPS1 (</a:t>
                    </a:r>
                    <a:r>
                      <a:rPr kumimoji="0" lang="en-US" sz="1800" b="1" i="0" u="none" strike="noStrike" kern="0" cap="none" spc="0" normalizeH="0" baseline="0" dirty="0" err="1" smtClean="0">
                        <a:ln>
                          <a:noFill/>
                        </a:ln>
                        <a:solidFill>
                          <a:srgbClr val="4E67C8">
                            <a:lumMod val="75000"/>
                          </a:srgbClr>
                        </a:solidFill>
                        <a:effectLst/>
                        <a:uLnTx/>
                        <a:uFillTx/>
                        <a:latin typeface="Calibri" panose="020F0502020204030204"/>
                        <a:ea typeface="+mn-ea"/>
                        <a:cs typeface="+mn-cs"/>
                      </a:rPr>
                      <a:t>fmol</a:t>
                    </a:r>
                    <a:r>
                      <a:rPr kumimoji="0" lang="en-US" sz="1800" b="1" i="0" u="none" strike="noStrike" kern="0" cap="none" spc="0" normalizeH="0" baseline="0" dirty="0" smtClean="0">
                        <a:ln>
                          <a:noFill/>
                        </a:ln>
                        <a:solidFill>
                          <a:srgbClr val="4E67C8">
                            <a:lumMod val="75000"/>
                          </a:srgbClr>
                        </a:solidFill>
                        <a:effectLst/>
                        <a:uLnTx/>
                        <a:uFillTx/>
                        <a:latin typeface="Calibri" panose="020F0502020204030204"/>
                        <a:ea typeface="+mn-ea"/>
                        <a:cs typeface="+mn-cs"/>
                      </a:rPr>
                      <a:t>) + 400 ng yeast</a:t>
                    </a:r>
                  </a:p>
                </p:txBody>
              </p:sp>
            </p:grpSp>
            <p:grpSp>
              <p:nvGrpSpPr>
                <p:cNvPr id="132" name="Groupe 131"/>
                <p:cNvGrpSpPr/>
                <p:nvPr/>
              </p:nvGrpSpPr>
              <p:grpSpPr>
                <a:xfrm>
                  <a:off x="9934728" y="3255870"/>
                  <a:ext cx="14663498" cy="5050508"/>
                  <a:chOff x="9934728" y="3255870"/>
                  <a:chExt cx="14663498" cy="5050508"/>
                </a:xfrm>
              </p:grpSpPr>
              <p:grpSp>
                <p:nvGrpSpPr>
                  <p:cNvPr id="133" name="Groupe 132"/>
                  <p:cNvGrpSpPr/>
                  <p:nvPr/>
                </p:nvGrpSpPr>
                <p:grpSpPr>
                  <a:xfrm>
                    <a:off x="10980769" y="3255870"/>
                    <a:ext cx="12394657" cy="2687654"/>
                    <a:chOff x="11120157" y="661634"/>
                    <a:chExt cx="12394657" cy="2687654"/>
                  </a:xfrm>
                </p:grpSpPr>
                <p:grpSp>
                  <p:nvGrpSpPr>
                    <p:cNvPr id="140" name="Group 16"/>
                    <p:cNvGrpSpPr>
                      <a:grpSpLocks noChangeAspect="1"/>
                    </p:cNvGrpSpPr>
                    <p:nvPr/>
                  </p:nvGrpSpPr>
                  <p:grpSpPr bwMode="auto">
                    <a:xfrm>
                      <a:off x="11120157" y="666401"/>
                      <a:ext cx="804475" cy="2682887"/>
                      <a:chOff x="3664" y="997"/>
                      <a:chExt cx="338" cy="1127"/>
                    </a:xfrm>
                  </p:grpSpPr>
                  <p:sp>
                    <p:nvSpPr>
                      <p:cNvPr id="161" name="Freeform 10"/>
                      <p:cNvSpPr>
                        <a:spLocks noChangeAspect="1"/>
                      </p:cNvSpPr>
                      <p:nvPr/>
                    </p:nvSpPr>
                    <p:spPr bwMode="auto">
                      <a:xfrm>
                        <a:off x="3664"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49804"/>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62" name="Freeform 9"/>
                      <p:cNvSpPr>
                        <a:spLocks noChangeAspect="1"/>
                      </p:cNvSpPr>
                      <p:nvPr/>
                    </p:nvSpPr>
                    <p:spPr bwMode="auto">
                      <a:xfrm>
                        <a:off x="3712"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63" name="Freeform 7"/>
                      <p:cNvSpPr>
                        <a:spLocks noChangeAspect="1"/>
                      </p:cNvSpPr>
                      <p:nvPr/>
                    </p:nvSpPr>
                    <p:spPr bwMode="auto">
                      <a:xfrm>
                        <a:off x="3765" y="1742"/>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nvGrpSpPr>
                    <p:cNvPr id="141" name="Group 16"/>
                    <p:cNvGrpSpPr>
                      <a:grpSpLocks noChangeAspect="1"/>
                    </p:cNvGrpSpPr>
                    <p:nvPr/>
                  </p:nvGrpSpPr>
                  <p:grpSpPr bwMode="auto">
                    <a:xfrm>
                      <a:off x="22710339" y="661635"/>
                      <a:ext cx="804475" cy="2680499"/>
                      <a:chOff x="4650" y="997"/>
                      <a:chExt cx="338" cy="1126"/>
                    </a:xfrm>
                  </p:grpSpPr>
                  <p:sp>
                    <p:nvSpPr>
                      <p:cNvPr id="158" name="Freeform 10"/>
                      <p:cNvSpPr>
                        <a:spLocks noChangeAspect="1"/>
                      </p:cNvSpPr>
                      <p:nvPr/>
                    </p:nvSpPr>
                    <p:spPr bwMode="auto">
                      <a:xfrm>
                        <a:off x="4650"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9" name="Freeform 7"/>
                      <p:cNvSpPr>
                        <a:spLocks noChangeAspect="1"/>
                      </p:cNvSpPr>
                      <p:nvPr/>
                    </p:nvSpPr>
                    <p:spPr bwMode="auto">
                      <a:xfrm>
                        <a:off x="4753" y="1728"/>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60" name="Freeform 9"/>
                      <p:cNvSpPr>
                        <a:spLocks noChangeAspect="1"/>
                      </p:cNvSpPr>
                      <p:nvPr/>
                    </p:nvSpPr>
                    <p:spPr bwMode="auto">
                      <a:xfrm>
                        <a:off x="4698"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nvGrpSpPr>
                    <p:cNvPr id="142" name="Group 16"/>
                    <p:cNvGrpSpPr>
                      <a:grpSpLocks noChangeAspect="1"/>
                    </p:cNvGrpSpPr>
                    <p:nvPr/>
                  </p:nvGrpSpPr>
                  <p:grpSpPr bwMode="auto">
                    <a:xfrm>
                      <a:off x="20511309" y="666401"/>
                      <a:ext cx="804475" cy="2682887"/>
                      <a:chOff x="4501" y="997"/>
                      <a:chExt cx="338" cy="1127"/>
                    </a:xfrm>
                  </p:grpSpPr>
                  <p:sp>
                    <p:nvSpPr>
                      <p:cNvPr id="155" name="Freeform 10"/>
                      <p:cNvSpPr>
                        <a:spLocks noChangeAspect="1"/>
                      </p:cNvSpPr>
                      <p:nvPr/>
                    </p:nvSpPr>
                    <p:spPr bwMode="auto">
                      <a:xfrm>
                        <a:off x="4501"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6" name="Freeform 9"/>
                      <p:cNvSpPr>
                        <a:spLocks noChangeAspect="1"/>
                      </p:cNvSpPr>
                      <p:nvPr/>
                    </p:nvSpPr>
                    <p:spPr bwMode="auto">
                      <a:xfrm>
                        <a:off x="4549"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7" name="Freeform 7"/>
                      <p:cNvSpPr>
                        <a:spLocks noChangeAspect="1"/>
                      </p:cNvSpPr>
                      <p:nvPr/>
                    </p:nvSpPr>
                    <p:spPr bwMode="auto">
                      <a:xfrm>
                        <a:off x="4602" y="1742"/>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nvGrpSpPr>
                    <p:cNvPr id="143" name="Group 16"/>
                    <p:cNvGrpSpPr>
                      <a:grpSpLocks noChangeAspect="1"/>
                    </p:cNvGrpSpPr>
                    <p:nvPr/>
                  </p:nvGrpSpPr>
                  <p:grpSpPr bwMode="auto">
                    <a:xfrm>
                      <a:off x="18055205" y="661634"/>
                      <a:ext cx="804475" cy="2682887"/>
                      <a:chOff x="4244" y="997"/>
                      <a:chExt cx="338" cy="1127"/>
                    </a:xfrm>
                  </p:grpSpPr>
                  <p:sp>
                    <p:nvSpPr>
                      <p:cNvPr id="152" name="Freeform 10"/>
                      <p:cNvSpPr>
                        <a:spLocks noChangeAspect="1"/>
                      </p:cNvSpPr>
                      <p:nvPr/>
                    </p:nvSpPr>
                    <p:spPr bwMode="auto">
                      <a:xfrm>
                        <a:off x="4244"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3" name="Freeform 9"/>
                      <p:cNvSpPr>
                        <a:spLocks noChangeAspect="1"/>
                      </p:cNvSpPr>
                      <p:nvPr/>
                    </p:nvSpPr>
                    <p:spPr bwMode="auto">
                      <a:xfrm>
                        <a:off x="4292"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4" name="Freeform 7"/>
                      <p:cNvSpPr>
                        <a:spLocks noChangeAspect="1"/>
                      </p:cNvSpPr>
                      <p:nvPr/>
                    </p:nvSpPr>
                    <p:spPr bwMode="auto">
                      <a:xfrm>
                        <a:off x="4345" y="1742"/>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nvGrpSpPr>
                    <p:cNvPr id="144" name="Group 16"/>
                    <p:cNvGrpSpPr>
                      <a:grpSpLocks noChangeAspect="1"/>
                    </p:cNvGrpSpPr>
                    <p:nvPr/>
                  </p:nvGrpSpPr>
                  <p:grpSpPr bwMode="auto">
                    <a:xfrm>
                      <a:off x="15733128" y="666401"/>
                      <a:ext cx="804475" cy="2682887"/>
                      <a:chOff x="4047" y="997"/>
                      <a:chExt cx="338" cy="1127"/>
                    </a:xfrm>
                  </p:grpSpPr>
                  <p:sp>
                    <p:nvSpPr>
                      <p:cNvPr id="149" name="Freeform 10"/>
                      <p:cNvSpPr>
                        <a:spLocks noChangeAspect="1"/>
                      </p:cNvSpPr>
                      <p:nvPr/>
                    </p:nvSpPr>
                    <p:spPr bwMode="auto">
                      <a:xfrm>
                        <a:off x="4047"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0" name="Freeform 9"/>
                      <p:cNvSpPr>
                        <a:spLocks noChangeAspect="1"/>
                      </p:cNvSpPr>
                      <p:nvPr/>
                    </p:nvSpPr>
                    <p:spPr bwMode="auto">
                      <a:xfrm>
                        <a:off x="4095"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51" name="Freeform 7"/>
                      <p:cNvSpPr>
                        <a:spLocks noChangeAspect="1"/>
                      </p:cNvSpPr>
                      <p:nvPr/>
                    </p:nvSpPr>
                    <p:spPr bwMode="auto">
                      <a:xfrm>
                        <a:off x="4148" y="1742"/>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nvGrpSpPr>
                    <p:cNvPr id="145" name="Group 16"/>
                    <p:cNvGrpSpPr>
                      <a:grpSpLocks noChangeAspect="1"/>
                    </p:cNvGrpSpPr>
                    <p:nvPr/>
                  </p:nvGrpSpPr>
                  <p:grpSpPr bwMode="auto">
                    <a:xfrm>
                      <a:off x="13511025" y="666401"/>
                      <a:ext cx="804475" cy="2682887"/>
                      <a:chOff x="3892" y="997"/>
                      <a:chExt cx="338" cy="1127"/>
                    </a:xfrm>
                  </p:grpSpPr>
                  <p:sp>
                    <p:nvSpPr>
                      <p:cNvPr id="146" name="Freeform 10"/>
                      <p:cNvSpPr>
                        <a:spLocks noChangeAspect="1"/>
                      </p:cNvSpPr>
                      <p:nvPr/>
                    </p:nvSpPr>
                    <p:spPr bwMode="auto">
                      <a:xfrm>
                        <a:off x="3892" y="997"/>
                        <a:ext cx="338" cy="1126"/>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47" name="Freeform 9"/>
                      <p:cNvSpPr>
                        <a:spLocks noChangeAspect="1"/>
                      </p:cNvSpPr>
                      <p:nvPr/>
                    </p:nvSpPr>
                    <p:spPr bwMode="auto">
                      <a:xfrm>
                        <a:off x="3940" y="1042"/>
                        <a:ext cx="145" cy="197"/>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48" name="Freeform 7"/>
                      <p:cNvSpPr>
                        <a:spLocks noChangeAspect="1"/>
                      </p:cNvSpPr>
                      <p:nvPr/>
                    </p:nvSpPr>
                    <p:spPr bwMode="auto">
                      <a:xfrm>
                        <a:off x="3993" y="1742"/>
                        <a:ext cx="214" cy="382"/>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grpSp>
              </p:grpSp>
              <p:sp>
                <p:nvSpPr>
                  <p:cNvPr id="134" name="ZoneTexte 133"/>
                  <p:cNvSpPr txBox="1"/>
                  <p:nvPr/>
                </p:nvSpPr>
                <p:spPr>
                  <a:xfrm>
                    <a:off x="9934728" y="6098004"/>
                    <a:ext cx="3005050"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0.05</a:t>
                    </a:r>
                  </a:p>
                </p:txBody>
              </p:sp>
              <p:sp>
                <p:nvSpPr>
                  <p:cNvPr id="135" name="ZoneTexte 134"/>
                  <p:cNvSpPr txBox="1"/>
                  <p:nvPr/>
                </p:nvSpPr>
                <p:spPr>
                  <a:xfrm>
                    <a:off x="12326455" y="6098004"/>
                    <a:ext cx="3005050"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0.25</a:t>
                    </a:r>
                  </a:p>
                </p:txBody>
              </p:sp>
              <p:sp>
                <p:nvSpPr>
                  <p:cNvPr id="136" name="ZoneTexte 135"/>
                  <p:cNvSpPr txBox="1"/>
                  <p:nvPr/>
                </p:nvSpPr>
                <p:spPr>
                  <a:xfrm>
                    <a:off x="14507786" y="6098017"/>
                    <a:ext cx="3005050"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0.5 </a:t>
                    </a:r>
                  </a:p>
                </p:txBody>
              </p:sp>
              <p:sp>
                <p:nvSpPr>
                  <p:cNvPr id="137" name="ZoneTexte 136"/>
                  <p:cNvSpPr txBox="1"/>
                  <p:nvPr/>
                </p:nvSpPr>
                <p:spPr>
                  <a:xfrm>
                    <a:off x="16871453" y="6093256"/>
                    <a:ext cx="3005051"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1.25 </a:t>
                    </a:r>
                  </a:p>
                </p:txBody>
              </p:sp>
              <p:sp>
                <p:nvSpPr>
                  <p:cNvPr id="138" name="ZoneTexte 137"/>
                  <p:cNvSpPr txBox="1"/>
                  <p:nvPr/>
                </p:nvSpPr>
                <p:spPr>
                  <a:xfrm>
                    <a:off x="19402482" y="6093256"/>
                    <a:ext cx="3005050"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2.5</a:t>
                    </a:r>
                  </a:p>
                </p:txBody>
              </p:sp>
              <p:sp>
                <p:nvSpPr>
                  <p:cNvPr id="139" name="ZoneTexte 138"/>
                  <p:cNvSpPr txBox="1"/>
                  <p:nvPr/>
                </p:nvSpPr>
                <p:spPr>
                  <a:xfrm>
                    <a:off x="21593176" y="6093256"/>
                    <a:ext cx="3005050" cy="220836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5 </a:t>
                    </a:r>
                  </a:p>
                </p:txBody>
              </p:sp>
            </p:grpSp>
          </p:grpSp>
          <p:sp>
            <p:nvSpPr>
              <p:cNvPr id="127" name="Freeform 10"/>
              <p:cNvSpPr>
                <a:spLocks noChangeAspect="1"/>
              </p:cNvSpPr>
              <p:nvPr/>
            </p:nvSpPr>
            <p:spPr bwMode="auto">
              <a:xfrm>
                <a:off x="4028930" y="1982064"/>
                <a:ext cx="149633" cy="410874"/>
              </a:xfrm>
              <a:custGeom>
                <a:avLst/>
                <a:gdLst>
                  <a:gd name="T0" fmla="*/ 427 w 432"/>
                  <a:gd name="T1" fmla="*/ 754 h 1437"/>
                  <a:gd name="T2" fmla="*/ 165 w 432"/>
                  <a:gd name="T3" fmla="*/ 765 h 1437"/>
                  <a:gd name="T4" fmla="*/ 165 w 432"/>
                  <a:gd name="T5" fmla="*/ 776 h 1437"/>
                  <a:gd name="T6" fmla="*/ 40 w 432"/>
                  <a:gd name="T7" fmla="*/ 688 h 1437"/>
                  <a:gd name="T8" fmla="*/ 54 w 432"/>
                  <a:gd name="T9" fmla="*/ 541 h 1437"/>
                  <a:gd name="T10" fmla="*/ 54 w 432"/>
                  <a:gd name="T11" fmla="*/ 541 h 1437"/>
                  <a:gd name="T12" fmla="*/ 216 w 432"/>
                  <a:gd name="T13" fmla="*/ 307 h 1437"/>
                  <a:gd name="T14" fmla="*/ 336 w 432"/>
                  <a:gd name="T15" fmla="*/ 11 h 1437"/>
                  <a:gd name="T16" fmla="*/ 142 w 432"/>
                  <a:gd name="T17" fmla="*/ 262 h 1437"/>
                  <a:gd name="T18" fmla="*/ 22 w 432"/>
                  <a:gd name="T19" fmla="*/ 557 h 1437"/>
                  <a:gd name="T20" fmla="*/ 26 w 432"/>
                  <a:gd name="T21" fmla="*/ 557 h 1437"/>
                  <a:gd name="T22" fmla="*/ 11 w 432"/>
                  <a:gd name="T23" fmla="*/ 695 h 1437"/>
                  <a:gd name="T24" fmla="*/ 18 w 432"/>
                  <a:gd name="T25" fmla="*/ 711 h 1437"/>
                  <a:gd name="T26" fmla="*/ 165 w 432"/>
                  <a:gd name="T27" fmla="*/ 813 h 1437"/>
                  <a:gd name="T28" fmla="*/ 165 w 432"/>
                  <a:gd name="T29" fmla="*/ 831 h 1437"/>
                  <a:gd name="T30" fmla="*/ 205 w 432"/>
                  <a:gd name="T31" fmla="*/ 834 h 1437"/>
                  <a:gd name="T32" fmla="*/ 205 w 432"/>
                  <a:gd name="T33" fmla="*/ 1677 h 1437"/>
                  <a:gd name="T34" fmla="*/ 376 w 432"/>
                  <a:gd name="T35" fmla="*/ 2207 h 1437"/>
                  <a:gd name="T36" fmla="*/ 475 w 432"/>
                  <a:gd name="T37" fmla="*/ 2207 h 1437"/>
                  <a:gd name="T38" fmla="*/ 643 w 432"/>
                  <a:gd name="T39" fmla="*/ 1673 h 1437"/>
                  <a:gd name="T40" fmla="*/ 643 w 432"/>
                  <a:gd name="T41" fmla="*/ 839 h 1437"/>
                  <a:gd name="T42" fmla="*/ 691 w 432"/>
                  <a:gd name="T43" fmla="*/ 831 h 1437"/>
                  <a:gd name="T44" fmla="*/ 691 w 432"/>
                  <a:gd name="T45" fmla="*/ 765 h 1437"/>
                  <a:gd name="T46" fmla="*/ 427 w 432"/>
                  <a:gd name="T47" fmla="*/ 754 h 1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1437"/>
                  <a:gd name="T74" fmla="*/ 432 w 432"/>
                  <a:gd name="T75" fmla="*/ 1437 h 1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1437">
                    <a:moveTo>
                      <a:pt x="267" y="471"/>
                    </a:moveTo>
                    <a:cubicBezTo>
                      <a:pt x="176" y="471"/>
                      <a:pt x="103" y="473"/>
                      <a:pt x="103" y="478"/>
                    </a:cubicBezTo>
                    <a:cubicBezTo>
                      <a:pt x="103" y="485"/>
                      <a:pt x="103" y="485"/>
                      <a:pt x="103" y="485"/>
                    </a:cubicBezTo>
                    <a:cubicBezTo>
                      <a:pt x="25" y="430"/>
                      <a:pt x="25" y="430"/>
                      <a:pt x="25" y="430"/>
                    </a:cubicBezTo>
                    <a:cubicBezTo>
                      <a:pt x="34" y="338"/>
                      <a:pt x="34" y="338"/>
                      <a:pt x="34" y="338"/>
                    </a:cubicBezTo>
                    <a:cubicBezTo>
                      <a:pt x="34" y="338"/>
                      <a:pt x="34" y="338"/>
                      <a:pt x="34" y="338"/>
                    </a:cubicBezTo>
                    <a:cubicBezTo>
                      <a:pt x="57" y="316"/>
                      <a:pt x="96" y="258"/>
                      <a:pt x="135" y="192"/>
                    </a:cubicBezTo>
                    <a:cubicBezTo>
                      <a:pt x="190" y="96"/>
                      <a:pt x="224" y="14"/>
                      <a:pt x="210" y="7"/>
                    </a:cubicBezTo>
                    <a:cubicBezTo>
                      <a:pt x="196" y="0"/>
                      <a:pt x="142" y="68"/>
                      <a:pt x="89" y="164"/>
                    </a:cubicBezTo>
                    <a:cubicBezTo>
                      <a:pt x="34" y="258"/>
                      <a:pt x="0" y="341"/>
                      <a:pt x="14" y="348"/>
                    </a:cubicBezTo>
                    <a:cubicBezTo>
                      <a:pt x="14" y="348"/>
                      <a:pt x="14" y="348"/>
                      <a:pt x="16" y="348"/>
                    </a:cubicBezTo>
                    <a:cubicBezTo>
                      <a:pt x="7" y="434"/>
                      <a:pt x="7" y="434"/>
                      <a:pt x="7" y="434"/>
                    </a:cubicBezTo>
                    <a:cubicBezTo>
                      <a:pt x="7" y="437"/>
                      <a:pt x="9" y="441"/>
                      <a:pt x="11" y="444"/>
                    </a:cubicBezTo>
                    <a:cubicBezTo>
                      <a:pt x="103" y="508"/>
                      <a:pt x="103" y="508"/>
                      <a:pt x="103" y="508"/>
                    </a:cubicBezTo>
                    <a:cubicBezTo>
                      <a:pt x="103" y="519"/>
                      <a:pt x="103" y="519"/>
                      <a:pt x="103" y="519"/>
                    </a:cubicBezTo>
                    <a:cubicBezTo>
                      <a:pt x="103" y="519"/>
                      <a:pt x="112" y="521"/>
                      <a:pt x="128" y="521"/>
                    </a:cubicBezTo>
                    <a:cubicBezTo>
                      <a:pt x="128" y="1048"/>
                      <a:pt x="128" y="1048"/>
                      <a:pt x="128" y="1048"/>
                    </a:cubicBezTo>
                    <a:cubicBezTo>
                      <a:pt x="235" y="1379"/>
                      <a:pt x="235" y="1379"/>
                      <a:pt x="235" y="1379"/>
                    </a:cubicBezTo>
                    <a:cubicBezTo>
                      <a:pt x="263" y="1437"/>
                      <a:pt x="270" y="1437"/>
                      <a:pt x="297" y="1379"/>
                    </a:cubicBezTo>
                    <a:cubicBezTo>
                      <a:pt x="402" y="1045"/>
                      <a:pt x="402" y="1045"/>
                      <a:pt x="402" y="1045"/>
                    </a:cubicBezTo>
                    <a:cubicBezTo>
                      <a:pt x="402" y="524"/>
                      <a:pt x="402" y="524"/>
                      <a:pt x="402" y="524"/>
                    </a:cubicBezTo>
                    <a:cubicBezTo>
                      <a:pt x="420" y="521"/>
                      <a:pt x="432" y="521"/>
                      <a:pt x="432" y="519"/>
                    </a:cubicBezTo>
                    <a:cubicBezTo>
                      <a:pt x="432" y="478"/>
                      <a:pt x="432" y="478"/>
                      <a:pt x="432" y="478"/>
                    </a:cubicBezTo>
                    <a:cubicBezTo>
                      <a:pt x="432" y="473"/>
                      <a:pt x="359" y="471"/>
                      <a:pt x="267" y="471"/>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28" name="Freeform 7"/>
              <p:cNvSpPr>
                <a:spLocks noChangeAspect="1"/>
              </p:cNvSpPr>
              <p:nvPr/>
            </p:nvSpPr>
            <p:spPr bwMode="auto">
              <a:xfrm>
                <a:off x="4074835" y="2249009"/>
                <a:ext cx="94848" cy="139519"/>
              </a:xfrm>
              <a:custGeom>
                <a:avLst/>
                <a:gdLst>
                  <a:gd name="T0" fmla="*/ 0 w 2300"/>
                  <a:gd name="T1" fmla="*/ 0 h 4067"/>
                  <a:gd name="T2" fmla="*/ 0 w 2300"/>
                  <a:gd name="T3" fmla="*/ 161 h 4067"/>
                  <a:gd name="T4" fmla="*/ 172 w 2300"/>
                  <a:gd name="T5" fmla="*/ 690 h 4067"/>
                  <a:gd name="T6" fmla="*/ 274 w 2300"/>
                  <a:gd name="T7" fmla="*/ 690 h 4067"/>
                  <a:gd name="T8" fmla="*/ 438 w 2300"/>
                  <a:gd name="T9" fmla="*/ 157 h 4067"/>
                  <a:gd name="T10" fmla="*/ 438 w 2300"/>
                  <a:gd name="T11" fmla="*/ 0 h 4067"/>
                  <a:gd name="T12" fmla="*/ 0 w 2300"/>
                  <a:gd name="T13" fmla="*/ 0 h 4067"/>
                  <a:gd name="T14" fmla="*/ 0 60000 65536"/>
                  <a:gd name="T15" fmla="*/ 0 60000 65536"/>
                  <a:gd name="T16" fmla="*/ 0 60000 65536"/>
                  <a:gd name="T17" fmla="*/ 0 60000 65536"/>
                  <a:gd name="T18" fmla="*/ 0 60000 65536"/>
                  <a:gd name="T19" fmla="*/ 0 60000 65536"/>
                  <a:gd name="T20" fmla="*/ 0 60000 65536"/>
                  <a:gd name="T21" fmla="*/ 0 w 2300"/>
                  <a:gd name="T22" fmla="*/ 0 h 4067"/>
                  <a:gd name="T23" fmla="*/ 2300 w 2300"/>
                  <a:gd name="T24" fmla="*/ 4067 h 4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0" h="4067">
                    <a:moveTo>
                      <a:pt x="0" y="0"/>
                    </a:moveTo>
                    <a:cubicBezTo>
                      <a:pt x="0" y="837"/>
                      <a:pt x="0" y="837"/>
                      <a:pt x="0" y="837"/>
                    </a:cubicBezTo>
                    <a:cubicBezTo>
                      <a:pt x="901" y="3592"/>
                      <a:pt x="901" y="3592"/>
                      <a:pt x="901" y="3592"/>
                    </a:cubicBezTo>
                    <a:cubicBezTo>
                      <a:pt x="1150" y="4048"/>
                      <a:pt x="1189" y="4067"/>
                      <a:pt x="1438" y="3592"/>
                    </a:cubicBezTo>
                    <a:cubicBezTo>
                      <a:pt x="2300" y="818"/>
                      <a:pt x="2300" y="818"/>
                      <a:pt x="2300" y="818"/>
                    </a:cubicBezTo>
                    <a:cubicBezTo>
                      <a:pt x="2300" y="0"/>
                      <a:pt x="2300" y="0"/>
                      <a:pt x="2300" y="0"/>
                    </a:cubicBezTo>
                    <a:lnTo>
                      <a:pt x="0" y="0"/>
                    </a:lnTo>
                    <a:close/>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29" name="Freeform 9"/>
              <p:cNvSpPr>
                <a:spLocks noChangeAspect="1"/>
              </p:cNvSpPr>
              <p:nvPr/>
            </p:nvSpPr>
            <p:spPr bwMode="auto">
              <a:xfrm>
                <a:off x="4049092" y="1999461"/>
                <a:ext cx="64098" cy="71814"/>
              </a:xfrm>
              <a:custGeom>
                <a:avLst/>
                <a:gdLst>
                  <a:gd name="T0" fmla="*/ 200 w 185"/>
                  <a:gd name="T1" fmla="*/ 229 h 251"/>
                  <a:gd name="T2" fmla="*/ 288 w 185"/>
                  <a:gd name="T3" fmla="*/ 51 h 251"/>
                  <a:gd name="T4" fmla="*/ 205 w 185"/>
                  <a:gd name="T5" fmla="*/ 3 h 251"/>
                  <a:gd name="T6" fmla="*/ 91 w 185"/>
                  <a:gd name="T7" fmla="*/ 168 h 251"/>
                  <a:gd name="T8" fmla="*/ 6 w 185"/>
                  <a:gd name="T9" fmla="*/ 351 h 251"/>
                  <a:gd name="T10" fmla="*/ 88 w 185"/>
                  <a:gd name="T11" fmla="*/ 394 h 251"/>
                  <a:gd name="T12" fmla="*/ 200 w 185"/>
                  <a:gd name="T13" fmla="*/ 229 h 251"/>
                  <a:gd name="T14" fmla="*/ 0 60000 65536"/>
                  <a:gd name="T15" fmla="*/ 0 60000 65536"/>
                  <a:gd name="T16" fmla="*/ 0 60000 65536"/>
                  <a:gd name="T17" fmla="*/ 0 60000 65536"/>
                  <a:gd name="T18" fmla="*/ 0 60000 65536"/>
                  <a:gd name="T19" fmla="*/ 0 60000 65536"/>
                  <a:gd name="T20" fmla="*/ 0 60000 65536"/>
                  <a:gd name="T21" fmla="*/ 0 w 185"/>
                  <a:gd name="T22" fmla="*/ 0 h 251"/>
                  <a:gd name="T23" fmla="*/ 185 w 185"/>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51">
                    <a:moveTo>
                      <a:pt x="125" y="143"/>
                    </a:moveTo>
                    <a:cubicBezTo>
                      <a:pt x="160" y="84"/>
                      <a:pt x="185" y="34"/>
                      <a:pt x="180" y="32"/>
                    </a:cubicBezTo>
                    <a:cubicBezTo>
                      <a:pt x="128" y="2"/>
                      <a:pt x="128" y="2"/>
                      <a:pt x="128" y="2"/>
                    </a:cubicBezTo>
                    <a:cubicBezTo>
                      <a:pt x="123" y="0"/>
                      <a:pt x="91" y="45"/>
                      <a:pt x="57" y="105"/>
                    </a:cubicBezTo>
                    <a:cubicBezTo>
                      <a:pt x="23" y="164"/>
                      <a:pt x="0" y="214"/>
                      <a:pt x="4" y="219"/>
                    </a:cubicBezTo>
                    <a:cubicBezTo>
                      <a:pt x="55" y="246"/>
                      <a:pt x="55" y="246"/>
                      <a:pt x="55" y="246"/>
                    </a:cubicBezTo>
                    <a:cubicBezTo>
                      <a:pt x="59" y="251"/>
                      <a:pt x="91" y="203"/>
                      <a:pt x="125" y="143"/>
                    </a:cubicBezTo>
                  </a:path>
                </a:pathLst>
              </a:custGeom>
              <a:solidFill>
                <a:srgbClr val="4E67C8">
                  <a:alpha val="50000"/>
                </a:srgbClr>
              </a:soli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fr-FR" sz="200" b="0" i="0" u="none" strike="noStrike" kern="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30" name="ZoneTexte 129"/>
              <p:cNvSpPr txBox="1"/>
              <p:nvPr/>
            </p:nvSpPr>
            <p:spPr>
              <a:xfrm>
                <a:off x="3828784" y="2417636"/>
                <a:ext cx="55855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rgbClr val="4E67C8">
                        <a:lumMod val="50000"/>
                      </a:srgbClr>
                    </a:solidFill>
                    <a:effectLst/>
                    <a:uLnTx/>
                    <a:uFillTx/>
                  </a:rPr>
                  <a:t>10 </a:t>
                </a:r>
              </a:p>
            </p:txBody>
          </p:sp>
        </p:grpSp>
        <p:sp>
          <p:nvSpPr>
            <p:cNvPr id="119" name="Rectangle à coins arrondis 118"/>
            <p:cNvSpPr/>
            <p:nvPr/>
          </p:nvSpPr>
          <p:spPr>
            <a:xfrm>
              <a:off x="308123" y="3225422"/>
              <a:ext cx="3247170" cy="828000"/>
            </a:xfrm>
            <a:prstGeom prst="round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err="1" smtClean="0">
                  <a:ln>
                    <a:noFill/>
                  </a:ln>
                  <a:solidFill>
                    <a:prstClr val="black"/>
                  </a:solidFill>
                  <a:effectLst/>
                  <a:uLnTx/>
                  <a:uFillTx/>
                  <a:latin typeface="Calibri" panose="020F0502020204030204"/>
                  <a:ea typeface="+mn-ea"/>
                  <a:cs typeface="+mn-cs"/>
                </a:rPr>
                <a:t>NanoLC</a:t>
              </a:r>
              <a:r>
                <a:rPr kumimoji="0" lang="en-US" sz="1800" b="1" i="0" u="none" strike="noStrike" kern="0" cap="none" spc="0" normalizeH="0" baseline="0" dirty="0" smtClean="0">
                  <a:ln>
                    <a:noFill/>
                  </a:ln>
                  <a:solidFill>
                    <a:prstClr val="black"/>
                  </a:solidFill>
                  <a:effectLst/>
                  <a:uLnTx/>
                  <a:uFillTx/>
                  <a:latin typeface="Calibri" panose="020F0502020204030204"/>
                  <a:ea typeface="+mn-ea"/>
                  <a:cs typeface="+mn-cs"/>
                </a:rPr>
                <a:t>-DIA analysis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prstClr val="black"/>
                  </a:solidFill>
                  <a:effectLst/>
                  <a:uLnTx/>
                  <a:uFillTx/>
                  <a:latin typeface="Calibri" panose="020F0502020204030204"/>
                  <a:ea typeface="+mn-ea"/>
                  <a:cs typeface="+mn-cs"/>
                </a:rPr>
                <a:t>on </a:t>
              </a:r>
              <a:r>
                <a:rPr kumimoji="0" lang="en-US" sz="1800" b="1" i="0" u="none" strike="noStrike" kern="0" cap="none" spc="0" normalizeH="0" baseline="0" dirty="0" smtClean="0">
                  <a:ln>
                    <a:noFill/>
                  </a:ln>
                  <a:solidFill>
                    <a:prstClr val="black"/>
                  </a:solidFill>
                  <a:effectLst/>
                  <a:uLnTx/>
                  <a:uFillTx/>
                  <a:latin typeface="Calibri" panose="020F0502020204030204"/>
                  <a:ea typeface="+mn-ea"/>
                  <a:cs typeface="+mn-cs"/>
                </a:rPr>
                <a:t>Q-</a:t>
              </a:r>
              <a:r>
                <a:rPr kumimoji="0" lang="en-US" sz="1800" b="1" i="0" u="none" strike="noStrike" kern="0" cap="none" spc="0" normalizeH="0" baseline="0" dirty="0" err="1" smtClean="0">
                  <a:ln>
                    <a:noFill/>
                  </a:ln>
                  <a:solidFill>
                    <a:prstClr val="black"/>
                  </a:solidFill>
                  <a:effectLst/>
                  <a:uLnTx/>
                  <a:uFillTx/>
                  <a:latin typeface="Calibri" panose="020F0502020204030204"/>
                  <a:ea typeface="+mn-ea"/>
                  <a:cs typeface="+mn-cs"/>
                </a:rPr>
                <a:t>Exactive</a:t>
              </a:r>
              <a:r>
                <a:rPr kumimoji="0" lang="en-US" sz="1800" b="1" i="0" u="none" strike="noStrike" kern="0" cap="none" spc="0" normalizeH="0" baseline="0" dirty="0" smtClean="0">
                  <a:ln>
                    <a:noFill/>
                  </a:ln>
                  <a:solidFill>
                    <a:prstClr val="black"/>
                  </a:solidFill>
                  <a:effectLst/>
                  <a:uLnTx/>
                  <a:uFillTx/>
                  <a:latin typeface="Calibri" panose="020F0502020204030204"/>
                  <a:ea typeface="+mn-ea"/>
                  <a:cs typeface="+mn-cs"/>
                </a:rPr>
                <a:t> HF-X</a:t>
              </a:r>
            </a:p>
          </p:txBody>
        </p:sp>
        <p:sp>
          <p:nvSpPr>
            <p:cNvPr id="120" name="Rectangle à coins arrondis 119"/>
            <p:cNvSpPr/>
            <p:nvPr/>
          </p:nvSpPr>
          <p:spPr>
            <a:xfrm>
              <a:off x="337608" y="1270412"/>
              <a:ext cx="3247170" cy="5085938"/>
            </a:xfrm>
            <a:prstGeom prst="roundRect">
              <a:avLst/>
            </a:prstGeom>
            <a:noFill/>
            <a:ln w="12700" cap="flat" cmpd="sng" algn="ctr">
              <a:solidFill>
                <a:srgbClr val="4E67C8">
                  <a:lumMod val="60000"/>
                  <a:lumOff val="40000"/>
                </a:srgb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cxnSp>
          <p:nvCxnSpPr>
            <p:cNvPr id="121" name="Connecteur droit avec flèche 120"/>
            <p:cNvCxnSpPr/>
            <p:nvPr/>
          </p:nvCxnSpPr>
          <p:spPr>
            <a:xfrm>
              <a:off x="1924987" y="3992772"/>
              <a:ext cx="4821" cy="1186064"/>
            </a:xfrm>
            <a:prstGeom prst="straightConnector1">
              <a:avLst/>
            </a:prstGeom>
            <a:noFill/>
            <a:ln w="28575" cap="flat" cmpd="sng" algn="ctr">
              <a:solidFill>
                <a:srgbClr val="4E67C8">
                  <a:lumMod val="60000"/>
                  <a:lumOff val="40000"/>
                </a:srgbClr>
              </a:solidFill>
              <a:prstDash val="solid"/>
              <a:miter lim="800000"/>
              <a:tailEnd type="triangle"/>
            </a:ln>
            <a:effectLst/>
          </p:spPr>
        </p:cxnSp>
        <p:sp>
          <p:nvSpPr>
            <p:cNvPr id="122" name="Rectangle à coins arrondis 121"/>
            <p:cNvSpPr/>
            <p:nvPr/>
          </p:nvSpPr>
          <p:spPr>
            <a:xfrm>
              <a:off x="86986" y="4048591"/>
              <a:ext cx="2040519" cy="895181"/>
            </a:xfrm>
            <a:prstGeom prst="round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dirty="0" smtClean="0">
                  <a:ln>
                    <a:noFill/>
                  </a:ln>
                  <a:solidFill>
                    <a:prstClr val="black"/>
                  </a:solidFill>
                  <a:effectLst/>
                  <a:uLnTx/>
                  <a:uFillTx/>
                  <a:latin typeface="Calibri" panose="020F0502020204030204"/>
                  <a:ea typeface="+mn-ea"/>
                  <a:cs typeface="+mn-cs"/>
                </a:rPr>
                <a:t>Home-made </a:t>
              </a:r>
            </a:p>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600" b="1" i="0" u="sng" strike="noStrike" kern="0" cap="none" spc="0" normalizeH="0" baseline="0" dirty="0" smtClean="0">
                  <a:ln>
                    <a:noFill/>
                  </a:ln>
                  <a:solidFill>
                    <a:prstClr val="black"/>
                  </a:solidFill>
                  <a:effectLst/>
                  <a:uLnTx/>
                  <a:uFillTx/>
                  <a:latin typeface="Calibri" panose="020F0502020204030204"/>
                  <a:ea typeface="+mn-ea"/>
                  <a:cs typeface="+mn-cs"/>
                </a:rPr>
                <a:t>spectral library</a:t>
              </a:r>
              <a:endParaRPr kumimoji="0" lang="en-US" sz="1600" b="0" i="0" u="none" strike="noStrike" kern="0" cap="none" spc="0" normalizeH="0" baseline="0" dirty="0" smtClean="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smtClean="0">
                  <a:ln>
                    <a:noFill/>
                  </a:ln>
                  <a:solidFill>
                    <a:prstClr val="black"/>
                  </a:solidFill>
                  <a:effectLst/>
                  <a:uLnTx/>
                  <a:uFillTx/>
                  <a:latin typeface="Calibri" panose="020F0502020204030204"/>
                  <a:ea typeface="+mn-ea"/>
                  <a:cs typeface="+mn-cs"/>
                </a:rPr>
                <a:t>37,137 peptides,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smtClean="0">
                  <a:ln>
                    <a:noFill/>
                  </a:ln>
                  <a:solidFill>
                    <a:prstClr val="black"/>
                  </a:solidFill>
                  <a:effectLst/>
                  <a:uLnTx/>
                  <a:uFillTx/>
                  <a:latin typeface="Calibri" panose="020F0502020204030204"/>
                  <a:ea typeface="+mn-ea"/>
                  <a:cs typeface="+mn-cs"/>
                </a:rPr>
                <a:t>3,501 proteins</a:t>
              </a:r>
            </a:p>
          </p:txBody>
        </p:sp>
        <p:cxnSp>
          <p:nvCxnSpPr>
            <p:cNvPr id="123" name="Connecteur en arc 122"/>
            <p:cNvCxnSpPr/>
            <p:nvPr/>
          </p:nvCxnSpPr>
          <p:spPr>
            <a:xfrm rot="16200000" flipH="1">
              <a:off x="1439614" y="4685830"/>
              <a:ext cx="882191" cy="103818"/>
            </a:xfrm>
            <a:prstGeom prst="curvedConnector3">
              <a:avLst>
                <a:gd name="adj1" fmla="val 334"/>
              </a:avLst>
            </a:prstGeom>
            <a:noFill/>
            <a:ln w="6350" cap="flat" cmpd="sng" algn="ctr">
              <a:solidFill>
                <a:srgbClr val="4E67C8"/>
              </a:solidFill>
              <a:prstDash val="solid"/>
              <a:miter lim="800000"/>
              <a:tailEnd type="triangle"/>
            </a:ln>
            <a:effectLst/>
          </p:spPr>
        </p:cxnSp>
        <p:cxnSp>
          <p:nvCxnSpPr>
            <p:cNvPr id="124" name="Connecteur droit avec flèche 123"/>
            <p:cNvCxnSpPr/>
            <p:nvPr/>
          </p:nvCxnSpPr>
          <p:spPr>
            <a:xfrm flipH="1">
              <a:off x="1944526" y="2918007"/>
              <a:ext cx="0" cy="374090"/>
            </a:xfrm>
            <a:prstGeom prst="straightConnector1">
              <a:avLst/>
            </a:prstGeom>
            <a:noFill/>
            <a:ln w="28575" cap="flat" cmpd="sng" algn="ctr">
              <a:solidFill>
                <a:srgbClr val="4E67C8">
                  <a:lumMod val="60000"/>
                  <a:lumOff val="40000"/>
                </a:srgbClr>
              </a:solidFill>
              <a:prstDash val="solid"/>
              <a:miter lim="800000"/>
              <a:tailEnd type="triangle"/>
            </a:ln>
            <a:effectLst/>
          </p:spPr>
        </p:cxnSp>
      </p:grpSp>
      <p:sp>
        <p:nvSpPr>
          <p:cNvPr id="171" name="Rectangle à coins arrondis 170"/>
          <p:cNvSpPr/>
          <p:nvPr/>
        </p:nvSpPr>
        <p:spPr>
          <a:xfrm>
            <a:off x="9241853" y="4215136"/>
            <a:ext cx="2040519" cy="1118612"/>
          </a:xfrm>
          <a:prstGeom prst="round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600" b="1" i="0" u="sng" strike="noStrike" kern="0" cap="none" spc="0" normalizeH="0" baseline="0" dirty="0" smtClean="0">
                <a:ln>
                  <a:noFill/>
                </a:ln>
                <a:solidFill>
                  <a:prstClr val="black"/>
                </a:solidFill>
                <a:effectLst/>
                <a:uLnTx/>
                <a:uFillTx/>
                <a:latin typeface="Calibri" panose="020F0502020204030204"/>
                <a:ea typeface="+mn-ea"/>
                <a:cs typeface="+mn-cs"/>
              </a:rPr>
              <a:t>Spectral library      free (ML)</a:t>
            </a:r>
          </a:p>
          <a:p>
            <a:pPr marL="0" marR="0" lvl="0" indent="0" algn="ctr" defTabSz="457200" eaLnBrk="1" fontAlgn="auto" latinLnBrk="0" hangingPunct="1">
              <a:lnSpc>
                <a:spcPct val="100000"/>
              </a:lnSpc>
              <a:spcBef>
                <a:spcPts val="0"/>
              </a:spcBef>
              <a:spcAft>
                <a:spcPts val="600"/>
              </a:spcAft>
              <a:buClrTx/>
              <a:buSzTx/>
              <a:buFontTx/>
              <a:buNone/>
              <a:tabLst/>
              <a:defRPr/>
            </a:pPr>
            <a:endParaRPr kumimoji="0" lang="en-US" sz="1600" b="1" i="0" u="sng" strike="noStrike" kern="0" cap="none" spc="0" normalizeH="0" baseline="0" dirty="0" smtClean="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600"/>
              </a:spcAft>
              <a:buClrTx/>
              <a:buSzTx/>
              <a:buFontTx/>
              <a:buNone/>
              <a:tabLst/>
              <a:defRPr/>
            </a:pPr>
            <a:endParaRPr kumimoji="0" lang="en-US" sz="1600" b="0" i="0" u="none" strike="noStrike" kern="0" cap="none" spc="0" normalizeH="0" baseline="0" dirty="0" smtClean="0">
              <a:ln>
                <a:noFill/>
              </a:ln>
              <a:solidFill>
                <a:prstClr val="black"/>
              </a:solidFill>
              <a:effectLst/>
              <a:uLnTx/>
              <a:uFillTx/>
              <a:latin typeface="Calibri" panose="020F0502020204030204"/>
              <a:ea typeface="+mn-ea"/>
              <a:cs typeface="+mn-cs"/>
            </a:endParaRPr>
          </a:p>
        </p:txBody>
      </p:sp>
      <p:sp>
        <p:nvSpPr>
          <p:cNvPr id="172" name="Rectangle à coins arrondis 171"/>
          <p:cNvSpPr/>
          <p:nvPr/>
        </p:nvSpPr>
        <p:spPr>
          <a:xfrm>
            <a:off x="7852387" y="5353638"/>
            <a:ext cx="3214044" cy="1117600"/>
          </a:xfrm>
          <a:prstGeom prst="round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dirty="0" smtClean="0">
                <a:ln>
                  <a:noFill/>
                </a:ln>
                <a:solidFill>
                  <a:prstClr val="black"/>
                </a:solidFill>
                <a:effectLst/>
                <a:uLnTx/>
                <a:uFillTx/>
                <a:latin typeface="Calibri" panose="020F0502020204030204"/>
                <a:ea typeface="+mn-ea"/>
                <a:cs typeface="+mn-cs"/>
              </a:rPr>
              <a:t>DIA quantification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dirty="0" err="1" smtClean="0">
                <a:ln>
                  <a:noFill/>
                </a:ln>
                <a:solidFill>
                  <a:prstClr val="black"/>
                </a:solidFill>
                <a:effectLst/>
                <a:uLnTx/>
                <a:uFillTx/>
                <a:latin typeface="Calibri" panose="020F0502020204030204"/>
                <a:ea typeface="+mn-ea"/>
                <a:cs typeface="+mn-cs"/>
              </a:rPr>
              <a:t>Spectronaut</a:t>
            </a:r>
            <a:r>
              <a:rPr kumimoji="0" lang="en-US" sz="1600" b="0" i="1" u="none" strike="noStrike" kern="0" cap="none" spc="0" normalizeH="0" baseline="0" dirty="0" smtClean="0">
                <a:ln>
                  <a:noFill/>
                </a:ln>
                <a:solidFill>
                  <a:prstClr val="black"/>
                </a:solidFill>
                <a:effectLst/>
                <a:uLnTx/>
                <a:uFillTx/>
                <a:latin typeface="Calibri" panose="020F0502020204030204"/>
                <a:ea typeface="+mn-ea"/>
                <a:cs typeface="+mn-cs"/>
              </a:rPr>
              <a:t> Pulsar</a:t>
            </a:r>
            <a:endParaRPr kumimoji="0" lang="en-US" sz="1800" b="0" i="1" u="none" strike="noStrike" kern="0" cap="none" spc="0" normalizeH="0" baseline="0" dirty="0" smtClean="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dirty="0" smtClean="0">
                <a:ln>
                  <a:noFill/>
                </a:ln>
                <a:solidFill>
                  <a:prstClr val="black"/>
                </a:solidFill>
                <a:effectLst/>
                <a:uLnTx/>
                <a:uFillTx/>
                <a:latin typeface="Calibri" panose="020F0502020204030204"/>
                <a:ea typeface="+mn-ea"/>
                <a:cs typeface="+mn-cs"/>
              </a:rPr>
              <a:t>Q-value ≤ 1%</a:t>
            </a:r>
          </a:p>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dirty="0" smtClean="0">
                <a:ln>
                  <a:noFill/>
                </a:ln>
                <a:solidFill>
                  <a:prstClr val="black"/>
                </a:solidFill>
                <a:effectLst/>
                <a:uLnTx/>
                <a:uFillTx/>
                <a:latin typeface="Calibri" panose="020F0502020204030204"/>
                <a:ea typeface="+mn-ea"/>
                <a:cs typeface="+mn-cs"/>
              </a:rPr>
              <a:t>CV ≤ 20%</a:t>
            </a:r>
          </a:p>
        </p:txBody>
      </p:sp>
      <p:sp>
        <p:nvSpPr>
          <p:cNvPr id="61"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Validation of the </a:t>
            </a:r>
            <a:r>
              <a:rPr lang="en-US" dirty="0" smtClean="0">
                <a:solidFill>
                  <a:schemeClr val="accent1">
                    <a:lumMod val="50000"/>
                  </a:schemeClr>
                </a:solidFill>
              </a:rPr>
              <a:t>predictions : </a:t>
            </a:r>
            <a:r>
              <a:rPr lang="en-US" dirty="0" err="1" smtClean="0">
                <a:solidFill>
                  <a:schemeClr val="accent1">
                    <a:lumMod val="50000"/>
                  </a:schemeClr>
                </a:solidFill>
              </a:rPr>
              <a:t>Spectronaut</a:t>
            </a:r>
            <a:endParaRPr lang="en-US" dirty="0">
              <a:solidFill>
                <a:schemeClr val="accent1">
                  <a:lumMod val="50000"/>
                </a:schemeClr>
              </a:solidFill>
            </a:endParaRPr>
          </a:p>
        </p:txBody>
      </p:sp>
    </p:spTree>
    <p:extLst>
      <p:ext uri="{BB962C8B-B14F-4D97-AF65-F5344CB8AC3E}">
        <p14:creationId xmlns:p14="http://schemas.microsoft.com/office/powerpoint/2010/main" val="87840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A1CC53-407A-4180-AB4C-DDBB7463E20F}" type="slidenum">
              <a:rPr lang="fr-FR" smtClean="0"/>
              <a:t>11</a:t>
            </a:fld>
            <a:endParaRPr lang="fr-FR"/>
          </a:p>
        </p:txBody>
      </p:sp>
      <p:pic>
        <p:nvPicPr>
          <p:cNvPr id="97" name="Imag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399" y="1870223"/>
            <a:ext cx="4254545" cy="4680000"/>
          </a:xfrm>
          <a:prstGeom prst="rect">
            <a:avLst/>
          </a:prstGeom>
        </p:spPr>
      </p:pic>
      <p:pic>
        <p:nvPicPr>
          <p:cNvPr id="98" name="Image 97"/>
          <p:cNvPicPr>
            <a:picLocks noChangeAspect="1"/>
          </p:cNvPicPr>
          <p:nvPr/>
        </p:nvPicPr>
        <p:blipFill>
          <a:blip r:embed="rId4"/>
          <a:stretch>
            <a:fillRect/>
          </a:stretch>
        </p:blipFill>
        <p:spPr>
          <a:xfrm>
            <a:off x="6040140" y="1864397"/>
            <a:ext cx="4236507" cy="4680000"/>
          </a:xfrm>
          <a:prstGeom prst="rect">
            <a:avLst/>
          </a:prstGeom>
        </p:spPr>
      </p:pic>
      <p:sp>
        <p:nvSpPr>
          <p:cNvPr id="99" name="ZoneTexte 98"/>
          <p:cNvSpPr txBox="1"/>
          <p:nvPr/>
        </p:nvSpPr>
        <p:spPr>
          <a:xfrm>
            <a:off x="2408583" y="1391971"/>
            <a:ext cx="3149708" cy="4001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rPr>
              <a:t>Home-made spectral library</a:t>
            </a:r>
          </a:p>
        </p:txBody>
      </p:sp>
      <p:sp>
        <p:nvSpPr>
          <p:cNvPr id="100" name="ZoneTexte 99"/>
          <p:cNvSpPr txBox="1"/>
          <p:nvPr/>
        </p:nvSpPr>
        <p:spPr>
          <a:xfrm>
            <a:off x="7018365" y="1422192"/>
            <a:ext cx="2844048" cy="4001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rPr>
              <a:t>Spectral library free (ML)</a:t>
            </a:r>
          </a:p>
        </p:txBody>
      </p:sp>
      <p:cxnSp>
        <p:nvCxnSpPr>
          <p:cNvPr id="101" name="Connecteur droit 100">
            <a:extLst>
              <a:ext uri="{FF2B5EF4-FFF2-40B4-BE49-F238E27FC236}">
                <a16:creationId xmlns:a16="http://schemas.microsoft.com/office/drawing/2014/main" id="{A05BBE38-1019-FB42-9AFA-BE8F73756326}"/>
              </a:ext>
            </a:extLst>
          </p:cNvPr>
          <p:cNvCxnSpPr/>
          <p:nvPr/>
        </p:nvCxnSpPr>
        <p:spPr>
          <a:xfrm flipH="1">
            <a:off x="3571290" y="3178196"/>
            <a:ext cx="0" cy="3024000"/>
          </a:xfrm>
          <a:prstGeom prst="line">
            <a:avLst/>
          </a:prstGeom>
          <a:noFill/>
          <a:ln w="28575" cap="flat" cmpd="sng" algn="ctr">
            <a:solidFill>
              <a:srgbClr val="C00000"/>
            </a:solidFill>
            <a:prstDash val="sysDash"/>
            <a:miter lim="800000"/>
          </a:ln>
          <a:effectLst/>
        </p:spPr>
      </p:cxnSp>
      <p:cxnSp>
        <p:nvCxnSpPr>
          <p:cNvPr id="102" name="Connecteur droit 101">
            <a:extLst>
              <a:ext uri="{FF2B5EF4-FFF2-40B4-BE49-F238E27FC236}">
                <a16:creationId xmlns:a16="http://schemas.microsoft.com/office/drawing/2014/main" id="{A05BBE38-1019-FB42-9AFA-BE8F73756326}"/>
              </a:ext>
            </a:extLst>
          </p:cNvPr>
          <p:cNvCxnSpPr/>
          <p:nvPr/>
        </p:nvCxnSpPr>
        <p:spPr>
          <a:xfrm flipH="1">
            <a:off x="7760448" y="3169846"/>
            <a:ext cx="0" cy="3024000"/>
          </a:xfrm>
          <a:prstGeom prst="line">
            <a:avLst/>
          </a:prstGeom>
          <a:noFill/>
          <a:ln w="28575" cap="flat" cmpd="sng" algn="ctr">
            <a:solidFill>
              <a:srgbClr val="C00000"/>
            </a:solidFill>
            <a:prstDash val="sysDash"/>
            <a:miter lim="800000"/>
          </a:ln>
          <a:effectLst/>
        </p:spPr>
      </p:cxnSp>
      <p:sp>
        <p:nvSpPr>
          <p:cNvPr id="103" name="ZoneTexte 102"/>
          <p:cNvSpPr txBox="1"/>
          <p:nvPr/>
        </p:nvSpPr>
        <p:spPr>
          <a:xfrm>
            <a:off x="4119428" y="4592223"/>
            <a:ext cx="1667194"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smtClean="0">
                <a:ln>
                  <a:noFill/>
                </a:ln>
                <a:solidFill>
                  <a:srgbClr val="31489F"/>
                </a:solidFill>
                <a:effectLst/>
                <a:uLnTx/>
                <a:uFillTx/>
              </a:rPr>
              <a:t>Linearity zone</a:t>
            </a:r>
          </a:p>
        </p:txBody>
      </p:sp>
      <p:sp>
        <p:nvSpPr>
          <p:cNvPr id="104" name="ZoneTexte 103"/>
          <p:cNvSpPr txBox="1"/>
          <p:nvPr/>
        </p:nvSpPr>
        <p:spPr>
          <a:xfrm>
            <a:off x="8315213" y="4863391"/>
            <a:ext cx="1667194"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smtClean="0">
                <a:ln>
                  <a:noFill/>
                </a:ln>
                <a:solidFill>
                  <a:srgbClr val="31489F"/>
                </a:solidFill>
                <a:effectLst/>
                <a:uLnTx/>
                <a:uFillTx/>
              </a:rPr>
              <a:t>Linearity zone</a:t>
            </a:r>
          </a:p>
        </p:txBody>
      </p:sp>
      <p:grpSp>
        <p:nvGrpSpPr>
          <p:cNvPr id="105" name="Groupe 104">
            <a:extLst>
              <a:ext uri="{FF2B5EF4-FFF2-40B4-BE49-F238E27FC236}">
                <a16:creationId xmlns:a16="http://schemas.microsoft.com/office/drawing/2014/main" id="{F90E272E-48BE-ED44-A039-90CDA7C3757A}"/>
              </a:ext>
            </a:extLst>
          </p:cNvPr>
          <p:cNvGrpSpPr/>
          <p:nvPr/>
        </p:nvGrpSpPr>
        <p:grpSpPr>
          <a:xfrm flipV="1">
            <a:off x="6496267" y="5013527"/>
            <a:ext cx="1152678" cy="630572"/>
            <a:chOff x="4180488" y="2131528"/>
            <a:chExt cx="340361" cy="119627"/>
          </a:xfrm>
        </p:grpSpPr>
        <p:cxnSp>
          <p:nvCxnSpPr>
            <p:cNvPr id="106" name="Connecteur droit avec flèche 105">
              <a:extLst>
                <a:ext uri="{FF2B5EF4-FFF2-40B4-BE49-F238E27FC236}">
                  <a16:creationId xmlns:a16="http://schemas.microsoft.com/office/drawing/2014/main" id="{EC90C23A-689A-194C-BBB7-145336055247}"/>
                </a:ext>
              </a:extLst>
            </p:cNvPr>
            <p:cNvCxnSpPr/>
            <p:nvPr/>
          </p:nvCxnSpPr>
          <p:spPr>
            <a:xfrm>
              <a:off x="4363194" y="2131528"/>
              <a:ext cx="157655" cy="119627"/>
            </a:xfrm>
            <a:prstGeom prst="straightConnector1">
              <a:avLst/>
            </a:prstGeom>
            <a:noFill/>
            <a:ln w="28575" cap="flat" cmpd="sng" algn="ctr">
              <a:solidFill>
                <a:srgbClr val="F14124">
                  <a:lumMod val="75000"/>
                </a:srgbClr>
              </a:solidFill>
              <a:prstDash val="solid"/>
              <a:miter lim="800000"/>
              <a:tailEnd type="triangle"/>
            </a:ln>
            <a:effectLst/>
          </p:spPr>
        </p:cxnSp>
        <p:cxnSp>
          <p:nvCxnSpPr>
            <p:cNvPr id="107" name="Connecteur droit 106">
              <a:extLst>
                <a:ext uri="{FF2B5EF4-FFF2-40B4-BE49-F238E27FC236}">
                  <a16:creationId xmlns:a16="http://schemas.microsoft.com/office/drawing/2014/main" id="{D33C505D-E306-0341-ADA1-80ACCA652E0C}"/>
                </a:ext>
              </a:extLst>
            </p:cNvPr>
            <p:cNvCxnSpPr/>
            <p:nvPr/>
          </p:nvCxnSpPr>
          <p:spPr>
            <a:xfrm>
              <a:off x="4180488" y="2132375"/>
              <a:ext cx="186991" cy="0"/>
            </a:xfrm>
            <a:prstGeom prst="line">
              <a:avLst/>
            </a:prstGeom>
            <a:noFill/>
            <a:ln w="28575" cap="flat" cmpd="sng" algn="ctr">
              <a:solidFill>
                <a:srgbClr val="F14124">
                  <a:lumMod val="75000"/>
                </a:srgbClr>
              </a:solidFill>
              <a:prstDash val="solid"/>
              <a:miter lim="800000"/>
            </a:ln>
            <a:effectLst/>
          </p:spPr>
        </p:cxnSp>
      </p:grpSp>
      <p:sp>
        <p:nvSpPr>
          <p:cNvPr id="108" name="ZoneTexte 107">
            <a:extLst>
              <a:ext uri="{FF2B5EF4-FFF2-40B4-BE49-F238E27FC236}">
                <a16:creationId xmlns:a16="http://schemas.microsoft.com/office/drawing/2014/main" id="{474F88CA-DE69-324B-9842-0520BEA7986B}"/>
              </a:ext>
            </a:extLst>
          </p:cNvPr>
          <p:cNvSpPr txBox="1"/>
          <p:nvPr/>
        </p:nvSpPr>
        <p:spPr>
          <a:xfrm>
            <a:off x="4872511" y="5435026"/>
            <a:ext cx="1672379"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F14124">
                    <a:lumMod val="75000"/>
                  </a:srgbClr>
                </a:solidFill>
                <a:effectLst/>
                <a:uLnTx/>
                <a:uFillTx/>
              </a:rPr>
              <a:t>250 </a:t>
            </a:r>
            <a:r>
              <a:rPr kumimoji="0" lang="fr-FR" sz="2000" b="1" i="0" u="none" strike="noStrike" kern="0" cap="none" spc="0" normalizeH="0" baseline="0" noProof="0" dirty="0" err="1" smtClean="0">
                <a:ln>
                  <a:noFill/>
                </a:ln>
                <a:solidFill>
                  <a:srgbClr val="F14124">
                    <a:lumMod val="75000"/>
                  </a:srgbClr>
                </a:solidFill>
                <a:effectLst/>
                <a:uLnTx/>
                <a:uFillTx/>
              </a:rPr>
              <a:t>amol</a:t>
            </a:r>
            <a:r>
              <a:rPr kumimoji="0" lang="fr-FR" sz="2000" b="1" i="0" u="none" strike="noStrike" kern="0" cap="none" spc="0" normalizeH="0" baseline="0" noProof="0" dirty="0" smtClean="0">
                <a:ln>
                  <a:noFill/>
                </a:ln>
                <a:solidFill>
                  <a:srgbClr val="F14124">
                    <a:lumMod val="75000"/>
                  </a:srgbClr>
                </a:solidFill>
                <a:effectLst/>
                <a:uLnTx/>
                <a:uFillTx/>
              </a:rPr>
              <a:t> UPS</a:t>
            </a:r>
          </a:p>
        </p:txBody>
      </p:sp>
      <p:grpSp>
        <p:nvGrpSpPr>
          <p:cNvPr id="109" name="Groupe 108">
            <a:extLst>
              <a:ext uri="{FF2B5EF4-FFF2-40B4-BE49-F238E27FC236}">
                <a16:creationId xmlns:a16="http://schemas.microsoft.com/office/drawing/2014/main" id="{F90E272E-48BE-ED44-A039-90CDA7C3757A}"/>
              </a:ext>
            </a:extLst>
          </p:cNvPr>
          <p:cNvGrpSpPr/>
          <p:nvPr/>
        </p:nvGrpSpPr>
        <p:grpSpPr>
          <a:xfrm flipH="1" flipV="1">
            <a:off x="3659700" y="4999871"/>
            <a:ext cx="1152678" cy="630572"/>
            <a:chOff x="4180488" y="2131528"/>
            <a:chExt cx="340361" cy="119627"/>
          </a:xfrm>
        </p:grpSpPr>
        <p:cxnSp>
          <p:nvCxnSpPr>
            <p:cNvPr id="110" name="Connecteur droit avec flèche 109">
              <a:extLst>
                <a:ext uri="{FF2B5EF4-FFF2-40B4-BE49-F238E27FC236}">
                  <a16:creationId xmlns:a16="http://schemas.microsoft.com/office/drawing/2014/main" id="{EC90C23A-689A-194C-BBB7-145336055247}"/>
                </a:ext>
              </a:extLst>
            </p:cNvPr>
            <p:cNvCxnSpPr/>
            <p:nvPr/>
          </p:nvCxnSpPr>
          <p:spPr>
            <a:xfrm>
              <a:off x="4363194" y="2131528"/>
              <a:ext cx="157655" cy="119627"/>
            </a:xfrm>
            <a:prstGeom prst="straightConnector1">
              <a:avLst/>
            </a:prstGeom>
            <a:noFill/>
            <a:ln w="28575" cap="flat" cmpd="sng" algn="ctr">
              <a:solidFill>
                <a:srgbClr val="F14124">
                  <a:lumMod val="75000"/>
                </a:srgbClr>
              </a:solidFill>
              <a:prstDash val="solid"/>
              <a:miter lim="800000"/>
              <a:tailEnd type="triangle"/>
            </a:ln>
            <a:effectLst/>
          </p:spPr>
        </p:cxnSp>
        <p:cxnSp>
          <p:nvCxnSpPr>
            <p:cNvPr id="111" name="Connecteur droit 110">
              <a:extLst>
                <a:ext uri="{FF2B5EF4-FFF2-40B4-BE49-F238E27FC236}">
                  <a16:creationId xmlns:a16="http://schemas.microsoft.com/office/drawing/2014/main" id="{D33C505D-E306-0341-ADA1-80ACCA652E0C}"/>
                </a:ext>
              </a:extLst>
            </p:cNvPr>
            <p:cNvCxnSpPr/>
            <p:nvPr/>
          </p:nvCxnSpPr>
          <p:spPr>
            <a:xfrm>
              <a:off x="4180488" y="2132375"/>
              <a:ext cx="186991" cy="0"/>
            </a:xfrm>
            <a:prstGeom prst="line">
              <a:avLst/>
            </a:prstGeom>
            <a:noFill/>
            <a:ln w="28575" cap="flat" cmpd="sng" algn="ctr">
              <a:solidFill>
                <a:srgbClr val="F14124">
                  <a:lumMod val="75000"/>
                </a:srgbClr>
              </a:solidFill>
              <a:prstDash val="solid"/>
              <a:miter lim="800000"/>
            </a:ln>
            <a:effectLst/>
          </p:spPr>
        </p:cxnSp>
      </p:grpSp>
      <p:sp>
        <p:nvSpPr>
          <p:cNvPr id="169" name="Rectangle 168"/>
          <p:cNvSpPr/>
          <p:nvPr/>
        </p:nvSpPr>
        <p:spPr>
          <a:xfrm>
            <a:off x="2290764" y="2718089"/>
            <a:ext cx="3599696" cy="45598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0" name="Rectangle 169"/>
          <p:cNvSpPr/>
          <p:nvPr/>
        </p:nvSpPr>
        <p:spPr>
          <a:xfrm>
            <a:off x="6557693" y="2744054"/>
            <a:ext cx="3599696" cy="45598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1" name="ZoneTexte 170">
            <a:extLst>
              <a:ext uri="{FF2B5EF4-FFF2-40B4-BE49-F238E27FC236}">
                <a16:creationId xmlns:a16="http://schemas.microsoft.com/office/drawing/2014/main" id="{36BBE8F0-B8D5-4F4F-95DD-5994184BB213}"/>
              </a:ext>
            </a:extLst>
          </p:cNvPr>
          <p:cNvSpPr txBox="1"/>
          <p:nvPr/>
        </p:nvSpPr>
        <p:spPr>
          <a:xfrm>
            <a:off x="5890460" y="2792516"/>
            <a:ext cx="705642"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prstClr val="black"/>
                </a:solidFill>
                <a:effectLst/>
                <a:uLnTx/>
                <a:uFillTx/>
              </a:rPr>
              <a:t>(</a:t>
            </a:r>
            <a:r>
              <a:rPr kumimoji="0" lang="en-US" sz="1600" b="1" i="0" u="none" strike="noStrike" kern="0" cap="none" spc="0" normalizeH="0" baseline="0" dirty="0" err="1" smtClean="0">
                <a:ln>
                  <a:noFill/>
                </a:ln>
                <a:solidFill>
                  <a:prstClr val="black"/>
                </a:solidFill>
                <a:effectLst/>
                <a:uLnTx/>
                <a:uFillTx/>
              </a:rPr>
              <a:t>fmol</a:t>
            </a:r>
            <a:r>
              <a:rPr kumimoji="0" lang="en-US" sz="1600" b="1" i="0" u="none" strike="noStrike" kern="0" cap="none" spc="0" normalizeH="0" baseline="0" dirty="0" smtClean="0">
                <a:ln>
                  <a:noFill/>
                </a:ln>
                <a:solidFill>
                  <a:prstClr val="black"/>
                </a:solidFill>
                <a:effectLst/>
                <a:uLnTx/>
                <a:uFillTx/>
              </a:rPr>
              <a:t>)</a:t>
            </a:r>
          </a:p>
        </p:txBody>
      </p:sp>
      <p:grpSp>
        <p:nvGrpSpPr>
          <p:cNvPr id="172" name="Groupe 171"/>
          <p:cNvGrpSpPr/>
          <p:nvPr/>
        </p:nvGrpSpPr>
        <p:grpSpPr>
          <a:xfrm>
            <a:off x="2363776" y="2798275"/>
            <a:ext cx="7661565" cy="348062"/>
            <a:chOff x="4187812" y="2702233"/>
            <a:chExt cx="7661565" cy="348062"/>
          </a:xfrm>
        </p:grpSpPr>
        <p:grpSp>
          <p:nvGrpSpPr>
            <p:cNvPr id="173" name="Groupe 172"/>
            <p:cNvGrpSpPr/>
            <p:nvPr/>
          </p:nvGrpSpPr>
          <p:grpSpPr>
            <a:xfrm>
              <a:off x="4187812" y="2702233"/>
              <a:ext cx="3470432" cy="339391"/>
              <a:chOff x="5582265" y="2510255"/>
              <a:chExt cx="3470432" cy="339391"/>
            </a:xfrm>
          </p:grpSpPr>
          <p:sp>
            <p:nvSpPr>
              <p:cNvPr id="181" name="ZoneTexte 180">
                <a:extLst>
                  <a:ext uri="{FF2B5EF4-FFF2-40B4-BE49-F238E27FC236}">
                    <a16:creationId xmlns:a16="http://schemas.microsoft.com/office/drawing/2014/main" id="{7EEC8BB5-3D71-1740-BE14-43DB0C35743B}"/>
                  </a:ext>
                </a:extLst>
              </p:cNvPr>
              <p:cNvSpPr txBox="1"/>
              <p:nvPr/>
            </p:nvSpPr>
            <p:spPr>
              <a:xfrm>
                <a:off x="5582265" y="2511092"/>
                <a:ext cx="54854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0.05</a:t>
                </a:r>
              </a:p>
            </p:txBody>
          </p:sp>
          <p:sp>
            <p:nvSpPr>
              <p:cNvPr id="182" name="ZoneTexte 181">
                <a:extLst>
                  <a:ext uri="{FF2B5EF4-FFF2-40B4-BE49-F238E27FC236}">
                    <a16:creationId xmlns:a16="http://schemas.microsoft.com/office/drawing/2014/main" id="{7EEC8BB5-3D71-1740-BE14-43DB0C35743B}"/>
                  </a:ext>
                </a:extLst>
              </p:cNvPr>
              <p:cNvSpPr txBox="1"/>
              <p:nvPr/>
            </p:nvSpPr>
            <p:spPr>
              <a:xfrm>
                <a:off x="6491544" y="2510255"/>
                <a:ext cx="551754"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0.25</a:t>
                </a:r>
              </a:p>
            </p:txBody>
          </p:sp>
          <p:sp>
            <p:nvSpPr>
              <p:cNvPr id="183" name="ZoneTexte 182">
                <a:extLst>
                  <a:ext uri="{FF2B5EF4-FFF2-40B4-BE49-F238E27FC236}">
                    <a16:creationId xmlns:a16="http://schemas.microsoft.com/office/drawing/2014/main" id="{7EEC8BB5-3D71-1740-BE14-43DB0C35743B}"/>
                  </a:ext>
                </a:extLst>
              </p:cNvPr>
              <p:cNvSpPr txBox="1"/>
              <p:nvPr/>
            </p:nvSpPr>
            <p:spPr>
              <a:xfrm>
                <a:off x="6962394" y="2510255"/>
                <a:ext cx="44755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0.5</a:t>
                </a:r>
              </a:p>
            </p:txBody>
          </p:sp>
          <p:sp>
            <p:nvSpPr>
              <p:cNvPr id="184" name="ZoneTexte 183">
                <a:extLst>
                  <a:ext uri="{FF2B5EF4-FFF2-40B4-BE49-F238E27FC236}">
                    <a16:creationId xmlns:a16="http://schemas.microsoft.com/office/drawing/2014/main" id="{7EEC8BB5-3D71-1740-BE14-43DB0C35743B}"/>
                  </a:ext>
                </a:extLst>
              </p:cNvPr>
              <p:cNvSpPr txBox="1"/>
              <p:nvPr/>
            </p:nvSpPr>
            <p:spPr>
              <a:xfrm>
                <a:off x="7404029" y="2510255"/>
                <a:ext cx="551754"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1.25</a:t>
                </a:r>
              </a:p>
            </p:txBody>
          </p:sp>
          <p:sp>
            <p:nvSpPr>
              <p:cNvPr id="185" name="ZoneTexte 184">
                <a:extLst>
                  <a:ext uri="{FF2B5EF4-FFF2-40B4-BE49-F238E27FC236}">
                    <a16:creationId xmlns:a16="http://schemas.microsoft.com/office/drawing/2014/main" id="{7EEC8BB5-3D71-1740-BE14-43DB0C35743B}"/>
                  </a:ext>
                </a:extLst>
              </p:cNvPr>
              <p:cNvSpPr txBox="1"/>
              <p:nvPr/>
            </p:nvSpPr>
            <p:spPr>
              <a:xfrm>
                <a:off x="7837735" y="2510255"/>
                <a:ext cx="44755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2.5</a:t>
                </a:r>
              </a:p>
            </p:txBody>
          </p:sp>
          <p:sp>
            <p:nvSpPr>
              <p:cNvPr id="186" name="ZoneTexte 185">
                <a:extLst>
                  <a:ext uri="{FF2B5EF4-FFF2-40B4-BE49-F238E27FC236}">
                    <a16:creationId xmlns:a16="http://schemas.microsoft.com/office/drawing/2014/main" id="{7EEC8BB5-3D71-1740-BE14-43DB0C35743B}"/>
                  </a:ext>
                </a:extLst>
              </p:cNvPr>
              <p:cNvSpPr txBox="1"/>
              <p:nvPr/>
            </p:nvSpPr>
            <p:spPr>
              <a:xfrm>
                <a:off x="8330791" y="2510255"/>
                <a:ext cx="288862"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5</a:t>
                </a:r>
              </a:p>
            </p:txBody>
          </p:sp>
          <p:sp>
            <p:nvSpPr>
              <p:cNvPr id="187" name="ZoneTexte 186">
                <a:extLst>
                  <a:ext uri="{FF2B5EF4-FFF2-40B4-BE49-F238E27FC236}">
                    <a16:creationId xmlns:a16="http://schemas.microsoft.com/office/drawing/2014/main" id="{7EEC8BB5-3D71-1740-BE14-43DB0C35743B}"/>
                  </a:ext>
                </a:extLst>
              </p:cNvPr>
              <p:cNvSpPr txBox="1"/>
              <p:nvPr/>
            </p:nvSpPr>
            <p:spPr>
              <a:xfrm>
                <a:off x="8659641" y="2510255"/>
                <a:ext cx="393056"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10</a:t>
                </a:r>
              </a:p>
            </p:txBody>
          </p:sp>
        </p:grpSp>
        <p:sp>
          <p:nvSpPr>
            <p:cNvPr id="174" name="ZoneTexte 173">
              <a:extLst>
                <a:ext uri="{FF2B5EF4-FFF2-40B4-BE49-F238E27FC236}">
                  <a16:creationId xmlns:a16="http://schemas.microsoft.com/office/drawing/2014/main" id="{7EEC8BB5-3D71-1740-BE14-43DB0C35743B}"/>
                </a:ext>
              </a:extLst>
            </p:cNvPr>
            <p:cNvSpPr txBox="1"/>
            <p:nvPr/>
          </p:nvSpPr>
          <p:spPr>
            <a:xfrm>
              <a:off x="8378945" y="2711741"/>
              <a:ext cx="54854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0.05</a:t>
              </a:r>
            </a:p>
          </p:txBody>
        </p:sp>
        <p:sp>
          <p:nvSpPr>
            <p:cNvPr id="175" name="ZoneTexte 174">
              <a:extLst>
                <a:ext uri="{FF2B5EF4-FFF2-40B4-BE49-F238E27FC236}">
                  <a16:creationId xmlns:a16="http://schemas.microsoft.com/office/drawing/2014/main" id="{7EEC8BB5-3D71-1740-BE14-43DB0C35743B}"/>
                </a:ext>
              </a:extLst>
            </p:cNvPr>
            <p:cNvSpPr txBox="1"/>
            <p:nvPr/>
          </p:nvSpPr>
          <p:spPr>
            <a:xfrm>
              <a:off x="9288224" y="2710904"/>
              <a:ext cx="551754"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0.25</a:t>
              </a:r>
            </a:p>
          </p:txBody>
        </p:sp>
        <p:sp>
          <p:nvSpPr>
            <p:cNvPr id="176" name="ZoneTexte 175">
              <a:extLst>
                <a:ext uri="{FF2B5EF4-FFF2-40B4-BE49-F238E27FC236}">
                  <a16:creationId xmlns:a16="http://schemas.microsoft.com/office/drawing/2014/main" id="{7EEC8BB5-3D71-1740-BE14-43DB0C35743B}"/>
                </a:ext>
              </a:extLst>
            </p:cNvPr>
            <p:cNvSpPr txBox="1"/>
            <p:nvPr/>
          </p:nvSpPr>
          <p:spPr>
            <a:xfrm>
              <a:off x="9759074" y="2710904"/>
              <a:ext cx="44755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0.5</a:t>
              </a:r>
            </a:p>
          </p:txBody>
        </p:sp>
        <p:sp>
          <p:nvSpPr>
            <p:cNvPr id="177" name="ZoneTexte 176">
              <a:extLst>
                <a:ext uri="{FF2B5EF4-FFF2-40B4-BE49-F238E27FC236}">
                  <a16:creationId xmlns:a16="http://schemas.microsoft.com/office/drawing/2014/main" id="{7EEC8BB5-3D71-1740-BE14-43DB0C35743B}"/>
                </a:ext>
              </a:extLst>
            </p:cNvPr>
            <p:cNvSpPr txBox="1"/>
            <p:nvPr/>
          </p:nvSpPr>
          <p:spPr>
            <a:xfrm>
              <a:off x="10200709" y="2710904"/>
              <a:ext cx="551754"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1.25</a:t>
              </a:r>
            </a:p>
          </p:txBody>
        </p:sp>
        <p:sp>
          <p:nvSpPr>
            <p:cNvPr id="178" name="ZoneTexte 177">
              <a:extLst>
                <a:ext uri="{FF2B5EF4-FFF2-40B4-BE49-F238E27FC236}">
                  <a16:creationId xmlns:a16="http://schemas.microsoft.com/office/drawing/2014/main" id="{7EEC8BB5-3D71-1740-BE14-43DB0C35743B}"/>
                </a:ext>
              </a:extLst>
            </p:cNvPr>
            <p:cNvSpPr txBox="1"/>
            <p:nvPr/>
          </p:nvSpPr>
          <p:spPr>
            <a:xfrm>
              <a:off x="10634415" y="2710904"/>
              <a:ext cx="44755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2.5</a:t>
              </a:r>
            </a:p>
          </p:txBody>
        </p:sp>
        <p:sp>
          <p:nvSpPr>
            <p:cNvPr id="179" name="ZoneTexte 178">
              <a:extLst>
                <a:ext uri="{FF2B5EF4-FFF2-40B4-BE49-F238E27FC236}">
                  <a16:creationId xmlns:a16="http://schemas.microsoft.com/office/drawing/2014/main" id="{7EEC8BB5-3D71-1740-BE14-43DB0C35743B}"/>
                </a:ext>
              </a:extLst>
            </p:cNvPr>
            <p:cNvSpPr txBox="1"/>
            <p:nvPr/>
          </p:nvSpPr>
          <p:spPr>
            <a:xfrm>
              <a:off x="11127471" y="2710904"/>
              <a:ext cx="288862"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5</a:t>
              </a:r>
            </a:p>
          </p:txBody>
        </p:sp>
        <p:sp>
          <p:nvSpPr>
            <p:cNvPr id="180" name="ZoneTexte 179">
              <a:extLst>
                <a:ext uri="{FF2B5EF4-FFF2-40B4-BE49-F238E27FC236}">
                  <a16:creationId xmlns:a16="http://schemas.microsoft.com/office/drawing/2014/main" id="{7EEC8BB5-3D71-1740-BE14-43DB0C35743B}"/>
                </a:ext>
              </a:extLst>
            </p:cNvPr>
            <p:cNvSpPr txBox="1"/>
            <p:nvPr/>
          </p:nvSpPr>
          <p:spPr>
            <a:xfrm>
              <a:off x="11456321" y="2710904"/>
              <a:ext cx="393056"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10</a:t>
              </a:r>
            </a:p>
          </p:txBody>
        </p:sp>
      </p:grpSp>
      <p:sp>
        <p:nvSpPr>
          <p:cNvPr id="189" name="ZoneTexte 188"/>
          <p:cNvSpPr txBox="1"/>
          <p:nvPr/>
        </p:nvSpPr>
        <p:spPr>
          <a:xfrm>
            <a:off x="187688" y="6575869"/>
            <a:ext cx="1792927" cy="307777"/>
          </a:xfrm>
          <a:prstGeom prst="rect">
            <a:avLst/>
          </a:prstGeom>
          <a:noFill/>
        </p:spPr>
        <p:txBody>
          <a:bodyPr wrap="none" rtlCol="0">
            <a:spAutoFit/>
          </a:bodyPr>
          <a:lstStyle/>
          <a:p>
            <a:r>
              <a:rPr lang="fr-FR" sz="1400" i="1" dirty="0" smtClean="0"/>
              <a:t>Pythoud, ASMS, 2020</a:t>
            </a:r>
            <a:endParaRPr lang="fr-FR" sz="1400" i="1" dirty="0"/>
          </a:p>
        </p:txBody>
      </p:sp>
      <p:sp>
        <p:nvSpPr>
          <p:cNvPr id="39"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Bioinformatics treatment (~2h each)</a:t>
            </a:r>
          </a:p>
        </p:txBody>
      </p:sp>
    </p:spTree>
    <p:extLst>
      <p:ext uri="{BB962C8B-B14F-4D97-AF65-F5344CB8AC3E}">
        <p14:creationId xmlns:p14="http://schemas.microsoft.com/office/powerpoint/2010/main" val="87679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687142"/>
          </a:xfrm>
        </p:spPr>
        <p:txBody>
          <a:bodyPr>
            <a:normAutofit fontScale="92500" lnSpcReduction="20000"/>
          </a:bodyPr>
          <a:lstStyle/>
          <a:p>
            <a:r>
              <a:rPr lang="en-US" dirty="0" smtClean="0"/>
              <a:t>Machine learning is effective to generate spectral libraries</a:t>
            </a:r>
          </a:p>
          <a:p>
            <a:pPr lvl="1"/>
            <a:r>
              <a:rPr lang="en-US" dirty="0" smtClean="0"/>
              <a:t>It allows a huge gain of time</a:t>
            </a:r>
          </a:p>
          <a:p>
            <a:pPr lvl="1"/>
            <a:r>
              <a:rPr lang="en-US" dirty="0" smtClean="0"/>
              <a:t>But still a recent approach in a recent field (DIA)</a:t>
            </a:r>
          </a:p>
          <a:p>
            <a:pPr lvl="1"/>
            <a:endParaRPr lang="en-US" dirty="0" smtClean="0"/>
          </a:p>
          <a:p>
            <a:r>
              <a:rPr lang="en-US" dirty="0"/>
              <a:t>Machine learning is also used for other purposes</a:t>
            </a:r>
          </a:p>
          <a:p>
            <a:pPr lvl="1"/>
            <a:r>
              <a:rPr lang="en-US" dirty="0" smtClean="0"/>
              <a:t>Predicting collision energy (cf. </a:t>
            </a:r>
            <a:r>
              <a:rPr lang="en-US" dirty="0" err="1" smtClean="0"/>
              <a:t>Prosit</a:t>
            </a:r>
            <a:r>
              <a:rPr lang="en-US" dirty="0"/>
              <a:t>: </a:t>
            </a:r>
            <a:r>
              <a:rPr lang="en-US" dirty="0">
                <a:hlinkClick r:id="rId3"/>
              </a:rPr>
              <a:t>https://www.proteomicsdb.org/prosit</a:t>
            </a:r>
            <a:r>
              <a:rPr lang="en-US" dirty="0" smtClean="0">
                <a:hlinkClick r:id="rId3"/>
              </a:rPr>
              <a:t>/</a:t>
            </a:r>
            <a:r>
              <a:rPr lang="en-US" dirty="0" smtClean="0"/>
              <a:t>)</a:t>
            </a:r>
          </a:p>
          <a:p>
            <a:pPr lvl="1"/>
            <a:r>
              <a:rPr lang="en-US" i="1" dirty="0" smtClean="0"/>
              <a:t>de </a:t>
            </a:r>
            <a:r>
              <a:rPr lang="en-US" i="1" dirty="0"/>
              <a:t>novo </a:t>
            </a:r>
            <a:r>
              <a:rPr lang="en-US" dirty="0" smtClean="0"/>
              <a:t>searches (cf</a:t>
            </a:r>
            <a:r>
              <a:rPr lang="en-US" dirty="0"/>
              <a:t>. </a:t>
            </a:r>
            <a:r>
              <a:rPr lang="en-US" dirty="0" err="1"/>
              <a:t>DeepNovo</a:t>
            </a:r>
            <a:r>
              <a:rPr lang="en-US" dirty="0"/>
              <a:t>: </a:t>
            </a:r>
            <a:r>
              <a:rPr lang="en-US" dirty="0">
                <a:hlinkClick r:id="rId4"/>
              </a:rPr>
              <a:t>https://</a:t>
            </a:r>
            <a:r>
              <a:rPr lang="en-US" dirty="0" smtClean="0">
                <a:hlinkClick r:id="rId4"/>
              </a:rPr>
              <a:t>github.com/nh2tran/DeepNovo</a:t>
            </a:r>
            <a:r>
              <a:rPr lang="en-US" dirty="0" smtClean="0"/>
              <a:t>)</a:t>
            </a:r>
            <a:endParaRPr lang="en-US" dirty="0"/>
          </a:p>
          <a:p>
            <a:pPr lvl="2"/>
            <a:r>
              <a:rPr lang="en-US" dirty="0"/>
              <a:t>Used to identify proteins from exotic taxonomies</a:t>
            </a:r>
          </a:p>
          <a:p>
            <a:pPr lvl="1"/>
            <a:r>
              <a:rPr lang="en-US" dirty="0" smtClean="0"/>
              <a:t>Spectra annotation (cf</a:t>
            </a:r>
            <a:r>
              <a:rPr lang="en-US" dirty="0"/>
              <a:t>. Gleams: </a:t>
            </a:r>
            <a:r>
              <a:rPr lang="en-US" dirty="0">
                <a:hlinkClick r:id="rId5"/>
              </a:rPr>
              <a:t>https://bitbucket.org/noblelab/gleams</a:t>
            </a:r>
            <a:r>
              <a:rPr lang="en-US" dirty="0" smtClean="0">
                <a:hlinkClick r:id="rId5"/>
              </a:rPr>
              <a:t>/</a:t>
            </a:r>
            <a:r>
              <a:rPr lang="en-US" dirty="0" smtClean="0"/>
              <a:t>)</a:t>
            </a:r>
            <a:endParaRPr lang="en-US" dirty="0"/>
          </a:p>
          <a:p>
            <a:pPr lvl="2"/>
            <a:r>
              <a:rPr lang="en-US" dirty="0"/>
              <a:t>Many spectra are left unidentified because of noise, co-elution, wrong charge state, etc.</a:t>
            </a:r>
          </a:p>
          <a:p>
            <a:pPr lvl="1"/>
            <a:r>
              <a:rPr lang="en-US" dirty="0" smtClean="0"/>
              <a:t>Proteins </a:t>
            </a:r>
            <a:r>
              <a:rPr lang="en-US" dirty="0"/>
              <a:t>inference</a:t>
            </a:r>
          </a:p>
          <a:p>
            <a:pPr lvl="1"/>
            <a:r>
              <a:rPr lang="en-US" dirty="0"/>
              <a:t>Extracting signal from noise</a:t>
            </a:r>
          </a:p>
          <a:p>
            <a:pPr lvl="1"/>
            <a:r>
              <a:rPr lang="en-US" dirty="0"/>
              <a:t>Missing </a:t>
            </a:r>
            <a:r>
              <a:rPr lang="en-US" dirty="0" smtClean="0"/>
              <a:t>values</a:t>
            </a:r>
          </a:p>
          <a:p>
            <a:pPr lvl="1"/>
            <a:r>
              <a:rPr lang="en-US" dirty="0" smtClean="0"/>
              <a:t>Etc.</a:t>
            </a:r>
            <a:endParaRPr lang="en-US" dirty="0"/>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12</a:t>
            </a:fld>
            <a:endParaRPr lang="fr-FR"/>
          </a:p>
        </p:txBody>
      </p:sp>
      <p:sp>
        <p:nvSpPr>
          <p:cNvPr id="5"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chemeClr val="accent1">
                    <a:lumMod val="50000"/>
                  </a:schemeClr>
                </a:solidFill>
              </a:rPr>
              <a:t>Conclusion and perspectives</a:t>
            </a:r>
            <a:endParaRPr lang="en-US" dirty="0">
              <a:solidFill>
                <a:schemeClr val="accent1">
                  <a:lumMod val="50000"/>
                </a:schemeClr>
              </a:solidFill>
            </a:endParaRPr>
          </a:p>
        </p:txBody>
      </p:sp>
    </p:spTree>
    <p:extLst>
      <p:ext uri="{BB962C8B-B14F-4D97-AF65-F5344CB8AC3E}">
        <p14:creationId xmlns:p14="http://schemas.microsoft.com/office/powerpoint/2010/main" val="18354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0139"/>
            <a:ext cx="10515600" cy="5666824"/>
          </a:xfrm>
        </p:spPr>
        <p:txBody>
          <a:bodyPr anchor="ctr">
            <a:normAutofit/>
          </a:bodyPr>
          <a:lstStyle/>
          <a:p>
            <a:pPr marL="0" indent="0" algn="ctr">
              <a:buNone/>
            </a:pPr>
            <a:r>
              <a:rPr lang="en-US" sz="6000" dirty="0" smtClean="0"/>
              <a:t>Any questions ?</a:t>
            </a:r>
            <a:endParaRPr lang="en-US" sz="6000" dirty="0"/>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13</a:t>
            </a:fld>
            <a:endParaRPr lang="fr-FR"/>
          </a:p>
        </p:txBody>
      </p:sp>
      <p:sp>
        <p:nvSpPr>
          <p:cNvPr id="5" name="Rectangle 4"/>
          <p:cNvSpPr/>
          <p:nvPr/>
        </p:nvSpPr>
        <p:spPr>
          <a:xfrm>
            <a:off x="0" y="-1"/>
            <a:ext cx="12192000"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788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24" y="0"/>
            <a:ext cx="10048875" cy="1467351"/>
          </a:xfrm>
        </p:spPr>
        <p:txBody>
          <a:bodyPr/>
          <a:lstStyle/>
          <a:p>
            <a:r>
              <a:rPr lang="fr-FR" dirty="0" smtClean="0">
                <a:solidFill>
                  <a:schemeClr val="accent1">
                    <a:lumMod val="50000"/>
                  </a:schemeClr>
                </a:solidFill>
              </a:rPr>
              <a:t>Scientific </a:t>
            </a:r>
            <a:r>
              <a:rPr lang="en-US" dirty="0" smtClean="0">
                <a:solidFill>
                  <a:schemeClr val="accent1">
                    <a:lumMod val="50000"/>
                  </a:schemeClr>
                </a:solidFill>
              </a:rPr>
              <a:t>context</a:t>
            </a:r>
            <a:endParaRPr lang="en-US" dirty="0">
              <a:solidFill>
                <a:schemeClr val="accent1">
                  <a:lumMod val="50000"/>
                </a:schemeClr>
              </a:solidFill>
            </a:endParaRPr>
          </a:p>
        </p:txBody>
      </p:sp>
      <p:sp>
        <p:nvSpPr>
          <p:cNvPr id="3" name="Espace réservé du contenu 2"/>
          <p:cNvSpPr>
            <a:spLocks noGrp="1"/>
          </p:cNvSpPr>
          <p:nvPr>
            <p:ph idx="1"/>
          </p:nvPr>
        </p:nvSpPr>
        <p:spPr>
          <a:xfrm>
            <a:off x="838200" y="2897109"/>
            <a:ext cx="10515600" cy="3617990"/>
          </a:xfrm>
        </p:spPr>
        <p:txBody>
          <a:bodyPr>
            <a:normAutofit fontScale="85000" lnSpcReduction="20000"/>
          </a:bodyPr>
          <a:lstStyle/>
          <a:p>
            <a:r>
              <a:rPr lang="en-US" dirty="0" smtClean="0"/>
              <a:t>Proteome</a:t>
            </a:r>
          </a:p>
          <a:p>
            <a:pPr lvl="1"/>
            <a:r>
              <a:rPr lang="en-US" dirty="0" smtClean="0"/>
              <a:t>Introduced </a:t>
            </a:r>
            <a:r>
              <a:rPr lang="en-US" dirty="0"/>
              <a:t>by Marc Wilkins in 1996, as the entire protein complement expressed by a given biological system, in a given condition. (Wilkins et al., Biotechnology 14, 61-65) </a:t>
            </a:r>
            <a:endParaRPr lang="en-US" dirty="0" smtClean="0"/>
          </a:p>
          <a:p>
            <a:pPr lvl="1"/>
            <a:r>
              <a:rPr lang="en-US" dirty="0" smtClean="0">
                <a:latin typeface="Calibri" panose="020F0502020204030204" pitchFamily="34" charset="0"/>
              </a:rPr>
              <a:t>It can be seen as a </a:t>
            </a:r>
            <a:r>
              <a:rPr lang="en-US" i="1" dirty="0" smtClean="0">
                <a:latin typeface="Calibri" panose="020F0502020204030204" pitchFamily="34" charset="0"/>
              </a:rPr>
              <a:t>snapshot </a:t>
            </a:r>
            <a:r>
              <a:rPr lang="en-US" dirty="0">
                <a:latin typeface="Calibri" panose="020F0502020204030204" pitchFamily="34" charset="0"/>
              </a:rPr>
              <a:t>of a </a:t>
            </a:r>
            <a:r>
              <a:rPr lang="en-US" dirty="0" smtClean="0">
                <a:latin typeface="Calibri" panose="020F0502020204030204" pitchFamily="34" charset="0"/>
              </a:rPr>
              <a:t>system</a:t>
            </a:r>
          </a:p>
          <a:p>
            <a:pPr lvl="1"/>
            <a:endParaRPr lang="en-US" dirty="0" smtClean="0">
              <a:latin typeface="Calibri" panose="020F0502020204030204" pitchFamily="34" charset="0"/>
            </a:endParaRPr>
          </a:p>
          <a:p>
            <a:r>
              <a:rPr lang="en-US" dirty="0" smtClean="0">
                <a:latin typeface="Calibri" panose="020F0502020204030204" pitchFamily="34" charset="0"/>
              </a:rPr>
              <a:t>Mass spectrometry</a:t>
            </a:r>
          </a:p>
          <a:p>
            <a:pPr lvl="1"/>
            <a:r>
              <a:rPr lang="en-US" dirty="0" smtClean="0"/>
              <a:t>Method for peptide sequencing</a:t>
            </a:r>
          </a:p>
          <a:p>
            <a:pPr lvl="1"/>
            <a:endParaRPr lang="en-US" dirty="0" smtClean="0"/>
          </a:p>
          <a:p>
            <a:r>
              <a:rPr lang="en-US" dirty="0" smtClean="0"/>
              <a:t>Some research projects</a:t>
            </a:r>
          </a:p>
          <a:p>
            <a:pPr lvl="1"/>
            <a:r>
              <a:rPr lang="en-US" dirty="0" smtClean="0"/>
              <a:t>Identification and quantification of proteins</a:t>
            </a:r>
          </a:p>
          <a:p>
            <a:pPr lvl="1"/>
            <a:r>
              <a:rPr lang="en-US" dirty="0" smtClean="0"/>
              <a:t>Research of new biomarkers</a:t>
            </a:r>
          </a:p>
          <a:p>
            <a:pPr lvl="1"/>
            <a:r>
              <a:rPr lang="en-US" dirty="0" smtClean="0"/>
              <a:t>Complete characterization of proteins</a:t>
            </a:r>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2</a:t>
            </a:fld>
            <a:endParaRPr lang="fr-FR" dirty="0"/>
          </a:p>
        </p:txBody>
      </p:sp>
      <p:sp>
        <p:nvSpPr>
          <p:cNvPr id="20" name="Text Box 10"/>
          <p:cNvSpPr txBox="1">
            <a:spLocks noChangeArrowheads="1"/>
          </p:cNvSpPr>
          <p:nvPr/>
        </p:nvSpPr>
        <p:spPr bwMode="auto">
          <a:xfrm>
            <a:off x="2350915" y="2333825"/>
            <a:ext cx="609462" cy="369332"/>
          </a:xfrm>
          <a:prstGeom prst="rect">
            <a:avLst/>
          </a:prstGeom>
          <a:noFill/>
          <a:ln>
            <a:noFill/>
          </a:ln>
          <a:effectLs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defRPr/>
            </a:pPr>
            <a:r>
              <a:rPr lang="en-US" b="0" kern="0" dirty="0" smtClean="0">
                <a:solidFill>
                  <a:srgbClr val="000000"/>
                </a:solidFill>
                <a:latin typeface="Calibri"/>
              </a:rPr>
              <a:t>DNA</a:t>
            </a:r>
          </a:p>
        </p:txBody>
      </p:sp>
      <p:sp>
        <p:nvSpPr>
          <p:cNvPr id="21" name="Text Box 12"/>
          <p:cNvSpPr txBox="1">
            <a:spLocks noChangeArrowheads="1"/>
          </p:cNvSpPr>
          <p:nvPr/>
        </p:nvSpPr>
        <p:spPr bwMode="auto">
          <a:xfrm>
            <a:off x="3508203" y="1646738"/>
            <a:ext cx="1449387" cy="368300"/>
          </a:xfrm>
          <a:prstGeom prst="rect">
            <a:avLst/>
          </a:prstGeom>
          <a:noFill/>
          <a:ln>
            <a:noFill/>
          </a:ln>
          <a:effectLs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defRPr/>
            </a:pPr>
            <a:r>
              <a:rPr lang="en-US" b="0" kern="0" dirty="0" smtClean="0">
                <a:solidFill>
                  <a:prstClr val="black"/>
                </a:solidFill>
                <a:latin typeface="Calibri"/>
              </a:rPr>
              <a:t>Transcription</a:t>
            </a:r>
          </a:p>
        </p:txBody>
      </p:sp>
      <p:sp>
        <p:nvSpPr>
          <p:cNvPr id="22" name="AutoShape 13"/>
          <p:cNvSpPr>
            <a:spLocks noChangeArrowheads="1"/>
          </p:cNvSpPr>
          <p:nvPr/>
        </p:nvSpPr>
        <p:spPr bwMode="auto">
          <a:xfrm rot="16200000">
            <a:off x="3630440"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23" name="Text Box 17"/>
          <p:cNvSpPr txBox="1">
            <a:spLocks noChangeArrowheads="1"/>
          </p:cNvSpPr>
          <p:nvPr/>
        </p:nvSpPr>
        <p:spPr bwMode="auto">
          <a:xfrm>
            <a:off x="5906915" y="2333825"/>
            <a:ext cx="591829" cy="369332"/>
          </a:xfrm>
          <a:prstGeom prst="rect">
            <a:avLst/>
          </a:prstGeom>
          <a:noFill/>
          <a:ln>
            <a:noFill/>
          </a:ln>
          <a:effectLs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defRPr/>
            </a:pPr>
            <a:r>
              <a:rPr lang="en-US" b="0" kern="0" dirty="0" smtClean="0">
                <a:solidFill>
                  <a:srgbClr val="000000"/>
                </a:solidFill>
                <a:latin typeface="Calibri"/>
              </a:rPr>
              <a:t>ARN</a:t>
            </a:r>
          </a:p>
        </p:txBody>
      </p:sp>
      <p:sp>
        <p:nvSpPr>
          <p:cNvPr id="24" name="Text Box 22"/>
          <p:cNvSpPr txBox="1">
            <a:spLocks noChangeArrowheads="1"/>
          </p:cNvSpPr>
          <p:nvPr/>
        </p:nvSpPr>
        <p:spPr bwMode="auto">
          <a:xfrm>
            <a:off x="7710315" y="1646738"/>
            <a:ext cx="1236236" cy="369332"/>
          </a:xfrm>
          <a:prstGeom prst="rect">
            <a:avLst/>
          </a:prstGeom>
          <a:noFill/>
          <a:ln>
            <a:noFill/>
          </a:ln>
          <a:effectLs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defRPr/>
            </a:pPr>
            <a:r>
              <a:rPr lang="en-US" b="0" kern="0" dirty="0" smtClean="0">
                <a:solidFill>
                  <a:prstClr val="black"/>
                </a:solidFill>
                <a:latin typeface="Calibri"/>
              </a:rPr>
              <a:t>Translation</a:t>
            </a:r>
          </a:p>
        </p:txBody>
      </p:sp>
      <p:sp>
        <p:nvSpPr>
          <p:cNvPr id="25" name="Text Box 24"/>
          <p:cNvSpPr txBox="1">
            <a:spLocks noChangeArrowheads="1"/>
          </p:cNvSpPr>
          <p:nvPr/>
        </p:nvSpPr>
        <p:spPr bwMode="auto">
          <a:xfrm>
            <a:off x="9474028" y="2333825"/>
            <a:ext cx="962123" cy="369332"/>
          </a:xfrm>
          <a:prstGeom prst="rect">
            <a:avLst/>
          </a:prstGeom>
          <a:noFill/>
          <a:ln>
            <a:noFill/>
          </a:ln>
          <a:effectLs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defRPr/>
            </a:pPr>
            <a:r>
              <a:rPr lang="en-US" b="0" kern="0" dirty="0" smtClean="0">
                <a:solidFill>
                  <a:srgbClr val="000000"/>
                </a:solidFill>
                <a:latin typeface="Calibri"/>
              </a:rPr>
              <a:t>Proteins</a:t>
            </a:r>
          </a:p>
        </p:txBody>
      </p:sp>
      <p:sp>
        <p:nvSpPr>
          <p:cNvPr id="26" name="AutoShape 13"/>
          <p:cNvSpPr>
            <a:spLocks noChangeArrowheads="1"/>
          </p:cNvSpPr>
          <p:nvPr/>
        </p:nvSpPr>
        <p:spPr bwMode="auto">
          <a:xfrm rot="16200000">
            <a:off x="4776615"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27" name="AutoShape 13"/>
          <p:cNvSpPr>
            <a:spLocks noChangeArrowheads="1"/>
          </p:cNvSpPr>
          <p:nvPr/>
        </p:nvSpPr>
        <p:spPr bwMode="auto">
          <a:xfrm rot="16200000">
            <a:off x="4203527"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28" name="AutoShape 13"/>
          <p:cNvSpPr>
            <a:spLocks noChangeArrowheads="1"/>
          </p:cNvSpPr>
          <p:nvPr/>
        </p:nvSpPr>
        <p:spPr bwMode="auto">
          <a:xfrm rot="16200000">
            <a:off x="7694440"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29" name="AutoShape 13"/>
          <p:cNvSpPr>
            <a:spLocks noChangeArrowheads="1"/>
          </p:cNvSpPr>
          <p:nvPr/>
        </p:nvSpPr>
        <p:spPr bwMode="auto">
          <a:xfrm rot="16200000">
            <a:off x="8840615"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30" name="AutoShape 13"/>
          <p:cNvSpPr>
            <a:spLocks noChangeArrowheads="1"/>
          </p:cNvSpPr>
          <p:nvPr/>
        </p:nvSpPr>
        <p:spPr bwMode="auto">
          <a:xfrm rot="16200000">
            <a:off x="8267527" y="1807450"/>
            <a:ext cx="142875" cy="519351"/>
          </a:xfrm>
          <a:prstGeom prst="downArrow">
            <a:avLst>
              <a:gd name="adj1" fmla="val 50000"/>
              <a:gd name="adj2" fmla="val 214167"/>
            </a:avLst>
          </a:prstGeom>
          <a:solidFill>
            <a:srgbClr val="1C1C1C"/>
          </a:solidFill>
          <a:ln w="9525" algn="ctr">
            <a:solidFill>
              <a:srgbClr val="000000"/>
            </a:solidFill>
            <a:miter lim="800000"/>
            <a:headEnd/>
            <a:tailEnd/>
          </a:ln>
          <a:effectLs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solidFill>
                <a:sysClr val="windowText" lastClr="000000"/>
              </a:solidFill>
              <a:effectLst/>
              <a:uLnTx/>
              <a:uFillTx/>
            </a:endParaRPr>
          </a:p>
        </p:txBody>
      </p:sp>
      <p:sp>
        <p:nvSpPr>
          <p:cNvPr id="31" name="Rectangle à coins arrondis 30"/>
          <p:cNvSpPr/>
          <p:nvPr/>
        </p:nvSpPr>
        <p:spPr>
          <a:xfrm>
            <a:off x="1876253" y="1836937"/>
            <a:ext cx="1558925" cy="460375"/>
          </a:xfrm>
          <a:prstGeom prst="roundRect">
            <a:avLst/>
          </a:prstGeom>
          <a:solidFill>
            <a:srgbClr val="9BBB59">
              <a:lumMod val="40000"/>
              <a:lumOff val="60000"/>
            </a:srgbClr>
          </a:solidFill>
          <a:ln w="25400" cap="flat" cmpd="sng" algn="ctr">
            <a:solidFill>
              <a:srgbClr val="00B05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dirty="0" smtClean="0">
                <a:ln>
                  <a:noFill/>
                </a:ln>
                <a:solidFill>
                  <a:srgbClr val="00B050"/>
                </a:solidFill>
                <a:effectLst/>
                <a:uLnTx/>
                <a:uFillTx/>
                <a:latin typeface="Calibri"/>
                <a:ea typeface="+mn-ea"/>
                <a:cs typeface="+mn-cs"/>
              </a:rPr>
              <a:t>Genome</a:t>
            </a:r>
            <a:endParaRPr kumimoji="0" lang="en-US" sz="2800" b="1" i="0" u="none" strike="noStrike" kern="0" cap="none" spc="0" normalizeH="0" baseline="0" dirty="0">
              <a:ln>
                <a:noFill/>
              </a:ln>
              <a:solidFill>
                <a:srgbClr val="00B050"/>
              </a:solidFill>
              <a:effectLst/>
              <a:uLnTx/>
              <a:uFillTx/>
              <a:latin typeface="Calibri"/>
              <a:ea typeface="+mn-ea"/>
              <a:cs typeface="+mn-cs"/>
            </a:endParaRPr>
          </a:p>
        </p:txBody>
      </p:sp>
      <p:sp>
        <p:nvSpPr>
          <p:cNvPr id="32" name="Rectangle à coins arrondis 31"/>
          <p:cNvSpPr/>
          <p:nvPr/>
        </p:nvSpPr>
        <p:spPr>
          <a:xfrm>
            <a:off x="5084590" y="1836937"/>
            <a:ext cx="2433638" cy="460375"/>
          </a:xfrm>
          <a:prstGeom prst="roundRect">
            <a:avLst/>
          </a:prstGeom>
          <a:solidFill>
            <a:srgbClr val="4F81BD">
              <a:lumMod val="40000"/>
              <a:lumOff val="60000"/>
            </a:srgbClr>
          </a:solidFill>
          <a:ln w="25400" cap="flat" cmpd="sng" algn="ctr">
            <a:solidFill>
              <a:srgbClr val="0033CC"/>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dirty="0" smtClean="0">
                <a:ln>
                  <a:noFill/>
                </a:ln>
                <a:solidFill>
                  <a:srgbClr val="0033CC"/>
                </a:solidFill>
                <a:effectLst/>
                <a:uLnTx/>
                <a:uFillTx/>
                <a:latin typeface="Calibri"/>
                <a:ea typeface="+mn-ea"/>
                <a:cs typeface="+mn-cs"/>
              </a:rPr>
              <a:t>Transcriptome</a:t>
            </a:r>
            <a:endParaRPr kumimoji="0" lang="en-US" sz="2800" b="1" i="0" u="none" strike="noStrike" kern="0" cap="none" spc="0" normalizeH="0" baseline="0" dirty="0">
              <a:ln>
                <a:noFill/>
              </a:ln>
              <a:solidFill>
                <a:srgbClr val="0033CC"/>
              </a:solidFill>
              <a:effectLst/>
              <a:uLnTx/>
              <a:uFillTx/>
              <a:latin typeface="Calibri"/>
              <a:ea typeface="+mn-ea"/>
              <a:cs typeface="+mn-cs"/>
            </a:endParaRPr>
          </a:p>
        </p:txBody>
      </p:sp>
      <p:sp>
        <p:nvSpPr>
          <p:cNvPr id="33" name="Rectangle à coins arrondis 32"/>
          <p:cNvSpPr/>
          <p:nvPr/>
        </p:nvSpPr>
        <p:spPr>
          <a:xfrm>
            <a:off x="9154940" y="1836937"/>
            <a:ext cx="1714500" cy="460375"/>
          </a:xfrm>
          <a:prstGeom prst="roundRect">
            <a:avLst/>
          </a:prstGeom>
          <a:solidFill>
            <a:srgbClr val="C0504D">
              <a:lumMod val="20000"/>
              <a:lumOff val="80000"/>
            </a:srgbClr>
          </a:solidFill>
          <a:ln w="25400" cap="flat" cmpd="sng" algn="ctr">
            <a:solidFill>
              <a:srgbClr val="FF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dirty="0" smtClean="0">
                <a:ln>
                  <a:noFill/>
                </a:ln>
                <a:solidFill>
                  <a:srgbClr val="FF0000"/>
                </a:solidFill>
                <a:effectLst/>
                <a:uLnTx/>
                <a:uFillTx/>
                <a:latin typeface="Calibri"/>
                <a:ea typeface="+mn-ea"/>
                <a:cs typeface="+mn-cs"/>
              </a:rPr>
              <a:t>Proteome</a:t>
            </a:r>
            <a:endParaRPr kumimoji="0" lang="en-US" sz="2600" b="1" i="0" u="none" strike="noStrike" kern="0" cap="none" spc="0" normalizeH="0" baseline="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6771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24" y="0"/>
            <a:ext cx="10048875" cy="1467351"/>
          </a:xfrm>
        </p:spPr>
        <p:txBody>
          <a:bodyPr/>
          <a:lstStyle/>
          <a:p>
            <a:r>
              <a:rPr lang="en-US" dirty="0" smtClean="0">
                <a:solidFill>
                  <a:schemeClr val="accent1">
                    <a:lumMod val="50000"/>
                  </a:schemeClr>
                </a:solidFill>
              </a:rPr>
              <a:t>Open access and data sharing</a:t>
            </a:r>
            <a:endParaRPr lang="en-US" dirty="0">
              <a:solidFill>
                <a:schemeClr val="accent1">
                  <a:lumMod val="50000"/>
                </a:schemeClr>
              </a:solidFill>
            </a:endParaRPr>
          </a:p>
        </p:txBody>
      </p:sp>
      <p:sp>
        <p:nvSpPr>
          <p:cNvPr id="3" name="Espace réservé du contenu 2"/>
          <p:cNvSpPr>
            <a:spLocks noGrp="1"/>
          </p:cNvSpPr>
          <p:nvPr>
            <p:ph idx="1"/>
          </p:nvPr>
        </p:nvSpPr>
        <p:spPr>
          <a:xfrm>
            <a:off x="6476999" y="1628775"/>
            <a:ext cx="5457826" cy="4886324"/>
          </a:xfrm>
        </p:spPr>
        <p:txBody>
          <a:bodyPr>
            <a:normAutofit/>
          </a:bodyPr>
          <a:lstStyle/>
          <a:p>
            <a:r>
              <a:rPr lang="en-US" dirty="0" smtClean="0"/>
              <a:t>Publishing to proteomics journals requires to submit datasets to public repositories</a:t>
            </a:r>
          </a:p>
          <a:p>
            <a:pPr lvl="1"/>
            <a:r>
              <a:rPr lang="en-US" b="1" dirty="0" smtClean="0"/>
              <a:t>PRIDE</a:t>
            </a:r>
            <a:r>
              <a:rPr lang="en-US" dirty="0" smtClean="0"/>
              <a:t>, </a:t>
            </a:r>
            <a:r>
              <a:rPr lang="en-US" dirty="0" err="1" smtClean="0"/>
              <a:t>MassIVE</a:t>
            </a:r>
            <a:r>
              <a:rPr lang="en-US" dirty="0" smtClean="0"/>
              <a:t>, Panorama, …</a:t>
            </a:r>
          </a:p>
          <a:p>
            <a:pPr lvl="1"/>
            <a:endParaRPr lang="en-US" dirty="0" smtClean="0"/>
          </a:p>
          <a:p>
            <a:r>
              <a:rPr lang="en-US" dirty="0" smtClean="0"/>
              <a:t>Huge number of </a:t>
            </a:r>
            <a:r>
              <a:rPr lang="en-US" dirty="0"/>
              <a:t>datasets </a:t>
            </a:r>
            <a:r>
              <a:rPr lang="en-US" dirty="0" smtClean="0"/>
              <a:t>available</a:t>
            </a:r>
          </a:p>
          <a:p>
            <a:pPr lvl="1"/>
            <a:r>
              <a:rPr lang="en-US" dirty="0" smtClean="0"/>
              <a:t>Meant to be used, reused, reprocessed and repurposed</a:t>
            </a:r>
          </a:p>
          <a:p>
            <a:endParaRPr lang="en-US" dirty="0" smtClean="0"/>
          </a:p>
          <a:p>
            <a:r>
              <a:rPr lang="en-US" dirty="0" smtClean="0"/>
              <a:t>A </a:t>
            </a:r>
            <a:r>
              <a:rPr lang="en-US" dirty="0"/>
              <a:t>gold mine for machine learning !</a:t>
            </a:r>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3</a:t>
            </a:fld>
            <a:endParaRPr lang="fr-FR" dirty="0"/>
          </a:p>
        </p:txBody>
      </p:sp>
      <p:pic>
        <p:nvPicPr>
          <p:cNvPr id="8" name="Image 7"/>
          <p:cNvPicPr>
            <a:picLocks noChangeAspect="1"/>
          </p:cNvPicPr>
          <p:nvPr/>
        </p:nvPicPr>
        <p:blipFill rotWithShape="1">
          <a:blip r:embed="rId3"/>
          <a:srcRect l="1573" t="2116" r="1198" b="1956"/>
          <a:stretch/>
        </p:blipFill>
        <p:spPr>
          <a:xfrm>
            <a:off x="312214" y="3129395"/>
            <a:ext cx="5938708" cy="3385704"/>
          </a:xfrm>
          <a:prstGeom prst="rect">
            <a:avLst/>
          </a:prstGeom>
        </p:spPr>
      </p:pic>
      <p:pic>
        <p:nvPicPr>
          <p:cNvPr id="9" name="Picture 2">
            <a:extLst>
              <a:ext uri="{FF2B5EF4-FFF2-40B4-BE49-F238E27FC236}">
                <a16:creationId xmlns:a16="http://schemas.microsoft.com/office/drawing/2014/main" id="{D56868A1-A75C-4722-A9BD-05E34A0D842A}"/>
              </a:ext>
            </a:extLst>
          </p:cNvPr>
          <p:cNvPicPr>
            <a:picLocks noChangeAspect="1"/>
          </p:cNvPicPr>
          <p:nvPr/>
        </p:nvPicPr>
        <p:blipFill>
          <a:blip r:embed="rId4"/>
          <a:stretch>
            <a:fillRect/>
          </a:stretch>
        </p:blipFill>
        <p:spPr>
          <a:xfrm>
            <a:off x="1012301" y="1539680"/>
            <a:ext cx="4538534" cy="1443928"/>
          </a:xfrm>
          <a:prstGeom prst="rect">
            <a:avLst/>
          </a:prstGeom>
        </p:spPr>
      </p:pic>
      <p:sp>
        <p:nvSpPr>
          <p:cNvPr id="5" name="ZoneTexte 4"/>
          <p:cNvSpPr txBox="1"/>
          <p:nvPr/>
        </p:nvSpPr>
        <p:spPr>
          <a:xfrm>
            <a:off x="312214" y="6540698"/>
            <a:ext cx="2030236" cy="307777"/>
          </a:xfrm>
          <a:prstGeom prst="rect">
            <a:avLst/>
          </a:prstGeom>
          <a:noFill/>
        </p:spPr>
        <p:txBody>
          <a:bodyPr wrap="none" rtlCol="0">
            <a:spAutoFit/>
          </a:bodyPr>
          <a:lstStyle>
            <a:defPPr>
              <a:defRPr lang="fr-FR"/>
            </a:defPPr>
            <a:lvl1pPr>
              <a:defRPr sz="1400" i="1"/>
            </a:lvl1pPr>
          </a:lstStyle>
          <a:p>
            <a:r>
              <a:rPr lang="en-US" dirty="0" err="1" smtClean="0"/>
              <a:t>Vaudel</a:t>
            </a:r>
            <a:r>
              <a:rPr lang="en-US" dirty="0" smtClean="0"/>
              <a:t>, Proteomics, 2016</a:t>
            </a:r>
            <a:endParaRPr lang="en-US" dirty="0"/>
          </a:p>
        </p:txBody>
      </p:sp>
    </p:spTree>
    <p:extLst>
      <p:ext uri="{BB962C8B-B14F-4D97-AF65-F5344CB8AC3E}">
        <p14:creationId xmlns:p14="http://schemas.microsoft.com/office/powerpoint/2010/main" val="37329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A1CC53-407A-4180-AB4C-DDBB7463E20F}" type="slidenum">
              <a:rPr lang="en-US" smtClean="0"/>
              <a:t>4</a:t>
            </a:fld>
            <a:endParaRPr lang="en-US" dirty="0"/>
          </a:p>
        </p:txBody>
      </p:sp>
      <p:pic>
        <p:nvPicPr>
          <p:cNvPr id="21" name="Image 20">
            <a:extLst>
              <a:ext uri="{FF2B5EF4-FFF2-40B4-BE49-F238E27FC236}">
                <a16:creationId xmlns:a16="http://schemas.microsoft.com/office/drawing/2014/main" id="{8186DE27-221B-1C47-A119-1184DB67D196}"/>
              </a:ext>
            </a:extLst>
          </p:cNvPr>
          <p:cNvPicPr>
            <a:picLocks noChangeAspect="1"/>
          </p:cNvPicPr>
          <p:nvPr/>
        </p:nvPicPr>
        <p:blipFill>
          <a:blip r:embed="rId3"/>
          <a:stretch>
            <a:fillRect/>
          </a:stretch>
        </p:blipFill>
        <p:spPr>
          <a:xfrm>
            <a:off x="1534877" y="3178175"/>
            <a:ext cx="1661032" cy="3111807"/>
          </a:xfrm>
          <a:prstGeom prst="rect">
            <a:avLst/>
          </a:prstGeom>
        </p:spPr>
      </p:pic>
      <p:pic>
        <p:nvPicPr>
          <p:cNvPr id="22" name="Image 21">
            <a:extLst>
              <a:ext uri="{FF2B5EF4-FFF2-40B4-BE49-F238E27FC236}">
                <a16:creationId xmlns:a16="http://schemas.microsoft.com/office/drawing/2014/main" id="{CEDB4CAF-66F2-C84D-8230-AEC41519FF43}"/>
              </a:ext>
            </a:extLst>
          </p:cNvPr>
          <p:cNvPicPr>
            <a:picLocks noChangeAspect="1"/>
          </p:cNvPicPr>
          <p:nvPr/>
        </p:nvPicPr>
        <p:blipFill>
          <a:blip r:embed="rId4"/>
          <a:stretch>
            <a:fillRect/>
          </a:stretch>
        </p:blipFill>
        <p:spPr>
          <a:xfrm>
            <a:off x="3682862" y="3178175"/>
            <a:ext cx="4174123" cy="3248931"/>
          </a:xfrm>
          <a:prstGeom prst="rect">
            <a:avLst/>
          </a:prstGeom>
        </p:spPr>
      </p:pic>
      <p:sp>
        <p:nvSpPr>
          <p:cNvPr id="23" name="ZoneTexte 22">
            <a:extLst>
              <a:ext uri="{FF2B5EF4-FFF2-40B4-BE49-F238E27FC236}">
                <a16:creationId xmlns:a16="http://schemas.microsoft.com/office/drawing/2014/main" id="{70ADF4DA-430B-BE4D-9826-5458EB9D2178}"/>
              </a:ext>
            </a:extLst>
          </p:cNvPr>
          <p:cNvSpPr txBox="1"/>
          <p:nvPr/>
        </p:nvSpPr>
        <p:spPr>
          <a:xfrm>
            <a:off x="7173686" y="3406108"/>
            <a:ext cx="2013857" cy="369332"/>
          </a:xfrm>
          <a:prstGeom prst="rect">
            <a:avLst/>
          </a:prstGeom>
          <a:solidFill>
            <a:schemeClr val="bg1"/>
          </a:solidFill>
        </p:spPr>
        <p:txBody>
          <a:bodyPr wrap="square" rtlCol="0">
            <a:spAutoFit/>
          </a:bodyPr>
          <a:lstStyle/>
          <a:p>
            <a:endParaRPr lang="en-US" dirty="0"/>
          </a:p>
        </p:txBody>
      </p:sp>
      <p:sp>
        <p:nvSpPr>
          <p:cNvPr id="24" name="Rectangle 23">
            <a:extLst>
              <a:ext uri="{FF2B5EF4-FFF2-40B4-BE49-F238E27FC236}">
                <a16:creationId xmlns:a16="http://schemas.microsoft.com/office/drawing/2014/main" id="{137EF7C1-A9A4-7146-8C8D-B55C77F1127C}"/>
              </a:ext>
            </a:extLst>
          </p:cNvPr>
          <p:cNvSpPr/>
          <p:nvPr/>
        </p:nvSpPr>
        <p:spPr>
          <a:xfrm>
            <a:off x="5454071" y="3082594"/>
            <a:ext cx="2514600" cy="1331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llipse 24"/>
          <p:cNvSpPr/>
          <p:nvPr/>
        </p:nvSpPr>
        <p:spPr>
          <a:xfrm>
            <a:off x="6124056" y="3256263"/>
            <a:ext cx="1732929" cy="3988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Identification</a:t>
            </a:r>
            <a:endParaRPr lang="en-US" sz="1400" b="1" dirty="0">
              <a:solidFill>
                <a:srgbClr val="002060"/>
              </a:solidFill>
            </a:endParaRPr>
          </a:p>
        </p:txBody>
      </p:sp>
      <p:sp>
        <p:nvSpPr>
          <p:cNvPr id="26" name="Ellipse 25"/>
          <p:cNvSpPr/>
          <p:nvPr/>
        </p:nvSpPr>
        <p:spPr>
          <a:xfrm>
            <a:off x="6098061" y="3879193"/>
            <a:ext cx="1810336" cy="38919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Quantification </a:t>
            </a:r>
            <a:endParaRPr lang="en-US" sz="1400" b="1" dirty="0">
              <a:solidFill>
                <a:srgbClr val="002060"/>
              </a:solidFill>
            </a:endParaRPr>
          </a:p>
        </p:txBody>
      </p:sp>
      <p:pic>
        <p:nvPicPr>
          <p:cNvPr id="27" name="Image 26"/>
          <p:cNvPicPr>
            <a:picLocks noChangeAspect="1"/>
          </p:cNvPicPr>
          <p:nvPr/>
        </p:nvPicPr>
        <p:blipFill rotWithShape="1">
          <a:blip r:embed="rId5"/>
          <a:srcRect l="13927" t="17118" r="48590"/>
          <a:stretch/>
        </p:blipFill>
        <p:spPr>
          <a:xfrm>
            <a:off x="8958027" y="3015359"/>
            <a:ext cx="1110342" cy="1278901"/>
          </a:xfrm>
          <a:prstGeom prst="rect">
            <a:avLst/>
          </a:prstGeom>
        </p:spPr>
      </p:pic>
      <p:pic>
        <p:nvPicPr>
          <p:cNvPr id="28" name="Image 27"/>
          <p:cNvPicPr>
            <a:picLocks noChangeAspect="1"/>
          </p:cNvPicPr>
          <p:nvPr/>
        </p:nvPicPr>
        <p:blipFill rotWithShape="1">
          <a:blip r:embed="rId6"/>
          <a:srcRect r="14228"/>
          <a:stretch/>
        </p:blipFill>
        <p:spPr>
          <a:xfrm>
            <a:off x="8734506" y="4294260"/>
            <a:ext cx="1557384" cy="1827998"/>
          </a:xfrm>
          <a:prstGeom prst="rect">
            <a:avLst/>
          </a:prstGeom>
        </p:spPr>
      </p:pic>
      <p:sp>
        <p:nvSpPr>
          <p:cNvPr id="29" name="Ellipse 28">
            <a:extLst>
              <a:ext uri="{FF2B5EF4-FFF2-40B4-BE49-F238E27FC236}">
                <a16:creationId xmlns:a16="http://schemas.microsoft.com/office/drawing/2014/main" id="{146FC2E0-1004-CD45-8D8C-101870AF428D}"/>
              </a:ext>
            </a:extLst>
          </p:cNvPr>
          <p:cNvSpPr/>
          <p:nvPr/>
        </p:nvSpPr>
        <p:spPr>
          <a:xfrm>
            <a:off x="652633" y="3282391"/>
            <a:ext cx="1039392" cy="38919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Sample</a:t>
            </a:r>
            <a:endParaRPr lang="en-US" sz="1400" b="1" dirty="0">
              <a:solidFill>
                <a:srgbClr val="002060"/>
              </a:solidFill>
            </a:endParaRPr>
          </a:p>
        </p:txBody>
      </p:sp>
      <p:sp>
        <p:nvSpPr>
          <p:cNvPr id="30" name="Ellipse 29">
            <a:extLst>
              <a:ext uri="{FF2B5EF4-FFF2-40B4-BE49-F238E27FC236}">
                <a16:creationId xmlns:a16="http://schemas.microsoft.com/office/drawing/2014/main" id="{B57EDDCD-4CBF-FD4B-8064-09652098964D}"/>
              </a:ext>
            </a:extLst>
          </p:cNvPr>
          <p:cNvSpPr/>
          <p:nvPr/>
        </p:nvSpPr>
        <p:spPr>
          <a:xfrm>
            <a:off x="447085" y="4402982"/>
            <a:ext cx="1324952" cy="38919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Proteins</a:t>
            </a:r>
            <a:endParaRPr lang="en-US" sz="1400" b="1" dirty="0">
              <a:solidFill>
                <a:srgbClr val="002060"/>
              </a:solidFill>
            </a:endParaRPr>
          </a:p>
        </p:txBody>
      </p:sp>
      <p:sp>
        <p:nvSpPr>
          <p:cNvPr id="31" name="Ellipse 30">
            <a:extLst>
              <a:ext uri="{FF2B5EF4-FFF2-40B4-BE49-F238E27FC236}">
                <a16:creationId xmlns:a16="http://schemas.microsoft.com/office/drawing/2014/main" id="{9B992EE7-8566-DC4F-83F5-A90A5AD7BEA5}"/>
              </a:ext>
            </a:extLst>
          </p:cNvPr>
          <p:cNvSpPr/>
          <p:nvPr/>
        </p:nvSpPr>
        <p:spPr>
          <a:xfrm>
            <a:off x="527097" y="5716327"/>
            <a:ext cx="1164928" cy="38919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Peptides</a:t>
            </a:r>
            <a:endParaRPr lang="en-US" sz="1400" b="1" dirty="0">
              <a:solidFill>
                <a:srgbClr val="002060"/>
              </a:solidFill>
            </a:endParaRPr>
          </a:p>
        </p:txBody>
      </p:sp>
      <p:sp>
        <p:nvSpPr>
          <p:cNvPr id="32" name="Flèche droite 31"/>
          <p:cNvSpPr/>
          <p:nvPr/>
        </p:nvSpPr>
        <p:spPr>
          <a:xfrm>
            <a:off x="371476" y="1386352"/>
            <a:ext cx="11354706" cy="20693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à coins arrondis 32"/>
          <p:cNvSpPr/>
          <p:nvPr/>
        </p:nvSpPr>
        <p:spPr>
          <a:xfrm>
            <a:off x="447085" y="1960974"/>
            <a:ext cx="2619965" cy="924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Biological samples preparation</a:t>
            </a:r>
            <a:endParaRPr lang="en-US" dirty="0">
              <a:solidFill>
                <a:sysClr val="windowText" lastClr="000000"/>
              </a:solidFill>
            </a:endParaRPr>
          </a:p>
        </p:txBody>
      </p:sp>
      <p:sp>
        <p:nvSpPr>
          <p:cNvPr id="34" name="Rectangle à coins arrondis 33"/>
          <p:cNvSpPr/>
          <p:nvPr/>
        </p:nvSpPr>
        <p:spPr>
          <a:xfrm>
            <a:off x="3172927" y="1960974"/>
            <a:ext cx="2440563" cy="924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LC-MS/MS analysis</a:t>
            </a:r>
          </a:p>
          <a:p>
            <a:pPr algn="ctr"/>
            <a:r>
              <a:rPr lang="en-US" dirty="0" smtClean="0">
                <a:solidFill>
                  <a:sysClr val="windowText" lastClr="000000"/>
                </a:solidFill>
              </a:rPr>
              <a:t>DDA or DIA</a:t>
            </a:r>
            <a:endParaRPr lang="en-US" dirty="0">
              <a:solidFill>
                <a:sysClr val="windowText" lastClr="000000"/>
              </a:solidFill>
            </a:endParaRPr>
          </a:p>
        </p:txBody>
      </p:sp>
      <p:sp>
        <p:nvSpPr>
          <p:cNvPr id="35" name="Rectangle à coins arrondis 34"/>
          <p:cNvSpPr/>
          <p:nvPr/>
        </p:nvSpPr>
        <p:spPr>
          <a:xfrm>
            <a:off x="5719367" y="1960974"/>
            <a:ext cx="2440563" cy="924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Data validation</a:t>
            </a:r>
            <a:endParaRPr lang="en-US" dirty="0">
              <a:solidFill>
                <a:sysClr val="windowText" lastClr="000000"/>
              </a:solidFill>
            </a:endParaRPr>
          </a:p>
        </p:txBody>
      </p:sp>
      <p:sp>
        <p:nvSpPr>
          <p:cNvPr id="36" name="Rectangle à coins arrondis 35"/>
          <p:cNvSpPr/>
          <p:nvPr/>
        </p:nvSpPr>
        <p:spPr>
          <a:xfrm>
            <a:off x="8265806" y="1960974"/>
            <a:ext cx="2440563" cy="924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Statistical analysis</a:t>
            </a:r>
            <a:endParaRPr lang="en-US" dirty="0">
              <a:solidFill>
                <a:sysClr val="windowText" lastClr="000000"/>
              </a:solidFill>
            </a:endParaRPr>
          </a:p>
        </p:txBody>
      </p:sp>
      <p:sp>
        <p:nvSpPr>
          <p:cNvPr id="3" name="Ellipse 2"/>
          <p:cNvSpPr/>
          <p:nvPr/>
        </p:nvSpPr>
        <p:spPr>
          <a:xfrm>
            <a:off x="3182283" y="4517592"/>
            <a:ext cx="4987003" cy="2127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39892" y="5334000"/>
            <a:ext cx="2627158" cy="1253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Légende encadrée 1 38"/>
          <p:cNvSpPr/>
          <p:nvPr/>
        </p:nvSpPr>
        <p:spPr>
          <a:xfrm>
            <a:off x="8343938" y="6213477"/>
            <a:ext cx="1908777" cy="462644"/>
          </a:xfrm>
          <a:prstGeom prst="borderCallout1">
            <a:avLst>
              <a:gd name="adj1" fmla="val 49781"/>
              <a:gd name="adj2" fmla="val -355"/>
              <a:gd name="adj3" fmla="val -3849"/>
              <a:gd name="adj4" fmla="val -3180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levels of spectra</a:t>
            </a:r>
            <a:endParaRPr lang="en-US" dirty="0">
              <a:solidFill>
                <a:schemeClr val="tx1"/>
              </a:solidFill>
            </a:endParaRPr>
          </a:p>
        </p:txBody>
      </p:sp>
      <p:sp>
        <p:nvSpPr>
          <p:cNvPr id="42" name="Ellipse 41"/>
          <p:cNvSpPr/>
          <p:nvPr/>
        </p:nvSpPr>
        <p:spPr>
          <a:xfrm>
            <a:off x="5719367" y="3082594"/>
            <a:ext cx="2624572" cy="1389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Typical MS/MS workflow</a:t>
            </a:r>
          </a:p>
        </p:txBody>
      </p:sp>
      <p:sp>
        <p:nvSpPr>
          <p:cNvPr id="40" name="Ellipse 39"/>
          <p:cNvSpPr/>
          <p:nvPr/>
        </p:nvSpPr>
        <p:spPr>
          <a:xfrm>
            <a:off x="4460914" y="2268301"/>
            <a:ext cx="614940" cy="642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9" grpId="0" animBg="1"/>
      <p:bldP spid="42"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8275694" cy="4735432"/>
          </a:xfrm>
        </p:spPr>
        <p:txBody>
          <a:bodyPr>
            <a:normAutofit/>
          </a:bodyPr>
          <a:lstStyle/>
          <a:p>
            <a:r>
              <a:rPr lang="en-US" dirty="0" smtClean="0"/>
              <a:t>DIA : Data Independent Acquisition</a:t>
            </a:r>
          </a:p>
          <a:p>
            <a:r>
              <a:rPr lang="en-US" dirty="0" smtClean="0"/>
              <a:t>DIA analyses produce multiplexed MS/MS spectra</a:t>
            </a:r>
          </a:p>
          <a:p>
            <a:pPr lvl="1"/>
            <a:r>
              <a:rPr lang="en-US" dirty="0" smtClean="0"/>
              <a:t>Multiple MS spectra are fragmented at the same time</a:t>
            </a:r>
          </a:p>
          <a:p>
            <a:pPr lvl="1"/>
            <a:r>
              <a:rPr lang="en-US" dirty="0" smtClean="0"/>
              <a:t>Link between the fragments and the precursor is lost</a:t>
            </a:r>
          </a:p>
          <a:p>
            <a:r>
              <a:rPr lang="en-US" dirty="0" smtClean="0"/>
              <a:t>Why is this link important ?</a:t>
            </a:r>
            <a:endParaRPr lang="en-US" dirty="0"/>
          </a:p>
          <a:p>
            <a:pPr lvl="1"/>
            <a:r>
              <a:rPr lang="en-US" dirty="0"/>
              <a:t>The MS spectrum gives the mass of the peptide</a:t>
            </a:r>
          </a:p>
          <a:p>
            <a:pPr lvl="1"/>
            <a:r>
              <a:rPr lang="en-US" dirty="0"/>
              <a:t>The </a:t>
            </a:r>
            <a:r>
              <a:rPr lang="en-US" dirty="0" smtClean="0"/>
              <a:t>fragments from the MS/MS </a:t>
            </a:r>
            <a:r>
              <a:rPr lang="en-US" dirty="0"/>
              <a:t>spectra give the sequence of the </a:t>
            </a:r>
            <a:r>
              <a:rPr lang="en-US" dirty="0" smtClean="0"/>
              <a:t>precursor peptide</a:t>
            </a:r>
          </a:p>
          <a:p>
            <a:r>
              <a:rPr lang="en-US" dirty="0" smtClean="0"/>
              <a:t>This link has to be provided, using a </a:t>
            </a:r>
            <a:r>
              <a:rPr lang="en-US" b="1" dirty="0" smtClean="0"/>
              <a:t>Spectral library</a:t>
            </a:r>
          </a:p>
          <a:p>
            <a:pPr lvl="1"/>
            <a:r>
              <a:rPr lang="en-US" dirty="0" smtClean="0"/>
              <a:t>Has to be produced experimentally</a:t>
            </a:r>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5</a:t>
            </a:fld>
            <a:endParaRPr lang="fr-FR"/>
          </a:p>
        </p:txBody>
      </p:sp>
      <p:pic>
        <p:nvPicPr>
          <p:cNvPr id="5" name="Image 4">
            <a:extLst>
              <a:ext uri="{FF2B5EF4-FFF2-40B4-BE49-F238E27FC236}">
                <a16:creationId xmlns:a16="http://schemas.microsoft.com/office/drawing/2014/main" id="{1FA96DBE-90AE-3F4A-8699-B6CA1A7BF6D8}"/>
              </a:ext>
            </a:extLst>
          </p:cNvPr>
          <p:cNvPicPr>
            <a:picLocks noChangeAspect="1"/>
          </p:cNvPicPr>
          <p:nvPr/>
        </p:nvPicPr>
        <p:blipFill rotWithShape="1">
          <a:blip r:embed="rId3"/>
          <a:srcRect b="24666"/>
          <a:stretch/>
        </p:blipFill>
        <p:spPr>
          <a:xfrm>
            <a:off x="9219110" y="3680836"/>
            <a:ext cx="2324359" cy="1378642"/>
          </a:xfrm>
          <a:prstGeom prst="rect">
            <a:avLst/>
          </a:prstGeom>
        </p:spPr>
      </p:pic>
      <p:sp>
        <p:nvSpPr>
          <p:cNvPr id="15" name="ZoneTexte 14">
            <a:extLst>
              <a:ext uri="{FF2B5EF4-FFF2-40B4-BE49-F238E27FC236}">
                <a16:creationId xmlns:a16="http://schemas.microsoft.com/office/drawing/2014/main" id="{519031A9-B0F3-8341-BCC4-2FD1B59B5390}"/>
              </a:ext>
            </a:extLst>
          </p:cNvPr>
          <p:cNvSpPr txBox="1"/>
          <p:nvPr/>
        </p:nvSpPr>
        <p:spPr>
          <a:xfrm>
            <a:off x="9504419" y="5077599"/>
            <a:ext cx="1970539" cy="276999"/>
          </a:xfrm>
          <a:prstGeom prst="rect">
            <a:avLst/>
          </a:prstGeom>
          <a:noFill/>
        </p:spPr>
        <p:txBody>
          <a:bodyPr wrap="none" rtlCol="0">
            <a:spAutoFit/>
          </a:bodyPr>
          <a:lstStyle/>
          <a:p>
            <a:r>
              <a:rPr lang="en-US" sz="1200" b="1" dirty="0" smtClean="0"/>
              <a:t>Multiplexed MS/MS spectra</a:t>
            </a:r>
            <a:endParaRPr lang="en-US" sz="1200" b="1" dirty="0"/>
          </a:p>
        </p:txBody>
      </p:sp>
      <p:sp>
        <p:nvSpPr>
          <p:cNvPr id="16" name="Accolade ouvrante 15"/>
          <p:cNvSpPr/>
          <p:nvPr/>
        </p:nvSpPr>
        <p:spPr>
          <a:xfrm rot="16200000">
            <a:off x="10074434" y="3139920"/>
            <a:ext cx="139651" cy="435232"/>
          </a:xfrm>
          <a:prstGeom prst="lef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B0F0"/>
              </a:solidFill>
            </a:endParaRPr>
          </a:p>
        </p:txBody>
      </p:sp>
      <p:pic>
        <p:nvPicPr>
          <p:cNvPr id="10" name="Image 9"/>
          <p:cNvPicPr>
            <a:picLocks noChangeAspect="1"/>
          </p:cNvPicPr>
          <p:nvPr/>
        </p:nvPicPr>
        <p:blipFill rotWithShape="1">
          <a:blip r:embed="rId4"/>
          <a:srcRect b="23612"/>
          <a:stretch/>
        </p:blipFill>
        <p:spPr>
          <a:xfrm>
            <a:off x="9745295" y="2392540"/>
            <a:ext cx="1486107" cy="924179"/>
          </a:xfrm>
          <a:prstGeom prst="rect">
            <a:avLst/>
          </a:prstGeom>
        </p:spPr>
      </p:pic>
      <p:cxnSp>
        <p:nvCxnSpPr>
          <p:cNvPr id="11" name="Connecteur droit 10"/>
          <p:cNvCxnSpPr/>
          <p:nvPr/>
        </p:nvCxnSpPr>
        <p:spPr>
          <a:xfrm>
            <a:off x="10009815" y="2656943"/>
            <a:ext cx="0" cy="388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0144259" y="2891356"/>
            <a:ext cx="0" cy="15373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0237224" y="2774815"/>
            <a:ext cx="0" cy="270272"/>
          </a:xfrm>
          <a:prstGeom prst="line">
            <a:avLst/>
          </a:prstGeom>
          <a:ln w="28575">
            <a:solidFill>
              <a:srgbClr val="69D1B5"/>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519031A9-B0F3-8341-BCC4-2FD1B59B5390}"/>
              </a:ext>
            </a:extLst>
          </p:cNvPr>
          <p:cNvSpPr txBox="1"/>
          <p:nvPr/>
        </p:nvSpPr>
        <p:spPr>
          <a:xfrm>
            <a:off x="9652952" y="2152046"/>
            <a:ext cx="1673471" cy="276999"/>
          </a:xfrm>
          <a:prstGeom prst="rect">
            <a:avLst/>
          </a:prstGeom>
          <a:noFill/>
        </p:spPr>
        <p:txBody>
          <a:bodyPr wrap="none" rtlCol="0">
            <a:spAutoFit/>
          </a:bodyPr>
          <a:lstStyle/>
          <a:p>
            <a:r>
              <a:rPr lang="en-US" sz="1200" b="1" dirty="0" smtClean="0"/>
              <a:t>Precursor MS spectrum</a:t>
            </a:r>
            <a:endParaRPr lang="en-US" sz="1200" b="1" dirty="0"/>
          </a:p>
        </p:txBody>
      </p:sp>
      <p:sp>
        <p:nvSpPr>
          <p:cNvPr id="14"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Specificity of DIA analyses</a:t>
            </a:r>
          </a:p>
        </p:txBody>
      </p:sp>
    </p:spTree>
    <p:extLst>
      <p:ext uri="{BB962C8B-B14F-4D97-AF65-F5344CB8AC3E}">
        <p14:creationId xmlns:p14="http://schemas.microsoft.com/office/powerpoint/2010/main" val="397579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A1CC53-407A-4180-AB4C-DDBB7463E20F}" type="slidenum">
              <a:rPr lang="fr-FR" smtClean="0"/>
              <a:t>6</a:t>
            </a:fld>
            <a:endParaRPr lang="fr-F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04492444"/>
              </p:ext>
            </p:extLst>
          </p:nvPr>
        </p:nvGraphicFramePr>
        <p:xfrm>
          <a:off x="838200" y="1927885"/>
          <a:ext cx="9089440" cy="2384443"/>
        </p:xfrm>
        <a:graphic>
          <a:graphicData uri="http://schemas.openxmlformats.org/drawingml/2006/table">
            <a:tbl>
              <a:tblPr firstRow="1" bandRow="1">
                <a:tableStyleId>{7E9639D4-E3E2-4D34-9284-5A2195B3D0D7}</a:tableStyleId>
              </a:tblPr>
              <a:tblGrid>
                <a:gridCol w="908944">
                  <a:extLst>
                    <a:ext uri="{9D8B030D-6E8A-4147-A177-3AD203B41FA5}">
                      <a16:colId xmlns:a16="http://schemas.microsoft.com/office/drawing/2014/main" val="3047104761"/>
                    </a:ext>
                  </a:extLst>
                </a:gridCol>
                <a:gridCol w="908944">
                  <a:extLst>
                    <a:ext uri="{9D8B030D-6E8A-4147-A177-3AD203B41FA5}">
                      <a16:colId xmlns:a16="http://schemas.microsoft.com/office/drawing/2014/main" val="3640626060"/>
                    </a:ext>
                  </a:extLst>
                </a:gridCol>
                <a:gridCol w="908944">
                  <a:extLst>
                    <a:ext uri="{9D8B030D-6E8A-4147-A177-3AD203B41FA5}">
                      <a16:colId xmlns:a16="http://schemas.microsoft.com/office/drawing/2014/main" val="3380274532"/>
                    </a:ext>
                  </a:extLst>
                </a:gridCol>
                <a:gridCol w="908944">
                  <a:extLst>
                    <a:ext uri="{9D8B030D-6E8A-4147-A177-3AD203B41FA5}">
                      <a16:colId xmlns:a16="http://schemas.microsoft.com/office/drawing/2014/main" val="2217750131"/>
                    </a:ext>
                  </a:extLst>
                </a:gridCol>
                <a:gridCol w="908944">
                  <a:extLst>
                    <a:ext uri="{9D8B030D-6E8A-4147-A177-3AD203B41FA5}">
                      <a16:colId xmlns:a16="http://schemas.microsoft.com/office/drawing/2014/main" val="3946244353"/>
                    </a:ext>
                  </a:extLst>
                </a:gridCol>
                <a:gridCol w="908944">
                  <a:extLst>
                    <a:ext uri="{9D8B030D-6E8A-4147-A177-3AD203B41FA5}">
                      <a16:colId xmlns:a16="http://schemas.microsoft.com/office/drawing/2014/main" val="4280242"/>
                    </a:ext>
                  </a:extLst>
                </a:gridCol>
                <a:gridCol w="908944">
                  <a:extLst>
                    <a:ext uri="{9D8B030D-6E8A-4147-A177-3AD203B41FA5}">
                      <a16:colId xmlns:a16="http://schemas.microsoft.com/office/drawing/2014/main" val="2008995903"/>
                    </a:ext>
                  </a:extLst>
                </a:gridCol>
                <a:gridCol w="908944">
                  <a:extLst>
                    <a:ext uri="{9D8B030D-6E8A-4147-A177-3AD203B41FA5}">
                      <a16:colId xmlns:a16="http://schemas.microsoft.com/office/drawing/2014/main" val="2113686357"/>
                    </a:ext>
                  </a:extLst>
                </a:gridCol>
                <a:gridCol w="908944">
                  <a:extLst>
                    <a:ext uri="{9D8B030D-6E8A-4147-A177-3AD203B41FA5}">
                      <a16:colId xmlns:a16="http://schemas.microsoft.com/office/drawing/2014/main" val="1753182331"/>
                    </a:ext>
                  </a:extLst>
                </a:gridCol>
                <a:gridCol w="908944">
                  <a:extLst>
                    <a:ext uri="{9D8B030D-6E8A-4147-A177-3AD203B41FA5}">
                      <a16:colId xmlns:a16="http://schemas.microsoft.com/office/drawing/2014/main" val="1671740349"/>
                    </a:ext>
                  </a:extLst>
                </a:gridCol>
              </a:tblGrid>
              <a:tr h="327400">
                <a:tc>
                  <a:txBody>
                    <a:bodyPr/>
                    <a:lstStyle/>
                    <a:p>
                      <a:pPr algn="ctr" fontAlgn="b"/>
                      <a:r>
                        <a:rPr lang="en-US" sz="1400" b="0" u="none" strike="noStrike" noProof="0" dirty="0" smtClean="0">
                          <a:solidFill>
                            <a:schemeClr val="tx1"/>
                          </a:solidFill>
                          <a:effectLst/>
                        </a:rPr>
                        <a:t>Sample name</a:t>
                      </a:r>
                      <a:endParaRPr lang="en-US" sz="1400" b="0" i="0" u="none" strike="noStrike" noProof="0"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Protein name</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Peptide sequence</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Precursor m/z</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Precursor charge</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Retention time</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Fragment m/z</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Fragment charge</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Fragment intensity</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0" u="none" strike="noStrike" noProof="0" dirty="0" smtClean="0">
                          <a:solidFill>
                            <a:schemeClr val="tx1"/>
                          </a:solidFill>
                          <a:effectLst/>
                        </a:rPr>
                        <a:t>Fragment series</a:t>
                      </a:r>
                      <a:endParaRPr lang="en-US" sz="1400" b="0" i="0" u="none" strike="noStrike" noProof="0"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24619219"/>
                  </a:ext>
                </a:extLst>
              </a:tr>
              <a:tr h="278314">
                <a:tc>
                  <a:txBody>
                    <a:bodyPr/>
                    <a:lstStyle/>
                    <a:p>
                      <a:pPr algn="ctr" fontAlgn="b"/>
                      <a:r>
                        <a:rPr lang="fr-FR" sz="1100" u="none" strike="noStrike" dirty="0">
                          <a:effectLst/>
                        </a:rPr>
                        <a:t>QX2092NP</a:t>
                      </a:r>
                      <a:endParaRPr lang="fr-FR"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PMA1_YEAST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GFRALGVAR</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316.1908876</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5.422805</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345.2244799</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22.78468</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y3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902679"/>
                  </a:ext>
                </a:extLst>
              </a:tr>
              <a:tr h="278314">
                <a:tc>
                  <a:txBody>
                    <a:bodyPr/>
                    <a:lstStyle/>
                    <a:p>
                      <a:pPr algn="ctr" fontAlgn="b"/>
                      <a:r>
                        <a:rPr lang="fr-FR" sz="1100" u="none" strike="noStrike">
                          <a:effectLst/>
                        </a:rPr>
                        <a:t>QX2092NP</a:t>
                      </a:r>
                      <a:endParaRPr lang="fr-FR"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PMA1_YEAST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316.1908876</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5.422805</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361.1982651</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25.04649</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b3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677181"/>
                  </a:ext>
                </a:extLst>
              </a:tr>
              <a:tr h="278314">
                <a:tc>
                  <a:txBody>
                    <a:bodyPr/>
                    <a:lstStyle/>
                    <a:p>
                      <a:pPr algn="ctr" fontAlgn="b"/>
                      <a:r>
                        <a:rPr lang="fr-FR" sz="1100" u="none" strike="noStrike" dirty="0">
                          <a:effectLst/>
                        </a:rPr>
                        <a:t>QX2092NP</a:t>
                      </a:r>
                      <a:endParaRPr lang="fr-FR"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PMA1_YEAST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316.1908876</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5.422805</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371.7377544</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17.58862</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y7</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50346"/>
                  </a:ext>
                </a:extLst>
              </a:tr>
              <a:tr h="278314">
                <a:tc>
                  <a:txBody>
                    <a:bodyPr/>
                    <a:lstStyle/>
                    <a:p>
                      <a:pPr algn="ctr" fontAlgn="b"/>
                      <a:r>
                        <a:rPr lang="fr-FR" sz="1100" u="none" strike="noStrike">
                          <a:effectLst/>
                        </a:rPr>
                        <a:t>QX2092NP</a:t>
                      </a:r>
                      <a:endParaRPr lang="fr-FR"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PMA1_YEAST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316.1908876</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5.422805</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402.2459436</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y4</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834149"/>
                  </a:ext>
                </a:extLst>
              </a:tr>
              <a:tr h="278314">
                <a:tc>
                  <a:txBody>
                    <a:bodyPr/>
                    <a:lstStyle/>
                    <a:p>
                      <a:pPr algn="ctr" fontAlgn="b"/>
                      <a:r>
                        <a:rPr lang="fr-FR" sz="1100" u="none" strike="noStrike">
                          <a:effectLst/>
                        </a:rPr>
                        <a:t>QX2092NP</a:t>
                      </a:r>
                      <a:endParaRPr lang="fr-FR"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PMA1_YEAST</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316.1908876</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5.422805</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432.2353789</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17.93857</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b4</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5035723"/>
                  </a:ext>
                </a:extLst>
              </a:tr>
              <a:tr h="278314">
                <a:tc>
                  <a:txBody>
                    <a:bodyPr/>
                    <a:lstStyle/>
                    <a:p>
                      <a:pPr algn="ctr" fontAlgn="b"/>
                      <a:r>
                        <a:rPr lang="fr-FR" sz="1100" u="none" strike="noStrike">
                          <a:effectLst/>
                        </a:rPr>
                        <a:t>QX2092NP</a:t>
                      </a:r>
                      <a:endParaRPr lang="fr-FR"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PMA1_YEAST</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316.1908876</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5.422805</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545.3194429</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8.294768</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a:effectLst/>
                        </a:rPr>
                        <a:t>b5</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200702"/>
                  </a:ext>
                </a:extLst>
              </a:tr>
              <a:tr h="278314">
                <a:tc>
                  <a:txBody>
                    <a:bodyPr/>
                    <a:lstStyle/>
                    <a:p>
                      <a:pPr algn="ctr" fontAlgn="b"/>
                      <a:r>
                        <a:rPr lang="fr-FR" sz="1100" u="none" strike="noStrike" dirty="0">
                          <a:effectLst/>
                        </a:rPr>
                        <a:t>QX2092NP</a:t>
                      </a:r>
                      <a:endParaRPr lang="fr-FR"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a:effectLst/>
                        </a:rPr>
                        <a:t>PMA1_YEAST</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a:effectLst/>
                        </a:rPr>
                        <a:t>GFRALGVAR</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316.1908876</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a:effectLst/>
                        </a:rPr>
                        <a:t>5.422805</a:t>
                      </a:r>
                      <a:endParaRPr lang="fr-F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602.3409066</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13.1508</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fr-FR" sz="1100" u="none" strike="noStrike" dirty="0">
                          <a:effectLst/>
                        </a:rPr>
                        <a:t>b6</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89752049"/>
                  </a:ext>
                </a:extLst>
              </a:tr>
            </a:tbl>
          </a:graphicData>
        </a:graphic>
      </p:graphicFrame>
      <p:pic>
        <p:nvPicPr>
          <p:cNvPr id="24" name="Image 23">
            <a:extLst>
              <a:ext uri="{FF2B5EF4-FFF2-40B4-BE49-F238E27FC236}">
                <a16:creationId xmlns:a16="http://schemas.microsoft.com/office/drawing/2014/main" id="{1FA96DBE-90AE-3F4A-8699-B6CA1A7BF6D8}"/>
              </a:ext>
            </a:extLst>
          </p:cNvPr>
          <p:cNvPicPr>
            <a:picLocks noChangeAspect="1"/>
          </p:cNvPicPr>
          <p:nvPr/>
        </p:nvPicPr>
        <p:blipFill rotWithShape="1">
          <a:blip r:embed="rId3"/>
          <a:srcRect b="24666"/>
          <a:stretch/>
        </p:blipFill>
        <p:spPr>
          <a:xfrm>
            <a:off x="9867641" y="3257097"/>
            <a:ext cx="2324359" cy="1378642"/>
          </a:xfrm>
          <a:prstGeom prst="rect">
            <a:avLst/>
          </a:prstGeom>
        </p:spPr>
      </p:pic>
      <p:sp>
        <p:nvSpPr>
          <p:cNvPr id="19" name="Espace réservé du contenu 2"/>
          <p:cNvSpPr txBox="1">
            <a:spLocks/>
          </p:cNvSpPr>
          <p:nvPr/>
        </p:nvSpPr>
        <p:spPr>
          <a:xfrm>
            <a:off x="838200" y="4788995"/>
            <a:ext cx="9089440" cy="177206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“Coordinates” of all target peptides</a:t>
            </a:r>
          </a:p>
          <a:p>
            <a:r>
              <a:rPr lang="en-US" dirty="0" smtClean="0"/>
              <a:t>Experimental data only allows to see what has already been seen</a:t>
            </a:r>
          </a:p>
          <a:p>
            <a:r>
              <a:rPr lang="en-US" dirty="0" smtClean="0"/>
              <a:t>Data has to be extremely accurate (± 0.05Da)</a:t>
            </a:r>
          </a:p>
          <a:p>
            <a:pPr>
              <a:buFont typeface="Wingdings" panose="05000000000000000000" pitchFamily="2" charset="2"/>
              <a:buChar char="Ø"/>
            </a:pPr>
            <a:r>
              <a:rPr lang="en-US" dirty="0" smtClean="0"/>
              <a:t>If only we could predict these data with Machine Learning…</a:t>
            </a:r>
          </a:p>
        </p:txBody>
      </p:sp>
      <p:sp>
        <p:nvSpPr>
          <p:cNvPr id="26" name="ZoneTexte 25">
            <a:extLst>
              <a:ext uri="{FF2B5EF4-FFF2-40B4-BE49-F238E27FC236}">
                <a16:creationId xmlns:a16="http://schemas.microsoft.com/office/drawing/2014/main" id="{519031A9-B0F3-8341-BCC4-2FD1B59B5390}"/>
              </a:ext>
            </a:extLst>
          </p:cNvPr>
          <p:cNvSpPr txBox="1"/>
          <p:nvPr/>
        </p:nvSpPr>
        <p:spPr>
          <a:xfrm>
            <a:off x="10144901" y="4599592"/>
            <a:ext cx="1970539" cy="276999"/>
          </a:xfrm>
          <a:prstGeom prst="rect">
            <a:avLst/>
          </a:prstGeom>
          <a:noFill/>
        </p:spPr>
        <p:txBody>
          <a:bodyPr wrap="none" rtlCol="0">
            <a:spAutoFit/>
          </a:bodyPr>
          <a:lstStyle/>
          <a:p>
            <a:r>
              <a:rPr lang="en-US" sz="1200" b="1" dirty="0" smtClean="0"/>
              <a:t>Multiplexed MS/MS spectra</a:t>
            </a:r>
            <a:endParaRPr lang="en-US" sz="1200" b="1" dirty="0"/>
          </a:p>
        </p:txBody>
      </p:sp>
      <p:sp>
        <p:nvSpPr>
          <p:cNvPr id="6" name="Rectangle à coins arrondis 5"/>
          <p:cNvSpPr/>
          <p:nvPr/>
        </p:nvSpPr>
        <p:spPr>
          <a:xfrm>
            <a:off x="3562350" y="1927884"/>
            <a:ext cx="904876" cy="2384444"/>
          </a:xfrm>
          <a:prstGeom prst="roundRect">
            <a:avLst>
              <a:gd name="adj" fmla="val 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7" name="Rectangle à coins arrondis 26"/>
          <p:cNvSpPr/>
          <p:nvPr/>
        </p:nvSpPr>
        <p:spPr>
          <a:xfrm>
            <a:off x="6292557" y="1927884"/>
            <a:ext cx="904876" cy="2384444"/>
          </a:xfrm>
          <a:prstGeom prst="roundRect">
            <a:avLst>
              <a:gd name="adj" fmla="val 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cxnSp>
        <p:nvCxnSpPr>
          <p:cNvPr id="12" name="Connecteur droit avec flèche 11"/>
          <p:cNvCxnSpPr>
            <a:stCxn id="6" idx="0"/>
            <a:endCxn id="52" idx="0"/>
          </p:cNvCxnSpPr>
          <p:nvPr/>
        </p:nvCxnSpPr>
        <p:spPr>
          <a:xfrm rot="16200000" flipH="1">
            <a:off x="7586953" y="-1644281"/>
            <a:ext cx="11284" cy="7155614"/>
          </a:xfrm>
          <a:prstGeom prst="curvedConnector3">
            <a:avLst>
              <a:gd name="adj1" fmla="val -768145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11"/>
          <p:cNvCxnSpPr>
            <a:stCxn id="27" idx="2"/>
            <a:endCxn id="26" idx="2"/>
          </p:cNvCxnSpPr>
          <p:nvPr/>
        </p:nvCxnSpPr>
        <p:spPr>
          <a:xfrm rot="16200000" flipH="1">
            <a:off x="8655452" y="2401871"/>
            <a:ext cx="564263" cy="4385176"/>
          </a:xfrm>
          <a:prstGeom prst="curvedConnector3">
            <a:avLst>
              <a:gd name="adj1" fmla="val 165834"/>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8" name="Image 47"/>
          <p:cNvPicPr>
            <a:picLocks noChangeAspect="1"/>
          </p:cNvPicPr>
          <p:nvPr/>
        </p:nvPicPr>
        <p:blipFill rotWithShape="1">
          <a:blip r:embed="rId4"/>
          <a:srcRect b="23612"/>
          <a:stretch/>
        </p:blipFill>
        <p:spPr>
          <a:xfrm>
            <a:off x="10426009" y="2179662"/>
            <a:ext cx="1486107" cy="924179"/>
          </a:xfrm>
          <a:prstGeom prst="rect">
            <a:avLst/>
          </a:prstGeom>
        </p:spPr>
      </p:pic>
      <p:cxnSp>
        <p:nvCxnSpPr>
          <p:cNvPr id="49" name="Connecteur droit 48"/>
          <p:cNvCxnSpPr/>
          <p:nvPr/>
        </p:nvCxnSpPr>
        <p:spPr>
          <a:xfrm>
            <a:off x="10690529" y="2444065"/>
            <a:ext cx="0" cy="388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10824973" y="2678478"/>
            <a:ext cx="0" cy="15373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10917938" y="2561937"/>
            <a:ext cx="0" cy="270272"/>
          </a:xfrm>
          <a:prstGeom prst="line">
            <a:avLst/>
          </a:prstGeom>
          <a:ln w="28575">
            <a:solidFill>
              <a:srgbClr val="69D1B5"/>
            </a:solidFill>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519031A9-B0F3-8341-BCC4-2FD1B59B5390}"/>
              </a:ext>
            </a:extLst>
          </p:cNvPr>
          <p:cNvSpPr txBox="1"/>
          <p:nvPr/>
        </p:nvSpPr>
        <p:spPr>
          <a:xfrm>
            <a:off x="10333666" y="1939168"/>
            <a:ext cx="1673471" cy="276999"/>
          </a:xfrm>
          <a:prstGeom prst="rect">
            <a:avLst/>
          </a:prstGeom>
          <a:noFill/>
        </p:spPr>
        <p:txBody>
          <a:bodyPr wrap="none" rtlCol="0">
            <a:spAutoFit/>
          </a:bodyPr>
          <a:lstStyle/>
          <a:p>
            <a:r>
              <a:rPr lang="en-US" sz="1200" b="1" dirty="0" smtClean="0"/>
              <a:t>Precursor MS spectrum</a:t>
            </a:r>
            <a:endParaRPr lang="en-US" sz="1200" b="1" dirty="0"/>
          </a:p>
        </p:txBody>
      </p:sp>
      <p:sp>
        <p:nvSpPr>
          <p:cNvPr id="17"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Spectral libraries</a:t>
            </a:r>
          </a:p>
        </p:txBody>
      </p:sp>
    </p:spTree>
    <p:extLst>
      <p:ext uri="{BB962C8B-B14F-4D97-AF65-F5344CB8AC3E}">
        <p14:creationId xmlns:p14="http://schemas.microsoft.com/office/powerpoint/2010/main" val="7659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27" grpId="0" animBg="1"/>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24" y="1542730"/>
            <a:ext cx="8829782" cy="4738241"/>
          </a:xfrm>
        </p:spPr>
        <p:txBody>
          <a:bodyPr>
            <a:noAutofit/>
          </a:bodyPr>
          <a:lstStyle/>
          <a:p>
            <a:r>
              <a:rPr lang="en-US" dirty="0" smtClean="0"/>
              <a:t>Deep learning for sequence processing</a:t>
            </a:r>
          </a:p>
          <a:p>
            <a:pPr marL="914400" lvl="2" indent="0">
              <a:buNone/>
            </a:pPr>
            <a:r>
              <a:rPr lang="en-US" sz="2800" dirty="0" smtClean="0">
                <a:solidFill>
                  <a:schemeClr val="accent1">
                    <a:lumMod val="75000"/>
                  </a:schemeClr>
                </a:solidFill>
                <a:sym typeface="Wingdings 3" panose="05040102010807070707" pitchFamily="18" charset="2"/>
              </a:rPr>
              <a:t> </a:t>
            </a:r>
            <a:r>
              <a:rPr lang="en-US" sz="2400" dirty="0" smtClean="0">
                <a:sym typeface="Wingdings 3" panose="05040102010807070707" pitchFamily="18" charset="2"/>
              </a:rPr>
              <a:t>  </a:t>
            </a:r>
            <a:r>
              <a:rPr lang="en-US" sz="2400" dirty="0" smtClean="0"/>
              <a:t>Sequence labeling</a:t>
            </a:r>
          </a:p>
          <a:p>
            <a:pPr marL="914400" lvl="2" indent="0">
              <a:buNone/>
            </a:pPr>
            <a:r>
              <a:rPr lang="en-US" sz="2800" dirty="0">
                <a:solidFill>
                  <a:schemeClr val="accent1">
                    <a:lumMod val="75000"/>
                  </a:schemeClr>
                </a:solidFill>
                <a:sym typeface="Wingdings 3" panose="05040102010807070707" pitchFamily="18" charset="2"/>
              </a:rPr>
              <a:t> </a:t>
            </a:r>
            <a:r>
              <a:rPr lang="en-US" sz="2400" dirty="0" smtClean="0">
                <a:sym typeface="Wingdings 3" panose="05040102010807070707" pitchFamily="18" charset="2"/>
              </a:rPr>
              <a:t>  </a:t>
            </a:r>
            <a:r>
              <a:rPr lang="en-US" sz="2400" dirty="0" smtClean="0"/>
              <a:t>Sequence classification</a:t>
            </a:r>
          </a:p>
          <a:p>
            <a:pPr marL="914400" lvl="2" indent="0">
              <a:buNone/>
            </a:pPr>
            <a:r>
              <a:rPr lang="en-US" sz="2800" b="1" dirty="0">
                <a:solidFill>
                  <a:schemeClr val="accent1">
                    <a:lumMod val="75000"/>
                  </a:schemeClr>
                </a:solidFill>
                <a:sym typeface="Wingdings 3" panose="05040102010807070707" pitchFamily="18" charset="2"/>
              </a:rPr>
              <a:t> </a:t>
            </a:r>
            <a:r>
              <a:rPr lang="en-US" sz="2400" dirty="0" smtClean="0">
                <a:sym typeface="Wingdings 3" panose="05040102010807070707" pitchFamily="18" charset="2"/>
              </a:rPr>
              <a:t>  </a:t>
            </a:r>
            <a:r>
              <a:rPr lang="en-US" sz="2400" dirty="0" smtClean="0"/>
              <a:t>Sequence prediction</a:t>
            </a:r>
          </a:p>
          <a:p>
            <a:pPr marL="0" indent="0">
              <a:buNone/>
            </a:pPr>
            <a:endParaRPr lang="en-US" sz="2400" dirty="0" smtClean="0"/>
          </a:p>
          <a:p>
            <a:r>
              <a:rPr lang="en-US" dirty="0" smtClean="0"/>
              <a:t>Properties</a:t>
            </a:r>
          </a:p>
          <a:p>
            <a:pPr lvl="2"/>
            <a:r>
              <a:rPr lang="en-US" sz="2400" dirty="0" smtClean="0"/>
              <a:t>Sliding window</a:t>
            </a:r>
          </a:p>
          <a:p>
            <a:pPr marL="1828800" lvl="4" indent="0">
              <a:buNone/>
            </a:pPr>
            <a:r>
              <a:rPr lang="en-US" sz="2400" b="1" dirty="0" smtClean="0">
                <a:solidFill>
                  <a:schemeClr val="accent1">
                    <a:lumMod val="75000"/>
                  </a:schemeClr>
                </a:solidFill>
                <a:sym typeface="Wingdings" panose="05000000000000000000" pitchFamily="2" charset="2"/>
              </a:rPr>
              <a:t></a:t>
            </a:r>
            <a:r>
              <a:rPr lang="en-US" sz="2400" dirty="0" smtClean="0">
                <a:sym typeface="Wingdings" panose="05000000000000000000" pitchFamily="2" charset="2"/>
              </a:rPr>
              <a:t>  Sequence of variable size</a:t>
            </a:r>
            <a:endParaRPr lang="en-US" sz="2400" dirty="0" smtClean="0"/>
          </a:p>
          <a:p>
            <a:pPr lvl="2"/>
            <a:r>
              <a:rPr lang="en-US" sz="2400" dirty="0" smtClean="0"/>
              <a:t>Recurrent connections</a:t>
            </a:r>
          </a:p>
          <a:p>
            <a:pPr marL="1828800" lvl="4" indent="0">
              <a:buNone/>
            </a:pPr>
            <a:r>
              <a:rPr lang="en-US" sz="2400" dirty="0" smtClean="0">
                <a:sym typeface="Wingdings" panose="05000000000000000000" pitchFamily="2" charset="2"/>
              </a:rPr>
              <a:t> </a:t>
            </a:r>
            <a:r>
              <a:rPr lang="en-US" sz="2400" b="1" dirty="0">
                <a:solidFill>
                  <a:schemeClr val="accent1">
                    <a:lumMod val="75000"/>
                  </a:schemeClr>
                </a:solidFill>
                <a:sym typeface="Wingdings" panose="05000000000000000000" pitchFamily="2" charset="2"/>
              </a:rPr>
              <a:t></a:t>
            </a:r>
            <a:r>
              <a:rPr lang="en-US" sz="2400" dirty="0">
                <a:sym typeface="Wingdings" panose="05000000000000000000" pitchFamily="2" charset="2"/>
              </a:rPr>
              <a:t> Past </a:t>
            </a:r>
            <a:r>
              <a:rPr lang="en-US" sz="2400" dirty="0" smtClean="0">
                <a:sym typeface="Wingdings" panose="05000000000000000000" pitchFamily="2" charset="2"/>
              </a:rPr>
              <a:t>part of the signal</a:t>
            </a:r>
          </a:p>
          <a:p>
            <a:pPr marL="1371600" lvl="3" indent="0">
              <a:buNone/>
            </a:pPr>
            <a:endParaRPr lang="en-US" sz="1600" dirty="0" smtClean="0"/>
          </a:p>
          <a:p>
            <a:pPr marL="0" indent="0">
              <a:buNone/>
            </a:pPr>
            <a:endParaRPr lang="en-US" dirty="0" smtClean="0"/>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7</a:t>
            </a:fld>
            <a:endParaRPr lang="fr-FR"/>
          </a:p>
        </p:txBody>
      </p:sp>
      <p:sp>
        <p:nvSpPr>
          <p:cNvPr id="5"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Recurrent neural network</a:t>
            </a:r>
            <a:endParaRPr lang="en-US" dirty="0">
              <a:solidFill>
                <a:schemeClr val="accent1">
                  <a:lumMod val="50000"/>
                </a:schemeClr>
              </a:solidFill>
            </a:endParaRPr>
          </a:p>
        </p:txBody>
      </p:sp>
    </p:spTree>
    <p:extLst>
      <p:ext uri="{BB962C8B-B14F-4D97-AF65-F5344CB8AC3E}">
        <p14:creationId xmlns:p14="http://schemas.microsoft.com/office/powerpoint/2010/main" val="35417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00286" y="1825624"/>
            <a:ext cx="5453514" cy="4530725"/>
          </a:xfrm>
        </p:spPr>
        <p:txBody>
          <a:bodyPr>
            <a:normAutofit/>
          </a:bodyPr>
          <a:lstStyle/>
          <a:p>
            <a:r>
              <a:rPr lang="en-US" dirty="0" smtClean="0"/>
              <a:t>Training phase</a:t>
            </a:r>
          </a:p>
          <a:p>
            <a:pPr lvl="1"/>
            <a:r>
              <a:rPr lang="en-US" dirty="0" smtClean="0"/>
              <a:t>Multiple PRIDE datasets</a:t>
            </a:r>
          </a:p>
          <a:p>
            <a:pPr lvl="1"/>
            <a:r>
              <a:rPr lang="en-US" dirty="0" smtClean="0"/>
              <a:t>Homogeneous data validation</a:t>
            </a:r>
          </a:p>
          <a:p>
            <a:endParaRPr lang="en-US" dirty="0"/>
          </a:p>
          <a:p>
            <a:r>
              <a:rPr lang="en-US" dirty="0" smtClean="0"/>
              <a:t>Implementation</a:t>
            </a:r>
          </a:p>
          <a:p>
            <a:pPr lvl="1"/>
            <a:r>
              <a:rPr lang="en-US" dirty="0" smtClean="0"/>
              <a:t>Python 3</a:t>
            </a:r>
          </a:p>
          <a:p>
            <a:pPr lvl="1"/>
            <a:r>
              <a:rPr lang="en-US" dirty="0" err="1" smtClean="0"/>
              <a:t>Keras</a:t>
            </a:r>
            <a:r>
              <a:rPr lang="en-US" dirty="0" smtClean="0"/>
              <a:t> 2.1.1</a:t>
            </a:r>
          </a:p>
          <a:p>
            <a:pPr lvl="1"/>
            <a:r>
              <a:rPr lang="en-US" dirty="0" err="1" smtClean="0"/>
              <a:t>Tensorflow</a:t>
            </a:r>
            <a:r>
              <a:rPr lang="en-US" dirty="0" smtClean="0"/>
              <a:t> 1.4.0</a:t>
            </a:r>
            <a:endParaRPr lang="en-US" dirty="0"/>
          </a:p>
        </p:txBody>
      </p:sp>
      <p:sp>
        <p:nvSpPr>
          <p:cNvPr id="4" name="Espace réservé du numéro de diapositive 3"/>
          <p:cNvSpPr>
            <a:spLocks noGrp="1"/>
          </p:cNvSpPr>
          <p:nvPr>
            <p:ph type="sldNum" sz="quarter" idx="12"/>
          </p:nvPr>
        </p:nvSpPr>
        <p:spPr/>
        <p:txBody>
          <a:bodyPr/>
          <a:lstStyle/>
          <a:p>
            <a:fld id="{19A1CC53-407A-4180-AB4C-DDBB7463E20F}" type="slidenum">
              <a:rPr lang="fr-FR" smtClean="0"/>
              <a:t>8</a:t>
            </a:fld>
            <a:endParaRPr lang="fr-FR"/>
          </a:p>
        </p:txBody>
      </p:sp>
      <p:sp>
        <p:nvSpPr>
          <p:cNvPr id="9" name="ZoneTexte 8"/>
          <p:cNvSpPr txBox="1"/>
          <p:nvPr/>
        </p:nvSpPr>
        <p:spPr>
          <a:xfrm>
            <a:off x="153491" y="6580498"/>
            <a:ext cx="10492050" cy="276999"/>
          </a:xfrm>
          <a:prstGeom prst="rect">
            <a:avLst/>
          </a:prstGeom>
          <a:noFill/>
        </p:spPr>
        <p:txBody>
          <a:bodyPr wrap="square" rtlCol="0">
            <a:spAutoFit/>
          </a:bodyPr>
          <a:lstStyle/>
          <a:p>
            <a:r>
              <a:rPr lang="en-US" sz="1200" i="1" dirty="0" err="1" smtClean="0"/>
              <a:t>Gessulat</a:t>
            </a:r>
            <a:r>
              <a:rPr lang="en-US" sz="1200" i="1" dirty="0" smtClean="0"/>
              <a:t>, S., Schmidt, T., </a:t>
            </a:r>
            <a:r>
              <a:rPr lang="en-US" sz="1200" i="1" dirty="0" err="1" smtClean="0"/>
              <a:t>Zolg</a:t>
            </a:r>
            <a:r>
              <a:rPr lang="en-US" sz="1200" i="1" dirty="0" smtClean="0"/>
              <a:t>, D.P. et al. </a:t>
            </a:r>
            <a:r>
              <a:rPr lang="en-US" sz="1200" i="1" dirty="0" err="1" smtClean="0"/>
              <a:t>Prosit</a:t>
            </a:r>
            <a:r>
              <a:rPr lang="en-US" sz="1200" i="1" dirty="0" smtClean="0"/>
              <a:t>: proteome-wide prediction of peptide tandem mass spectra by deep learning. Nat Methods </a:t>
            </a:r>
            <a:r>
              <a:rPr lang="en-US" sz="1200" b="1" i="1" dirty="0" smtClean="0"/>
              <a:t>16, </a:t>
            </a:r>
            <a:r>
              <a:rPr lang="en-US" sz="1200" i="1" dirty="0" smtClean="0"/>
              <a:t>509–518 (2019).</a:t>
            </a:r>
            <a:endParaRPr lang="en-US" sz="1200" i="1" dirty="0"/>
          </a:p>
        </p:txBody>
      </p:sp>
      <p:pic>
        <p:nvPicPr>
          <p:cNvPr id="10" name="Image 9"/>
          <p:cNvPicPr>
            <a:picLocks noChangeAspect="1"/>
          </p:cNvPicPr>
          <p:nvPr/>
        </p:nvPicPr>
        <p:blipFill>
          <a:blip r:embed="rId3"/>
          <a:stretch>
            <a:fillRect/>
          </a:stretch>
        </p:blipFill>
        <p:spPr>
          <a:xfrm>
            <a:off x="394122" y="1526255"/>
            <a:ext cx="5431999" cy="4942169"/>
          </a:xfrm>
          <a:prstGeom prst="rect">
            <a:avLst/>
          </a:prstGeom>
        </p:spPr>
      </p:pic>
      <p:sp>
        <p:nvSpPr>
          <p:cNvPr id="7"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Prediction of the </a:t>
            </a:r>
            <a:r>
              <a:rPr lang="en-US" dirty="0" smtClean="0">
                <a:solidFill>
                  <a:schemeClr val="accent1">
                    <a:lumMod val="50000"/>
                  </a:schemeClr>
                </a:solidFill>
              </a:rPr>
              <a:t>fragmentation : </a:t>
            </a:r>
            <a:r>
              <a:rPr lang="en-US" dirty="0" err="1" smtClean="0">
                <a:solidFill>
                  <a:schemeClr val="accent1">
                    <a:lumMod val="50000"/>
                  </a:schemeClr>
                </a:solidFill>
              </a:rPr>
              <a:t>Prosit</a:t>
            </a:r>
            <a:endParaRPr lang="en-US" dirty="0">
              <a:solidFill>
                <a:schemeClr val="accent1">
                  <a:lumMod val="50000"/>
                </a:schemeClr>
              </a:solidFill>
            </a:endParaRPr>
          </a:p>
        </p:txBody>
      </p:sp>
    </p:spTree>
    <p:extLst>
      <p:ext uri="{BB962C8B-B14F-4D97-AF65-F5344CB8AC3E}">
        <p14:creationId xmlns:p14="http://schemas.microsoft.com/office/powerpoint/2010/main" val="421865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600148" y="1949450"/>
            <a:ext cx="6284077" cy="4323142"/>
          </a:xfrm>
          <a:prstGeom prst="rect">
            <a:avLst/>
          </a:prstGeom>
        </p:spPr>
      </p:pic>
      <p:sp>
        <p:nvSpPr>
          <p:cNvPr id="3" name="Espace réservé du contenu 2"/>
          <p:cNvSpPr>
            <a:spLocks noGrp="1"/>
          </p:cNvSpPr>
          <p:nvPr>
            <p:ph idx="1"/>
          </p:nvPr>
        </p:nvSpPr>
        <p:spPr>
          <a:xfrm>
            <a:off x="352425" y="1825625"/>
            <a:ext cx="5362575" cy="4895850"/>
          </a:xfrm>
        </p:spPr>
        <p:txBody>
          <a:bodyPr>
            <a:normAutofit lnSpcReduction="10000"/>
          </a:bodyPr>
          <a:lstStyle/>
          <a:p>
            <a:r>
              <a:rPr lang="en-US" dirty="0" smtClean="0"/>
              <a:t>Re-analysis of DIA datasets</a:t>
            </a:r>
          </a:p>
          <a:p>
            <a:pPr lvl="1"/>
            <a:r>
              <a:rPr lang="en-US" dirty="0" smtClean="0"/>
              <a:t>4 different organisms</a:t>
            </a:r>
          </a:p>
          <a:p>
            <a:pPr lvl="1"/>
            <a:r>
              <a:rPr lang="en-US" dirty="0" smtClean="0"/>
              <a:t>2 different MS technologies</a:t>
            </a:r>
          </a:p>
          <a:p>
            <a:r>
              <a:rPr lang="en-US" dirty="0" smtClean="0"/>
              <a:t>Data </a:t>
            </a:r>
            <a:r>
              <a:rPr lang="en-US" dirty="0"/>
              <a:t>and spectral libraries sources</a:t>
            </a:r>
          </a:p>
          <a:p>
            <a:pPr lvl="1"/>
            <a:r>
              <a:rPr lang="en-US" dirty="0"/>
              <a:t>PRIDE</a:t>
            </a:r>
          </a:p>
          <a:p>
            <a:pPr lvl="1"/>
            <a:r>
              <a:rPr lang="en-US" dirty="0" err="1"/>
              <a:t>MassIVE</a:t>
            </a:r>
            <a:endParaRPr lang="en-US" dirty="0"/>
          </a:p>
          <a:p>
            <a:r>
              <a:rPr lang="en-US" dirty="0" smtClean="0"/>
              <a:t>Comparison</a:t>
            </a:r>
          </a:p>
          <a:p>
            <a:pPr lvl="1"/>
            <a:r>
              <a:rPr lang="en-US" dirty="0" smtClean="0"/>
              <a:t>Experimental spectral libraries</a:t>
            </a:r>
          </a:p>
          <a:p>
            <a:pPr lvl="1"/>
            <a:r>
              <a:rPr lang="en-US" dirty="0" smtClean="0"/>
              <a:t>Recurrent Neural Network</a:t>
            </a:r>
          </a:p>
          <a:p>
            <a:r>
              <a:rPr lang="en-US" dirty="0" smtClean="0"/>
              <a:t>Results</a:t>
            </a:r>
          </a:p>
          <a:p>
            <a:pPr lvl="1"/>
            <a:r>
              <a:rPr lang="en-US" dirty="0" smtClean="0"/>
              <a:t>Over 80% of peptides identified in both workflows</a:t>
            </a:r>
          </a:p>
          <a:p>
            <a:pPr lvl="1"/>
            <a:endParaRPr lang="en-US" dirty="0" smtClean="0"/>
          </a:p>
        </p:txBody>
      </p:sp>
      <p:sp>
        <p:nvSpPr>
          <p:cNvPr id="4" name="Espace réservé du numéro de diapositive 3"/>
          <p:cNvSpPr>
            <a:spLocks noGrp="1"/>
          </p:cNvSpPr>
          <p:nvPr>
            <p:ph type="sldNum" sz="quarter" idx="12"/>
          </p:nvPr>
        </p:nvSpPr>
        <p:spPr/>
        <p:txBody>
          <a:bodyPr/>
          <a:lstStyle/>
          <a:p>
            <a:fld id="{19A1CC53-407A-4180-AB4C-DDBB7463E20F}" type="slidenum">
              <a:rPr lang="en-US" smtClean="0"/>
              <a:t>9</a:t>
            </a:fld>
            <a:endParaRPr lang="en-US" dirty="0"/>
          </a:p>
        </p:txBody>
      </p:sp>
      <p:sp>
        <p:nvSpPr>
          <p:cNvPr id="61" name="Titre 1"/>
          <p:cNvSpPr txBox="1">
            <a:spLocks/>
          </p:cNvSpPr>
          <p:nvPr/>
        </p:nvSpPr>
        <p:spPr>
          <a:xfrm>
            <a:off x="2143124" y="0"/>
            <a:ext cx="10048875" cy="1467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Validation of the </a:t>
            </a:r>
            <a:r>
              <a:rPr lang="en-US" dirty="0" smtClean="0">
                <a:solidFill>
                  <a:schemeClr val="accent1">
                    <a:lumMod val="50000"/>
                  </a:schemeClr>
                </a:solidFill>
              </a:rPr>
              <a:t>predictions : </a:t>
            </a:r>
            <a:r>
              <a:rPr lang="en-US" dirty="0" err="1" smtClean="0">
                <a:solidFill>
                  <a:schemeClr val="accent1">
                    <a:lumMod val="50000"/>
                  </a:schemeClr>
                </a:solidFill>
              </a:rPr>
              <a:t>Prosit</a:t>
            </a:r>
            <a:endParaRPr lang="en-US" dirty="0">
              <a:solidFill>
                <a:schemeClr val="accent1">
                  <a:lumMod val="50000"/>
                </a:schemeClr>
              </a:solidFill>
            </a:endParaRPr>
          </a:p>
        </p:txBody>
      </p:sp>
    </p:spTree>
    <p:extLst>
      <p:ext uri="{BB962C8B-B14F-4D97-AF65-F5344CB8AC3E}">
        <p14:creationId xmlns:p14="http://schemas.microsoft.com/office/powerpoint/2010/main" val="657285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7250</TotalTime>
  <Words>1905</Words>
  <Application>Microsoft Office PowerPoint</Application>
  <PresentationFormat>Grand écran</PresentationFormat>
  <Paragraphs>341</Paragraphs>
  <Slides>13</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Wingdings</vt:lpstr>
      <vt:lpstr>Wingdings 3</vt:lpstr>
      <vt:lpstr>Thème Office</vt:lpstr>
      <vt:lpstr>Using Machine Learning  to predict spectral libraries in mass spectrometry</vt:lpstr>
      <vt:lpstr>Scientific context</vt:lpstr>
      <vt:lpstr>Open access and data sharing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Utilisation de Machine Learning pour le traitement des données de spectrométrie de masse</dc:title>
  <dc:creator>Alexandre Burel</dc:creator>
  <cp:lastModifiedBy>Alexandre Burel</cp:lastModifiedBy>
  <cp:revision>155</cp:revision>
  <dcterms:created xsi:type="dcterms:W3CDTF">2020-09-21T06:07:50Z</dcterms:created>
  <dcterms:modified xsi:type="dcterms:W3CDTF">2020-09-30T13:56:38Z</dcterms:modified>
</cp:coreProperties>
</file>