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74" r:id="rId3"/>
    <p:sldId id="296" r:id="rId4"/>
    <p:sldId id="1793" r:id="rId5"/>
    <p:sldId id="1823" r:id="rId6"/>
    <p:sldId id="1800" r:id="rId7"/>
    <p:sldId id="1801" r:id="rId8"/>
    <p:sldId id="1802" r:id="rId9"/>
    <p:sldId id="1803" r:id="rId10"/>
    <p:sldId id="1804" r:id="rId11"/>
    <p:sldId id="1821" r:id="rId12"/>
    <p:sldId id="1817" r:id="rId13"/>
    <p:sldId id="1807" r:id="rId14"/>
    <p:sldId id="289" r:id="rId15"/>
    <p:sldId id="1810" r:id="rId16"/>
    <p:sldId id="1811" r:id="rId17"/>
    <p:sldId id="1809" r:id="rId18"/>
    <p:sldId id="1812" r:id="rId19"/>
    <p:sldId id="286" r:id="rId20"/>
    <p:sldId id="1820" r:id="rId21"/>
    <p:sldId id="1813" r:id="rId22"/>
    <p:sldId id="1814" r:id="rId23"/>
    <p:sldId id="1818" r:id="rId24"/>
    <p:sldId id="1819" r:id="rId25"/>
    <p:sldId id="1815" r:id="rId26"/>
    <p:sldId id="1822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4" autoAdjust="0"/>
    <p:restoredTop sz="94662"/>
  </p:normalViewPr>
  <p:slideViewPr>
    <p:cSldViewPr snapToGrid="0" snapToObjects="1">
      <p:cViewPr varScale="1">
        <p:scale>
          <a:sx n="131" d="100"/>
          <a:sy n="131" d="100"/>
        </p:scale>
        <p:origin x="85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22/03/22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22/03/22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50AEC-DE95-5A47-BC3A-A2F828C838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D91C84E-9B8B-0449-9C31-7A5D59383819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04E472-73B4-B249-8DD4-BCEF2D3D186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C90B01-1F09-5D40-8BFD-991C787EE8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50AEC-DE95-5A47-BC3A-A2F828C838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D91C84E-9B8B-0449-9C31-7A5D59383819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04E472-73B4-B249-8DD4-BCEF2D3D186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C90B01-1F09-5D40-8BFD-991C787EE8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12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50AEC-DE95-5A47-BC3A-A2F828C838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D91C84E-9B8B-0449-9C31-7A5D59383819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04E472-73B4-B249-8DD4-BCEF2D3D186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C90B01-1F09-5D40-8BFD-991C787EE8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53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B3817-B1BD-B749-B64B-58B7F41B5A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5A59E7B-6264-0249-9AEF-DE97C3DC13CC}" type="slidenum">
              <a:t>19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A195D-8765-F84A-B05A-A3E7E0163D9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E5ACF3-41B8-6648-837C-2D83A9D618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0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B3817-B1BD-B749-B64B-58B7F41B5A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5A59E7B-6264-0249-9AEF-DE97C3DC13CC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A195D-8765-F84A-B05A-A3E7E0163D9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E5ACF3-41B8-6648-837C-2D83A9D618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417819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WP4 Tech Forum 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WP4 Tech Forum 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WP4 Tech Forum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C2486B-B92F-0842-BEB6-1AB6CE6F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WP4 Tech Forum 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WP4 Tech Forum 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WP4 Tech Forum 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WP4 Tech Forum 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WP4 Tech Forum 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WP4 Tech Forum 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WP4 Tech Forum 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</a:t>
            </a:r>
            <a:r>
              <a:rPr lang="en-US" noProof="0" dirty="0" err="1"/>
              <a:t>testo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 err="1"/>
              <a:t>Terzo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/>
              <a:t>Quinto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dirty="0"/>
              <a:t>WP4 Tech Forum 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dirty="0"/>
              <a:t>15-16 March 2022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62CA4B8-8874-DB42-8AA1-BDAFFD20F80A}"/>
              </a:ext>
            </a:extLst>
          </p:cNvPr>
          <p:cNvSpPr/>
          <p:nvPr/>
        </p:nvSpPr>
        <p:spPr>
          <a:xfrm>
            <a:off x="2451370" y="3501957"/>
            <a:ext cx="7324928" cy="28988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1370" y="4050376"/>
            <a:ext cx="7324929" cy="695498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002060"/>
                </a:solidFill>
              </a:rPr>
              <a:t>Task 4.3 Summary and Status</a:t>
            </a:r>
            <a:endParaRPr lang="it-IT" sz="4800" b="1" dirty="0">
              <a:solidFill>
                <a:srgbClr val="00206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4834" y="5475876"/>
            <a:ext cx="6858000" cy="633094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US" dirty="0">
                <a:solidFill>
                  <a:srgbClr val="002060"/>
                </a:solidFill>
              </a:rPr>
              <a:t>Martino Romaniello on behalf of Task 4.3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0AA8C-DFF7-6D40-92B3-91BC38D9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269" y="160028"/>
            <a:ext cx="10072348" cy="1032353"/>
          </a:xfrm>
        </p:spPr>
        <p:txBody>
          <a:bodyPr>
            <a:noAutofit/>
          </a:bodyPr>
          <a:lstStyle/>
          <a:p>
            <a:r>
              <a:rPr lang="en-US" dirty="0"/>
              <a:t>Let the Data Speak for itself!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6A3BE-6131-1343-B3A2-FECA8237A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514" y="1520908"/>
            <a:ext cx="10515600" cy="4516725"/>
          </a:xfrm>
        </p:spPr>
        <p:txBody>
          <a:bodyPr/>
          <a:lstStyle/>
          <a:p>
            <a:r>
              <a:rPr lang="en-US" dirty="0"/>
              <a:t>Define the problem and data carefully</a:t>
            </a:r>
          </a:p>
          <a:p>
            <a:r>
              <a:rPr lang="en-US" dirty="0"/>
              <a:t>Design your own network (with inspiration from existing ones)</a:t>
            </a:r>
          </a:p>
          <a:p>
            <a:r>
              <a:rPr lang="en-US" dirty="0"/>
              <a:t>Train it</a:t>
            </a:r>
          </a:p>
          <a:p>
            <a:r>
              <a:rPr lang="en-US" dirty="0"/>
              <a:t>Try to interpret how the network solved the problem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Let’s see how a network chooses to perceive big data</a:t>
            </a:r>
          </a:p>
          <a:p>
            <a:r>
              <a:rPr lang="en-US" dirty="0"/>
              <a:t>Push for disentangled representations</a:t>
            </a:r>
          </a:p>
          <a:p>
            <a:pPr lvl="1"/>
            <a:r>
              <a:rPr lang="en-US" dirty="0"/>
              <a:t>Facilitates interpretation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FEB4E-D5EB-4449-AD7C-224163005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10</a:t>
            </a:fld>
            <a:endParaRPr lang="it-IT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FD8FC1-A83E-194D-A022-E497895D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A7F069-C399-E644-AE3B-9375E57B9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2728774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A3E35-2427-774F-84C1-3716BD557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schematics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F0EE-659D-944B-A6D3-9980BBAE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11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209807-7D0F-E540-8A40-E72937DD4EB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42514" y="1204014"/>
            <a:ext cx="10301552" cy="3272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EA74BC-98B3-BF45-8A68-501135EAB76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14883" y="3801336"/>
            <a:ext cx="3382753" cy="135106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1BD880D2-3778-FC43-B690-545C8D476972}"/>
              </a:ext>
            </a:extLst>
          </p:cNvPr>
          <p:cNvSpPr/>
          <p:nvPr/>
        </p:nvSpPr>
        <p:spPr>
          <a:xfrm>
            <a:off x="1612601" y="3934862"/>
            <a:ext cx="8761378" cy="1759545"/>
          </a:xfrm>
          <a:custGeom>
            <a:avLst/>
            <a:gdLst>
              <a:gd name="connsiteX0" fmla="*/ 0 w 8761378"/>
              <a:gd name="connsiteY0" fmla="*/ 0 h 1759545"/>
              <a:gd name="connsiteX1" fmla="*/ 1854740 w 8761378"/>
              <a:gd name="connsiteY1" fmla="*/ 1627762 h 1759545"/>
              <a:gd name="connsiteX2" fmla="*/ 6990944 w 8761378"/>
              <a:gd name="connsiteY2" fmla="*/ 1478604 h 1759545"/>
              <a:gd name="connsiteX3" fmla="*/ 8761378 w 8761378"/>
              <a:gd name="connsiteY3" fmla="*/ 19456 h 175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1378" h="1759545">
                <a:moveTo>
                  <a:pt x="0" y="0"/>
                </a:moveTo>
                <a:cubicBezTo>
                  <a:pt x="344791" y="690664"/>
                  <a:pt x="689583" y="1381328"/>
                  <a:pt x="1854740" y="1627762"/>
                </a:cubicBezTo>
                <a:cubicBezTo>
                  <a:pt x="3019897" y="1874196"/>
                  <a:pt x="5839838" y="1746655"/>
                  <a:pt x="6990944" y="1478604"/>
                </a:cubicBezTo>
                <a:cubicBezTo>
                  <a:pt x="8142050" y="1210553"/>
                  <a:pt x="8451714" y="615004"/>
                  <a:pt x="8761378" y="19456"/>
                </a:cubicBezTo>
              </a:path>
            </a:pathLst>
          </a:custGeom>
          <a:noFill/>
          <a:ln w="28575"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431507-1572-8040-AC4B-F6A80398E735}"/>
              </a:ext>
            </a:extLst>
          </p:cNvPr>
          <p:cNvSpPr txBox="1"/>
          <p:nvPr/>
        </p:nvSpPr>
        <p:spPr>
          <a:xfrm>
            <a:off x="5282198" y="5694407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F528F"/>
                </a:solidFill>
              </a:rPr>
              <a:t>Loss function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325F22D-1DEB-A146-96E4-E32C4ED4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83A920-0E7B-5244-9FB9-836B7AFB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1857953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41A1E-1130-2B4B-B345-97721D97F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learning happen?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23AD1-16AC-7343-9984-287E931C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12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E3EDF-AC2C-9F4C-85C5-A5C45C989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942" y="1453138"/>
            <a:ext cx="10636115" cy="4487219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C27B515-B0EB-454B-8137-73C7785C1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D9417BD-6D89-9244-892A-0E1BD7E5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265446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58987-FB4E-854C-BEC7-BE60FB24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Not all dimensions are informative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A5B6E-307B-7A41-AC6C-87B436F7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13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8C75B-C02F-E94F-976D-66623B4BB58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90392" y="1352912"/>
            <a:ext cx="6328462" cy="48236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DD5064-C97A-744A-879B-CF40CDB28118}"/>
              </a:ext>
            </a:extLst>
          </p:cNvPr>
          <p:cNvSpPr txBox="1"/>
          <p:nvPr/>
        </p:nvSpPr>
        <p:spPr>
          <a:xfrm>
            <a:off x="8005592" y="1662181"/>
            <a:ext cx="3371934" cy="842238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 dirty="0">
                <a:ln>
                  <a:noFill/>
                </a:ln>
                <a:latin typeface="Calibri" panose="020F0502020204030204" pitchFamily="34" charset="0"/>
                <a:ea typeface="源ノ角ゴシック Normal" pitchFamily="2"/>
                <a:cs typeface="Calibri" panose="020F0502020204030204" pitchFamily="34" charset="0"/>
              </a:rPr>
              <a:t>Only 6 dimensions out of 128 carry information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25B251-D07E-BD46-BD71-43EE50736B5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873356" y="2700447"/>
            <a:ext cx="1830960" cy="18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568211-7CA3-4642-8272-569130CD61B1}"/>
              </a:ext>
            </a:extLst>
          </p:cNvPr>
          <p:cNvSpPr txBox="1"/>
          <p:nvPr/>
        </p:nvSpPr>
        <p:spPr>
          <a:xfrm>
            <a:off x="7751102" y="4658696"/>
            <a:ext cx="3880914" cy="96740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ct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0" i="0" u="none" strike="noStrike" kern="1200" cap="none" dirty="0">
                <a:ln>
                  <a:noFill/>
                </a:ln>
                <a:latin typeface="Calibri" panose="020F0502020204030204" pitchFamily="34" charset="0"/>
                <a:ea typeface="源ノ角ゴシック Normal" pitchFamily="2"/>
                <a:cs typeface="Calibri" panose="020F0502020204030204" pitchFamily="34" charset="0"/>
              </a:rPr>
              <a:t>So now, are they physically interpretable?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DDAA9A1-F4B9-DF41-992C-F1871289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7E4CE69-616F-4141-A1D8-FC5C25A9F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569569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A370E8A-3649-364F-8B85-C24E35CA29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BAFAF26-769A-B545-9EBB-589E60EE6D9A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A7CA1-2B5A-D545-9F07-7B2405197B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7026" y="90166"/>
            <a:ext cx="11310031" cy="1145066"/>
          </a:xfrm>
        </p:spPr>
        <p:txBody>
          <a:bodyPr/>
          <a:lstStyle/>
          <a:p>
            <a:pPr lvl="0"/>
            <a:r>
              <a:rPr lang="en-US" b="1" dirty="0"/>
              <a:t>Mutual</a:t>
            </a:r>
            <a:r>
              <a:rPr lang="en-US" sz="3386" b="1" dirty="0"/>
              <a:t> Information with Stellar Parameters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B3E45-0760-794B-A7EC-6612DFE3FC9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3112" y="1309642"/>
            <a:ext cx="11212869" cy="43805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B1221E-3119-6D4C-AA0E-8F4B71BBEA40}"/>
              </a:ext>
            </a:extLst>
          </p:cNvPr>
          <p:cNvSpPr txBox="1"/>
          <p:nvPr/>
        </p:nvSpPr>
        <p:spPr>
          <a:xfrm>
            <a:off x="0" y="5793391"/>
            <a:ext cx="550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Sedaghat</a:t>
            </a:r>
            <a:r>
              <a:rPr lang="en-US" dirty="0"/>
              <a:t>, MR, Carrick, </a:t>
            </a:r>
            <a:r>
              <a:rPr lang="en-US" dirty="0" err="1"/>
              <a:t>Pineau</a:t>
            </a:r>
            <a:r>
              <a:rPr lang="en-US" dirty="0"/>
              <a:t> 2021, MNRAS, 501, 6026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0A22563-F88C-4D4E-ACC4-CBE16F2D8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514" y="634488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EE4A8C2-A6E6-3844-9BF1-74DD523151DA}"/>
              </a:ext>
            </a:extLst>
          </p:cNvPr>
          <p:cNvSpPr txBox="1">
            <a:spLocks/>
          </p:cNvSpPr>
          <p:nvPr/>
        </p:nvSpPr>
        <p:spPr>
          <a:xfrm>
            <a:off x="1369957" y="6374139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15-16 March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75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A370E8A-3649-364F-8B85-C24E35CA29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BAFAF26-769A-B545-9EBB-589E60EE6D9A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A7CA1-2B5A-D545-9F07-7B2405197B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7026" y="90166"/>
            <a:ext cx="11310031" cy="1145066"/>
          </a:xfrm>
        </p:spPr>
        <p:txBody>
          <a:bodyPr/>
          <a:lstStyle/>
          <a:p>
            <a:pPr lvl="0"/>
            <a:r>
              <a:rPr lang="en-US" b="1" dirty="0"/>
              <a:t>Mutual</a:t>
            </a:r>
            <a:r>
              <a:rPr lang="en-US" sz="3386" b="1" dirty="0"/>
              <a:t> Information with Stellar Parameters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1221E-3119-6D4C-AA0E-8F4B71BBEA40}"/>
              </a:ext>
            </a:extLst>
          </p:cNvPr>
          <p:cNvSpPr txBox="1"/>
          <p:nvPr/>
        </p:nvSpPr>
        <p:spPr>
          <a:xfrm>
            <a:off x="0" y="5793391"/>
            <a:ext cx="550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Sedaghat</a:t>
            </a:r>
            <a:r>
              <a:rPr lang="en-US" dirty="0"/>
              <a:t>, MR, Carrick, </a:t>
            </a:r>
            <a:r>
              <a:rPr lang="en-US" dirty="0" err="1"/>
              <a:t>Pineau</a:t>
            </a:r>
            <a:r>
              <a:rPr lang="en-US" dirty="0"/>
              <a:t> 2021, MNRAS, 501, 6026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E97BD-05CC-3441-A32B-F58AC5D4C1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51458" y="1129197"/>
            <a:ext cx="6114246" cy="45826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872297-9C67-F84B-964B-15C51B2D9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3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EC6F8E4-07F0-9648-8338-C1C10C4CD629}"/>
              </a:ext>
            </a:extLst>
          </p:cNvPr>
          <p:cNvSpPr txBox="1">
            <a:spLocks/>
          </p:cNvSpPr>
          <p:nvPr/>
        </p:nvSpPr>
        <p:spPr>
          <a:xfrm>
            <a:off x="1517026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15-16 March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657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A370E8A-3649-364F-8B85-C24E35CA29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BAFAF26-769A-B545-9EBB-589E60EE6D9A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4A7CA1-2B5A-D545-9F07-7B2405197B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17026" y="90166"/>
            <a:ext cx="11310031" cy="1145066"/>
          </a:xfrm>
        </p:spPr>
        <p:txBody>
          <a:bodyPr/>
          <a:lstStyle/>
          <a:p>
            <a:pPr lvl="0"/>
            <a:r>
              <a:rPr lang="en-US" b="1" dirty="0"/>
              <a:t>Mutual</a:t>
            </a:r>
            <a:r>
              <a:rPr lang="en-US" sz="3386" b="1" dirty="0"/>
              <a:t> Information with Stellar Parameters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1221E-3119-6D4C-AA0E-8F4B71BBEA40}"/>
              </a:ext>
            </a:extLst>
          </p:cNvPr>
          <p:cNvSpPr txBox="1"/>
          <p:nvPr/>
        </p:nvSpPr>
        <p:spPr>
          <a:xfrm>
            <a:off x="0" y="5793391"/>
            <a:ext cx="550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Sedaghat</a:t>
            </a:r>
            <a:r>
              <a:rPr lang="en-US" dirty="0"/>
              <a:t>, MR, Carrick, </a:t>
            </a:r>
            <a:r>
              <a:rPr lang="en-US" dirty="0" err="1"/>
              <a:t>Pineau</a:t>
            </a:r>
            <a:r>
              <a:rPr lang="en-US" dirty="0"/>
              <a:t> 2021, MNRAS, 501, 6026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3514C-7DCD-B94F-B8F1-174751DBFEF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51458" y="1276976"/>
            <a:ext cx="5940810" cy="44526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96CF97F-F900-8343-993A-823C1140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314" y="6356351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FC7694-343F-5743-8F05-B2415210B3CC}"/>
              </a:ext>
            </a:extLst>
          </p:cNvPr>
          <p:cNvSpPr txBox="1">
            <a:spLocks/>
          </p:cNvSpPr>
          <p:nvPr/>
        </p:nvSpPr>
        <p:spPr>
          <a:xfrm>
            <a:off x="1517026" y="6356350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15-16 March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10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05BB-D376-EA44-8302-24F97B9FE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PCA: no one-to-one mapping with physical features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74613-A620-CD42-9C8E-643194D4A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17</a:t>
            </a:fld>
            <a:endParaRPr lang="it-IT" dirty="0"/>
          </a:p>
        </p:txBody>
      </p:sp>
      <p:pic>
        <p:nvPicPr>
          <p:cNvPr id="10" name="New picture">
            <a:extLst>
              <a:ext uri="{FF2B5EF4-FFF2-40B4-BE49-F238E27FC236}">
                <a16:creationId xmlns:a16="http://schemas.microsoft.com/office/drawing/2014/main" id="{82BB4E39-212F-7D46-8B74-2FE95E084B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33270" y="1371599"/>
            <a:ext cx="8337666" cy="4082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99E431-75B6-A44F-AB3E-B608ABF5E1CE}"/>
              </a:ext>
            </a:extLst>
          </p:cNvPr>
          <p:cNvSpPr txBox="1"/>
          <p:nvPr/>
        </p:nvSpPr>
        <p:spPr>
          <a:xfrm>
            <a:off x="0" y="5789647"/>
            <a:ext cx="550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Sedaghat</a:t>
            </a:r>
            <a:r>
              <a:rPr lang="en-US" dirty="0"/>
              <a:t>, MR, Carrick, </a:t>
            </a:r>
            <a:r>
              <a:rPr lang="en-US" dirty="0" err="1"/>
              <a:t>Pineau</a:t>
            </a:r>
            <a:r>
              <a:rPr lang="en-US" dirty="0"/>
              <a:t> 2021, MNRAS, 501, 6026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45B58A0-168D-2344-B05A-9D09868B9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1FDC71-055D-2A4F-B2AD-4FF63170D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991808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2AF4-847E-3540-98C1-25113924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</a:t>
            </a:r>
            <a:r>
              <a:rPr lang="en-US" b="1" dirty="0"/>
              <a:t>irst step is taken: </a:t>
            </a:r>
            <a:r>
              <a:rPr lang="en-US" dirty="0"/>
              <a:t>t</a:t>
            </a:r>
            <a:r>
              <a:rPr lang="en-US" b="1" dirty="0"/>
              <a:t>he basic idea 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D9372-68A0-9E4F-BC19-1383C8DB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18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F7935-8CCF-E04E-A122-5DF7902C4EE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r="-1017"/>
          <a:stretch>
            <a:fillRect/>
          </a:stretch>
        </p:blipFill>
        <p:spPr>
          <a:xfrm>
            <a:off x="0" y="2423649"/>
            <a:ext cx="5391590" cy="21347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8A8387-ABD7-234E-BB37-D90715F6D0C9}"/>
              </a:ext>
            </a:extLst>
          </p:cNvPr>
          <p:cNvSpPr txBox="1"/>
          <p:nvPr/>
        </p:nvSpPr>
        <p:spPr>
          <a:xfrm rot="16200000">
            <a:off x="-1402849" y="3163179"/>
            <a:ext cx="3073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Sedaghat</a:t>
            </a:r>
            <a:r>
              <a:rPr lang="en-US" sz="1000" dirty="0"/>
              <a:t>, MR, Carrick, </a:t>
            </a:r>
            <a:r>
              <a:rPr lang="en-US" sz="1000" dirty="0" err="1"/>
              <a:t>Pineau</a:t>
            </a:r>
            <a:r>
              <a:rPr lang="en-US" sz="1000" dirty="0"/>
              <a:t> 2021, MNRAS, 501, 6026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973DB4-34ED-B24D-9300-38C32299A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7717" y="1340797"/>
            <a:ext cx="6460493" cy="481818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Next steps</a:t>
            </a:r>
          </a:p>
          <a:p>
            <a:r>
              <a:rPr lang="en-US" dirty="0"/>
              <a:t>What physical parameters are the other significant dimensions linked to?</a:t>
            </a:r>
          </a:p>
          <a:p>
            <a:pPr lvl="1"/>
            <a:r>
              <a:rPr lang="en-US" dirty="0"/>
              <a:t>Why isn’t RV representation monotonic?</a:t>
            </a:r>
          </a:p>
          <a:p>
            <a:r>
              <a:rPr lang="en-US" dirty="0"/>
              <a:t>Extension to different spectral datasets</a:t>
            </a:r>
          </a:p>
          <a:p>
            <a:pPr lvl="1"/>
            <a:r>
              <a:rPr lang="en-US" dirty="0"/>
              <a:t>Stellar: RAVE</a:t>
            </a:r>
            <a:r>
              <a:rPr lang="en-US"/>
              <a:t>, GALAH </a:t>
            </a:r>
            <a:r>
              <a:rPr lang="en-US" dirty="0"/>
              <a:t>(non-ESO)</a:t>
            </a:r>
          </a:p>
          <a:p>
            <a:pPr lvl="1"/>
            <a:r>
              <a:rPr lang="en-US" dirty="0"/>
              <a:t>Non-stellar: UVES, X-Shooter</a:t>
            </a:r>
          </a:p>
          <a:p>
            <a:r>
              <a:rPr lang="en-US" dirty="0"/>
              <a:t>Extension to images/cubes: ALMA</a:t>
            </a:r>
          </a:p>
          <a:p>
            <a:r>
              <a:rPr lang="en-US" dirty="0"/>
              <a:t>Source separation</a:t>
            </a:r>
          </a:p>
          <a:p>
            <a:pPr lvl="1"/>
            <a:r>
              <a:rPr lang="en-US" dirty="0"/>
              <a:t>Stellar vs telluric features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E1F1DB2-9D3D-C44B-AE12-CD8373D1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08B9D62-ED3F-E044-86F5-681E3AB7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2974571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157EFFF-820A-B549-A5C3-E9D76A895B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8D4EF66-B872-D647-BC0C-602E50F3D00E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CFEC5-4A65-524E-BD62-8F920EE566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7363" y="1192381"/>
            <a:ext cx="10817274" cy="49258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FFE9F5B-55DC-5D4B-BCF9-2C915F3553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Source separation: stellar vs telluric features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F08662B-1991-3940-AECD-0CF79B5E72D7}"/>
              </a:ext>
            </a:extLst>
          </p:cNvPr>
          <p:cNvSpPr/>
          <p:nvPr/>
        </p:nvSpPr>
        <p:spPr>
          <a:xfrm>
            <a:off x="7077855" y="2156469"/>
            <a:ext cx="2875290" cy="207330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8160">
            <a:solidFill>
              <a:srgbClr val="FF3333"/>
            </a:solidFill>
            <a:prstDash val="solid"/>
          </a:ln>
        </p:spPr>
        <p:txBody>
          <a:bodyPr wrap="none" lIns="131922" tIns="77499" rIns="131922" bIns="77499" anchor="ctr" anchorCtr="0" compatLnSpc="0">
            <a:noAutofit/>
          </a:bodyPr>
          <a:lstStyle/>
          <a:p>
            <a:endParaRPr lang="en-US" sz="2177">
              <a:latin typeface="Source Sans Pro" pitchFamily="34"/>
              <a:ea typeface="源ノ角ゴシック Normal" pitchFamily="2"/>
              <a:cs typeface="FreeSans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21670-8178-6E49-A952-14543EB7AD75}"/>
              </a:ext>
            </a:extLst>
          </p:cNvPr>
          <p:cNvSpPr txBox="1"/>
          <p:nvPr/>
        </p:nvSpPr>
        <p:spPr>
          <a:xfrm>
            <a:off x="0" y="5789647"/>
            <a:ext cx="339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Sedaghat</a:t>
            </a:r>
            <a:r>
              <a:rPr lang="en-US" dirty="0"/>
              <a:t>, MR et al, in preparation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5B6895A-7608-9246-A852-B8AA750E0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762" y="6332847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9F9A73-12A0-B54C-B7AA-065A0125A250}"/>
              </a:ext>
            </a:extLst>
          </p:cNvPr>
          <p:cNvSpPr txBox="1">
            <a:spLocks/>
          </p:cNvSpPr>
          <p:nvPr/>
        </p:nvSpPr>
        <p:spPr>
          <a:xfrm>
            <a:off x="1521230" y="6327451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15-16 March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34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6CD34-3A01-A241-9CEB-B10D559F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WP4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9DF60-D0A9-3A4F-A4F2-ECE694A50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Task 4.1  </a:t>
            </a:r>
            <a:r>
              <a:rPr lang="en-US" dirty="0"/>
              <a:t>Integration of astronomy VO data and services into the EOSC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Lead: Marco Molinaro (INAF)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Task 4.2 </a:t>
            </a:r>
            <a:r>
              <a:rPr lang="en-US" dirty="0"/>
              <a:t>Implementation of FAIR principles for ESFRI data through the Virtual Observatory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Lead: François </a:t>
            </a:r>
            <a:r>
              <a:rPr lang="en-US" sz="2400" b="1" dirty="0" err="1">
                <a:solidFill>
                  <a:srgbClr val="0070C0"/>
                </a:solidFill>
              </a:rPr>
              <a:t>Bonnarel</a:t>
            </a:r>
            <a:r>
              <a:rPr lang="en-US" sz="2400" b="1" dirty="0">
                <a:solidFill>
                  <a:srgbClr val="0070C0"/>
                </a:solidFill>
              </a:rPr>
              <a:t> (CDS CNRS </a:t>
            </a:r>
            <a:r>
              <a:rPr lang="en-US" sz="2400" b="1" dirty="0" err="1">
                <a:solidFill>
                  <a:srgbClr val="0070C0"/>
                </a:solidFill>
              </a:rPr>
              <a:t>Université</a:t>
            </a:r>
            <a:r>
              <a:rPr lang="en-US" sz="2400" b="1" dirty="0">
                <a:solidFill>
                  <a:srgbClr val="0070C0"/>
                </a:solidFill>
              </a:rPr>
              <a:t> de Strasbourg)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Task 4.3 </a:t>
            </a:r>
            <a:r>
              <a:rPr lang="en-US" dirty="0"/>
              <a:t>Adding value to trusted content in astronomy archives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Co-leads: Mark Allen (CNRS-</a:t>
            </a:r>
            <a:r>
              <a:rPr lang="en-US" sz="2400" b="1" dirty="0" err="1">
                <a:solidFill>
                  <a:srgbClr val="0070C0"/>
                </a:solidFill>
              </a:rPr>
              <a:t>ObAS</a:t>
            </a:r>
            <a:r>
              <a:rPr lang="en-US" sz="2400" b="1" dirty="0">
                <a:solidFill>
                  <a:srgbClr val="0070C0"/>
                </a:solidFill>
              </a:rPr>
              <a:t>) &amp; Martino </a:t>
            </a:r>
            <a:r>
              <a:rPr lang="en-US" sz="2400" b="1" dirty="0" err="1">
                <a:solidFill>
                  <a:srgbClr val="0070C0"/>
                </a:solidFill>
              </a:rPr>
              <a:t>Romaniello</a:t>
            </a:r>
            <a:r>
              <a:rPr lang="en-US" sz="2400" b="1" dirty="0">
                <a:solidFill>
                  <a:srgbClr val="0070C0"/>
                </a:solidFill>
              </a:rPr>
              <a:t> (ESO)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C14DD-1405-A542-8B98-CE3BDB92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</a:t>
            </a:fld>
            <a:endParaRPr lang="it-IT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C84EA4-8F8C-4242-A51C-41AFB826D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D852A5-B951-7E48-8632-FAE38761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1476597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157EFFF-820A-B549-A5C3-E9D76A895B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8D4EF66-B872-D647-BC0C-602E50F3D00E}" type="slidenum">
              <a:rPr lang="en-US" smtClean="0"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FE9F5B-55DC-5D4B-BCF9-2C915F3553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Source separation: stellar vs telluric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5B07AD-BC29-FD4F-A6EA-2573304D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43262" y="952301"/>
            <a:ext cx="7955280" cy="52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9F5274-166B-FE40-979E-AC443179666F}"/>
              </a:ext>
            </a:extLst>
          </p:cNvPr>
          <p:cNvSpPr txBox="1"/>
          <p:nvPr/>
        </p:nvSpPr>
        <p:spPr>
          <a:xfrm>
            <a:off x="0" y="5789647"/>
            <a:ext cx="339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Sedaghat</a:t>
            </a:r>
            <a:r>
              <a:rPr lang="en-US" dirty="0"/>
              <a:t>, MR et al, in preparation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5675422-C82A-814A-8E8C-6F04A6E03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2658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B2DD2EE-FB6D-8445-8235-4753C24ADB5B}"/>
              </a:ext>
            </a:extLst>
          </p:cNvPr>
          <p:cNvSpPr txBox="1">
            <a:spLocks/>
          </p:cNvSpPr>
          <p:nvPr/>
        </p:nvSpPr>
        <p:spPr>
          <a:xfrm>
            <a:off x="1695143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15-16 March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11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90F12-5DE9-364B-8FE8-E3721278B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WIP: ALMA cubes and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0E544-B049-4746-B480-7161C7B18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ALMA generates 3D data cubes: 2 spatial + 1 spectral dimensions</a:t>
            </a:r>
          </a:p>
          <a:p>
            <a:r>
              <a:rPr lang="en-US" dirty="0"/>
              <a:t>The cubes themselves unfortunately are not homogeneous enough long the spectral dimension to be readily fed to the Deep Learning machinery </a:t>
            </a:r>
          </a:p>
          <a:p>
            <a:r>
              <a:rPr lang="en-US" dirty="0"/>
              <a:t>We started from 2D images with the spectral dimension compressed (“continuum images”), running them through the same machinery as the spectra</a:t>
            </a:r>
          </a:p>
          <a:p>
            <a:r>
              <a:rPr lang="en-US" dirty="0"/>
              <a:t>WIP …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0CCE-9714-6A4B-8758-2D89FDBB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C00ED-AF7F-B047-A2BE-2614D8658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21</a:t>
            </a:fld>
            <a:endParaRPr lang="it-IT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F94BA3-8CE1-2C42-842E-781EE9C9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0222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C77A9-AB9E-234E-AB06-83B4E483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User tools: “Sliders” for exploration of the latent space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0FBFC-4590-DC4D-9F51-D4F286DBA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8F055-4855-A446-BD16-7E7BF9F58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22</a:t>
            </a:fld>
            <a:endParaRPr lang="it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114E3-DFC4-8A4F-845D-37F31C86583C}"/>
              </a:ext>
            </a:extLst>
          </p:cNvPr>
          <p:cNvSpPr txBox="1"/>
          <p:nvPr/>
        </p:nvSpPr>
        <p:spPr>
          <a:xfrm>
            <a:off x="0" y="5793391"/>
            <a:ext cx="571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www.eso.org</a:t>
            </a:r>
            <a:r>
              <a:rPr lang="en-US" dirty="0"/>
              <a:t>/~</a:t>
            </a:r>
            <a:r>
              <a:rPr lang="en-US" dirty="0" err="1"/>
              <a:t>nsedagha</a:t>
            </a:r>
            <a:r>
              <a:rPr lang="en-US" dirty="0"/>
              <a:t>/universe/#</a:t>
            </a:r>
            <a:r>
              <a:rPr lang="en-US" dirty="0" err="1"/>
              <a:t>astromachines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274231-282A-5944-9A99-13B2E2EB7CA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403895" y="2084411"/>
            <a:ext cx="2850120" cy="249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1B1F8D-CB97-8745-B0BC-D4B7B794AC5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53174" y="1386010"/>
            <a:ext cx="5553720" cy="39016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CBE93DD-8010-194F-88C1-62B52962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235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C77A9-AB9E-234E-AB06-83B4E483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User tools: “Sliders” for exploration of the latent space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0FBFC-4590-DC4D-9F51-D4F286DBA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8F055-4855-A446-BD16-7E7BF9F58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23</a:t>
            </a:fld>
            <a:endParaRPr lang="it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114E3-DFC4-8A4F-845D-37F31C86583C}"/>
              </a:ext>
            </a:extLst>
          </p:cNvPr>
          <p:cNvSpPr txBox="1"/>
          <p:nvPr/>
        </p:nvSpPr>
        <p:spPr>
          <a:xfrm>
            <a:off x="0" y="5793391"/>
            <a:ext cx="571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www.eso.org</a:t>
            </a:r>
            <a:r>
              <a:rPr lang="en-US" dirty="0"/>
              <a:t>/~</a:t>
            </a:r>
            <a:r>
              <a:rPr lang="en-US" dirty="0" err="1"/>
              <a:t>nsedagha</a:t>
            </a:r>
            <a:r>
              <a:rPr lang="en-US" dirty="0"/>
              <a:t>/universe/#</a:t>
            </a:r>
            <a:r>
              <a:rPr lang="en-US" dirty="0" err="1"/>
              <a:t>astromachines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F12AE2-8EA7-7B46-9D37-756C8F0227F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358622" y="2271251"/>
            <a:ext cx="2850120" cy="249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5DDB7C-2693-284C-B986-E3B467FD60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07901" y="1572850"/>
            <a:ext cx="5553720" cy="390167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BEEB95A-E283-CB4F-8A86-9F0ADE5F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1729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C77A9-AB9E-234E-AB06-83B4E483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User tools: “Sliders” for exploration of the latent space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8F055-4855-A446-BD16-7E7BF9F58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24</a:t>
            </a:fld>
            <a:endParaRPr lang="it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114E3-DFC4-8A4F-845D-37F31C86583C}"/>
              </a:ext>
            </a:extLst>
          </p:cNvPr>
          <p:cNvSpPr txBox="1"/>
          <p:nvPr/>
        </p:nvSpPr>
        <p:spPr>
          <a:xfrm>
            <a:off x="0" y="5793391"/>
            <a:ext cx="571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www.eso.org</a:t>
            </a:r>
            <a:r>
              <a:rPr lang="en-US" dirty="0"/>
              <a:t>/~</a:t>
            </a:r>
            <a:r>
              <a:rPr lang="en-US" dirty="0" err="1"/>
              <a:t>nsedagha</a:t>
            </a:r>
            <a:r>
              <a:rPr lang="en-US" dirty="0"/>
              <a:t>/universe/#</a:t>
            </a:r>
            <a:r>
              <a:rPr lang="en-US" dirty="0" err="1"/>
              <a:t>astromachines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E234A9-44FD-BD49-98CA-95CF8A39C8E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403895" y="2240447"/>
            <a:ext cx="2850120" cy="249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D4E0E9-3B22-2947-89DB-6CB00AB3FDA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53174" y="1542046"/>
            <a:ext cx="5553720" cy="39016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461EC09-7C9E-FC43-8E93-0DB04B70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061EB7E-0E40-0545-B206-3040B81BC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316656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C77A9-AB9E-234E-AB06-83B4E483B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User tools: RETR-SPECT, a Retrieval engine for Spectra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8F055-4855-A446-BD16-7E7BF9F58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25</a:t>
            </a:fld>
            <a:endParaRPr lang="it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114E3-DFC4-8A4F-845D-37F31C86583C}"/>
              </a:ext>
            </a:extLst>
          </p:cNvPr>
          <p:cNvSpPr txBox="1"/>
          <p:nvPr/>
        </p:nvSpPr>
        <p:spPr>
          <a:xfrm>
            <a:off x="0" y="5793391"/>
            <a:ext cx="519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www.eso.org</a:t>
            </a:r>
            <a:r>
              <a:rPr lang="en-US" dirty="0"/>
              <a:t>/~</a:t>
            </a:r>
            <a:r>
              <a:rPr lang="en-US" dirty="0" err="1"/>
              <a:t>nsedagha</a:t>
            </a:r>
            <a:r>
              <a:rPr lang="en-US" dirty="0"/>
              <a:t>/universe/#</a:t>
            </a:r>
            <a:r>
              <a:rPr lang="en-US" dirty="0" err="1"/>
              <a:t>retrspect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54D8A4-075B-7340-B057-5BA508CED9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t="13000" r="15408"/>
          <a:stretch/>
        </p:blipFill>
        <p:spPr>
          <a:xfrm>
            <a:off x="2103600" y="1290087"/>
            <a:ext cx="7984799" cy="42778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339F562-259D-D747-8946-543495BF9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14A30F7-7377-984D-82DB-D64108AB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3123799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3425-7178-4B43-8E24-616C2DD5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 D4.5 – January 2022</a:t>
            </a:r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4DFD2F13-9BFD-0847-9C8B-03728C84D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484" y="1192381"/>
            <a:ext cx="3378345" cy="48180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6E4FD-762B-AA47-B14A-58BAB0F8E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WP4 Tech Forum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E8D4D-C5EB-2E47-9AD5-25438216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26</a:t>
            </a:fld>
            <a:endParaRPr lang="it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4200C-F6CC-2147-80D5-C024BE39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15-16 March 2022</a:t>
            </a:r>
            <a:endParaRPr lang="en-US" dirty="0"/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ED56C71-185F-D540-ACA1-97C40BFCC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578" y="988107"/>
            <a:ext cx="6245383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54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C5B3-D24F-D742-B7AF-FC97A2B7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Task 4.3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Adding value to trusted content in astronomy archives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4E922-2B2A-2A4B-955E-AE0759243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i="1" dirty="0"/>
              <a:t>Next generation functionalities for creation and publication of </a:t>
            </a:r>
            <a:r>
              <a:rPr lang="en-US" b="1" i="1" dirty="0"/>
              <a:t>high-level, value-added data products </a:t>
            </a:r>
            <a:r>
              <a:rPr lang="en-US" i="1" dirty="0"/>
              <a:t>from ESFRIs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Assessment and application of </a:t>
            </a:r>
            <a:r>
              <a:rPr lang="en-US" b="1" dirty="0"/>
              <a:t>new techniques </a:t>
            </a:r>
            <a:r>
              <a:rPr lang="en-US" dirty="0"/>
              <a:t>– machine learning analytics. (connection to WP3)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2060"/>
                </a:solidFill>
              </a:rPr>
              <a:t>Specific example applied to ESO archives data products: spectra, cubes, source catalogues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Identification of </a:t>
            </a:r>
            <a:r>
              <a:rPr lang="en-US" b="1" dirty="0"/>
              <a:t>stewardship best practices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Curation and publication of next-generation data products via ESFRI archives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Technical and human aspects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68AA-6F3B-6B42-A82D-8EB02C7C6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3</a:t>
            </a:fld>
            <a:endParaRPr lang="it-IT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401C68A-C4B1-DB4A-A20F-36C8B6EB5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0BB255-9967-3E4A-9361-05E327B1C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1342879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9CDFB-D0F9-104A-B98B-F1A0712BB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Major milestones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F3DE44F-21C0-F342-8459-772566C747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821896"/>
              </p:ext>
            </p:extLst>
          </p:nvPr>
        </p:nvGraphicFramePr>
        <p:xfrm>
          <a:off x="1186775" y="1546698"/>
          <a:ext cx="9818451" cy="4192622"/>
        </p:xfrm>
        <a:graphic>
          <a:graphicData uri="http://schemas.openxmlformats.org/drawingml/2006/table">
            <a:tbl>
              <a:tblPr firstRow="1" firstCol="1" bandRow="1"/>
              <a:tblGrid>
                <a:gridCol w="7717276">
                  <a:extLst>
                    <a:ext uri="{9D8B030D-6E8A-4147-A177-3AD203B41FA5}">
                      <a16:colId xmlns:a16="http://schemas.microsoft.com/office/drawing/2014/main" val="2091069061"/>
                    </a:ext>
                  </a:extLst>
                </a:gridCol>
                <a:gridCol w="2101175">
                  <a:extLst>
                    <a:ext uri="{9D8B030D-6E8A-4147-A177-3AD203B41FA5}">
                      <a16:colId xmlns:a16="http://schemas.microsoft.com/office/drawing/2014/main" val="676932781"/>
                    </a:ext>
                  </a:extLst>
                </a:gridCol>
              </a:tblGrid>
              <a:tr h="209631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D4.5 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Release of prototype machine learning enabled archive services providing value-added content to archives</a:t>
                      </a:r>
                      <a:r>
                        <a:rPr lang="en-GB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(Demonstration)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30 (+6)    January 2022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052137"/>
                  </a:ext>
                </a:extLst>
              </a:tr>
              <a:tr h="209631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D4.8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Final analysis report on use of IVOA standards for FAIR ESFRI and community data and best stewardship practices for value-added data (Report)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i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(includes report of feedback on prototype services developed for D4.5)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40 (+6)   November 2022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16153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B14F9-E5CE-6545-8D38-288951F49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8385-1EDC-2C4A-8F10-12176F32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4</a:t>
            </a:fld>
            <a:endParaRPr lang="it-IT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B2C6AC1-0271-0645-A9D2-2C5BF84D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3372976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D1EC-0FAA-CA44-AE24-DD8D5A435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4346E-899B-224B-A243-50A62C41E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Deliverable D4.5 delivered</a:t>
            </a:r>
          </a:p>
          <a:p>
            <a:r>
              <a:rPr lang="en-US" dirty="0"/>
              <a:t>The person hired at ESO to work on Task 4.3 has left the project</a:t>
            </a:r>
          </a:p>
          <a:p>
            <a:pPr lvl="1"/>
            <a:r>
              <a:rPr lang="en-US" dirty="0"/>
              <a:t>Highlighted as possible risk in the Project Risk Register</a:t>
            </a:r>
          </a:p>
          <a:p>
            <a:pPr lvl="1"/>
            <a:r>
              <a:rPr lang="en-US" dirty="0"/>
              <a:t>Not much mitigation possible</a:t>
            </a:r>
          </a:p>
          <a:p>
            <a:pPr lvl="1"/>
            <a:r>
              <a:rPr lang="en-US" dirty="0"/>
              <a:t>The work on Deep Learning </a:t>
            </a:r>
            <a:r>
              <a:rPr lang="en-US"/>
              <a:t>effectively concluded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799EE-6E49-2646-94F6-41C258A7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WP4 Tech Forum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9E9A8B-70D6-8F4B-AEF0-973D4E8F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5</a:t>
            </a:fld>
            <a:endParaRPr lang="it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03947-BF98-B649-A51E-CED5A0C36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15-16 March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92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2AFB-22D1-C842-8CE2-D264BD610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Deep Learning &amp; Data Archives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38368-E0EC-3A43-B07D-F84C20FF0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Scope: provide archive users with novel ways to identify data</a:t>
            </a:r>
          </a:p>
          <a:p>
            <a:pPr lvl="1"/>
            <a:r>
              <a:rPr lang="en-US" dirty="0"/>
              <a:t>Beyond traditional approach of specifying query parameters</a:t>
            </a:r>
          </a:p>
          <a:p>
            <a:pPr lvl="1"/>
            <a:r>
              <a:rPr lang="en-US" dirty="0"/>
              <a:t>Revolutionary extension of recent move from instrument to data keywords (e.g. exposure time to signa-to-noise)</a:t>
            </a:r>
          </a:p>
          <a:p>
            <a:r>
              <a:rPr lang="en-US" dirty="0"/>
              <a:t>Target: the different data types in the ESO Science Archives</a:t>
            </a:r>
          </a:p>
          <a:p>
            <a:pPr lvl="1"/>
            <a:r>
              <a:rPr lang="en-US" dirty="0"/>
              <a:t>Spectra</a:t>
            </a:r>
          </a:p>
          <a:p>
            <a:pPr lvl="1"/>
            <a:r>
              <a:rPr lang="en-US" dirty="0"/>
              <a:t>Cubes</a:t>
            </a:r>
          </a:p>
          <a:p>
            <a:pPr lvl="1"/>
            <a:r>
              <a:rPr lang="en-US" dirty="0"/>
              <a:t>Source catalogues</a:t>
            </a:r>
          </a:p>
          <a:p>
            <a:r>
              <a:rPr lang="en-US" dirty="0"/>
              <a:t>Let the data speak … on a massive scale</a:t>
            </a:r>
          </a:p>
          <a:p>
            <a:pPr lvl="1"/>
            <a:r>
              <a:rPr lang="en-US" dirty="0"/>
              <a:t>Huge data variety: impractical, and not desirable, to impose preconceived interpretations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A9C7D-877D-FA49-BA33-4F7EE46B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6</a:t>
            </a:fld>
            <a:endParaRPr lang="it-IT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DE59384-2461-3A47-B949-300844A72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3429DD9-B213-5846-821C-E89C0E08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3332605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2AFB-22D1-C842-8CE2-D264BD610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Deep Learning on 1D spectra: HARPS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38368-E0EC-3A43-B07D-F84C20FF0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Scope: Deep Learning analysis of the entire HARPS archive</a:t>
            </a:r>
          </a:p>
          <a:p>
            <a:pPr lvl="1"/>
            <a:r>
              <a:rPr lang="en-US" dirty="0"/>
              <a:t>High-resolution, high-stability spectrograph</a:t>
            </a:r>
          </a:p>
          <a:p>
            <a:pPr lvl="1"/>
            <a:r>
              <a:rPr lang="en-US" dirty="0"/>
              <a:t>Main science case: discovery and characterization of exoplanets</a:t>
            </a:r>
          </a:p>
          <a:p>
            <a:pPr lvl="1"/>
            <a:r>
              <a:rPr lang="en-US" dirty="0"/>
              <a:t>~270,000 spectra, ~300,000 wavelengths channels each</a:t>
            </a:r>
          </a:p>
          <a:p>
            <a:pPr lvl="1"/>
            <a:r>
              <a:rPr lang="en-US" dirty="0"/>
              <a:t>1D spectra, pipeline-reduced to high accuracy</a:t>
            </a:r>
          </a:p>
          <a:p>
            <a:r>
              <a:rPr lang="en-US" dirty="0"/>
              <a:t>Different approaches</a:t>
            </a:r>
          </a:p>
          <a:p>
            <a:pPr lvl="1"/>
            <a:r>
              <a:rPr lang="en-US" dirty="0"/>
              <a:t>HITS: fully-connected autoencoder with 2 latent dimensions, down sampled spectral resolution</a:t>
            </a:r>
          </a:p>
          <a:p>
            <a:pPr lvl="2"/>
            <a:r>
              <a:rPr lang="en-US" dirty="0"/>
              <a:t>Agile architecture for speed and interactivity</a:t>
            </a:r>
          </a:p>
          <a:p>
            <a:pPr lvl="1"/>
            <a:r>
              <a:rPr lang="en-US" dirty="0"/>
              <a:t>ESO: combination of convolutional and fully-connected layers with between 4 to 8192 latent dimensions, full spectral resolution</a:t>
            </a:r>
          </a:p>
          <a:p>
            <a:pPr lvl="2"/>
            <a:r>
              <a:rPr lang="en-US" dirty="0"/>
              <a:t>Find minimal representation which preserves all the relevant information</a:t>
            </a:r>
            <a:r>
              <a:rPr lang="de-DE" dirty="0"/>
              <a:t>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A9C7D-877D-FA49-BA33-4F7EE46B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7</a:t>
            </a:fld>
            <a:endParaRPr lang="it-IT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AC93FE6-8A53-AD4C-8F35-CC7543678A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D2FEB50-631D-3244-AF77-3AA47A33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1812397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2AFB-22D1-C842-8CE2-D264BD610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So now, how to turn this into user services?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38368-E0EC-3A43-B07D-F84C20FF0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These techniques have the potential of being a game-changer, BUT:</a:t>
            </a:r>
          </a:p>
          <a:p>
            <a:pPr lvl="1"/>
            <a:r>
              <a:rPr lang="en-US" dirty="0"/>
              <a:t>The results have to be meaningful</a:t>
            </a:r>
          </a:p>
          <a:p>
            <a:pPr lvl="1"/>
            <a:r>
              <a:rPr lang="en-US" dirty="0"/>
              <a:t>Interaction with the results has to be user-friendly</a:t>
            </a:r>
          </a:p>
          <a:p>
            <a:pPr>
              <a:spcBef>
                <a:spcPts val="2800"/>
              </a:spcBef>
            </a:pPr>
            <a:r>
              <a:rPr lang="en-US" dirty="0"/>
              <a:t>In practice: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What makes spectra similar?</a:t>
            </a:r>
          </a:p>
          <a:p>
            <a:pPr lvl="2"/>
            <a:r>
              <a:rPr lang="en-US" dirty="0"/>
              <a:t>What are the uses and limitations of a similarity service?</a:t>
            </a:r>
          </a:p>
          <a:p>
            <a:pPr lvl="1"/>
            <a:r>
              <a:rPr lang="en-US" dirty="0"/>
              <a:t>Can spectra be tagged with some physical properties of the celestial object?</a:t>
            </a:r>
          </a:p>
          <a:p>
            <a:pPr lvl="2"/>
            <a:r>
              <a:rPr lang="en-US" dirty="0"/>
              <a:t>If so, what are they?</a:t>
            </a:r>
          </a:p>
          <a:p>
            <a:pPr lvl="2"/>
            <a:r>
              <a:rPr lang="en-US" dirty="0"/>
              <a:t>What are the uses and limitations?</a:t>
            </a:r>
          </a:p>
          <a:p>
            <a:pPr lvl="1"/>
            <a:r>
              <a:rPr lang="en-US" dirty="0"/>
              <a:t>What is the best way to present and interact with the results?</a:t>
            </a:r>
          </a:p>
          <a:p>
            <a:pPr lvl="1"/>
            <a:r>
              <a:rPr lang="en-US" dirty="0"/>
              <a:t>Services for the few or for the many?</a:t>
            </a:r>
          </a:p>
          <a:p>
            <a:pPr lvl="2"/>
            <a:r>
              <a:rPr lang="en-US" dirty="0"/>
              <a:t>About half of the astronomical community uses the ESO Science Archives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A9C7D-877D-FA49-BA33-4F7EE46B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8</a:t>
            </a:fld>
            <a:endParaRPr lang="it-IT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51B43E0-62D9-F048-9D52-B11B0897F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7E767E-DC91-874F-88DB-7E1E8996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1008912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89DC1-E3F0-E843-9FC4-84F6694CA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Hand-Crafted Features to Representation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9F04E-0178-B749-9BDD-830D15D0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9</a:t>
            </a:fld>
            <a:endParaRPr lang="it-IT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0D73CE-B8E0-9641-A2E7-2A823301F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510823" y="1069234"/>
            <a:ext cx="9676437" cy="47195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627FF27-9D66-EA48-B84A-C597FC3B2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en-GB" dirty="0"/>
              <a:t>WP4 Tech Forum 3</a:t>
            </a:r>
            <a:endParaRPr lang="it-IT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E4C076E-5F29-EC4D-9E9F-026F4744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en-US" dirty="0"/>
              <a:t>15-16 March 2022</a:t>
            </a:r>
          </a:p>
        </p:txBody>
      </p:sp>
    </p:spTree>
    <p:extLst>
      <p:ext uri="{BB962C8B-B14F-4D97-AF65-F5344CB8AC3E}">
        <p14:creationId xmlns:p14="http://schemas.microsoft.com/office/powerpoint/2010/main" val="14414416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4_16-9" id="{F69436B8-0B6C-C84A-924F-A924AA470464}" vid="{518A6F0E-2D71-A84F-914F-4A4C1B479DD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22867</TotalTime>
  <Words>1199</Words>
  <Application>Microsoft Macintosh PowerPoint</Application>
  <PresentationFormat>Widescreen</PresentationFormat>
  <Paragraphs>198</Paragraphs>
  <Slides>26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FreeSans</vt:lpstr>
      <vt:lpstr>Source Sans Pro</vt:lpstr>
      <vt:lpstr>Times New Roman</vt:lpstr>
      <vt:lpstr>源ノ角ゴシック Normal</vt:lpstr>
      <vt:lpstr>Tema di Office</vt:lpstr>
      <vt:lpstr>Task 4.3 Summary and Status</vt:lpstr>
      <vt:lpstr>WP4 Tasks</vt:lpstr>
      <vt:lpstr>Task 4.3 Adding value to trusted content in astronomy archives </vt:lpstr>
      <vt:lpstr>Major milestones</vt:lpstr>
      <vt:lpstr>News</vt:lpstr>
      <vt:lpstr>Deep Learning &amp; Data Archives</vt:lpstr>
      <vt:lpstr>Deep Learning on 1D spectra: HARPS</vt:lpstr>
      <vt:lpstr>So now, how to turn this into user services?</vt:lpstr>
      <vt:lpstr>From Hand-Crafted Features to Representation Learning</vt:lpstr>
      <vt:lpstr>Let the Data Speak for itself!</vt:lpstr>
      <vt:lpstr>Network schematics</vt:lpstr>
      <vt:lpstr>How does the learning happen?</vt:lpstr>
      <vt:lpstr>Not all dimensions are informative</vt:lpstr>
      <vt:lpstr>Mutual Information with Stellar Parameters</vt:lpstr>
      <vt:lpstr>Mutual Information with Stellar Parameters</vt:lpstr>
      <vt:lpstr>Mutual Information with Stellar Parameters</vt:lpstr>
      <vt:lpstr>PCA: no one-to-one mapping with physical features</vt:lpstr>
      <vt:lpstr>The first step is taken: the basic idea works</vt:lpstr>
      <vt:lpstr>Source separation: stellar vs telluric features</vt:lpstr>
      <vt:lpstr>Source separation: stellar vs telluric features</vt:lpstr>
      <vt:lpstr>WIP: ALMA cubes and images</vt:lpstr>
      <vt:lpstr>User tools: “Sliders” for exploration of the latent space</vt:lpstr>
      <vt:lpstr>User tools: “Sliders” for exploration of the latent space</vt:lpstr>
      <vt:lpstr>User tools: “Sliders” for exploration of the latent space</vt:lpstr>
      <vt:lpstr>User tools: RETR-SPECT, a Retrieval engine for Spectra</vt:lpstr>
      <vt:lpstr>Deliverable D4.5 – January 2022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121</cp:revision>
  <cp:lastPrinted>2021-04-13T09:11:26Z</cp:lastPrinted>
  <dcterms:created xsi:type="dcterms:W3CDTF">2019-06-21T17:02:56Z</dcterms:created>
  <dcterms:modified xsi:type="dcterms:W3CDTF">2022-03-22T10:59:43Z</dcterms:modified>
</cp:coreProperties>
</file>