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8" r:id="rId6"/>
    <p:sldId id="262" r:id="rId7"/>
    <p:sldId id="263" r:id="rId8"/>
    <p:sldId id="274" r:id="rId9"/>
    <p:sldId id="272" r:id="rId10"/>
    <p:sldId id="266" r:id="rId11"/>
    <p:sldId id="267" r:id="rId12"/>
    <p:sldId id="275" r:id="rId13"/>
    <p:sldId id="264" r:id="rId14"/>
    <p:sldId id="273" r:id="rId15"/>
    <p:sldId id="276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/>
    <p:restoredTop sz="96405"/>
  </p:normalViewPr>
  <p:slideViewPr>
    <p:cSldViewPr snapToGrid="0" snapToObjects="1">
      <p:cViewPr>
        <p:scale>
          <a:sx n="112" d="100"/>
          <a:sy n="112" d="100"/>
        </p:scale>
        <p:origin x="46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672740-31DA-9948-AA53-1C65593FB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hre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2639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3406" y="373063"/>
            <a:ext cx="595964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223DF54-B322-E34B-8485-D6C33E9F9E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22181" y="3243715"/>
            <a:ext cx="4559952" cy="2625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62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w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0172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0C1E3C9-96E4-A64D-8C34-0D31CA8608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570846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703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full slid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2282" y="661821"/>
            <a:ext cx="1126316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93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FD2D77-3304-3243-817E-52D774883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DBA22-0AC4-6546-B708-FFDE530A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7842183" cy="19330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92848D-72A7-3C42-9B4B-81581DA1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4456497"/>
            <a:ext cx="7842183" cy="8494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38FFA4-6136-C04A-AADA-BFF2D6A05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216" y="2058402"/>
            <a:ext cx="1371600" cy="381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669C88-4136-0047-86CD-083435487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216" y="6098406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0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 with log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B03C25-BD26-D847-9D01-761BFDF09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24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01C39F-9A1D-9245-8E9B-ECBF6615B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42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logo's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FA52D22-2C7F-8A4F-9371-D886D4F9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1356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F8E7338F-C68A-E545-B595-FE8780857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3003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D712F41-0681-114A-B58D-7A71069B2B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64650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86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phot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E7290F-7A9B-7940-9783-0EF3B6639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78969-0D58-064C-82C0-0950D2E36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38425"/>
            <a:ext cx="3932237" cy="403056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51AE29-C9E4-CA4E-9A20-AFBF5ED9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ACE209-501B-F648-B150-D3A2F7AAE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766"/>
            <a:ext cx="10515600" cy="58906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vertical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CE424C-A9ED-2649-B798-92A317C6B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8334859-DF52-7A45-B184-9F5CE7AC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7225"/>
            <a:ext cx="3932237" cy="174217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D6382-D963-144E-9884-7EB5B94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393382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90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04DE82-EF01-A248-A829-FAE1727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987A07-622A-284A-8C4A-72FFCC54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216EA-D05C-A845-8433-69F940B67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400096-7D11-8A4B-B8D3-DE4FD6226202}" type="datetimeFigureOut">
              <a:rPr lang="nl-NL" smtClean="0"/>
              <a:pPr/>
              <a:t>14-03-2022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3F2132-A97F-FA42-85A2-1E9EFC263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DBBC8-CAA6-6B42-9774-B019857D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30EBB9AC-9897-3140-8F57-A8F4AEA632E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9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57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0004-6361/202142484" TargetMode="External"/><Relationship Id="rId2" Type="http://schemas.openxmlformats.org/officeDocument/2006/relationships/hyperlink" Target="https://hdl.handle.net/21.12136/95f9f5a9-406e-4270-ad8b-45e36c80956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hyperlink" Target="https://dx.doi.org/10.25606/SURF.lotss-dr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2.0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5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SURF data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NL" dirty="0"/>
              <a:t>Publication platform for research data sets</a:t>
            </a:r>
          </a:p>
          <a:p>
            <a:r>
              <a:rPr lang="en-NL" dirty="0"/>
              <a:t>Links directly to the SURF storage</a:t>
            </a:r>
          </a:p>
          <a:p>
            <a:r>
              <a:rPr lang="en-NL" dirty="0"/>
              <a:t>Also makes data findable outside of astronomy</a:t>
            </a:r>
          </a:p>
          <a:p>
            <a:r>
              <a:rPr lang="en-NL" dirty="0"/>
              <a:t>Makes access to data on tape easier (staging trough the platform)</a:t>
            </a:r>
          </a:p>
          <a:p>
            <a:endParaRPr lang="en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F1BD9DA-FF39-0148-B57D-CDE158910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096" y="0"/>
            <a:ext cx="1771904" cy="9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4E7ED7-5DE3-D14F-AC12-EA45E3711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616" y="3803904"/>
            <a:ext cx="6463912" cy="240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2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Staging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BF35F-C535-134D-95DB-671BBD591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C8D938-2506-4342-882C-5DA648DB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" y="1392830"/>
            <a:ext cx="8707120" cy="48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2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Main source of dat is the VO. Filled the SDR using ADQL output.</a:t>
            </a:r>
          </a:p>
          <a:p>
            <a:pPr marL="0" indent="0">
              <a:buNone/>
            </a:pPr>
            <a:r>
              <a:rPr lang="en-NL" dirty="0"/>
              <a:t>From SDR we add ePIC PIDs and adler32 checksums in the VOTable that is returned from query. 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F5AD0-69A9-1547-AAB3-F99A5945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820" y="2816637"/>
            <a:ext cx="2917857" cy="3447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E1640-7545-DD4F-BD8E-9D94FDE2F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18" y="3337559"/>
            <a:ext cx="6186571" cy="31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Making it (even) FAIRer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Licensing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Default license: CC-BY-SA for ASTRON-VO (as well as this talk)</a:t>
            </a:r>
          </a:p>
          <a:p>
            <a:r>
              <a:rPr lang="en-NL" dirty="0">
                <a:solidFill>
                  <a:schemeClr val="bg1"/>
                </a:solidFill>
              </a:rPr>
              <a:t>PIDs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ePIC PIDs for each data product in the release,</a:t>
            </a:r>
          </a:p>
          <a:p>
            <a:pPr lvl="2"/>
            <a:r>
              <a:rPr lang="en-NL" dirty="0">
                <a:solidFill>
                  <a:schemeClr val="bg1"/>
                </a:solidFill>
              </a:rPr>
              <a:t>for each pointing </a:t>
            </a:r>
          </a:p>
          <a:p>
            <a:pPr lvl="2"/>
            <a:r>
              <a:rPr lang="en-NL" dirty="0">
                <a:solidFill>
                  <a:schemeClr val="bg1"/>
                </a:solidFill>
              </a:rPr>
              <a:t>ánd for the release itself (and one for the documentation)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Also a DOI for the release itself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All those PIDs point to the SURF repository.</a:t>
            </a:r>
          </a:p>
          <a:p>
            <a:pPr lvl="1"/>
            <a:endParaRPr lang="en-NL" dirty="0">
              <a:solidFill>
                <a:schemeClr val="bg1"/>
              </a:solidFill>
            </a:endParaRPr>
          </a:p>
          <a:p>
            <a:pPr lvl="1"/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1026" name="Picture 2" descr="Creative Commons License">
            <a:extLst>
              <a:ext uri="{FF2B5EF4-FFF2-40B4-BE49-F238E27FC236}">
                <a16:creationId xmlns:a16="http://schemas.microsoft.com/office/drawing/2014/main" id="{DC15927A-735E-DC48-A4F1-653EAA257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57" y="2699657"/>
            <a:ext cx="1640348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As a driver for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Raw data is not really in the VO but Radio IG could lead to standards that make this possible.</a:t>
            </a:r>
            <a:endParaRPr lang="en-NL" dirty="0">
              <a:solidFill>
                <a:schemeClr val="bg1"/>
              </a:solidFill>
            </a:endParaRPr>
          </a:p>
          <a:p>
            <a:r>
              <a:rPr lang="en-NL" dirty="0"/>
              <a:t>Downloading more than ~100MB directly is considered bad practice, one should consider a cutout.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Have been playing with the HTTP range headers to only download coutout data (FITS is fantastically predictable). May think of creative ways.</a:t>
            </a:r>
          </a:p>
          <a:p>
            <a:r>
              <a:rPr lang="en-NL" dirty="0">
                <a:solidFill>
                  <a:schemeClr val="bg1"/>
                </a:solidFill>
              </a:rPr>
              <a:t>Data staging </a:t>
            </a:r>
            <a:r>
              <a:rPr lang="en-NL" dirty="0"/>
              <a:t>could be wrapped in a UWS pattern making it directly accessibe for tools </a:t>
            </a:r>
            <a:r>
              <a:rPr lang="en-NL" dirty="0">
                <a:solidFill>
                  <a:schemeClr val="bg1"/>
                </a:solidFill>
              </a:rPr>
              <a:t> that support this pattern in stead of going to a web page to stage.</a:t>
            </a: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</p:spTree>
    <p:extLst>
      <p:ext uri="{BB962C8B-B14F-4D97-AF65-F5344CB8AC3E}">
        <p14:creationId xmlns:p14="http://schemas.microsoft.com/office/powerpoint/2010/main" val="179977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The main PID for the release is:</a:t>
            </a:r>
          </a:p>
          <a:p>
            <a:pPr marL="0" indent="0">
              <a:buNone/>
            </a:pP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21.12136/95f9f5a9-406e-4270-ad8b-45e36c809561 </a:t>
            </a:r>
            <a:endParaRPr lang="en-GB" dirty="0"/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Corresponding paper: </a:t>
            </a:r>
            <a:r>
              <a:rPr lang="en-GB" dirty="0"/>
              <a:t>DOI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10.1051/0004-6361/202142484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/>
              <a:t>Surf Data Repository landing page DOI: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10.25606/SURF.lotss-dr2</a:t>
            </a:r>
            <a:endParaRPr lang="en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/>
          <a:srcRect l="-14280" r="-14280"/>
          <a:stretch/>
        </p:blipFill>
        <p:spPr/>
      </p:pic>
    </p:spTree>
    <p:extLst>
      <p:ext uri="{BB962C8B-B14F-4D97-AF65-F5344CB8AC3E}">
        <p14:creationId xmlns:p14="http://schemas.microsoft.com/office/powerpoint/2010/main" val="14578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1614E6-FA6B-0E41-A116-41A6116A55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46A86C-A2F1-9442-B309-544ED50D61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LoTSS DR2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290730-0FBC-3F44-A871-3D613C92F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NL" dirty="0"/>
              <a:t>A technical overview</a:t>
            </a:r>
          </a:p>
          <a:p>
            <a:r>
              <a:rPr lang="en-NL" i="1" dirty="0"/>
              <a:t>Yan Grange, Tim Shimwell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4D5CB-D9DE-B049-8A1E-0DD597298E80}"/>
              </a:ext>
            </a:extLst>
          </p:cNvPr>
          <p:cNvSpPr txBox="1"/>
          <p:nvPr/>
        </p:nvSpPr>
        <p:spPr>
          <a:xfrm>
            <a:off x="3064748" y="6334780"/>
            <a:ext cx="542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This work is licensed under a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2.0 Generic License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2F57C-F905-124F-BDA1-C3B5D028C40E}"/>
              </a:ext>
            </a:extLst>
          </p:cNvPr>
          <p:cNvSpPr txBox="1"/>
          <p:nvPr/>
        </p:nvSpPr>
        <p:spPr>
          <a:xfrm>
            <a:off x="6973556" y="6024955"/>
            <a:ext cx="1468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ASTRON, 2022</a:t>
            </a:r>
            <a:endParaRPr lang="en-NL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3E1A7-26B3-034E-880E-7F8CB34B6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170" y="5726515"/>
            <a:ext cx="758952" cy="758952"/>
          </a:xfrm>
          <a:prstGeom prst="rect">
            <a:avLst/>
          </a:prstGeom>
        </p:spPr>
      </p:pic>
      <p:pic>
        <p:nvPicPr>
          <p:cNvPr id="2" name="Picture 2" descr="Creative Commons License">
            <a:extLst>
              <a:ext uri="{FF2B5EF4-FFF2-40B4-BE49-F238E27FC236}">
                <a16:creationId xmlns:a16="http://schemas.microsoft.com/office/drawing/2014/main" id="{4A259053-7D9C-784B-8AC3-D3D65C2C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86" y="5809136"/>
            <a:ext cx="1527628" cy="5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1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7097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</a:t>
            </a:r>
            <a:r>
              <a:rPr lang="en-GB" b="1" dirty="0"/>
              <a:t>LOFAR Two-metre* Sky Survey</a:t>
            </a:r>
          </a:p>
          <a:p>
            <a:r>
              <a:rPr lang="en-GB" dirty="0"/>
              <a:t>aims to survey the whole northern sky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at the full resolution of Dutch LOFAR (6 arcseconds)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declination-dependent sensitivity which will typically be around 100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GB" dirty="0">
                <a:solidFill>
                  <a:schemeClr val="bg1"/>
                </a:solidFill>
              </a:rPr>
              <a:t>Jy/beam</a:t>
            </a:r>
          </a:p>
          <a:p>
            <a:r>
              <a:rPr lang="en-GB" dirty="0" err="1">
                <a:solidFill>
                  <a:schemeClr val="bg1"/>
                </a:solidFill>
              </a:rPr>
              <a:t>Prefactor</a:t>
            </a:r>
            <a:r>
              <a:rPr lang="en-GB" dirty="0">
                <a:solidFill>
                  <a:schemeClr val="bg1"/>
                </a:solidFill>
              </a:rPr>
              <a:t> direction-independent and DDF direction-dependent calibration pipeline </a:t>
            </a:r>
          </a:p>
          <a:p>
            <a:r>
              <a:rPr lang="en-GB" dirty="0">
                <a:solidFill>
                  <a:schemeClr val="bg1"/>
                </a:solidFill>
              </a:rPr>
              <a:t>Pre</a:t>
            </a:r>
            <a:r>
              <a:rPr lang="en-GB" dirty="0"/>
              <a:t>liminary Data Release (PDR): 2017</a:t>
            </a:r>
          </a:p>
          <a:p>
            <a:r>
              <a:rPr lang="en-GB" dirty="0"/>
              <a:t>First Data Release (DR1): 2019</a:t>
            </a:r>
          </a:p>
          <a:p>
            <a:r>
              <a:rPr lang="en-GB" dirty="0"/>
              <a:t>Second Data Release: 2022! 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9D8515-1F64-5647-86DD-3719EDD2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50" y="0"/>
            <a:ext cx="4758650" cy="33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4FD4F4-D28C-7E43-8E4B-CFF031AD530A}"/>
              </a:ext>
            </a:extLst>
          </p:cNvPr>
          <p:cNvSpPr txBox="1">
            <a:spLocks/>
          </p:cNvSpPr>
          <p:nvPr/>
        </p:nvSpPr>
        <p:spPr>
          <a:xfrm>
            <a:off x="2072054" y="6360606"/>
            <a:ext cx="6497097" cy="611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i="1" dirty="0">
                <a:solidFill>
                  <a:schemeClr val="bg1"/>
                </a:solidFill>
              </a:rPr>
              <a:t>* HBA = 1.8 - 2.4 m wavelength</a:t>
            </a:r>
          </a:p>
        </p:txBody>
      </p:sp>
    </p:spTree>
    <p:extLst>
      <p:ext uri="{BB962C8B-B14F-4D97-AF65-F5344CB8AC3E}">
        <p14:creationId xmlns:p14="http://schemas.microsoft.com/office/powerpoint/2010/main" val="395564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– DR1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81141" cy="4351338"/>
          </a:xfrm>
        </p:spPr>
        <p:txBody>
          <a:bodyPr/>
          <a:lstStyle/>
          <a:p>
            <a:r>
              <a:rPr lang="en-NL" dirty="0"/>
              <a:t>Feb 2017</a:t>
            </a:r>
          </a:p>
          <a:p>
            <a:r>
              <a:rPr lang="en-NL" dirty="0"/>
              <a:t>424 deg</a:t>
            </a:r>
            <a:r>
              <a:rPr lang="en-NL" baseline="30000" dirty="0"/>
              <a:t>2</a:t>
            </a:r>
          </a:p>
          <a:p>
            <a:r>
              <a:rPr lang="en-NL" dirty="0"/>
              <a:t>2% of sky (N)</a:t>
            </a:r>
          </a:p>
          <a:p>
            <a:r>
              <a:rPr lang="en-NL" dirty="0"/>
              <a:t>58 pointings</a:t>
            </a:r>
          </a:p>
          <a:p>
            <a:r>
              <a:rPr lang="en-NL" dirty="0"/>
              <a:t>325 694 sources</a:t>
            </a:r>
          </a:p>
          <a:p>
            <a:endParaRPr lang="en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235D97-7FA2-CE46-B5D6-7730D6272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322" y="1004835"/>
            <a:ext cx="8145678" cy="5174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23CC8-C8D9-B04C-9598-060CA2E496EA}"/>
              </a:ext>
            </a:extLst>
          </p:cNvPr>
          <p:cNvSpPr txBox="1"/>
          <p:nvPr/>
        </p:nvSpPr>
        <p:spPr>
          <a:xfrm>
            <a:off x="4009292" y="5566787"/>
            <a:ext cx="128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  <a:r>
              <a:rPr lang="en-NL" dirty="0"/>
              <a:t>ellow: DR1</a:t>
            </a:r>
            <a:br>
              <a:rPr lang="en-NL" dirty="0"/>
            </a:br>
            <a:r>
              <a:rPr lang="en-NL" dirty="0"/>
              <a:t>Black: DR2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007B0-423E-ED4A-ADC9-CC2714F819F3}"/>
              </a:ext>
            </a:extLst>
          </p:cNvPr>
          <p:cNvSpPr txBox="1"/>
          <p:nvPr/>
        </p:nvSpPr>
        <p:spPr>
          <a:xfrm>
            <a:off x="10994685" y="5819771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 </a:t>
            </a:r>
            <a:r>
              <a:rPr lang="nl-NL" dirty="0" err="1"/>
              <a:t>Shimwell</a:t>
            </a:r>
            <a:endParaRPr lang="en-NL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000209-6E47-9642-8352-0FF591B0DA1C}"/>
              </a:ext>
            </a:extLst>
          </p:cNvPr>
          <p:cNvCxnSpPr>
            <a:cxnSpLocks/>
          </p:cNvCxnSpPr>
          <p:nvPr/>
        </p:nvCxnSpPr>
        <p:spPr>
          <a:xfrm>
            <a:off x="6585794" y="1490525"/>
            <a:ext cx="877401" cy="406987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65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– DR2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81141" cy="4351338"/>
          </a:xfrm>
        </p:spPr>
        <p:txBody>
          <a:bodyPr/>
          <a:lstStyle/>
          <a:p>
            <a:r>
              <a:rPr lang="en-NL" dirty="0"/>
              <a:t>Feb 2022</a:t>
            </a:r>
          </a:p>
          <a:p>
            <a:r>
              <a:rPr lang="en-NL" dirty="0"/>
              <a:t>5634 deg</a:t>
            </a:r>
            <a:r>
              <a:rPr lang="en-NL" baseline="30000" dirty="0"/>
              <a:t>2</a:t>
            </a:r>
          </a:p>
          <a:p>
            <a:r>
              <a:rPr lang="en-NL" dirty="0"/>
              <a:t>27% of sky (N)</a:t>
            </a:r>
          </a:p>
          <a:p>
            <a:r>
              <a:rPr lang="en-NL" dirty="0"/>
              <a:t>841 pointings</a:t>
            </a:r>
          </a:p>
          <a:p>
            <a:r>
              <a:rPr lang="en-NL" dirty="0"/>
              <a:t>4 395 448 sources</a:t>
            </a:r>
          </a:p>
          <a:p>
            <a:endParaRPr lang="en-NL" dirty="0"/>
          </a:p>
          <a:p>
            <a:endParaRPr lang="en-NL" dirty="0"/>
          </a:p>
          <a:p>
            <a:endParaRPr lang="en-NL" baseline="30000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235D97-7FA2-CE46-B5D6-7730D6272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322" y="1004835"/>
            <a:ext cx="8145678" cy="5174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23CC8-C8D9-B04C-9598-060CA2E496EA}"/>
              </a:ext>
            </a:extLst>
          </p:cNvPr>
          <p:cNvSpPr txBox="1"/>
          <p:nvPr/>
        </p:nvSpPr>
        <p:spPr>
          <a:xfrm>
            <a:off x="4009292" y="5566787"/>
            <a:ext cx="128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  <a:r>
              <a:rPr lang="en-NL" dirty="0"/>
              <a:t>ellow: DR1</a:t>
            </a:r>
            <a:br>
              <a:rPr lang="en-NL" dirty="0"/>
            </a:br>
            <a:r>
              <a:rPr lang="en-NL" dirty="0"/>
              <a:t>Black: DR2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B88E1-8F94-D044-A485-CA55228BA87D}"/>
              </a:ext>
            </a:extLst>
          </p:cNvPr>
          <p:cNvSpPr txBox="1"/>
          <p:nvPr/>
        </p:nvSpPr>
        <p:spPr>
          <a:xfrm>
            <a:off x="10994685" y="5819771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 </a:t>
            </a:r>
            <a:r>
              <a:rPr lang="nl-NL" dirty="0" err="1"/>
              <a:t>Shimwell</a:t>
            </a:r>
            <a:endParaRPr lang="en-NL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F7EB1E-5E6D-9E42-81D6-2CA88B1C78A7}"/>
              </a:ext>
            </a:extLst>
          </p:cNvPr>
          <p:cNvCxnSpPr>
            <a:cxnSpLocks/>
          </p:cNvCxnSpPr>
          <p:nvPr/>
        </p:nvCxnSpPr>
        <p:spPr>
          <a:xfrm>
            <a:off x="5444115" y="1654377"/>
            <a:ext cx="877401" cy="40698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DBEB99-186A-2D49-938E-850CED15026D}"/>
              </a:ext>
            </a:extLst>
          </p:cNvPr>
          <p:cNvCxnSpPr>
            <a:cxnSpLocks/>
          </p:cNvCxnSpPr>
          <p:nvPr/>
        </p:nvCxnSpPr>
        <p:spPr>
          <a:xfrm flipH="1">
            <a:off x="5089984" y="1659662"/>
            <a:ext cx="369988" cy="62898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4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the data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D93D843-67E3-4944-AC27-B9A3DB263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654353"/>
              </p:ext>
            </p:extLst>
          </p:nvPr>
        </p:nvGraphicFramePr>
        <p:xfrm>
          <a:off x="810768" y="1708785"/>
          <a:ext cx="10838688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0472">
                  <a:extLst>
                    <a:ext uri="{9D8B030D-6E8A-4147-A177-3AD203B41FA5}">
                      <a16:colId xmlns:a16="http://schemas.microsoft.com/office/drawing/2014/main" val="2368479162"/>
                    </a:ext>
                  </a:extLst>
                </a:gridCol>
                <a:gridCol w="1728216">
                  <a:extLst>
                    <a:ext uri="{9D8B030D-6E8A-4147-A177-3AD203B41FA5}">
                      <a16:colId xmlns:a16="http://schemas.microsoft.com/office/drawing/2014/main" val="2756802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Total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7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Mosaiced astrometric corrected Stokes I 6’’ and 20’’ resolution </a:t>
                      </a:r>
                      <a:r>
                        <a:rPr lang="en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1.5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47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Stokes I 6’’ and 20’’ (with and without astrometric correction) resolution restored images with associated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DDFacet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model, residual and mask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7.5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2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/>
                        <a:t>Catalogue of the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4,395,448 radio sources and the 5,120,353 Gaussian components that describe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31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Stokes I 6’’ and 20’’ HIPS*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2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54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observation Stokes QU 20’ and 3’ resolution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undeconvolved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480-plane image cubes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34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91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observation Stokes V 20’’ resolution 120-168MHZ continuum dirty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400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736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 calibrated visibilities and DD calibration solution, facet layout and astrometric corrections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100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244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Raw data in the LTA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12 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307924"/>
                  </a:ext>
                </a:extLst>
              </a:tr>
            </a:tbl>
          </a:graphicData>
        </a:graphic>
      </p:graphicFrame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</p:spTree>
    <p:extLst>
      <p:ext uri="{BB962C8B-B14F-4D97-AF65-F5344CB8AC3E}">
        <p14:creationId xmlns:p14="http://schemas.microsoft.com/office/powerpoint/2010/main" val="247492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Data access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296DF2F-4655-774F-843D-EA6117E0A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191459"/>
              </p:ext>
            </p:extLst>
          </p:nvPr>
        </p:nvGraphicFramePr>
        <p:xfrm>
          <a:off x="775710" y="1504260"/>
          <a:ext cx="10838689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1210">
                  <a:extLst>
                    <a:ext uri="{9D8B030D-6E8A-4147-A177-3AD203B41FA5}">
                      <a16:colId xmlns:a16="http://schemas.microsoft.com/office/drawing/2014/main" val="1320770287"/>
                    </a:ext>
                  </a:extLst>
                </a:gridCol>
                <a:gridCol w="1028512">
                  <a:extLst>
                    <a:ext uri="{9D8B030D-6E8A-4147-A177-3AD203B41FA5}">
                      <a16:colId xmlns:a16="http://schemas.microsoft.com/office/drawing/2014/main" val="4167878453"/>
                    </a:ext>
                  </a:extLst>
                </a:gridCol>
                <a:gridCol w="938967">
                  <a:extLst>
                    <a:ext uri="{9D8B030D-6E8A-4147-A177-3AD203B41FA5}">
                      <a16:colId xmlns:a16="http://schemas.microsoft.com/office/drawing/2014/main" val="4282635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Locality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38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Mosaicked astrometric corrected Stokes I 6’’ and 20’’ resolution images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1.5 TB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Disk</a:t>
                      </a:r>
                      <a:br>
                        <a:rPr lang="en-GB"/>
                      </a:br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436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Individual Stokes I 6’’ and 20’’ (with and without astrometric correction) resolution restored images with associated DDFacet model, residual and mask images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7.5 TB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Disk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9296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Individual observation Stokes QU 20’ and 3’ resolution undeconvolved 480-plane image cubes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34 TB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Tape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46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Individual observation Stokes V 20’’ resolution 120-168MHZ continuum dirty images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400 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Tape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039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DI calibrated visibilities and DD calibration solution, facet layout and astrometric corrections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100 TB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Tape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832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Raw data in the LTA (only linked through the VO, unrelated to SDR)</a:t>
                      </a:r>
                      <a:br>
                        <a:rPr lang="en-GB"/>
                      </a:b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12 PB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LTA (</a:t>
                      </a:r>
                      <a:r>
                        <a:rPr lang="en-GB" dirty="0" err="1"/>
                        <a:t>ext</a:t>
                      </a:r>
                      <a:r>
                        <a:rPr lang="en-GB" dirty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175853"/>
                  </a:ext>
                </a:extLst>
              </a:tr>
            </a:tbl>
          </a:graphicData>
        </a:graphic>
      </p:graphicFrame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BFFA5-94CA-314B-996C-A68240A0AB67}"/>
              </a:ext>
            </a:extLst>
          </p:cNvPr>
          <p:cNvSpPr txBox="1"/>
          <p:nvPr/>
        </p:nvSpPr>
        <p:spPr>
          <a:xfrm>
            <a:off x="697230" y="5429250"/>
            <a:ext cx="6533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HiPS are stored separately on a web server. </a:t>
            </a:r>
          </a:p>
        </p:txBody>
      </p:sp>
    </p:spTree>
    <p:extLst>
      <p:ext uri="{BB962C8B-B14F-4D97-AF65-F5344CB8AC3E}">
        <p14:creationId xmlns:p14="http://schemas.microsoft.com/office/powerpoint/2010/main" val="298764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64DAC-FE38-4A43-91EA-9D77A91A7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r="1508"/>
          <a:stretch/>
        </p:blipFill>
        <p:spPr>
          <a:xfrm>
            <a:off x="3940629" y="3430843"/>
            <a:ext cx="3913012" cy="2621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– DataLinks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50827-5B30-CF43-859F-D1A032AF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Datalink for each mosaic. Primary data product is 6” resolution image. All other products are linked through datalink. </a:t>
            </a:r>
          </a:p>
          <a:p>
            <a:r>
              <a:rPr lang="en-NL" dirty="0">
                <a:solidFill>
                  <a:schemeClr val="bg1"/>
                </a:solidFill>
              </a:rPr>
              <a:t>Also each source in the source list </a:t>
            </a:r>
            <a:r>
              <a:rPr lang="en-NL" dirty="0"/>
              <a:t>links to a datalink</a:t>
            </a:r>
            <a:endParaRPr lang="en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14280" r="-14280"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668F6-DFB5-5347-A0D3-43ACB1F0C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413" r="3500" b="-413"/>
          <a:stretch/>
        </p:blipFill>
        <p:spPr>
          <a:xfrm>
            <a:off x="0" y="3424445"/>
            <a:ext cx="3973284" cy="2638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43DE0-46F9-D44F-8151-B3629276B3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4" r="1309"/>
          <a:stretch/>
        </p:blipFill>
        <p:spPr>
          <a:xfrm>
            <a:off x="7815943" y="4376057"/>
            <a:ext cx="4299857" cy="16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673C-C416-E047-85CC-78EE6E85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LoTSS DR2 </a:t>
            </a:r>
            <a:r>
              <a:rPr lang="en-NL"/>
              <a:t>– Total view</a:t>
            </a:r>
            <a:endParaRPr lang="en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FFE8B9B-420D-9242-BFA2-E5E4C0566E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11272" b="-11272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D87F37-E1F6-B34B-B07C-73008EC2F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280" r="-14280"/>
          <a:stretch/>
        </p:blipFill>
        <p:spPr/>
      </p:pic>
      <p:pic>
        <p:nvPicPr>
          <p:cNvPr id="12" name="Picture 2" descr="Magnetic Tape Icons - Download Free Vector Icons | Noun Project">
            <a:extLst>
              <a:ext uri="{FF2B5EF4-FFF2-40B4-BE49-F238E27FC236}">
                <a16:creationId xmlns:a16="http://schemas.microsoft.com/office/drawing/2014/main" id="{016C7BB4-6E1D-F64B-B95D-27A4A713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3" y="1347537"/>
            <a:ext cx="1056106" cy="10561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isk hard disk hard disk line hdd hdd icon - 30 Hardware Line Icons">
            <a:extLst>
              <a:ext uri="{FF2B5EF4-FFF2-40B4-BE49-F238E27FC236}">
                <a16:creationId xmlns:a16="http://schemas.microsoft.com/office/drawing/2014/main" id="{C6185F3D-38F6-EE45-91E2-29CD35B6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295" y="2642937"/>
            <a:ext cx="1406358" cy="14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isk hard disk hard disk line hdd hdd icon - 30 Hardware Line Icons">
            <a:extLst>
              <a:ext uri="{FF2B5EF4-FFF2-40B4-BE49-F238E27FC236}">
                <a16:creationId xmlns:a16="http://schemas.microsoft.com/office/drawing/2014/main" id="{627052C2-A5AC-A74E-A248-FF2CE506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96" y="4383507"/>
            <a:ext cx="1406358" cy="14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A40BE2-2C2E-B948-8BE3-601AFC8A8404}"/>
              </a:ext>
            </a:extLst>
          </p:cNvPr>
          <p:cNvSpPr txBox="1"/>
          <p:nvPr/>
        </p:nvSpPr>
        <p:spPr>
          <a:xfrm>
            <a:off x="8692170" y="4246224"/>
            <a:ext cx="3508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Stokes I mosaics (6”, 20”)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Mosaics weights image (6”, 20”)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Source finder N</a:t>
            </a:r>
            <a:r>
              <a:rPr lang="en-NL" dirty="0">
                <a:solidFill>
                  <a:schemeClr val="bg1"/>
                </a:solidFill>
              </a:rPr>
              <a:t>oise image (6”)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Source finder M</a:t>
            </a:r>
            <a:r>
              <a:rPr lang="en-NL" dirty="0">
                <a:solidFill>
                  <a:schemeClr val="bg1"/>
                </a:solidFill>
              </a:rPr>
              <a:t>ask image (6”)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Source finder </a:t>
            </a:r>
            <a:r>
              <a:rPr lang="en-NL" dirty="0">
                <a:solidFill>
                  <a:schemeClr val="bg1"/>
                </a:solidFill>
              </a:rPr>
              <a:t>resitual image (6”)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Tarred headers (of all fits)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6330E-FC52-D042-8769-507F7D93D16D}"/>
              </a:ext>
            </a:extLst>
          </p:cNvPr>
          <p:cNvSpPr txBox="1"/>
          <p:nvPr/>
        </p:nvSpPr>
        <p:spPr>
          <a:xfrm>
            <a:off x="7150789" y="0"/>
            <a:ext cx="51943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Stokes I central pointing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Direction-independent calibrated</a:t>
            </a:r>
            <a:br>
              <a:rPr lang="en-NL" dirty="0">
                <a:solidFill>
                  <a:schemeClr val="bg1"/>
                </a:solidFill>
              </a:rPr>
            </a:br>
            <a:r>
              <a:rPr lang="en-NL" dirty="0">
                <a:solidFill>
                  <a:schemeClr val="bg1"/>
                </a:solidFill>
              </a:rPr>
              <a:t>visibilities with direction-dependent solns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Central pointing Stokes Q and U image cubes (20")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Central pointing 20" resolution Stokes V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and Stokes Q and U 4’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Pipeline logs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2DA7F9E-D6DF-1E42-BB54-501A04046DF7}"/>
              </a:ext>
            </a:extLst>
          </p:cNvPr>
          <p:cNvSpPr/>
          <p:nvPr/>
        </p:nvSpPr>
        <p:spPr>
          <a:xfrm>
            <a:off x="3978443" y="5836024"/>
            <a:ext cx="2328228" cy="524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06B2E5-CC76-054F-A668-051118318D07}"/>
              </a:ext>
            </a:extLst>
          </p:cNvPr>
          <p:cNvSpPr txBox="1"/>
          <p:nvPr/>
        </p:nvSpPr>
        <p:spPr>
          <a:xfrm>
            <a:off x="6301178" y="5953225"/>
            <a:ext cx="205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Observed visibilities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BAF32212-7288-4944-909D-98709A732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747" y="3870159"/>
            <a:ext cx="914400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B7A99A-196C-6C43-8014-FDDE7B0F17DF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507958" y="3416969"/>
            <a:ext cx="1379620" cy="978570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AC80A6A-39C6-DD44-9D4A-940D0A5DF339}"/>
              </a:ext>
            </a:extLst>
          </p:cNvPr>
          <p:cNvSpPr/>
          <p:nvPr/>
        </p:nvSpPr>
        <p:spPr>
          <a:xfrm>
            <a:off x="2887578" y="2662991"/>
            <a:ext cx="753979" cy="1507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DataLink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8B855-7DC9-7041-A981-F91739F764FA}"/>
              </a:ext>
            </a:extLst>
          </p:cNvPr>
          <p:cNvSpPr txBox="1"/>
          <p:nvPr/>
        </p:nvSpPr>
        <p:spPr>
          <a:xfrm rot="347246">
            <a:off x="5669280" y="4709160"/>
            <a:ext cx="1847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Stokes I mosaics (6”)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59ADC8-BDE2-0048-B789-131D0513904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572126" y="4507832"/>
            <a:ext cx="6007770" cy="578854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BF3C79-C60D-8B46-B780-0480A320E92F}"/>
              </a:ext>
            </a:extLst>
          </p:cNvPr>
          <p:cNvCxnSpPr>
            <a:cxnSpLocks/>
          </p:cNvCxnSpPr>
          <p:nvPr/>
        </p:nvCxnSpPr>
        <p:spPr>
          <a:xfrm>
            <a:off x="3625516" y="3144253"/>
            <a:ext cx="4186989" cy="1427747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584040-6438-9445-9E2E-B7E193ED6E35}"/>
              </a:ext>
            </a:extLst>
          </p:cNvPr>
          <p:cNvCxnSpPr>
            <a:cxnSpLocks/>
          </p:cNvCxnSpPr>
          <p:nvPr/>
        </p:nvCxnSpPr>
        <p:spPr>
          <a:xfrm>
            <a:off x="3641558" y="2919665"/>
            <a:ext cx="352926" cy="0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F07AA1-E230-0545-AA53-B7CE32C0B780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678905" y="2031325"/>
            <a:ext cx="4069038" cy="1112930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B7F6C3B-C394-7B46-BEB0-A6BF29DB7285}"/>
              </a:ext>
            </a:extLst>
          </p:cNvPr>
          <p:cNvCxnSpPr>
            <a:stCxn id="12" idx="2"/>
            <a:endCxn id="13" idx="3"/>
          </p:cNvCxnSpPr>
          <p:nvPr/>
        </p:nvCxnSpPr>
        <p:spPr>
          <a:xfrm rot="5400000">
            <a:off x="9280359" y="2261938"/>
            <a:ext cx="942473" cy="1225883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0872AB20-3C27-EE47-A189-EEB176F4F81D}"/>
              </a:ext>
            </a:extLst>
          </p:cNvPr>
          <p:cNvCxnSpPr>
            <a:cxnSpLocks/>
            <a:stCxn id="13" idx="0"/>
            <a:endCxn id="21" idx="0"/>
          </p:cNvCxnSpPr>
          <p:nvPr/>
        </p:nvCxnSpPr>
        <p:spPr>
          <a:xfrm rot="16200000" flipH="1" flipV="1">
            <a:off x="4165600" y="-399716"/>
            <a:ext cx="1227222" cy="7312527"/>
          </a:xfrm>
          <a:prstGeom prst="bentConnector3">
            <a:avLst>
              <a:gd name="adj1" fmla="val -18627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25DEC59-0E09-A742-A606-C90A5070B281}"/>
              </a:ext>
            </a:extLst>
          </p:cNvPr>
          <p:cNvCxnSpPr>
            <a:cxnSpLocks/>
            <a:stCxn id="23" idx="2"/>
            <a:endCxn id="17" idx="1"/>
          </p:cNvCxnSpPr>
          <p:nvPr/>
        </p:nvCxnSpPr>
        <p:spPr>
          <a:xfrm rot="16200000" flipH="1">
            <a:off x="2657858" y="4777656"/>
            <a:ext cx="1927295" cy="713875"/>
          </a:xfrm>
          <a:prstGeom prst="bentConnector2">
            <a:avLst/>
          </a:prstGeom>
          <a:ln w="508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6B432A7-F619-1743-8DA3-255719184D96}"/>
              </a:ext>
            </a:extLst>
          </p:cNvPr>
          <p:cNvSpPr/>
          <p:nvPr/>
        </p:nvSpPr>
        <p:spPr>
          <a:xfrm>
            <a:off x="3922296" y="2606845"/>
            <a:ext cx="1772653" cy="2751220"/>
          </a:xfrm>
          <a:prstGeom prst="roundRect">
            <a:avLst/>
          </a:prstGeom>
          <a:solidFill>
            <a:schemeClr val="accent1">
              <a:alpha val="83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812AA01-59F1-6E4B-B9FF-862236F2FF47}"/>
              </a:ext>
            </a:extLst>
          </p:cNvPr>
          <p:cNvSpPr/>
          <p:nvPr/>
        </p:nvSpPr>
        <p:spPr>
          <a:xfrm>
            <a:off x="1876927" y="2662992"/>
            <a:ext cx="753979" cy="2640528"/>
          </a:xfrm>
          <a:prstGeom prst="roundRect">
            <a:avLst/>
          </a:prstGeom>
          <a:solidFill>
            <a:schemeClr val="accent1">
              <a:alpha val="8375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solidFill>
                <a:schemeClr val="bg1"/>
              </a:solidFill>
            </a:endParaRP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EC83E9A-47A6-9B4B-9D0D-D612EEA6DDDD}"/>
              </a:ext>
            </a:extLst>
          </p:cNvPr>
          <p:cNvCxnSpPr>
            <a:cxnSpLocks/>
            <a:endCxn id="21" idx="2"/>
          </p:cNvCxnSpPr>
          <p:nvPr/>
        </p:nvCxnSpPr>
        <p:spPr>
          <a:xfrm rot="10800000">
            <a:off x="1122948" y="4784560"/>
            <a:ext cx="6658597" cy="729273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6">
            <a:extLst>
              <a:ext uri="{FF2B5EF4-FFF2-40B4-BE49-F238E27FC236}">
                <a16:creationId xmlns:a16="http://schemas.microsoft.com/office/drawing/2014/main" id="{21523E40-6750-DA4F-9A98-3BC2290B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61" y="2839453"/>
            <a:ext cx="556790" cy="3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ome">
            <a:extLst>
              <a:ext uri="{FF2B5EF4-FFF2-40B4-BE49-F238E27FC236}">
                <a16:creationId xmlns:a16="http://schemas.microsoft.com/office/drawing/2014/main" id="{ED24F959-E1D9-D749-9B28-B0105FE9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81" y="4046300"/>
            <a:ext cx="1437099" cy="3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Logo">
            <a:extLst>
              <a:ext uri="{FF2B5EF4-FFF2-40B4-BE49-F238E27FC236}">
                <a16:creationId xmlns:a16="http://schemas.microsoft.com/office/drawing/2014/main" id="{886A083E-EF57-BE4E-BFD9-C168F8D9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59" y="5983150"/>
            <a:ext cx="2123732" cy="2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15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RON_Template_Powerpoint_dark" id="{31221704-AA70-C448-BA80-699747E9C780}" vid="{B53CAE57-F462-9746-8B12-0955738E2E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11731</TotalTime>
  <Words>832</Words>
  <Application>Microsoft Macintosh PowerPoint</Application>
  <PresentationFormat>Widescreen</PresentationFormat>
  <Paragraphs>124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Source Sans Pro</vt:lpstr>
      <vt:lpstr>Kantoorthema</vt:lpstr>
      <vt:lpstr>PowerPoint Presentation</vt:lpstr>
      <vt:lpstr>LoTSS DR2</vt:lpstr>
      <vt:lpstr>LoTSS</vt:lpstr>
      <vt:lpstr>LoTSS – DR1</vt:lpstr>
      <vt:lpstr>LoTSS – DR2</vt:lpstr>
      <vt:lpstr>LoTSS DR2 – the data</vt:lpstr>
      <vt:lpstr>LoTSS DR2 – Data access</vt:lpstr>
      <vt:lpstr>LoTSS DR2 – DataLinks</vt:lpstr>
      <vt:lpstr>LoTSS DR2 – Total view</vt:lpstr>
      <vt:lpstr>the SURF data repository</vt:lpstr>
      <vt:lpstr>LoTSS DR2 – Staging</vt:lpstr>
      <vt:lpstr>LoTSS DR2 – Data model</vt:lpstr>
      <vt:lpstr>LoTSS DR2 – Making it (even) FAIRer</vt:lpstr>
      <vt:lpstr>LoTSS DR2 – As a driver for developments</vt:lpstr>
      <vt:lpstr>LoTSS DR2 – 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 Grange</dc:creator>
  <cp:lastModifiedBy>Yan Grange</cp:lastModifiedBy>
  <cp:revision>14</cp:revision>
  <dcterms:created xsi:type="dcterms:W3CDTF">2021-12-20T21:27:26Z</dcterms:created>
  <dcterms:modified xsi:type="dcterms:W3CDTF">2022-03-22T09:16:59Z</dcterms:modified>
</cp:coreProperties>
</file>