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1887" r:id="rId3"/>
    <p:sldId id="1888" r:id="rId4"/>
    <p:sldId id="1889" r:id="rId5"/>
    <p:sldId id="1890" r:id="rId6"/>
    <p:sldId id="1891" r:id="rId7"/>
    <p:sldId id="1892" r:id="rId8"/>
    <p:sldId id="1893" r:id="rId9"/>
    <p:sldId id="1894" r:id="rId10"/>
    <p:sldId id="1808" r:id="rId11"/>
    <p:sldId id="264" r:id="rId12"/>
    <p:sldId id="269" r:id="rId13"/>
    <p:sldId id="281" r:id="rId14"/>
    <p:sldId id="1834" r:id="rId15"/>
    <p:sldId id="267" r:id="rId16"/>
    <p:sldId id="272" r:id="rId17"/>
    <p:sldId id="1825" r:id="rId18"/>
    <p:sldId id="1873" r:id="rId19"/>
    <p:sldId id="1815" r:id="rId20"/>
    <p:sldId id="1874" r:id="rId21"/>
    <p:sldId id="1840" r:id="rId22"/>
    <p:sldId id="1865" r:id="rId23"/>
    <p:sldId id="1872" r:id="rId24"/>
    <p:sldId id="1885" r:id="rId25"/>
    <p:sldId id="1854" r:id="rId26"/>
    <p:sldId id="1857" r:id="rId27"/>
    <p:sldId id="1843" r:id="rId28"/>
    <p:sldId id="1869" r:id="rId29"/>
    <p:sldId id="1880" r:id="rId30"/>
    <p:sldId id="1881" r:id="rId31"/>
    <p:sldId id="1844" r:id="rId32"/>
    <p:sldId id="1826" r:id="rId33"/>
    <p:sldId id="1886" r:id="rId34"/>
    <p:sldId id="1879" r:id="rId35"/>
    <p:sldId id="1896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662"/>
  </p:normalViewPr>
  <p:slideViewPr>
    <p:cSldViewPr snapToGrid="0" snapToObjects="1">
      <p:cViewPr varScale="1">
        <p:scale>
          <a:sx n="131" d="100"/>
          <a:sy n="131" d="100"/>
        </p:scale>
        <p:origin x="5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14/03/22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GB" sz="2400" b="1" dirty="0">
                <a:solidFill>
                  <a:srgbClr val="002060"/>
                </a:solidFill>
              </a:rPr>
              <a:t>Data Lake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marL="685800" lvl="1" indent="-22863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en-GB" sz="1900" dirty="0">
                <a:solidFill>
                  <a:srgbClr val="002060"/>
                </a:solidFill>
              </a:rPr>
              <a:t>Build a scalable, federated, data infrastructure as the basis of open science for the ESFRI projects within ESCAPE.  Enable connection to compute and storage resources.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GB" sz="2400" b="1" dirty="0">
                <a:solidFill>
                  <a:srgbClr val="002060"/>
                </a:solidFill>
              </a:rPr>
              <a:t>Software Repository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marL="685800" lvl="1" indent="-22863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en-GB" sz="1900" dirty="0">
                <a:solidFill>
                  <a:srgbClr val="002060"/>
                </a:solidFill>
              </a:rPr>
              <a:t> Repository of "scientific software" as a major component of the “data” to be curated in EOSC. Implementation of a community-based approach for the continuous development of shared software and for training of researchers and data scientists.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GB" sz="2400" b="1" dirty="0">
                <a:solidFill>
                  <a:srgbClr val="002060"/>
                </a:solidFill>
              </a:rPr>
              <a:t>Virtual Observatory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marL="685800" lvl="1" indent="-22863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en-GB" sz="1900" dirty="0">
                <a:solidFill>
                  <a:srgbClr val="002060"/>
                </a:solidFill>
              </a:rPr>
              <a:t> Extend the VO </a:t>
            </a:r>
            <a:r>
              <a:rPr lang="en-GB" sz="1900" i="1" dirty="0">
                <a:solidFill>
                  <a:srgbClr val="002060"/>
                </a:solidFill>
              </a:rPr>
              <a:t>FAIR </a:t>
            </a:r>
            <a:r>
              <a:rPr lang="en-GB" sz="1900" dirty="0">
                <a:solidFill>
                  <a:srgbClr val="002060"/>
                </a:solidFill>
              </a:rPr>
              <a:t>standards, methods and to a broader scientific context;    prepare the VO to interface the large data volumes of next facilities.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GB" sz="2400" b="1" dirty="0">
                <a:solidFill>
                  <a:srgbClr val="002060"/>
                </a:solidFill>
              </a:rPr>
              <a:t>Science Platforms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marL="685800" lvl="1" indent="-22863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en-GB" sz="1900" dirty="0">
                <a:solidFill>
                  <a:srgbClr val="002060"/>
                </a:solidFill>
              </a:rPr>
              <a:t> Flexible science platforms to enable the open data analysis tailored by and for each facility as well as a global one for transversal workflows.</a:t>
            </a: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en-GB" sz="2400" b="1" dirty="0">
                <a:solidFill>
                  <a:srgbClr val="002060"/>
                </a:solidFill>
              </a:rPr>
              <a:t>Citizen Science</a:t>
            </a:r>
            <a:r>
              <a:rPr lang="en-GB" sz="2400" dirty="0">
                <a:solidFill>
                  <a:srgbClr val="002060"/>
                </a:solidFill>
              </a:rPr>
              <a:t>:</a:t>
            </a:r>
            <a:endParaRPr lang="en-GB" sz="1900" dirty="0">
              <a:solidFill>
                <a:srgbClr val="002060"/>
              </a:solidFill>
            </a:endParaRPr>
          </a:p>
          <a:p>
            <a:pPr marL="685800" lvl="1" indent="-22863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en-GB" sz="1900" dirty="0">
                <a:solidFill>
                  <a:srgbClr val="002060"/>
                </a:solidFill>
              </a:rPr>
              <a:t> Open gateway for citizen science on ESCAPE data archives and ESFRI community</a:t>
            </a:r>
            <a:endParaRPr dirty="0"/>
          </a:p>
        </p:txBody>
      </p:sp>
      <p:sp>
        <p:nvSpPr>
          <p:cNvPr id="252" name="Google Shape;2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56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5490F3-ADF7-B042-987D-93AF3DA3A92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01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5490F3-ADF7-B042-987D-93AF3DA3A92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124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5490F3-ADF7-B042-987D-93AF3DA3A92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01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5490F3-ADF7-B042-987D-93AF3DA3A92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41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5277"/>
            <a:ext cx="345473" cy="267891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0751">
              <a:defRPr sz="126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8496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14/03/22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14/03/22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14/03/22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14/03/22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14/03/22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14/03/22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escape.eu/servic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10" Type="http://schemas.openxmlformats.org/officeDocument/2006/relationships/image" Target="../media/image47.tiff"/><Relationship Id="rId4" Type="http://schemas.openxmlformats.org/officeDocument/2006/relationships/image" Target="../media/image30.png"/><Relationship Id="rId9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1235" y="3625760"/>
            <a:ext cx="7827264" cy="1595705"/>
          </a:xfrm>
        </p:spPr>
        <p:txBody>
          <a:bodyPr>
            <a:normAutofit/>
          </a:bodyPr>
          <a:lstStyle/>
          <a:p>
            <a:r>
              <a:rPr lang="it-IT" sz="4000" b="1" dirty="0"/>
              <a:t>WP4 Technology Forum </a:t>
            </a:r>
            <a:r>
              <a:rPr lang="it-IT" sz="4000" b="1" dirty="0" err="1"/>
              <a:t>Introduction</a:t>
            </a:r>
            <a:br>
              <a:rPr lang="it-IT" sz="4000" b="1" dirty="0"/>
            </a:br>
            <a:r>
              <a:rPr lang="it-IT" sz="2400" b="1" i="1" dirty="0"/>
              <a:t>(</a:t>
            </a:r>
            <a:r>
              <a:rPr lang="it-IT" sz="2400" b="1" i="1" dirty="0" err="1"/>
              <a:t>including</a:t>
            </a:r>
            <a:r>
              <a:rPr lang="it-IT" sz="2400" b="1" i="1" dirty="0"/>
              <a:t> </a:t>
            </a:r>
            <a:r>
              <a:rPr lang="it-IT" sz="2400" b="1" i="1" dirty="0" err="1"/>
              <a:t>slides</a:t>
            </a:r>
            <a:r>
              <a:rPr lang="it-IT" sz="2400" b="1" i="1" dirty="0"/>
              <a:t> from RP2 </a:t>
            </a:r>
            <a:r>
              <a:rPr lang="it-IT" sz="2400" b="1" i="1" dirty="0" err="1"/>
              <a:t>review</a:t>
            </a:r>
            <a:r>
              <a:rPr lang="it-IT" sz="2400" b="1" i="1" dirty="0"/>
              <a:t>)</a:t>
            </a:r>
            <a:endParaRPr lang="it-IT" sz="4000" b="1" i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867" y="5294293"/>
            <a:ext cx="6858000" cy="1116073"/>
          </a:xfrm>
        </p:spPr>
        <p:txBody>
          <a:bodyPr>
            <a:normAutofit fontScale="85000" lnSpcReduction="20000"/>
          </a:bodyPr>
          <a:lstStyle/>
          <a:p>
            <a:r>
              <a:rPr lang="it-IT" sz="2800" dirty="0"/>
              <a:t>Mark ALLEN</a:t>
            </a:r>
          </a:p>
          <a:p>
            <a:r>
              <a:rPr lang="it-IT" dirty="0"/>
              <a:t>CDS, </a:t>
            </a:r>
            <a:r>
              <a:rPr lang="it-IT" dirty="0" err="1"/>
              <a:t>Observatoire</a:t>
            </a:r>
            <a:r>
              <a:rPr lang="it-IT" dirty="0"/>
              <a:t> </a:t>
            </a:r>
            <a:r>
              <a:rPr lang="it-IT" dirty="0" err="1"/>
              <a:t>Astronomique</a:t>
            </a:r>
            <a:r>
              <a:rPr lang="it-IT" dirty="0"/>
              <a:t> de Strasbourg (CNRS-</a:t>
            </a:r>
            <a:r>
              <a:rPr lang="it-IT" dirty="0" err="1"/>
              <a:t>ObAS</a:t>
            </a:r>
            <a:r>
              <a:rPr lang="it-IT" dirty="0"/>
              <a:t>)</a:t>
            </a:r>
          </a:p>
          <a:p>
            <a:r>
              <a:rPr lang="it-IT" dirty="0"/>
              <a:t>For the CEVO Team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7C6B-0E5C-F846-9C11-94222A14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76" y="236733"/>
            <a:ext cx="9720532" cy="103235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WP4 “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CEVO</a:t>
            </a:r>
            <a:r>
              <a:rPr lang="en-US" b="1" dirty="0">
                <a:latin typeface="+mn-lt"/>
              </a:rPr>
              <a:t>” in the ESCAPE thematic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DF46D-D13F-6744-8F98-55E6661F1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8781"/>
            <a:ext cx="10515601" cy="4818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  </a:t>
            </a:r>
            <a:endParaRPr lang="en-US" dirty="0"/>
          </a:p>
          <a:p>
            <a:pPr marL="0" indent="0">
              <a:buNone/>
            </a:pPr>
            <a:r>
              <a:rPr lang="en-US" sz="3200" b="1" dirty="0">
                <a:solidFill>
                  <a:srgbClr val="0432FF"/>
                </a:solidFill>
              </a:rPr>
              <a:t>C</a:t>
            </a:r>
            <a:r>
              <a:rPr lang="en-US" sz="3200" dirty="0"/>
              <a:t>onnecting </a:t>
            </a:r>
            <a:r>
              <a:rPr lang="en-US" sz="3200" b="1" dirty="0">
                <a:solidFill>
                  <a:srgbClr val="0432FF"/>
                </a:solidFill>
              </a:rPr>
              <a:t>E</a:t>
            </a:r>
            <a:r>
              <a:rPr lang="en-US" sz="3200" dirty="0"/>
              <a:t>SFRI projects to EOSC through the </a:t>
            </a:r>
            <a:r>
              <a:rPr lang="en-US" sz="3200" b="1" dirty="0">
                <a:solidFill>
                  <a:srgbClr val="0432FF"/>
                </a:solidFill>
              </a:rPr>
              <a:t>VO</a:t>
            </a:r>
            <a:r>
              <a:rPr lang="en-US" sz="3200" dirty="0"/>
              <a:t> framework</a:t>
            </a:r>
          </a:p>
          <a:p>
            <a:pPr marL="0" indent="0">
              <a:buNone/>
            </a:pPr>
            <a:endParaRPr lang="en-US" sz="3200" dirty="0"/>
          </a:p>
          <a:p>
            <a:pPr lvl="2"/>
            <a:r>
              <a:rPr lang="en-US" sz="2800" dirty="0"/>
              <a:t> </a:t>
            </a:r>
            <a:r>
              <a:rPr lang="en-US" sz="2800" b="1" dirty="0"/>
              <a:t>EOSC</a:t>
            </a:r>
            <a:r>
              <a:rPr lang="en-US" sz="2800" dirty="0"/>
              <a:t> – </a:t>
            </a:r>
            <a:r>
              <a:rPr lang="en-US" sz="2800" b="1" dirty="0"/>
              <a:t>E</a:t>
            </a:r>
            <a:r>
              <a:rPr lang="en-US" sz="2800" dirty="0"/>
              <a:t>uropean </a:t>
            </a:r>
            <a:r>
              <a:rPr lang="en-US" sz="2800" b="1" dirty="0"/>
              <a:t>O</a:t>
            </a:r>
            <a:r>
              <a:rPr lang="en-US" sz="2800" dirty="0"/>
              <a:t>pen </a:t>
            </a:r>
            <a:r>
              <a:rPr lang="en-US" sz="2800" b="1" dirty="0"/>
              <a:t>S</a:t>
            </a:r>
            <a:r>
              <a:rPr lang="en-US" sz="2800" dirty="0"/>
              <a:t>cience </a:t>
            </a:r>
            <a:r>
              <a:rPr lang="en-US" sz="2800" b="1" dirty="0"/>
              <a:t>C</a:t>
            </a:r>
            <a:r>
              <a:rPr lang="en-US" sz="2800" dirty="0"/>
              <a:t>loud</a:t>
            </a:r>
          </a:p>
          <a:p>
            <a:pPr lvl="2"/>
            <a:r>
              <a:rPr lang="en-US" sz="3200" b="1" dirty="0"/>
              <a:t> </a:t>
            </a:r>
            <a:r>
              <a:rPr lang="en-US" sz="2800" b="1" dirty="0"/>
              <a:t>VO</a:t>
            </a:r>
            <a:r>
              <a:rPr lang="en-US" sz="2800" dirty="0"/>
              <a:t> –  </a:t>
            </a:r>
            <a:r>
              <a:rPr lang="en-US" sz="2800" b="1" dirty="0"/>
              <a:t>V</a:t>
            </a:r>
            <a:r>
              <a:rPr lang="en-US" sz="2800" dirty="0"/>
              <a:t>irtual </a:t>
            </a:r>
            <a:r>
              <a:rPr lang="en-US" sz="2800" i="1" dirty="0"/>
              <a:t>astronomical</a:t>
            </a:r>
            <a:r>
              <a:rPr lang="en-US" sz="2800" dirty="0"/>
              <a:t> </a:t>
            </a:r>
            <a:r>
              <a:rPr lang="en-US" sz="2800" b="1" dirty="0"/>
              <a:t>O</a:t>
            </a:r>
            <a:r>
              <a:rPr lang="en-US" sz="2800" dirty="0"/>
              <a:t>bservatory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4D2A-8A7F-7841-9AF2-BF3089B1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5D37B-6B95-404D-A4C1-40EEB063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10E85-8B59-6C41-8D87-56617C79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251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hlinkClick r:id="rId3"/>
            <a:extLst>
              <a:ext uri="{FF2B5EF4-FFF2-40B4-BE49-F238E27FC236}">
                <a16:creationId xmlns:a16="http://schemas.microsoft.com/office/drawing/2014/main" id="{E7C32CBA-8EA6-294F-861A-549183B8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570" y="766143"/>
            <a:ext cx="12653765" cy="535957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8AD5A-0985-7E46-AD73-39257E72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03/2022</a:t>
            </a:r>
            <a:endParaRPr lang="it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93B9D4-298A-0845-9194-708A28A0F3A0}"/>
              </a:ext>
            </a:extLst>
          </p:cNvPr>
          <p:cNvSpPr/>
          <p:nvPr/>
        </p:nvSpPr>
        <p:spPr>
          <a:xfrm>
            <a:off x="1820333" y="1566333"/>
            <a:ext cx="3564467" cy="1422400"/>
          </a:xfrm>
          <a:prstGeom prst="ellipse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9E1CE-7452-644C-A22C-E9314C9D7941}"/>
              </a:ext>
            </a:extLst>
          </p:cNvPr>
          <p:cNvSpPr txBox="1">
            <a:spLocks/>
          </p:cNvSpPr>
          <p:nvPr/>
        </p:nvSpPr>
        <p:spPr>
          <a:xfrm>
            <a:off x="1747569" y="329831"/>
            <a:ext cx="9720532" cy="10323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WP4 / CEVO in the ESCAPE ‘thematic cell’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8235DF-2C6B-024A-9D3B-F7098DE816C9}"/>
              </a:ext>
            </a:extLst>
          </p:cNvPr>
          <p:cNvSpPr/>
          <p:nvPr/>
        </p:nvSpPr>
        <p:spPr>
          <a:xfrm>
            <a:off x="5477933" y="1790030"/>
            <a:ext cx="1129902" cy="419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D7BA5-6D85-4541-8843-52DD1A651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933" y="1845760"/>
            <a:ext cx="1109879" cy="2624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5306B5-C49A-8D42-A776-862C51BE6D76}"/>
              </a:ext>
            </a:extLst>
          </p:cNvPr>
          <p:cNvSpPr/>
          <p:nvPr/>
        </p:nvSpPr>
        <p:spPr>
          <a:xfrm>
            <a:off x="6118313" y="1976980"/>
            <a:ext cx="499533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01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9A19-B221-D545-B28C-F04D926B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Objectives of WP4 are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DBFB8-C2DE-2444-9550-7F414113D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</a:t>
            </a:r>
            <a:r>
              <a:rPr lang="en-GB" sz="2800" dirty="0"/>
              <a:t>Assess and implement the connection of </a:t>
            </a:r>
            <a:r>
              <a:rPr lang="en-GB" sz="2800" b="1" dirty="0"/>
              <a:t>ESFRI</a:t>
            </a:r>
            <a:r>
              <a:rPr lang="en-GB" sz="2800" dirty="0"/>
              <a:t> and other </a:t>
            </a:r>
            <a:r>
              <a:rPr lang="en-GB" sz="2800" b="1" dirty="0"/>
              <a:t>astronomy research infrastructures</a:t>
            </a:r>
            <a:r>
              <a:rPr lang="en-GB" sz="2800" dirty="0"/>
              <a:t> to the </a:t>
            </a:r>
            <a:r>
              <a:rPr lang="en-GB" sz="2800" b="1" dirty="0"/>
              <a:t>EOSC</a:t>
            </a:r>
            <a:r>
              <a:rPr lang="en-GB" sz="2800" dirty="0"/>
              <a:t> by the </a:t>
            </a:r>
            <a:r>
              <a:rPr lang="en-GB" sz="2800" b="1" dirty="0"/>
              <a:t>Virtual Observatory </a:t>
            </a:r>
            <a:r>
              <a:rPr lang="en-GB" sz="2800" i="1" dirty="0">
                <a:solidFill>
                  <a:srgbClr val="0070C0"/>
                </a:solidFill>
              </a:rPr>
              <a:t>- demonstrating EOSC capacity to include existing frameworks</a:t>
            </a:r>
            <a:r>
              <a:rPr lang="en-GB" i="1" dirty="0">
                <a:solidFill>
                  <a:srgbClr val="0070C0"/>
                </a:solidFill>
              </a:rPr>
              <a:t>.</a:t>
            </a:r>
            <a:endParaRPr lang="en-GB" sz="2800" i="1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GB" sz="2800" dirty="0"/>
          </a:p>
          <a:p>
            <a:pPr lvl="1"/>
            <a:r>
              <a:rPr lang="en-GB" sz="2800" dirty="0"/>
              <a:t> Refine and pursue implementation of </a:t>
            </a:r>
            <a:r>
              <a:rPr lang="en-GB" sz="2800" b="1" dirty="0"/>
              <a:t>FAIR principles for astronomy</a:t>
            </a:r>
            <a:r>
              <a:rPr lang="en-GB" sz="2800" dirty="0"/>
              <a:t> data via common interoperability standards - </a:t>
            </a:r>
            <a:r>
              <a:rPr lang="en-GB" sz="2800" i="1" dirty="0">
                <a:solidFill>
                  <a:srgbClr val="0070C0"/>
                </a:solidFill>
              </a:rPr>
              <a:t>extending the VO to new communities.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 Establish </a:t>
            </a:r>
            <a:r>
              <a:rPr lang="en-GB" sz="2800" b="1" dirty="0"/>
              <a:t>data stewardship practices </a:t>
            </a:r>
            <a:r>
              <a:rPr lang="en-GB" sz="2800" dirty="0"/>
              <a:t>for a</a:t>
            </a:r>
            <a:r>
              <a:rPr lang="en-US" sz="2800" dirty="0" err="1"/>
              <a:t>dding</a:t>
            </a:r>
            <a:r>
              <a:rPr lang="en-US" sz="2800" dirty="0"/>
              <a:t> value to trusted content in astronomy archives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5FA7A-978D-EF42-8AB4-794CA3C4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765E-ABA5-5B44-B6DE-6A0A6AD6A1A9}" type="datetime1">
              <a:rPr lang="en-GB" smtClean="0"/>
              <a:t>14/03/2022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4F2FF-0FC9-2E46-A166-0A0922AD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9983F-214B-E744-A871-A325C95A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276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72AC-9E78-4844-ACEA-D2E3CA81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Making data FAIR with the Virtual Observatory.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F4E02-E0F0-3B40-8997-833B7F3C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15590"/>
            <a:ext cx="9036050" cy="5158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V</a:t>
            </a:r>
            <a:r>
              <a:rPr lang="en-US" dirty="0"/>
              <a:t>irtual </a:t>
            </a:r>
            <a:r>
              <a:rPr lang="en-US" b="1" dirty="0"/>
              <a:t>O</a:t>
            </a:r>
            <a:r>
              <a:rPr lang="en-US" dirty="0"/>
              <a:t>bservatory is: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An operational framework </a:t>
            </a:r>
            <a:r>
              <a:rPr lang="en-US" sz="2400" dirty="0"/>
              <a:t>for interoperable access to world-wide astronomical data and services.</a:t>
            </a:r>
          </a:p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A pioneer of FAIR data sharing </a:t>
            </a:r>
            <a:r>
              <a:rPr lang="en-US" sz="2400" dirty="0"/>
              <a:t>- </a:t>
            </a:r>
            <a:r>
              <a:rPr lang="en-US" sz="2400" b="1" dirty="0"/>
              <a:t>an existing global framework</a:t>
            </a:r>
            <a:r>
              <a:rPr lang="en-US" sz="2400" dirty="0"/>
              <a:t> – populated by major data providers (space and ground based) that is heavily used by the community.</a:t>
            </a:r>
            <a:endParaRPr lang="en-US" sz="2400" i="1" dirty="0">
              <a:solidFill>
                <a:srgbClr val="0070C0"/>
              </a:solidFill>
            </a:endParaRPr>
          </a:p>
          <a:p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Built on </a:t>
            </a:r>
            <a:r>
              <a:rPr lang="en-US" sz="2400" b="1" dirty="0"/>
              <a:t>International Virtual Observatory Alliance (IVOA)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standards</a:t>
            </a:r>
            <a:endParaRPr lang="en-US" b="1" dirty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 </a:t>
            </a:r>
            <a:r>
              <a:rPr lang="en-US" i="1" dirty="0" err="1"/>
              <a:t>Recognised</a:t>
            </a:r>
            <a:r>
              <a:rPr lang="en-US" i="1" dirty="0"/>
              <a:t> in the ESFRI roadmap (2021).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‘… a global implementation of a FAIR disciplinary framework and openly avail- able data, the so-called astronomical Virtual Observatory.’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 Quoted as an example in EOSC SRIA document (Feb 2021).</a:t>
            </a:r>
          </a:p>
          <a:p>
            <a:r>
              <a:rPr lang="en-US" i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Supported in Europe</a:t>
            </a:r>
            <a:r>
              <a:rPr lang="en-US" sz="2400" i="1" dirty="0"/>
              <a:t> by </a:t>
            </a:r>
            <a:r>
              <a:rPr lang="en-US" sz="2400" b="1" i="1" dirty="0"/>
              <a:t>Euro-VO</a:t>
            </a:r>
            <a:r>
              <a:rPr lang="en-US" i="1" dirty="0"/>
              <a:t> </a:t>
            </a:r>
            <a:r>
              <a:rPr lang="en-US" sz="2000" i="1" dirty="0"/>
              <a:t>(VO Partners + EC projects since ~2001).</a:t>
            </a:r>
          </a:p>
          <a:p>
            <a:pPr lvl="1"/>
            <a:r>
              <a:rPr lang="en-US" i="1" dirty="0" err="1"/>
              <a:t>Recognised</a:t>
            </a:r>
            <a:r>
              <a:rPr lang="en-US" i="1" dirty="0"/>
              <a:t> in ASTRONET roadmap (2008, 2014,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r>
            <a:r>
              <a:rPr lang="en-US" i="1" dirty="0"/>
              <a:t>).</a:t>
            </a:r>
          </a:p>
          <a:p>
            <a:pPr marL="457200" lvl="1" indent="0">
              <a:buNone/>
            </a:pPr>
            <a:endParaRPr lang="en-US" i="1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5E9FB-342C-6245-900E-B0E2E583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14/03/2022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4AAA5-45A2-5949-A795-BEA30485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738B-EC9F-FD40-9601-84AAC751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950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A25643-D3D0-024F-898C-452EEF89B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  </a:t>
            </a:r>
            <a:r>
              <a:rPr lang="fr-FR" b="1" dirty="0" err="1">
                <a:solidFill>
                  <a:srgbClr val="0070C0"/>
                </a:solidFill>
              </a:rPr>
              <a:t>Integration</a:t>
            </a:r>
            <a:r>
              <a:rPr lang="fr-FR" b="1" dirty="0">
                <a:solidFill>
                  <a:srgbClr val="0070C0"/>
                </a:solidFill>
              </a:rPr>
              <a:t> of an </a:t>
            </a:r>
            <a:r>
              <a:rPr lang="fr-FR" b="1" dirty="0" err="1">
                <a:solidFill>
                  <a:srgbClr val="0070C0"/>
                </a:solidFill>
              </a:rPr>
              <a:t>existing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interoperability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framework</a:t>
            </a:r>
            <a:endParaRPr lang="fr-FR" b="1" dirty="0">
              <a:solidFill>
                <a:srgbClr val="0070C0"/>
              </a:solidFill>
            </a:endParaRPr>
          </a:p>
          <a:p>
            <a:pPr lvl="1"/>
            <a:r>
              <a:rPr lang="fr-FR" dirty="0"/>
              <a:t>Domain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thematic</a:t>
            </a:r>
            <a:r>
              <a:rPr lang="fr-FR" dirty="0"/>
              <a:t> services </a:t>
            </a:r>
            <a:r>
              <a:rPr lang="fr-FR" dirty="0" err="1"/>
              <a:t>supporting</a:t>
            </a:r>
            <a:r>
              <a:rPr lang="fr-FR" dirty="0"/>
              <a:t> Open Science</a:t>
            </a:r>
          </a:p>
          <a:p>
            <a:pPr lvl="1"/>
            <a:r>
              <a:rPr lang="fr-FR" dirty="0"/>
              <a:t> </a:t>
            </a:r>
            <a:r>
              <a:rPr lang="fr-FR" dirty="0" err="1"/>
              <a:t>Integration</a:t>
            </a:r>
            <a:r>
              <a:rPr lang="fr-FR" dirty="0"/>
              <a:t> in ESCAPE:</a:t>
            </a:r>
          </a:p>
          <a:p>
            <a:pPr lvl="3"/>
            <a:r>
              <a:rPr lang="fr-FR" dirty="0"/>
              <a:t> </a:t>
            </a:r>
            <a:r>
              <a:rPr lang="fr-FR" sz="2000" dirty="0"/>
              <a:t>VO services </a:t>
            </a:r>
            <a:r>
              <a:rPr lang="fr-FR" sz="2000" dirty="0" err="1"/>
              <a:t>available</a:t>
            </a:r>
            <a:r>
              <a:rPr lang="fr-FR" sz="2000" dirty="0"/>
              <a:t> in ESAP prototypes  (WP5)</a:t>
            </a:r>
          </a:p>
          <a:p>
            <a:pPr lvl="3"/>
            <a:r>
              <a:rPr lang="fr-FR" sz="2000" dirty="0"/>
              <a:t> VO software on-</a:t>
            </a:r>
            <a:r>
              <a:rPr lang="fr-FR" sz="2000" dirty="0" err="1"/>
              <a:t>boarding</a:t>
            </a:r>
            <a:r>
              <a:rPr lang="fr-FR" sz="2000" dirty="0"/>
              <a:t> to Open Source Software </a:t>
            </a:r>
            <a:r>
              <a:rPr lang="fr-FR" sz="2000" dirty="0" err="1"/>
              <a:t>Repository</a:t>
            </a:r>
            <a:r>
              <a:rPr lang="fr-FR" sz="2000" dirty="0"/>
              <a:t> (WP3)</a:t>
            </a:r>
          </a:p>
          <a:p>
            <a:pPr lvl="3"/>
            <a:r>
              <a:rPr lang="fr-FR" sz="2000" dirty="0"/>
              <a:t> </a:t>
            </a:r>
            <a:r>
              <a:rPr lang="fr-FR" sz="2000" dirty="0" err="1"/>
              <a:t>Assessment</a:t>
            </a:r>
            <a:r>
              <a:rPr lang="fr-FR" sz="2000" dirty="0"/>
              <a:t> of Data Lake back-ends and </a:t>
            </a:r>
            <a:r>
              <a:rPr lang="fr-FR" sz="2000" dirty="0" err="1"/>
              <a:t>interoperability</a:t>
            </a:r>
            <a:r>
              <a:rPr lang="fr-FR" sz="2000" dirty="0"/>
              <a:t> (WP2)</a:t>
            </a:r>
          </a:p>
          <a:p>
            <a:pPr lvl="3"/>
            <a:r>
              <a:rPr lang="fr-FR" sz="2000" dirty="0"/>
              <a:t> </a:t>
            </a:r>
            <a:r>
              <a:rPr lang="fr-FR" sz="2000" dirty="0" err="1"/>
              <a:t>Making</a:t>
            </a:r>
            <a:r>
              <a:rPr lang="fr-FR" sz="2000" dirty="0"/>
              <a:t> </a:t>
            </a:r>
            <a:r>
              <a:rPr lang="fr-FR" sz="2000" dirty="0" err="1"/>
              <a:t>astronomy</a:t>
            </a:r>
            <a:r>
              <a:rPr lang="fr-FR" sz="2000" dirty="0"/>
              <a:t> data </a:t>
            </a:r>
            <a:r>
              <a:rPr lang="fr-FR" sz="2000" dirty="0" err="1"/>
              <a:t>available</a:t>
            </a:r>
            <a:r>
              <a:rPr lang="fr-FR" sz="2000" dirty="0"/>
              <a:t> for </a:t>
            </a:r>
            <a:r>
              <a:rPr lang="fr-FR" sz="2000" dirty="0" err="1"/>
              <a:t>citizen</a:t>
            </a:r>
            <a:r>
              <a:rPr lang="fr-FR" sz="2000" dirty="0"/>
              <a:t> science (WP6)</a:t>
            </a:r>
          </a:p>
          <a:p>
            <a:r>
              <a:rPr lang="fr-FR" dirty="0"/>
              <a:t> </a:t>
            </a:r>
            <a:r>
              <a:rPr lang="fr-FR" b="1" dirty="0">
                <a:solidFill>
                  <a:srgbClr val="0070C0"/>
                </a:solidFill>
              </a:rPr>
              <a:t>Data </a:t>
            </a:r>
            <a:r>
              <a:rPr lang="fr-FR" b="1" dirty="0" err="1">
                <a:solidFill>
                  <a:srgbClr val="0070C0"/>
                </a:solidFill>
              </a:rPr>
              <a:t>stewardship</a:t>
            </a:r>
            <a:r>
              <a:rPr lang="fr-FR" b="1" dirty="0">
                <a:solidFill>
                  <a:srgbClr val="0070C0"/>
                </a:solidFill>
              </a:rPr>
              <a:t> practices of </a:t>
            </a:r>
            <a:r>
              <a:rPr lang="fr-FR" b="1" dirty="0" err="1">
                <a:solidFill>
                  <a:srgbClr val="0070C0"/>
                </a:solidFill>
              </a:rPr>
              <a:t>Astrophysics</a:t>
            </a:r>
            <a:r>
              <a:rPr lang="fr-FR" b="1" dirty="0">
                <a:solidFill>
                  <a:srgbClr val="0070C0"/>
                </a:solidFill>
              </a:rPr>
              <a:t> in EOSC </a:t>
            </a:r>
            <a:r>
              <a:rPr lang="fr-FR" b="1" dirty="0" err="1">
                <a:solidFill>
                  <a:srgbClr val="0070C0"/>
                </a:solidFill>
              </a:rPr>
              <a:t>context</a:t>
            </a:r>
            <a:endParaRPr lang="fr-FR" b="1" dirty="0">
              <a:solidFill>
                <a:srgbClr val="0070C0"/>
              </a:solidFill>
            </a:endParaRPr>
          </a:p>
          <a:p>
            <a:pPr lvl="1"/>
            <a:r>
              <a:rPr lang="fr-FR" b="1" dirty="0"/>
              <a:t> </a:t>
            </a:r>
            <a:r>
              <a:rPr lang="fr-FR" dirty="0"/>
              <a:t>Common </a:t>
            </a:r>
            <a:r>
              <a:rPr lang="fr-FR" dirty="0" err="1"/>
              <a:t>metadata</a:t>
            </a:r>
            <a:r>
              <a:rPr lang="fr-FR" dirty="0"/>
              <a:t> standards</a:t>
            </a:r>
          </a:p>
          <a:p>
            <a:r>
              <a:rPr lang="fr-FR" b="1" dirty="0"/>
              <a:t> </a:t>
            </a:r>
            <a:r>
              <a:rPr lang="fr-FR" b="1" dirty="0">
                <a:solidFill>
                  <a:srgbClr val="0070C0"/>
                </a:solidFill>
              </a:rPr>
              <a:t>EOSC to </a:t>
            </a:r>
            <a:r>
              <a:rPr lang="fr-FR" b="1" dirty="0" err="1">
                <a:solidFill>
                  <a:srgbClr val="0070C0"/>
                </a:solidFill>
              </a:rPr>
              <a:t>enable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next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steps</a:t>
            </a:r>
            <a:r>
              <a:rPr lang="fr-FR" b="1" dirty="0">
                <a:solidFill>
                  <a:srgbClr val="0070C0"/>
                </a:solidFill>
              </a:rPr>
              <a:t> of VO</a:t>
            </a:r>
          </a:p>
          <a:p>
            <a:pPr lvl="1"/>
            <a:r>
              <a:rPr lang="fr-FR" dirty="0"/>
              <a:t> Connection to </a:t>
            </a:r>
            <a:r>
              <a:rPr lang="fr-FR" dirty="0" err="1"/>
              <a:t>computing</a:t>
            </a:r>
            <a:r>
              <a:rPr lang="fr-FR" dirty="0"/>
              <a:t>, </a:t>
            </a:r>
            <a:r>
              <a:rPr lang="fr-FR" dirty="0" err="1"/>
              <a:t>platform</a:t>
            </a:r>
            <a:r>
              <a:rPr lang="fr-FR" dirty="0"/>
              <a:t> </a:t>
            </a:r>
            <a:r>
              <a:rPr lang="fr-FR" dirty="0" err="1"/>
              <a:t>integration</a:t>
            </a:r>
            <a:r>
              <a:rPr lang="fr-FR" dirty="0"/>
              <a:t>, </a:t>
            </a:r>
            <a:r>
              <a:rPr lang="fr-FR" dirty="0" err="1"/>
              <a:t>scalability</a:t>
            </a:r>
            <a:r>
              <a:rPr lang="fr-FR" dirty="0"/>
              <a:t> for </a:t>
            </a:r>
            <a:r>
              <a:rPr lang="fr-FR" dirty="0" err="1"/>
              <a:t>big</a:t>
            </a:r>
            <a:r>
              <a:rPr lang="fr-FR" dirty="0"/>
              <a:t> data</a:t>
            </a:r>
          </a:p>
          <a:p>
            <a:r>
              <a:rPr lang="fr-FR" dirty="0"/>
              <a:t> </a:t>
            </a:r>
            <a:r>
              <a:rPr lang="fr-FR" b="1" dirty="0" err="1">
                <a:solidFill>
                  <a:srgbClr val="0070C0"/>
                </a:solidFill>
              </a:rPr>
              <a:t>Developing</a:t>
            </a:r>
            <a:r>
              <a:rPr lang="fr-FR" b="1" dirty="0">
                <a:solidFill>
                  <a:srgbClr val="0070C0"/>
                </a:solidFill>
              </a:rPr>
              <a:t> the vision of </a:t>
            </a:r>
            <a:r>
              <a:rPr lang="fr-FR" b="1" dirty="0" err="1">
                <a:solidFill>
                  <a:srgbClr val="0070C0"/>
                </a:solidFill>
              </a:rPr>
              <a:t>next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generation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astro</a:t>
            </a:r>
            <a:r>
              <a:rPr lang="fr-FR" b="1" dirty="0">
                <a:solidFill>
                  <a:srgbClr val="0070C0"/>
                </a:solidFill>
              </a:rPr>
              <a:t> ESFRI archives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3FEAC-C914-FC49-AD12-9E340B6C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14/03/22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2DF727-99D7-3A4F-91B1-9DC1FB1D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1B5346-8D0F-164D-8F1F-43FB1DBB79A0}"/>
              </a:ext>
            </a:extLst>
          </p:cNvPr>
          <p:cNvSpPr txBox="1">
            <a:spLocks/>
          </p:cNvSpPr>
          <p:nvPr/>
        </p:nvSpPr>
        <p:spPr>
          <a:xfrm>
            <a:off x="1747569" y="329831"/>
            <a:ext cx="9720532" cy="10323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Virtual Observatory – a part of ESCAPE and EOSC</a:t>
            </a:r>
          </a:p>
        </p:txBody>
      </p:sp>
    </p:spTree>
    <p:extLst>
      <p:ext uri="{BB962C8B-B14F-4D97-AF65-F5344CB8AC3E}">
        <p14:creationId xmlns:p14="http://schemas.microsoft.com/office/powerpoint/2010/main" val="1501239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E72F0-E552-304B-9EAC-DBB2E785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DC1-D2F1-A045-BF26-4ED8758726BE}" type="datetime1">
              <a:rPr lang="en-GB" smtClean="0"/>
              <a:t>14/03/2022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91E0A-29F7-D844-9F1A-8EA9E60B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9C4E-623B-A349-B4BD-AA6394DD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3015D-97EF-6F46-98B7-B2E18DA8A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05" y="1905932"/>
            <a:ext cx="6603858" cy="4440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F7025-D267-5543-B7F2-FA09DB561C84}"/>
              </a:ext>
            </a:extLst>
          </p:cNvPr>
          <p:cNvSpPr txBox="1"/>
          <p:nvPr/>
        </p:nvSpPr>
        <p:spPr>
          <a:xfrm>
            <a:off x="1662047" y="422558"/>
            <a:ext cx="344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One view of the VO from an application/portal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216F9-D7D0-3D45-8BE6-B80A6EA232DC}"/>
              </a:ext>
            </a:extLst>
          </p:cNvPr>
          <p:cNvSpPr txBox="1"/>
          <p:nvPr/>
        </p:nvSpPr>
        <p:spPr>
          <a:xfrm rot="20225043">
            <a:off x="3803912" y="2034660"/>
            <a:ext cx="229944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Built from VO Registry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23AB2-4B22-3046-9C5B-1E84F40F3E87}"/>
              </a:ext>
            </a:extLst>
          </p:cNvPr>
          <p:cNvSpPr txBox="1"/>
          <p:nvPr/>
        </p:nvSpPr>
        <p:spPr>
          <a:xfrm rot="20225043">
            <a:off x="3578469" y="2647711"/>
            <a:ext cx="276591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1000s All-Sky data 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2B071-931C-AC48-94E0-5ED4E2CE766C}"/>
              </a:ext>
            </a:extLst>
          </p:cNvPr>
          <p:cNvSpPr txBox="1"/>
          <p:nvPr/>
        </p:nvSpPr>
        <p:spPr>
          <a:xfrm rot="20225043">
            <a:off x="3731348" y="4914224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Largest catalogues: ESO surveys, Gaia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4E52D-104D-E04C-A562-DA30EE95FB4A}"/>
              </a:ext>
            </a:extLst>
          </p:cNvPr>
          <p:cNvSpPr txBox="1"/>
          <p:nvPr/>
        </p:nvSpPr>
        <p:spPr>
          <a:xfrm rot="20225043">
            <a:off x="3682201" y="4285640"/>
            <a:ext cx="25393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Complex ADQL queries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D7A96-DE17-A447-90EB-E83730B5B142}"/>
              </a:ext>
            </a:extLst>
          </p:cNvPr>
          <p:cNvSpPr txBox="1"/>
          <p:nvPr/>
        </p:nvSpPr>
        <p:spPr>
          <a:xfrm rot="20225043">
            <a:off x="3920776" y="3147827"/>
            <a:ext cx="2299447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Data from many observatories and missions</a:t>
            </a:r>
          </a:p>
        </p:txBody>
      </p:sp>
      <p:pic>
        <p:nvPicPr>
          <p:cNvPr id="19" name="ipyaladin-screencast2">
            <a:hlinkClick r:id="" action="ppaction://media"/>
            <a:extLst>
              <a:ext uri="{FF2B5EF4-FFF2-40B4-BE49-F238E27FC236}">
                <a16:creationId xmlns:a16="http://schemas.microsoft.com/office/drawing/2014/main" id="{BF52BE7D-5E6E-1640-8208-DEC6DF84E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5583" y="1458260"/>
            <a:ext cx="4503546" cy="27801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672776-8AC0-EB43-8840-17791073EDF2}"/>
              </a:ext>
            </a:extLst>
          </p:cNvPr>
          <p:cNvSpPr txBox="1"/>
          <p:nvPr/>
        </p:nvSpPr>
        <p:spPr>
          <a:xfrm>
            <a:off x="6631020" y="246727"/>
            <a:ext cx="5560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Enables a </a:t>
            </a:r>
            <a:r>
              <a:rPr lang="en-US" sz="2400" b="1" i="1" dirty="0"/>
              <a:t>Virtual Research Environment </a:t>
            </a:r>
            <a:r>
              <a:rPr lang="en-US" sz="2400" b="1" dirty="0"/>
              <a:t>of interoperable tools and services based on IVOA standards: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618B0F-2B52-AA49-AD00-E0C05DB38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042" y="4419367"/>
            <a:ext cx="3712973" cy="2003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103EB2-F116-C945-9A60-9FA1C521E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510" y="4117045"/>
            <a:ext cx="2913694" cy="35700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0F90AD-BCF1-AA49-961B-D6EE6AA3E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18836">
            <a:off x="6267113" y="3064536"/>
            <a:ext cx="1064312" cy="5197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065CD-B7A4-1444-B3C2-15B98E347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3218" y="3010889"/>
            <a:ext cx="581791" cy="53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2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7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EF7C7-B926-F548-97BF-EAAD23CE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14/03/2022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9A96E-BBAD-3649-843B-7E6B258B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EB40-4C58-D84B-B514-0A80E4D4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16</a:t>
            </a:fld>
            <a:endParaRPr lang="it-IT" dirty="0"/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6A18348A-26C9-AE41-86E1-D1014C3E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27" y="2924035"/>
            <a:ext cx="922150" cy="511625"/>
          </a:xfrm>
          <a:prstGeom prst="rect">
            <a:avLst/>
          </a:prstGeom>
        </p:spPr>
      </p:pic>
      <p:pic>
        <p:nvPicPr>
          <p:cNvPr id="9" name="Picture 6" descr="Image result for cta observatory logo">
            <a:extLst>
              <a:ext uri="{FF2B5EF4-FFF2-40B4-BE49-F238E27FC236}">
                <a16:creationId xmlns:a16="http://schemas.microsoft.com/office/drawing/2014/main" id="{49504943-0FFA-EF43-93B2-E6721D5B1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13" y="2551092"/>
            <a:ext cx="966502" cy="380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E01F92-B10B-C04F-9466-61F28025C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91" r="2031" b="12042"/>
          <a:stretch/>
        </p:blipFill>
        <p:spPr>
          <a:xfrm>
            <a:off x="3146550" y="2472365"/>
            <a:ext cx="910507" cy="547648"/>
          </a:xfrm>
          <a:prstGeom prst="rect">
            <a:avLst/>
          </a:prstGeom>
        </p:spPr>
      </p:pic>
      <p:pic>
        <p:nvPicPr>
          <p:cNvPr id="11" name="Picture 2" descr="Image result for cnrs logo">
            <a:extLst>
              <a:ext uri="{FF2B5EF4-FFF2-40B4-BE49-F238E27FC236}">
                <a16:creationId xmlns:a16="http://schemas.microsoft.com/office/drawing/2014/main" id="{6965C21C-7C8E-5344-BCA2-893F614C3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45" y="3834323"/>
            <a:ext cx="1005293" cy="1017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&quot;{$webpage.title}&quot;">
            <a:extLst>
              <a:ext uri="{FF2B5EF4-FFF2-40B4-BE49-F238E27FC236}">
                <a16:creationId xmlns:a16="http://schemas.microsoft.com/office/drawing/2014/main" id="{881C4379-E0AD-CF45-8CDD-62DFCB18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87" y="2510487"/>
            <a:ext cx="673231" cy="581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elated image">
            <a:extLst>
              <a:ext uri="{FF2B5EF4-FFF2-40B4-BE49-F238E27FC236}">
                <a16:creationId xmlns:a16="http://schemas.microsoft.com/office/drawing/2014/main" id="{FEF0F144-B8CD-DD46-8ECF-356279F2F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387" r="4925" b="10942"/>
          <a:stretch/>
        </p:blipFill>
        <p:spPr bwMode="auto">
          <a:xfrm>
            <a:off x="5739124" y="4057573"/>
            <a:ext cx="786901" cy="695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versitÃ¤t Heidelberg">
            <a:extLst>
              <a:ext uri="{FF2B5EF4-FFF2-40B4-BE49-F238E27FC236}">
                <a16:creationId xmlns:a16="http://schemas.microsoft.com/office/drawing/2014/main" id="{402465A0-31B4-D847-8433-77901C79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63" y="4129957"/>
            <a:ext cx="781400" cy="409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Image result for inta logo spain">
            <a:extLst>
              <a:ext uri="{FF2B5EF4-FFF2-40B4-BE49-F238E27FC236}">
                <a16:creationId xmlns:a16="http://schemas.microsoft.com/office/drawing/2014/main" id="{5D628EB2-01DE-5B4C-A092-FF093638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02" y="4046633"/>
            <a:ext cx="706774" cy="706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Royal Observatory of Belgium">
            <a:extLst>
              <a:ext uri="{FF2B5EF4-FFF2-40B4-BE49-F238E27FC236}">
                <a16:creationId xmlns:a16="http://schemas.microsoft.com/office/drawing/2014/main" id="{6F03A843-3055-2C45-BF63-199AA7F8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73" y="3154624"/>
            <a:ext cx="1543220" cy="296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Image result for ego logo gravitational">
            <a:extLst>
              <a:ext uri="{FF2B5EF4-FFF2-40B4-BE49-F238E27FC236}">
                <a16:creationId xmlns:a16="http://schemas.microsoft.com/office/drawing/2014/main" id="{AF76428E-650F-DA42-A3B9-3116F5FEC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8714877" y="2564999"/>
            <a:ext cx="1124469" cy="268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8">
            <a:extLst>
              <a:ext uri="{FF2B5EF4-FFF2-40B4-BE49-F238E27FC236}">
                <a16:creationId xmlns:a16="http://schemas.microsoft.com/office/drawing/2014/main" id="{F9E043AC-B0A3-DB4B-856F-6255ACEA72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194" t="19935" r="12167" b="21244"/>
          <a:stretch/>
        </p:blipFill>
        <p:spPr>
          <a:xfrm>
            <a:off x="4448306" y="4052389"/>
            <a:ext cx="1089788" cy="564988"/>
          </a:xfrm>
          <a:prstGeom prst="rect">
            <a:avLst/>
          </a:prstGeom>
        </p:spPr>
      </p:pic>
      <p:pic>
        <p:nvPicPr>
          <p:cNvPr id="23" name="Image 15">
            <a:extLst>
              <a:ext uri="{FF2B5EF4-FFF2-40B4-BE49-F238E27FC236}">
                <a16:creationId xmlns:a16="http://schemas.microsoft.com/office/drawing/2014/main" id="{D91B324F-AD48-9A42-8820-FEC4F201BC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5697" y="2471267"/>
            <a:ext cx="1454216" cy="539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ED9A3D-4BA1-4A45-B231-B1FD9C2ED5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4333" y="5602013"/>
            <a:ext cx="1799468" cy="376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72FB2-FC29-004C-8009-F5769F304C2C}"/>
              </a:ext>
            </a:extLst>
          </p:cNvPr>
          <p:cNvSpPr txBox="1"/>
          <p:nvPr/>
        </p:nvSpPr>
        <p:spPr>
          <a:xfrm>
            <a:off x="1049585" y="5535677"/>
            <a:ext cx="922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Partners bringing experience from European Virtual Observatory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EB054B-5AA5-8C41-BD6B-27B278240467}"/>
              </a:ext>
            </a:extLst>
          </p:cNvPr>
          <p:cNvSpPr txBox="1"/>
          <p:nvPr/>
        </p:nvSpPr>
        <p:spPr>
          <a:xfrm>
            <a:off x="1983311" y="1186192"/>
            <a:ext cx="937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Astronomy ESFRIs, Research Infrastructures and associated partners</a:t>
            </a:r>
          </a:p>
        </p:txBody>
      </p:sp>
      <p:pic>
        <p:nvPicPr>
          <p:cNvPr id="25" name="Picture 32" descr="HITS gGmbH">
            <a:extLst>
              <a:ext uri="{FF2B5EF4-FFF2-40B4-BE49-F238E27FC236}">
                <a16:creationId xmlns:a16="http://schemas.microsoft.com/office/drawing/2014/main" id="{D64455FF-726B-D641-9B07-11527B39F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8849938" y="4535898"/>
            <a:ext cx="2256132" cy="677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EFF05D-A080-764F-9FC1-2AC7F6A25F92}"/>
              </a:ext>
            </a:extLst>
          </p:cNvPr>
          <p:cNvSpPr txBox="1"/>
          <p:nvPr/>
        </p:nvSpPr>
        <p:spPr>
          <a:xfrm>
            <a:off x="2082353" y="1748741"/>
            <a:ext cx="727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3A3FA0-CEBA-E549-A888-BB89C1E8B652}"/>
              </a:ext>
            </a:extLst>
          </p:cNvPr>
          <p:cNvSpPr txBox="1"/>
          <p:nvPr/>
        </p:nvSpPr>
        <p:spPr>
          <a:xfrm>
            <a:off x="2942735" y="1737636"/>
            <a:ext cx="1546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SKAO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NWO-I-ASTRON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C4921-1CD3-3949-BE23-DF05F3377D09}"/>
              </a:ext>
            </a:extLst>
          </p:cNvPr>
          <p:cNvSpPr/>
          <p:nvPr/>
        </p:nvSpPr>
        <p:spPr>
          <a:xfrm>
            <a:off x="4346031" y="1751700"/>
            <a:ext cx="5196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JIVE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42B548-4B8F-A448-B4FA-68B510A59BDB}"/>
              </a:ext>
            </a:extLst>
          </p:cNvPr>
          <p:cNvSpPr/>
          <p:nvPr/>
        </p:nvSpPr>
        <p:spPr>
          <a:xfrm>
            <a:off x="5638399" y="1757062"/>
            <a:ext cx="630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CTAO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C1559C-2CB6-CE49-A0CF-1C9039C194E7}"/>
              </a:ext>
            </a:extLst>
          </p:cNvPr>
          <p:cNvSpPr/>
          <p:nvPr/>
        </p:nvSpPr>
        <p:spPr>
          <a:xfrm>
            <a:off x="7100916" y="1754808"/>
            <a:ext cx="545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KIS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ORB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E5448A-7EF4-DD45-89B4-BE2DD5E4497E}"/>
              </a:ext>
            </a:extLst>
          </p:cNvPr>
          <p:cNvSpPr/>
          <p:nvPr/>
        </p:nvSpPr>
        <p:spPr>
          <a:xfrm>
            <a:off x="8782407" y="1757062"/>
            <a:ext cx="549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EGO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00579-44A8-6F4B-A0DC-975F1FC8B170}"/>
              </a:ext>
            </a:extLst>
          </p:cNvPr>
          <p:cNvSpPr txBox="1"/>
          <p:nvPr/>
        </p:nvSpPr>
        <p:spPr>
          <a:xfrm>
            <a:off x="2482886" y="4899809"/>
            <a:ext cx="1346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CNRS-OBAS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CNRS-CPPM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C11B24-FAFD-2B41-851A-8572C22D90AC}"/>
              </a:ext>
            </a:extLst>
          </p:cNvPr>
          <p:cNvSpPr txBox="1"/>
          <p:nvPr/>
        </p:nvSpPr>
        <p:spPr>
          <a:xfrm>
            <a:off x="4411295" y="4936423"/>
            <a:ext cx="727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INAF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2AEE45-C5E5-854F-AE16-FF9D5AE2190A}"/>
              </a:ext>
            </a:extLst>
          </p:cNvPr>
          <p:cNvSpPr txBox="1"/>
          <p:nvPr/>
        </p:nvSpPr>
        <p:spPr>
          <a:xfrm>
            <a:off x="5684220" y="4931205"/>
            <a:ext cx="727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UEDIN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89444F-BE31-2E47-BB4C-2BCE4AD36B30}"/>
              </a:ext>
            </a:extLst>
          </p:cNvPr>
          <p:cNvSpPr txBox="1"/>
          <p:nvPr/>
        </p:nvSpPr>
        <p:spPr>
          <a:xfrm>
            <a:off x="6812673" y="4939552"/>
            <a:ext cx="727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UHEI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265DE1-C63C-5242-B0A5-1AA7321B3E7D}"/>
              </a:ext>
            </a:extLst>
          </p:cNvPr>
          <p:cNvSpPr txBox="1"/>
          <p:nvPr/>
        </p:nvSpPr>
        <p:spPr>
          <a:xfrm>
            <a:off x="8054873" y="4932823"/>
            <a:ext cx="727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ACB55E-8A02-DA4D-A1A7-351DCA58CBC3}"/>
              </a:ext>
            </a:extLst>
          </p:cNvPr>
          <p:cNvSpPr txBox="1"/>
          <p:nvPr/>
        </p:nvSpPr>
        <p:spPr>
          <a:xfrm>
            <a:off x="11173601" y="4603358"/>
            <a:ext cx="72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HITS (WP3)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CDDBD0F-392C-D044-AD73-BC282656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+mn-lt"/>
              </a:rPr>
              <a:t>Engagement of ESFRI/RIs and ESCAPE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43A2D5-04E8-CA45-9EC5-CDADDBDE48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8400" y="2814856"/>
            <a:ext cx="1028939" cy="895782"/>
          </a:xfrm>
          <a:prstGeom prst="rect">
            <a:avLst/>
          </a:prstGeom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6DDE8DBE-3D86-A64D-BEC3-74F0A18E64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1904" y="2371943"/>
            <a:ext cx="654002" cy="8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CD34-3A01-A241-9CEB-B10D559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Progress in Reporting Period 2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DF60-D0A9-3A4F-A4F2-ECE694A50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380"/>
            <a:ext cx="10776626" cy="51543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</a:rPr>
              <a:t>Overview:</a:t>
            </a:r>
          </a:p>
          <a:p>
            <a:pPr marL="0" indent="0">
              <a:buNone/>
            </a:pPr>
            <a:r>
              <a:rPr lang="en-US" b="1" dirty="0"/>
              <a:t>Task 4.1  Integration of astronomy VO data and services into the EOSC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</a:rPr>
              <a:t>Interaction with EOSC projects based on experience of onboarding via EUDAT</a:t>
            </a:r>
          </a:p>
          <a:p>
            <a:pPr marL="0" indent="0">
              <a:buNone/>
            </a:pPr>
            <a:r>
              <a:rPr lang="en-US" sz="3100" b="1" dirty="0">
                <a:solidFill>
                  <a:prstClr val="black"/>
                </a:solidFill>
              </a:rPr>
              <a:t>     	</a:t>
            </a:r>
            <a:r>
              <a:rPr lang="en-US" sz="2300" b="1" dirty="0">
                <a:solidFill>
                  <a:prstClr val="black"/>
                </a:solidFill>
              </a:rPr>
              <a:t>➔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2600" b="1" i="1" dirty="0">
                <a:solidFill>
                  <a:prstClr val="black"/>
                </a:solidFill>
              </a:rPr>
              <a:t>Intermediate Analysis Report of VO data and service integration into EOSC </a:t>
            </a:r>
            <a:r>
              <a:rPr lang="en-US" sz="2600" b="1" dirty="0">
                <a:solidFill>
                  <a:srgbClr val="FF40FF"/>
                </a:solidFill>
              </a:rPr>
              <a:t>(D4.4)</a:t>
            </a:r>
          </a:p>
          <a:p>
            <a:pPr marL="0" indent="0">
              <a:buNone/>
            </a:pPr>
            <a:endParaRPr lang="en-US" sz="26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b="1" dirty="0"/>
              <a:t>Task 4.2 Implementation of FAIR principles for ESFRI data through the Virtual Observatory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</a:rPr>
              <a:t>ESCAPE priorities at IVOA level : </a:t>
            </a:r>
            <a:r>
              <a:rPr lang="en-US" sz="2400" b="1" dirty="0">
                <a:solidFill>
                  <a:srgbClr val="FF40FF"/>
                </a:solidFill>
              </a:rPr>
              <a:t>(MS23, MS25, MS26) </a:t>
            </a:r>
            <a:endParaRPr lang="en-US" sz="2400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</a:rPr>
              <a:t>Community training events for scientists and data producers/providers:</a:t>
            </a:r>
          </a:p>
          <a:p>
            <a:pPr marL="0" indent="0">
              <a:buNone/>
            </a:pPr>
            <a:r>
              <a:rPr lang="en-US" b="1" dirty="0">
                <a:solidFill>
                  <a:prstClr val="black"/>
                </a:solidFill>
              </a:rPr>
              <a:t>	</a:t>
            </a:r>
            <a:r>
              <a:rPr lang="en-US" sz="2600" b="1" dirty="0">
                <a:solidFill>
                  <a:prstClr val="black"/>
                </a:solidFill>
              </a:rPr>
              <a:t>➔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sz="2600" b="1" i="1" dirty="0">
                <a:solidFill>
                  <a:prstClr val="black"/>
                </a:solidFill>
              </a:rPr>
              <a:t>1</a:t>
            </a:r>
            <a:r>
              <a:rPr lang="en-US" sz="2600" b="1" i="1" baseline="30000" dirty="0">
                <a:solidFill>
                  <a:prstClr val="black"/>
                </a:solidFill>
              </a:rPr>
              <a:t>st</a:t>
            </a:r>
            <a:r>
              <a:rPr lang="en-US" sz="2600" b="1" i="1" dirty="0">
                <a:solidFill>
                  <a:prstClr val="black"/>
                </a:solidFill>
              </a:rPr>
              <a:t> Science with interoperable data school </a:t>
            </a:r>
            <a:r>
              <a:rPr lang="en-US" sz="2600" b="1" dirty="0">
                <a:solidFill>
                  <a:srgbClr val="FF40FF"/>
                </a:solidFill>
              </a:rPr>
              <a:t>(D4.3)</a:t>
            </a:r>
          </a:p>
          <a:p>
            <a:pPr marL="0" indent="0">
              <a:buNone/>
            </a:pPr>
            <a:r>
              <a:rPr lang="en-US" sz="2600" b="1" dirty="0">
                <a:solidFill>
                  <a:prstClr val="black"/>
                </a:solidFill>
              </a:rPr>
              <a:t>	➔ </a:t>
            </a:r>
            <a:r>
              <a:rPr lang="en-US" sz="2600" b="1" i="1" dirty="0">
                <a:solidFill>
                  <a:prstClr val="black"/>
                </a:solidFill>
              </a:rPr>
              <a:t>European data providers Forum - Hands-on workshop for data providers </a:t>
            </a:r>
            <a:r>
              <a:rPr lang="en-US" sz="2600" b="1" dirty="0">
                <a:solidFill>
                  <a:srgbClr val="FF40FF"/>
                </a:solidFill>
              </a:rPr>
              <a:t>(MS25)</a:t>
            </a:r>
          </a:p>
          <a:p>
            <a:pPr marL="0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/>
              <a:t>Task 4.3 Adding value to trusted content in astronomy archives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</a:rPr>
              <a:t>Results of deep learning applied to archive data sets (joint with WP3)</a:t>
            </a:r>
          </a:p>
          <a:p>
            <a:pPr marL="0" indent="0">
              <a:buNone/>
            </a:pPr>
            <a:r>
              <a:rPr lang="en-US" sz="2600" b="1" dirty="0">
                <a:solidFill>
                  <a:prstClr val="black"/>
                </a:solidFill>
              </a:rPr>
              <a:t>	➔ </a:t>
            </a:r>
            <a:r>
              <a:rPr lang="en-US" sz="2600" b="1" i="1" dirty="0">
                <a:solidFill>
                  <a:prstClr val="black"/>
                </a:solidFill>
              </a:rPr>
              <a:t>Prototype demonstrator for value-added archive services  </a:t>
            </a:r>
            <a:r>
              <a:rPr lang="en-US" sz="2600" b="1" dirty="0">
                <a:solidFill>
                  <a:srgbClr val="FF40FF"/>
                </a:solidFill>
              </a:rPr>
              <a:t>(D4.5)</a:t>
            </a:r>
          </a:p>
          <a:p>
            <a:pPr>
              <a:buFontTx/>
              <a:buChar char="-"/>
            </a:pP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4F468-1905-E440-A598-A74457B1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14/03/2022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3314-C99F-124C-ACC6-1C4821B2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14DD-1405-A542-8B98-CE3BDB92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181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001" y="390187"/>
            <a:ext cx="9720532" cy="103235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WP4 Technology Forum 2. </a:t>
            </a:r>
            <a:r>
              <a:rPr lang="en-US" sz="2000" b="1" i="1" dirty="0">
                <a:latin typeface="+mn-lt"/>
              </a:rPr>
              <a:t>(13-15 April 2021)</a:t>
            </a:r>
            <a:br>
              <a:rPr lang="en-US" sz="2000" b="1" i="1" dirty="0">
                <a:solidFill>
                  <a:srgbClr val="0070C0"/>
                </a:solidFill>
                <a:latin typeface="+mn-lt"/>
              </a:rPr>
            </a:br>
            <a:r>
              <a:rPr lang="en-US" sz="2000" b="1" i="1" dirty="0">
                <a:solidFill>
                  <a:srgbClr val="0070C0"/>
                </a:solidFill>
                <a:latin typeface="+mn-lt"/>
              </a:rPr>
              <a:t>Work Package coordination and cross-WP activities </a:t>
            </a:r>
            <a:endParaRPr lang="en-US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16" y="1217443"/>
            <a:ext cx="11349486" cy="481818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  </a:t>
            </a:r>
            <a:r>
              <a:rPr lang="en-US" b="1" dirty="0"/>
              <a:t>Progress presentations</a:t>
            </a:r>
            <a:r>
              <a:rPr lang="en-US" dirty="0"/>
              <a:t> + </a:t>
            </a:r>
            <a:r>
              <a:rPr lang="en-US" i="1" dirty="0"/>
              <a:t>Hack-a-thon</a:t>
            </a:r>
            <a:r>
              <a:rPr lang="en-US" dirty="0"/>
              <a:t> working meeting sessions	</a:t>
            </a:r>
          </a:p>
          <a:p>
            <a:pPr lvl="1"/>
            <a:r>
              <a:rPr lang="en-US" dirty="0"/>
              <a:t>  Major Work Package meeting </a:t>
            </a:r>
            <a:r>
              <a:rPr lang="en-US" i="1" dirty="0"/>
              <a:t>(+ WP3, WP5 interaction</a:t>
            </a:r>
            <a:r>
              <a:rPr lang="en-US" dirty="0"/>
              <a:t>)</a:t>
            </a:r>
          </a:p>
          <a:p>
            <a:r>
              <a:rPr lang="en-US" b="1" dirty="0"/>
              <a:t>   </a:t>
            </a:r>
            <a:r>
              <a:rPr lang="en-US" dirty="0"/>
              <a:t>Invited experts and collaborators</a:t>
            </a:r>
          </a:p>
          <a:p>
            <a:pPr lvl="1"/>
            <a:r>
              <a:rPr lang="en-US" b="1" dirty="0"/>
              <a:t> EUROPLANET, TOPCAT-</a:t>
            </a:r>
            <a:r>
              <a:rPr lang="en-US" dirty="0"/>
              <a:t>developer</a:t>
            </a:r>
            <a:r>
              <a:rPr lang="en-US" b="1" dirty="0"/>
              <a:t>, </a:t>
            </a:r>
            <a:r>
              <a:rPr lang="en-US" b="1" dirty="0" err="1"/>
              <a:t>ObsParis</a:t>
            </a:r>
            <a:r>
              <a:rPr lang="en-US" b="1" dirty="0"/>
              <a:t> – Radio &amp; Solar expertise</a:t>
            </a:r>
            <a:endParaRPr lang="en-US" sz="1600" i="1" dirty="0"/>
          </a:p>
          <a:p>
            <a:r>
              <a:rPr lang="en-US" dirty="0"/>
              <a:t>  </a:t>
            </a:r>
            <a:r>
              <a:rPr lang="en-US" b="1" dirty="0">
                <a:solidFill>
                  <a:schemeClr val="accent1"/>
                </a:solidFill>
              </a:rPr>
              <a:t>Detailed review: </a:t>
            </a:r>
            <a:r>
              <a:rPr lang="en-US" b="1" i="1" dirty="0">
                <a:solidFill>
                  <a:schemeClr val="accent1"/>
                </a:solidFill>
              </a:rPr>
              <a:t>ESO Science Archive experience adopting of VO Technologies</a:t>
            </a:r>
          </a:p>
          <a:p>
            <a:pPr lvl="1"/>
            <a:r>
              <a:rPr lang="en-US" b="1" i="1" dirty="0"/>
              <a:t>Used as example to help other RIs </a:t>
            </a:r>
          </a:p>
          <a:p>
            <a:r>
              <a:rPr lang="en-US" b="1" dirty="0"/>
              <a:t> Mapping VO expertise – ESFRI needs</a:t>
            </a:r>
          </a:p>
          <a:p>
            <a:r>
              <a:rPr lang="en-US" b="1" dirty="0"/>
              <a:t> Demos and coding</a:t>
            </a:r>
          </a:p>
          <a:p>
            <a:r>
              <a:rPr lang="en-US" b="1" dirty="0"/>
              <a:t> Results / publications / tools </a:t>
            </a:r>
          </a:p>
          <a:p>
            <a:r>
              <a:rPr lang="en-US" b="1" dirty="0"/>
              <a:t> Planning of the next steps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08B51-E130-C44D-AE7A-7FB6EA63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744" y="3926974"/>
            <a:ext cx="4191414" cy="210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75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5691F-3326-CE4A-9B0A-A32FE3F6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45AB7-9BF2-0345-87AA-D72A67F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FD1E-8F3E-C14D-8278-B96C6149B3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346825"/>
            <a:ext cx="731837" cy="365125"/>
          </a:xfrm>
          <a:prstGeom prst="rect">
            <a:avLst/>
          </a:prstGeom>
        </p:spPr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19</a:t>
            </a:fld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785DC-FEEA-4642-9BBE-DDBC4E54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07" y="1252185"/>
            <a:ext cx="2628900" cy="149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C9B95-6D7E-C246-ABEC-160A82DD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6486">
            <a:off x="5440357" y="2373842"/>
            <a:ext cx="6251171" cy="4556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123E8A-72C3-1F43-B917-C17DDF48390E}"/>
              </a:ext>
            </a:extLst>
          </p:cNvPr>
          <p:cNvSpPr txBox="1"/>
          <p:nvPr/>
        </p:nvSpPr>
        <p:spPr>
          <a:xfrm>
            <a:off x="7258168" y="460467"/>
            <a:ext cx="5517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Demonstrates 1</a:t>
            </a:r>
            <a:r>
              <a:rPr lang="en-US" sz="2400" b="1" baseline="30000" dirty="0"/>
              <a:t>st</a:t>
            </a:r>
            <a:r>
              <a:rPr lang="en-US" sz="2400" b="1" dirty="0"/>
              <a:t> level of metadata compatibility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Links to the actual service</a:t>
            </a:r>
          </a:p>
          <a:p>
            <a:pPr lvl="1"/>
            <a:r>
              <a:rPr lang="en-US" sz="2400" dirty="0"/>
              <a:t>-   enables feedback to EOSC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52906D-204A-8A49-81A9-DB95563A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5749">
            <a:off x="563874" y="2604088"/>
            <a:ext cx="6677109" cy="352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41E7A-9EB5-A947-90AD-44E36F3FA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1432">
            <a:off x="5474271" y="2495598"/>
            <a:ext cx="6218666" cy="44310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EE206B-F37D-8E47-B0A7-8CC0FAF64474}"/>
              </a:ext>
            </a:extLst>
          </p:cNvPr>
          <p:cNvSpPr/>
          <p:nvPr/>
        </p:nvSpPr>
        <p:spPr>
          <a:xfrm>
            <a:off x="1623204" y="410955"/>
            <a:ext cx="5797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Task 4.1 highlight : </a:t>
            </a:r>
            <a:r>
              <a:rPr lang="en-US" sz="3200" b="1" dirty="0">
                <a:solidFill>
                  <a:schemeClr val="accent1"/>
                </a:solidFill>
              </a:rPr>
              <a:t>VO in </a:t>
            </a:r>
            <a:r>
              <a:rPr lang="en-US" sz="3200" b="1" dirty="0">
                <a:solidFill>
                  <a:srgbClr val="FF40FF"/>
                </a:solidFill>
              </a:rPr>
              <a:t>B2FIND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1C4048-089D-B741-9A76-ACAE93169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6430">
            <a:off x="5189788" y="2398197"/>
            <a:ext cx="6225544" cy="60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32D8-7CB7-D74B-B188-10C8DED7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5B24A7-FCC2-8448-A493-D0CE19CB1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9" y="0"/>
            <a:ext cx="12158901" cy="683938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3A462-BECD-A14A-8053-E96F0621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7CE0-902C-F844-B59D-2D009506C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13524-907A-484A-8943-2C7A46D6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8826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1123" y="319532"/>
            <a:ext cx="1355698" cy="801339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Architecture diagrams of standards"/>
          <p:cNvSpPr txBox="1"/>
          <p:nvPr/>
        </p:nvSpPr>
        <p:spPr>
          <a:xfrm>
            <a:off x="541310" y="249434"/>
            <a:ext cx="9517090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</a:rPr>
              <a:t>Highlight Task 4.2: Implementations of IVOA standards</a:t>
            </a:r>
            <a:endParaRPr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unknown.pdf" descr="unknown.pdf">
            <a:extLst>
              <a:ext uri="{FF2B5EF4-FFF2-40B4-BE49-F238E27FC236}">
                <a16:creationId xmlns:a16="http://schemas.microsoft.com/office/drawing/2014/main" id="{1EBF4E4C-AE5D-7046-9499-F6DFF38E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0761" y="1281716"/>
            <a:ext cx="5768649" cy="43264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874632C1-0E83-7949-8932-4A5405AAEF47}"/>
              </a:ext>
            </a:extLst>
          </p:cNvPr>
          <p:cNvSpPr/>
          <p:nvPr/>
        </p:nvSpPr>
        <p:spPr>
          <a:xfrm>
            <a:off x="6133946" y="6180667"/>
            <a:ext cx="714689" cy="1980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8D41212-EC98-7E40-90DE-38E337760A0A}"/>
              </a:ext>
            </a:extLst>
          </p:cNvPr>
          <p:cNvSpPr/>
          <p:nvPr/>
        </p:nvSpPr>
        <p:spPr>
          <a:xfrm>
            <a:off x="6133946" y="6458273"/>
            <a:ext cx="714689" cy="1980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1">
                <a:hueOff val="114395"/>
                <a:lumOff val="-24975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10" name="Working Draft">
            <a:extLst>
              <a:ext uri="{FF2B5EF4-FFF2-40B4-BE49-F238E27FC236}">
                <a16:creationId xmlns:a16="http://schemas.microsoft.com/office/drawing/2014/main" id="{3D6F2269-7020-F648-98F1-824BEA5A109A}"/>
              </a:ext>
            </a:extLst>
          </p:cNvPr>
          <p:cNvSpPr txBox="1"/>
          <p:nvPr/>
        </p:nvSpPr>
        <p:spPr>
          <a:xfrm>
            <a:off x="6968174" y="6146214"/>
            <a:ext cx="99399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rPr sz="1266"/>
              <a:t>Working Draft</a:t>
            </a:r>
          </a:p>
        </p:txBody>
      </p:sp>
      <p:sp>
        <p:nvSpPr>
          <p:cNvPr id="11" name="IVOA Recommendation">
            <a:extLst>
              <a:ext uri="{FF2B5EF4-FFF2-40B4-BE49-F238E27FC236}">
                <a16:creationId xmlns:a16="http://schemas.microsoft.com/office/drawing/2014/main" id="{84A9A578-74CA-064A-8672-B2A44A80BD89}"/>
              </a:ext>
            </a:extLst>
          </p:cNvPr>
          <p:cNvSpPr txBox="1"/>
          <p:nvPr/>
        </p:nvSpPr>
        <p:spPr>
          <a:xfrm>
            <a:off x="6968173" y="6423819"/>
            <a:ext cx="160621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rPr sz="1266"/>
              <a:t>IVOA Recommendation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31B87B-6710-F944-AAE5-E09151616C6B}"/>
              </a:ext>
            </a:extLst>
          </p:cNvPr>
          <p:cNvSpPr txBox="1">
            <a:spLocks/>
          </p:cNvSpPr>
          <p:nvPr/>
        </p:nvSpPr>
        <p:spPr>
          <a:xfrm>
            <a:off x="425147" y="1125356"/>
            <a:ext cx="5257487" cy="515432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400" dirty="0"/>
          </a:p>
          <a:p>
            <a:r>
              <a:rPr lang="en-US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Gravitational Waves (EGO-Virgo) </a:t>
            </a:r>
            <a:r>
              <a:rPr lang="en-US" sz="2400" dirty="0"/>
              <a:t>– Space time indexing and use in applications for GW follow-up </a:t>
            </a:r>
            <a:endParaRPr lang="en-US" sz="2400" i="1" dirty="0"/>
          </a:p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Solar physics (EST)</a:t>
            </a:r>
            <a:r>
              <a:rPr lang="en-US" sz="2400" dirty="0"/>
              <a:t> – Analysis of IVOA semantic UCD metadata for solar physics.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Radio Astronomy </a:t>
            </a:r>
            <a:r>
              <a:rPr lang="en-US" sz="2400" dirty="0"/>
              <a:t>– interoperability and data volume aspects, new Radio Astronomy services registered in VO registry, standardized metadata for radio astronomy  (JIVE, ASTRON, SKAO, ALMA)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ESO science archive </a:t>
            </a:r>
            <a:r>
              <a:rPr lang="en-US" sz="2400" dirty="0"/>
              <a:t>services </a:t>
            </a:r>
            <a:endParaRPr lang="en-US" dirty="0"/>
          </a:p>
          <a:p>
            <a:r>
              <a:rPr lang="en-US" sz="2600" dirty="0"/>
              <a:t>Relevant standards used/assessed in ESCAPE @ IVOA </a:t>
            </a:r>
            <a:r>
              <a:rPr lang="fr-FR" dirty="0">
                <a:solidFill>
                  <a:srgbClr val="FF40FF"/>
                </a:solidFill>
              </a:rPr>
              <a:t>◉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	 </a:t>
            </a:r>
          </a:p>
          <a:p>
            <a:pPr lvl="2"/>
            <a:endParaRPr lang="en-US" i="1" dirty="0"/>
          </a:p>
          <a:p>
            <a:endParaRPr lang="en-US" dirty="0"/>
          </a:p>
          <a:p>
            <a:pPr marL="0" indent="0">
              <a:buFontTx/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8BC804-4770-E042-9D52-9B6DD2DF6409}"/>
              </a:ext>
            </a:extLst>
          </p:cNvPr>
          <p:cNvSpPr txBox="1"/>
          <p:nvPr/>
        </p:nvSpPr>
        <p:spPr>
          <a:xfrm>
            <a:off x="9377029" y="4485633"/>
            <a:ext cx="27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40FF"/>
                </a:solidFill>
              </a:rPr>
              <a:t>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BCF84-2552-AB4A-AB7D-7DDFF1B505B9}"/>
              </a:ext>
            </a:extLst>
          </p:cNvPr>
          <p:cNvGrpSpPr/>
          <p:nvPr/>
        </p:nvGrpSpPr>
        <p:grpSpPr>
          <a:xfrm>
            <a:off x="6772133" y="2026475"/>
            <a:ext cx="4487256" cy="2807690"/>
            <a:chOff x="6772133" y="2026475"/>
            <a:chExt cx="4487256" cy="28076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77AFF65-1879-1A40-B929-0594958B10D1}"/>
                </a:ext>
              </a:extLst>
            </p:cNvPr>
            <p:cNvGrpSpPr/>
            <p:nvPr/>
          </p:nvGrpSpPr>
          <p:grpSpPr>
            <a:xfrm>
              <a:off x="6772133" y="2026475"/>
              <a:ext cx="4487256" cy="2807690"/>
              <a:chOff x="6772133" y="2026475"/>
              <a:chExt cx="4487256" cy="280769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951517-F52A-BA44-B124-B3268F9AD4B5}"/>
                  </a:ext>
                </a:extLst>
              </p:cNvPr>
              <p:cNvSpPr txBox="1"/>
              <p:nvPr/>
            </p:nvSpPr>
            <p:spPr>
              <a:xfrm>
                <a:off x="9532417" y="3879229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33CA92-FBFF-424C-88C6-D710F955B097}"/>
                  </a:ext>
                </a:extLst>
              </p:cNvPr>
              <p:cNvSpPr txBox="1"/>
              <p:nvPr/>
            </p:nvSpPr>
            <p:spPr>
              <a:xfrm>
                <a:off x="10607308" y="2631707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FA9E71-54BD-314E-8793-1E69A0FEC41A}"/>
                  </a:ext>
                </a:extLst>
              </p:cNvPr>
              <p:cNvSpPr txBox="1"/>
              <p:nvPr/>
            </p:nvSpPr>
            <p:spPr>
              <a:xfrm>
                <a:off x="10226984" y="3905198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7EC3D3-9158-804B-B9FA-9764944896F5}"/>
                  </a:ext>
                </a:extLst>
              </p:cNvPr>
              <p:cNvSpPr txBox="1"/>
              <p:nvPr/>
            </p:nvSpPr>
            <p:spPr>
              <a:xfrm>
                <a:off x="9367431" y="4063895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0C25FD-9B9D-894F-B412-5194F64D5016}"/>
                  </a:ext>
                </a:extLst>
              </p:cNvPr>
              <p:cNvSpPr txBox="1"/>
              <p:nvPr/>
            </p:nvSpPr>
            <p:spPr>
              <a:xfrm>
                <a:off x="9367431" y="4228554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78CFBD-73C2-4F44-9227-779FAE4834EB}"/>
                  </a:ext>
                </a:extLst>
              </p:cNvPr>
              <p:cNvSpPr txBox="1"/>
              <p:nvPr/>
            </p:nvSpPr>
            <p:spPr>
              <a:xfrm>
                <a:off x="10948972" y="4228554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D3F8F6-DF40-1240-BE46-F9E3EB7D3CF0}"/>
                  </a:ext>
                </a:extLst>
              </p:cNvPr>
              <p:cNvSpPr txBox="1"/>
              <p:nvPr/>
            </p:nvSpPr>
            <p:spPr>
              <a:xfrm>
                <a:off x="10984259" y="3527231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FD417D-D4A6-1147-A168-CE4D0264DEEA}"/>
                  </a:ext>
                </a:extLst>
              </p:cNvPr>
              <p:cNvSpPr txBox="1"/>
              <p:nvPr/>
            </p:nvSpPr>
            <p:spPr>
              <a:xfrm>
                <a:off x="10948972" y="2289712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8AFD69-F81D-AE4D-B3E4-69D25969A2EE}"/>
                  </a:ext>
                </a:extLst>
              </p:cNvPr>
              <p:cNvSpPr txBox="1"/>
              <p:nvPr/>
            </p:nvSpPr>
            <p:spPr>
              <a:xfrm>
                <a:off x="7403311" y="3386086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E941CC-1CEA-8645-844B-DBC092D3992F}"/>
                  </a:ext>
                </a:extLst>
              </p:cNvPr>
              <p:cNvSpPr txBox="1"/>
              <p:nvPr/>
            </p:nvSpPr>
            <p:spPr>
              <a:xfrm>
                <a:off x="7489175" y="3581424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89311D-9976-5847-AB82-4CD8F7FE2474}"/>
                  </a:ext>
                </a:extLst>
              </p:cNvPr>
              <p:cNvSpPr txBox="1"/>
              <p:nvPr/>
            </p:nvSpPr>
            <p:spPr>
              <a:xfrm>
                <a:off x="7403311" y="4464833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F8DD6F-7778-E046-9FC2-59D9DE46EFD8}"/>
                  </a:ext>
                </a:extLst>
              </p:cNvPr>
              <p:cNvSpPr txBox="1"/>
              <p:nvPr/>
            </p:nvSpPr>
            <p:spPr>
              <a:xfrm>
                <a:off x="6772133" y="2289712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C6692C-966F-6B4C-B7A4-5DEE3582AAB3}"/>
                  </a:ext>
                </a:extLst>
              </p:cNvPr>
              <p:cNvSpPr txBox="1"/>
              <p:nvPr/>
            </p:nvSpPr>
            <p:spPr>
              <a:xfrm>
                <a:off x="8247541" y="3509897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A3D030-79DA-C74B-85B1-EEBA2A5B7A51}"/>
                  </a:ext>
                </a:extLst>
              </p:cNvPr>
              <p:cNvSpPr txBox="1"/>
              <p:nvPr/>
            </p:nvSpPr>
            <p:spPr>
              <a:xfrm>
                <a:off x="7224838" y="4217419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E82D8C-EA99-684F-BEAF-54168E11E915}"/>
                  </a:ext>
                </a:extLst>
              </p:cNvPr>
              <p:cNvSpPr txBox="1"/>
              <p:nvPr/>
            </p:nvSpPr>
            <p:spPr>
              <a:xfrm>
                <a:off x="6772133" y="2639037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30374B-F7FF-7745-BC60-0C20A7A154FA}"/>
                  </a:ext>
                </a:extLst>
              </p:cNvPr>
              <p:cNvSpPr txBox="1"/>
              <p:nvPr/>
            </p:nvSpPr>
            <p:spPr>
              <a:xfrm>
                <a:off x="10679728" y="4043888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80B18DB-7152-5246-B5B5-2611FDBD5164}"/>
                  </a:ext>
                </a:extLst>
              </p:cNvPr>
              <p:cNvSpPr txBox="1"/>
              <p:nvPr/>
            </p:nvSpPr>
            <p:spPr>
              <a:xfrm>
                <a:off x="8247541" y="2026475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583E91-880F-8947-8740-551BF9EDF478}"/>
                  </a:ext>
                </a:extLst>
              </p:cNvPr>
              <p:cNvSpPr txBox="1"/>
              <p:nvPr/>
            </p:nvSpPr>
            <p:spPr>
              <a:xfrm>
                <a:off x="6772133" y="2463243"/>
                <a:ext cx="2751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FF40FF"/>
                    </a:solidFill>
                  </a:rPr>
                  <a:t>◉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F4E4EB-7FC2-DD49-8A9B-0D615BA54755}"/>
                </a:ext>
              </a:extLst>
            </p:cNvPr>
            <p:cNvSpPr txBox="1"/>
            <p:nvPr/>
          </p:nvSpPr>
          <p:spPr>
            <a:xfrm>
              <a:off x="8108935" y="2324949"/>
              <a:ext cx="275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40FF"/>
                  </a:solidFill>
                </a:rPr>
                <a:t>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506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245-30DC-A647-9734-E72F2374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A3AD-182F-8340-9A4C-E2A8F95B9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633" y="1099226"/>
            <a:ext cx="10328937" cy="50585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 dirty="0"/>
              <a:t>3 Milestones:  “Progress and priorities at IVOA”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Milestone 24 – </a:t>
            </a:r>
            <a:r>
              <a:rPr lang="en-US" sz="2400" b="1" dirty="0"/>
              <a:t>On-line IVOA meeting</a:t>
            </a:r>
            <a:r>
              <a:rPr lang="en-US" sz="2400" dirty="0"/>
              <a:t>   </a:t>
            </a:r>
            <a:r>
              <a:rPr lang="en-US" sz="2400" i="1" dirty="0"/>
              <a:t>(Nov 2020). </a:t>
            </a:r>
            <a:r>
              <a:rPr lang="en-US" sz="2400" b="1" dirty="0">
                <a:solidFill>
                  <a:srgbClr val="00B050"/>
                </a:solidFill>
              </a:rPr>
              <a:t>✓</a:t>
            </a:r>
            <a:endParaRPr lang="en-US" sz="2400" i="1" dirty="0"/>
          </a:p>
          <a:p>
            <a:pPr lvl="1"/>
            <a:r>
              <a:rPr lang="en-US" sz="2000" dirty="0">
                <a:solidFill>
                  <a:srgbClr val="FF40FF"/>
                </a:solidFill>
              </a:rPr>
              <a:t>Radio (ESCAPE provided a VO tutorial, and Provenance </a:t>
            </a:r>
            <a:r>
              <a:rPr lang="en-US" sz="2000" dirty="0" err="1">
                <a:solidFill>
                  <a:srgbClr val="FF40FF"/>
                </a:solidFill>
              </a:rPr>
              <a:t>BoF</a:t>
            </a:r>
            <a:r>
              <a:rPr lang="en-US" sz="2000" dirty="0">
                <a:solidFill>
                  <a:srgbClr val="FF40FF"/>
                </a:solidFill>
              </a:rPr>
              <a:t>  at ADASS)</a:t>
            </a:r>
            <a:endParaRPr lang="en-US" sz="2000" dirty="0"/>
          </a:p>
          <a:p>
            <a:pPr lvl="1"/>
            <a:r>
              <a:rPr lang="en-US" sz="2000" dirty="0"/>
              <a:t>Enhancing description of Radio data in VO standards, </a:t>
            </a:r>
          </a:p>
          <a:p>
            <a:pPr lvl="1"/>
            <a:r>
              <a:rPr lang="en-US" sz="2000" b="1" dirty="0"/>
              <a:t>15</a:t>
            </a:r>
            <a:r>
              <a:rPr lang="en-US" sz="2000" dirty="0"/>
              <a:t> contributions from ESCAPE partners</a:t>
            </a:r>
          </a:p>
          <a:p>
            <a:pPr marL="0" indent="0">
              <a:buNone/>
            </a:pPr>
            <a:r>
              <a:rPr lang="en-US" sz="2400" dirty="0"/>
              <a:t>Milestone 25 – </a:t>
            </a:r>
            <a:r>
              <a:rPr lang="en-US" sz="2400" b="1" dirty="0"/>
              <a:t>On-line IVOA meeting</a:t>
            </a:r>
            <a:r>
              <a:rPr lang="en-US" sz="2400" dirty="0"/>
              <a:t>   </a:t>
            </a:r>
            <a:r>
              <a:rPr lang="en-US" sz="2400" i="1" dirty="0"/>
              <a:t>(May 2021). </a:t>
            </a:r>
            <a:r>
              <a:rPr lang="en-US" sz="2400" b="1" dirty="0">
                <a:solidFill>
                  <a:srgbClr val="00B050"/>
                </a:solidFill>
              </a:rPr>
              <a:t>✓</a:t>
            </a:r>
            <a:endParaRPr lang="en-US" sz="2400" i="1" dirty="0"/>
          </a:p>
          <a:p>
            <a:pPr lvl="1"/>
            <a:r>
              <a:rPr lang="en-US" sz="2000" dirty="0">
                <a:solidFill>
                  <a:srgbClr val="FF40FF"/>
                </a:solidFill>
              </a:rPr>
              <a:t>ESCAPE partners provided the Introductory tutorial sessions </a:t>
            </a:r>
          </a:p>
          <a:p>
            <a:pPr lvl="1"/>
            <a:r>
              <a:rPr lang="en-US" sz="2000" dirty="0"/>
              <a:t>Status of MOC – space-time indexing, EPN-TAP (for solar physics), VO and platforms</a:t>
            </a:r>
          </a:p>
          <a:p>
            <a:pPr lvl="1"/>
            <a:r>
              <a:rPr lang="en-US" sz="2000" b="1" dirty="0"/>
              <a:t>29</a:t>
            </a:r>
            <a:r>
              <a:rPr lang="en-US" sz="2000" dirty="0"/>
              <a:t> contributions from ESCAPE partners</a:t>
            </a:r>
          </a:p>
          <a:p>
            <a:pPr marL="0" indent="0">
              <a:buNone/>
            </a:pPr>
            <a:r>
              <a:rPr lang="en-US" sz="2400" dirty="0"/>
              <a:t>Milestone 26 – </a:t>
            </a:r>
            <a:r>
              <a:rPr lang="en-US" sz="2400" b="1" dirty="0"/>
              <a:t>On-line IVOA meeting</a:t>
            </a:r>
            <a:r>
              <a:rPr lang="en-US" sz="2400" dirty="0"/>
              <a:t>   </a:t>
            </a:r>
            <a:r>
              <a:rPr lang="en-US" sz="2400" i="1" dirty="0"/>
              <a:t>(Dec 2021). </a:t>
            </a:r>
            <a:r>
              <a:rPr lang="en-US" sz="2400" b="1" dirty="0">
                <a:solidFill>
                  <a:srgbClr val="00B050"/>
                </a:solidFill>
              </a:rPr>
              <a:t>✓</a:t>
            </a:r>
            <a:endParaRPr lang="en-US" sz="2400" i="1" dirty="0"/>
          </a:p>
          <a:p>
            <a:pPr lvl="1"/>
            <a:r>
              <a:rPr lang="en-US" sz="2000" dirty="0">
                <a:solidFill>
                  <a:srgbClr val="FF40FF"/>
                </a:solidFill>
              </a:rPr>
              <a:t>ESCAPE partners provided the VO for newcomers sessions </a:t>
            </a:r>
          </a:p>
          <a:p>
            <a:pPr lvl="1"/>
            <a:r>
              <a:rPr lang="en-US" sz="2000" b="1" dirty="0"/>
              <a:t> </a:t>
            </a:r>
            <a:r>
              <a:rPr lang="en-US" sz="2000" dirty="0"/>
              <a:t>Registering IVOA software (in OSSR)</a:t>
            </a:r>
          </a:p>
          <a:p>
            <a:pPr lvl="1"/>
            <a:r>
              <a:rPr lang="en-US" sz="2000" dirty="0"/>
              <a:t> Results of ESCAPE for Radio Astronomy (JIVE, ASTRON) and high-energy astrophysics (CTA)</a:t>
            </a:r>
          </a:p>
          <a:p>
            <a:pPr lvl="1"/>
            <a:r>
              <a:rPr lang="en-US" sz="2000" dirty="0"/>
              <a:t> Results of ESCAPE for Provenance, time domain, data models, semantics </a:t>
            </a:r>
          </a:p>
          <a:p>
            <a:pPr lvl="1"/>
            <a:r>
              <a:rPr lang="en-US" sz="2000" b="1" dirty="0"/>
              <a:t> 29</a:t>
            </a:r>
            <a:r>
              <a:rPr lang="en-US" sz="2000" dirty="0"/>
              <a:t> contributions from ESCAPE partners</a:t>
            </a:r>
          </a:p>
          <a:p>
            <a:pPr marL="0" indent="0">
              <a:buNone/>
            </a:pPr>
            <a:endParaRPr lang="en-US" sz="2400" i="1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E95D7-3754-1C49-A10F-5B61A3F2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618A-6CCA-1148-82EF-D8F62C36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297E7-788F-1740-AB0E-43201A1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7499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4C480F0-C46F-894C-9841-6FB2FBFEB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630567"/>
              </p:ext>
            </p:extLst>
          </p:nvPr>
        </p:nvGraphicFramePr>
        <p:xfrm>
          <a:off x="1847528" y="260648"/>
          <a:ext cx="10009112" cy="5885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8206">
                  <a:extLst>
                    <a:ext uri="{9D8B030D-6E8A-4147-A177-3AD203B41FA5}">
                      <a16:colId xmlns:a16="http://schemas.microsoft.com/office/drawing/2014/main" val="3557111117"/>
                    </a:ext>
                  </a:extLst>
                </a:gridCol>
                <a:gridCol w="6830906">
                  <a:extLst>
                    <a:ext uri="{9D8B030D-6E8A-4147-A177-3AD203B41FA5}">
                      <a16:colId xmlns:a16="http://schemas.microsoft.com/office/drawing/2014/main" val="3242257486"/>
                    </a:ext>
                  </a:extLst>
                </a:gridCol>
              </a:tblGrid>
              <a:tr h="561833">
                <a:tc>
                  <a:txBody>
                    <a:bodyPr/>
                    <a:lstStyle/>
                    <a:p>
                      <a:r>
                        <a:rPr lang="en-AU" dirty="0"/>
                        <a:t>ESFRI / 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Results for ESCAPE work toward FAIR standards and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407351"/>
                  </a:ext>
                </a:extLst>
              </a:tr>
              <a:tr h="1332968">
                <a:tc>
                  <a:txBody>
                    <a:bodyPr/>
                    <a:lstStyle/>
                    <a:p>
                      <a:r>
                        <a:rPr lang="en-AU" sz="2400" b="1" dirty="0"/>
                        <a:t>ESO-ELT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Data access and visualisation standards and tools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Support of </a:t>
                      </a:r>
                      <a:r>
                        <a:rPr lang="en-AU" b="1" dirty="0"/>
                        <a:t>VO standards in ESO archive </a:t>
                      </a:r>
                      <a:r>
                        <a:rPr lang="en-AU" dirty="0"/>
                        <a:t>services – used as exemplary case to help others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Relevant IVOA standards updated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109752"/>
                  </a:ext>
                </a:extLst>
              </a:tr>
              <a:tr h="1025360">
                <a:tc>
                  <a:txBody>
                    <a:bodyPr/>
                    <a:lstStyle/>
                    <a:p>
                      <a:r>
                        <a:rPr lang="en-AU" sz="2400" b="1" dirty="0"/>
                        <a:t>EGO/VIRGO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Development of </a:t>
                      </a:r>
                      <a:r>
                        <a:rPr lang="en-AU" b="1" dirty="0"/>
                        <a:t>MOC2.0 and </a:t>
                      </a:r>
                      <a:r>
                        <a:rPr lang="en-AU" b="1" dirty="0" err="1"/>
                        <a:t>mocpy</a:t>
                      </a:r>
                      <a:endParaRPr lang="en-AU" b="1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Tools / libraries integrated into GW community software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Paper published in Astronomy &amp; Computing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132929"/>
                  </a:ext>
                </a:extLst>
              </a:tr>
              <a:tr h="717752">
                <a:tc>
                  <a:txBody>
                    <a:bodyPr/>
                    <a:lstStyle/>
                    <a:p>
                      <a:r>
                        <a:rPr lang="en-AU" sz="2000" b="1" dirty="0"/>
                        <a:t>SKA, JIVE, ALMA (LOFAR)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Creation and support of the </a:t>
                      </a:r>
                      <a:r>
                        <a:rPr lang="en-AU" b="1" dirty="0"/>
                        <a:t>IVOA Radio Astronomy </a:t>
                      </a:r>
                      <a:r>
                        <a:rPr lang="en-AU" dirty="0"/>
                        <a:t>Interest Group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Example TAP services, accessible in VO tools and in the ESCAPE platform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39426"/>
                  </a:ext>
                </a:extLst>
              </a:tr>
              <a:tr h="1332968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CTA &amp; KM3NeT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Data Provenance standards approved by IVOA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Many activities for adoption and implementation (Workshop held)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Reference paper published on </a:t>
                      </a:r>
                      <a:r>
                        <a:rPr lang="fr-FR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a:  </a:t>
                      </a:r>
                      <a:r>
                        <a:rPr lang="fr-FR" sz="1800" b="1" i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System for Provenance Information</a:t>
                      </a:r>
                      <a:endParaRPr lang="en-A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1644"/>
                  </a:ext>
                </a:extLst>
              </a:tr>
              <a:tr h="717752">
                <a:tc>
                  <a:txBody>
                    <a:bodyPr/>
                    <a:lstStyle/>
                    <a:p>
                      <a:r>
                        <a:rPr lang="en-AU" dirty="0"/>
                        <a:t>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VO metadata developed for Solar Physics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dirty="0"/>
                        <a:t>Prototype TAP services for solar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014231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3A8D0-3D25-034D-BCDF-6A52692B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F815B12F-D02A-B845-865F-37AC5B232343}" type="slidenum">
              <a:rPr lang="fr-FR" smtClean="0"/>
              <a:t>22</a:t>
            </a:fld>
            <a:endParaRPr lang="fr-FR"/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D9F85E29-135C-694A-A897-B4DE6EBB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632" y="1398364"/>
            <a:ext cx="405992" cy="527583"/>
          </a:xfrm>
          <a:prstGeom prst="rect">
            <a:avLst/>
          </a:prstGeom>
        </p:spPr>
      </p:pic>
      <p:pic>
        <p:nvPicPr>
          <p:cNvPr id="9" name="Picture 22" descr="Image result for ego logo gravitational">
            <a:extLst>
              <a:ext uri="{FF2B5EF4-FFF2-40B4-BE49-F238E27FC236}">
                <a16:creationId xmlns:a16="http://schemas.microsoft.com/office/drawing/2014/main" id="{6A354FF7-8640-D141-A3E9-0C08678EB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1990052" y="2636912"/>
            <a:ext cx="1124469" cy="268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6E7F5CBE-F5DD-5A4E-804E-D8E3E20DD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587" y="3616594"/>
            <a:ext cx="1004073" cy="372786"/>
          </a:xfrm>
          <a:prstGeom prst="rect">
            <a:avLst/>
          </a:prstGeom>
        </p:spPr>
      </p:pic>
      <p:pic>
        <p:nvPicPr>
          <p:cNvPr id="11" name="Image 9">
            <a:extLst>
              <a:ext uri="{FF2B5EF4-FFF2-40B4-BE49-F238E27FC236}">
                <a16:creationId xmlns:a16="http://schemas.microsoft.com/office/drawing/2014/main" id="{367EA1FB-7D63-874B-AB23-9AB90268EB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91" r="2031" b="12042"/>
          <a:stretch/>
        </p:blipFill>
        <p:spPr>
          <a:xfrm>
            <a:off x="2949719" y="3633734"/>
            <a:ext cx="667332" cy="401384"/>
          </a:xfrm>
          <a:prstGeom prst="rect">
            <a:avLst/>
          </a:prstGeom>
        </p:spPr>
      </p:pic>
      <p:pic>
        <p:nvPicPr>
          <p:cNvPr id="12" name="Picture 6" descr="Image result for cta observatory logo">
            <a:extLst>
              <a:ext uri="{FF2B5EF4-FFF2-40B4-BE49-F238E27FC236}">
                <a16:creationId xmlns:a16="http://schemas.microsoft.com/office/drawing/2014/main" id="{97A36D16-0F76-F14D-8856-848D3EBE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58" y="4596276"/>
            <a:ext cx="966502" cy="380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6D792-A9E9-C94A-8B06-B8CC8F2C2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33" y="4596276"/>
            <a:ext cx="1210692" cy="371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4B7980-955F-B644-910D-8C9B5F996A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409" y="5689206"/>
            <a:ext cx="762958" cy="338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CF87EE-F8E8-1D4D-BD9C-2439FD6B3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7380" y="3616594"/>
            <a:ext cx="290834" cy="4117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D54B59-BB7F-9E44-A61A-16E5658BD051}"/>
              </a:ext>
            </a:extLst>
          </p:cNvPr>
          <p:cNvSpPr txBox="1"/>
          <p:nvPr/>
        </p:nvSpPr>
        <p:spPr>
          <a:xfrm>
            <a:off x="119336" y="1398365"/>
            <a:ext cx="1513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accent6"/>
                </a:solidFill>
              </a:rPr>
              <a:t>ESO, CNRS-</a:t>
            </a:r>
            <a:r>
              <a:rPr lang="en-AU" sz="1400" dirty="0" err="1">
                <a:solidFill>
                  <a:schemeClr val="accent6"/>
                </a:solidFill>
              </a:rPr>
              <a:t>ObAS</a:t>
            </a:r>
            <a:r>
              <a:rPr lang="en-AU" sz="1400" dirty="0">
                <a:solidFill>
                  <a:schemeClr val="accent6"/>
                </a:solidFill>
              </a:rPr>
              <a:t>, INTA, INAF,UHEI UEDIN, HITS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3680A-BFB2-E348-A5BC-53594803938F}"/>
              </a:ext>
            </a:extLst>
          </p:cNvPr>
          <p:cNvSpPr txBox="1"/>
          <p:nvPr/>
        </p:nvSpPr>
        <p:spPr>
          <a:xfrm>
            <a:off x="85547" y="2401938"/>
            <a:ext cx="1513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accent6"/>
                </a:solidFill>
              </a:rPr>
              <a:t>EGO (INFN), CNRS-</a:t>
            </a:r>
            <a:r>
              <a:rPr lang="en-AU" sz="1400" dirty="0" err="1">
                <a:solidFill>
                  <a:schemeClr val="accent6"/>
                </a:solidFill>
              </a:rPr>
              <a:t>ObAS</a:t>
            </a:r>
            <a:r>
              <a:rPr lang="en-AU" sz="1400" dirty="0">
                <a:solidFill>
                  <a:schemeClr val="accent6"/>
                </a:solidFill>
              </a:rPr>
              <a:t>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93280D-9E37-FA49-8C80-64BDA70142D9}"/>
              </a:ext>
            </a:extLst>
          </p:cNvPr>
          <p:cNvSpPr txBox="1"/>
          <p:nvPr/>
        </p:nvSpPr>
        <p:spPr>
          <a:xfrm>
            <a:off x="119336" y="3264402"/>
            <a:ext cx="1513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accent6"/>
                </a:solidFill>
              </a:rPr>
              <a:t>JIVE, ASTRON, SKAO, ESO/ALMA, UHEI, CNRS-</a:t>
            </a:r>
            <a:r>
              <a:rPr lang="en-AU" sz="1400" dirty="0" err="1">
                <a:solidFill>
                  <a:schemeClr val="accent6"/>
                </a:solidFill>
              </a:rPr>
              <a:t>ObAS</a:t>
            </a:r>
            <a:endParaRPr lang="en-AU" sz="1400" dirty="0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49AA0-AC0F-8A42-B19B-9F54E85772B2}"/>
              </a:ext>
            </a:extLst>
          </p:cNvPr>
          <p:cNvSpPr txBox="1"/>
          <p:nvPr/>
        </p:nvSpPr>
        <p:spPr>
          <a:xfrm>
            <a:off x="119336" y="4173784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accent6"/>
                </a:solidFill>
              </a:rPr>
              <a:t>CTAO, </a:t>
            </a:r>
            <a:r>
              <a:rPr lang="en-AU" sz="1400" dirty="0" err="1">
                <a:solidFill>
                  <a:schemeClr val="accent6"/>
                </a:solidFill>
              </a:rPr>
              <a:t>Obs</a:t>
            </a:r>
            <a:r>
              <a:rPr lang="en-AU" sz="1400" dirty="0">
                <a:solidFill>
                  <a:schemeClr val="accent6"/>
                </a:solidFill>
              </a:rPr>
              <a:t>-Paris, CNRS (</a:t>
            </a:r>
            <a:r>
              <a:rPr lang="en-AU" sz="1400" dirty="0" err="1">
                <a:solidFill>
                  <a:schemeClr val="accent6"/>
                </a:solidFill>
              </a:rPr>
              <a:t>ObAS+CPPM</a:t>
            </a:r>
            <a:r>
              <a:rPr lang="en-AU" sz="1400" dirty="0">
                <a:solidFill>
                  <a:schemeClr val="accent6"/>
                </a:solidFill>
              </a:rPr>
              <a:t>)</a:t>
            </a:r>
          </a:p>
          <a:p>
            <a:r>
              <a:rPr lang="en-AU" sz="1400" dirty="0">
                <a:solidFill>
                  <a:schemeClr val="accent6"/>
                </a:solidFill>
              </a:rPr>
              <a:t>UHEI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F64FE4-6203-DF4A-949A-A29401640C3F}"/>
              </a:ext>
            </a:extLst>
          </p:cNvPr>
          <p:cNvSpPr txBox="1"/>
          <p:nvPr/>
        </p:nvSpPr>
        <p:spPr>
          <a:xfrm>
            <a:off x="119336" y="5504549"/>
            <a:ext cx="1513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accent6"/>
                </a:solidFill>
              </a:rPr>
              <a:t>ORB, KIS, CNRS-</a:t>
            </a:r>
            <a:r>
              <a:rPr lang="en-AU" sz="1400" dirty="0" err="1">
                <a:solidFill>
                  <a:schemeClr val="accent6"/>
                </a:solidFill>
              </a:rPr>
              <a:t>ObAS</a:t>
            </a:r>
            <a:r>
              <a:rPr lang="en-AU" sz="1400" dirty="0">
                <a:solidFill>
                  <a:schemeClr val="accent6"/>
                </a:solidFill>
              </a:rPr>
              <a:t>, INTA, UHEI</a:t>
            </a:r>
          </a:p>
        </p:txBody>
      </p:sp>
    </p:spTree>
    <p:extLst>
      <p:ext uri="{BB962C8B-B14F-4D97-AF65-F5344CB8AC3E}">
        <p14:creationId xmlns:p14="http://schemas.microsoft.com/office/powerpoint/2010/main" val="3357834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D3E8-0AE1-FF41-8005-89CB8B1F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accent1"/>
                </a:solidFill>
                <a:latin typeface="+mn-lt"/>
              </a:rPr>
              <a:t>Example – 2 of the standards led/contributed to by ESCAPE partners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279074-C113-DB49-A61A-F932403A8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360" y="1350572"/>
            <a:ext cx="3975104" cy="5361257"/>
          </a:xfr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43980-F19C-3346-843C-D1557F07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F815B12F-D02A-B845-865F-37AC5B232343}" type="slidenum">
              <a:rPr lang="fr-FR" smtClean="0"/>
              <a:t>23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E3AEFB-7214-BB43-854F-14EDD308C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1350572"/>
            <a:ext cx="3888432" cy="54507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AA9F6-B564-3242-BCD1-C32225591366}"/>
              </a:ext>
            </a:extLst>
          </p:cNvPr>
          <p:cNvSpPr txBox="1"/>
          <p:nvPr/>
        </p:nvSpPr>
        <p:spPr>
          <a:xfrm>
            <a:off x="4786228" y="730264"/>
            <a:ext cx="3061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7030A0"/>
                </a:solidFill>
              </a:rPr>
              <a:t>Provenance Data Model		</a:t>
            </a:r>
          </a:p>
          <a:p>
            <a:r>
              <a:rPr lang="en-AU" dirty="0"/>
              <a:t>Finalised and approved April 2020.</a:t>
            </a:r>
          </a:p>
          <a:p>
            <a:endParaRPr lang="en-AU" dirty="0"/>
          </a:p>
          <a:p>
            <a:r>
              <a:rPr lang="en-AU" dirty="0"/>
              <a:t>Brought to community via </a:t>
            </a:r>
            <a:r>
              <a:rPr lang="en-AU" b="1" dirty="0"/>
              <a:t>ESCAPE Provenance workshop </a:t>
            </a:r>
            <a:r>
              <a:rPr lang="en-AU" dirty="0"/>
              <a:t>September 2020.</a:t>
            </a:r>
          </a:p>
          <a:p>
            <a:r>
              <a:rPr lang="en-AU" dirty="0"/>
              <a:t>- </a:t>
            </a:r>
            <a:r>
              <a:rPr lang="en-AU" b="1" dirty="0"/>
              <a:t>Published - </a:t>
            </a:r>
            <a:r>
              <a:rPr lang="en-AU" sz="1400" dirty="0" err="1"/>
              <a:t>Servillat</a:t>
            </a:r>
            <a:r>
              <a:rPr lang="en-AU" sz="1400" dirty="0"/>
              <a:t> et al. – SPIE</a:t>
            </a:r>
            <a:endParaRPr lang="en-AU" dirty="0"/>
          </a:p>
          <a:p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723AE-3B4C-274B-9B38-09377998C6F5}"/>
              </a:ext>
            </a:extLst>
          </p:cNvPr>
          <p:cNvSpPr txBox="1"/>
          <p:nvPr/>
        </p:nvSpPr>
        <p:spPr>
          <a:xfrm>
            <a:off x="4943872" y="3830392"/>
            <a:ext cx="31186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7030A0"/>
                </a:solidFill>
              </a:rPr>
              <a:t>Multi-Order Coverage 2.0</a:t>
            </a:r>
          </a:p>
          <a:p>
            <a:endParaRPr lang="en-AU" dirty="0"/>
          </a:p>
          <a:p>
            <a:r>
              <a:rPr lang="en-AU" b="1" dirty="0"/>
              <a:t>Space coverage extended with TIME coverage</a:t>
            </a:r>
            <a:r>
              <a:rPr lang="en-AU" dirty="0"/>
              <a:t>. Submitted for IVOA review. Expect approval in March 2022.</a:t>
            </a:r>
          </a:p>
          <a:p>
            <a:endParaRPr lang="en-AU" dirty="0"/>
          </a:p>
          <a:p>
            <a:r>
              <a:rPr lang="en-AU" dirty="0"/>
              <a:t>Driven by ESFRI/RI needs (EGO, ESO, Radio astronomy,+++ ).</a:t>
            </a:r>
          </a:p>
          <a:p>
            <a:endParaRPr lang="en-AU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C1219B-4770-144D-80ED-A827A7A86900}"/>
              </a:ext>
            </a:extLst>
          </p:cNvPr>
          <p:cNvSpPr/>
          <p:nvPr/>
        </p:nvSpPr>
        <p:spPr>
          <a:xfrm>
            <a:off x="4580840" y="706236"/>
            <a:ext cx="3240360" cy="287196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40FF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07FFC6-A8FC-0446-AD68-BE15C419A5F4}"/>
              </a:ext>
            </a:extLst>
          </p:cNvPr>
          <p:cNvSpPr/>
          <p:nvPr/>
        </p:nvSpPr>
        <p:spPr>
          <a:xfrm>
            <a:off x="4798432" y="3766197"/>
            <a:ext cx="3240360" cy="295527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4B3072B-04AB-A34E-811F-05F43566E71B}"/>
              </a:ext>
            </a:extLst>
          </p:cNvPr>
          <p:cNvSpPr/>
          <p:nvPr/>
        </p:nvSpPr>
        <p:spPr>
          <a:xfrm>
            <a:off x="8038792" y="4709939"/>
            <a:ext cx="649496" cy="82622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63A0B8B-9606-3646-9AE0-955439EE0A23}"/>
              </a:ext>
            </a:extLst>
          </p:cNvPr>
          <p:cNvSpPr/>
          <p:nvPr/>
        </p:nvSpPr>
        <p:spPr>
          <a:xfrm rot="10800000">
            <a:off x="3791744" y="1900411"/>
            <a:ext cx="762704" cy="82622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64F2B0-710E-744C-AFFA-89A4FE55C69F}"/>
              </a:ext>
            </a:extLst>
          </p:cNvPr>
          <p:cNvGrpSpPr/>
          <p:nvPr/>
        </p:nvGrpSpPr>
        <p:grpSpPr>
          <a:xfrm>
            <a:off x="8678687" y="2904730"/>
            <a:ext cx="3539417" cy="3548606"/>
            <a:chOff x="6227423" y="2726639"/>
            <a:chExt cx="3757009" cy="361041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34B3D8E-2327-0644-8139-DD180AD7007C}"/>
                </a:ext>
              </a:extLst>
            </p:cNvPr>
            <p:cNvSpPr/>
            <p:nvPr/>
          </p:nvSpPr>
          <p:spPr>
            <a:xfrm>
              <a:off x="6227423" y="2726639"/>
              <a:ext cx="3757009" cy="3610418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A26CC0-A917-6142-95EF-3E871C92E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1983" y="4060787"/>
              <a:ext cx="3478433" cy="173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9D8E90-A704-0346-9730-7BFA9944EFD9}"/>
                </a:ext>
              </a:extLst>
            </p:cNvPr>
            <p:cNvSpPr txBox="1"/>
            <p:nvPr/>
          </p:nvSpPr>
          <p:spPr>
            <a:xfrm>
              <a:off x="6361983" y="3133490"/>
              <a:ext cx="3478433" cy="925173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e.g. IVOA metadata for Sky Coverage maps of Gravitational Wave detections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24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5BB8-D690-854C-8C28-184555C9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Hands-on workshop for Data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9374-4FAF-D948-B352-A075D56EB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b="1" dirty="0" err="1"/>
              <a:t>European</a:t>
            </a:r>
            <a:r>
              <a:rPr lang="fr-FR" b="1" dirty="0"/>
              <a:t> Data Provider Forum </a:t>
            </a:r>
            <a:r>
              <a:rPr lang="fr-FR" dirty="0"/>
              <a:t>- </a:t>
            </a:r>
            <a:r>
              <a:rPr lang="fr-FR" i="1" dirty="0"/>
              <a:t>Hands on Workshop for Data Providers </a:t>
            </a:r>
          </a:p>
          <a:p>
            <a:pPr lvl="1"/>
            <a:r>
              <a:rPr lang="fr-FR" dirty="0"/>
              <a:t> On-line </a:t>
            </a:r>
            <a:r>
              <a:rPr lang="fr-FR" dirty="0" err="1"/>
              <a:t>event</a:t>
            </a:r>
            <a:r>
              <a:rPr lang="fr-FR" dirty="0"/>
              <a:t> </a:t>
            </a:r>
            <a:r>
              <a:rPr lang="fr-FR" dirty="0" err="1"/>
              <a:t>held</a:t>
            </a:r>
            <a:r>
              <a:rPr lang="fr-FR" dirty="0"/>
              <a:t> 23-25 </a:t>
            </a:r>
            <a:r>
              <a:rPr lang="fr-FR" dirty="0" err="1"/>
              <a:t>November</a:t>
            </a:r>
            <a:r>
              <a:rPr lang="fr-FR" dirty="0"/>
              <a:t> 2021</a:t>
            </a:r>
          </a:p>
          <a:p>
            <a:pPr lvl="1"/>
            <a:r>
              <a:rPr lang="fr-FR" dirty="0"/>
              <a:t> </a:t>
            </a:r>
            <a:r>
              <a:rPr lang="fr-FR" b="1" dirty="0"/>
              <a:t>59</a:t>
            </a:r>
            <a:r>
              <a:rPr lang="fr-FR" dirty="0"/>
              <a:t> participants: </a:t>
            </a:r>
            <a:r>
              <a:rPr lang="fr-FR" dirty="0" err="1"/>
              <a:t>Researchers</a:t>
            </a:r>
            <a:r>
              <a:rPr lang="fr-FR" dirty="0"/>
              <a:t>, </a:t>
            </a:r>
            <a:r>
              <a:rPr lang="fr-FR" dirty="0" err="1"/>
              <a:t>Technicians</a:t>
            </a:r>
            <a:r>
              <a:rPr lang="fr-FR" dirty="0"/>
              <a:t>, Data Stewards </a:t>
            </a:r>
            <a:r>
              <a:rPr lang="fr-FR" dirty="0" err="1"/>
              <a:t>involved</a:t>
            </a:r>
            <a:r>
              <a:rPr lang="fr-FR" dirty="0"/>
              <a:t> in </a:t>
            </a:r>
            <a:r>
              <a:rPr lang="fr-FR" dirty="0" err="1"/>
              <a:t>publishing</a:t>
            </a:r>
            <a:r>
              <a:rPr lang="fr-FR" dirty="0"/>
              <a:t> of data</a:t>
            </a:r>
          </a:p>
          <a:p>
            <a:pPr lvl="1"/>
            <a:r>
              <a:rPr lang="fr-FR" dirty="0"/>
              <a:t> </a:t>
            </a:r>
            <a:r>
              <a:rPr lang="fr-FR" dirty="0" err="1"/>
              <a:t>Promoted</a:t>
            </a:r>
            <a:r>
              <a:rPr lang="fr-FR" dirty="0"/>
              <a:t> the exchange of information/</a:t>
            </a:r>
            <a:r>
              <a:rPr lang="fr-FR" dirty="0" err="1"/>
              <a:t>experience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data providers at all </a:t>
            </a:r>
            <a:r>
              <a:rPr lang="fr-FR" dirty="0" err="1"/>
              <a:t>scales</a:t>
            </a:r>
            <a:r>
              <a:rPr lang="fr-FR" dirty="0"/>
              <a:t>.   (</a:t>
            </a:r>
            <a:r>
              <a:rPr lang="fr-FR" dirty="0" err="1"/>
              <a:t>ESFRIs</a:t>
            </a:r>
            <a:r>
              <a:rPr lang="fr-FR" dirty="0"/>
              <a:t>, </a:t>
            </a:r>
            <a:r>
              <a:rPr lang="fr-FR" dirty="0" err="1"/>
              <a:t>RIs</a:t>
            </a:r>
            <a:r>
              <a:rPr lang="fr-FR" dirty="0"/>
              <a:t>,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 Agency, </a:t>
            </a:r>
            <a:r>
              <a:rPr lang="fr-FR" dirty="0" err="1"/>
              <a:t>projects</a:t>
            </a:r>
            <a:r>
              <a:rPr lang="fr-FR" dirty="0"/>
              <a:t>, </a:t>
            </a:r>
            <a:r>
              <a:rPr lang="fr-FR" dirty="0" err="1"/>
              <a:t>individuals</a:t>
            </a:r>
            <a:r>
              <a:rPr lang="fr-FR" dirty="0"/>
              <a:t>)</a:t>
            </a:r>
          </a:p>
          <a:p>
            <a:pPr lvl="2"/>
            <a:r>
              <a:rPr lang="fr-FR" dirty="0" err="1"/>
              <a:t>Also</a:t>
            </a:r>
            <a:r>
              <a:rPr lang="fr-FR" dirty="0"/>
              <a:t> participation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Australia</a:t>
            </a:r>
            <a:r>
              <a:rPr lang="fr-FR" dirty="0"/>
              <a:t>, </a:t>
            </a:r>
            <a:r>
              <a:rPr lang="fr-FR" dirty="0" err="1"/>
              <a:t>India</a:t>
            </a:r>
            <a:r>
              <a:rPr lang="fr-FR" dirty="0"/>
              <a:t>, South </a:t>
            </a:r>
            <a:r>
              <a:rPr lang="fr-FR" dirty="0" err="1"/>
              <a:t>Africa</a:t>
            </a:r>
            <a:r>
              <a:rPr lang="fr-FR" dirty="0"/>
              <a:t>, USA </a:t>
            </a:r>
          </a:p>
          <a:p>
            <a:r>
              <a:rPr lang="fr-FR" dirty="0"/>
              <a:t>  </a:t>
            </a:r>
            <a:r>
              <a:rPr lang="fr-FR" dirty="0" err="1"/>
              <a:t>Included</a:t>
            </a:r>
            <a:r>
              <a:rPr lang="fr-FR" dirty="0"/>
              <a:t> 10 (~2hr) ‘Hands-on’ workshops </a:t>
            </a:r>
          </a:p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3697-CC5D-104F-B708-DCB39C650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67CDE-7CAD-7B46-8DCB-DA14AAF20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6D73-CBDD-9946-8CCC-EC15EA6A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24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BC76F-8A5F-F548-A287-3D02EB50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40" y="4891432"/>
            <a:ext cx="5450732" cy="196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94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Highlight Task 4.2 : </a:t>
            </a:r>
            <a:r>
              <a:rPr lang="en-US" sz="2800" b="1" i="1" dirty="0">
                <a:solidFill>
                  <a:srgbClr val="0070C0"/>
                </a:solidFill>
                <a:latin typeface="+mn-lt"/>
              </a:rPr>
              <a:t>Science with Interoperable Data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99" y="876975"/>
            <a:ext cx="11349486" cy="4818182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 Virtual Observatory tools and services for Science – aimed at students and post-docs </a:t>
            </a:r>
          </a:p>
          <a:p>
            <a:r>
              <a:rPr lang="en-US" dirty="0"/>
              <a:t>Strong emphasis on hands-on use of tools and services, and highlighting new capabilities</a:t>
            </a:r>
          </a:p>
          <a:p>
            <a:r>
              <a:rPr lang="en-US" b="1" dirty="0"/>
              <a:t>Unique point – Support Participants’ projects </a:t>
            </a:r>
            <a:r>
              <a:rPr lang="en-US" b="1" dirty="0">
                <a:solidFill>
                  <a:schemeClr val="accent1"/>
                </a:solidFill>
              </a:rPr>
              <a:t>before / during / after the school</a:t>
            </a:r>
          </a:p>
          <a:p>
            <a:r>
              <a:rPr lang="en-US" dirty="0"/>
              <a:t> Training materials re-usable ( already integrated into a number of eternal events for wider impact of ESCAPE – e.g. LOFAR Schools)</a:t>
            </a:r>
          </a:p>
          <a:p>
            <a:endParaRPr lang="en-US" dirty="0"/>
          </a:p>
          <a:p>
            <a:endParaRPr lang="en-US" b="1" i="1" dirty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b="1" i="1" dirty="0"/>
          </a:p>
          <a:p>
            <a:r>
              <a:rPr lang="en-US" b="1" dirty="0"/>
              <a:t>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D78C-5395-E245-8956-A7D33AA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25</a:t>
            </a:fld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46E80-8ADB-F449-940C-0BF9841E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6177">
            <a:off x="8297292" y="4072097"/>
            <a:ext cx="4048912" cy="1432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750627-F63F-774D-BF48-8ED2AF9B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9579">
            <a:off x="5615461" y="4375171"/>
            <a:ext cx="4054199" cy="235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BAB9-802A-0244-913D-E713B6DBA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26" y="3278463"/>
            <a:ext cx="4464606" cy="28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16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69" y="160028"/>
            <a:ext cx="10633310" cy="103235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Highlight Task 4.3: Adding value to archives with Deep Learning</a:t>
            </a:r>
            <a:endParaRPr lang="en-US" sz="28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99" y="4668587"/>
            <a:ext cx="11349486" cy="1598513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600" dirty="0"/>
              <a:t> Demonstrations made at various community events including the ADASS conference</a:t>
            </a:r>
            <a:endParaRPr lang="en-US" sz="2600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26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1450A-A9C0-8145-9C6B-576EE113A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052736"/>
            <a:ext cx="7777624" cy="4329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74BA0-661F-A241-83A2-888E6B22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36" y="1033833"/>
            <a:ext cx="3153655" cy="4702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4923F-C3ED-6E43-A73D-83C842442EC1}"/>
              </a:ext>
            </a:extLst>
          </p:cNvPr>
          <p:cNvSpPr txBox="1"/>
          <p:nvPr/>
        </p:nvSpPr>
        <p:spPr>
          <a:xfrm>
            <a:off x="10651067" y="4735949"/>
            <a:ext cx="137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WP4 &amp; WP3 </a:t>
            </a:r>
          </a:p>
          <a:p>
            <a:r>
              <a:rPr lang="en-AU" b="1" dirty="0"/>
              <a:t>➜</a:t>
            </a:r>
            <a:r>
              <a:rPr lang="en-AU" b="1" dirty="0">
                <a:solidFill>
                  <a:srgbClr val="FF40FF"/>
                </a:solidFill>
              </a:rPr>
              <a:t> D4.5</a:t>
            </a:r>
          </a:p>
        </p:txBody>
      </p:sp>
    </p:spTree>
    <p:extLst>
      <p:ext uri="{BB962C8B-B14F-4D97-AF65-F5344CB8AC3E}">
        <p14:creationId xmlns:p14="http://schemas.microsoft.com/office/powerpoint/2010/main" val="3642381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592E-3231-CD48-99CF-04C9AA91B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  <a:latin typeface="+mn-lt"/>
              </a:rPr>
              <a:t>Interfaces and cooperation with WPs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6A720-4733-9541-8D01-E8E71D131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WP3: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Interaction with EOSC bodies on metadata and interfaces</a:t>
            </a:r>
          </a:p>
          <a:p>
            <a:pPr marL="0" indent="0">
              <a:buNone/>
            </a:pPr>
            <a:r>
              <a:rPr lang="en-US" dirty="0"/>
              <a:t>Joint work on </a:t>
            </a:r>
            <a:r>
              <a:rPr lang="en-US" b="1" i="1" dirty="0"/>
              <a:t>Deep Learning applied to the ESO archive </a:t>
            </a:r>
          </a:p>
          <a:p>
            <a:pPr lvl="1"/>
            <a:r>
              <a:rPr lang="en-US" dirty="0"/>
              <a:t> Scope: provide archive users with novel ways to identify data</a:t>
            </a:r>
          </a:p>
          <a:p>
            <a:pPr lvl="1"/>
            <a:r>
              <a:rPr lang="en-US" dirty="0"/>
              <a:t> Going beyond query parameters approach </a:t>
            </a:r>
            <a:r>
              <a:rPr lang="en-US" i="1" dirty="0"/>
              <a:t>– </a:t>
            </a:r>
            <a:r>
              <a:rPr lang="en-US" b="1" i="1" dirty="0">
                <a:solidFill>
                  <a:srgbClr val="FF40FF"/>
                </a:solidFill>
              </a:rPr>
              <a:t>Let the data speak!</a:t>
            </a:r>
          </a:p>
          <a:p>
            <a:pPr lvl="1"/>
            <a:r>
              <a:rPr lang="en-US" dirty="0"/>
              <a:t> Applied to HARPS archive </a:t>
            </a:r>
            <a:r>
              <a:rPr lang="en-US" sz="1700" dirty="0"/>
              <a:t>(~270k spectra</a:t>
            </a:r>
            <a:r>
              <a:rPr lang="en-US" sz="1600" dirty="0"/>
              <a:t>)</a:t>
            </a:r>
            <a:r>
              <a:rPr lang="en-US" sz="2000" dirty="0"/>
              <a:t> </a:t>
            </a:r>
            <a:r>
              <a:rPr lang="en-US" dirty="0"/>
              <a:t> to enable </a:t>
            </a:r>
            <a:r>
              <a:rPr lang="en-US" b="1" i="1" dirty="0">
                <a:solidFill>
                  <a:srgbClr val="0070C0"/>
                </a:solidFill>
              </a:rPr>
              <a:t>Search for ‘similar spectra’</a:t>
            </a:r>
          </a:p>
          <a:p>
            <a:pPr marL="0" indent="0">
              <a:buNone/>
            </a:pPr>
            <a:r>
              <a:rPr lang="en-US" b="1" dirty="0"/>
              <a:t>WP5:</a:t>
            </a:r>
          </a:p>
          <a:p>
            <a:pPr marL="0" indent="0">
              <a:buNone/>
            </a:pPr>
            <a:r>
              <a:rPr lang="en-US" dirty="0"/>
              <a:t>Cooperation for </a:t>
            </a:r>
            <a:r>
              <a:rPr lang="en-US" b="1" i="1" dirty="0"/>
              <a:t>VO data to be discoverable/usable in ESAP </a:t>
            </a:r>
          </a:p>
          <a:p>
            <a:pPr lvl="1"/>
            <a:r>
              <a:rPr lang="en-US" dirty="0"/>
              <a:t> Cross-WP activities on use of IVOA protocols</a:t>
            </a:r>
          </a:p>
          <a:p>
            <a:pPr marL="0" indent="0">
              <a:buNone/>
            </a:pPr>
            <a:r>
              <a:rPr lang="en-US" b="1" dirty="0"/>
              <a:t>WP2:</a:t>
            </a:r>
          </a:p>
          <a:p>
            <a:pPr marL="0" indent="0">
              <a:buNone/>
            </a:pPr>
            <a:r>
              <a:rPr lang="en-US" dirty="0"/>
              <a:t>Interface on connection of VO to computing </a:t>
            </a:r>
          </a:p>
          <a:p>
            <a:pPr lvl="1"/>
            <a:r>
              <a:rPr lang="en-US" dirty="0"/>
              <a:t> identified benefits of </a:t>
            </a:r>
            <a:r>
              <a:rPr lang="en-US" dirty="0" err="1"/>
              <a:t>VOSpace</a:t>
            </a:r>
            <a:r>
              <a:rPr lang="en-US" dirty="0"/>
              <a:t> package </a:t>
            </a:r>
            <a:r>
              <a:rPr lang="en-US" dirty="0" err="1"/>
              <a:t>ontop</a:t>
            </a:r>
            <a:r>
              <a:rPr lang="en-US" dirty="0"/>
              <a:t> of RUCIO</a:t>
            </a:r>
          </a:p>
          <a:p>
            <a:pPr marL="0" indent="0">
              <a:buNone/>
            </a:pPr>
            <a:endParaRPr lang="en-US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0070C0"/>
              </a:solidFill>
            </a:endParaRPr>
          </a:p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35629-2EB1-2141-A621-84327D6A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E38F2-0158-F343-B3BB-5E4ADC14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50AAF-300E-C942-BB79-BDE5D1C0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0746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E3BD-0E8B-6B4F-9164-4A19F03C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>
                <a:latin typeface="+mn-lt"/>
              </a:rPr>
              <a:t>Visibility in the community:</a:t>
            </a:r>
            <a:endParaRPr lang="en-AU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7F292-FED9-3945-A1B8-382CD075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4A468-5EE5-4C47-BC4E-074FB636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F815B12F-D02A-B845-865F-37AC5B232343}" type="slidenum">
              <a:rPr lang="fr-FR" smtClean="0"/>
              <a:t>28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14664-CF4D-044C-BEF1-B8CEA32A555D}"/>
              </a:ext>
            </a:extLst>
          </p:cNvPr>
          <p:cNvSpPr txBox="1"/>
          <p:nvPr/>
        </p:nvSpPr>
        <p:spPr>
          <a:xfrm>
            <a:off x="315328" y="1759738"/>
            <a:ext cx="27836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Astronomy Interoperability Standards community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b="1" dirty="0"/>
              <a:t>- Representation of ESCAPE priorities</a:t>
            </a:r>
          </a:p>
          <a:p>
            <a:r>
              <a:rPr lang="en-AU" b="1" dirty="0"/>
              <a:t>- Development of standards for ESFRIs/RIs</a:t>
            </a:r>
          </a:p>
          <a:p>
            <a:endParaRPr lang="en-AU" b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18427-C60E-5549-8C5B-CC61A4EB639B}"/>
              </a:ext>
            </a:extLst>
          </p:cNvPr>
          <p:cNvSpPr txBox="1"/>
          <p:nvPr/>
        </p:nvSpPr>
        <p:spPr>
          <a:xfrm>
            <a:off x="3481763" y="1768869"/>
            <a:ext cx="2163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Astronomy Data and Software Services community </a:t>
            </a:r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r>
              <a:rPr lang="en-AU" b="1" dirty="0"/>
              <a:t>Presentation of ESCAPE results </a:t>
            </a:r>
          </a:p>
          <a:p>
            <a:endParaRPr lang="en-AU" b="1" dirty="0"/>
          </a:p>
          <a:p>
            <a:r>
              <a:rPr lang="en-AU" dirty="0"/>
              <a:t>Invited talks, tutorials, focus demonstrations</a:t>
            </a:r>
          </a:p>
          <a:p>
            <a:endParaRPr lang="en-A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C335-2E35-A242-BF3A-5E1CB25A80C3}"/>
              </a:ext>
            </a:extLst>
          </p:cNvPr>
          <p:cNvSpPr txBox="1"/>
          <p:nvPr/>
        </p:nvSpPr>
        <p:spPr>
          <a:xfrm>
            <a:off x="6349041" y="1768869"/>
            <a:ext cx="2364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Research Community</a:t>
            </a:r>
          </a:p>
          <a:p>
            <a:endParaRPr lang="en-AU" dirty="0"/>
          </a:p>
          <a:p>
            <a:r>
              <a:rPr lang="en-AU" dirty="0"/>
              <a:t>ESCAPE VO Schools</a:t>
            </a:r>
          </a:p>
          <a:p>
            <a:endParaRPr lang="en-AU" dirty="0"/>
          </a:p>
          <a:p>
            <a:r>
              <a:rPr lang="en-AU" dirty="0"/>
              <a:t>Community Meetings and conferences (EAS, SCIOPS, LISA)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01CC6-983E-BB43-946B-A6592E8730CC}"/>
              </a:ext>
            </a:extLst>
          </p:cNvPr>
          <p:cNvSpPr txBox="1"/>
          <p:nvPr/>
        </p:nvSpPr>
        <p:spPr>
          <a:xfrm>
            <a:off x="9336360" y="1768869"/>
            <a:ext cx="2736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Open Science Community</a:t>
            </a:r>
          </a:p>
          <a:p>
            <a:endParaRPr lang="en-AU" dirty="0"/>
          </a:p>
          <a:p>
            <a:r>
              <a:rPr lang="en-AU" dirty="0"/>
              <a:t>- EOSC events</a:t>
            </a:r>
          </a:p>
          <a:p>
            <a:pPr marL="285750" indent="-285750">
              <a:buFontTx/>
              <a:buChar char="-"/>
            </a:pPr>
            <a:r>
              <a:rPr lang="en-AU" dirty="0"/>
              <a:t>Interactions with other clusters (EOSC-Assoc.)</a:t>
            </a:r>
          </a:p>
          <a:p>
            <a:pPr marL="285750" indent="-285750">
              <a:buFontTx/>
              <a:buChar char="-"/>
            </a:pPr>
            <a:r>
              <a:rPr lang="en-AU" dirty="0"/>
              <a:t>Participation in EOSC-A Task Forces:</a:t>
            </a:r>
          </a:p>
          <a:p>
            <a:pPr marL="742950" lvl="1" indent="-285750">
              <a:buFontTx/>
              <a:buChar char="-"/>
            </a:pPr>
            <a:r>
              <a:rPr lang="en-AU" dirty="0"/>
              <a:t>User engagement</a:t>
            </a:r>
          </a:p>
          <a:p>
            <a:pPr marL="742950" lvl="1" indent="-285750">
              <a:buFontTx/>
              <a:buChar char="-"/>
            </a:pPr>
            <a:r>
              <a:rPr lang="en-AU" dirty="0"/>
              <a:t>Interoperability</a:t>
            </a:r>
          </a:p>
          <a:p>
            <a:r>
              <a:rPr lang="en-AU" dirty="0"/>
              <a:t>- RDA plenaries</a:t>
            </a:r>
          </a:p>
          <a:p>
            <a:pPr marL="285750" indent="-285750">
              <a:buFontTx/>
              <a:buChar char="-"/>
            </a:pPr>
            <a:r>
              <a:rPr lang="en-AU" dirty="0" err="1"/>
              <a:t>FAIRsFAIR</a:t>
            </a:r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EUDAT</a:t>
            </a:r>
          </a:p>
          <a:p>
            <a:pPr marL="285750" indent="-285750">
              <a:buFontTx/>
              <a:buChar char="-"/>
            </a:pPr>
            <a:r>
              <a:rPr lang="en-AU" dirty="0"/>
              <a:t>NEANIAS </a:t>
            </a:r>
          </a:p>
          <a:p>
            <a:pPr marL="285750" indent="-285750">
              <a:buFontTx/>
              <a:buChar char="-"/>
            </a:pPr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7AF8D-50C5-EA4A-872B-9A54A93CA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1427">
            <a:off x="5942562" y="4247079"/>
            <a:ext cx="2654039" cy="1540692"/>
          </a:xfrm>
          <a:prstGeom prst="rect">
            <a:avLst/>
          </a:prstGeom>
        </p:spPr>
      </p:pic>
      <p:pic>
        <p:nvPicPr>
          <p:cNvPr id="17" name="Picture 8" descr="Picture 8">
            <a:extLst>
              <a:ext uri="{FF2B5EF4-FFF2-40B4-BE49-F238E27FC236}">
                <a16:creationId xmlns:a16="http://schemas.microsoft.com/office/drawing/2014/main" id="{C9130384-3977-0A41-8527-191A3A3A2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288" y="2462145"/>
            <a:ext cx="1715655" cy="101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9ABCF-6509-324B-B533-DD4D2CC76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98" y="2784531"/>
            <a:ext cx="1064062" cy="106406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F5F415-2DE3-C54C-B4DD-B51A0A840912}"/>
              </a:ext>
            </a:extLst>
          </p:cNvPr>
          <p:cNvSpPr/>
          <p:nvPr/>
        </p:nvSpPr>
        <p:spPr>
          <a:xfrm>
            <a:off x="3343346" y="1583742"/>
            <a:ext cx="2301668" cy="4487467"/>
          </a:xfrm>
          <a:prstGeom prst="roundRect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4A1231-9BFF-554D-994C-BA22558D9BD2}"/>
              </a:ext>
            </a:extLst>
          </p:cNvPr>
          <p:cNvSpPr/>
          <p:nvPr/>
        </p:nvSpPr>
        <p:spPr>
          <a:xfrm>
            <a:off x="128516" y="1583743"/>
            <a:ext cx="3034156" cy="4487467"/>
          </a:xfrm>
          <a:prstGeom prst="roundRect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CECFF0-5BA1-844F-9C3C-B76EDE3E1901}"/>
              </a:ext>
            </a:extLst>
          </p:cNvPr>
          <p:cNvSpPr/>
          <p:nvPr/>
        </p:nvSpPr>
        <p:spPr>
          <a:xfrm>
            <a:off x="5825688" y="1601639"/>
            <a:ext cx="3150632" cy="4469569"/>
          </a:xfrm>
          <a:prstGeom prst="roundRect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9285DE2-1B3C-AE49-9A44-720FD10F33CA}"/>
              </a:ext>
            </a:extLst>
          </p:cNvPr>
          <p:cNvSpPr/>
          <p:nvPr/>
        </p:nvSpPr>
        <p:spPr>
          <a:xfrm>
            <a:off x="9154638" y="1583742"/>
            <a:ext cx="2918026" cy="4487466"/>
          </a:xfrm>
          <a:prstGeom prst="roundRect">
            <a:avLst/>
          </a:prstGeom>
          <a:noFill/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63C7B-6D85-4741-8B45-BACB2037F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685" y="4893761"/>
            <a:ext cx="1502979" cy="8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9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E7CA1-DC12-4A47-A343-6E165DE241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29</a:t>
            </a:fld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57B43-374E-924B-8FFD-C320E14C5ED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560513" cy="365125"/>
          </a:xfrm>
        </p:spPr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3974F8-E274-1241-A49F-E84F824B4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623054"/>
              </p:ext>
            </p:extLst>
          </p:nvPr>
        </p:nvGraphicFramePr>
        <p:xfrm>
          <a:off x="301558" y="1050748"/>
          <a:ext cx="10739336" cy="5110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132">
                  <a:extLst>
                    <a:ext uri="{9D8B030D-6E8A-4147-A177-3AD203B41FA5}">
                      <a16:colId xmlns:a16="http://schemas.microsoft.com/office/drawing/2014/main" val="2821775167"/>
                    </a:ext>
                  </a:extLst>
                </a:gridCol>
                <a:gridCol w="4893012">
                  <a:extLst>
                    <a:ext uri="{9D8B030D-6E8A-4147-A177-3AD203B41FA5}">
                      <a16:colId xmlns:a16="http://schemas.microsoft.com/office/drawing/2014/main" val="2324669924"/>
                    </a:ext>
                  </a:extLst>
                </a:gridCol>
                <a:gridCol w="2130358">
                  <a:extLst>
                    <a:ext uri="{9D8B030D-6E8A-4147-A177-3AD203B41FA5}">
                      <a16:colId xmlns:a16="http://schemas.microsoft.com/office/drawing/2014/main" val="792866872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3757794483"/>
                    </a:ext>
                  </a:extLst>
                </a:gridCol>
              </a:tblGrid>
              <a:tr h="725406">
                <a:tc>
                  <a:txBody>
                    <a:bodyPr/>
                    <a:lstStyle/>
                    <a:p>
                      <a:r>
                        <a:rPr lang="en-AU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064681"/>
                  </a:ext>
                </a:extLst>
              </a:tr>
              <a:tr h="598931">
                <a:tc>
                  <a:txBody>
                    <a:bodyPr/>
                    <a:lstStyle/>
                    <a:p>
                      <a:r>
                        <a:rPr lang="en-AU" dirty="0"/>
                        <a:t>MS20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Progress and Priorities at IVOA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M5 (June 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M5 (June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324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dirty="0"/>
                        <a:t>MS21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Progress and Priorities at IVOA (2)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M10 (Nov 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M10 (Nov 2019)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009279"/>
                  </a:ext>
                </a:extLst>
              </a:tr>
              <a:tr h="429963">
                <a:tc>
                  <a:txBody>
                    <a:bodyPr/>
                    <a:lstStyle/>
                    <a:p>
                      <a:r>
                        <a:rPr lang="en-AU" dirty="0"/>
                        <a:t>MS22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Progress and Priorities at IVOA (3)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M17 (June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M17 (June 2020)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764096"/>
                  </a:ext>
                </a:extLst>
              </a:tr>
              <a:tr h="500002">
                <a:tc>
                  <a:txBody>
                    <a:bodyPr/>
                    <a:lstStyle/>
                    <a:p>
                      <a:r>
                        <a:rPr lang="en-AU" dirty="0"/>
                        <a:t>MS23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Progress and Priorities at IVOA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M23 (Dec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M23 (Dec 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868588"/>
                  </a:ext>
                </a:extLst>
              </a:tr>
              <a:tr h="725406">
                <a:tc>
                  <a:txBody>
                    <a:bodyPr/>
                    <a:lstStyle/>
                    <a:p>
                      <a:r>
                        <a:rPr lang="en-AU" dirty="0"/>
                        <a:t>MS24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Hands-on Workshop for Data Providers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M28 (May 2021</a:t>
                      </a:r>
                      <a:r>
                        <a:rPr lang="en-AU" dirty="0"/>
                        <a:t>) ➜ M35 (Dec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M35 (Dec 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787805"/>
                  </a:ext>
                </a:extLst>
              </a:tr>
              <a:tr h="327681">
                <a:tc>
                  <a:txBody>
                    <a:bodyPr/>
                    <a:lstStyle/>
                    <a:p>
                      <a:r>
                        <a:rPr lang="en-AU" dirty="0"/>
                        <a:t>MS25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Progress and Priorities at IVOA (5)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M29 (June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M29 (June 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196660"/>
                  </a:ext>
                </a:extLst>
              </a:tr>
              <a:tr h="511953">
                <a:tc>
                  <a:txBody>
                    <a:bodyPr/>
                    <a:lstStyle/>
                    <a:p>
                      <a:r>
                        <a:rPr lang="en-AU" dirty="0"/>
                        <a:t>MS26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Progress and Priorities at IVOA (6)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M34 (Nov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M34 (Nov 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41775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3BDEF96E-80BD-DA47-9B41-BE02D315C040}"/>
              </a:ext>
            </a:extLst>
          </p:cNvPr>
          <p:cNvGrpSpPr/>
          <p:nvPr/>
        </p:nvGrpSpPr>
        <p:grpSpPr>
          <a:xfrm>
            <a:off x="11286773" y="1940828"/>
            <a:ext cx="357790" cy="4104912"/>
            <a:chOff x="11238135" y="1386351"/>
            <a:chExt cx="357790" cy="41049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71E51C-94AE-DD4E-A100-8023B5A6E8A1}"/>
                </a:ext>
              </a:extLst>
            </p:cNvPr>
            <p:cNvSpPr/>
            <p:nvPr/>
          </p:nvSpPr>
          <p:spPr>
            <a:xfrm>
              <a:off x="11238135" y="1386351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✓</a:t>
              </a:r>
              <a:endParaRPr lang="en-AU" dirty="0">
                <a:solidFill>
                  <a:srgbClr val="00B0F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310EC6-715E-9C40-9A63-F0BCA45B8465}"/>
                </a:ext>
              </a:extLst>
            </p:cNvPr>
            <p:cNvSpPr/>
            <p:nvPr/>
          </p:nvSpPr>
          <p:spPr>
            <a:xfrm>
              <a:off x="11238135" y="1979739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✓</a:t>
              </a:r>
              <a:endParaRPr lang="en-AU" dirty="0">
                <a:solidFill>
                  <a:srgbClr val="00B0F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DD2892-E1E9-FE4D-ABB6-725264843B57}"/>
                </a:ext>
              </a:extLst>
            </p:cNvPr>
            <p:cNvSpPr/>
            <p:nvPr/>
          </p:nvSpPr>
          <p:spPr>
            <a:xfrm>
              <a:off x="11238135" y="2650946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✓</a:t>
              </a:r>
              <a:endParaRPr lang="en-AU" dirty="0">
                <a:solidFill>
                  <a:srgbClr val="00B0F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87D825-B3D2-1A49-883F-ED3324B9794D}"/>
                </a:ext>
              </a:extLst>
            </p:cNvPr>
            <p:cNvSpPr/>
            <p:nvPr/>
          </p:nvSpPr>
          <p:spPr>
            <a:xfrm>
              <a:off x="11238135" y="3137487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✓</a:t>
              </a:r>
              <a:endParaRPr lang="en-AU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AA5610-8BFD-374D-BA41-1D345272C1ED}"/>
                </a:ext>
              </a:extLst>
            </p:cNvPr>
            <p:cNvSpPr/>
            <p:nvPr/>
          </p:nvSpPr>
          <p:spPr>
            <a:xfrm>
              <a:off x="11238135" y="3808539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✓</a:t>
              </a:r>
              <a:endParaRPr lang="en-AU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9D81DA-74E7-C244-B0E8-BB775DA7E616}"/>
                </a:ext>
              </a:extLst>
            </p:cNvPr>
            <p:cNvSpPr/>
            <p:nvPr/>
          </p:nvSpPr>
          <p:spPr>
            <a:xfrm>
              <a:off x="11238135" y="4557568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✓</a:t>
              </a:r>
              <a:endParaRPr lang="en-AU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D2628-3B2D-8548-A513-7214766C0631}"/>
                </a:ext>
              </a:extLst>
            </p:cNvPr>
            <p:cNvSpPr/>
            <p:nvPr/>
          </p:nvSpPr>
          <p:spPr>
            <a:xfrm>
              <a:off x="11238135" y="5121931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✓</a:t>
              </a:r>
              <a:endParaRPr lang="en-AU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D51E336-AEE1-E640-97A7-AB6ACF40D3F8}"/>
              </a:ext>
            </a:extLst>
          </p:cNvPr>
          <p:cNvSpPr/>
          <p:nvPr/>
        </p:nvSpPr>
        <p:spPr>
          <a:xfrm>
            <a:off x="11040894" y="1191799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RP1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>
                <a:solidFill>
                  <a:schemeClr val="accent6"/>
                </a:solidFill>
              </a:rPr>
              <a:t>RP2</a:t>
            </a:r>
            <a:endParaRPr lang="en-A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651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E1BDA-A704-B14D-AB10-9673D8E92F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3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8611F-B16D-B841-9230-A97692E2C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1663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E0EE05-BE6F-BB4B-90B7-BDD8AE7EC1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30</a:t>
            </a:fld>
            <a:endParaRPr lang="fr-FR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66B4CB-005B-1944-93E6-CDAD8C5BB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627266"/>
              </p:ext>
            </p:extLst>
          </p:nvPr>
        </p:nvGraphicFramePr>
        <p:xfrm>
          <a:off x="573930" y="335462"/>
          <a:ext cx="10321048" cy="630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682">
                  <a:extLst>
                    <a:ext uri="{9D8B030D-6E8A-4147-A177-3AD203B41FA5}">
                      <a16:colId xmlns:a16="http://schemas.microsoft.com/office/drawing/2014/main" val="3127658468"/>
                    </a:ext>
                  </a:extLst>
                </a:gridCol>
                <a:gridCol w="4406630">
                  <a:extLst>
                    <a:ext uri="{9D8B030D-6E8A-4147-A177-3AD203B41FA5}">
                      <a16:colId xmlns:a16="http://schemas.microsoft.com/office/drawing/2014/main" val="2428527021"/>
                    </a:ext>
                  </a:extLst>
                </a:gridCol>
                <a:gridCol w="2215474">
                  <a:extLst>
                    <a:ext uri="{9D8B030D-6E8A-4147-A177-3AD203B41FA5}">
                      <a16:colId xmlns:a16="http://schemas.microsoft.com/office/drawing/2014/main" val="3838536365"/>
                    </a:ext>
                  </a:extLst>
                </a:gridCol>
                <a:gridCol w="2580262">
                  <a:extLst>
                    <a:ext uri="{9D8B030D-6E8A-4147-A177-3AD203B41FA5}">
                      <a16:colId xmlns:a16="http://schemas.microsoft.com/office/drawing/2014/main" val="50380576"/>
                    </a:ext>
                  </a:extLst>
                </a:gridCol>
              </a:tblGrid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Completed /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312980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Detailed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Project Plan for WP4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M6 (July 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M6 (July 2019)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69917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Intermediate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Report on Use of IVOA Standards for FAIR ESFRI and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M14 (March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M14 (March 2020)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079244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Science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interoperable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data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M16 (May 2020</a:t>
                      </a:r>
                      <a:r>
                        <a:rPr lang="en-AU" dirty="0"/>
                        <a:t>) ➜</a:t>
                      </a:r>
                    </a:p>
                    <a:p>
                      <a:r>
                        <a:rPr lang="en-AU" dirty="0"/>
                        <a:t>M27 (April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M27 (April 2021)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102256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Intermediate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report of VO data and service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into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EOSC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M18 (July 2020) </a:t>
                      </a:r>
                      <a:r>
                        <a:rPr lang="en-AU" dirty="0"/>
                        <a:t>➜</a:t>
                      </a:r>
                    </a:p>
                    <a:p>
                      <a:r>
                        <a:rPr lang="en-AU" dirty="0"/>
                        <a:t>M22 (Nov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M22 (Nov 2020)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302910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Prototype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demonstrator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value-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added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archive services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M30 (July 2021)</a:t>
                      </a:r>
                      <a:r>
                        <a:rPr lang="en-AU" dirty="0"/>
                        <a:t> ➜</a:t>
                      </a:r>
                    </a:p>
                    <a:p>
                      <a:r>
                        <a:rPr lang="en-AU" dirty="0"/>
                        <a:t>M36 (Jan 2022)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M36 (Jan 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93188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Science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interoperable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data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M35 (Dec 2021) </a:t>
                      </a:r>
                      <a:r>
                        <a:rPr lang="en-AU" dirty="0"/>
                        <a:t>➜</a:t>
                      </a:r>
                    </a:p>
                    <a:p>
                      <a:r>
                        <a:rPr lang="en-AU" dirty="0"/>
                        <a:t>M41 (June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i="1" dirty="0"/>
                        <a:t>Event held 24-28 Feb 2022. Report expected M39 (April 2022)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18001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report on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VO data and services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into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EOSC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M38 (March 2022) </a:t>
                      </a:r>
                      <a:r>
                        <a:rPr lang="en-AU" dirty="0"/>
                        <a:t>➜</a:t>
                      </a:r>
                    </a:p>
                    <a:p>
                      <a:r>
                        <a:rPr lang="en-AU" dirty="0"/>
                        <a:t>M42 (July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308594"/>
                  </a:ext>
                </a:extLst>
              </a:tr>
              <a:tr h="634480">
                <a:tc>
                  <a:txBody>
                    <a:bodyPr/>
                    <a:lstStyle/>
                    <a:p>
                      <a:r>
                        <a:rPr lang="en-AU" dirty="0"/>
                        <a:t>D4.8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report on IVOA standards and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stewardship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best practices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M40 (May 2022) </a:t>
                      </a:r>
                      <a:r>
                        <a:rPr lang="en-AU" dirty="0"/>
                        <a:t>➜</a:t>
                      </a:r>
                    </a:p>
                    <a:p>
                      <a:r>
                        <a:rPr lang="en-AU" dirty="0"/>
                        <a:t>M44 (Sept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484762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E0C1B252-54A8-7E41-A2BD-8BC63AC4EE2A}"/>
              </a:ext>
            </a:extLst>
          </p:cNvPr>
          <p:cNvGrpSpPr/>
          <p:nvPr/>
        </p:nvGrpSpPr>
        <p:grpSpPr>
          <a:xfrm>
            <a:off x="11001984" y="335462"/>
            <a:ext cx="1037463" cy="4012020"/>
            <a:chOff x="11021439" y="777849"/>
            <a:chExt cx="1037463" cy="40120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4D9887-E318-9544-BA2B-601A76CC549B}"/>
                </a:ext>
              </a:extLst>
            </p:cNvPr>
            <p:cNvSpPr/>
            <p:nvPr/>
          </p:nvSpPr>
          <p:spPr>
            <a:xfrm>
              <a:off x="11218680" y="1482784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✓</a:t>
              </a:r>
              <a:endParaRPr lang="en-AU" dirty="0">
                <a:solidFill>
                  <a:srgbClr val="00B0F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47C4D7-6968-734C-9EA4-A94C448016E8}"/>
                </a:ext>
              </a:extLst>
            </p:cNvPr>
            <p:cNvSpPr/>
            <p:nvPr/>
          </p:nvSpPr>
          <p:spPr>
            <a:xfrm>
              <a:off x="11218680" y="2076172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✓</a:t>
              </a:r>
              <a:endParaRPr lang="en-AU" dirty="0">
                <a:solidFill>
                  <a:srgbClr val="00B0F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3891B2-EDBB-654E-8A3C-7907A43E5866}"/>
                </a:ext>
              </a:extLst>
            </p:cNvPr>
            <p:cNvSpPr/>
            <p:nvPr/>
          </p:nvSpPr>
          <p:spPr>
            <a:xfrm>
              <a:off x="11218680" y="3058822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✓</a:t>
              </a:r>
              <a:endParaRPr lang="en-AU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7982F6-9F0F-E343-A7AF-BE63BA71AAC0}"/>
                </a:ext>
              </a:extLst>
            </p:cNvPr>
            <p:cNvSpPr/>
            <p:nvPr/>
          </p:nvSpPr>
          <p:spPr>
            <a:xfrm>
              <a:off x="11218680" y="3686879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✓</a:t>
              </a:r>
              <a:endParaRPr lang="en-AU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0F6519-8EC1-8041-80C3-3F358283C4DB}"/>
                </a:ext>
              </a:extLst>
            </p:cNvPr>
            <p:cNvSpPr/>
            <p:nvPr/>
          </p:nvSpPr>
          <p:spPr>
            <a:xfrm>
              <a:off x="11218680" y="4420537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✓</a:t>
              </a:r>
              <a:endParaRPr lang="en-AU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B5BDEE-0148-754D-9D14-D57D2C7EA1AC}"/>
                </a:ext>
              </a:extLst>
            </p:cNvPr>
            <p:cNvSpPr/>
            <p:nvPr/>
          </p:nvSpPr>
          <p:spPr>
            <a:xfrm>
              <a:off x="11021439" y="777849"/>
              <a:ext cx="1037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RP1</a:t>
              </a:r>
              <a:r>
                <a:rPr lang="en-US" b="1" dirty="0">
                  <a:solidFill>
                    <a:srgbClr val="00B050"/>
                  </a:solidFill>
                </a:rPr>
                <a:t>, RP2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7852081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245-30DC-A647-9734-E72F2374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2.4 Risk mitigations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A3AD-182F-8340-9A4C-E2A8F95B9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192" y="1095104"/>
            <a:ext cx="10515600" cy="51543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E95D7-3754-1C49-A10F-5B61A3F2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618A-6CCA-1148-82EF-D8F62C36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297E7-788F-1740-AB0E-43201A1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31</a:t>
            </a:fld>
            <a:endParaRPr lang="it-IT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588363-6395-3440-A5EB-39DC5EA4075D}"/>
              </a:ext>
            </a:extLst>
          </p:cNvPr>
          <p:cNvGrpSpPr/>
          <p:nvPr/>
        </p:nvGrpSpPr>
        <p:grpSpPr>
          <a:xfrm>
            <a:off x="548016" y="1299306"/>
            <a:ext cx="11502146" cy="2720433"/>
            <a:chOff x="548016" y="1299306"/>
            <a:chExt cx="11502146" cy="27204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FE7735-FA6F-FE42-BE33-7F557B3EE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52" t="278" b="-1"/>
            <a:stretch/>
          </p:blipFill>
          <p:spPr>
            <a:xfrm>
              <a:off x="548016" y="1299306"/>
              <a:ext cx="8410845" cy="27204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5DD129-6D0E-574C-B9CC-8A39F8FC27CB}"/>
                </a:ext>
              </a:extLst>
            </p:cNvPr>
            <p:cNvSpPr txBox="1"/>
            <p:nvPr/>
          </p:nvSpPr>
          <p:spPr>
            <a:xfrm>
              <a:off x="8958861" y="1373426"/>
              <a:ext cx="30913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solidFill>
                    <a:schemeClr val="accent2"/>
                  </a:solidFill>
                </a:rPr>
                <a:t>Active participation in EOSC events, input to SRIA and cluster statements have expressed ESFRI needs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FAB6A6-8C7D-0B4E-B9B3-4779C052A9C2}"/>
                </a:ext>
              </a:extLst>
            </p:cNvPr>
            <p:cNvSpPr/>
            <p:nvPr/>
          </p:nvSpPr>
          <p:spPr>
            <a:xfrm>
              <a:off x="548016" y="1337788"/>
              <a:ext cx="11502146" cy="84636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6A3882-99AA-974E-A06F-A3CEB2FB0404}"/>
                </a:ext>
              </a:extLst>
            </p:cNvPr>
            <p:cNvSpPr/>
            <p:nvPr/>
          </p:nvSpPr>
          <p:spPr>
            <a:xfrm>
              <a:off x="548016" y="2219015"/>
              <a:ext cx="11502146" cy="96780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E6B593-1242-424F-81E8-97BC702906D3}"/>
                </a:ext>
              </a:extLst>
            </p:cNvPr>
            <p:cNvSpPr txBox="1"/>
            <p:nvPr/>
          </p:nvSpPr>
          <p:spPr>
            <a:xfrm>
              <a:off x="8893978" y="2308502"/>
              <a:ext cx="3091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solidFill>
                    <a:schemeClr val="accent6"/>
                  </a:solidFill>
                </a:rPr>
                <a:t>Continue strong representation of ESCAPE in IVOA as done in RP1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AEE94F-A69E-784C-9F09-141A9AB4D65C}"/>
                </a:ext>
              </a:extLst>
            </p:cNvPr>
            <p:cNvSpPr/>
            <p:nvPr/>
          </p:nvSpPr>
          <p:spPr>
            <a:xfrm>
              <a:off x="548016" y="3221883"/>
              <a:ext cx="11502146" cy="779857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3B1D4C-2321-B64B-98F9-B39B4B5038DB}"/>
                </a:ext>
              </a:extLst>
            </p:cNvPr>
            <p:cNvSpPr txBox="1"/>
            <p:nvPr/>
          </p:nvSpPr>
          <p:spPr>
            <a:xfrm>
              <a:off x="8893978" y="3276308"/>
              <a:ext cx="30913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solidFill>
                    <a:schemeClr val="accent1"/>
                  </a:solidFill>
                </a:rPr>
                <a:t>All steps so far are incremental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C65C6AC-42FA-2B4C-B480-A6A33B2A7E87}"/>
              </a:ext>
            </a:extLst>
          </p:cNvPr>
          <p:cNvSpPr txBox="1"/>
          <p:nvPr/>
        </p:nvSpPr>
        <p:spPr>
          <a:xfrm>
            <a:off x="747192" y="4165146"/>
            <a:ext cx="109940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Other risks identified:</a:t>
            </a:r>
          </a:p>
          <a:p>
            <a:endParaRPr lang="en-AU" dirty="0"/>
          </a:p>
          <a:p>
            <a:r>
              <a:rPr lang="en-AU" b="1" dirty="0"/>
              <a:t>Risk</a:t>
            </a:r>
            <a:r>
              <a:rPr lang="en-AU" dirty="0"/>
              <a:t> – Premature departure of contract personnel. </a:t>
            </a:r>
            <a:r>
              <a:rPr lang="en-AU" dirty="0">
                <a:solidFill>
                  <a:srgbClr val="FF0000"/>
                </a:solidFill>
              </a:rPr>
              <a:t>– Realized with 2 contractors departing (CDS, ESO)</a:t>
            </a:r>
          </a:p>
          <a:p>
            <a:r>
              <a:rPr lang="en-AU" b="1" dirty="0"/>
              <a:t>Mitigation</a:t>
            </a:r>
            <a:r>
              <a:rPr lang="en-AU" dirty="0"/>
              <a:t> – Partners manage contractors, and ensure intermediate results are documented. </a:t>
            </a:r>
            <a:r>
              <a:rPr lang="en-AU" dirty="0">
                <a:solidFill>
                  <a:srgbClr val="FF0000"/>
                </a:solidFill>
              </a:rPr>
              <a:t>– D4.5 delivered</a:t>
            </a:r>
          </a:p>
          <a:p>
            <a:endParaRPr lang="en-AU" dirty="0"/>
          </a:p>
          <a:p>
            <a:r>
              <a:rPr lang="en-AU" b="1" dirty="0"/>
              <a:t>Risk</a:t>
            </a:r>
            <a:r>
              <a:rPr lang="en-AU" dirty="0"/>
              <a:t> – On-going pandemic prevents in-person training events.</a:t>
            </a:r>
          </a:p>
          <a:p>
            <a:r>
              <a:rPr lang="en-AU" b="1" dirty="0"/>
              <a:t>Mitigation</a:t>
            </a:r>
            <a:r>
              <a:rPr lang="en-AU" dirty="0"/>
              <a:t> – Significant efforts are being made to adapt training activities to on-line events.</a:t>
            </a:r>
          </a:p>
        </p:txBody>
      </p:sp>
    </p:spTree>
    <p:extLst>
      <p:ext uri="{BB962C8B-B14F-4D97-AF65-F5344CB8AC3E}">
        <p14:creationId xmlns:p14="http://schemas.microsoft.com/office/powerpoint/2010/main" val="1340816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Addressing issues of RP1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58" y="799154"/>
            <a:ext cx="11349486" cy="51639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b="1" dirty="0"/>
              <a:t> User engagement significantly increased!</a:t>
            </a:r>
          </a:p>
          <a:p>
            <a:pPr lvl="2"/>
            <a:r>
              <a:rPr lang="en-US" dirty="0"/>
              <a:t> Schools, Forums were missing in RP1 due to COVID. These have now happened!</a:t>
            </a:r>
          </a:p>
          <a:p>
            <a:pPr lvl="2"/>
            <a:r>
              <a:rPr lang="en-US" dirty="0"/>
              <a:t> User-facing events involved direct </a:t>
            </a:r>
            <a:r>
              <a:rPr lang="en-US" b="1" i="1" dirty="0"/>
              <a:t>use of services for science</a:t>
            </a:r>
          </a:p>
          <a:p>
            <a:pPr lvl="3"/>
            <a:r>
              <a:rPr lang="en-US" dirty="0"/>
              <a:t>The various portals and interfaces have been presented to users</a:t>
            </a:r>
          </a:p>
          <a:p>
            <a:pPr lvl="3"/>
            <a:r>
              <a:rPr lang="en-US" dirty="0"/>
              <a:t>Science cases of PhD students and ECR supported in the schools</a:t>
            </a:r>
          </a:p>
          <a:p>
            <a:pPr lvl="2"/>
            <a:r>
              <a:rPr lang="en-US" dirty="0"/>
              <a:t> User-participation events for </a:t>
            </a:r>
            <a:r>
              <a:rPr lang="en-US" b="1" i="1" dirty="0"/>
              <a:t>publication of data</a:t>
            </a:r>
            <a:r>
              <a:rPr lang="en-US" b="1" dirty="0"/>
              <a:t> </a:t>
            </a:r>
            <a:r>
              <a:rPr lang="en-US" dirty="0"/>
              <a:t>– a wide range of users in ESFRI/RIs and beyond</a:t>
            </a:r>
          </a:p>
          <a:p>
            <a:pPr lvl="2"/>
            <a:r>
              <a:rPr lang="en-US" dirty="0"/>
              <a:t> Engagement of ESFRI/</a:t>
            </a:r>
            <a:r>
              <a:rPr lang="en-US" dirty="0" err="1"/>
              <a:t>Ris</a:t>
            </a:r>
            <a:r>
              <a:rPr lang="en-US" dirty="0"/>
              <a:t> in their participation in standardization process at IVOA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 Integration and coordination with other WPs</a:t>
            </a:r>
          </a:p>
          <a:p>
            <a:pPr lvl="2"/>
            <a:r>
              <a:rPr lang="en-US" dirty="0"/>
              <a:t>  Increased coordination with cross-WP activities for integration of VO services in ESAP </a:t>
            </a:r>
          </a:p>
          <a:p>
            <a:pPr lvl="2"/>
            <a:r>
              <a:rPr lang="en-US" dirty="0"/>
              <a:t> Cross-link of WP4 VO school with the WP3 summer school information (notebooks)</a:t>
            </a:r>
          </a:p>
          <a:p>
            <a:pPr lvl="2"/>
            <a:r>
              <a:rPr lang="en-US" dirty="0"/>
              <a:t>  D4.5 is the result of a joint WP3/WP4 activity </a:t>
            </a: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19F8-9501-FA4C-B7D7-C23C7640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D78C-5395-E245-8956-A7D33AA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6833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+mn-lt"/>
              </a:rPr>
              <a:t>Using the help of the External Advisory Board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58" y="799154"/>
            <a:ext cx="11349486" cy="51639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 </a:t>
            </a:r>
            <a:r>
              <a:rPr lang="en-US" b="1" dirty="0"/>
              <a:t>Continuing close discussions with ESFRI/RIs for their needs of VO standards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 A success of the project is that ESFRI/RIs are </a:t>
            </a:r>
            <a:r>
              <a:rPr lang="en-US" b="1" dirty="0"/>
              <a:t>now actors in the definition of standards </a:t>
            </a:r>
            <a:r>
              <a:rPr lang="en-US" dirty="0"/>
              <a:t>via their participation in IVOA. ESCAPE has supported the building of capacity of VO expertise in ESFRIs.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 </a:t>
            </a:r>
            <a:r>
              <a:rPr lang="en-US" b="1" dirty="0"/>
              <a:t>Integration of VO and Data Lake technologies</a:t>
            </a:r>
          </a:p>
          <a:p>
            <a:pPr lvl="2"/>
            <a:r>
              <a:rPr lang="en-US" dirty="0"/>
              <a:t> The integration of VO-Space (Astronomy distributed storage system) and the Data Lake system has been the subject of WP5 – WP2 – WP4 joint discussion. (findings to be included in D4.8)</a:t>
            </a:r>
          </a:p>
          <a:p>
            <a:pPr lvl="2"/>
            <a:r>
              <a:rPr lang="en-US" dirty="0"/>
              <a:t> The application of rich metadata schema (as developed in VO) to DIOS is to be assessed.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 </a:t>
            </a:r>
            <a:r>
              <a:rPr lang="en-US" b="1" dirty="0"/>
              <a:t>Identification of standards required for Test Science Cases</a:t>
            </a:r>
          </a:p>
          <a:p>
            <a:pPr lvl="2"/>
            <a:r>
              <a:rPr lang="en-US" dirty="0"/>
              <a:t>  To be followed as the TSPs develop</a:t>
            </a: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19F8-9501-FA4C-B7D7-C23C7640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14/03/22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D78C-5395-E245-8956-A7D33AA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4989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E68CD8-DD6C-E44A-B539-D8A0977F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0070C0"/>
                </a:solidFill>
                <a:latin typeface="+mn-lt"/>
              </a:rPr>
              <a:t>WP4 Next Steps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CE0A1-6D9E-7B42-BC7C-E889CDED3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209" y="1280959"/>
            <a:ext cx="10515600" cy="4818182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 </a:t>
            </a:r>
            <a:r>
              <a:rPr lang="en-AU" b="1" dirty="0"/>
              <a:t>2</a:t>
            </a:r>
            <a:r>
              <a:rPr lang="en-AU" b="1" baseline="30000" dirty="0"/>
              <a:t>nd</a:t>
            </a:r>
            <a:r>
              <a:rPr lang="en-AU" b="1" dirty="0"/>
              <a:t> School </a:t>
            </a:r>
            <a:r>
              <a:rPr lang="en-AU" dirty="0"/>
              <a:t>–  Strasbourg, 22-24 February + 4 March 2022. (D4.6)</a:t>
            </a:r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 </a:t>
            </a:r>
            <a:r>
              <a:rPr lang="en-AU" dirty="0"/>
              <a:t>Link the school with TSPs so that VO capabilities are well understood by TSP teams, plus precious feedback on the developments / tools / services</a:t>
            </a:r>
          </a:p>
          <a:p>
            <a:r>
              <a:rPr lang="en-AU" b="1" dirty="0"/>
              <a:t> Integration with other Work Packages </a:t>
            </a:r>
          </a:p>
          <a:p>
            <a:pPr lvl="1"/>
            <a:r>
              <a:rPr lang="en-AU" dirty="0"/>
              <a:t> Virtual Observatory part of convergence of WPs  for ESCAPE thematic cell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b="1" dirty="0"/>
              <a:t> Support of Test Science Cases</a:t>
            </a:r>
          </a:p>
          <a:p>
            <a:pPr lvl="1"/>
            <a:endParaRPr lang="en-AU" b="1" dirty="0"/>
          </a:p>
          <a:p>
            <a:r>
              <a:rPr lang="en-AU" b="1" dirty="0"/>
              <a:t> Final Deliverable Reports to be developed in 2022</a:t>
            </a:r>
          </a:p>
          <a:p>
            <a:pPr lvl="1"/>
            <a:r>
              <a:rPr lang="fr-FR" dirty="0"/>
              <a:t>Final </a:t>
            </a:r>
            <a:r>
              <a:rPr lang="fr-FR" dirty="0" err="1"/>
              <a:t>analysis</a:t>
            </a:r>
            <a:r>
              <a:rPr lang="fr-FR" dirty="0"/>
              <a:t> report on </a:t>
            </a:r>
            <a:r>
              <a:rPr lang="fr-FR" dirty="0" err="1"/>
              <a:t>integration</a:t>
            </a:r>
            <a:r>
              <a:rPr lang="fr-FR" dirty="0"/>
              <a:t> of VO data and services </a:t>
            </a:r>
            <a:r>
              <a:rPr lang="fr-FR" dirty="0" err="1"/>
              <a:t>into</a:t>
            </a:r>
            <a:r>
              <a:rPr lang="fr-FR" dirty="0"/>
              <a:t> EOSC (D4.7)</a:t>
            </a:r>
          </a:p>
          <a:p>
            <a:pPr lvl="1"/>
            <a:r>
              <a:rPr lang="fr-FR" dirty="0"/>
              <a:t>Final </a:t>
            </a:r>
            <a:r>
              <a:rPr lang="fr-FR" dirty="0" err="1"/>
              <a:t>analysis</a:t>
            </a:r>
            <a:r>
              <a:rPr lang="fr-FR" dirty="0"/>
              <a:t> report on IVOA standards and </a:t>
            </a:r>
            <a:r>
              <a:rPr lang="fr-FR" dirty="0" err="1"/>
              <a:t>stewardship</a:t>
            </a:r>
            <a:r>
              <a:rPr lang="fr-FR" dirty="0"/>
              <a:t> best practices (D4.8)</a:t>
            </a:r>
          </a:p>
          <a:p>
            <a:pPr marL="457200" lvl="1" indent="0">
              <a:buNone/>
            </a:pPr>
            <a:endParaRPr lang="fr-FR" b="1" dirty="0"/>
          </a:p>
          <a:p>
            <a:r>
              <a:rPr lang="fr-FR" b="1" dirty="0"/>
              <a:t> 2022 </a:t>
            </a:r>
            <a:r>
              <a:rPr lang="fr-FR" dirty="0"/>
              <a:t>– </a:t>
            </a:r>
            <a:r>
              <a:rPr lang="fr-FR" dirty="0" err="1"/>
              <a:t>Make</a:t>
            </a:r>
            <a:r>
              <a:rPr lang="fr-FR" dirty="0"/>
              <a:t> the </a:t>
            </a:r>
            <a:r>
              <a:rPr lang="fr-FR" dirty="0" err="1"/>
              <a:t>results</a:t>
            </a:r>
            <a:r>
              <a:rPr lang="fr-FR" dirty="0"/>
              <a:t> visible in </a:t>
            </a:r>
            <a:r>
              <a:rPr lang="fr-FR" dirty="0" err="1"/>
              <a:t>Astronomy</a:t>
            </a:r>
            <a:r>
              <a:rPr lang="fr-FR" dirty="0"/>
              <a:t> and EOSC </a:t>
            </a:r>
            <a:r>
              <a:rPr lang="fr-FR" dirty="0" err="1"/>
              <a:t>communities</a:t>
            </a:r>
            <a:endParaRPr lang="fr-FR" dirty="0"/>
          </a:p>
          <a:p>
            <a:pPr lvl="1"/>
            <a:r>
              <a:rPr lang="fr-FR" dirty="0"/>
              <a:t> Plan for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steps</a:t>
            </a:r>
            <a:r>
              <a:rPr lang="fr-FR" dirty="0"/>
              <a:t> of VO in ESCAPE </a:t>
            </a:r>
            <a:r>
              <a:rPr lang="fr-FR" dirty="0" err="1"/>
              <a:t>thematic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and in EOSC</a:t>
            </a:r>
            <a:endParaRPr lang="en-AU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1282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3BA918-FAE1-D443-BCF1-EF0C30A8DB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8894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C07AF0-6193-4442-BD8C-7ABE0DE46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4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81E30-A287-4844-99F1-3B02E5F50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42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70F71-9F3C-104B-9FB4-152192C455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5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073B7-1ABC-8A4D-83C3-26E846FB7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910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35D09-42C5-5549-A1A6-39A6D8FCE6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6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8ED08-34E6-E643-A71D-2F358054F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842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71AB4-E085-844B-AD66-85F85D2538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7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EE309-F8E3-9B49-B154-26982980D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819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F20DA-8B66-BA4A-9D91-66825D724E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8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C2966-E46B-CE43-B7F9-A31EFD69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756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4A901-9BB7-104D-9DFB-FB81C8947C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9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52287-69B4-EC44-BD81-995C8219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595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4_16-9" id="{F69436B8-0B6C-C84A-924F-A924AA470464}" vid="{518A6F0E-2D71-A84F-914F-4A4C1B479D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40916</TotalTime>
  <Words>2767</Words>
  <Application>Microsoft Macintosh PowerPoint</Application>
  <PresentationFormat>Widescreen</PresentationFormat>
  <Paragraphs>472</Paragraphs>
  <Slides>35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Helvetica Light</vt:lpstr>
      <vt:lpstr>Tema di Office</vt:lpstr>
      <vt:lpstr>WP4 Technology Forum Introduction (including slides from RP2 review)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WP4 “CEVO” in the ESCAPE thematic cell</vt:lpstr>
      <vt:lpstr>PowerPoint Presentation</vt:lpstr>
      <vt:lpstr>Objectives of WP4 are to:</vt:lpstr>
      <vt:lpstr>Making data FAIR with the Virtual Observatory.</vt:lpstr>
      <vt:lpstr>PowerPoint Presentation</vt:lpstr>
      <vt:lpstr>PowerPoint Presentation</vt:lpstr>
      <vt:lpstr>Engagement of ESFRI/RIs and ESCAPE partners</vt:lpstr>
      <vt:lpstr>Progress in Reporting Period 2</vt:lpstr>
      <vt:lpstr>WP4 Technology Forum 2. (13-15 April 2021) Work Package coordination and cross-WP activities </vt:lpstr>
      <vt:lpstr>PowerPoint Presentation</vt:lpstr>
      <vt:lpstr>PowerPoint Presentation</vt:lpstr>
      <vt:lpstr>PowerPoint Presentation</vt:lpstr>
      <vt:lpstr>PowerPoint Presentation</vt:lpstr>
      <vt:lpstr>Example – 2 of the standards led/contributed to by ESCAPE partners</vt:lpstr>
      <vt:lpstr>Hands-on workshop for Data Providers</vt:lpstr>
      <vt:lpstr>Highlight Task 4.2 : Science with Interoperable Data School</vt:lpstr>
      <vt:lpstr>Highlight Task 4.3: Adding value to archives with Deep Learning</vt:lpstr>
      <vt:lpstr>Interfaces and cooperation with WPs</vt:lpstr>
      <vt:lpstr>Visibility in the community:</vt:lpstr>
      <vt:lpstr>PowerPoint Presentation</vt:lpstr>
      <vt:lpstr>PowerPoint Presentation</vt:lpstr>
      <vt:lpstr>2.4 Risk mitigations</vt:lpstr>
      <vt:lpstr>Addressing issues of RP1 review</vt:lpstr>
      <vt:lpstr>Using the help of the External Advisory Board </vt:lpstr>
      <vt:lpstr>WP4 Next Steps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270</cp:revision>
  <cp:lastPrinted>2022-02-25T11:28:58Z</cp:lastPrinted>
  <dcterms:created xsi:type="dcterms:W3CDTF">2019-06-21T17:02:56Z</dcterms:created>
  <dcterms:modified xsi:type="dcterms:W3CDTF">2022-03-14T17:51:33Z</dcterms:modified>
</cp:coreProperties>
</file>