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FCFCFE"/>
    <a:srgbClr val="0000FF"/>
    <a:srgbClr val="684522"/>
    <a:srgbClr val="FFFFCC"/>
    <a:srgbClr val="FAFFCB"/>
    <a:srgbClr val="ECCCFE"/>
    <a:srgbClr val="FFF7E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0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F99F-5485-4DC5-8A0F-E72C6288C0D0}" type="datetimeFigureOut">
              <a:rPr lang="fr-FR" smtClean="0"/>
              <a:t>17/02/2022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FCC9-A322-4DA0-BAA7-C690C21F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1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3FCC9-A322-4DA0-BAA7-C690C21F45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7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D08A9-9ACB-48BD-B477-870BAE602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F1BE4A-12C8-43B3-B1C4-D44DE53D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47865-623F-46E8-89C6-59843041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4692-5BD2-4616-9D67-C1B0C22F3680}" type="datetime1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FFB84A-94C0-4D24-9AD6-A9113903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FB96D-23D3-4E25-B556-91A6152A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B4C56-0F27-4644-BD68-B27E5EF0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ED7E82-EC38-40ED-BF14-4C11A26C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6FAB1F-97A3-4B60-8A6D-BB288BA1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EBAE-1E93-4BFC-88CE-8DCCCDED8A52}" type="datetime1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1E434-7D44-4696-9860-E3147FBA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24510B-AAE0-4656-AEA8-51090944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6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16C420-A27A-4DB9-A596-91708B620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380EE7-B5EB-4A2C-83C9-91088CAE2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A26C87-CB8B-419A-987F-281FCE08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7D26-2990-49A5-9335-407D6AC87C86}" type="datetime1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86564-D7D8-4FB6-A91F-4ABEDBC7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689F7-7DB4-48C9-899C-791698E3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993A9-81B9-49E6-AEFE-7AC66F3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B20BA-7C71-4E1F-81C7-7B100755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C38806-AE78-4676-B443-0AF0CA9A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F729-4EA7-452D-96AD-7D19667D805D}" type="datetime1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8B29D-7B7F-4E7E-8DA5-893EA7FD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29FE4-D76E-458E-BB7A-CDCF74DB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DFCFD-8CC5-41B2-8A55-BD8881EF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7DABD0-94B9-4A3B-9465-8F148EE9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2CDC0-377C-4E95-B54E-48F58BB2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CBD4-0F67-47DB-AD28-3D4A3AEA5ED1}" type="datetime1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424D93-A894-4183-8A2D-2704CD46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DE5D43-A52A-4EAD-8120-5B4FD152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69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237D27-23EC-4931-9006-43D4ACB5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3D465-8010-4394-AB69-9169DA011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817B22-8002-4C42-A5E0-2E1A4C1A5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4C01C6-6FF4-4C09-9E0D-2B8AAE6B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3EE-882E-4F33-B9E7-08CBA0FA990A}" type="datetime1">
              <a:rPr lang="fr-FR" smtClean="0"/>
              <a:t>17/02/2022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EB9EEE-E9E6-4F5A-89EC-AE114DE1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764ADE-0DF1-4453-B7B7-B61C8129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5AF0B-E317-4EC6-8A1A-30D7845E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A23D26-0031-4F0B-8DFA-A0FF2EB9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DA3076-A0A7-4142-890A-0D986617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54378D-CB7C-48A3-906D-50615850B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FA8C36-F4C7-431C-B8C6-C5D3D5BCA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74F829-68C7-4391-ACBA-D84AC516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7A66-2D3C-485E-8DC0-B7CF0C124513}" type="datetime1">
              <a:rPr lang="fr-FR" smtClean="0"/>
              <a:t>17/02/2022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4F5E4B-127A-4890-A7A7-4E896672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191DB4-29C6-4342-AB79-C16D2276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4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EB4C-2204-4D89-8AB9-7572099F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E0686B-0419-4961-A120-9F070751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6F58-A671-4008-9732-DC08CDEBC248}" type="datetime1">
              <a:rPr lang="fr-FR" smtClean="0"/>
              <a:t>17/02/2022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542ECE-7609-4E64-A3C0-01773307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D5FCED-24D2-4E69-BE49-EF429E2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3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F328BC-029E-466C-9F9B-AFDF860B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F9E-B29D-4ABB-B359-A5AD5C13F687}" type="datetime1">
              <a:rPr lang="fr-FR" smtClean="0"/>
              <a:t>17/02/2022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CAF33-1976-4DE3-9A50-4473DBB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A422B0-4AF8-4B6D-8248-393BD150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40D87-283C-4FFB-BA4B-75D8C340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B9C8AB-375A-4F59-9461-49064200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DF99F3-E315-4AA3-9E1B-731A4982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340096-3B9A-497E-A3EF-60D0B898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C749-E3B0-45A2-895E-F6D6452D6485}" type="datetime1">
              <a:rPr lang="fr-FR" smtClean="0"/>
              <a:t>17/02/2022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74E395-A4D1-4869-B3D9-E51BDF91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0CF4C8-92DD-453A-AD8A-73391032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424E8-703F-4536-AE87-18ABB8FB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62B082-97AA-489F-847B-8D09AE7A8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167AC8-6B04-44EE-9DBF-91278DFC6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44A607-BFC7-4A83-96FB-1E8C8C9F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B901-39C0-4193-AAC0-382B4C781898}" type="datetime1">
              <a:rPr lang="fr-FR" smtClean="0"/>
              <a:t>17/02/2022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7F9F5B-CC74-4876-93FF-FC615884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B63E1E-9191-4F5B-84E5-EFE728CC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60E647-62F4-42EF-80BB-C3D2C0CF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7A246-8B52-4E7A-9DFC-8B052646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2825A-4395-4B43-9858-110FAB837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55F4-FD32-46EF-804E-A060DCA4EB13}" type="datetime1">
              <a:rPr lang="fr-FR" smtClean="0"/>
              <a:t>17/02/2022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A4DDEC-E2ED-4D4D-8E82-5570E036F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BD8A9-9DE9-4282-8D10-1825CD422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1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em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0853EEB-E1B1-41D9-AEDD-63693F4F7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110" y="25395"/>
            <a:ext cx="6568154" cy="642496"/>
          </a:xfr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7500" lnSpcReduction="20000"/>
          </a:bodyPr>
          <a:lstStyle/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</a:t>
            </a:r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RÉUNION avec DAS In2p3  –  LPNHE  –  le 24/02/2022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B88D41-DF04-456D-B179-62B5C60AA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9" y="1084882"/>
            <a:ext cx="5239584" cy="1488983"/>
          </a:xfrm>
          <a:prstGeom prst="rect">
            <a:avLst/>
          </a:prstGeom>
        </p:spPr>
      </p:pic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17F21C-0274-49FC-81BF-27F6492E1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DF575A-AF63-4705-BDEC-FF50BB1F1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8748" y="2130157"/>
            <a:ext cx="1431727" cy="8810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DC1CEE3-E4BC-45EF-A5A7-86FD65E09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47" y="2065600"/>
            <a:ext cx="1494574" cy="10165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09C732-5AD2-404F-99FE-BC859D62C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939" y="4113645"/>
            <a:ext cx="2912534" cy="21844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317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433C9F-F5DA-465D-A653-7DEBC67A64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247" y="3177856"/>
            <a:ext cx="2818412" cy="293515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2E383D-0A7C-43B7-BBAC-CF379F00621F}"/>
              </a:ext>
            </a:extLst>
          </p:cNvPr>
          <p:cNvSpPr txBox="1"/>
          <p:nvPr/>
        </p:nvSpPr>
        <p:spPr>
          <a:xfrm>
            <a:off x="3056467" y="3191933"/>
            <a:ext cx="2700866" cy="3108543"/>
          </a:xfrm>
          <a:prstGeom prst="rect">
            <a:avLst/>
          </a:prstGeom>
          <a:solidFill>
            <a:srgbClr val="FFF7E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T2K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: ~10 ans de prise de données à ce jour.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Pour obtenir des résultats statistiques probants pour la physique, il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faudrait cumuler les données pendant de (trop) nombreuses années.</a:t>
            </a:r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T2K-II     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Upgrade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du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faisceau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et du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détecteur proche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fr-FR" sz="1400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ND280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) : </a:t>
            </a:r>
            <a:r>
              <a:rPr lang="fr-FR" sz="1400" b="1" i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diminution des incertitudes systématiques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Le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cumul de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données pourrait être suffisant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au bout </a:t>
            </a:r>
            <a:r>
              <a:rPr lang="fr-FR" sz="1400" b="1" i="1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 4 à 5 </a:t>
            </a:r>
            <a:r>
              <a:rPr lang="fr-FR" sz="1400" b="1" i="1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ans.</a:t>
            </a:r>
          </a:p>
        </p:txBody>
      </p:sp>
      <p:sp>
        <p:nvSpPr>
          <p:cNvPr id="18" name="Flèche : droite rayée 17">
            <a:extLst>
              <a:ext uri="{FF2B5EF4-FFF2-40B4-BE49-F238E27FC236}">
                <a16:creationId xmlns:a16="http://schemas.microsoft.com/office/drawing/2014/main" id="{9C359F40-1279-497E-B413-F6BFD6796124}"/>
              </a:ext>
            </a:extLst>
          </p:cNvPr>
          <p:cNvSpPr/>
          <p:nvPr/>
        </p:nvSpPr>
        <p:spPr>
          <a:xfrm rot="4443081">
            <a:off x="6778689" y="3182769"/>
            <a:ext cx="795636" cy="804334"/>
          </a:xfrm>
          <a:prstGeom prst="stripedRightArrow">
            <a:avLst>
              <a:gd name="adj1" fmla="val 36697"/>
              <a:gd name="adj2" fmla="val 500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01346C68-4447-4B7E-B035-99EDD2DB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7BC10EE5-281A-4934-9BBC-7A3E6E59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1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571C89D-181E-4B31-B1C3-A3B09FA38D99}"/>
              </a:ext>
            </a:extLst>
          </p:cNvPr>
          <p:cNvSpPr txBox="1"/>
          <p:nvPr/>
        </p:nvSpPr>
        <p:spPr>
          <a:xfrm>
            <a:off x="2586229" y="3908625"/>
            <a:ext cx="551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40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4825" y="186324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SK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66661" y="220453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ND280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E2E383D-0A7C-43B7-BBAC-CF379F00621F}"/>
              </a:ext>
            </a:extLst>
          </p:cNvPr>
          <p:cNvSpPr txBox="1"/>
          <p:nvPr/>
        </p:nvSpPr>
        <p:spPr>
          <a:xfrm>
            <a:off x="6457950" y="867833"/>
            <a:ext cx="2622137" cy="1169551"/>
          </a:xfrm>
          <a:prstGeom prst="rect">
            <a:avLst/>
          </a:prstGeom>
          <a:solidFill>
            <a:srgbClr val="FFF7E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T2K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: expérience implantée au Japon, en service depuis 2009</a:t>
            </a:r>
          </a:p>
          <a:p>
            <a:pPr marL="285750" indent="-285750">
              <a:buFont typeface="Wingdings"/>
              <a:buChar char="à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é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tude des </a:t>
            </a:r>
            <a:r>
              <a:rPr lang="fr-FR" sz="1400" b="1" i="1" dirty="0">
                <a:latin typeface="Carlito" panose="020F0502020204030204" pitchFamily="34" charset="0"/>
                <a:cs typeface="Carlito" panose="020F0502020204030204" pitchFamily="34" charset="0"/>
              </a:rPr>
              <a:t>neutrinos</a:t>
            </a:r>
          </a:p>
          <a:p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200" i="1" dirty="0">
                <a:latin typeface="Carlito" panose="020F0502020204030204" pitchFamily="34" charset="0"/>
                <a:cs typeface="Carlito" panose="020F0502020204030204" pitchFamily="34" charset="0"/>
              </a:rPr>
              <a:t>- oscillation des neutrinos</a:t>
            </a:r>
          </a:p>
          <a:p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200" i="1" dirty="0">
                <a:latin typeface="Carlito" panose="020F0502020204030204" pitchFamily="34" charset="0"/>
                <a:cs typeface="Carlito" panose="020F0502020204030204" pitchFamily="34" charset="0"/>
              </a:rPr>
              <a:t>- violation de CP/matière-antimatière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0170" y="601525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2020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E75D56E-E78A-4E49-A835-74ABFDD7E3A7}"/>
              </a:ext>
            </a:extLst>
          </p:cNvPr>
          <p:cNvSpPr/>
          <p:nvPr/>
        </p:nvSpPr>
        <p:spPr>
          <a:xfrm>
            <a:off x="133247" y="5731629"/>
            <a:ext cx="1080291" cy="762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9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CFC8E3C4-D601-4529-A630-2DE249035950}"/>
              </a:ext>
            </a:extLst>
          </p:cNvPr>
          <p:cNvGrpSpPr/>
          <p:nvPr/>
        </p:nvGrpSpPr>
        <p:grpSpPr>
          <a:xfrm>
            <a:off x="406037" y="922865"/>
            <a:ext cx="4072817" cy="3073402"/>
            <a:chOff x="406037" y="922865"/>
            <a:chExt cx="4072817" cy="307340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379FD4A-0356-4AFA-9C26-BCCEB378C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037" y="922865"/>
              <a:ext cx="4072817" cy="3073402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" name="Parallélogramme 14">
              <a:extLst>
                <a:ext uri="{FF2B5EF4-FFF2-40B4-BE49-F238E27FC236}">
                  <a16:creationId xmlns:a16="http://schemas.microsoft.com/office/drawing/2014/main" id="{EBCF8B1F-5CE3-451B-8014-303108924EC1}"/>
                </a:ext>
              </a:extLst>
            </p:cNvPr>
            <p:cNvSpPr/>
            <p:nvPr/>
          </p:nvSpPr>
          <p:spPr>
            <a:xfrm rot="5400000" flipH="1">
              <a:off x="864380" y="1874583"/>
              <a:ext cx="1725624" cy="1405455"/>
            </a:xfrm>
            <a:prstGeom prst="parallelogram">
              <a:avLst>
                <a:gd name="adj" fmla="val 4542"/>
              </a:avLst>
            </a:prstGeom>
            <a:solidFill>
              <a:srgbClr val="F81F14">
                <a:alpha val="14000"/>
              </a:srgb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35B36818-439C-4959-BA64-65E55EFDF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99" y="4372538"/>
            <a:ext cx="4540202" cy="21473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8604E56-9339-4FEB-B444-462C9FEDA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837" y="3351615"/>
            <a:ext cx="3616168" cy="33592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C7D20D-9F68-436B-896B-47507AEB7538}"/>
              </a:ext>
            </a:extLst>
          </p:cNvPr>
          <p:cNvSpPr/>
          <p:nvPr/>
        </p:nvSpPr>
        <p:spPr>
          <a:xfrm>
            <a:off x="1964264" y="4270417"/>
            <a:ext cx="1150003" cy="2274762"/>
          </a:xfrm>
          <a:prstGeom prst="rect">
            <a:avLst/>
          </a:prstGeom>
          <a:solidFill>
            <a:srgbClr val="FF3300">
              <a:alpha val="14000"/>
            </a:srgbClr>
          </a:solidFill>
          <a:ln w="31750">
            <a:solidFill>
              <a:srgbClr val="F81F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E9C639E-0A30-41FF-8FF8-FD8F0A2658FD}"/>
              </a:ext>
            </a:extLst>
          </p:cNvPr>
          <p:cNvSpPr txBox="1"/>
          <p:nvPr/>
        </p:nvSpPr>
        <p:spPr>
          <a:xfrm>
            <a:off x="4148642" y="5816595"/>
            <a:ext cx="1117600" cy="553998"/>
          </a:xfrm>
          <a:prstGeom prst="rect">
            <a:avLst/>
          </a:prstGeom>
          <a:solidFill>
            <a:srgbClr val="FF3300">
              <a:alpha val="14000"/>
            </a:srgbClr>
          </a:solidFill>
          <a:ln w="31750">
            <a:solidFill>
              <a:srgbClr val="F81F14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/>
              <a:t>including DAQ</a:t>
            </a:r>
          </a:p>
          <a:p>
            <a:r>
              <a:rPr lang="fr-FR" sz="1000"/>
              <a:t>Software</a:t>
            </a:r>
          </a:p>
          <a:p>
            <a:endParaRPr lang="fr-FR" sz="100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39FEF7F9-EB90-48E5-A582-3B8C728E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4725C8F2-B595-4137-B12B-9A8AB5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2</a:t>
            </a:fld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14FF9E4-1168-4A66-A26C-626D52110DB3}"/>
              </a:ext>
            </a:extLst>
          </p:cNvPr>
          <p:cNvSpPr txBox="1"/>
          <p:nvPr/>
        </p:nvSpPr>
        <p:spPr>
          <a:xfrm>
            <a:off x="4665148" y="818779"/>
            <a:ext cx="4333295" cy="2462213"/>
          </a:xfrm>
          <a:prstGeom prst="rect">
            <a:avLst/>
          </a:prstGeom>
          <a:solidFill>
            <a:srgbClr val="FFF7E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L’ancien calorimètre est remplacé par une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cible à scintillateurs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(SFGD) et 2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chambres à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dérive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HA-TPC) équipées d’électronique de lecture.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En collaboration avec des équipes de l’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Irfu/CEA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du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CERN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et de labos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italiens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polonais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espagnols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et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allemands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l’équipe du</a:t>
            </a:r>
            <a:r>
              <a:rPr lang="fr-FR" sz="1400" b="1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LPNHE</a:t>
            </a:r>
            <a:r>
              <a:rPr lang="fr-FR" sz="1400" b="1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participe  à la construction des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b="1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nouvelles HA-TPC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, à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plusieurs niveaux de compétences techniques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: 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 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électronique 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     	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mécanique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     	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informatique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24408" r="11522" b="25198"/>
          <a:stretch/>
        </p:blipFill>
        <p:spPr bwMode="auto">
          <a:xfrm>
            <a:off x="3390900" y="4717116"/>
            <a:ext cx="519662" cy="2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24408" r="11522" b="25198"/>
          <a:stretch/>
        </p:blipFill>
        <p:spPr bwMode="auto">
          <a:xfrm>
            <a:off x="4392095" y="5104562"/>
            <a:ext cx="519662" cy="2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84" y="6194537"/>
            <a:ext cx="538084" cy="2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24" y="6042649"/>
            <a:ext cx="538084" cy="2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50144C1C-BF3B-4F96-BECD-1ABF800ABFB1}"/>
              </a:ext>
            </a:extLst>
          </p:cNvPr>
          <p:cNvSpPr/>
          <p:nvPr/>
        </p:nvSpPr>
        <p:spPr>
          <a:xfrm rot="10197523" flipV="1">
            <a:off x="2932489" y="3544766"/>
            <a:ext cx="5023762" cy="885582"/>
          </a:xfrm>
          <a:prstGeom prst="arc">
            <a:avLst>
              <a:gd name="adj1" fmla="val 11195884"/>
              <a:gd name="adj2" fmla="val 21348905"/>
            </a:avLst>
          </a:prstGeom>
          <a:ln w="508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6E45BA-E996-49E0-AE1B-262723D62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24408" r="11522" b="25198"/>
          <a:stretch/>
        </p:blipFill>
        <p:spPr bwMode="auto">
          <a:xfrm>
            <a:off x="1020224" y="4623980"/>
            <a:ext cx="519662" cy="22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15C2D51-79D5-4706-B983-386E6E0198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491606" y="4623980"/>
            <a:ext cx="319607" cy="319076"/>
          </a:xfrm>
          <a:prstGeom prst="rect">
            <a:avLst/>
          </a:prstGeom>
        </p:spPr>
      </p:pic>
      <p:sp>
        <p:nvSpPr>
          <p:cNvPr id="29" name="Sous-titre 2">
            <a:extLst>
              <a:ext uri="{FF2B5EF4-FFF2-40B4-BE49-F238E27FC236}">
                <a16:creationId xmlns:a16="http://schemas.microsoft.com/office/drawing/2014/main" id="{3C423CA3-2195-4221-82AF-2757787FDF2B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A7B4318-FB2D-49EE-9BC6-A4F6E314318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2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1A61D8F-2F7D-4D97-B64E-49583B73FA61}"/>
              </a:ext>
            </a:extLst>
          </p:cNvPr>
          <p:cNvSpPr/>
          <p:nvPr/>
        </p:nvSpPr>
        <p:spPr>
          <a:xfrm>
            <a:off x="753533" y="5090688"/>
            <a:ext cx="7941733" cy="1100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03DAAB6-EB2D-44D5-8CE2-05140EF56EF7}"/>
              </a:ext>
            </a:extLst>
          </p:cNvPr>
          <p:cNvSpPr/>
          <p:nvPr/>
        </p:nvSpPr>
        <p:spPr>
          <a:xfrm>
            <a:off x="736594" y="3655478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3ECF355-7489-4380-AB1E-E223C048FC64}"/>
              </a:ext>
            </a:extLst>
          </p:cNvPr>
          <p:cNvSpPr/>
          <p:nvPr/>
        </p:nvSpPr>
        <p:spPr>
          <a:xfrm>
            <a:off x="736600" y="2218267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3</a:t>
            </a:fld>
            <a:endParaRPr lang="fr-FR"/>
          </a:p>
        </p:txBody>
      </p:sp>
      <p:pic>
        <p:nvPicPr>
          <p:cNvPr id="13" name="Picture 2" descr="C:\Users\parraud.LBSERV\Documents\T2K-upgrade\carte FEC-proto (1)\fab 8xPCB dont 2xcâblés_Ouestronic_nov2019\photos cartes câblées_févr2020\Resized_20200204_222526.jpg">
            <a:extLst>
              <a:ext uri="{FF2B5EF4-FFF2-40B4-BE49-F238E27FC236}">
                <a16:creationId xmlns:a16="http://schemas.microsoft.com/office/drawing/2014/main" id="{AF0D1C53-5AD8-4387-8D7F-256ACCAA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7212" b="4629"/>
          <a:stretch/>
        </p:blipFill>
        <p:spPr bwMode="auto">
          <a:xfrm rot="5400000">
            <a:off x="6973738" y="1990484"/>
            <a:ext cx="122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1710D6-FD46-41A1-A0A3-983B7ADFA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008461" y="3474573"/>
            <a:ext cx="1212636" cy="1669915"/>
          </a:xfrm>
          <a:prstGeom prst="rect">
            <a:avLst/>
          </a:prstGeom>
        </p:spPr>
      </p:pic>
      <p:sp>
        <p:nvSpPr>
          <p:cNvPr id="19" name="Sous-titre 2">
            <a:extLst>
              <a:ext uri="{FF2B5EF4-FFF2-40B4-BE49-F238E27FC236}">
                <a16:creationId xmlns:a16="http://schemas.microsoft.com/office/drawing/2014/main" id="{0436A5A5-B054-41F4-A4D3-FE8B358B2577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C6EA124-B872-424C-852C-7C43488D3E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6" y="1086114"/>
            <a:ext cx="7823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Contribution du </a:t>
            </a:r>
            <a:r>
              <a:rPr lang="fr-FR" sz="2000" u="sng" dirty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LPNHE</a:t>
            </a:r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 pour l’upgrade-T2K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dirty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 livrables 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Conception  +  fabrication </a:t>
            </a: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    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Cartes électroniques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FEC (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front-end </a:t>
            </a:r>
            <a:r>
              <a:rPr lang="fr-FR" sz="1600" i="1" dirty="0" err="1">
                <a:latin typeface="Carlito" panose="020F0502020204030204" pitchFamily="34" charset="0"/>
                <a:cs typeface="Carlito" panose="020F0502020204030204" pitchFamily="34" charset="0"/>
              </a:rPr>
              <a:t>card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)    -    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Quantité = </a:t>
            </a:r>
            <a:r>
              <a:rPr lang="fr-FR" sz="1600" b="1" i="1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84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	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le détecteur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spares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12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pour bancs-tests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collab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marché PUMA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/ </a:t>
            </a:r>
            <a:r>
              <a:rPr lang="fr-FR" sz="1400" b="1" dirty="0" err="1">
                <a:latin typeface="Carlito" panose="020F0502020204030204" pitchFamily="34" charset="0"/>
                <a:cs typeface="Carlito" panose="020F0502020204030204" pitchFamily="34" charset="0"/>
              </a:rPr>
              <a:t>Ouestronic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12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série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72</a:t>
            </a: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Conception conjointe avec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+  fabrication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       Capots de refroidissement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des cartes FEC    -    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Quantité = </a:t>
            </a:r>
            <a:r>
              <a:rPr lang="fr-FR" sz="1600" b="1" i="1" dirty="0">
                <a:solidFill>
                  <a:srgbClr val="CC33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80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le détecteur  + 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spares 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+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pour tests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fabriqués au LPNHE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pPr lvl="0"/>
            <a:r>
              <a:rPr lang="fr-FR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-Associés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+  série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Développement des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softwares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DAQ  -  acquisition des données des HA-TPC</a:t>
            </a: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software embarqué sur les cartes back-end 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TDCM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de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software sur </a:t>
            </a:r>
            <a:r>
              <a:rPr lang="fr-FR" sz="1600">
                <a:latin typeface="Carlito" panose="020F0502020204030204" pitchFamily="34" charset="0"/>
                <a:cs typeface="Carlito" panose="020F0502020204030204" pitchFamily="34" charset="0"/>
              </a:rPr>
              <a:t>PC d’acquisition de l’expérience</a:t>
            </a:r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1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4735219-106C-4EE2-8E58-C8DAE68B7D95}"/>
              </a:ext>
            </a:extLst>
          </p:cNvPr>
          <p:cNvSpPr/>
          <p:nvPr/>
        </p:nvSpPr>
        <p:spPr>
          <a:xfrm>
            <a:off x="4368799" y="1549669"/>
            <a:ext cx="4224867" cy="4673287"/>
          </a:xfrm>
          <a:prstGeom prst="roundRect">
            <a:avLst>
              <a:gd name="adj" fmla="val 46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C2DB306-1DC6-42B5-8D26-AD7C1020020A}"/>
              </a:ext>
            </a:extLst>
          </p:cNvPr>
          <p:cNvSpPr/>
          <p:nvPr/>
        </p:nvSpPr>
        <p:spPr>
          <a:xfrm>
            <a:off x="736600" y="1540048"/>
            <a:ext cx="3632198" cy="4673287"/>
          </a:xfrm>
          <a:prstGeom prst="roundRect">
            <a:avLst>
              <a:gd name="adj" fmla="val 59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 : coins arrondis 36">
            <a:extLst>
              <a:ext uri="{FF2B5EF4-FFF2-40B4-BE49-F238E27FC236}">
                <a16:creationId xmlns:a16="http://schemas.microsoft.com/office/drawing/2014/main" id="{8C2DB306-1DC6-42B5-8D26-AD7C1020020A}"/>
              </a:ext>
            </a:extLst>
          </p:cNvPr>
          <p:cNvSpPr/>
          <p:nvPr/>
        </p:nvSpPr>
        <p:spPr>
          <a:xfrm>
            <a:off x="4460785" y="5373708"/>
            <a:ext cx="4079266" cy="405606"/>
          </a:xfrm>
          <a:prstGeom prst="roundRect">
            <a:avLst>
              <a:gd name="adj" fmla="val 5943"/>
            </a:avLst>
          </a:prstGeom>
          <a:solidFill>
            <a:srgbClr val="FAF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 : coins arrondis 36">
            <a:extLst>
              <a:ext uri="{FF2B5EF4-FFF2-40B4-BE49-F238E27FC236}">
                <a16:creationId xmlns:a16="http://schemas.microsoft.com/office/drawing/2014/main" id="{8C2DB306-1DC6-42B5-8D26-AD7C1020020A}"/>
              </a:ext>
            </a:extLst>
          </p:cNvPr>
          <p:cNvSpPr/>
          <p:nvPr/>
        </p:nvSpPr>
        <p:spPr>
          <a:xfrm>
            <a:off x="4460785" y="4945267"/>
            <a:ext cx="4079266" cy="316946"/>
          </a:xfrm>
          <a:prstGeom prst="roundRect">
            <a:avLst>
              <a:gd name="adj" fmla="val 5943"/>
            </a:avLst>
          </a:prstGeom>
          <a:solidFill>
            <a:srgbClr val="ECC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 : coins arrondis 36">
            <a:extLst>
              <a:ext uri="{FF2B5EF4-FFF2-40B4-BE49-F238E27FC236}">
                <a16:creationId xmlns:a16="http://schemas.microsoft.com/office/drawing/2014/main" id="{8C2DB306-1DC6-42B5-8D26-AD7C1020020A}"/>
              </a:ext>
            </a:extLst>
          </p:cNvPr>
          <p:cNvSpPr/>
          <p:nvPr/>
        </p:nvSpPr>
        <p:spPr>
          <a:xfrm>
            <a:off x="4451260" y="3647208"/>
            <a:ext cx="4079266" cy="1198311"/>
          </a:xfrm>
          <a:prstGeom prst="roundRect">
            <a:avLst>
              <a:gd name="adj" fmla="val 355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 : coins arrondis 36">
            <a:extLst>
              <a:ext uri="{FF2B5EF4-FFF2-40B4-BE49-F238E27FC236}">
                <a16:creationId xmlns:a16="http://schemas.microsoft.com/office/drawing/2014/main" id="{8C2DB306-1DC6-42B5-8D26-AD7C1020020A}"/>
              </a:ext>
            </a:extLst>
          </p:cNvPr>
          <p:cNvSpPr/>
          <p:nvPr/>
        </p:nvSpPr>
        <p:spPr>
          <a:xfrm>
            <a:off x="4448175" y="1959344"/>
            <a:ext cx="4079266" cy="1572682"/>
          </a:xfrm>
          <a:prstGeom prst="roundRect">
            <a:avLst>
              <a:gd name="adj" fmla="val 291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A113D2-5471-44C4-86CE-F8FB107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3856B6-9026-4373-A8EF-6684C29A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4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7086595" y="2139071"/>
            <a:ext cx="12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Électroniciens concepteurs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3D555C0-5AD7-4BAF-914A-D862F6733A76}"/>
              </a:ext>
            </a:extLst>
          </p:cNvPr>
          <p:cNvSpPr txBox="1"/>
          <p:nvPr/>
        </p:nvSpPr>
        <p:spPr>
          <a:xfrm>
            <a:off x="7086595" y="2872791"/>
            <a:ext cx="150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Électronicien CAO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4F64E-7616-415F-BB70-1839907145DA}"/>
              </a:ext>
            </a:extLst>
          </p:cNvPr>
          <p:cNvSpPr txBox="1"/>
          <p:nvPr/>
        </p:nvSpPr>
        <p:spPr>
          <a:xfrm>
            <a:off x="7086595" y="3264652"/>
            <a:ext cx="150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Électronicien câbleur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8CA0C69-6A06-4236-86F8-293CE117462A}"/>
              </a:ext>
            </a:extLst>
          </p:cNvPr>
          <p:cNvSpPr txBox="1"/>
          <p:nvPr/>
        </p:nvSpPr>
        <p:spPr>
          <a:xfrm>
            <a:off x="7086595" y="3681227"/>
            <a:ext cx="135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Mécanicien B.E.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4BAFE0-7BB6-47E5-969E-E661353874E6}"/>
              </a:ext>
            </a:extLst>
          </p:cNvPr>
          <p:cNvSpPr txBox="1"/>
          <p:nvPr/>
        </p:nvSpPr>
        <p:spPr>
          <a:xfrm>
            <a:off x="7086595" y="4269227"/>
            <a:ext cx="135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Mécaniciens atelier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FA750DD-94B4-4F4F-891D-08F15ED76382}"/>
              </a:ext>
            </a:extLst>
          </p:cNvPr>
          <p:cNvSpPr txBox="1"/>
          <p:nvPr/>
        </p:nvSpPr>
        <p:spPr>
          <a:xfrm>
            <a:off x="7086595" y="4985214"/>
            <a:ext cx="1354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Informaticien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4C83E59-0C66-46BC-9405-8FB28D54090C}"/>
              </a:ext>
            </a:extLst>
          </p:cNvPr>
          <p:cNvSpPr txBox="1"/>
          <p:nvPr/>
        </p:nvSpPr>
        <p:spPr>
          <a:xfrm>
            <a:off x="7086595" y="5345679"/>
            <a:ext cx="135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Gestionnaire administratif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AEFDD05-D498-41D2-8121-6FE1F5A0375F}"/>
              </a:ext>
            </a:extLst>
          </p:cNvPr>
          <p:cNvGrpSpPr/>
          <p:nvPr/>
        </p:nvGrpSpPr>
        <p:grpSpPr>
          <a:xfrm>
            <a:off x="6500418" y="2139071"/>
            <a:ext cx="490894" cy="461665"/>
            <a:chOff x="6500418" y="2398952"/>
            <a:chExt cx="490894" cy="461665"/>
          </a:xfrm>
        </p:grpSpPr>
        <p:cxnSp>
          <p:nvCxnSpPr>
            <p:cNvPr id="21" name="Connecteur : en angle 20">
              <a:extLst>
                <a:ext uri="{FF2B5EF4-FFF2-40B4-BE49-F238E27FC236}">
                  <a16:creationId xmlns:a16="http://schemas.microsoft.com/office/drawing/2014/main" id="{FB3B5DE2-9BE2-47C6-93CC-6ADB6FE7478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5FE5AF5C-D3E2-4B2C-9DC4-727466B15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AB56D95-A9AB-44B5-B174-ECA724BACA2B}"/>
              </a:ext>
            </a:extLst>
          </p:cNvPr>
          <p:cNvGrpSpPr/>
          <p:nvPr/>
        </p:nvGrpSpPr>
        <p:grpSpPr>
          <a:xfrm>
            <a:off x="6500418" y="4269227"/>
            <a:ext cx="490894" cy="461665"/>
            <a:chOff x="6500418" y="2398952"/>
            <a:chExt cx="490894" cy="461665"/>
          </a:xfrm>
        </p:grpSpPr>
        <p:cxnSp>
          <p:nvCxnSpPr>
            <p:cNvPr id="29" name="Connecteur : en angle 28">
              <a:extLst>
                <a:ext uri="{FF2B5EF4-FFF2-40B4-BE49-F238E27FC236}">
                  <a16:creationId xmlns:a16="http://schemas.microsoft.com/office/drawing/2014/main" id="{6ED547BF-D876-4ADA-847F-8DCE6928CA3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 : en angle 29">
              <a:extLst>
                <a:ext uri="{FF2B5EF4-FFF2-40B4-BE49-F238E27FC236}">
                  <a16:creationId xmlns:a16="http://schemas.microsoft.com/office/drawing/2014/main" id="{85C5C87E-EFA9-4FDA-AC4A-82CA34163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04A85B1-28F0-4958-B2B6-806FC7EAFFF1}"/>
              </a:ext>
            </a:extLst>
          </p:cNvPr>
          <p:cNvCxnSpPr/>
          <p:nvPr/>
        </p:nvCxnSpPr>
        <p:spPr>
          <a:xfrm>
            <a:off x="6500418" y="3017356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12C3D51-1317-4425-A0FF-AC4B66EAAC26}"/>
              </a:ext>
            </a:extLst>
          </p:cNvPr>
          <p:cNvCxnSpPr/>
          <p:nvPr/>
        </p:nvCxnSpPr>
        <p:spPr>
          <a:xfrm>
            <a:off x="6491951" y="3423758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ADCC78F-305E-477E-A777-CEFC46EF2574}"/>
              </a:ext>
            </a:extLst>
          </p:cNvPr>
          <p:cNvCxnSpPr/>
          <p:nvPr/>
        </p:nvCxnSpPr>
        <p:spPr>
          <a:xfrm>
            <a:off x="6491950" y="3830158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DC2F320-1FD8-4E80-966A-29C51B230973}"/>
              </a:ext>
            </a:extLst>
          </p:cNvPr>
          <p:cNvCxnSpPr/>
          <p:nvPr/>
        </p:nvCxnSpPr>
        <p:spPr>
          <a:xfrm>
            <a:off x="6457950" y="5132180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3E9311B-C760-4A37-A9B6-3D25778F954B}"/>
              </a:ext>
            </a:extLst>
          </p:cNvPr>
          <p:cNvCxnSpPr/>
          <p:nvPr/>
        </p:nvCxnSpPr>
        <p:spPr>
          <a:xfrm>
            <a:off x="6466417" y="5559577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76595" y="2442818"/>
            <a:ext cx="1019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Chercheurs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AAEFDD05-D498-41D2-8121-6FE1F5A0375F}"/>
              </a:ext>
            </a:extLst>
          </p:cNvPr>
          <p:cNvGrpSpPr/>
          <p:nvPr/>
        </p:nvGrpSpPr>
        <p:grpSpPr>
          <a:xfrm>
            <a:off x="2690418" y="2139072"/>
            <a:ext cx="490894" cy="872218"/>
            <a:chOff x="6500418" y="2398952"/>
            <a:chExt cx="490894" cy="461665"/>
          </a:xfrm>
        </p:grpSpPr>
        <p:cxnSp>
          <p:nvCxnSpPr>
            <p:cNvPr id="40" name="Connecteur : en angle 20">
              <a:extLst>
                <a:ext uri="{FF2B5EF4-FFF2-40B4-BE49-F238E27FC236}">
                  <a16:creationId xmlns:a16="http://schemas.microsoft.com/office/drawing/2014/main" id="{FB3B5DE2-9BE2-47C6-93CC-6ADB6FE7478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 : en angle 21">
              <a:extLst>
                <a:ext uri="{FF2B5EF4-FFF2-40B4-BE49-F238E27FC236}">
                  <a16:creationId xmlns:a16="http://schemas.microsoft.com/office/drawing/2014/main" id="{5FE5AF5C-D3E2-4B2C-9DC4-727466B15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04A85B1-28F0-4958-B2B6-806FC7EAFFF1}"/>
              </a:ext>
            </a:extLst>
          </p:cNvPr>
          <p:cNvCxnSpPr/>
          <p:nvPr/>
        </p:nvCxnSpPr>
        <p:spPr>
          <a:xfrm>
            <a:off x="2678690" y="3433920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92469" y="3180483"/>
            <a:ext cx="101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Enseignant-chercheur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04A85B1-28F0-4958-B2B6-806FC7EAFFF1}"/>
              </a:ext>
            </a:extLst>
          </p:cNvPr>
          <p:cNvCxnSpPr/>
          <p:nvPr/>
        </p:nvCxnSpPr>
        <p:spPr>
          <a:xfrm>
            <a:off x="2690418" y="3849208"/>
            <a:ext cx="490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92469" y="3647208"/>
            <a:ext cx="1019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Chercheur</a:t>
            </a:r>
          </a:p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émérite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AEFDD05-D498-41D2-8121-6FE1F5A0375F}"/>
              </a:ext>
            </a:extLst>
          </p:cNvPr>
          <p:cNvGrpSpPr/>
          <p:nvPr/>
        </p:nvGrpSpPr>
        <p:grpSpPr>
          <a:xfrm>
            <a:off x="2691437" y="4265085"/>
            <a:ext cx="490894" cy="461665"/>
            <a:chOff x="6500418" y="2398952"/>
            <a:chExt cx="490894" cy="461665"/>
          </a:xfrm>
        </p:grpSpPr>
        <p:cxnSp>
          <p:nvCxnSpPr>
            <p:cNvPr id="47" name="Connecteur : en angle 20">
              <a:extLst>
                <a:ext uri="{FF2B5EF4-FFF2-40B4-BE49-F238E27FC236}">
                  <a16:creationId xmlns:a16="http://schemas.microsoft.com/office/drawing/2014/main" id="{FB3B5DE2-9BE2-47C6-93CC-6ADB6FE7478D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 : en angle 21">
              <a:extLst>
                <a:ext uri="{FF2B5EF4-FFF2-40B4-BE49-F238E27FC236}">
                  <a16:creationId xmlns:a16="http://schemas.microsoft.com/office/drawing/2014/main" id="{5FE5AF5C-D3E2-4B2C-9DC4-727466B15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86120" y="4353526"/>
            <a:ext cx="1019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Post-docs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7388E6B-C9BB-4E40-9854-64E732DA2BA1}"/>
              </a:ext>
            </a:extLst>
          </p:cNvPr>
          <p:cNvSpPr txBox="1"/>
          <p:nvPr/>
        </p:nvSpPr>
        <p:spPr>
          <a:xfrm>
            <a:off x="3295645" y="5405393"/>
            <a:ext cx="1019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Doctorants</a:t>
            </a:r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C036F44-27EF-4886-BDF3-269F3A9C4229}"/>
              </a:ext>
            </a:extLst>
          </p:cNvPr>
          <p:cNvSpPr txBox="1"/>
          <p:nvPr/>
        </p:nvSpPr>
        <p:spPr>
          <a:xfrm>
            <a:off x="888057" y="2618642"/>
            <a:ext cx="3214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Co-responsable du projet Upgrade-ND280 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1176BC7-7182-4DC1-8D84-2F2D888D63F3}"/>
              </a:ext>
            </a:extLst>
          </p:cNvPr>
          <p:cNvSpPr txBox="1"/>
          <p:nvPr/>
        </p:nvSpPr>
        <p:spPr>
          <a:xfrm>
            <a:off x="888057" y="2175248"/>
            <a:ext cx="1754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Responsable scientifique local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8898A3AA-BD7A-484F-8605-3BBF703DE598}"/>
              </a:ext>
            </a:extLst>
          </p:cNvPr>
          <p:cNvSpPr txBox="1"/>
          <p:nvPr/>
        </p:nvSpPr>
        <p:spPr>
          <a:xfrm>
            <a:off x="4532517" y="2177243"/>
            <a:ext cx="1754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latin typeface="Carlito" panose="020F0502020204030204" pitchFamily="34" charset="0"/>
                <a:cs typeface="Carlito" panose="020F0502020204030204" pitchFamily="34" charset="0"/>
              </a:rPr>
              <a:t>Responsable technique local</a:t>
            </a:r>
            <a:endParaRPr lang="fr-FR" sz="9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59" name="Sous-titre 2">
            <a:extLst>
              <a:ext uri="{FF2B5EF4-FFF2-40B4-BE49-F238E27FC236}">
                <a16:creationId xmlns:a16="http://schemas.microsoft.com/office/drawing/2014/main" id="{C5C64784-8B21-4C6D-A0BA-5D6E2BCB9355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EF667BBA-8325-430C-924E-38B864D4F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0191230E-79F0-4B8A-983F-E4FA182A98A2}"/>
              </a:ext>
            </a:extLst>
          </p:cNvPr>
          <p:cNvGrpSpPr/>
          <p:nvPr/>
        </p:nvGrpSpPr>
        <p:grpSpPr>
          <a:xfrm>
            <a:off x="2699454" y="5103004"/>
            <a:ext cx="490894" cy="883909"/>
            <a:chOff x="6500418" y="2398952"/>
            <a:chExt cx="490894" cy="461665"/>
          </a:xfrm>
        </p:grpSpPr>
        <p:cxnSp>
          <p:nvCxnSpPr>
            <p:cNvPr id="62" name="Connecteur : en angle 20">
              <a:extLst>
                <a:ext uri="{FF2B5EF4-FFF2-40B4-BE49-F238E27FC236}">
                  <a16:creationId xmlns:a16="http://schemas.microsoft.com/office/drawing/2014/main" id="{94523049-AECE-4D29-844E-9FE33C1DCB86}"/>
                </a:ext>
              </a:extLst>
            </p:cNvPr>
            <p:cNvCxnSpPr/>
            <p:nvPr/>
          </p:nvCxnSpPr>
          <p:spPr>
            <a:xfrm>
              <a:off x="6500418" y="2398952"/>
              <a:ext cx="490894" cy="2308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 : en angle 21">
              <a:extLst>
                <a:ext uri="{FF2B5EF4-FFF2-40B4-BE49-F238E27FC236}">
                  <a16:creationId xmlns:a16="http://schemas.microsoft.com/office/drawing/2014/main" id="{CEB8274A-9663-4C19-A8F8-101F6AA7B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0418" y="2630067"/>
              <a:ext cx="490894" cy="23055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B668170-92A7-4205-A615-AC3AB50B982C}"/>
              </a:ext>
            </a:extLst>
          </p:cNvPr>
          <p:cNvSpPr txBox="1"/>
          <p:nvPr/>
        </p:nvSpPr>
        <p:spPr>
          <a:xfrm>
            <a:off x="872066" y="1105354"/>
            <a:ext cx="782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>
                <a:latin typeface="Carlito" panose="020F0502020204030204" pitchFamily="34" charset="0"/>
                <a:cs typeface="Carlito" panose="020F0502020204030204" pitchFamily="34" charset="0"/>
              </a:rPr>
              <a:t>Equipe </a:t>
            </a:r>
            <a:r>
              <a:rPr lang="fr-FR" sz="2000" i="1" u="sng">
                <a:latin typeface="Carlito" panose="020F0502020204030204" pitchFamily="34" charset="0"/>
                <a:cs typeface="Carlito" panose="020F0502020204030204" pitchFamily="34" charset="0"/>
              </a:rPr>
              <a:t>Upgrade-T2K</a:t>
            </a:r>
            <a:r>
              <a:rPr lang="fr-FR" sz="2000" u="sng">
                <a:latin typeface="Carlito" panose="020F0502020204030204" pitchFamily="34" charset="0"/>
                <a:cs typeface="Carlito" panose="020F0502020204030204" pitchFamily="34" charset="0"/>
              </a:rPr>
              <a:t> du LPNHE</a:t>
            </a:r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i="1" u="sng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Equipe scientifique  </a:t>
            </a:r>
            <a:r>
              <a:rPr lang="fr-FR" sz="1400" b="1" i="1" u="sng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(physiciens)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400" b="1" i="1" u="sng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Equipe technique  </a:t>
            </a:r>
            <a:r>
              <a:rPr lang="fr-FR" sz="1400" b="1" i="1" u="sng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(ITA)</a:t>
            </a:r>
          </a:p>
          <a:p>
            <a:endParaRPr lang="fr-FR" sz="1400" u="sng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Boris POPOV			Jean-Marc PARRAUD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Claudio GIGANTI			François TOUSSENEL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Marco ZITO				</a:t>
            </a:r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Eric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PIERRE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Mathieu GUIGUE			Julien CORIDIAN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Jacques DUMARCHEZ			Yann ORAIN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Adrien BLANCHET			Patrick GHISLAIN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Sergey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SUVOROV			Sébastien LEFEVRE</a:t>
            </a: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 err="1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Quoc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Viet NGUYEN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	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Diego TERRONT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Lucile MELLET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Bernard CARACO</a:t>
            </a:r>
          </a:p>
          <a:p>
            <a:endParaRPr lang="fr-FR" sz="140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solidFill>
                  <a:schemeClr val="accent1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Vlada YEVAROUSKAYA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1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067441-3AAA-42E9-A2D3-08A88B356E36}"/>
              </a:ext>
            </a:extLst>
          </p:cNvPr>
          <p:cNvSpPr/>
          <p:nvPr/>
        </p:nvSpPr>
        <p:spPr>
          <a:xfrm>
            <a:off x="852004" y="2686344"/>
            <a:ext cx="5086783" cy="333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01390-1B66-452D-9FD4-7ED90D9694FB}"/>
              </a:ext>
            </a:extLst>
          </p:cNvPr>
          <p:cNvSpPr/>
          <p:nvPr/>
        </p:nvSpPr>
        <p:spPr>
          <a:xfrm>
            <a:off x="852004" y="2165684"/>
            <a:ext cx="6529914" cy="473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93355" y="2822220"/>
            <a:ext cx="3000746" cy="349196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6" y="952764"/>
            <a:ext cx="7823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Carte FEC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		       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Jean-Marc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Parraud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, François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Toussenel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Eric</a:t>
            </a:r>
            <a:r>
              <a:rPr lang="fr-FR" sz="1200" i="1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 Pierre, Julien </a:t>
            </a:r>
            <a:r>
              <a:rPr lang="fr-FR" sz="1200" i="1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Coridian</a:t>
            </a:r>
            <a:endParaRPr lang="fr-FR" sz="1200" i="1" dirty="0">
              <a:solidFill>
                <a:schemeClr val="accent5">
                  <a:lumMod val="75000"/>
                </a:schemeClr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8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Cette carte est une évolution de la carte FEC existante sur les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TPCs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de la phase I, avec </a:t>
            </a:r>
            <a:r>
              <a:rPr lang="fr-FR" sz="1400" i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2x plus de voies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Carte de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traitement de signaux analogiques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et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conversion numérique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, elle réutilise le chip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Asic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AFTER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(design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/CEA) déjà implanté et éprouvé sur les cartes de la phase I.</a:t>
            </a:r>
          </a:p>
          <a:p>
            <a:endParaRPr lang="fr-FR" sz="8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i="1" dirty="0">
                <a:latin typeface="Carlito" panose="020F0502020204030204" pitchFamily="34" charset="0"/>
                <a:cs typeface="Carlito" panose="020F0502020204030204" pitchFamily="34" charset="0"/>
              </a:rPr>
              <a:t>Challenges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576 voies de mesures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par carte, circuit imprimé à </a:t>
            </a:r>
            <a:r>
              <a:rPr lang="fr-FR" sz="1400" i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10 couches de cuivre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	 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choix de 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connectique « flottante » 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-  -  -  -  -  -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NOUVEAU pour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la collab</a:t>
            </a:r>
          </a:p>
          <a:p>
            <a:endParaRPr lang="fr-FR" sz="800" i="1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i="1">
                <a:latin typeface="Carlito" panose="020F0502020204030204" pitchFamily="34" charset="0"/>
                <a:cs typeface="Carlito" panose="020F0502020204030204" pitchFamily="34" charset="0"/>
              </a:rPr>
              <a:t>Contraintes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 :   </a:t>
            </a:r>
            <a:r>
              <a:rPr lang="fr-FR" sz="1400" b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RoHS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(sans plomb)   -   fabrication PCB </a:t>
            </a:r>
            <a:r>
              <a:rPr lang="fr-FR" sz="1400" b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halogen free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				</a:t>
            </a: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44A42D-7649-4448-BA41-4153A67A0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18" y="1920039"/>
            <a:ext cx="910078" cy="84961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3958" r="1835" b="1860"/>
          <a:stretch/>
        </p:blipFill>
        <p:spPr bwMode="auto">
          <a:xfrm>
            <a:off x="1616074" y="3082138"/>
            <a:ext cx="4401081" cy="32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1" y="3171825"/>
            <a:ext cx="1371178" cy="295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57" y="3675543"/>
            <a:ext cx="2756471" cy="175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150505" y="2899360"/>
            <a:ext cx="3003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Banc de test </a:t>
            </a:r>
            <a:r>
              <a:rPr lang="fr-FR" sz="1400" dirty="0"/>
              <a:t>des cartes FEC</a:t>
            </a:r>
          </a:p>
          <a:p>
            <a:r>
              <a:rPr lang="fr-FR" sz="1400" dirty="0"/>
              <a:t>réalisé par l’équipe de </a:t>
            </a:r>
          </a:p>
          <a:p>
            <a:r>
              <a:rPr lang="fr-FR" sz="1400" dirty="0"/>
              <a:t>l’</a:t>
            </a:r>
            <a:r>
              <a:rPr lang="fr-FR" sz="1400" i="1" dirty="0"/>
              <a:t>Université de Technologie de Varsovie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/>
              <a:t>destiné </a:t>
            </a:r>
            <a:r>
              <a:rPr lang="fr-FR" sz="1400" dirty="0"/>
              <a:t>aux tests de la production des cartes </a:t>
            </a:r>
            <a:r>
              <a:rPr lang="fr-FR" sz="1400"/>
              <a:t>chez Ouestronic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/>
              <a:t>A testé les 84 cartes avec succès</a:t>
            </a:r>
            <a:endParaRPr lang="fr-FR" sz="1400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4666CA15-E25F-459D-9C4A-BB5F7489DEB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7820C0A-06CC-44FB-84F4-2AD6D183F8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JM. </a:t>
            </a:r>
            <a:r>
              <a:rPr lang="fr-FR" dirty="0" err="1"/>
              <a:t>Parraud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6</a:t>
            </a:fld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C5A941-9C9C-4594-9513-9274CB77A2F7}"/>
              </a:ext>
            </a:extLst>
          </p:cNvPr>
          <p:cNvSpPr txBox="1"/>
          <p:nvPr/>
        </p:nvSpPr>
        <p:spPr>
          <a:xfrm>
            <a:off x="872066" y="952764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Carte FEC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2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2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9" name="Picture 2" descr="C:\Users\parraud.LBSERV\Documents\T2K-upgrade\carte FEC-proto (1)\fab 8xPCB dont 2xcâblés_Ouestronic_nov2019\photos cartes câblées_févr2020\Resized_20200204_222526.jpg">
            <a:extLst>
              <a:ext uri="{FF2B5EF4-FFF2-40B4-BE49-F238E27FC236}">
                <a16:creationId xmlns:a16="http://schemas.microsoft.com/office/drawing/2014/main" id="{DD242EF7-0277-4449-8704-6216555EADD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3162" r="5105" b="5884"/>
          <a:stretch/>
        </p:blipFill>
        <p:spPr bwMode="auto">
          <a:xfrm>
            <a:off x="984110" y="1470991"/>
            <a:ext cx="3842332" cy="4802587"/>
          </a:xfrm>
          <a:prstGeom prst="rect">
            <a:avLst/>
          </a:prstGeom>
          <a:noFill/>
          <a:extLst/>
        </p:spPr>
      </p:pic>
      <p:pic>
        <p:nvPicPr>
          <p:cNvPr id="20" name="Picture 3" descr="C:\Users\parraud.LBSERV\Documents\T2K-upgrade\carte FEC-proto (1)\fab 8xPCB dont 2xcâblés_Ouestronic_nov2019\photos cartes câblées_févr2020\Resized_20200204_222713.jpg">
            <a:extLst>
              <a:ext uri="{FF2B5EF4-FFF2-40B4-BE49-F238E27FC236}">
                <a16:creationId xmlns:a16="http://schemas.microsoft.com/office/drawing/2014/main" id="{7DB18DF2-8A23-43B0-A83D-8125E69A3B3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9595" r="6262" b="3703"/>
          <a:stretch/>
        </p:blipFill>
        <p:spPr bwMode="auto">
          <a:xfrm>
            <a:off x="5004000" y="1470991"/>
            <a:ext cx="3691266" cy="4802587"/>
          </a:xfrm>
          <a:prstGeom prst="rect">
            <a:avLst/>
          </a:prstGeom>
          <a:noFill/>
          <a:extLst/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4453303C-3E22-4A7B-88C5-23CED58E811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71F50B-0C84-4EF8-8B88-8EC615004F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7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5" y="1095639"/>
            <a:ext cx="7919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Capot de refroidissement carte FEC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Yann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Orain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, Patrick Ghislain, Sébastien Lefèvre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 </a:t>
            </a:r>
            <a:endParaRPr lang="fr-FR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r"/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  <a:sym typeface="Wingdings 3" panose="05040102010807070707" pitchFamily="18" charset="2"/>
              </a:rPr>
              <a:t>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 3" panose="05040102010807070707" pitchFamily="18" charset="2"/>
              </a:rPr>
              <a:t>   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Design réalisé en collaboration avec l’équipe du </a:t>
            </a:r>
            <a:r>
              <a:rPr lang="fr-FR" sz="1400" b="1" i="1">
                <a:latin typeface="Carlito" panose="020F0502020204030204" pitchFamily="34" charset="0"/>
                <a:cs typeface="Carlito" panose="020F0502020204030204" pitchFamily="34" charset="0"/>
              </a:rPr>
              <a:t>BE/mécanique de l’IRFU</a:t>
            </a: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Capot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réalisé en 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aluminium </a:t>
            </a:r>
            <a:r>
              <a:rPr lang="fr-FR" sz="1400" i="1" dirty="0" err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Fortal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.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Usinage standard à la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commande numérique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Le refroidissement de la carte est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réalisé par 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transfert thermique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entre les composants dissipateurs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de chaleur et le capot. 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Le capot est lui-même refroidi par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un serpentin dans lequel circule de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l’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eau refroidie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				</a:t>
            </a: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544043" y="2249118"/>
            <a:ext cx="5247531" cy="4093428"/>
            <a:chOff x="1530555" y="1522885"/>
            <a:chExt cx="6278459" cy="489868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555" y="1522885"/>
              <a:ext cx="3255931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3" t="4350" r="1101" b="4180"/>
            <a:stretch/>
          </p:blipFill>
          <p:spPr bwMode="auto">
            <a:xfrm>
              <a:off x="4932310" y="1738908"/>
              <a:ext cx="2876704" cy="400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Virage 12"/>
            <p:cNvSpPr/>
            <p:nvPr/>
          </p:nvSpPr>
          <p:spPr>
            <a:xfrm rot="16200000" flipV="1">
              <a:off x="4737476" y="5127733"/>
              <a:ext cx="862273" cy="1171395"/>
            </a:xfrm>
            <a:prstGeom prst="bentArrow">
              <a:avLst>
                <a:gd name="adj1" fmla="val 5149"/>
                <a:gd name="adj2" fmla="val 9265"/>
                <a:gd name="adj3" fmla="val 13963"/>
                <a:gd name="adj4" fmla="val 67831"/>
              </a:avLst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3903" y="5987420"/>
              <a:ext cx="360000" cy="360000"/>
            </a:xfrm>
            <a:prstGeom prst="rect">
              <a:avLst/>
            </a:prstGeom>
            <a:solidFill>
              <a:srgbClr val="EF720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582915" y="6144568"/>
              <a:ext cx="9832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/>
                <a:t>Silicone pads</a:t>
              </a:r>
            </a:p>
          </p:txBody>
        </p:sp>
        <p:sp>
          <p:nvSpPr>
            <p:cNvPr id="16" name="Virage 15"/>
            <p:cNvSpPr/>
            <p:nvPr/>
          </p:nvSpPr>
          <p:spPr>
            <a:xfrm rot="16200000">
              <a:off x="3681778" y="5471905"/>
              <a:ext cx="769255" cy="576064"/>
            </a:xfrm>
            <a:prstGeom prst="bentArrow">
              <a:avLst>
                <a:gd name="adj1" fmla="val 9568"/>
                <a:gd name="adj2" fmla="val 13684"/>
                <a:gd name="adj3" fmla="val 20591"/>
                <a:gd name="adj4" fmla="val 91100"/>
              </a:avLst>
            </a:prstGeom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8" name="Sous-titre 2">
            <a:extLst>
              <a:ext uri="{FF2B5EF4-FFF2-40B4-BE49-F238E27FC236}">
                <a16:creationId xmlns:a16="http://schemas.microsoft.com/office/drawing/2014/main" id="{99EFE1C7-EFD7-465A-ACBB-30C917093DBE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04CB1A4-9687-4E49-B454-90D295ABB4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8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5" y="1095639"/>
            <a:ext cx="78147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Carlito" panose="020F0502020204030204" pitchFamily="34" charset="0"/>
                <a:cs typeface="Carlito" panose="020F0502020204030204" pitchFamily="34" charset="0"/>
              </a:rPr>
              <a:t>Développement softwares DAQ</a:t>
            </a:r>
          </a:p>
          <a:p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1-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Software embarqué sur les cartes back-end 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TDCM / phase II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de l’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: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Diego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Terront</a:t>
            </a:r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Transposition du précédent système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Irfu-CEA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 tournant sur les cartes de la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phase I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			        (1 x CPU, sans système d’exploitation) 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en un système plus flexible utilisant 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 x CPU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, dont 1 tournant sur 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Linux embarqué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Collaboration avec Denis Calvet / Irfu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CEA</a:t>
            </a:r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	  Expérience accumulée qui pourra être partagée avec d’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autres projets</a:t>
            </a:r>
            <a:endParaRPr lang="fr-FR" sz="1400" dirty="0">
              <a:solidFill>
                <a:srgbClr val="C00000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2-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Software sur PC d’acquisition :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	                  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Mathieu </a:t>
            </a:r>
            <a:r>
              <a:rPr lang="fr-FR" sz="1200" dirty="0" err="1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Guigue</a:t>
            </a:r>
            <a:r>
              <a:rPr lang="fr-FR" sz="1200" dirty="0">
                <a:solidFill>
                  <a:schemeClr val="accent5">
                    <a:lumMod val="75000"/>
                  </a:schemeClr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, Adrien Blanchet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			</a:t>
            </a:r>
          </a:p>
          <a:p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Upgrade du précédent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soft de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contrôle-commandes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de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la 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phase I, construit autour de MIDAS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 		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Collaboration active avec l’équipe de l’Irfu-CEA</a:t>
            </a: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        « 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MIDAS est un système d’acquisition de données moderne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 »</a:t>
            </a:r>
          </a:p>
          <a:p>
            <a:endParaRPr lang="fr-FR" sz="140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	        </a:t>
            </a:r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249C8F-D964-491C-833C-70D209453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732" y="4894222"/>
            <a:ext cx="791633" cy="593725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7A170F1B-0F40-45E7-82DE-962F0051D462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2A6F7C-EC7F-46B1-8035-8E8FD55656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AD17A0-341F-4250-B4BA-4686A0167D18}"/>
              </a:ext>
            </a:extLst>
          </p:cNvPr>
          <p:cNvSpPr/>
          <p:nvPr/>
        </p:nvSpPr>
        <p:spPr>
          <a:xfrm>
            <a:off x="800101" y="5120982"/>
            <a:ext cx="8105774" cy="827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00101" y="1427250"/>
            <a:ext cx="8105774" cy="36933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143D90-47D6-40B1-9AA1-31445DC3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5057D-5942-49D6-B881-56101C82F6BF}"/>
              </a:ext>
            </a:extLst>
          </p:cNvPr>
          <p:cNvSpPr txBox="1"/>
          <p:nvPr/>
        </p:nvSpPr>
        <p:spPr>
          <a:xfrm>
            <a:off x="872065" y="951264"/>
            <a:ext cx="80338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>
                <a:latin typeface="Carlito" panose="020F0502020204030204" pitchFamily="34" charset="0"/>
                <a:cs typeface="Carlito" panose="020F0502020204030204" pitchFamily="34" charset="0"/>
              </a:rPr>
              <a:t>Calendrier</a:t>
            </a:r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	</a:t>
            </a:r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11 avril 	2019	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Revue synthétique IN2P3  « 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RSP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»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Février 	2020	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 x cartes 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FEC prototypes  +  essais à l’Irfu-CEA</a:t>
            </a:r>
            <a:endParaRPr lang="fr-FR" sz="1400" dirty="0">
              <a:solidFill>
                <a:srgbClr val="0000F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Mai	2020	Lancement appel d’offres PUMA pour cartes FEC  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choix OUESTRONIC (en juin)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Juillet 	2020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12 x cartes FEC / </a:t>
            </a:r>
            <a:r>
              <a:rPr lang="fr-FR" sz="1400" b="1" dirty="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OUESTRONIC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Août	2020	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 x capots prototypes (réalisés à l’</a:t>
            </a:r>
            <a:r>
              <a:rPr lang="fr-FR" sz="1400" dirty="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400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29 oct.	2020	</a:t>
            </a:r>
            <a:r>
              <a:rPr lang="fr-FR" sz="140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Revue Irfu-CEA 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« </a:t>
            </a:r>
            <a:r>
              <a:rPr lang="fr-FR" sz="1400" b="1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PRR</a:t>
            </a:r>
            <a:r>
              <a:rPr lang="fr-FR" sz="1400" dirty="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» des cartes FEC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lancement </a:t>
            </a:r>
            <a:r>
              <a:rPr lang="fr-FR" sz="1400" i="1" dirty="0" err="1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prod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 en novembre</a:t>
            </a:r>
            <a:endParaRPr lang="fr-FR" sz="1400" i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Février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2021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x capots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réalisés au LPNHE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Mars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2021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x capots / </a:t>
            </a:r>
            <a:r>
              <a:rPr lang="fr-FR" sz="1400" b="1" dirty="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err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-Associés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Oct.	2021	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Software DAQ-MIDAS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fonctionnel pour testbeam au CERN en novembre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Nov.	2021	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72 x cartes FEC / série 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OUESTRONIC	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 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FIN de la production 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Février	2022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sz="1400" b="1" dirty="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64 x capots / </a:t>
            </a:r>
            <a:r>
              <a:rPr lang="fr-FR" sz="1400" b="1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série </a:t>
            </a:r>
            <a:r>
              <a:rPr lang="fr-FR" sz="1400">
                <a:solidFill>
                  <a:srgbClr val="0000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Chanteloup-Associés	</a:t>
            </a:r>
            <a: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  <a:t>FIN de la production </a:t>
            </a:r>
            <a:br>
              <a:rPr lang="fr-FR" sz="1400" i="1">
                <a:latin typeface="Carlito" panose="020F0502020204030204" pitchFamily="34" charset="0"/>
                <a:cs typeface="Carlito" panose="020F0502020204030204" pitchFamily="34" charset="0"/>
              </a:rPr>
            </a:br>
            <a:endParaRPr lang="fr-FR" sz="800" i="1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Avril à juin 2022	Tests + </a:t>
            </a:r>
            <a:r>
              <a:rPr lang="fr-FR" sz="1400" b="1">
                <a:solidFill>
                  <a:srgbClr val="0066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Envoi pour intégration au CERN </a:t>
            </a:r>
            <a:r>
              <a:rPr lang="fr-FR" sz="1400">
                <a:solidFill>
                  <a:srgbClr val="0066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des 64 cartes &lt;FEC/capots&gt;</a:t>
            </a: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>
                <a:latin typeface="Carlito" panose="020F0502020204030204" pitchFamily="34" charset="0"/>
                <a:cs typeface="Carlito" panose="020F0502020204030204" pitchFamily="34" charset="0"/>
              </a:rPr>
              <a:t>Juin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	2022	Développement final </a:t>
            </a:r>
            <a:r>
              <a:rPr lang="fr-FR" sz="1400" b="1">
                <a:latin typeface="Carlito" panose="020F0502020204030204" pitchFamily="34" charset="0"/>
                <a:cs typeface="Carlito" panose="020F0502020204030204" pitchFamily="34" charset="0"/>
              </a:rPr>
              <a:t>software DAQ + software embarqué 	</a:t>
            </a:r>
            <a:endParaRPr lang="fr-FR" sz="1400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u="sng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r"/>
            <a:r>
              <a:rPr lang="fr-FR" sz="140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???    Mars 2021     Revue Irfu-CEA « </a:t>
            </a:r>
            <a:r>
              <a:rPr lang="fr-FR" sz="1400" b="1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PRR</a:t>
            </a:r>
            <a:r>
              <a:rPr lang="fr-FR" sz="1400">
                <a:solidFill>
                  <a:srgbClr val="C0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 » des capots de refroidissement</a:t>
            </a:r>
            <a:endParaRPr lang="fr-FR" sz="1400" u="sng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AE6470EE-FAC7-493D-B6DC-88F39D25E51C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RÉUNION avec DAS In2p3  –  LPNHE  –  le 24/02/2022</a:t>
            </a:r>
          </a:p>
          <a:p>
            <a:pPr algn="l"/>
            <a:r>
              <a:rPr lang="fr-FR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  <a:endParaRPr lang="fr-FR" b="1" i="1" dirty="0"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495497C-3CF4-4C1A-B81D-968EC64B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40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1251</Words>
  <Application>Microsoft Office PowerPoint</Application>
  <PresentationFormat>Affichage à l'écran (4:3)</PresentationFormat>
  <Paragraphs>198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Carlito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Parraud</dc:creator>
  <cp:lastModifiedBy>Jean-Marc Parraud</cp:lastModifiedBy>
  <cp:revision>113</cp:revision>
  <dcterms:created xsi:type="dcterms:W3CDTF">2021-01-30T22:02:04Z</dcterms:created>
  <dcterms:modified xsi:type="dcterms:W3CDTF">2022-02-17T23:37:06Z</dcterms:modified>
</cp:coreProperties>
</file>