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78" r:id="rId1"/>
    <p:sldMasterId id="2147483721" r:id="rId2"/>
    <p:sldMasterId id="2147483730" r:id="rId3"/>
    <p:sldMasterId id="2147483739" r:id="rId4"/>
  </p:sldMasterIdLst>
  <p:notesMasterIdLst>
    <p:notesMasterId r:id="rId25"/>
  </p:notesMasterIdLst>
  <p:handoutMasterIdLst>
    <p:handoutMasterId r:id="rId26"/>
  </p:handoutMasterIdLst>
  <p:sldIdLst>
    <p:sldId id="296" r:id="rId5"/>
    <p:sldId id="1084" r:id="rId6"/>
    <p:sldId id="1743" r:id="rId7"/>
    <p:sldId id="1744" r:id="rId8"/>
    <p:sldId id="1746" r:id="rId9"/>
    <p:sldId id="1715" r:id="rId10"/>
    <p:sldId id="1747" r:id="rId11"/>
    <p:sldId id="1748" r:id="rId12"/>
    <p:sldId id="1749" r:id="rId13"/>
    <p:sldId id="1750" r:id="rId14"/>
    <p:sldId id="1751" r:id="rId15"/>
    <p:sldId id="1752" r:id="rId16"/>
    <p:sldId id="1753" r:id="rId17"/>
    <p:sldId id="1760" r:id="rId18"/>
    <p:sldId id="1759" r:id="rId19"/>
    <p:sldId id="1758" r:id="rId20"/>
    <p:sldId id="1757" r:id="rId21"/>
    <p:sldId id="1756" r:id="rId22"/>
    <p:sldId id="1754" r:id="rId23"/>
    <p:sldId id="1755" r:id="rId24"/>
  </p:sldIdLst>
  <p:sldSz cx="12179300" cy="6848475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B6E8B9"/>
    <a:srgbClr val="2D8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5"/>
    <p:restoredTop sz="93979" autoAdjust="0"/>
  </p:normalViewPr>
  <p:slideViewPr>
    <p:cSldViewPr snapToGrid="0" snapToObjects="1">
      <p:cViewPr varScale="1">
        <p:scale>
          <a:sx n="69" d="100"/>
          <a:sy n="69" d="100"/>
        </p:scale>
        <p:origin x="272" y="52"/>
      </p:cViewPr>
      <p:guideLst>
        <p:guide orient="horz" pos="2157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70CF6-DF5D-9544-A800-5805762FF0E5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D29B1-187E-5643-A5F4-6FB8C32E3A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1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58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tf.kek.jp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86831-FB4A-4C1E-9292-B9B47DFF8260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Entrez votre nom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239E-5CFC-4EA3-9F9C-DF60679EE9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76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ATF2 is a scale down version of the Final Focus to test local chromaticity correction and to demonstrate the </a:t>
            </a:r>
            <a:r>
              <a:rPr lang="en-US" dirty="0" err="1"/>
              <a:t>nano</a:t>
            </a:r>
            <a:r>
              <a:rPr lang="en-US" dirty="0"/>
              <a:t>-beam technologies for LCs: ILC and CLIC.</a:t>
            </a:r>
          </a:p>
          <a:p>
            <a:r>
              <a:rPr lang="en-US" dirty="0"/>
              <a:t>There has been a continuous work from many labs,  in ATF first and ATF2 after to get nanobeam size and its stabilization, last times centered in ultra-low beams for CLIC and intensity dependence studies.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ATF2 is an international project to build and operate a test facility for the final focus system that is envisaged at ILC. The primary project goal is to establish the hardware and beam handling technologies pertaining to transverse </a:t>
            </a:r>
            <a:r>
              <a:rPr lang="en-US" dirty="0" err="1" smtClean="0"/>
              <a:t>focussing</a:t>
            </a:r>
            <a:r>
              <a:rPr lang="en-US" dirty="0" smtClean="0"/>
              <a:t> of the electron beams to nearly 40nm.</a:t>
            </a:r>
          </a:p>
          <a:p>
            <a:r>
              <a:rPr lang="en-US" dirty="0" smtClean="0"/>
              <a:t>The emphasis of the effort will be on repeatable, stable operation of this beam manipulation to the level which can be readily applied to physics runs of ILC.</a:t>
            </a:r>
          </a:p>
          <a:p>
            <a:r>
              <a:rPr lang="en-US" dirty="0" smtClean="0"/>
              <a:t>ATF2 is built on KEK Tsukuba campus as an extension of the existing </a:t>
            </a:r>
            <a:r>
              <a:rPr lang="en-US" b="1" dirty="0" smtClean="0">
                <a:hlinkClick r:id="rId3"/>
              </a:rPr>
              <a:t>ATF</a:t>
            </a:r>
            <a:r>
              <a:rPr lang="en-US" dirty="0" smtClean="0"/>
              <a:t>. The ATF, which has a world record of the normalized emittance (the smaller, the better) of 3 x 10^-8 m, will provide the beam with ATF2.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2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nevertheless we have obtained “outstanding” and “unique” results: </a:t>
            </a:r>
          </a:p>
          <a:p>
            <a:r>
              <a:rPr lang="en-US" dirty="0"/>
              <a:t>I remind the two main goals of ATF2:</a:t>
            </a:r>
          </a:p>
          <a:p>
            <a:r>
              <a:rPr lang="en-US" dirty="0"/>
              <a:t>-Achievement of 37 nm spot size</a:t>
            </a:r>
          </a:p>
          <a:p>
            <a:r>
              <a:rPr lang="en-US" dirty="0"/>
              <a:t>-Control of beam position at nm level.</a:t>
            </a:r>
          </a:p>
          <a:p>
            <a:r>
              <a:rPr lang="en-US" dirty="0"/>
              <a:t>What we have obtained:</a:t>
            </a:r>
          </a:p>
          <a:p>
            <a:r>
              <a:rPr lang="en-US" dirty="0"/>
              <a:t>-Nano-beams: 41 nm </a:t>
            </a:r>
          </a:p>
          <a:p>
            <a:r>
              <a:rPr lang="en-US" dirty="0"/>
              <a:t>-</a:t>
            </a:r>
            <a:r>
              <a:rPr lang="en-US" dirty="0" smtClean="0"/>
              <a:t>FB (feed</a:t>
            </a:r>
            <a:r>
              <a:rPr lang="en-US" baseline="0" dirty="0" smtClean="0"/>
              <a:t> back)</a:t>
            </a:r>
            <a:r>
              <a:rPr lang="en-US" dirty="0" smtClean="0"/>
              <a:t> </a:t>
            </a:r>
            <a:r>
              <a:rPr lang="en-US" dirty="0"/>
              <a:t>latency of 133 ns and a direct stabilization of position IP jitter of 41 nm (limited by IPBPMs resolution)</a:t>
            </a:r>
          </a:p>
          <a:p>
            <a:endParaRPr lang="en-US" dirty="0"/>
          </a:p>
          <a:p>
            <a:r>
              <a:rPr lang="en-US" dirty="0"/>
              <a:t>Right figures:</a:t>
            </a:r>
          </a:p>
          <a:p>
            <a:r>
              <a:rPr lang="en-US" dirty="0"/>
              <a:t>Distribution of bunch positions measured at IPB, with two-BPM feedback oﬀ (green) and feedback on (purple).</a:t>
            </a:r>
          </a:p>
          <a:p>
            <a:endParaRPr lang="en-US" dirty="0"/>
          </a:p>
          <a:p>
            <a:r>
              <a:rPr lang="en-US" dirty="0"/>
              <a:t>The Position Jitters of the Bunches with Feedback Oﬀ and On, for Two-BPM Feedback:</a:t>
            </a:r>
          </a:p>
          <a:p>
            <a:r>
              <a:rPr lang="en-US" dirty="0"/>
              <a:t>------------------------------------------------------------------------------------------------------------------------</a:t>
            </a:r>
          </a:p>
          <a:p>
            <a:r>
              <a:rPr lang="en-US" dirty="0"/>
              <a:t>Feedback      Position jitter (nm)                   Correlation (%)</a:t>
            </a:r>
          </a:p>
          <a:p>
            <a:r>
              <a:rPr lang="en-US" dirty="0"/>
              <a:t>                       Bunch1         Bunch 2</a:t>
            </a:r>
          </a:p>
          <a:p>
            <a:r>
              <a:rPr lang="en-US" dirty="0"/>
              <a:t>Off                   106 +- 11      96 +- 10               91.6</a:t>
            </a:r>
          </a:p>
          <a:p>
            <a:r>
              <a:rPr lang="en-US" dirty="0"/>
              <a:t>On                   106 +- 11       41 +- 4                 41.3</a:t>
            </a:r>
          </a:p>
          <a:p>
            <a:r>
              <a:rPr lang="en-US" dirty="0"/>
              <a:t>------------------------------------------------------------------------------------------------------------------</a:t>
            </a:r>
          </a:p>
          <a:p>
            <a:endParaRPr lang="en-US" dirty="0"/>
          </a:p>
          <a:p>
            <a:r>
              <a:rPr lang="en-US" dirty="0"/>
              <a:t>Predicted vertical position jitter (calculated from the position at P2 and P3) in the region of the focal point with feedback off (solid) and feedback on (dashed).</a:t>
            </a:r>
          </a:p>
          <a:p>
            <a:endParaRPr lang="en-US" dirty="0"/>
          </a:p>
          <a:p>
            <a:r>
              <a:rPr lang="en-US" dirty="0"/>
              <a:t>In ILC and CLIC we profit from the level arms for the BPM location that are at a certain distance.</a:t>
            </a:r>
          </a:p>
          <a:p>
            <a:endParaRPr lang="en-US" dirty="0"/>
          </a:p>
          <a:p>
            <a:r>
              <a:rPr lang="en-US" dirty="0"/>
              <a:t>During these last years we have studied:  Intensity dependence, Ultra-low beta*,  Feedback stabilization and  R&amp;D for instrumentation.  </a:t>
            </a:r>
          </a:p>
        </p:txBody>
      </p:sp>
    </p:spTree>
    <p:extLst>
      <p:ext uri="{BB962C8B-B14F-4D97-AF65-F5344CB8AC3E}">
        <p14:creationId xmlns:p14="http://schemas.microsoft.com/office/powerpoint/2010/main" val="1582275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this achievements and with the support of the KEK DG we have started to plan the next  operation years of ATF2 and the future ATF3.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The main objective of the ATF3 is to deep in the understanding of the luminosity optimization of the ILC.</a:t>
            </a:r>
          </a:p>
          <a:p>
            <a:r>
              <a:rPr lang="en-US" dirty="0"/>
              <a:t>In particular the system design and </a:t>
            </a:r>
            <a:r>
              <a:rPr lang="en-US" dirty="0" err="1"/>
              <a:t>harware</a:t>
            </a:r>
            <a:r>
              <a:rPr lang="en-US" dirty="0"/>
              <a:t> and the long term stability operation issues.</a:t>
            </a:r>
          </a:p>
          <a:p>
            <a:endParaRPr lang="en-US" dirty="0"/>
          </a:p>
          <a:p>
            <a:r>
              <a:rPr lang="en-US" dirty="0"/>
              <a:t>The tentative plan is summarized in the following slides.</a:t>
            </a:r>
          </a:p>
        </p:txBody>
      </p:sp>
    </p:spTree>
    <p:extLst>
      <p:ext uri="{BB962C8B-B14F-4D97-AF65-F5344CB8AC3E}">
        <p14:creationId xmlns:p14="http://schemas.microsoft.com/office/powerpoint/2010/main" val="217747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main objective of the ATF3 is to maximize the luminosity potential of ILC.</a:t>
            </a:r>
          </a:p>
          <a:p>
            <a:r>
              <a:rPr lang="en-US" dirty="0"/>
              <a:t>Two task has been identified:</a:t>
            </a:r>
          </a:p>
          <a:p>
            <a:r>
              <a:rPr lang="en-US" dirty="0"/>
              <a:t>- The system design of beam optics and hardware for the ILC FFS based on established technologies</a:t>
            </a:r>
          </a:p>
          <a:p>
            <a:r>
              <a:rPr lang="en-US" dirty="0"/>
              <a:t>- The necessary beam experiments to solve the long term stability operation issues, the deep understanding of the high-order aberration's and the R&amp;D on complementary studies as beam instrumentation or other as collimation, kicker technologies....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7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b="1" dirty="0">
                <a:ea typeface="MS PGothic" charset="0"/>
                <a:cs typeface="MS PGothic" charset="0"/>
              </a:rPr>
              <a:t>Vibrations long-term monitoring system – ATF2 upgrade – 2021/22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To have data of all shifts even if no vibrations studies are planned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To increase the possibility to use this monitoring with dynamics beam studies by all the collaborators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New setup has to be discussed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Installation before end of 2021 could be possible if various factors are going in the right way…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b="1" dirty="0">
                <a:ea typeface="MS PGothic" charset="0"/>
                <a:cs typeface="MS PGothic" charset="0"/>
              </a:rPr>
              <a:t>FONT FB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Beam size as a function of beam charge (left) and distribution of IP vertical angle jitter (right) for two bunch operation with feedback on (unﬁlled points, dashed line) and feedback o˙ (ﬁlled points, solid line). Each point represents a single beam size measurement. The lines are ﬁts of intensity parameter equation. 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The figure show how the Wakefield effects on beam size are reduced by the FONT upstream FB. This motivates the importance of long-term beam control.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b="1" dirty="0">
                <a:ea typeface="MS PGothic" charset="0"/>
                <a:cs typeface="MS PGothic" charset="0"/>
              </a:rPr>
              <a:t>Cavity BPMs recap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C-band (6426 MHz) copper cavity BPM system, tuners for X-coupling </a:t>
            </a:r>
            <a:r>
              <a:rPr lang="en-US" sz="900" dirty="0" err="1">
                <a:ea typeface="MS PGothic" charset="0"/>
                <a:cs typeface="MS PGothic" charset="0"/>
              </a:rPr>
              <a:t>minimisation</a:t>
            </a:r>
            <a:r>
              <a:rPr lang="en-US" sz="900" dirty="0">
                <a:ea typeface="MS PGothic" charset="0"/>
                <a:cs typeface="MS PGothic" charset="0"/>
              </a:rPr>
              <a:t>, capacitive adapters, 2a = 20 mm, cavities produced by PAL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Beam pipe continues into respective magnet, rigid mounting, calibrations using magnet movers or “dogleg” bumps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PCB electronics by SLAC, most units have 20 dB attenuation at the front (direct contribution into NF)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Oﬀ-the-shelf Struck 14 bit, 125 MS/s </a:t>
            </a:r>
            <a:r>
              <a:rPr lang="en-US" sz="900" dirty="0" err="1">
                <a:ea typeface="MS PGothic" charset="0"/>
                <a:cs typeface="MS PGothic" charset="0"/>
              </a:rPr>
              <a:t>digitisers</a:t>
            </a:r>
            <a:endParaRPr lang="en-US" sz="900" dirty="0">
              <a:ea typeface="MS PGothic" charset="0"/>
              <a:cs typeface="MS PGothic" charset="0"/>
            </a:endParaRP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Digital processing, calibration, scripting </a:t>
            </a:r>
            <a:r>
              <a:rPr lang="en-US" sz="900" dirty="0" err="1">
                <a:ea typeface="MS PGothic" charset="0"/>
                <a:cs typeface="MS PGothic" charset="0"/>
              </a:rPr>
              <a:t>etc</a:t>
            </a:r>
            <a:r>
              <a:rPr lang="en-US" sz="900" dirty="0">
                <a:ea typeface="MS PGothic" charset="0"/>
                <a:cs typeface="MS PGothic" charset="0"/>
              </a:rPr>
              <a:t> by RHUL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The system has been working with very little maintenance since ~2010, 24/7, any problems usually arise from start/stop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Best resolution ~20-30 nm (no </a:t>
            </a:r>
            <a:r>
              <a:rPr lang="en-US" sz="900" dirty="0" err="1">
                <a:ea typeface="MS PGothic" charset="0"/>
                <a:cs typeface="MS PGothic" charset="0"/>
              </a:rPr>
              <a:t>att</a:t>
            </a:r>
            <a:r>
              <a:rPr lang="en-US" sz="900" dirty="0">
                <a:ea typeface="MS PGothic" charset="0"/>
                <a:cs typeface="MS PGothic" charset="0"/>
              </a:rPr>
              <a:t>), typical ~200-300 nm (with </a:t>
            </a:r>
            <a:r>
              <a:rPr lang="en-US" sz="900" dirty="0" err="1">
                <a:ea typeface="MS PGothic" charset="0"/>
                <a:cs typeface="MS PGothic" charset="0"/>
              </a:rPr>
              <a:t>att</a:t>
            </a:r>
            <a:r>
              <a:rPr lang="en-US" sz="900" dirty="0">
                <a:ea typeface="MS PGothic" charset="0"/>
                <a:cs typeface="MS PGothic" charset="0"/>
              </a:rPr>
              <a:t>), degradation to ~1-3 um when reaching 1 mm oﬀset (with </a:t>
            </a:r>
            <a:r>
              <a:rPr lang="en-US" sz="900" dirty="0" err="1">
                <a:ea typeface="MS PGothic" charset="0"/>
                <a:cs typeface="MS PGothic" charset="0"/>
              </a:rPr>
              <a:t>att</a:t>
            </a:r>
            <a:r>
              <a:rPr lang="en-US" sz="900" dirty="0">
                <a:ea typeface="MS PGothic" charset="0"/>
                <a:cs typeface="MS PGothic" charset="0"/>
              </a:rPr>
              <a:t>) — designed for 100 nm resolution, +/- 100 um range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~1/3 of cavities have been removed to reduce </a:t>
            </a:r>
            <a:r>
              <a:rPr lang="en-US" sz="900" dirty="0" err="1">
                <a:ea typeface="MS PGothic" charset="0"/>
                <a:cs typeface="MS PGothic" charset="0"/>
              </a:rPr>
              <a:t>wakeﬁelds</a:t>
            </a:r>
            <a:endParaRPr lang="en-US" sz="900" dirty="0">
              <a:ea typeface="MS PGothic" charset="0"/>
              <a:cs typeface="MS PGothic" charset="0"/>
            </a:endParaRP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•	Larger ~40 mm aperture S-band cavities in the IP region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abandoned due to mechanical </a:t>
            </a:r>
            <a:r>
              <a:rPr lang="en-US" sz="900" dirty="0" smtClean="0">
                <a:ea typeface="MS PGothic" charset="0"/>
                <a:cs typeface="MS PGothic" charset="0"/>
              </a:rPr>
              <a:t>errors</a:t>
            </a: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 smtClean="0">
              <a:ea typeface="MS PGothic" charset="0"/>
              <a:cs typeface="MS PGothic" charset="0"/>
            </a:endParaRP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 smtClean="0">
              <a:ea typeface="MS PGothic" charset="0"/>
              <a:cs typeface="MS PGothic" charset="0"/>
            </a:endParaRP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 smtClean="0">
                <a:ea typeface="MS PGothic" charset="0"/>
                <a:cs typeface="MS PGothic" charset="0"/>
              </a:rPr>
              <a:t>2020/2021</a:t>
            </a:r>
            <a:r>
              <a:rPr lang="en-US" sz="900" baseline="0" dirty="0" smtClean="0">
                <a:ea typeface="MS PGothic" charset="0"/>
                <a:cs typeface="MS PGothic" charset="0"/>
              </a:rPr>
              <a:t> were blank years</a:t>
            </a:r>
            <a:endParaRPr lang="en-US" sz="900" dirty="0">
              <a:ea typeface="MS PGothic" charset="0"/>
              <a:cs typeface="MS PGothic" charset="0"/>
            </a:endParaRPr>
          </a:p>
          <a:p>
            <a:pPr marL="0" indent="0"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buFont typeface="Arial" panose="020B0604020202020204" pitchFamily="34" charset="0"/>
              <a:buNone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2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76AF3-106D-4C45-B8C1-7F18C278399A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Entrez votre nom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239E-5CFC-4EA3-9F9C-DF60679EE9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27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86831-FB4A-4C1E-9292-B9B47DFF8260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Entrez votre nom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239E-5CFC-4EA3-9F9C-DF60679EE9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078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86831-FB4A-4C1E-9292-B9B47DFF8260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Entrez votre nom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239E-5CFC-4EA3-9F9C-DF60679EE92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74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9046" y="1293603"/>
            <a:ext cx="8641213" cy="31485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 hangingPunct="1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060" y="1521888"/>
            <a:ext cx="8655185" cy="172247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063" y="3294432"/>
            <a:ext cx="8655187" cy="915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6719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61" y="611022"/>
            <a:ext cx="5433727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61" y="1785376"/>
            <a:ext cx="5433727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0419" y="358898"/>
            <a:ext cx="4871720" cy="531069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7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228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6155" y="367789"/>
            <a:ext cx="2029883" cy="5567557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604" y="367789"/>
            <a:ext cx="8910343" cy="55675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9782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424" y="4956878"/>
            <a:ext cx="11320504" cy="1527117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997">
                <a:solidFill>
                  <a:srgbClr val="004C97"/>
                </a:solidFill>
                <a:latin typeface="Helvetica"/>
              </a:defRPr>
            </a:lvl1pPr>
            <a:lvl2pPr marL="45656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2pPr>
            <a:lvl3pPr marL="91312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3pPr>
            <a:lvl4pPr marL="136968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4pPr>
            <a:lvl5pPr marL="182624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58" y="-1"/>
            <a:ext cx="12240197" cy="89569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424" y="3946353"/>
            <a:ext cx="11320505" cy="1001656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FontTx/>
              <a:buNone/>
              <a:defRPr sz="3196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796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796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796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796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58" y="815876"/>
            <a:ext cx="12240197" cy="296198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6" y="249496"/>
            <a:ext cx="12001866" cy="3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97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483" y="970201"/>
            <a:ext cx="11551306" cy="5052336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3 March 2021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8" y="6495180"/>
            <a:ext cx="8340793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AR10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7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484" y="970201"/>
            <a:ext cx="5602478" cy="3628741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0086" y="970201"/>
            <a:ext cx="5614656" cy="3628741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502" y="4758483"/>
            <a:ext cx="5601460" cy="126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0083" y="4758483"/>
            <a:ext cx="5602477" cy="126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3 March 2021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7" y="6495180"/>
            <a:ext cx="8340793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AR10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1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482" y="957517"/>
            <a:ext cx="4032987" cy="5015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18696" y="957519"/>
            <a:ext cx="7122713" cy="5015699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1412" y="6495179"/>
            <a:ext cx="899553" cy="240965"/>
          </a:xfrm>
        </p:spPr>
        <p:txBody>
          <a:bodyPr/>
          <a:lstStyle>
            <a:lvl1pPr>
              <a:defRPr sz="1198" smtClean="0"/>
            </a:lvl1pPr>
          </a:lstStyle>
          <a:p>
            <a:pPr>
              <a:defRPr/>
            </a:pPr>
            <a:r>
              <a:rPr lang="fr-FR"/>
              <a:t>3 March 2021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38676" y="6495180"/>
            <a:ext cx="8340795" cy="249684"/>
          </a:xfrm>
        </p:spPr>
        <p:txBody>
          <a:bodyPr/>
          <a:lstStyle>
            <a:lvl1pPr>
              <a:defRPr sz="1198" dirty="0" smtClean="0"/>
            </a:lvl1pPr>
          </a:lstStyle>
          <a:p>
            <a:pPr>
              <a:defRPr/>
            </a:pPr>
            <a:r>
              <a:rPr lang="en-US"/>
              <a:t>AR10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198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483" y="253674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62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453" y="970201"/>
            <a:ext cx="11570335" cy="372154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598">
                <a:solidFill>
                  <a:srgbClr val="505050"/>
                </a:solidFill>
              </a:defRPr>
            </a:lvl1pPr>
            <a:lvl2pPr marL="456560" indent="0">
              <a:buNone/>
              <a:defRPr sz="2796"/>
            </a:lvl2pPr>
            <a:lvl3pPr marL="913120" indent="0">
              <a:buNone/>
              <a:defRPr sz="2397"/>
            </a:lvl3pPr>
            <a:lvl4pPr marL="1369680" indent="0">
              <a:buNone/>
              <a:defRPr sz="1997"/>
            </a:lvl4pPr>
            <a:lvl5pPr marL="1826240" indent="0">
              <a:buNone/>
              <a:defRPr sz="1997"/>
            </a:lvl5pPr>
            <a:lvl6pPr marL="2282800" indent="0">
              <a:buNone/>
              <a:defRPr sz="1997"/>
            </a:lvl6pPr>
            <a:lvl7pPr marL="2739360" indent="0">
              <a:buNone/>
              <a:defRPr sz="1997"/>
            </a:lvl7pPr>
            <a:lvl8pPr marL="3195919" indent="0">
              <a:buNone/>
              <a:defRPr sz="1997"/>
            </a:lvl8pPr>
            <a:lvl9pPr marL="3652479" indent="0">
              <a:buNone/>
              <a:defRPr sz="199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453" y="4936140"/>
            <a:ext cx="11570335" cy="1089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3 March 2021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8" y="6495180"/>
            <a:ext cx="8327261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AR10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50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1412" y="6495179"/>
            <a:ext cx="899553" cy="240965"/>
          </a:xfrm>
        </p:spPr>
        <p:txBody>
          <a:bodyPr/>
          <a:lstStyle/>
          <a:p>
            <a:pPr>
              <a:defRPr/>
            </a:pPr>
            <a:r>
              <a:rPr lang="fr-FR"/>
              <a:t>3 March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8677" y="6495180"/>
            <a:ext cx="8338504" cy="242536"/>
          </a:xfrm>
        </p:spPr>
        <p:txBody>
          <a:bodyPr/>
          <a:lstStyle/>
          <a:p>
            <a:pPr>
              <a:defRPr/>
            </a:pPr>
            <a:r>
              <a:rPr lang="en-US"/>
              <a:t>AR10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025" y="253648"/>
            <a:ext cx="11555534" cy="579486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8817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 March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8678" y="6495180"/>
            <a:ext cx="8354326" cy="242536"/>
          </a:xfrm>
        </p:spPr>
        <p:txBody>
          <a:bodyPr/>
          <a:lstStyle/>
          <a:p>
            <a:pPr>
              <a:defRPr/>
            </a:pPr>
            <a:r>
              <a:rPr lang="en-US"/>
              <a:t>AR10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3973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6484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999060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1588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24213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3973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6484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999060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1588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24213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3973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6484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99060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1588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24213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2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5491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3" y="103520"/>
            <a:ext cx="11570335" cy="64084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39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83" y="1041598"/>
            <a:ext cx="11551306" cy="4980939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404040"/>
                </a:solidFill>
              </a:defRPr>
            </a:lvl1pPr>
            <a:lvl2pPr>
              <a:defRPr sz="2197">
                <a:solidFill>
                  <a:srgbClr val="404040"/>
                </a:solidFill>
              </a:defRPr>
            </a:lvl2pPr>
            <a:lvl3pPr>
              <a:defRPr sz="1997">
                <a:solidFill>
                  <a:srgbClr val="404040"/>
                </a:solidFill>
              </a:defRPr>
            </a:lvl3pPr>
            <a:lvl4pPr>
              <a:defRPr sz="1797">
                <a:solidFill>
                  <a:srgbClr val="40404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1060" y="6506051"/>
            <a:ext cx="1433605" cy="240965"/>
          </a:xfrm>
        </p:spPr>
        <p:txBody>
          <a:bodyPr/>
          <a:lstStyle>
            <a:lvl1pPr>
              <a:defRPr sz="1198"/>
            </a:lvl1pPr>
          </a:lstStyle>
          <a:p>
            <a:r>
              <a:rPr lang="fr-FR" altLang="en-US"/>
              <a:t>3 March 2021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98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AR10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98"/>
            </a:lvl1pPr>
          </a:lstStyle>
          <a:p>
            <a:fld id="{52E9C158-AEF1-41A2-A6CE-6F0BAB305EFD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0" cy="6848475"/>
          </a:xfrm>
          <a:prstGeom prst="rect">
            <a:avLst/>
          </a:prstGeom>
        </p:spPr>
      </p:pic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3979617" y="3136607"/>
            <a:ext cx="8817834" cy="1467983"/>
          </a:xfrm>
        </p:spPr>
        <p:txBody>
          <a:bodyPr/>
          <a:lstStyle>
            <a:lvl1pPr algn="l">
              <a:defRPr sz="3595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595" b="1" dirty="0" smtClean="0">
                <a:solidFill>
                  <a:srgbClr val="153449"/>
                </a:solidFill>
              </a:rPr>
              <a:t>Titre de la présentation</a:t>
            </a:r>
            <a:br>
              <a:rPr lang="fr-FR" sz="3595" b="1" dirty="0" smtClean="0">
                <a:solidFill>
                  <a:srgbClr val="153449"/>
                </a:solidFill>
              </a:rPr>
            </a:br>
            <a:r>
              <a:rPr lang="fr-FR" sz="2297" dirty="0" smtClean="0">
                <a:solidFill>
                  <a:srgbClr val="01B2CD"/>
                </a:solidFill>
              </a:rPr>
              <a:t>Sous-titre de la présentation</a:t>
            </a:r>
            <a:br>
              <a:rPr lang="fr-FR" sz="2297" dirty="0" smtClean="0">
                <a:solidFill>
                  <a:srgbClr val="01B2CD"/>
                </a:solidFill>
              </a:rPr>
            </a:br>
            <a:r>
              <a:rPr lang="fr-FR" sz="1797" dirty="0" smtClean="0">
                <a:solidFill>
                  <a:srgbClr val="153449"/>
                </a:solidFill>
              </a:rPr>
              <a:t>7 MARS </a:t>
            </a:r>
            <a:r>
              <a:rPr lang="fr-FR" sz="1797" baseline="0" dirty="0" smtClean="0">
                <a:solidFill>
                  <a:srgbClr val="153449"/>
                </a:solidFill>
              </a:rPr>
              <a:t>2016</a:t>
            </a:r>
            <a:endParaRPr lang="fr-FR" sz="1797" dirty="0">
              <a:solidFill>
                <a:srgbClr val="1534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75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448" y="2127468"/>
            <a:ext cx="10352405" cy="1467983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6895" y="3880802"/>
            <a:ext cx="8525510" cy="17501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82350" y="6445835"/>
            <a:ext cx="3509940" cy="312765"/>
          </a:xfrm>
          <a:prstGeom prst="rect">
            <a:avLst/>
          </a:prstGeom>
        </p:spPr>
        <p:txBody>
          <a:bodyPr/>
          <a:lstStyle>
            <a:lvl1pPr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20435" y="6445835"/>
            <a:ext cx="4110514" cy="312765"/>
          </a:xfrm>
          <a:prstGeom prst="rect">
            <a:avLst/>
          </a:prstGeom>
        </p:spPr>
        <p:txBody>
          <a:bodyPr/>
          <a:lstStyle>
            <a:lvl1pPr algn="ctr"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501541" y="6445835"/>
            <a:ext cx="1375137" cy="312765"/>
          </a:xfrm>
          <a:prstGeom prst="rect">
            <a:avLst/>
          </a:prstGeom>
        </p:spPr>
        <p:txBody>
          <a:bodyPr/>
          <a:lstStyle>
            <a:lvl1pPr algn="r">
              <a:defRPr sz="1198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197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82350" y="6445835"/>
            <a:ext cx="3509940" cy="312765"/>
          </a:xfrm>
          <a:prstGeom prst="rect">
            <a:avLst/>
          </a:prstGeom>
        </p:spPr>
        <p:txBody>
          <a:bodyPr/>
          <a:lstStyle>
            <a:lvl1pPr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20435" y="6445835"/>
            <a:ext cx="4110514" cy="312765"/>
          </a:xfrm>
          <a:prstGeom prst="rect">
            <a:avLst/>
          </a:prstGeom>
        </p:spPr>
        <p:txBody>
          <a:bodyPr/>
          <a:lstStyle>
            <a:lvl1pPr algn="ctr"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501050" y="6445835"/>
            <a:ext cx="1376165" cy="312765"/>
          </a:xfrm>
          <a:prstGeom prst="rect">
            <a:avLst/>
          </a:prstGeom>
        </p:spPr>
        <p:txBody>
          <a:bodyPr/>
          <a:lstStyle>
            <a:lvl1pPr algn="r">
              <a:defRPr sz="1198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8596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2081" y="4400781"/>
            <a:ext cx="10352405" cy="1360183"/>
          </a:xfrm>
        </p:spPr>
        <p:txBody>
          <a:bodyPr anchor="t"/>
          <a:lstStyle>
            <a:lvl1pPr algn="l">
              <a:defRPr sz="3994" b="1" cap="all"/>
            </a:lvl1pPr>
          </a:lstStyle>
          <a:p>
            <a:r>
              <a:rPr lang="en-US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2081" y="2902677"/>
            <a:ext cx="10352405" cy="1498103"/>
          </a:xfrm>
        </p:spPr>
        <p:txBody>
          <a:bodyPr anchor="b"/>
          <a:lstStyle>
            <a:lvl1pPr marL="0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1pPr>
            <a:lvl2pPr marL="456560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2pPr>
            <a:lvl3pPr marL="91312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680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240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00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360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5919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479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82350" y="6445835"/>
            <a:ext cx="3509940" cy="312765"/>
          </a:xfrm>
          <a:prstGeom prst="rect">
            <a:avLst/>
          </a:prstGeom>
        </p:spPr>
        <p:txBody>
          <a:bodyPr/>
          <a:lstStyle>
            <a:lvl1pPr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20435" y="6445835"/>
            <a:ext cx="4110514" cy="312765"/>
          </a:xfrm>
          <a:prstGeom prst="rect">
            <a:avLst/>
          </a:prstGeom>
        </p:spPr>
        <p:txBody>
          <a:bodyPr/>
          <a:lstStyle>
            <a:lvl1pPr algn="ctr"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501049" y="6445835"/>
            <a:ext cx="1376165" cy="312765"/>
          </a:xfrm>
          <a:prstGeom prst="rect">
            <a:avLst/>
          </a:prstGeom>
        </p:spPr>
        <p:txBody>
          <a:bodyPr/>
          <a:lstStyle>
            <a:lvl1pPr algn="r">
              <a:defRPr sz="1198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958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8965" y="1597979"/>
            <a:ext cx="5379191" cy="4519677"/>
          </a:xfrm>
        </p:spPr>
        <p:txBody>
          <a:bodyPr/>
          <a:lstStyle>
            <a:lvl1pPr>
              <a:defRPr sz="2796"/>
            </a:lvl1pPr>
            <a:lvl2pPr>
              <a:defRPr sz="2397"/>
            </a:lvl2pPr>
            <a:lvl3pPr>
              <a:defRPr sz="1997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1144" y="1597979"/>
            <a:ext cx="5379191" cy="4519677"/>
          </a:xfrm>
        </p:spPr>
        <p:txBody>
          <a:bodyPr/>
          <a:lstStyle>
            <a:lvl1pPr>
              <a:defRPr sz="2796"/>
            </a:lvl1pPr>
            <a:lvl2pPr>
              <a:defRPr sz="2397"/>
            </a:lvl2pPr>
            <a:lvl3pPr>
              <a:defRPr sz="1997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82350" y="6445835"/>
            <a:ext cx="3509940" cy="312765"/>
          </a:xfrm>
          <a:prstGeom prst="rect">
            <a:avLst/>
          </a:prstGeom>
        </p:spPr>
        <p:txBody>
          <a:bodyPr/>
          <a:lstStyle>
            <a:lvl1pPr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20435" y="6445835"/>
            <a:ext cx="4109315" cy="312765"/>
          </a:xfrm>
          <a:prstGeom prst="rect">
            <a:avLst/>
          </a:prstGeom>
        </p:spPr>
        <p:txBody>
          <a:bodyPr/>
          <a:lstStyle>
            <a:lvl1pPr algn="ctr"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501049" y="6445835"/>
            <a:ext cx="1376165" cy="312765"/>
          </a:xfrm>
          <a:prstGeom prst="rect">
            <a:avLst/>
          </a:prstGeom>
        </p:spPr>
        <p:txBody>
          <a:bodyPr/>
          <a:lstStyle>
            <a:lvl1pPr algn="r">
              <a:defRPr sz="1198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285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965" y="1532981"/>
            <a:ext cx="5381306" cy="638873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60" indent="0">
              <a:buNone/>
              <a:defRPr sz="1997" b="1"/>
            </a:lvl2pPr>
            <a:lvl3pPr marL="913120" indent="0">
              <a:buNone/>
              <a:defRPr sz="1797" b="1"/>
            </a:lvl3pPr>
            <a:lvl4pPr marL="1369680" indent="0">
              <a:buNone/>
              <a:defRPr sz="1598" b="1"/>
            </a:lvl4pPr>
            <a:lvl5pPr marL="1826240" indent="0">
              <a:buNone/>
              <a:defRPr sz="1598" b="1"/>
            </a:lvl5pPr>
            <a:lvl6pPr marL="2282800" indent="0">
              <a:buNone/>
              <a:defRPr sz="1598" b="1"/>
            </a:lvl6pPr>
            <a:lvl7pPr marL="2739360" indent="0">
              <a:buNone/>
              <a:defRPr sz="1598" b="1"/>
            </a:lvl7pPr>
            <a:lvl8pPr marL="3195919" indent="0">
              <a:buNone/>
              <a:defRPr sz="1598" b="1"/>
            </a:lvl8pPr>
            <a:lvl9pPr marL="3652479" indent="0">
              <a:buNone/>
              <a:defRPr sz="1598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8965" y="2171854"/>
            <a:ext cx="5381306" cy="3945800"/>
          </a:xfrm>
        </p:spPr>
        <p:txBody>
          <a:bodyPr/>
          <a:lstStyle>
            <a:lvl1pPr>
              <a:defRPr sz="2397"/>
            </a:lvl1pPr>
            <a:lvl2pPr>
              <a:defRPr sz="1997"/>
            </a:lvl2pPr>
            <a:lvl3pPr>
              <a:defRPr sz="1797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86917" y="1532981"/>
            <a:ext cx="5383419" cy="638873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60" indent="0">
              <a:buNone/>
              <a:defRPr sz="1997" b="1"/>
            </a:lvl2pPr>
            <a:lvl3pPr marL="913120" indent="0">
              <a:buNone/>
              <a:defRPr sz="1797" b="1"/>
            </a:lvl3pPr>
            <a:lvl4pPr marL="1369680" indent="0">
              <a:buNone/>
              <a:defRPr sz="1598" b="1"/>
            </a:lvl4pPr>
            <a:lvl5pPr marL="1826240" indent="0">
              <a:buNone/>
              <a:defRPr sz="1598" b="1"/>
            </a:lvl5pPr>
            <a:lvl6pPr marL="2282800" indent="0">
              <a:buNone/>
              <a:defRPr sz="1598" b="1"/>
            </a:lvl6pPr>
            <a:lvl7pPr marL="2739360" indent="0">
              <a:buNone/>
              <a:defRPr sz="1598" b="1"/>
            </a:lvl7pPr>
            <a:lvl8pPr marL="3195919" indent="0">
              <a:buNone/>
              <a:defRPr sz="1598" b="1"/>
            </a:lvl8pPr>
            <a:lvl9pPr marL="3652479" indent="0">
              <a:buNone/>
              <a:defRPr sz="1598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86917" y="2171854"/>
            <a:ext cx="5383419" cy="3945800"/>
          </a:xfrm>
        </p:spPr>
        <p:txBody>
          <a:bodyPr/>
          <a:lstStyle>
            <a:lvl1pPr>
              <a:defRPr sz="2397"/>
            </a:lvl1pPr>
            <a:lvl2pPr>
              <a:defRPr sz="1997"/>
            </a:lvl2pPr>
            <a:lvl3pPr>
              <a:defRPr sz="1797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82350" y="6445835"/>
            <a:ext cx="3509940" cy="312765"/>
          </a:xfrm>
          <a:prstGeom prst="rect">
            <a:avLst/>
          </a:prstGeom>
        </p:spPr>
        <p:txBody>
          <a:bodyPr/>
          <a:lstStyle>
            <a:lvl1pPr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20435" y="6445835"/>
            <a:ext cx="4110514" cy="312765"/>
          </a:xfrm>
          <a:prstGeom prst="rect">
            <a:avLst/>
          </a:prstGeom>
        </p:spPr>
        <p:txBody>
          <a:bodyPr/>
          <a:lstStyle>
            <a:lvl1pPr algn="ctr"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501050" y="6445835"/>
            <a:ext cx="1376165" cy="312765"/>
          </a:xfrm>
          <a:prstGeom prst="rect">
            <a:avLst/>
          </a:prstGeom>
        </p:spPr>
        <p:txBody>
          <a:bodyPr/>
          <a:lstStyle>
            <a:lvl1pPr algn="r">
              <a:defRPr sz="1198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9448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82350" y="6445835"/>
            <a:ext cx="3509940" cy="312765"/>
          </a:xfrm>
          <a:prstGeom prst="rect">
            <a:avLst/>
          </a:prstGeom>
        </p:spPr>
        <p:txBody>
          <a:bodyPr/>
          <a:lstStyle>
            <a:lvl1pPr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501050" y="6445835"/>
            <a:ext cx="1376165" cy="312765"/>
          </a:xfrm>
          <a:prstGeom prst="rect">
            <a:avLst/>
          </a:prstGeom>
        </p:spPr>
        <p:txBody>
          <a:bodyPr/>
          <a:lstStyle>
            <a:lvl1pPr algn="r">
              <a:defRPr sz="1198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20435" y="6445835"/>
            <a:ext cx="4110514" cy="312765"/>
          </a:xfrm>
          <a:prstGeom prst="rect">
            <a:avLst/>
          </a:prstGeom>
        </p:spPr>
        <p:txBody>
          <a:bodyPr/>
          <a:lstStyle>
            <a:lvl1pPr algn="ctr"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1534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55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95913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7791C0-29CA-724C-AA44-053B75711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1120804"/>
            <a:ext cx="9134475" cy="2384284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BE8C009-4033-B343-A1F8-2C619FB13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3" y="3597035"/>
            <a:ext cx="9134475" cy="16534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60" indent="0" algn="ctr">
              <a:buNone/>
              <a:defRPr sz="1997"/>
            </a:lvl2pPr>
            <a:lvl3pPr marL="913120" indent="0" algn="ctr">
              <a:buNone/>
              <a:defRPr sz="1797"/>
            </a:lvl3pPr>
            <a:lvl4pPr marL="1369680" indent="0" algn="ctr">
              <a:buNone/>
              <a:defRPr sz="1598"/>
            </a:lvl4pPr>
            <a:lvl5pPr marL="1826240" indent="0" algn="ctr">
              <a:buNone/>
              <a:defRPr sz="1598"/>
            </a:lvl5pPr>
            <a:lvl6pPr marL="2282800" indent="0" algn="ctr">
              <a:buNone/>
              <a:defRPr sz="1598"/>
            </a:lvl6pPr>
            <a:lvl7pPr marL="2739360" indent="0" algn="ctr">
              <a:buNone/>
              <a:defRPr sz="1598"/>
            </a:lvl7pPr>
            <a:lvl8pPr marL="3195919" indent="0" algn="ctr">
              <a:buNone/>
              <a:defRPr sz="1598"/>
            </a:lvl8pPr>
            <a:lvl9pPr marL="3652479" indent="0" algn="ctr">
              <a:buNone/>
              <a:defRPr sz="1598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6BF5F6-1397-B14E-9189-970B30499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9A4A6B-2D22-E249-B1AA-72EFA6CB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0E3085-F1E0-B54E-9671-38CD32D9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840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17" y="3348150"/>
            <a:ext cx="11210876" cy="1467983"/>
          </a:xfrm>
        </p:spPr>
        <p:txBody>
          <a:bodyPr/>
          <a:lstStyle/>
          <a:p>
            <a:r>
              <a:rPr lang="en-US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217" y="4764405"/>
            <a:ext cx="11210876" cy="97132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127" y="363033"/>
            <a:ext cx="11191051" cy="283292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3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9D923A-3BC8-D64E-9C70-7490F366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A80C95-F010-B144-B9B4-32D4C8B3C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11ABE5-3313-EB43-AA3F-98156DB6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224116-B7B8-7D4E-981D-1A0DE5C60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8B2501-AF61-824B-BC51-DC2CA428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494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E0B7C7-FED7-C640-97A5-8D3B7260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984" y="1707364"/>
            <a:ext cx="10504646" cy="2848775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8B91687-DA6F-C748-A61D-0433028C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984" y="4583089"/>
            <a:ext cx="10504646" cy="1498103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60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2pPr>
            <a:lvl3pPr marL="913120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968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24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8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36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591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47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905C82-C91B-554B-805F-77D1859FC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253417-A4CB-2042-B9B0-365B578E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4B70D5-4F8F-B842-B5A4-877A012B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850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0005D-0E11-2C4C-9009-A05D0E6C8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ED8359-DA87-8B4F-A332-95312D950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327" y="1823090"/>
            <a:ext cx="5176203" cy="4345294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4140D85-4178-6449-8A88-96D95599A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770" y="1823090"/>
            <a:ext cx="5176203" cy="4345294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2534151-6C09-D44F-BFA4-54F64073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E52622-5898-E245-8FC2-CE2A95A6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0F77AA3-3836-774E-8574-68DFE141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99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D98FE2-7C1E-674C-88AC-28EAC77D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3" y="364618"/>
            <a:ext cx="10504646" cy="1323722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69E4280-83ED-0646-8148-3ABD6D1A1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914" y="1678828"/>
            <a:ext cx="5152414" cy="822768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60" indent="0">
              <a:buNone/>
              <a:defRPr sz="1997" b="1"/>
            </a:lvl2pPr>
            <a:lvl3pPr marL="913120" indent="0">
              <a:buNone/>
              <a:defRPr sz="1797" b="1"/>
            </a:lvl3pPr>
            <a:lvl4pPr marL="1369680" indent="0">
              <a:buNone/>
              <a:defRPr sz="1598" b="1"/>
            </a:lvl4pPr>
            <a:lvl5pPr marL="1826240" indent="0">
              <a:buNone/>
              <a:defRPr sz="1598" b="1"/>
            </a:lvl5pPr>
            <a:lvl6pPr marL="2282800" indent="0">
              <a:buNone/>
              <a:defRPr sz="1598" b="1"/>
            </a:lvl6pPr>
            <a:lvl7pPr marL="2739360" indent="0">
              <a:buNone/>
              <a:defRPr sz="1598" b="1"/>
            </a:lvl7pPr>
            <a:lvl8pPr marL="3195919" indent="0">
              <a:buNone/>
              <a:defRPr sz="1598" b="1"/>
            </a:lvl8pPr>
            <a:lvl9pPr marL="3652479" indent="0">
              <a:buNone/>
              <a:defRPr sz="1598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17EEDE-8CC8-0F4E-8CDA-EC3F6E8EB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914" y="2501595"/>
            <a:ext cx="5152414" cy="3679471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BE2FBB3-7753-E243-9DF9-10B33DA66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5771" y="1678828"/>
            <a:ext cx="5177789" cy="822768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60" indent="0">
              <a:buNone/>
              <a:defRPr sz="1997" b="1"/>
            </a:lvl2pPr>
            <a:lvl3pPr marL="913120" indent="0">
              <a:buNone/>
              <a:defRPr sz="1797" b="1"/>
            </a:lvl3pPr>
            <a:lvl4pPr marL="1369680" indent="0">
              <a:buNone/>
              <a:defRPr sz="1598" b="1"/>
            </a:lvl4pPr>
            <a:lvl5pPr marL="1826240" indent="0">
              <a:buNone/>
              <a:defRPr sz="1598" b="1"/>
            </a:lvl5pPr>
            <a:lvl6pPr marL="2282800" indent="0">
              <a:buNone/>
              <a:defRPr sz="1598" b="1"/>
            </a:lvl6pPr>
            <a:lvl7pPr marL="2739360" indent="0">
              <a:buNone/>
              <a:defRPr sz="1598" b="1"/>
            </a:lvl7pPr>
            <a:lvl8pPr marL="3195919" indent="0">
              <a:buNone/>
              <a:defRPr sz="1598" b="1"/>
            </a:lvl8pPr>
            <a:lvl9pPr marL="3652479" indent="0">
              <a:buNone/>
              <a:defRPr sz="1598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2C86A1B-6C5E-FC46-BABF-88CB631CE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771" y="2501595"/>
            <a:ext cx="5177789" cy="3679471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5709A02-E59D-0142-A809-159E77B6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06D5A40-9485-FC43-A913-CF9AB7D7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C2D203C-9E3B-E140-AC1D-8671FB77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8754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CABE4A-C374-B847-B39E-6E314433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06CF067-6658-004C-B39F-B4A7CEBA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41C4C45-CCC6-6A47-BE56-104761CF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CA85BD-FEA9-2E46-BFCC-A7D3A55F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690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BF458AD-0183-4445-8A33-47A9B879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04A6CD0-D900-9848-A7E4-C07C0D246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9B281C-FDBA-C547-8B7B-0164980A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960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6C7556-68C6-0B4E-82EE-0F94355F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4" y="456565"/>
            <a:ext cx="3928141" cy="1597978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3063CD-8CD6-EE43-BED3-D72BC3D67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789" y="986054"/>
            <a:ext cx="6165771" cy="4866856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7"/>
            </a:lvl4pPr>
            <a:lvl5pPr>
              <a:defRPr sz="1997"/>
            </a:lvl5pPr>
            <a:lvl6pPr>
              <a:defRPr sz="1997"/>
            </a:lvl6pPr>
            <a:lvl7pPr>
              <a:defRPr sz="1997"/>
            </a:lvl7pPr>
            <a:lvl8pPr>
              <a:defRPr sz="1997"/>
            </a:lvl8pPr>
            <a:lvl9pPr>
              <a:defRPr sz="1997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FCAC96-2479-5C45-8A8D-5469A6631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14" y="2054543"/>
            <a:ext cx="3928141" cy="3806294"/>
          </a:xfrm>
        </p:spPr>
        <p:txBody>
          <a:bodyPr/>
          <a:lstStyle>
            <a:lvl1pPr marL="0" indent="0">
              <a:buNone/>
              <a:defRPr sz="1598"/>
            </a:lvl1pPr>
            <a:lvl2pPr marL="456560" indent="0">
              <a:buNone/>
              <a:defRPr sz="1398"/>
            </a:lvl2pPr>
            <a:lvl3pPr marL="913120" indent="0">
              <a:buNone/>
              <a:defRPr sz="1198"/>
            </a:lvl3pPr>
            <a:lvl4pPr marL="1369680" indent="0">
              <a:buNone/>
              <a:defRPr sz="999"/>
            </a:lvl4pPr>
            <a:lvl5pPr marL="1826240" indent="0">
              <a:buNone/>
              <a:defRPr sz="999"/>
            </a:lvl5pPr>
            <a:lvl6pPr marL="2282800" indent="0">
              <a:buNone/>
              <a:defRPr sz="999"/>
            </a:lvl6pPr>
            <a:lvl7pPr marL="2739360" indent="0">
              <a:buNone/>
              <a:defRPr sz="999"/>
            </a:lvl7pPr>
            <a:lvl8pPr marL="3195919" indent="0">
              <a:buNone/>
              <a:defRPr sz="999"/>
            </a:lvl8pPr>
            <a:lvl9pPr marL="3652479" indent="0">
              <a:buNone/>
              <a:defRPr sz="999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23CF925-9ACB-D544-842D-0938D5576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4C8BC2-FF86-054E-A71A-E48C0A8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51831E5-9CEB-274F-B777-70E3821D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604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C4EC8C-9FB7-1443-BE6A-01FFAE29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4" y="456565"/>
            <a:ext cx="3928141" cy="1597978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B7A242D-792D-5A4D-879A-14AE29DD0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7789" y="986054"/>
            <a:ext cx="6165771" cy="4866856"/>
          </a:xfrm>
        </p:spPr>
        <p:txBody>
          <a:bodyPr/>
          <a:lstStyle>
            <a:lvl1pPr marL="0" indent="0">
              <a:buNone/>
              <a:defRPr sz="3196"/>
            </a:lvl1pPr>
            <a:lvl2pPr marL="456560" indent="0">
              <a:buNone/>
              <a:defRPr sz="2796"/>
            </a:lvl2pPr>
            <a:lvl3pPr marL="913120" indent="0">
              <a:buNone/>
              <a:defRPr sz="2397"/>
            </a:lvl3pPr>
            <a:lvl4pPr marL="1369680" indent="0">
              <a:buNone/>
              <a:defRPr sz="1997"/>
            </a:lvl4pPr>
            <a:lvl5pPr marL="1826240" indent="0">
              <a:buNone/>
              <a:defRPr sz="1997"/>
            </a:lvl5pPr>
            <a:lvl6pPr marL="2282800" indent="0">
              <a:buNone/>
              <a:defRPr sz="1997"/>
            </a:lvl6pPr>
            <a:lvl7pPr marL="2739360" indent="0">
              <a:buNone/>
              <a:defRPr sz="1997"/>
            </a:lvl7pPr>
            <a:lvl8pPr marL="3195919" indent="0">
              <a:buNone/>
              <a:defRPr sz="1997"/>
            </a:lvl8pPr>
            <a:lvl9pPr marL="3652479" indent="0">
              <a:buNone/>
              <a:defRPr sz="1997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28EF7D-BDBD-5F46-80ED-949F4A03F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14" y="2054543"/>
            <a:ext cx="3928141" cy="3806294"/>
          </a:xfrm>
        </p:spPr>
        <p:txBody>
          <a:bodyPr/>
          <a:lstStyle>
            <a:lvl1pPr marL="0" indent="0">
              <a:buNone/>
              <a:defRPr sz="1598"/>
            </a:lvl1pPr>
            <a:lvl2pPr marL="456560" indent="0">
              <a:buNone/>
              <a:defRPr sz="1398"/>
            </a:lvl2pPr>
            <a:lvl3pPr marL="913120" indent="0">
              <a:buNone/>
              <a:defRPr sz="1198"/>
            </a:lvl3pPr>
            <a:lvl4pPr marL="1369680" indent="0">
              <a:buNone/>
              <a:defRPr sz="999"/>
            </a:lvl4pPr>
            <a:lvl5pPr marL="1826240" indent="0">
              <a:buNone/>
              <a:defRPr sz="999"/>
            </a:lvl5pPr>
            <a:lvl6pPr marL="2282800" indent="0">
              <a:buNone/>
              <a:defRPr sz="999"/>
            </a:lvl6pPr>
            <a:lvl7pPr marL="2739360" indent="0">
              <a:buNone/>
              <a:defRPr sz="999"/>
            </a:lvl7pPr>
            <a:lvl8pPr marL="3195919" indent="0">
              <a:buNone/>
              <a:defRPr sz="999"/>
            </a:lvl8pPr>
            <a:lvl9pPr marL="3652479" indent="0">
              <a:buNone/>
              <a:defRPr sz="999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C6F283E-82BD-EC47-B278-346BBECA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B5F124-4FDF-A841-9F0E-22ABB375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E600BD-4570-BF40-A181-E4C8829E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4007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3C1999-C576-D842-BDF3-F5893948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B858D04-55C0-DB4B-8564-7AAF37D5D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3F136D-B28B-864C-8AA1-0A69490E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0EF14D-045F-B040-B15F-6B493B75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44156C-C7B8-2B40-8347-0F37A2A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58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F58B0BE-4A69-A84D-9D4F-2D2DA577E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15811" y="364618"/>
            <a:ext cx="2626162" cy="5803766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2C314A-5F9C-5B4C-BA12-746C62ADC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327" y="364618"/>
            <a:ext cx="7726243" cy="5803766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6EB510-607C-FD4B-A08B-5A74C96D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47DF84-C486-D649-B8FA-D8088062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F4730E-9125-DA4D-BC04-A2AC50B1A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83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7" y="2399812"/>
            <a:ext cx="10730894" cy="1360183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7" y="3730822"/>
            <a:ext cx="10730894" cy="149810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320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</p:spPr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604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163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2" y="107430"/>
            <a:ext cx="10711865" cy="13350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2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02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8161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8161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152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951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481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58" y="611022"/>
            <a:ext cx="5115306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178" y="367788"/>
            <a:ext cx="5115306" cy="5567557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58" y="1785376"/>
            <a:ext cx="5115306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‹N°›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357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5" y="1597978"/>
            <a:ext cx="10711865" cy="433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8627" y="6266954"/>
            <a:ext cx="2841837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fr-FR" kern="1200">
                <a:solidFill>
                  <a:prstClr val="white"/>
                </a:solidFill>
                <a:latin typeface="News Gothic MT"/>
              </a:rPr>
              <a:t>3 March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248" y="6266954"/>
            <a:ext cx="644786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en-US" kern="1200">
                <a:solidFill>
                  <a:prstClr val="white"/>
                </a:solidFill>
                <a:latin typeface="News Gothic MT"/>
              </a:rPr>
              <a:t>AR10</a:t>
            </a:r>
            <a:endParaRPr lang="fr-FR" kern="120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9572" y="6266954"/>
            <a:ext cx="131942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hangingPunct="1"/>
            <a:fld id="{617C510A-7687-CB44-A886-7EC5AB743307}" type="slidenum">
              <a:rPr lang="fr-FR" kern="1200" smtClean="0">
                <a:solidFill>
                  <a:prstClr val="white"/>
                </a:solidFill>
                <a:latin typeface="News Gothic MT"/>
              </a:rPr>
              <a:pPr hangingPunct="1"/>
              <a:t>‹N°›</a:t>
            </a:fld>
            <a:endParaRPr lang="fr-FR" kern="1200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5568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3 March 2021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7" y="6495180"/>
            <a:ext cx="8338504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AR10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591060" y="4471265"/>
            <a:ext cx="1433605" cy="2409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397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567" y="6250170"/>
            <a:ext cx="11587251" cy="197715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600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hf hdr="0" dt="0"/>
  <p:txStyles>
    <p:titleStyle>
      <a:lvl1pPr algn="l" defTabSz="456560" rtl="0" eaLnBrk="1" fontAlgn="base" hangingPunct="1">
        <a:spcBef>
          <a:spcPct val="0"/>
        </a:spcBef>
        <a:spcAft>
          <a:spcPct val="0"/>
        </a:spcAft>
        <a:defRPr sz="1698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656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312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6968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624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420" indent="-34242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1910" indent="-28535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140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3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796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452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1080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7pPr>
      <a:lvl8pPr marL="342419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8pPr>
      <a:lvl9pPr marL="388075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9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9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068315" y="68305"/>
            <a:ext cx="6828080" cy="4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712715" y="1597979"/>
            <a:ext cx="9857621" cy="451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3" name="Espace réservé du contenu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5" y="204916"/>
            <a:ext cx="1438500" cy="358231"/>
          </a:xfrm>
          <a:prstGeom prst="rect">
            <a:avLst/>
          </a:prstGeom>
        </p:spPr>
      </p:pic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581850" y="6445835"/>
            <a:ext cx="3507627" cy="312765"/>
          </a:xfrm>
          <a:prstGeom prst="rect">
            <a:avLst/>
          </a:prstGeom>
        </p:spPr>
        <p:txBody>
          <a:bodyPr/>
          <a:lstStyle>
            <a:lvl1pPr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01541" y="6444373"/>
            <a:ext cx="1375137" cy="312765"/>
          </a:xfrm>
          <a:prstGeom prst="rect">
            <a:avLst/>
          </a:prstGeom>
        </p:spPr>
        <p:txBody>
          <a:bodyPr/>
          <a:lstStyle>
            <a:lvl1pPr algn="r">
              <a:defRPr sz="1198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1481655" y="6463810"/>
            <a:ext cx="1029966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959000" y="639910"/>
            <a:ext cx="8664565" cy="0"/>
          </a:xfrm>
          <a:prstGeom prst="line">
            <a:avLst/>
          </a:prstGeom>
          <a:ln w="12700">
            <a:solidFill>
              <a:srgbClr val="00B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416680" y="560820"/>
            <a:ext cx="8256990" cy="3595"/>
          </a:xfrm>
          <a:prstGeom prst="line">
            <a:avLst/>
          </a:prstGeom>
          <a:ln w="12700">
            <a:solidFill>
              <a:srgbClr val="173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5720435" y="6445835"/>
            <a:ext cx="4110514" cy="312765"/>
          </a:xfrm>
          <a:prstGeom prst="rect">
            <a:avLst/>
          </a:prstGeom>
        </p:spPr>
        <p:txBody>
          <a:bodyPr/>
          <a:lstStyle>
            <a:lvl1pPr algn="ctr">
              <a:defRPr sz="1198" baseline="0">
                <a:latin typeface="calibri" charset="0"/>
              </a:defRPr>
            </a:lvl1pPr>
          </a:lstStyle>
          <a:p>
            <a:endParaRPr lang="fr-FR" dirty="0">
              <a:solidFill>
                <a:srgbClr val="1534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9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397" kern="1200">
          <a:solidFill>
            <a:srgbClr val="1735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5pPr>
      <a:lvl6pPr marL="456560"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6pPr>
      <a:lvl7pPr marL="913120"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7pPr>
      <a:lvl8pPr marL="1369680"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8pPr>
      <a:lvl9pPr marL="1826240" algn="ctr" rtl="0" eaLnBrk="1" fontAlgn="base" hangingPunct="1">
        <a:spcBef>
          <a:spcPct val="0"/>
        </a:spcBef>
        <a:spcAft>
          <a:spcPct val="0"/>
        </a:spcAft>
        <a:defRPr sz="4394">
          <a:solidFill>
            <a:schemeClr val="tx1"/>
          </a:solidFill>
          <a:latin typeface="Calibri" pitchFamily="34" charset="0"/>
        </a:defRPr>
      </a:lvl9pPr>
    </p:titleStyle>
    <p:bodyStyle>
      <a:lvl1pPr marL="342420" indent="-34242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1pPr>
      <a:lvl2pPr marL="741910" indent="-2853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400" indent="-22828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960" indent="-22828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97" kern="1200">
          <a:solidFill>
            <a:schemeClr val="tx1"/>
          </a:solidFill>
          <a:latin typeface="+mn-lt"/>
          <a:ea typeface="+mn-ea"/>
          <a:cs typeface="+mn-cs"/>
        </a:defRPr>
      </a:lvl4pPr>
      <a:lvl5pPr marL="2054520" indent="-22828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997" kern="1200">
          <a:solidFill>
            <a:schemeClr val="tx1"/>
          </a:solidFill>
          <a:latin typeface="+mn-lt"/>
          <a:ea typeface="+mn-ea"/>
          <a:cs typeface="+mn-cs"/>
        </a:defRPr>
      </a:lvl5pPr>
      <a:lvl6pPr marL="2511080" indent="-228280" algn="l" defTabSz="913120" rtl="0" eaLnBrk="1" latinLnBrk="0" hangingPunct="1">
        <a:spcBef>
          <a:spcPct val="20000"/>
        </a:spcBef>
        <a:buFont typeface="Arial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9" indent="-228280" algn="l" defTabSz="913120" rtl="0" eaLnBrk="1" latinLnBrk="0" hangingPunct="1">
        <a:spcBef>
          <a:spcPct val="20000"/>
        </a:spcBef>
        <a:buFont typeface="Arial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7pPr>
      <a:lvl8pPr marL="3424199" indent="-228280" algn="l" defTabSz="913120" rtl="0" eaLnBrk="1" latinLnBrk="0" hangingPunct="1">
        <a:spcBef>
          <a:spcPct val="20000"/>
        </a:spcBef>
        <a:buFont typeface="Arial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8pPr>
      <a:lvl9pPr marL="3880759" indent="-228280" algn="l" defTabSz="913120" rtl="0" eaLnBrk="1" latinLnBrk="0" hangingPunct="1">
        <a:spcBef>
          <a:spcPct val="20000"/>
        </a:spcBef>
        <a:buFont typeface="Arial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0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0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0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0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9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9" algn="l" defTabSz="91312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45AFB6F-3846-BE42-A113-F9465CB45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27" y="364618"/>
            <a:ext cx="10504646" cy="1323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D66B1EA-5DB5-CC4B-A558-21C813354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327" y="1823090"/>
            <a:ext cx="10504646" cy="434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F5C92A-1B45-D44D-B8C8-130861E2D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327" y="6347522"/>
            <a:ext cx="2740343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B1DDB-9402-FE40-8381-B47742866F40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9855EE-F6D8-3843-BF17-804E7B4E8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4393" y="6347522"/>
            <a:ext cx="411051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B2F799-C0BB-2947-BFA6-5DD37BC9B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1630" y="6347522"/>
            <a:ext cx="2740343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50595-64B5-D047-97A8-5C40FA1B6C28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01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3120" rtl="0" eaLnBrk="1" latinLnBrk="0" hangingPunct="1">
        <a:lnSpc>
          <a:spcPct val="90000"/>
        </a:lnSpc>
        <a:spcBef>
          <a:spcPct val="0"/>
        </a:spcBef>
        <a:buNone/>
        <a:defRPr kumimoji="1"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0" indent="-228280" algn="l" defTabSz="91312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kumimoji="1"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40" indent="-228280" algn="l" defTabSz="91312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00" indent="-228280" algn="l" defTabSz="91312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960" indent="-228280" algn="l" defTabSz="91312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4520" indent="-228280" algn="l" defTabSz="91312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11080" indent="-228280" algn="l" defTabSz="91312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9" indent="-228280" algn="l" defTabSz="91312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4199" indent="-228280" algn="l" defTabSz="91312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80759" indent="-228280" algn="l" defTabSz="91312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0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0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0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0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9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9" algn="l" defTabSz="913120" rtl="0" eaLnBrk="1" latinLnBrk="0" hangingPunct="1">
        <a:defRPr kumimoji="1"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tiff"/><Relationship Id="rId18" Type="http://schemas.openxmlformats.org/officeDocument/2006/relationships/image" Target="../media/image22.tiff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12" Type="http://schemas.openxmlformats.org/officeDocument/2006/relationships/image" Target="../media/image16.tiff"/><Relationship Id="rId17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5" Type="http://schemas.openxmlformats.org/officeDocument/2006/relationships/image" Target="../media/image19.tiff"/><Relationship Id="rId10" Type="http://schemas.openxmlformats.org/officeDocument/2006/relationships/image" Target="../media/image14.tiff"/><Relationship Id="rId19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image" Target="../media/image13.tiff"/><Relationship Id="rId14" Type="http://schemas.openxmlformats.org/officeDocument/2006/relationships/image" Target="../media/image1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8.png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3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tif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72E9C6-67C2-194C-A2D4-E97D3759B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14" y="4675806"/>
            <a:ext cx="5856889" cy="2070534"/>
          </a:xfrm>
          <a:prstGeom prst="rect">
            <a:avLst/>
          </a:prstGeom>
        </p:spPr>
      </p:pic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1</a:t>
            </a:fld>
            <a:endParaRPr lang="en-US" sz="1400" dirty="0">
              <a:solidFill>
                <a:srgbClr val="336666"/>
              </a:solidFill>
            </a:endParaRPr>
          </a:p>
        </p:txBody>
      </p:sp>
      <p:pic>
        <p:nvPicPr>
          <p:cNvPr id="5" name="Image 4" descr="CCsup5_09_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67" y="6069293"/>
            <a:ext cx="2124725" cy="637196"/>
          </a:xfrm>
          <a:prstGeom prst="rect">
            <a:avLst/>
          </a:prstGeom>
        </p:spPr>
      </p:pic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9" name="Flecha a la derecha con muesca 18"/>
          <p:cNvSpPr/>
          <p:nvPr/>
        </p:nvSpPr>
        <p:spPr bwMode="auto">
          <a:xfrm>
            <a:off x="352248" y="2822899"/>
            <a:ext cx="11401226" cy="2124578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s-ES" sz="800" b="1" kern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037696" y="3523542"/>
            <a:ext cx="9952099" cy="766565"/>
          </a:xfrm>
        </p:spPr>
        <p:txBody>
          <a:bodyPr lIns="0" tIns="0" rIns="0" bIns="0"/>
          <a:lstStyle/>
          <a:p>
            <a:pPr marL="193675" indent="-193675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ATF2 studies and ILC preparation – AR10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5BA034-3F25-9F4F-AF12-105333846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7732" y="5803627"/>
            <a:ext cx="1393271" cy="9831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629758-6617-4147-A9AD-2B80A2A1A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013" y="4467732"/>
            <a:ext cx="1426671" cy="1009276"/>
          </a:xfrm>
          <a:prstGeom prst="rect">
            <a:avLst/>
          </a:prstGeom>
        </p:spPr>
      </p:pic>
      <p:pic>
        <p:nvPicPr>
          <p:cNvPr id="24" name="Image 1">
            <a:extLst>
              <a:ext uri="{FF2B5EF4-FFF2-40B4-BE49-F238E27FC236}">
                <a16:creationId xmlns:a16="http://schemas.microsoft.com/office/drawing/2014/main" id="{0011A65C-0881-0A4D-9536-EF97F010E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210" y="4745433"/>
            <a:ext cx="655924" cy="655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1AE334-5737-0044-819F-7208F73BF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939" y="5523293"/>
            <a:ext cx="2281322" cy="426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993C7-76EA-7F40-8E13-DDCC71F5F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9124" y="705439"/>
            <a:ext cx="5110136" cy="2702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D2562-ADF0-B743-A52D-FC6904A21A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53" y="101596"/>
            <a:ext cx="1583779" cy="1091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6F65A-0798-9143-916D-C0240AF820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1905" y="2469815"/>
            <a:ext cx="1395672" cy="780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D1D7D0-011B-FA4C-AEA5-D7F0AFCA13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197" y="2139714"/>
            <a:ext cx="1526629" cy="897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0524A9-B210-D54A-A402-37EDC7A762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724" y="1364872"/>
            <a:ext cx="778110" cy="635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18A287-3D3E-8B4B-9742-C104D6D5DB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9269" y="180019"/>
            <a:ext cx="1029991" cy="660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9599E7-2BC4-0F4C-AE52-77FA709773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9215" y="876676"/>
            <a:ext cx="740045" cy="687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D23AF8-95D2-A94A-A256-70FE805E5F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37574" y="126977"/>
            <a:ext cx="1477211" cy="419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05B83-C82F-1F49-AD37-706A3A0534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00476" y="288182"/>
            <a:ext cx="575527" cy="4172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8165B6-380C-E848-B6EC-73D641BEB6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31716" y="596926"/>
            <a:ext cx="594189" cy="26144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E901D9C-8AB0-D441-950C-EF7EF1900B34}"/>
              </a:ext>
            </a:extLst>
          </p:cNvPr>
          <p:cNvSpPr/>
          <p:nvPr/>
        </p:nvSpPr>
        <p:spPr>
          <a:xfrm>
            <a:off x="10298941" y="914820"/>
            <a:ext cx="1479584" cy="14465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pc="50" dirty="0">
                <a:ln w="9525" cmpd="sng">
                  <a:solidFill>
                    <a:srgbClr val="C00000"/>
                  </a:solidFill>
                  <a:prstDash val="solid"/>
                </a:ln>
                <a:pattFill prst="pct5">
                  <a:fgClr>
                    <a:srgbClr val="C00000"/>
                  </a:fgClr>
                  <a:bgClr>
                    <a:schemeClr val="bg1"/>
                  </a:bgClr>
                </a:patt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3B5BDB-2C02-2D4E-9C87-4590E64D33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332" y="895819"/>
            <a:ext cx="2565400" cy="147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729" y="4521825"/>
            <a:ext cx="4418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KEK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High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Accelerator Research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Tsukuba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LAL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Laboratoire de l'Accélérateur Linéaire, Orsay, France</a:t>
            </a:r>
            <a:b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LAPP-IN2P3-CNRS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Université de Savoie Mont Blanc, Annecy, France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0" y="1051273"/>
            <a:ext cx="4379769" cy="2268022"/>
          </a:xfrm>
          <a:prstGeom prst="rect">
            <a:avLst/>
          </a:prstGeom>
        </p:spPr>
      </p:pic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41005" y="6531734"/>
            <a:ext cx="494572" cy="200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kern="1200"/>
              <a:pPr defTabSz="913120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kern="12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832"/>
          <a:stretch/>
        </p:blipFill>
        <p:spPr>
          <a:xfrm>
            <a:off x="148010" y="3234251"/>
            <a:ext cx="3908705" cy="17000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39867" y="3614903"/>
            <a:ext cx="1356105" cy="82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98" kern="1200" dirty="0" err="1">
                <a:solidFill>
                  <a:prstClr val="black"/>
                </a:solidFill>
                <a:ea typeface="+mn-ea"/>
              </a:rPr>
              <a:t>Lumi</a:t>
            </a:r>
            <a:r>
              <a:rPr lang="en-US" sz="1598" kern="1200" dirty="0">
                <a:solidFill>
                  <a:prstClr val="black"/>
                </a:solidFill>
                <a:ea typeface="+mn-ea"/>
              </a:rPr>
              <a:t/>
            </a:r>
            <a:br>
              <a:rPr lang="en-US" sz="1598" kern="1200" dirty="0">
                <a:solidFill>
                  <a:prstClr val="black"/>
                </a:solidFill>
                <a:ea typeface="+mn-ea"/>
              </a:rPr>
            </a:br>
            <a:r>
              <a:rPr lang="en-US" sz="1598" kern="1200" dirty="0">
                <a:solidFill>
                  <a:prstClr val="black"/>
                </a:solidFill>
                <a:ea typeface="+mn-ea"/>
              </a:rPr>
              <a:t>Temporal measurement</a:t>
            </a:r>
          </a:p>
        </p:txBody>
      </p:sp>
      <p:sp>
        <p:nvSpPr>
          <p:cNvPr id="23" name="Flèche droite 22"/>
          <p:cNvSpPr/>
          <p:nvPr/>
        </p:nvSpPr>
        <p:spPr>
          <a:xfrm>
            <a:off x="4085635" y="3314676"/>
            <a:ext cx="431448" cy="3595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endParaRPr lang="fr-FR" sz="1797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8037" t="4095" r="8796" b="2038"/>
          <a:stretch/>
        </p:blipFill>
        <p:spPr>
          <a:xfrm>
            <a:off x="4939122" y="1732066"/>
            <a:ext cx="6759351" cy="2135784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flipV="1">
            <a:off x="6672450" y="2063300"/>
            <a:ext cx="143816" cy="202319"/>
          </a:xfrm>
          <a:prstGeom prst="line">
            <a:avLst/>
          </a:prstGeom>
          <a:ln w="25400">
            <a:solidFill>
              <a:schemeClr val="tx2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10627390" y="2111021"/>
            <a:ext cx="143816" cy="202319"/>
          </a:xfrm>
          <a:prstGeom prst="line">
            <a:avLst/>
          </a:prstGeom>
          <a:ln w="25400">
            <a:solidFill>
              <a:schemeClr val="tx2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312911" y="1816066"/>
            <a:ext cx="1306554" cy="261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98" b="1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Injection @12,5Hz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0117929" y="1849775"/>
            <a:ext cx="1200903" cy="261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98" b="1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Injection @25Hz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5443521" y="3189732"/>
            <a:ext cx="4351887" cy="3707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98" kern="1200" dirty="0">
                <a:solidFill>
                  <a:srgbClr val="EE1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PSD of the Luminosity</a:t>
            </a:r>
          </a:p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98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Max(PSD of the 4 seismic sensors) x offset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614650" y="3864660"/>
            <a:ext cx="7485899" cy="144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Except the peaks at 12,5 Hz &amp; 25 Hz dues to the injection, all the luminosity peaks are mainly dues to vibrations amplified by asymmetrical mechanical structures</a:t>
            </a:r>
          </a:p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1598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Publication: 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 </a:t>
            </a:r>
            <a:r>
              <a:rPr lang="en-US" sz="1198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Serluca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G. </a:t>
            </a:r>
            <a:r>
              <a:rPr lang="en-US" sz="1198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Balik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L. Brunetti, B. </a:t>
            </a:r>
            <a:r>
              <a:rPr lang="en-US" sz="1198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Aimard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A. </a:t>
            </a:r>
            <a:r>
              <a:rPr lang="en-US" sz="1198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Dominjon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P. </a:t>
            </a:r>
            <a:r>
              <a:rPr lang="en-US" sz="1198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Bambade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S. </a:t>
            </a:r>
            <a:r>
              <a:rPr lang="en-US" sz="1198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Wallon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S. Di Carlo, M. </a:t>
            </a:r>
            <a:r>
              <a:rPr lang="en-US" sz="1198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Masukawa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S. Uehara, Vibration and luminosity frequency analysis of the </a:t>
            </a:r>
            <a:r>
              <a:rPr lang="en-US" sz="1198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SuperKEKB</a:t>
            </a:r>
            <a:r>
              <a:rPr lang="en-US" sz="1198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collider, NIMA (2021).</a:t>
            </a:r>
          </a:p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en-US" sz="1598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 flipH="1" flipV="1">
            <a:off x="6070301" y="2265618"/>
            <a:ext cx="190517" cy="148881"/>
          </a:xfrm>
          <a:prstGeom prst="line">
            <a:avLst/>
          </a:prstGeom>
          <a:ln w="25400">
            <a:solidFill>
              <a:srgbClr val="C0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5403902" y="1999401"/>
            <a:ext cx="1071416" cy="430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98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1st mechanical mode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021128" y="1360887"/>
            <a:ext cx="1580286" cy="368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797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HER intensity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021127" y="1815483"/>
            <a:ext cx="1541868" cy="368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797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LER intensity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039855" y="2354896"/>
            <a:ext cx="1618706" cy="368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797" kern="120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Lumi</a:t>
            </a:r>
            <a:r>
              <a:rPr lang="en-US" sz="1797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machine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60" y="4953138"/>
            <a:ext cx="3670855" cy="1895337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890557" y="4981315"/>
            <a:ext cx="1356105" cy="33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98" kern="1200" dirty="0">
                <a:solidFill>
                  <a:prstClr val="black"/>
                </a:solidFill>
                <a:ea typeface="+mn-ea"/>
              </a:rPr>
              <a:t>Zoom 1s</a:t>
            </a:r>
          </a:p>
        </p:txBody>
      </p:sp>
      <p:sp>
        <p:nvSpPr>
          <p:cNvPr id="45" name="CDR writing ongoing (deadline December 2018)…"/>
          <p:cNvSpPr txBox="1"/>
          <p:nvPr/>
        </p:nvSpPr>
        <p:spPr>
          <a:xfrm>
            <a:off x="375985" y="776152"/>
            <a:ext cx="11538211" cy="31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b="1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Comparison vibrations vs Luminosity monitoring via </a:t>
            </a:r>
            <a:r>
              <a:rPr lang="en-US" sz="1598" b="1" kern="1200" dirty="0" err="1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Bhabha</a:t>
            </a: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 scattering (</a:t>
            </a:r>
            <a:r>
              <a:rPr lang="en-US" sz="1598" b="1" u="sng" kern="1200" dirty="0" err="1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IJCLab</a:t>
            </a: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 &amp; KEK)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609916" y="52356"/>
            <a:ext cx="6888718" cy="39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97" kern="1200" dirty="0" err="1">
                <a:ea typeface="+mn-ea"/>
              </a:rPr>
              <a:t>SuperKEKB</a:t>
            </a:r>
            <a:r>
              <a:rPr lang="en-US" sz="1997" kern="1200" dirty="0">
                <a:ea typeface="+mn-ea"/>
              </a:rPr>
              <a:t>: comparison vibrations – luminosity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05564" y="5073191"/>
            <a:ext cx="7304070" cy="64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797" b="1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This study highlights the effects of the dynamic of the cryostat on the beam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05564" y="5900805"/>
            <a:ext cx="7114524" cy="33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Presentation of these results at </a:t>
            </a:r>
            <a:r>
              <a:rPr lang="en-US" sz="1598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MDI </a:t>
            </a:r>
            <a:r>
              <a:rPr lang="en-US" sz="1598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SuperKEKB</a:t>
            </a: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(2020 May 19)</a:t>
            </a:r>
          </a:p>
        </p:txBody>
      </p:sp>
      <p:sp>
        <p:nvSpPr>
          <p:cNvPr id="6" name="Rectangle 5"/>
          <p:cNvSpPr/>
          <p:nvPr/>
        </p:nvSpPr>
        <p:spPr>
          <a:xfrm>
            <a:off x="7104221" y="6447203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PSD : Power Spectrum </a:t>
            </a:r>
            <a:r>
              <a:rPr lang="fr-FR" dirty="0" err="1" smtClean="0"/>
              <a:t>Densities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4295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 kern="1200"/>
              <a:pPr defTabSz="913120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 kern="1200"/>
          </a:p>
        </p:txBody>
      </p:sp>
      <p:sp>
        <p:nvSpPr>
          <p:cNvPr id="3" name="ZoneTexte 2"/>
          <p:cNvSpPr txBox="1"/>
          <p:nvPr/>
        </p:nvSpPr>
        <p:spPr>
          <a:xfrm>
            <a:off x="2609916" y="52356"/>
            <a:ext cx="6888718" cy="39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97" kern="1200" dirty="0" err="1">
                <a:ea typeface="+mn-ea"/>
              </a:rPr>
              <a:t>SuperKEKB</a:t>
            </a:r>
            <a:r>
              <a:rPr lang="en-US" sz="1997" kern="1200" dirty="0">
                <a:ea typeface="+mn-ea"/>
              </a:rPr>
              <a:t>: current studies</a:t>
            </a:r>
          </a:p>
        </p:txBody>
      </p:sp>
      <p:sp>
        <p:nvSpPr>
          <p:cNvPr id="4" name="CDR writing ongoing (deadline December 2018)…"/>
          <p:cNvSpPr txBox="1"/>
          <p:nvPr/>
        </p:nvSpPr>
        <p:spPr>
          <a:xfrm>
            <a:off x="375985" y="1114452"/>
            <a:ext cx="11538211" cy="31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b="1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Evaluation (SAD optics simulation) of the observed effects on the beam parameters due to the cryostat vibrations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00175" y="1432269"/>
            <a:ext cx="5646644" cy="33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Master 2 internship in progress (collaboration LAPP &amp; </a:t>
            </a:r>
            <a:r>
              <a:rPr lang="en-US" sz="1598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IJClab</a:t>
            </a: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CDR writing ongoing (deadline December 2018)…"/>
          <p:cNvSpPr txBox="1"/>
          <p:nvPr/>
        </p:nvSpPr>
        <p:spPr>
          <a:xfrm>
            <a:off x="394809" y="2489433"/>
            <a:ext cx="11538211" cy="31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b="1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Comparison luminosity – vibrations of coherent disturbances at low frequency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64" y="3064697"/>
            <a:ext cx="4114406" cy="18645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71" y="3064697"/>
            <a:ext cx="3942202" cy="1786511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2494222" y="2987973"/>
            <a:ext cx="647172" cy="91808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endParaRPr lang="fr-FR" sz="1797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521069" y="3560483"/>
            <a:ext cx="647172" cy="91808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endParaRPr lang="fr-FR" sz="1797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786" y="3399092"/>
            <a:ext cx="1515346" cy="11218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15215" y="4396217"/>
            <a:ext cx="1578488" cy="27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External disturbance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02844" y="5923703"/>
            <a:ext cx="11577186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797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various studies as the performances of the IP BPM control, the drift of the cryostat behavior in time…</a:t>
            </a:r>
            <a:endParaRPr lang="fr-FR" sz="1797" i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ZoneTexte 20"/>
          <p:cNvSpPr txBox="1"/>
          <p:nvPr/>
        </p:nvSpPr>
        <p:spPr>
          <a:xfrm>
            <a:off x="2278527" y="4914402"/>
            <a:ext cx="2214194" cy="276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PSD of the vertical displacement</a:t>
            </a:r>
            <a:endParaRPr lang="en-US" sz="1198" i="1" kern="1200" dirty="0">
              <a:solidFill>
                <a:srgbClr val="EE11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ZoneTexte 20"/>
          <p:cNvSpPr txBox="1"/>
          <p:nvPr/>
        </p:nvSpPr>
        <p:spPr>
          <a:xfrm>
            <a:off x="6092441" y="4854238"/>
            <a:ext cx="2815191" cy="276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PSD of the luminosity measurement (CH1)</a:t>
            </a:r>
            <a:endParaRPr lang="en-US" sz="1198" i="1" kern="1200" dirty="0">
              <a:solidFill>
                <a:srgbClr val="EE11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70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 kern="1200"/>
              <a:pPr defTabSz="913120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 kern="1200"/>
          </a:p>
        </p:txBody>
      </p:sp>
      <p:sp>
        <p:nvSpPr>
          <p:cNvPr id="3" name="ZoneTexte 2"/>
          <p:cNvSpPr txBox="1"/>
          <p:nvPr/>
        </p:nvSpPr>
        <p:spPr>
          <a:xfrm>
            <a:off x="2609916" y="52356"/>
            <a:ext cx="6888718" cy="39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97" kern="1200" dirty="0" err="1">
                <a:ea typeface="+mn-ea"/>
              </a:rPr>
              <a:t>SuperKEKB</a:t>
            </a:r>
            <a:r>
              <a:rPr lang="en-US" sz="1997" kern="1200" dirty="0">
                <a:ea typeface="+mn-ea"/>
              </a:rPr>
              <a:t>: Schedule &amp; budget</a:t>
            </a:r>
          </a:p>
        </p:txBody>
      </p:sp>
      <p:sp>
        <p:nvSpPr>
          <p:cNvPr id="6" name="CustomShape 6"/>
          <p:cNvSpPr/>
          <p:nvPr/>
        </p:nvSpPr>
        <p:spPr>
          <a:xfrm>
            <a:off x="815588" y="2137401"/>
            <a:ext cx="8142127" cy="1028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5" tIns="44938" rIns="89875" bIns="44938">
            <a:spAutoFit/>
          </a:bodyPr>
          <a:lstStyle/>
          <a:p>
            <a:pPr marL="342600" indent="-342240" defTabSz="913120" fontAlgn="base" hangingPunct="1">
              <a:spcBef>
                <a:spcPts val="241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"/>
            </a:pPr>
            <a:r>
              <a:rPr lang="en-US" sz="1398" kern="1200" spc="-1" dirty="0">
                <a:solidFill>
                  <a:prstClr val="black"/>
                </a:solidFill>
                <a:latin typeface="Calibri"/>
              </a:rPr>
              <a:t>Cabling of the sensors : beginning of the autumn 2018 by a supplier</a:t>
            </a:r>
          </a:p>
          <a:p>
            <a:pPr marL="342600" indent="-342240" defTabSz="913120" fontAlgn="base" hangingPunct="1">
              <a:spcBef>
                <a:spcPts val="241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"/>
            </a:pPr>
            <a:r>
              <a:rPr lang="en-US" sz="1398" kern="1200" spc="-1" dirty="0">
                <a:solidFill>
                  <a:prstClr val="black"/>
                </a:solidFill>
                <a:latin typeface="Calibri"/>
              </a:rPr>
              <a:t>Connections and first measurements (coherence, dynamics) : November 2018</a:t>
            </a:r>
          </a:p>
          <a:p>
            <a:pPr marL="342600" indent="-342240" defTabSz="913120" fontAlgn="base" hangingPunct="1">
              <a:spcBef>
                <a:spcPts val="241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"/>
            </a:pPr>
            <a:r>
              <a:rPr lang="en-US" sz="1398" kern="1200" spc="-1" dirty="0">
                <a:solidFill>
                  <a:prstClr val="black"/>
                </a:solidFill>
                <a:latin typeface="Calibri"/>
              </a:rPr>
              <a:t>First installation with two sensors (</a:t>
            </a:r>
            <a:r>
              <a:rPr lang="en-US" sz="1398" kern="1200" spc="-1" dirty="0" err="1">
                <a:solidFill>
                  <a:prstClr val="black"/>
                </a:solidFill>
                <a:latin typeface="Calibri"/>
              </a:rPr>
              <a:t>Guralp</a:t>
            </a:r>
            <a:r>
              <a:rPr lang="en-US" sz="1398" kern="1200" spc="-1" dirty="0">
                <a:solidFill>
                  <a:prstClr val="black"/>
                </a:solidFill>
                <a:latin typeface="Calibri"/>
              </a:rPr>
              <a:t> 6T): February 2019</a:t>
            </a:r>
          </a:p>
          <a:p>
            <a:pPr marL="342600" indent="-342240" defTabSz="913120" fontAlgn="base" hangingPunct="1">
              <a:spcBef>
                <a:spcPts val="241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"/>
            </a:pPr>
            <a:r>
              <a:rPr lang="en-US" sz="1398" kern="1200" spc="-1" dirty="0">
                <a:solidFill>
                  <a:prstClr val="black"/>
                </a:solidFill>
                <a:latin typeface="Calibri"/>
              </a:rPr>
              <a:t>Last installation with four sensors and an upgrade of the electronics : Autumn 2019</a:t>
            </a:r>
          </a:p>
        </p:txBody>
      </p:sp>
      <p:sp>
        <p:nvSpPr>
          <p:cNvPr id="10" name="CustomShape 4"/>
          <p:cNvSpPr/>
          <p:nvPr/>
        </p:nvSpPr>
        <p:spPr>
          <a:xfrm>
            <a:off x="475398" y="5382183"/>
            <a:ext cx="2378392" cy="313496"/>
          </a:xfrm>
          <a:prstGeom prst="rect">
            <a:avLst/>
          </a:prstGeom>
          <a:ln w="28575">
            <a:noFill/>
            <a:miter lim="400000"/>
          </a:ln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LAPP request: </a:t>
            </a:r>
          </a:p>
        </p:txBody>
      </p:sp>
      <p:sp>
        <p:nvSpPr>
          <p:cNvPr id="11" name="CustomShape 6"/>
          <p:cNvSpPr/>
          <p:nvPr/>
        </p:nvSpPr>
        <p:spPr>
          <a:xfrm>
            <a:off x="755482" y="5803764"/>
            <a:ext cx="8142127" cy="598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5" tIns="44938" rIns="89875" bIns="44938"/>
          <a:lstStyle/>
          <a:p>
            <a:pPr marL="342600" indent="-342240" defTabSz="913120" fontAlgn="base" hangingPunct="1">
              <a:spcBef>
                <a:spcPts val="241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1598" kern="12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 on site (2 persons)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46021" y="5764845"/>
            <a:ext cx="1761047" cy="33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1598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Total 6 </a:t>
            </a:r>
            <a:r>
              <a:rPr lang="fr-FR" sz="1598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Keuros</a:t>
            </a:r>
            <a:endParaRPr lang="fr-FR" sz="1598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ustomShape 4"/>
          <p:cNvSpPr/>
          <p:nvPr/>
        </p:nvSpPr>
        <p:spPr>
          <a:xfrm>
            <a:off x="442814" y="1770353"/>
            <a:ext cx="6019468" cy="313496"/>
          </a:xfrm>
          <a:prstGeom prst="rect">
            <a:avLst/>
          </a:prstGeom>
          <a:ln w="12700">
            <a:miter lim="400000"/>
          </a:ln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Past milestones </a:t>
            </a:r>
          </a:p>
        </p:txBody>
      </p:sp>
      <p:sp>
        <p:nvSpPr>
          <p:cNvPr id="15" name="CustomShape 4"/>
          <p:cNvSpPr/>
          <p:nvPr/>
        </p:nvSpPr>
        <p:spPr>
          <a:xfrm>
            <a:off x="442814" y="819115"/>
            <a:ext cx="6019468" cy="313496"/>
          </a:xfrm>
          <a:prstGeom prst="rect">
            <a:avLst/>
          </a:prstGeom>
          <a:ln w="12700">
            <a:miter lim="400000"/>
          </a:ln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Collaboration: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2910" y="1259831"/>
            <a:ext cx="2174239" cy="307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5" tIns="44938" rIns="89875" bIns="44938">
            <a:spAutoFit/>
          </a:bodyPr>
          <a:lstStyle/>
          <a:p>
            <a:pPr marL="285709" indent="-285350" defTabSz="913120" fontAlgn="base" hangingPunct="1">
              <a:spcBef>
                <a:spcPts val="599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98" kern="1200" spc="-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IJClab</a:t>
            </a:r>
            <a:r>
              <a:rPr lang="en-US" sz="1398" kern="12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KEK and LAPP</a:t>
            </a:r>
            <a:endParaRPr lang="fr-FR" sz="1398" kern="1200" spc="-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stomShape 4"/>
          <p:cNvSpPr/>
          <p:nvPr/>
        </p:nvSpPr>
        <p:spPr>
          <a:xfrm>
            <a:off x="442814" y="3203680"/>
            <a:ext cx="6019468" cy="313496"/>
          </a:xfrm>
          <a:prstGeom prst="rect">
            <a:avLst/>
          </a:prstGeom>
          <a:ln w="12700">
            <a:miter lim="400000"/>
          </a:ln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Next mission on site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358938" y="5368659"/>
            <a:ext cx="5730712" cy="346563"/>
          </a:xfrm>
          <a:prstGeom prst="roundRect">
            <a:avLst/>
          </a:prstGeom>
          <a:ln w="28575">
            <a:solidFill>
              <a:srgbClr val="C00000"/>
            </a:solidFill>
            <a:miter lim="400000"/>
          </a:ln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sz="1598" b="1" kern="120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CustomShape 4"/>
          <p:cNvSpPr/>
          <p:nvPr/>
        </p:nvSpPr>
        <p:spPr>
          <a:xfrm>
            <a:off x="815587" y="3586266"/>
            <a:ext cx="6019468" cy="303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5" tIns="44938" rIns="89875" bIns="44938"/>
          <a:lstStyle/>
          <a:p>
            <a:pPr marL="342600" indent="-342240" defTabSz="913120" fontAlgn="base" hangingPunct="1"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98" b="1" i="1" kern="1200" spc="-1" dirty="0">
                <a:solidFill>
                  <a:prstClr val="black"/>
                </a:solidFill>
                <a:latin typeface="Times New Roman"/>
              </a:rPr>
              <a:t>Target: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09916" y="3604719"/>
            <a:ext cx="9448097" cy="522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Analysis of the correlation between the beam position (KEK - BPMs), the vibrations level (LAPP - seismic sensors) and the luminosity (KEK&amp;LAL - in the transverse and in the vertical directions), with and without the IP feedback</a:t>
            </a:r>
            <a:endParaRPr lang="fr-FR" sz="1398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CustomShape 4"/>
          <p:cNvSpPr/>
          <p:nvPr/>
        </p:nvSpPr>
        <p:spPr>
          <a:xfrm>
            <a:off x="827929" y="4400127"/>
            <a:ext cx="6019468" cy="303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875" tIns="44938" rIns="89875" bIns="44938"/>
          <a:lstStyle/>
          <a:p>
            <a:pPr marL="342600" indent="-342240" defTabSz="913120" fontAlgn="base" hangingPunct="1"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98" b="1" i="1" kern="1200" spc="-1" dirty="0">
                <a:solidFill>
                  <a:prstClr val="black"/>
                </a:solidFill>
                <a:latin typeface="Times New Roman"/>
              </a:rPr>
              <a:t>Requirements: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09916" y="4466870"/>
            <a:ext cx="9448097" cy="522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Calibration of the sensors after 3 years of operation</a:t>
            </a:r>
          </a:p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Measurement of the ground coherence around the interaction region to improve the analysis</a:t>
            </a:r>
            <a:endParaRPr lang="fr-FR" sz="1398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24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ARD_16 : Magnetic </a:t>
            </a:r>
            <a:r>
              <a:rPr lang="en-US" dirty="0"/>
              <a:t>field monitoring and management for Superconducting RF cavities</a:t>
            </a:r>
            <a:endParaRPr lang="fr-FR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42802"/>
              </p:ext>
            </p:extLst>
          </p:nvPr>
        </p:nvGraphicFramePr>
        <p:xfrm>
          <a:off x="1174466" y="2656554"/>
          <a:ext cx="2423822" cy="142591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23822">
                  <a:extLst>
                    <a:ext uri="{9D8B030D-6E8A-4147-A177-3AD203B41FA5}">
                      <a16:colId xmlns:a16="http://schemas.microsoft.com/office/drawing/2014/main" val="3105628676"/>
                    </a:ext>
                  </a:extLst>
                </a:gridCol>
              </a:tblGrid>
              <a:tr h="3908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effectLst/>
                        </a:rPr>
                        <a:t>Juliette </a:t>
                      </a:r>
                      <a:r>
                        <a:rPr lang="en-US" sz="1600" kern="0" dirty="0">
                          <a:effectLst/>
                        </a:rPr>
                        <a:t>Plouin</a:t>
                      </a:r>
                      <a:endParaRPr lang="fr-FR" sz="1600" kern="100" dirty="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3348132324"/>
                  </a:ext>
                </a:extLst>
              </a:tr>
              <a:tr h="345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Enrico Cenni</a:t>
                      </a:r>
                      <a:endParaRPr lang="fr-FR" sz="1600" kern="10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442153569"/>
                  </a:ext>
                </a:extLst>
              </a:tr>
              <a:tr h="345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Marchand Claude</a:t>
                      </a:r>
                      <a:endParaRPr lang="fr-FR" sz="1600" kern="10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2079828168"/>
                  </a:ext>
                </a:extLst>
              </a:tr>
              <a:tr h="345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Thomas </a:t>
                      </a:r>
                      <a:r>
                        <a:rPr lang="en-US" sz="1600" kern="100" dirty="0" err="1">
                          <a:effectLst/>
                        </a:rPr>
                        <a:t>Proslier</a:t>
                      </a:r>
                      <a:endParaRPr lang="fr-FR" sz="1600" kern="100" dirty="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2593829086"/>
                  </a:ext>
                </a:extLst>
              </a:tr>
            </a:tbl>
          </a:graphicData>
        </a:graphic>
      </p:graphicFrame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03262"/>
              </p:ext>
            </p:extLst>
          </p:nvPr>
        </p:nvGraphicFramePr>
        <p:xfrm>
          <a:off x="6179129" y="2680745"/>
          <a:ext cx="2807854" cy="186017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07854">
                  <a:extLst>
                    <a:ext uri="{9D8B030D-6E8A-4147-A177-3AD203B41FA5}">
                      <a16:colId xmlns:a16="http://schemas.microsoft.com/office/drawing/2014/main" val="1942354200"/>
                    </a:ext>
                  </a:extLst>
                </a:gridCol>
              </a:tblGrid>
              <a:tr h="4105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kern="0" dirty="0" smtClean="0">
                          <a:effectLst/>
                        </a:rPr>
                        <a:t>Mika </a:t>
                      </a:r>
                      <a:r>
                        <a:rPr lang="fr-FR" sz="1600" kern="0" dirty="0" err="1">
                          <a:effectLst/>
                        </a:rPr>
                        <a:t>Masuzawa</a:t>
                      </a:r>
                      <a:endParaRPr lang="fr-FR" sz="1600" kern="100" dirty="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1558748312"/>
                  </a:ext>
                </a:extLst>
              </a:tr>
              <a:tr h="362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kern="0">
                          <a:effectLst/>
                        </a:rPr>
                        <a:t>Kensei Umemori</a:t>
                      </a:r>
                      <a:endParaRPr lang="fr-FR" sz="1600" kern="10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199398794"/>
                  </a:ext>
                </a:extLst>
              </a:tr>
              <a:tr h="362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kern="0" dirty="0" err="1">
                          <a:effectLst/>
                        </a:rPr>
                        <a:t>Kiyosumi</a:t>
                      </a:r>
                      <a:r>
                        <a:rPr lang="fr-FR" sz="1600" kern="0" dirty="0">
                          <a:effectLst/>
                        </a:rPr>
                        <a:t> </a:t>
                      </a:r>
                      <a:r>
                        <a:rPr lang="fr-FR" sz="1600" kern="0" dirty="0" err="1">
                          <a:effectLst/>
                        </a:rPr>
                        <a:t>Tsuchiya</a:t>
                      </a:r>
                      <a:endParaRPr lang="fr-FR" sz="1600" kern="100" dirty="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1336258801"/>
                  </a:ext>
                </a:extLst>
              </a:tr>
              <a:tr h="362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kern="0" dirty="0" err="1">
                          <a:effectLst/>
                        </a:rPr>
                        <a:t>Ryuichi</a:t>
                      </a:r>
                      <a:r>
                        <a:rPr lang="fr-FR" sz="1600" kern="0" dirty="0">
                          <a:effectLst/>
                        </a:rPr>
                        <a:t> </a:t>
                      </a:r>
                      <a:r>
                        <a:rPr lang="fr-FR" sz="1600" kern="0" dirty="0" err="1">
                          <a:effectLst/>
                        </a:rPr>
                        <a:t>Ueki</a:t>
                      </a:r>
                      <a:endParaRPr lang="fr-FR" sz="1600" kern="100" dirty="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1120938653"/>
                  </a:ext>
                </a:extLst>
              </a:tr>
              <a:tr h="362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effectLst/>
                        </a:rPr>
                        <a:t>Takafumi</a:t>
                      </a:r>
                      <a:r>
                        <a:rPr lang="en-US" sz="1600" kern="0" dirty="0">
                          <a:effectLst/>
                        </a:rPr>
                        <a:t> Okada</a:t>
                      </a:r>
                      <a:endParaRPr lang="fr-FR" sz="1600" kern="100" dirty="0">
                        <a:effectLst/>
                        <a:latin typeface="Century" panose="020406040505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838913397"/>
                  </a:ext>
                </a:extLst>
              </a:tr>
            </a:tbl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1076760" y="2170691"/>
            <a:ext cx="252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CEA – Saclay, France</a:t>
            </a:r>
            <a:endParaRPr lang="fr-FR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052706" y="2170691"/>
            <a:ext cx="324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KEK,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Tsukuba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21" y="4752794"/>
            <a:ext cx="1979712" cy="1615940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55" y="5257577"/>
            <a:ext cx="3658602" cy="11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7327" y="58420"/>
            <a:ext cx="10504646" cy="1323722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Motivation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8125" y="3166844"/>
            <a:ext cx="2719282" cy="1754326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cavity is cooled down to a superconducting state, some part of 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ambient magnetic field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(few µT)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trapped into the cavity.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85556" y="2758152"/>
            <a:ext cx="800645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prstClr val="black"/>
                </a:solidFill>
                <a:latin typeface="Calibri"/>
              </a:rPr>
              <a:t>T&gt; Tc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6764530" y="2717513"/>
            <a:ext cx="1224851" cy="366000"/>
          </a:xfrm>
          <a:prstGeom prst="rightArrow">
            <a:avLst/>
          </a:prstGeom>
          <a:gradFill flip="none" rotWithShape="1">
            <a:gsLst>
              <a:gs pos="0">
                <a:srgbClr val="0091C3"/>
              </a:gs>
              <a:gs pos="38000">
                <a:srgbClr val="00B0F0">
                  <a:tint val="44500"/>
                  <a:satMod val="160000"/>
                </a:srgbClr>
              </a:gs>
              <a:gs pos="100000">
                <a:srgbClr val="DC0528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sz="1600" kern="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029372" y="2765473"/>
            <a:ext cx="800645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prstClr val="black"/>
                </a:solidFill>
                <a:latin typeface="Calibri"/>
              </a:rPr>
              <a:t>T&lt; Tc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605134" y="2838681"/>
            <a:ext cx="1213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expulsion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Perfect Meissner effect 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48" y="3335395"/>
            <a:ext cx="1729039" cy="12614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52" y="2893561"/>
            <a:ext cx="1733650" cy="12910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888" y="4162120"/>
            <a:ext cx="1694163" cy="12388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74109" y="1638184"/>
            <a:ext cx="7207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Various studies progress around the world for achieving the high-Q operation of superconducting radio frequency (SRF) cavity. </a:t>
            </a:r>
          </a:p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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Necessity of reducing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surface resistance.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86881" y="5531598"/>
            <a:ext cx="7921901" cy="120032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R&amp;D AXIS OF THIS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Understand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mechanism of flux trapping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magnetic field mapping system to monitor the magnetic flux trapping and expulsion around the cavity during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cool down and warm up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644062" y="4199255"/>
            <a:ext cx="1213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expulsion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Imperfect Meissner effect 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3" y="1516757"/>
            <a:ext cx="2727957" cy="363727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4712269"/>
            <a:ext cx="26737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Monocell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739" y="240951"/>
            <a:ext cx="1174467" cy="958659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02" y="249690"/>
            <a:ext cx="3032896" cy="9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0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0141" y="386477"/>
            <a:ext cx="6656368" cy="936792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AMR (</a:t>
            </a:r>
            <a:r>
              <a:rPr lang="fr-FR" sz="3200" dirty="0" err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Anisotropic</a:t>
            </a:r>
            <a:r>
              <a:rPr lang="fr-FR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Magneto </a:t>
            </a:r>
            <a:r>
              <a:rPr lang="fr-FR" sz="3200" dirty="0" err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Resistance</a:t>
            </a:r>
            <a:r>
              <a:rPr lang="fr-FR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) </a:t>
            </a:r>
            <a:r>
              <a:rPr lang="fr-FR" sz="3200" dirty="0" err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sensors</a:t>
            </a:r>
            <a:endParaRPr lang="fr-FR" sz="3200" dirty="0"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2" y="2638090"/>
            <a:ext cx="6791318" cy="364057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2041236" y="2638090"/>
            <a:ext cx="646545" cy="1388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22218" y="1860428"/>
            <a:ext cx="19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Ferromagnetic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2035" t="11239" r="691" b="13337"/>
          <a:stretch/>
        </p:blipFill>
        <p:spPr>
          <a:xfrm rot="338115">
            <a:off x="7948772" y="1284432"/>
            <a:ext cx="2716356" cy="167102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739" y="240951"/>
            <a:ext cx="1174467" cy="958659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02" y="249690"/>
            <a:ext cx="3032896" cy="9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71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6831" y="544648"/>
            <a:ext cx="3205142" cy="6392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833901" y="2921401"/>
            <a:ext cx="1087773" cy="11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9547200" y="3072752"/>
            <a:ext cx="0" cy="411480"/>
          </a:xfrm>
          <a:prstGeom prst="straightConnector1">
            <a:avLst/>
          </a:prstGeom>
          <a:ln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9069904" y="3484232"/>
            <a:ext cx="530962" cy="0"/>
          </a:xfrm>
          <a:prstGeom prst="straightConnector1">
            <a:avLst/>
          </a:prstGeom>
          <a:ln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ouée 16"/>
          <p:cNvSpPr/>
          <p:nvPr/>
        </p:nvSpPr>
        <p:spPr>
          <a:xfrm>
            <a:off x="9439200" y="3376232"/>
            <a:ext cx="216000" cy="216000"/>
          </a:xfrm>
          <a:prstGeom prst="donut">
            <a:avLst>
              <a:gd name="adj" fmla="val 411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600866" y="2781874"/>
            <a:ext cx="51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z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833901" y="3072752"/>
            <a:ext cx="51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r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9393995" y="3493817"/>
            <a:ext cx="51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Symbol" panose="05050102010706020507" pitchFamily="18" charset="2"/>
                <a:cs typeface="Symap" panose="00000400000000000000" pitchFamily="2" charset="0"/>
              </a:rPr>
              <a:t>q</a:t>
            </a:r>
            <a:endParaRPr lang="fr-FR" dirty="0">
              <a:latin typeface="Symbol" panose="05050102010706020507" pitchFamily="18" charset="2"/>
              <a:cs typeface="Symap" panose="00000400000000000000" pitchFamily="2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599" y="2209632"/>
            <a:ext cx="2777924" cy="284158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22" name="Connecteur droit avec flèche 21"/>
          <p:cNvCxnSpPr>
            <a:stCxn id="27" idx="0"/>
          </p:cNvCxnSpPr>
          <p:nvPr/>
        </p:nvCxnSpPr>
        <p:spPr>
          <a:xfrm flipH="1" flipV="1">
            <a:off x="6079919" y="3679774"/>
            <a:ext cx="507249" cy="7866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6692239" y="2391723"/>
            <a:ext cx="512512" cy="6946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056160" y="1822358"/>
            <a:ext cx="5110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z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326551" y="4140034"/>
            <a:ext cx="5110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r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/>
          <p:cNvCxnSpPr>
            <a:stCxn id="25" idx="1"/>
          </p:cNvCxnSpPr>
          <p:nvPr/>
        </p:nvCxnSpPr>
        <p:spPr>
          <a:xfrm flipH="1" flipV="1">
            <a:off x="6770366" y="3787245"/>
            <a:ext cx="556185" cy="6451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357968" y="4466442"/>
            <a:ext cx="45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latin typeface="Symbol" panose="05050102010706020507" pitchFamily="18" charset="2"/>
                <a:cs typeface="Symap" panose="00000400000000000000" pitchFamily="2" charset="0"/>
              </a:rPr>
              <a:t>q</a:t>
            </a:r>
            <a:endParaRPr lang="fr-FR" sz="3200" dirty="0">
              <a:solidFill>
                <a:srgbClr val="FF0000"/>
              </a:solidFill>
              <a:latin typeface="Symbol" panose="05050102010706020507" pitchFamily="18" charset="2"/>
              <a:cs typeface="Symap" panose="000004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58968" y="3263482"/>
            <a:ext cx="782901" cy="4606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 flipH="1">
            <a:off x="7555908" y="3338038"/>
            <a:ext cx="344544" cy="341736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87" y="1842860"/>
            <a:ext cx="3194613" cy="389488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559244" y="1360693"/>
            <a:ext cx="261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Initial configuration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2" name="Flèche vers le bas 31"/>
          <p:cNvSpPr/>
          <p:nvPr/>
        </p:nvSpPr>
        <p:spPr>
          <a:xfrm>
            <a:off x="1526190" y="1835604"/>
            <a:ext cx="279061" cy="27703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682106" y="5737741"/>
            <a:ext cx="2487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New configuration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4" name="Flèche vers le bas 33"/>
          <p:cNvSpPr/>
          <p:nvPr/>
        </p:nvSpPr>
        <p:spPr>
          <a:xfrm flipV="1">
            <a:off x="1784194" y="5417713"/>
            <a:ext cx="304917" cy="340530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4698333" y="5644768"/>
            <a:ext cx="2487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New configuration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436566" y="5940881"/>
            <a:ext cx="2555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B050"/>
                </a:solidFill>
              </a:rPr>
              <a:t>Rotating</a:t>
            </a:r>
            <a:r>
              <a:rPr lang="fr-FR" sz="2400" dirty="0" smtClean="0">
                <a:solidFill>
                  <a:srgbClr val="00B050"/>
                </a:solidFill>
              </a:rPr>
              <a:t> </a:t>
            </a:r>
            <a:r>
              <a:rPr lang="fr-FR" sz="2400" dirty="0" err="1" smtClean="0">
                <a:solidFill>
                  <a:srgbClr val="00B050"/>
                </a:solidFill>
              </a:rPr>
              <a:t>device</a:t>
            </a:r>
            <a:r>
              <a:rPr lang="fr-FR" sz="24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sz="2400" dirty="0" smtClean="0">
                <a:solidFill>
                  <a:srgbClr val="00B050"/>
                </a:solidFill>
              </a:rPr>
              <a:t>(in </a:t>
            </a:r>
            <a:r>
              <a:rPr lang="fr-FR" sz="2400" dirty="0" err="1" smtClean="0">
                <a:solidFill>
                  <a:srgbClr val="00B050"/>
                </a:solidFill>
              </a:rPr>
              <a:t>development</a:t>
            </a:r>
            <a:r>
              <a:rPr lang="fr-FR" sz="2400" dirty="0" smtClean="0">
                <a:solidFill>
                  <a:srgbClr val="00B050"/>
                </a:solidFill>
              </a:rPr>
              <a:t>)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0519880" y="2112639"/>
            <a:ext cx="32332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>
                    <a:lumMod val="50000"/>
                  </a:schemeClr>
                </a:solidFill>
              </a:rPr>
              <a:t>CAVITY</a:t>
            </a:r>
            <a:endParaRPr lang="fr-F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8" name="Connecteur droit avec flèche 37"/>
          <p:cNvCxnSpPr>
            <a:stCxn id="36" idx="0"/>
          </p:cNvCxnSpPr>
          <p:nvPr/>
        </p:nvCxnSpPr>
        <p:spPr>
          <a:xfrm flipV="1">
            <a:off x="8714560" y="5320145"/>
            <a:ext cx="1059313" cy="62073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2069" y="12806"/>
            <a:ext cx="8389800" cy="1323722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AMR </a:t>
            </a:r>
            <a:r>
              <a:rPr lang="fr-FR" sz="3200" dirty="0" err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mapping</a:t>
            </a:r>
            <a:endParaRPr lang="fr-FR" sz="3200" dirty="0"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4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739" y="240951"/>
            <a:ext cx="1174467" cy="9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2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944" y="-33971"/>
            <a:ext cx="10504646" cy="1323722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AMR </a:t>
            </a:r>
            <a:r>
              <a:rPr lang="fr-FR" sz="3200" dirty="0" err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sensors</a:t>
            </a:r>
            <a:r>
              <a:rPr lang="fr-FR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</a:t>
            </a:r>
            <a:r>
              <a:rPr lang="fr-FR" sz="3200" dirty="0" err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sensitivity</a:t>
            </a:r>
            <a:r>
              <a:rPr lang="fr-FR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vs </a:t>
            </a:r>
            <a:r>
              <a:rPr lang="fr-FR" sz="3200" dirty="0" err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temperature</a:t>
            </a:r>
            <a:endParaRPr lang="fr-FR" sz="3200" dirty="0"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09" y="2153663"/>
            <a:ext cx="5832041" cy="4163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30789" y="5009567"/>
            <a:ext cx="4267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cs typeface="Times New Roman" panose="02020603050405020304" pitchFamily="18" charset="0"/>
                <a:sym typeface="Wingdings" panose="05000000000000000000" pitchFamily="2" charset="2"/>
              </a:rPr>
              <a:t>when temperature </a:t>
            </a:r>
          </a:p>
          <a:p>
            <a:r>
              <a:rPr lang="en-GB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Remnant magnetisation </a:t>
            </a:r>
          </a:p>
          <a:p>
            <a:r>
              <a:rPr lang="en-GB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				Sensitivity </a:t>
            </a:r>
            <a:r>
              <a:rPr lang="en-GB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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Coercive field </a:t>
            </a: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		Necessary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flip current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 and 		calibration is more difficult</a:t>
            </a:r>
            <a:endParaRPr lang="en-GB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665" y="2088449"/>
            <a:ext cx="3614925" cy="292111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37327" y="1560472"/>
            <a:ext cx="399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CEA for 6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405870" y="1437362"/>
            <a:ext cx="275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Hysterisis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curve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ferromagnetic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9203267" y="2647619"/>
            <a:ext cx="520700" cy="1134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9169400" y="2849033"/>
            <a:ext cx="233496" cy="54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890000" y="2586567"/>
            <a:ext cx="279400" cy="127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890000" y="2749698"/>
            <a:ext cx="279400" cy="127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739" y="240951"/>
            <a:ext cx="1174467" cy="9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3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07493B-EE52-EC44-9537-69FD3776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98" y="113675"/>
            <a:ext cx="6816164" cy="1000704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Test and evaluation of a MR (Magneto Resistive) sensor</a:t>
            </a:r>
            <a:endParaRPr lang="ja-JP" altLang="en-US" sz="3200" dirty="0"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E886F54-1571-6240-9050-DA1E9EEED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27" y="5340857"/>
            <a:ext cx="3341226" cy="13434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0A965ED-3E46-9442-84A3-0F7B49ED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39" y="1293599"/>
            <a:ext cx="3078601" cy="3993164"/>
          </a:xfrm>
          <a:prstGeom prst="rect">
            <a:avLst/>
          </a:prstGeom>
        </p:spPr>
      </p:pic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6DA43380-B39A-7B40-82E1-D55BEDCF5001}"/>
              </a:ext>
            </a:extLst>
          </p:cNvPr>
          <p:cNvSpPr/>
          <p:nvPr/>
        </p:nvSpPr>
        <p:spPr>
          <a:xfrm>
            <a:off x="2983992" y="3866966"/>
            <a:ext cx="2469235" cy="816284"/>
          </a:xfrm>
          <a:prstGeom prst="wedgeRoundRectCallout">
            <a:avLst>
              <a:gd name="adj1" fmla="val -43189"/>
              <a:gd name="adj2" fmla="val 707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120" hangingPunct="1"/>
            <a:r>
              <a:rPr kumimoji="1" lang="en-US" altLang="ja-JP" sz="13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Sensor head</a:t>
            </a:r>
          </a:p>
          <a:p>
            <a:pPr defTabSz="913120" hangingPunct="1"/>
            <a:r>
              <a:rPr kumimoji="1" lang="en-US" altLang="ja-JP" sz="13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12 mm×12mm ×74 mm</a:t>
            </a:r>
            <a:endParaRPr kumimoji="1" lang="ja-JP" altLang="en-US" sz="1398" kern="1200">
              <a:solidFill>
                <a:prstClr val="black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1AC7E3-8A63-3E4C-A028-73B5116582F7}"/>
              </a:ext>
            </a:extLst>
          </p:cNvPr>
          <p:cNvSpPr txBox="1"/>
          <p:nvPr/>
        </p:nvSpPr>
        <p:spPr>
          <a:xfrm>
            <a:off x="1316126" y="5246748"/>
            <a:ext cx="1620819" cy="33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hangingPunct="1"/>
            <a:r>
              <a:rPr kumimoji="1" lang="en-US" altLang="ja-JP" sz="15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Read out circuit</a:t>
            </a:r>
            <a:endParaRPr kumimoji="1" lang="ja-JP" altLang="en-US" sz="1598" kern="1200">
              <a:solidFill>
                <a:prstClr val="black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1AF0835-CFF6-CD44-92E4-6332B1062CF8}"/>
                  </a:ext>
                </a:extLst>
              </p:cNvPr>
              <p:cNvSpPr txBox="1"/>
              <p:nvPr/>
            </p:nvSpPr>
            <p:spPr>
              <a:xfrm>
                <a:off x="3965932" y="1668743"/>
                <a:ext cx="2393506" cy="1084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120" hangingPunct="1"/>
                <a:r>
                  <a:rPr kumimoji="1" lang="en-US" altLang="ja-JP" sz="1797" kern="1200" dirty="0">
                    <a:solidFill>
                      <a:prstClr val="black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+mn-cs"/>
                  </a:rPr>
                  <a:t>Specification</a:t>
                </a:r>
              </a:p>
              <a:p>
                <a:pPr defTabSz="913120" hangingPunct="1"/>
                <a:r>
                  <a:rPr kumimoji="1" lang="en-US" altLang="ja-JP" sz="1797" kern="1200" dirty="0">
                    <a:solidFill>
                      <a:prstClr val="black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+mn-cs"/>
                  </a:rPr>
                  <a:t>Range   </a:t>
                </a:r>
                <a14:m>
                  <m:oMath xmlns:m="http://schemas.openxmlformats.org/officeDocument/2006/math">
                    <m:r>
                      <a:rPr kumimoji="1" lang="en-US" altLang="ja-JP" sz="1797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𝑝𝑇</m:t>
                    </m:r>
                    <m:r>
                      <a:rPr kumimoji="1" lang="en-US" altLang="ja-JP" sz="1797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  <m:r>
                      <a:rPr kumimoji="1" lang="en-US" altLang="ja-JP" sz="1797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a:rPr kumimoji="1" lang="en-US" altLang="ja-JP" sz="1797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𝑇</m:t>
                    </m:r>
                  </m:oMath>
                </a14:m>
                <a:endParaRPr kumimoji="1" lang="en-US" altLang="ja-JP" sz="1797" kern="120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34" charset="-128"/>
                  <a:cs typeface="+mn-cs"/>
                </a:endParaRPr>
              </a:p>
              <a:p>
                <a:pPr defTabSz="913120" hangingPunct="1"/>
                <a:r>
                  <a:rPr kumimoji="1" lang="en-US" altLang="ja-JP" sz="1797" kern="1200" dirty="0">
                    <a:solidFill>
                      <a:prstClr val="black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+mn-cs"/>
                  </a:rPr>
                  <a:t>S/N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1797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sz="1797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a:rPr kumimoji="1" lang="en-US" altLang="ja-JP" sz="1797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𝑝𝑇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1797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sz="1797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𝐻𝑧</m:t>
                            </m:r>
                          </m:e>
                        </m:rad>
                      </m:den>
                    </m:f>
                  </m:oMath>
                </a14:m>
                <a:endParaRPr kumimoji="1" lang="ja-JP" altLang="en-US" sz="1797" kern="120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1AF0835-CFF6-CD44-92E4-6332B1062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932" y="1668743"/>
                <a:ext cx="2393506" cy="1084481"/>
              </a:xfrm>
              <a:prstGeom prst="rect">
                <a:avLst/>
              </a:prstGeom>
              <a:blipFill>
                <a:blip r:embed="rId4"/>
                <a:stretch>
                  <a:fillRect l="-2041" t="-22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0646CB8-D972-764F-80A7-93F91943B7BB}"/>
              </a:ext>
            </a:extLst>
          </p:cNvPr>
          <p:cNvSpPr/>
          <p:nvPr/>
        </p:nvSpPr>
        <p:spPr>
          <a:xfrm>
            <a:off x="3932957" y="1668742"/>
            <a:ext cx="1853931" cy="10844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hangingPunct="1"/>
            <a:endParaRPr kumimoji="1" lang="ja-JP" altLang="en-US" sz="1797" kern="1200">
              <a:solidFill>
                <a:prstClr val="white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C47BDCB-3D8F-5844-BD5E-2379760D7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863" y="1103362"/>
            <a:ext cx="3368894" cy="449577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2454AF7-BBA0-684A-BB48-379806E09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370" y="1103362"/>
            <a:ext cx="2466260" cy="329972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7D0AD3D-F5F2-6847-8555-249D93A7A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7660" y="4403082"/>
            <a:ext cx="2325680" cy="236853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5231620-A383-F640-90DC-D6A034C1371D}"/>
              </a:ext>
            </a:extLst>
          </p:cNvPr>
          <p:cNvSpPr txBox="1"/>
          <p:nvPr/>
        </p:nvSpPr>
        <p:spPr>
          <a:xfrm>
            <a:off x="6235622" y="5615256"/>
            <a:ext cx="2765694" cy="107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hangingPunct="1"/>
            <a:r>
              <a:rPr kumimoji="1" lang="en-US" altLang="ja-JP" sz="15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Sensor test and evaluation</a:t>
            </a:r>
          </a:p>
          <a:p>
            <a:pPr defTabSz="913120" hangingPunct="1"/>
            <a:r>
              <a:rPr kumimoji="1" lang="en-US" altLang="ja-JP" sz="15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Using </a:t>
            </a:r>
          </a:p>
          <a:p>
            <a:pPr marL="285350" indent="-285350" defTabSz="913120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kumimoji="1" lang="en-US" altLang="ja-JP" sz="15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magnetic shield room</a:t>
            </a:r>
          </a:p>
          <a:p>
            <a:pPr marL="285350" indent="-285350" defTabSz="913120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kumimoji="1" lang="en-US" altLang="ja-JP" sz="15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calibrated Helmholtz coil</a:t>
            </a:r>
          </a:p>
        </p:txBody>
      </p:sp>
      <p:pic>
        <p:nvPicPr>
          <p:cNvPr id="15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03" y="113675"/>
            <a:ext cx="2449697" cy="7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5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FB039A91-1A48-0040-BCAA-6B4C974D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4" y="1832365"/>
            <a:ext cx="5976739" cy="358463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669103-17AD-364A-87EE-047262BB029B}"/>
              </a:ext>
            </a:extLst>
          </p:cNvPr>
          <p:cNvSpPr txBox="1"/>
          <p:nvPr/>
        </p:nvSpPr>
        <p:spPr>
          <a:xfrm>
            <a:off x="373842" y="5533018"/>
            <a:ext cx="5828258" cy="736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20" hangingPunct="1"/>
            <a:r>
              <a:rPr kumimoji="1" lang="en-US" altLang="ja-JP" sz="13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External magnetic field was changed @ 10 Hz</a:t>
            </a:r>
          </a:p>
          <a:p>
            <a:pPr defTabSz="913120" hangingPunct="1"/>
            <a:r>
              <a:rPr kumimoji="1" lang="en-US" altLang="ja-JP" sz="13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The magnetic field strength was changed by the Helmholtz coil</a:t>
            </a:r>
          </a:p>
          <a:p>
            <a:pPr defTabSz="913120" hangingPunct="1"/>
            <a:r>
              <a:rPr kumimoji="1" lang="ja-JP" altLang="en-US" sz="13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➜</a:t>
            </a:r>
            <a:r>
              <a:rPr kumimoji="1" lang="en-US" altLang="ja-JP" sz="13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magnetic field of ~micro Gauss @10Hz was observed successfully.</a:t>
            </a:r>
            <a:endParaRPr kumimoji="1" lang="ja-JP" altLang="en-US" sz="1398" kern="1200">
              <a:solidFill>
                <a:prstClr val="black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40BFCE0-9797-B047-8C8E-EFBA1BDA87FC}"/>
              </a:ext>
            </a:extLst>
          </p:cNvPr>
          <p:cNvSpPr txBox="1"/>
          <p:nvPr/>
        </p:nvSpPr>
        <p:spPr>
          <a:xfrm>
            <a:off x="6913742" y="930503"/>
            <a:ext cx="4216958" cy="33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hangingPunct="1"/>
            <a:r>
              <a:rPr kumimoji="1" lang="en-US" altLang="ja-JP" sz="15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Sensor output dependence on temperature</a:t>
            </a:r>
            <a:endParaRPr kumimoji="1" lang="ja-JP" altLang="en-US" sz="1598" kern="1200">
              <a:solidFill>
                <a:prstClr val="black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C7B81C1-F052-1B4F-9290-682F22DD4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474" y="4005997"/>
            <a:ext cx="4960603" cy="2812412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25A3C4D-80E4-B74B-A28F-E66B072D7D4F}"/>
              </a:ext>
            </a:extLst>
          </p:cNvPr>
          <p:cNvSpPr/>
          <p:nvPr/>
        </p:nvSpPr>
        <p:spPr>
          <a:xfrm>
            <a:off x="135320" y="1190314"/>
            <a:ext cx="6253558" cy="52904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hangingPunct="1"/>
            <a:endParaRPr kumimoji="1" lang="ja-JP" altLang="en-US" sz="1797" kern="1200">
              <a:solidFill>
                <a:prstClr val="white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8B71E27-BF49-5E45-A9CF-95E29490E1DF}"/>
              </a:ext>
            </a:extLst>
          </p:cNvPr>
          <p:cNvSpPr txBox="1"/>
          <p:nvPr/>
        </p:nvSpPr>
        <p:spPr>
          <a:xfrm>
            <a:off x="176824" y="1294064"/>
            <a:ext cx="3203858" cy="33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hangingPunct="1"/>
            <a:r>
              <a:rPr kumimoji="1" lang="en-US" altLang="ja-JP" sz="1598" kern="1200" dirty="0">
                <a:solidFill>
                  <a:prstClr val="black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Sensor test at room temperature</a:t>
            </a:r>
            <a:endParaRPr kumimoji="1" lang="ja-JP" altLang="en-US" sz="1598" kern="1200">
              <a:solidFill>
                <a:prstClr val="black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AFA7FE4-0CD4-5B48-986E-E144AAB7BE8C}"/>
              </a:ext>
            </a:extLst>
          </p:cNvPr>
          <p:cNvSpPr/>
          <p:nvPr/>
        </p:nvSpPr>
        <p:spPr>
          <a:xfrm>
            <a:off x="6534148" y="942706"/>
            <a:ext cx="5568709" cy="56258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hangingPunct="1"/>
            <a:endParaRPr kumimoji="1" lang="ja-JP" altLang="en-US" sz="1797" kern="1200">
              <a:solidFill>
                <a:prstClr val="white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2E07493B-EE52-EC44-9537-69FD3776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20" y="-10928"/>
            <a:ext cx="5806265" cy="1304991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Test and evaluation of a MR (Magneto Resistive) sensor</a:t>
            </a:r>
            <a:endParaRPr lang="ja-JP" altLang="en-US" sz="3200" dirty="0"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2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73" y="174300"/>
            <a:ext cx="2449697" cy="7439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50876F9-8B8C-E849-A23C-0E348F4B6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959" y="1292674"/>
            <a:ext cx="5002339" cy="268891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331854" y="1376218"/>
            <a:ext cx="187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1µG = 0,1 </a:t>
            </a:r>
            <a:r>
              <a:rPr lang="fr-FR" dirty="0" err="1" smtClean="0"/>
              <a:t>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81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E7414-A74E-F94A-84D6-23022DBA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812" y="6449263"/>
            <a:ext cx="6447864" cy="364618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C7A30-2A71-9C4D-9967-B7CCEA04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9876" y="6440923"/>
            <a:ext cx="1319424" cy="364618"/>
          </a:xfrm>
        </p:spPr>
        <p:txBody>
          <a:bodyPr/>
          <a:lstStyle/>
          <a:p>
            <a:fld id="{617C510A-7687-CB44-A886-7EC5AB743307}" type="slidenum">
              <a:rPr lang="fr-FR" sz="1400" smtClean="0">
                <a:solidFill>
                  <a:prstClr val="white"/>
                </a:solidFill>
                <a:latin typeface="News Gothic MT"/>
              </a:rPr>
              <a:pPr/>
              <a:t>2</a:t>
            </a:fld>
            <a:endParaRPr lang="fr-FR" sz="1400" dirty="0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61F9B-0085-C245-9FFD-03A0703B8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53" y="711852"/>
            <a:ext cx="10879235" cy="5729071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6BDD5E94-3E47-3040-BEEE-B31012712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51" y="48099"/>
            <a:ext cx="7800343" cy="663753"/>
          </a:xfrm>
          <a:noFill/>
        </p:spPr>
        <p:txBody>
          <a:bodyPr/>
          <a:lstStyle/>
          <a:p>
            <a:pPr algn="l"/>
            <a:r>
              <a:rPr lang="en-GB" sz="2800" b="1" dirty="0">
                <a:latin typeface="Arial" charset="0"/>
                <a:ea typeface="ＭＳ Ｐゴシック" charset="0"/>
              </a:rPr>
              <a:t>ATF2 the ILC FFS testbench</a:t>
            </a:r>
            <a:endParaRPr lang="fr-FR" sz="2800" b="1" dirty="0"/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ACD4A2AE-753E-BF4A-B0E5-F8CB77B45008}"/>
              </a:ext>
            </a:extLst>
          </p:cNvPr>
          <p:cNvSpPr txBox="1">
            <a:spLocks/>
          </p:cNvSpPr>
          <p:nvPr/>
        </p:nvSpPr>
        <p:spPr>
          <a:xfrm>
            <a:off x="1836524" y="1236860"/>
            <a:ext cx="7800343" cy="2446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DA89C6-B0FC-774C-887D-CA560F7D62C8}"/>
              </a:ext>
            </a:extLst>
          </p:cNvPr>
          <p:cNvSpPr/>
          <p:nvPr/>
        </p:nvSpPr>
        <p:spPr>
          <a:xfrm>
            <a:off x="9135928" y="4770782"/>
            <a:ext cx="2254315" cy="695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6E6130A5-F577-0146-8A20-E89C5B3FD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918" y="1544270"/>
            <a:ext cx="438968" cy="4389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14">
            <a:extLst>
              <a:ext uri="{FF2B5EF4-FFF2-40B4-BE49-F238E27FC236}">
                <a16:creationId xmlns:a16="http://schemas.microsoft.com/office/drawing/2014/main" id="{81DA45C4-6A8F-4E40-8D5D-4F4B77325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9263" y="2956820"/>
            <a:ext cx="530980" cy="5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8BB71D6-9A93-8240-AB76-730826C41958}"/>
              </a:ext>
            </a:extLst>
          </p:cNvPr>
          <p:cNvSpPr/>
          <p:nvPr/>
        </p:nvSpPr>
        <p:spPr>
          <a:xfrm>
            <a:off x="192569" y="697096"/>
            <a:ext cx="5737400" cy="5010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 hangingPunct="1">
              <a:spcBef>
                <a:spcPts val="1200"/>
              </a:spcBef>
              <a:buClr>
                <a:srgbClr val="002060"/>
              </a:buClr>
            </a:pPr>
            <a:r>
              <a:rPr kumimoji="1" lang="en" altLang="ja-JP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We continued to look more into the sensors suitable for measuring low ambient magnetic field.  </a:t>
            </a:r>
          </a:p>
          <a:p>
            <a:pPr defTabSz="913120" hangingPunct="1">
              <a:spcBef>
                <a:spcPts val="1200"/>
              </a:spcBef>
              <a:buClr>
                <a:srgbClr val="002060"/>
              </a:buClr>
            </a:pPr>
            <a:r>
              <a:rPr kumimoji="1" lang="en" altLang="ja-JP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We tested other type of MR (Magneto-Resistive) sensors in the magnetic shield room.  </a:t>
            </a:r>
          </a:p>
          <a:p>
            <a:pPr defTabSz="913120" hangingPunct="1">
              <a:spcBef>
                <a:spcPts val="1200"/>
              </a:spcBef>
              <a:buClr>
                <a:srgbClr val="002060"/>
              </a:buClr>
            </a:pPr>
            <a:r>
              <a:rPr kumimoji="1" lang="en" altLang="ja-JP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A very good S/N and frequency responses were obtained.  </a:t>
            </a:r>
          </a:p>
          <a:p>
            <a:pPr defTabSz="913120" hangingPunct="1">
              <a:spcBef>
                <a:spcPts val="1200"/>
              </a:spcBef>
              <a:buClr>
                <a:srgbClr val="002060"/>
              </a:buClr>
            </a:pPr>
            <a:r>
              <a:rPr kumimoji="1" lang="en" altLang="ja-JP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We observed a sensitivity enhancement at liquid nitrogen temperature, which is similar to ARM sensors that we tested before.</a:t>
            </a:r>
          </a:p>
          <a:p>
            <a:pPr defTabSz="913120" hangingPunct="1">
              <a:spcBef>
                <a:spcPts val="1200"/>
              </a:spcBef>
              <a:buClr>
                <a:srgbClr val="002060"/>
              </a:buClr>
            </a:pPr>
            <a:r>
              <a:rPr kumimoji="1" lang="en" altLang="ja-JP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Good and inexpensive sensors will be useful for understanding the behavior of the ambient magnetic field around the cavities during the cool down/warm up processes and quenches.  </a:t>
            </a:r>
          </a:p>
          <a:p>
            <a:pPr defTabSz="913120" hangingPunct="1">
              <a:spcBef>
                <a:spcPts val="1200"/>
              </a:spcBef>
              <a:buClr>
                <a:srgbClr val="002060"/>
              </a:buClr>
            </a:pPr>
            <a:r>
              <a:rPr kumimoji="1" lang="en" altLang="ja-JP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This will eventually lead us to realize high-Q SRF cavities.</a:t>
            </a:r>
            <a:endParaRPr kumimoji="1" lang="ja-JP" altLang="en-US" sz="1797" kern="1200" dirty="0">
              <a:solidFill>
                <a:prstClr val="black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68527" y="691573"/>
            <a:ext cx="5267554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Our aim is to use these sensors for magnetic field mapping and we plan to implement a new rotating frame with temperature, X-rays and magnetic sensors. </a:t>
            </a:r>
            <a:endParaRPr kumimoji="1" lang="en-US" sz="1797" kern="1200" dirty="0" smtClean="0"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  <a:p>
            <a:pPr>
              <a:spcBef>
                <a:spcPts val="1200"/>
              </a:spcBef>
            </a:pPr>
            <a:r>
              <a:rPr kumimoji="1" lang="en-US" sz="1797" kern="1200" dirty="0" smtClean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This </a:t>
            </a:r>
            <a:r>
              <a:rPr kumimoji="1" lang="en-US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rotating frame will be dedicated to elliptical cavities. </a:t>
            </a:r>
            <a:endParaRPr kumimoji="1" lang="en-US" sz="1797" kern="1200" dirty="0" smtClean="0"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  <a:p>
            <a:pPr>
              <a:spcBef>
                <a:spcPts val="1200"/>
              </a:spcBef>
            </a:pPr>
            <a:r>
              <a:rPr kumimoji="1" lang="en-US" sz="1797" kern="1200" dirty="0" smtClean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The </a:t>
            </a:r>
            <a:r>
              <a:rPr kumimoji="1" lang="en-US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mechanical study of this frame has started, and will be continued. </a:t>
            </a:r>
            <a:endParaRPr kumimoji="1" lang="en-US" sz="1797" kern="1200" dirty="0" smtClean="0"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  <a:p>
            <a:pPr>
              <a:spcBef>
                <a:spcPts val="1200"/>
              </a:spcBef>
            </a:pPr>
            <a:r>
              <a:rPr kumimoji="1" lang="en-US" sz="1797" kern="1200" dirty="0" smtClean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The </a:t>
            </a:r>
            <a:r>
              <a:rPr kumimoji="1" lang="en-US" sz="1797" kern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electronic card for driving the 30 magnetic sensors is ready.</a:t>
            </a:r>
            <a:endParaRPr kumimoji="1" lang="fr-FR" sz="1797" kern="1200" dirty="0"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</p:txBody>
      </p:sp>
      <p:graphicFrame>
        <p:nvGraphicFramePr>
          <p:cNvPr id="7" name="Table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485261"/>
              </p:ext>
            </p:extLst>
          </p:nvPr>
        </p:nvGraphicFramePr>
        <p:xfrm>
          <a:off x="6490887" y="4957588"/>
          <a:ext cx="4042730" cy="18441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42730">
                  <a:extLst>
                    <a:ext uri="{9D8B030D-6E8A-4147-A177-3AD203B41FA5}">
                      <a16:colId xmlns:a16="http://schemas.microsoft.com/office/drawing/2014/main" val="1161632055"/>
                    </a:ext>
                  </a:extLst>
                </a:gridCol>
              </a:tblGrid>
              <a:tr h="4757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Expected outcomes from the collaboration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4195134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Share experience on magnetic sensors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3415160"/>
                  </a:ext>
                </a:extLst>
              </a:tr>
              <a:tr h="415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Participation flux expulsion operation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5870097"/>
                  </a:ext>
                </a:extLst>
              </a:tr>
              <a:tr h="3740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Data analysis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90115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2569" y="5704455"/>
            <a:ext cx="60896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kern="100" dirty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“</a:t>
            </a:r>
            <a:r>
              <a:rPr lang="en-US" sz="1600" i="1" kern="100" dirty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Observation of Quenching-Induced Magnetic Flux Trapping using a Magnetic </a:t>
            </a:r>
            <a:r>
              <a:rPr lang="en-US" sz="1600" i="1" kern="100" dirty="0" smtClean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Field and </a:t>
            </a:r>
            <a:r>
              <a:rPr lang="en-US" sz="1600" i="1" kern="100" dirty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Temperature Mapping System</a:t>
            </a:r>
            <a:r>
              <a:rPr lang="en-US" sz="1600" kern="100" dirty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”, </a:t>
            </a:r>
            <a:r>
              <a:rPr lang="en-US" sz="1600" kern="100" dirty="0" err="1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Takafumi</a:t>
            </a:r>
            <a:r>
              <a:rPr lang="en-US" sz="1600" kern="100" dirty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 Okada et al., to be published in Physical Review Accelerators and Beams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8527" y="4011071"/>
            <a:ext cx="60896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kern="100" dirty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AMR Sensors Studies and Development for Cavities Tests </a:t>
            </a:r>
            <a:r>
              <a:rPr lang="en-US" sz="1600" i="1" kern="100" dirty="0" err="1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Magnetometry</a:t>
            </a:r>
            <a:r>
              <a:rPr lang="en-US" sz="1600" i="1" kern="100" dirty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 at CEA</a:t>
            </a:r>
            <a:r>
              <a:rPr lang="en-US" sz="1600" kern="100" dirty="0"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, 2021 International Conference on RF Superconductivity 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E07493B-EE52-EC44-9537-69FD37767240}"/>
              </a:ext>
            </a:extLst>
          </p:cNvPr>
          <p:cNvSpPr txBox="1">
            <a:spLocks/>
          </p:cNvSpPr>
          <p:nvPr/>
        </p:nvSpPr>
        <p:spPr>
          <a:xfrm>
            <a:off x="5023692" y="80996"/>
            <a:ext cx="6371797" cy="6491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3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3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ja-JP" sz="3200" dirty="0" smtClean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Conclusion </a:t>
            </a:r>
            <a:endParaRPr lang="ja-JP" altLang="en-US" sz="3200" dirty="0"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6" b="14654"/>
          <a:stretch/>
        </p:blipFill>
        <p:spPr>
          <a:xfrm>
            <a:off x="8682293" y="6208"/>
            <a:ext cx="1440021" cy="727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13" y="92842"/>
            <a:ext cx="2354635" cy="7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6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00F965D-DF60-F144-9BEE-7DDB93C1F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390" y="4413402"/>
            <a:ext cx="2801480" cy="2052679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6BDD5E94-3E47-3040-BEEE-B31012712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29" y="120145"/>
            <a:ext cx="7800343" cy="643124"/>
          </a:xfrm>
          <a:noFill/>
        </p:spPr>
        <p:txBody>
          <a:bodyPr/>
          <a:lstStyle/>
          <a:p>
            <a:pPr algn="l"/>
            <a:r>
              <a:rPr lang="en-GB" sz="3200" b="1" dirty="0">
                <a:latin typeface="Arial" charset="0"/>
                <a:ea typeface="ＭＳ Ｐゴシック" charset="0"/>
              </a:rPr>
              <a:t>ATF2 goals and achievements</a:t>
            </a:r>
            <a:endParaRPr lang="fr-FR" sz="2800" b="1" dirty="0"/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ACD4A2AE-753E-BF4A-B0E5-F8CB77B45008}"/>
              </a:ext>
            </a:extLst>
          </p:cNvPr>
          <p:cNvSpPr txBox="1">
            <a:spLocks/>
          </p:cNvSpPr>
          <p:nvPr/>
        </p:nvSpPr>
        <p:spPr>
          <a:xfrm>
            <a:off x="1836524" y="1236860"/>
            <a:ext cx="7800343" cy="2446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0C7E5-51FD-B944-8545-D882E2F08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79" y="921071"/>
            <a:ext cx="8754414" cy="34617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18C089-62CA-974C-8E4C-42EE6C238AA5}"/>
              </a:ext>
            </a:extLst>
          </p:cNvPr>
          <p:cNvSpPr/>
          <p:nvPr/>
        </p:nvSpPr>
        <p:spPr>
          <a:xfrm>
            <a:off x="987105" y="3919961"/>
            <a:ext cx="31276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Nanometer beam sizes at IP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459EEF-29AD-A44D-9C28-66A3E4F41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08" y="4589473"/>
            <a:ext cx="2713942" cy="19988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5F1844-DFEA-A748-968F-38454D7C0598}"/>
              </a:ext>
            </a:extLst>
          </p:cNvPr>
          <p:cNvSpPr/>
          <p:nvPr/>
        </p:nvSpPr>
        <p:spPr>
          <a:xfrm>
            <a:off x="3004060" y="4711755"/>
            <a:ext cx="30147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1200" dirty="0">
                <a:solidFill>
                  <a:srgbClr val="C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</a:t>
            </a:r>
            <a:r>
              <a:rPr lang="en-GB" b="1" kern="1200" dirty="0">
                <a:solidFill>
                  <a:srgbClr val="C00000"/>
                </a:solidFill>
                <a:latin typeface="Liberation Sans" pitchFamily="34"/>
                <a:ea typeface="Noto Sans CJK SC Regular" pitchFamily="2"/>
                <a:cs typeface="FreeSans" pitchFamily="2"/>
              </a:rPr>
              <a:t>mall beam sizes were obtained with beam intensities of 0.5-1.5 10</a:t>
            </a:r>
            <a:r>
              <a:rPr lang="en-GB" b="1" kern="1200" baseline="33000" dirty="0">
                <a:solidFill>
                  <a:srgbClr val="C00000"/>
                </a:solidFill>
                <a:latin typeface="Liberation Sans" pitchFamily="34"/>
                <a:ea typeface="Noto Sans CJK SC Regular" pitchFamily="2"/>
                <a:cs typeface="FreeSans" pitchFamily="2"/>
              </a:rPr>
              <a:t>9</a:t>
            </a:r>
            <a:r>
              <a:rPr lang="en-GB" b="1" kern="1200" dirty="0">
                <a:solidFill>
                  <a:srgbClr val="C00000"/>
                </a:solidFill>
                <a:latin typeface="Liberation Sans" pitchFamily="34"/>
                <a:ea typeface="Noto Sans CJK SC Regular" pitchFamily="2"/>
                <a:cs typeface="FreeSans" pitchFamily="2"/>
              </a:rPr>
              <a:t> e</a:t>
            </a:r>
            <a:r>
              <a:rPr lang="en-GB" b="1" kern="1200" baseline="33000" dirty="0">
                <a:solidFill>
                  <a:srgbClr val="C00000"/>
                </a:solidFill>
                <a:latin typeface="Liberation Sans" pitchFamily="34"/>
                <a:ea typeface="Noto Sans CJK SC Regular" pitchFamily="2"/>
                <a:cs typeface="FreeSans" pitchFamily="2"/>
              </a:rPr>
              <a:t>-</a:t>
            </a:r>
            <a:r>
              <a:rPr lang="en-GB" b="1" kern="1200" dirty="0">
                <a:solidFill>
                  <a:srgbClr val="C00000"/>
                </a:solidFill>
                <a:latin typeface="Liberation Sans" pitchFamily="34"/>
                <a:ea typeface="Noto Sans CJK SC Regular" pitchFamily="2"/>
                <a:cs typeface="FreeSans" pitchFamily="2"/>
              </a:rPr>
              <a:t>/bunch (10</a:t>
            </a:r>
            <a:r>
              <a:rPr lang="en-GB" b="1" kern="1200" baseline="30000" dirty="0">
                <a:solidFill>
                  <a:srgbClr val="C00000"/>
                </a:solidFill>
                <a:latin typeface="Liberation Sans" pitchFamily="34"/>
                <a:ea typeface="Noto Sans CJK SC Regular" pitchFamily="2"/>
                <a:cs typeface="FreeSans" pitchFamily="2"/>
              </a:rPr>
              <a:t>10 </a:t>
            </a:r>
            <a:r>
              <a:rPr lang="en-GB" b="1" kern="1200" dirty="0">
                <a:solidFill>
                  <a:srgbClr val="C00000"/>
                </a:solidFill>
                <a:latin typeface="Liberation Sans" pitchFamily="34"/>
                <a:ea typeface="Noto Sans CJK SC Regular" pitchFamily="2"/>
                <a:cs typeface="FreeSans" pitchFamily="2"/>
              </a:rPr>
              <a:t>design value) and reduced aberration  optics</a:t>
            </a:r>
            <a:r>
              <a:rPr lang="en-US" altLang="ja-JP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altLang="ja-JP" b="1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ja-JP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x </a:t>
            </a:r>
            <a:r>
              <a:rPr lang="en-US" altLang="ja-JP" b="1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ja-JP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ja-JP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*)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endParaRPr lang="en-GB" b="1" kern="1200" baseline="30000" dirty="0">
              <a:solidFill>
                <a:srgbClr val="C00000"/>
              </a:solidFill>
              <a:latin typeface="Liberation Sans" pitchFamily="34"/>
              <a:ea typeface="Noto Sans CJK SC Regular" pitchFamily="2"/>
              <a:cs typeface="Free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3AF93-56E0-204E-960C-C3BCF36C0CB6}"/>
              </a:ext>
            </a:extLst>
          </p:cNvPr>
          <p:cNvSpPr txBox="1"/>
          <p:nvPr/>
        </p:nvSpPr>
        <p:spPr>
          <a:xfrm rot="10800000" flipH="1" flipV="1">
            <a:off x="5203422" y="867362"/>
            <a:ext cx="6555442" cy="1908215"/>
          </a:xfrm>
          <a:prstGeom prst="rect">
            <a:avLst/>
          </a:prstGeom>
          <a:solidFill>
            <a:srgbClr val="B6E8B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2: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nm beam stabilization at ATF2 IP, (much harder than nm stabilization in collision at ILC).</a:t>
            </a:r>
          </a:p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SzPct val="201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 latency 133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nsec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achieved  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(target &lt; 366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nsec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rgbClr val="0432FF"/>
              </a:buClr>
              <a:buSzPct val="201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jitter at ATF2 IP: 41 nm (2018)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(direct stabilization limited by IPBPMs resolution 20 nm). Upstream FB shows  capability for 2nm stabilization. </a:t>
            </a: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Demonstrated ILC IPFB system.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098AC-1B5D-5B49-BBB0-92E2635366F8}"/>
              </a:ext>
            </a:extLst>
          </p:cNvPr>
          <p:cNvSpPr/>
          <p:nvPr/>
        </p:nvSpPr>
        <p:spPr>
          <a:xfrm>
            <a:off x="8897920" y="4436493"/>
            <a:ext cx="2996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Distribution of bunch positions measured at IPB, with two-BPM FB oﬀ (green) and on (purple)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E552F-C6AD-EB48-B530-38EDD0B1F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9385" y="5205775"/>
            <a:ext cx="2154610" cy="1642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228B89-E37D-CC42-968E-7F4F93427661}"/>
              </a:ext>
            </a:extLst>
          </p:cNvPr>
          <p:cNvSpPr/>
          <p:nvPr/>
        </p:nvSpPr>
        <p:spPr>
          <a:xfrm>
            <a:off x="10735999" y="5428134"/>
            <a:ext cx="1625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Predicted vertical position jitter with FB on-off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2794EA-291D-3645-81B4-70948BD7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991B37-5493-A24B-B39C-F15BC46F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3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4635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46E47-A481-3C47-8426-9D994DEFB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11" y="2184570"/>
            <a:ext cx="10048129" cy="2059414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6BDD5E94-3E47-3040-BEEE-B31012712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37" y="171187"/>
            <a:ext cx="9434086" cy="548159"/>
          </a:xfrm>
          <a:noFill/>
        </p:spPr>
        <p:txBody>
          <a:bodyPr/>
          <a:lstStyle/>
          <a:p>
            <a:pPr algn="l"/>
            <a:r>
              <a:rPr lang="en-GB" sz="2800" b="1" dirty="0">
                <a:latin typeface="Arial" charset="0"/>
                <a:ea typeface="ＭＳ Ｐゴシック" charset="0"/>
              </a:rPr>
              <a:t>ILC FFS - ATF3 objective and collaboration:</a:t>
            </a:r>
            <a:endParaRPr lang="fr-FR" sz="2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EAF3E-C105-964A-9B66-88991817B51A}"/>
              </a:ext>
            </a:extLst>
          </p:cNvPr>
          <p:cNvSpPr/>
          <p:nvPr/>
        </p:nvSpPr>
        <p:spPr>
          <a:xfrm>
            <a:off x="294969" y="555214"/>
            <a:ext cx="115944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achievements of the ATF2 no showstopper for ILC has been found,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ATF3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is to pursue the necessary R&amp;D to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 potential of ILC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particular the assessment of the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 FFS system design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point of view of the beam dynamics aspects and the technological/hardware choices and the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stability operation issues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DAC6838-6917-1B4A-823E-267902D634E3}"/>
              </a:ext>
            </a:extLst>
          </p:cNvPr>
          <p:cNvSpPr/>
          <p:nvPr/>
        </p:nvSpPr>
        <p:spPr>
          <a:xfrm>
            <a:off x="255636" y="759255"/>
            <a:ext cx="11771397" cy="1628309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87D5F-0808-6247-B95C-56C352ABF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430" y="4508115"/>
            <a:ext cx="1790955" cy="1337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3A499D-EF46-D645-9A48-996F12A88AE7}"/>
              </a:ext>
            </a:extLst>
          </p:cNvPr>
          <p:cNvSpPr/>
          <p:nvPr/>
        </p:nvSpPr>
        <p:spPr>
          <a:xfrm>
            <a:off x="836482" y="4160628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Long Term stability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35234D-B10E-5C47-AE1B-896F82BC7BE5}"/>
              </a:ext>
            </a:extLst>
          </p:cNvPr>
          <p:cNvSpPr/>
          <p:nvPr/>
        </p:nvSpPr>
        <p:spPr>
          <a:xfrm>
            <a:off x="4043569" y="4181454"/>
            <a:ext cx="2962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High-order aberrations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3B2C00-ED6D-5246-94F3-9BC2EFA79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394" y="4688400"/>
            <a:ext cx="3983962" cy="1245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DB7BD4-CF01-6F48-9613-9111FE0D4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059" y="5886905"/>
            <a:ext cx="1068607" cy="792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6B7D80-A9C4-AC40-A8A0-22D3CB7C81F5}"/>
              </a:ext>
            </a:extLst>
          </p:cNvPr>
          <p:cNvSpPr/>
          <p:nvPr/>
        </p:nvSpPr>
        <p:spPr>
          <a:xfrm>
            <a:off x="8793506" y="410900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Instrumentation R&amp;D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213CC3-1E31-8E4B-82C7-BA3721F16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28" y="4678071"/>
            <a:ext cx="2994154" cy="14728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BF503A-C77E-F34C-BBFF-0C6794F85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1031" y="5744669"/>
            <a:ext cx="1028970" cy="787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45362B-8349-F341-A8B5-FB6FD67348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1774" y="4551351"/>
            <a:ext cx="1373594" cy="8170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61D364-E827-0D47-9747-E53D4E917367}"/>
              </a:ext>
            </a:extLst>
          </p:cNvPr>
          <p:cNvSpPr/>
          <p:nvPr/>
        </p:nvSpPr>
        <p:spPr>
          <a:xfrm>
            <a:off x="409775" y="6239941"/>
            <a:ext cx="23407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Intensity dependence studies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E119E5-B1D2-444A-A942-7B8E05E70672}"/>
              </a:ext>
            </a:extLst>
          </p:cNvPr>
          <p:cNvSpPr/>
          <p:nvPr/>
        </p:nvSpPr>
        <p:spPr>
          <a:xfrm>
            <a:off x="3856917" y="6006325"/>
            <a:ext cx="1622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Ultra-low </a:t>
            </a:r>
            <a:r>
              <a:rPr lang="en-US" sz="1200" b="1" dirty="0">
                <a:latin typeface="Symbol" pitchFamily="2" charset="2"/>
                <a:ea typeface="MS PGothic" charset="0"/>
                <a:cs typeface="Arial" panose="020B0604020202020204" pitchFamily="34" charset="0"/>
              </a:rPr>
              <a:t>b</a:t>
            </a:r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* studies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C02441-1B35-7F4A-BBC1-DCCCA13F7BB7}"/>
              </a:ext>
            </a:extLst>
          </p:cNvPr>
          <p:cNvSpPr/>
          <p:nvPr/>
        </p:nvSpPr>
        <p:spPr>
          <a:xfrm>
            <a:off x="8740896" y="5414505"/>
            <a:ext cx="9460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Collimator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16B262-30E8-874E-8A5A-2092DD1C62A9}"/>
              </a:ext>
            </a:extLst>
          </p:cNvPr>
          <p:cNvSpPr/>
          <p:nvPr/>
        </p:nvSpPr>
        <p:spPr>
          <a:xfrm>
            <a:off x="9348946" y="6541243"/>
            <a:ext cx="1382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Waveguide BPM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E3E59-4B72-494C-BA91-F96008B031DB}"/>
              </a:ext>
            </a:extLst>
          </p:cNvPr>
          <p:cNvSpPr/>
          <p:nvPr/>
        </p:nvSpPr>
        <p:spPr>
          <a:xfrm>
            <a:off x="5762079" y="6409880"/>
            <a:ext cx="1521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Energy bandwidth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3BA49E-C91B-264B-91E5-7D8DBB171225}"/>
              </a:ext>
            </a:extLst>
          </p:cNvPr>
          <p:cNvSpPr/>
          <p:nvPr/>
        </p:nvSpPr>
        <p:spPr>
          <a:xfrm>
            <a:off x="11072497" y="5775492"/>
            <a:ext cx="10200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Incoherent Diffraction Cherenkov Radiation Monitor</a:t>
            </a:r>
            <a:endParaRPr lang="en-US" sz="12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0CC314-C0BA-5048-8418-EF64C25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170" y="6459642"/>
            <a:ext cx="6447864" cy="364618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77F25EE-C57C-A44D-89D7-3951106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4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4473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487D5F-0808-6247-B95C-56C352AB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430" y="4508115"/>
            <a:ext cx="1790955" cy="1337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3B2C00-ED6D-5246-94F3-9BC2EFA79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787" y="4959877"/>
            <a:ext cx="3983962" cy="1245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DB7BD4-CF01-6F48-9613-9111FE0D4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059" y="5886905"/>
            <a:ext cx="1068607" cy="792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213CC3-1E31-8E4B-82C7-BA3721F16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0" y="4925588"/>
            <a:ext cx="2994154" cy="14728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BF503A-C77E-F34C-BBFF-0C6794F85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031" y="5744669"/>
            <a:ext cx="1028970" cy="787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45362B-8349-F341-A8B5-FB6FD6734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0260" y="4737327"/>
            <a:ext cx="1373594" cy="8170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61D364-E827-0D47-9747-E53D4E917367}"/>
              </a:ext>
            </a:extLst>
          </p:cNvPr>
          <p:cNvSpPr/>
          <p:nvPr/>
        </p:nvSpPr>
        <p:spPr>
          <a:xfrm>
            <a:off x="429728" y="6465376"/>
            <a:ext cx="23407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Intensity dependence studies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E119E5-B1D2-444A-A942-7B8E05E70672}"/>
              </a:ext>
            </a:extLst>
          </p:cNvPr>
          <p:cNvSpPr/>
          <p:nvPr/>
        </p:nvSpPr>
        <p:spPr>
          <a:xfrm>
            <a:off x="3856917" y="6311125"/>
            <a:ext cx="1622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Ultra-low </a:t>
            </a:r>
            <a:r>
              <a:rPr lang="en-US" sz="1200" b="1" dirty="0">
                <a:latin typeface="Symbol" pitchFamily="2" charset="2"/>
                <a:ea typeface="MS PGothic" charset="0"/>
                <a:cs typeface="Arial" panose="020B0604020202020204" pitchFamily="34" charset="0"/>
              </a:rPr>
              <a:t>b</a:t>
            </a:r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* studies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C02441-1B35-7F4A-BBC1-DCCCA13F7BB7}"/>
              </a:ext>
            </a:extLst>
          </p:cNvPr>
          <p:cNvSpPr/>
          <p:nvPr/>
        </p:nvSpPr>
        <p:spPr>
          <a:xfrm>
            <a:off x="8740896" y="5522991"/>
            <a:ext cx="9460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Collimator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16B262-30E8-874E-8A5A-2092DD1C62A9}"/>
              </a:ext>
            </a:extLst>
          </p:cNvPr>
          <p:cNvSpPr/>
          <p:nvPr/>
        </p:nvSpPr>
        <p:spPr>
          <a:xfrm>
            <a:off x="9348946" y="6541243"/>
            <a:ext cx="1382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Waveguide BPM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E3E59-4B72-494C-BA91-F96008B031DB}"/>
              </a:ext>
            </a:extLst>
          </p:cNvPr>
          <p:cNvSpPr/>
          <p:nvPr/>
        </p:nvSpPr>
        <p:spPr>
          <a:xfrm>
            <a:off x="5760954" y="6532619"/>
            <a:ext cx="1521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Energy bandwidth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3BA49E-C91B-264B-91E5-7D8DBB171225}"/>
              </a:ext>
            </a:extLst>
          </p:cNvPr>
          <p:cNvSpPr/>
          <p:nvPr/>
        </p:nvSpPr>
        <p:spPr>
          <a:xfrm>
            <a:off x="10797857" y="5811369"/>
            <a:ext cx="10200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Incoherent Diffraction Cherenkov Radiation Monitor</a:t>
            </a:r>
            <a:endParaRPr lang="en-US" sz="1200" b="1" dirty="0"/>
          </a:p>
        </p:txBody>
      </p:sp>
      <p:sp>
        <p:nvSpPr>
          <p:cNvPr id="25" name="Titre 2">
            <a:extLst>
              <a:ext uri="{FF2B5EF4-FFF2-40B4-BE49-F238E27FC236}">
                <a16:creationId xmlns:a16="http://schemas.microsoft.com/office/drawing/2014/main" id="{73CC4F4D-2268-5742-A710-0812302420F9}"/>
              </a:ext>
            </a:extLst>
          </p:cNvPr>
          <p:cNvSpPr txBox="1">
            <a:spLocks/>
          </p:cNvSpPr>
          <p:nvPr/>
        </p:nvSpPr>
        <p:spPr>
          <a:xfrm>
            <a:off x="375730" y="173547"/>
            <a:ext cx="10711865" cy="713866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Arial" charset="0"/>
                <a:ea typeface="ＭＳ Ｐゴシック" charset="0"/>
              </a:rPr>
              <a:t>ILC FFS Technical Preparation Plan: Tasks</a:t>
            </a:r>
            <a:endParaRPr lang="fr-FR" sz="2800" b="1" dirty="0"/>
          </a:p>
        </p:txBody>
      </p:sp>
      <p:graphicFrame>
        <p:nvGraphicFramePr>
          <p:cNvPr id="26" name="Content Placeholder 7">
            <a:extLst>
              <a:ext uri="{FF2B5EF4-FFF2-40B4-BE49-F238E27FC236}">
                <a16:creationId xmlns:a16="http://schemas.microsoft.com/office/drawing/2014/main" id="{F77CDCD3-29C8-F44C-8B16-9D05582BCF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547956"/>
              </p:ext>
            </p:extLst>
          </p:nvPr>
        </p:nvGraphicFramePr>
        <p:xfrm>
          <a:off x="1358038" y="1035959"/>
          <a:ext cx="8805832" cy="30151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81848">
                  <a:extLst>
                    <a:ext uri="{9D8B030D-6E8A-4147-A177-3AD203B41FA5}">
                      <a16:colId xmlns:a16="http://schemas.microsoft.com/office/drawing/2014/main" val="230236759"/>
                    </a:ext>
                  </a:extLst>
                </a:gridCol>
                <a:gridCol w="4823984">
                  <a:extLst>
                    <a:ext uri="{9D8B030D-6E8A-4147-A177-3AD203B41FA5}">
                      <a16:colId xmlns:a16="http://schemas.microsoft.com/office/drawing/2014/main" val="2319262661"/>
                    </a:ext>
                  </a:extLst>
                </a:gridCol>
              </a:tblGrid>
              <a:tr h="536333">
                <a:tc gridSpan="2"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ILC-FFS Tasks : Maximize Luminosity potential of ILC</a:t>
                      </a:r>
                      <a:endParaRPr lang="fr-FR" sz="2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fr-FR" sz="2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884738"/>
                  </a:ext>
                </a:extLst>
              </a:tr>
              <a:tr h="497384">
                <a:tc rowSpan="2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r>
                        <a:rPr lang="en-US" sz="1800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ILC-FFS system design</a:t>
                      </a:r>
                      <a:endParaRPr lang="fr-FR" sz="1800" b="1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T1.1</a:t>
                      </a:r>
                      <a:r>
                        <a:rPr lang="en-US" sz="1800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Hardware optimization</a:t>
                      </a:r>
                      <a:endParaRPr lang="fr-FR" sz="1800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644057"/>
                  </a:ext>
                </a:extLst>
              </a:tr>
              <a:tr h="384545">
                <a:tc vMerge="1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fr-FR" sz="1800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T1.2</a:t>
                      </a:r>
                      <a:r>
                        <a:rPr lang="en-US" sz="1800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Realistic beam line driven / IP design</a:t>
                      </a:r>
                      <a:endParaRPr lang="fr-FR" sz="1800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548898"/>
                  </a:ext>
                </a:extLst>
              </a:tr>
              <a:tr h="524781">
                <a:tc rowSpan="3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T2: ILC-FFS beam tests</a:t>
                      </a:r>
                      <a:endParaRPr lang="fr-FR" sz="1800" b="1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T2.1</a:t>
                      </a:r>
                      <a:r>
                        <a:rPr lang="en-US" sz="1800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Long-Term stability</a:t>
                      </a:r>
                      <a:endParaRPr lang="fr-FR" sz="1800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73621"/>
                  </a:ext>
                </a:extLst>
              </a:tr>
              <a:tr h="398427">
                <a:tc vMerge="1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fr-FR" sz="1800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T2.2</a:t>
                      </a:r>
                      <a:r>
                        <a:rPr lang="en-US" sz="1800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High-order aberrations</a:t>
                      </a:r>
                      <a:endParaRPr lang="fr-FR" sz="1800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575345"/>
                  </a:ext>
                </a:extLst>
              </a:tr>
              <a:tr h="673685">
                <a:tc vMerge="1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fr-FR" sz="1800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T2.3</a:t>
                      </a:r>
                      <a:r>
                        <a:rPr lang="en-US" sz="1800" kern="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R&amp;D complementary studies</a:t>
                      </a:r>
                      <a:endParaRPr lang="fr-FR" sz="1800" kern="1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42064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4B279AB0-359C-2A42-9578-E4E821E5E4C5}"/>
              </a:ext>
            </a:extLst>
          </p:cNvPr>
          <p:cNvSpPr/>
          <p:nvPr/>
        </p:nvSpPr>
        <p:spPr>
          <a:xfrm>
            <a:off x="836482" y="4160628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Long Term stability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C8968E-40C6-4E43-8093-B676E13C1FF4}"/>
              </a:ext>
            </a:extLst>
          </p:cNvPr>
          <p:cNvSpPr/>
          <p:nvPr/>
        </p:nvSpPr>
        <p:spPr>
          <a:xfrm>
            <a:off x="4043569" y="4181454"/>
            <a:ext cx="2962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High-order aberrations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AC5753-6ACB-B54B-B1B8-99D050BD8D56}"/>
              </a:ext>
            </a:extLst>
          </p:cNvPr>
          <p:cNvSpPr/>
          <p:nvPr/>
        </p:nvSpPr>
        <p:spPr>
          <a:xfrm>
            <a:off x="8793506" y="410900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Instrumentation R&amp;D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F4D78-EEEE-0C47-87B1-A78F93D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1957" y="6474607"/>
            <a:ext cx="1319424" cy="364618"/>
          </a:xfrm>
        </p:spPr>
        <p:txBody>
          <a:bodyPr/>
          <a:lstStyle/>
          <a:p>
            <a:fld id="{617C510A-7687-CB44-A886-7EC5AB743307}" type="slidenum">
              <a:rPr lang="fr-FR" sz="1200" smtClean="0">
                <a:solidFill>
                  <a:prstClr val="white"/>
                </a:solidFill>
                <a:latin typeface="News Gothic MT"/>
              </a:rPr>
              <a:pPr/>
              <a:t>5</a:t>
            </a:fld>
            <a:endParaRPr lang="fr-FR" sz="12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483D71-D7F4-A94C-9B68-7BBC49F3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566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798185" y="6483857"/>
            <a:ext cx="1319424" cy="36461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6</a:t>
            </a:fld>
            <a:endParaRPr lang="en-US" sz="1400" dirty="0">
              <a:solidFill>
                <a:srgbClr val="33666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E847B-FC68-A94D-BB3B-2BA67CE2C7A9}"/>
              </a:ext>
            </a:extLst>
          </p:cNvPr>
          <p:cNvSpPr/>
          <p:nvPr/>
        </p:nvSpPr>
        <p:spPr>
          <a:xfrm>
            <a:off x="372861" y="678052"/>
            <a:ext cx="566747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4" indent="-342900">
              <a:buFont typeface="Courier New" panose="02070309020205020404" pitchFamily="49" charset="0"/>
              <a:buChar char="o"/>
            </a:pPr>
            <a:endParaRPr lang="en-US" altLang="ja-JP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ja-JP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ominal (10</a:t>
            </a:r>
            <a:r>
              <a:rPr lang="en-US" altLang="ja-JP" sz="2000" b="1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ja-JP" sz="2000" b="1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x </a:t>
            </a:r>
            <a:r>
              <a:rPr lang="en-US" altLang="ja-JP" sz="2000" b="1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ja-JP" sz="2000" b="1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ja-JP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*) optics operation routine assessment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steering procedures and basic tuning algorithms (like envisaged for ILC) 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 correction knobs assessment (</a:t>
            </a:r>
            <a:r>
              <a:rPr lang="en-US" altLang="ja-JP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sextupoles</a:t>
            </a: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skew, octupoles)</a:t>
            </a:r>
          </a:p>
          <a:p>
            <a:pPr marL="342900" lvl="7" indent="-342900">
              <a:buFont typeface="Courier New" panose="02070309020205020404" pitchFamily="49" charset="0"/>
              <a:buChar char="o"/>
            </a:pPr>
            <a:r>
              <a:rPr kumimoji="1"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bandwidth measurements</a:t>
            </a:r>
          </a:p>
          <a:p>
            <a:pPr marL="342900" lvl="7" indent="-342900">
              <a:buFont typeface="Courier New" panose="02070309020205020404" pitchFamily="49" charset="0"/>
              <a:buChar char="o"/>
            </a:pPr>
            <a:endParaRPr kumimoji="1" lang="en-US" altLang="ja-JP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 evaluation and mitigation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kumimoji="1"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Upstream</a:t>
            </a: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line (relatively low-</a:t>
            </a: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 b</a:t>
            </a:r>
            <a:r>
              <a:rPr lang="en-US" altLang="ja-JP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Movable set-up mitigation techniques</a:t>
            </a:r>
            <a:endParaRPr kumimoji="1" lang="en-US" altLang="ja-JP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kumimoji="1" lang="en-US" altLang="ja-JP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ja-JP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Vibrations long-term monitoring system</a:t>
            </a:r>
          </a:p>
          <a:p>
            <a:pPr marL="342900" indent="-342900">
              <a:buFont typeface="Wingdings" pitchFamily="2" charset="2"/>
              <a:buChar char="Ø"/>
            </a:pPr>
            <a:endParaRPr kumimoji="1" lang="en-US" altLang="ja-JP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2713D-CCB9-5D41-9560-E51C9C06EB3F}"/>
              </a:ext>
            </a:extLst>
          </p:cNvPr>
          <p:cNvSpPr txBox="1"/>
          <p:nvPr/>
        </p:nvSpPr>
        <p:spPr>
          <a:xfrm>
            <a:off x="6231600" y="939633"/>
            <a:ext cx="588600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kumimoji="1" lang="en-US" altLang="ja-JP" sz="2000" b="1" dirty="0">
                <a:solidFill>
                  <a:srgbClr val="2C7C9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Jitter sources assessment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kumimoji="1" lang="en-US" altLang="ja-JP" dirty="0">
                <a:solidFill>
                  <a:srgbClr val="2C7C9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(entrance/IP)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CBPMs calibration process upgrade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 of calibration optimization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 - degradation of calibration over time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time and phase invariant digital           processing software to be developed, algorithm could first be tested on simulated data.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 FB system performance optimization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beam trajectory control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use of y-y’ FB to reduce jitter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6E372-7249-4C42-BC85-CE11FB5F2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76" y="5128040"/>
            <a:ext cx="5334049" cy="153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8474CF-B66D-5F46-AA40-A00210A5D194}"/>
              </a:ext>
            </a:extLst>
          </p:cNvPr>
          <p:cNvSpPr/>
          <p:nvPr/>
        </p:nvSpPr>
        <p:spPr>
          <a:xfrm>
            <a:off x="2811905" y="6325159"/>
            <a:ext cx="2579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ATF2 vibrations long-term monitoring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D313A-7A02-6840-A029-2A1346E9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395" y="6295780"/>
            <a:ext cx="2677652" cy="370386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AR10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AEDE2BC-0062-5D4B-827B-BCF9A574F8B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597358" y="487840"/>
            <a:ext cx="9144000" cy="7156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3675" indent="-193675" algn="l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2800" b="1" dirty="0">
                <a:latin typeface="Arial" charset="0"/>
                <a:ea typeface="ＭＳ Ｐゴシック" charset="0"/>
                <a:cs typeface="ＭＳ Ｐゴシック" charset="0"/>
              </a:rPr>
              <a:t>T2.1 ILC FFS beam tests: Long-Term stability  </a:t>
            </a: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2800" b="1" dirty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F8EB52-CF7B-984E-9B53-055C57281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378" y="4879203"/>
            <a:ext cx="4419600" cy="1765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2037F7-97AA-394E-8730-73918A473E10}"/>
              </a:ext>
            </a:extLst>
          </p:cNvPr>
          <p:cNvSpPr/>
          <p:nvPr/>
        </p:nvSpPr>
        <p:spPr>
          <a:xfrm>
            <a:off x="10514244" y="5115522"/>
            <a:ext cx="1623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Two bunch operation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9899F-927F-D741-BBEE-2F8783A7E880}"/>
              </a:ext>
            </a:extLst>
          </p:cNvPr>
          <p:cNvSpPr/>
          <p:nvPr/>
        </p:nvSpPr>
        <p:spPr>
          <a:xfrm>
            <a:off x="181595" y="939633"/>
            <a:ext cx="5701567" cy="590884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259F2-8B48-6843-9F02-B4F5BC3CEE0F}"/>
              </a:ext>
            </a:extLst>
          </p:cNvPr>
          <p:cNvSpPr txBox="1"/>
          <p:nvPr/>
        </p:nvSpPr>
        <p:spPr>
          <a:xfrm>
            <a:off x="5038362" y="2495681"/>
            <a:ext cx="12840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AR10</a:t>
            </a:r>
          </a:p>
        </p:txBody>
      </p:sp>
    </p:spTree>
    <p:extLst>
      <p:ext uri="{BB962C8B-B14F-4D97-AF65-F5344CB8AC3E}">
        <p14:creationId xmlns:p14="http://schemas.microsoft.com/office/powerpoint/2010/main" val="35752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3764963" y="2777065"/>
            <a:ext cx="8100957" cy="1936299"/>
          </a:xfrm>
        </p:spPr>
        <p:txBody>
          <a:bodyPr wrap="square">
            <a:spAutoFit/>
          </a:bodyPr>
          <a:lstStyle/>
          <a:p>
            <a:r>
              <a:rPr lang="en-US" sz="3196" b="1" dirty="0">
                <a:solidFill>
                  <a:srgbClr val="153449"/>
                </a:solidFill>
              </a:rPr>
              <a:t>Vibrations influence on the </a:t>
            </a:r>
            <a:r>
              <a:rPr lang="en-US" sz="3196" b="1" dirty="0" err="1">
                <a:solidFill>
                  <a:srgbClr val="153449"/>
                </a:solidFill>
              </a:rPr>
              <a:t>SuperKEKB</a:t>
            </a:r>
            <a:r>
              <a:rPr lang="en-US" sz="3196" b="1" dirty="0">
                <a:solidFill>
                  <a:srgbClr val="153449"/>
                </a:solidFill>
              </a:rPr>
              <a:t> beam</a:t>
            </a:r>
            <a:r>
              <a:rPr lang="fr-FR" b="1" dirty="0" smtClean="0">
                <a:solidFill>
                  <a:srgbClr val="153449"/>
                </a:solidFill>
              </a:rPr>
              <a:t/>
            </a:r>
            <a:br>
              <a:rPr lang="fr-FR" b="1" dirty="0" smtClean="0">
                <a:solidFill>
                  <a:srgbClr val="153449"/>
                </a:solidFill>
              </a:rPr>
            </a:br>
            <a:r>
              <a:rPr lang="fr-FR" sz="1997" dirty="0">
                <a:solidFill>
                  <a:srgbClr val="01B2CD"/>
                </a:solidFill>
              </a:rPr>
              <a:t>G. Balik</a:t>
            </a:r>
            <a:r>
              <a:rPr lang="fr-FR" sz="1997" baseline="30000" dirty="0">
                <a:solidFill>
                  <a:srgbClr val="01B2CD"/>
                </a:solidFill>
              </a:rPr>
              <a:t>3</a:t>
            </a:r>
            <a:r>
              <a:rPr lang="fr-FR" sz="1997" dirty="0">
                <a:solidFill>
                  <a:srgbClr val="01B2CD"/>
                </a:solidFill>
              </a:rPr>
              <a:t>, </a:t>
            </a:r>
            <a:r>
              <a:rPr lang="fr-FR" sz="1997" u="sng" dirty="0">
                <a:solidFill>
                  <a:srgbClr val="01B2CD"/>
                </a:solidFill>
              </a:rPr>
              <a:t>L. Brunetti</a:t>
            </a:r>
            <a:r>
              <a:rPr lang="fr-FR" sz="1997" baseline="30000" dirty="0">
                <a:solidFill>
                  <a:srgbClr val="01B2CD"/>
                </a:solidFill>
              </a:rPr>
              <a:t>3</a:t>
            </a:r>
            <a:r>
              <a:rPr lang="fr-FR" sz="1997" dirty="0">
                <a:solidFill>
                  <a:srgbClr val="01B2CD"/>
                </a:solidFill>
              </a:rPr>
              <a:t>, E. Montbarbon</a:t>
            </a:r>
            <a:r>
              <a:rPr lang="fr-FR" sz="1997" baseline="30000" dirty="0">
                <a:solidFill>
                  <a:srgbClr val="01B2CD"/>
                </a:solidFill>
              </a:rPr>
              <a:t>3</a:t>
            </a:r>
            <a:r>
              <a:rPr lang="fr-FR" sz="1997" dirty="0">
                <a:solidFill>
                  <a:srgbClr val="01B2CD"/>
                </a:solidFill>
              </a:rPr>
              <a:t>, F. Poirier</a:t>
            </a:r>
            <a:r>
              <a:rPr lang="fr-FR" sz="1997" baseline="30000" dirty="0">
                <a:solidFill>
                  <a:srgbClr val="01B2CD"/>
                </a:solidFill>
              </a:rPr>
              <a:t>3</a:t>
            </a:r>
            <a:r>
              <a:rPr lang="fr-FR" sz="1997" dirty="0">
                <a:solidFill>
                  <a:srgbClr val="01B2CD"/>
                </a:solidFill>
              </a:rPr>
              <a:t>, P. Bambade</a:t>
            </a:r>
            <a:r>
              <a:rPr lang="fr-FR" sz="1997" baseline="30000" dirty="0">
                <a:solidFill>
                  <a:srgbClr val="01B2CD"/>
                </a:solidFill>
              </a:rPr>
              <a:t>2</a:t>
            </a:r>
            <a:r>
              <a:rPr lang="fr-FR" sz="1997" dirty="0">
                <a:solidFill>
                  <a:srgbClr val="01B2CD"/>
                </a:solidFill>
              </a:rPr>
              <a:t>, S. Wallon</a:t>
            </a:r>
            <a:r>
              <a:rPr lang="fr-FR" sz="1997" baseline="30000" dirty="0">
                <a:solidFill>
                  <a:srgbClr val="01B2CD"/>
                </a:solidFill>
              </a:rPr>
              <a:t>2</a:t>
            </a:r>
            <a:r>
              <a:rPr lang="fr-FR" sz="1997" dirty="0">
                <a:solidFill>
                  <a:srgbClr val="01B2CD"/>
                </a:solidFill>
              </a:rPr>
              <a:t>, M. Masuzawa</a:t>
            </a:r>
            <a:r>
              <a:rPr lang="fr-FR" sz="1997" baseline="30000" dirty="0">
                <a:solidFill>
                  <a:srgbClr val="01B2CD"/>
                </a:solidFill>
              </a:rPr>
              <a:t>1</a:t>
            </a:r>
            <a:r>
              <a:rPr lang="fr-FR" sz="1997" dirty="0">
                <a:solidFill>
                  <a:srgbClr val="01B2CD"/>
                </a:solidFill>
              </a:rPr>
              <a:t>, H. Yamaoka</a:t>
            </a:r>
            <a:r>
              <a:rPr lang="fr-FR" sz="1997" baseline="30000" dirty="0">
                <a:solidFill>
                  <a:srgbClr val="01B2CD"/>
                </a:solidFill>
              </a:rPr>
              <a:t>1</a:t>
            </a:r>
            <a:r>
              <a:rPr lang="fr-FR" sz="2397" dirty="0">
                <a:solidFill>
                  <a:srgbClr val="01B2CD"/>
                </a:solidFill>
              </a:rPr>
              <a:t/>
            </a:r>
            <a:br>
              <a:rPr lang="fr-FR" sz="2397" dirty="0">
                <a:solidFill>
                  <a:srgbClr val="01B2CD"/>
                </a:solidFill>
              </a:rPr>
            </a:br>
            <a: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KEK, High </a:t>
            </a:r>
            <a:r>
              <a:rPr lang="fr-FR" sz="999" dirty="0" err="1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Accelerator </a:t>
            </a:r>
            <a:r>
              <a:rPr lang="fr-FR" sz="999" dirty="0" err="1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999" dirty="0" err="1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999" dirty="0" err="1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Tsukuba</a:t>
            </a:r>
            <a: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999" dirty="0" err="1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LAL, Laboratoire de l'Accélérateur Linéaire, Orsay, France</a:t>
            </a:r>
            <a:b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LAPP-IN2P3-CNRS, Université de Savoie Mont Blanc, Annecy, France</a:t>
            </a:r>
            <a:br>
              <a:rPr lang="fr-FR" sz="999" dirty="0">
                <a:solidFill>
                  <a:srgbClr val="01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797" dirty="0"/>
              <a:t>TYL/FKPPL workshop</a:t>
            </a:r>
            <a:r>
              <a:rPr lang="fr-FR" sz="1797" dirty="0">
                <a:solidFill>
                  <a:srgbClr val="153449"/>
                </a:solidFill>
              </a:rPr>
              <a:t>, 16</a:t>
            </a:r>
            <a:r>
              <a:rPr lang="fr-FR" sz="1797" baseline="30000" dirty="0">
                <a:solidFill>
                  <a:srgbClr val="153449"/>
                </a:solidFill>
              </a:rPr>
              <a:t>th</a:t>
            </a:r>
            <a:r>
              <a:rPr lang="fr-FR" sz="1797" dirty="0">
                <a:solidFill>
                  <a:srgbClr val="153449"/>
                </a:solidFill>
              </a:rPr>
              <a:t> of May 2022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7815442" y="332193"/>
            <a:ext cx="3232288" cy="368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797" kern="1200" dirty="0">
                <a:solidFill>
                  <a:prstClr val="white"/>
                </a:solidFill>
                <a:latin typeface="Arial" charset="0"/>
                <a:ea typeface="+mn-ea"/>
                <a:cs typeface="+mn-cs"/>
              </a:rPr>
              <a:t>Application-A-RD-14-2020-LB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287" y="6084833"/>
            <a:ext cx="4890693" cy="368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797" b="1" i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Contact: L. BRUNETTI – brunetti@lapp.in2p3.fr</a:t>
            </a:r>
          </a:p>
        </p:txBody>
      </p:sp>
    </p:spTree>
    <p:extLst>
      <p:ext uri="{BB962C8B-B14F-4D97-AF65-F5344CB8AC3E}">
        <p14:creationId xmlns:p14="http://schemas.microsoft.com/office/powerpoint/2010/main" val="23583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559" y="1343722"/>
            <a:ext cx="3605190" cy="19038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73832" y="3264433"/>
            <a:ext cx="6112179" cy="3073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656" tIns="45656" rIns="45656" bIns="45656" numCol="1" spcCol="38100" rtlCol="0" anchor="t">
            <a:spAutoFit/>
          </a:bodyPr>
          <a:lstStyle/>
          <a:p>
            <a:pPr marL="342420" indent="-34242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3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Weekly reports are available at : https://lappweb.in2p3.fr/SuperKEKB/</a:t>
            </a:r>
            <a:endParaRPr lang="en-US" sz="1398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2" name="ZoneTexte 20"/>
          <p:cNvSpPr txBox="1"/>
          <p:nvPr/>
        </p:nvSpPr>
        <p:spPr>
          <a:xfrm>
            <a:off x="10116497" y="3007475"/>
            <a:ext cx="1911136" cy="307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3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Acquisition architecture</a:t>
            </a:r>
            <a:endParaRPr lang="fr-FR" sz="1398" i="1" kern="1200" dirty="0">
              <a:solidFill>
                <a:srgbClr val="EE11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re 31"/>
          <p:cNvSpPr txBox="1">
            <a:spLocks/>
          </p:cNvSpPr>
          <p:nvPr/>
        </p:nvSpPr>
        <p:spPr>
          <a:xfrm>
            <a:off x="2117" y="68305"/>
            <a:ext cx="12175067" cy="39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997" kern="1200" dirty="0" err="1">
                <a:ea typeface="+mn-ea"/>
              </a:rPr>
              <a:t>SuperKEKB</a:t>
            </a:r>
            <a:r>
              <a:rPr lang="fr-FR" sz="1997" kern="1200" dirty="0">
                <a:ea typeface="+mn-ea"/>
              </a:rPr>
              <a:t> – setup &amp; initial </a:t>
            </a:r>
            <a:r>
              <a:rPr lang="fr-FR" sz="1997" kern="1200" dirty="0" err="1">
                <a:ea typeface="+mn-ea"/>
              </a:rPr>
              <a:t>target</a:t>
            </a:r>
            <a:endParaRPr lang="fr-FR" sz="1997" kern="1200" dirty="0">
              <a:ea typeface="+mn-ea"/>
            </a:endParaRPr>
          </a:p>
        </p:txBody>
      </p:sp>
      <p:sp>
        <p:nvSpPr>
          <p:cNvPr id="26" name="CDR writing ongoing (deadline December 2018)…"/>
          <p:cNvSpPr txBox="1"/>
          <p:nvPr/>
        </p:nvSpPr>
        <p:spPr>
          <a:xfrm>
            <a:off x="131185" y="752509"/>
            <a:ext cx="11056175" cy="31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b="1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Long-term monitoring with continuous available data for the collaboration: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823462" y="1330731"/>
            <a:ext cx="1708836" cy="52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Monitoring 10’/hour to limit the data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514" y="1874341"/>
            <a:ext cx="832933" cy="986580"/>
          </a:xfrm>
          <a:prstGeom prst="rect">
            <a:avLst/>
          </a:prstGeom>
        </p:spPr>
      </p:pic>
      <p:sp>
        <p:nvSpPr>
          <p:cNvPr id="24" name="ZoneTexte 20"/>
          <p:cNvSpPr txBox="1"/>
          <p:nvPr/>
        </p:nvSpPr>
        <p:spPr>
          <a:xfrm>
            <a:off x="6183605" y="2802214"/>
            <a:ext cx="827922" cy="276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198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Guralp</a:t>
            </a:r>
            <a:r>
              <a:rPr lang="fr-FR" sz="11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6T</a:t>
            </a:r>
            <a:endParaRPr lang="fr-FR" sz="1198" i="1" kern="1200" dirty="0">
              <a:solidFill>
                <a:srgbClr val="EE11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0" y="1117446"/>
            <a:ext cx="5332341" cy="3025872"/>
          </a:xfrm>
          <a:prstGeom prst="rect">
            <a:avLst/>
          </a:prstGeom>
        </p:spPr>
      </p:pic>
      <p:sp>
        <p:nvSpPr>
          <p:cNvPr id="31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0499517" y="6445835"/>
            <a:ext cx="1375687" cy="312765"/>
          </a:xfrm>
          <a:prstGeom prst="rect">
            <a:avLst/>
          </a:prstGeom>
        </p:spPr>
        <p:txBody>
          <a:bodyPr/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fld id="{2A19AD89-17DE-4EAC-B060-CF86C17F7722}" type="slidenum">
              <a:rPr lang="en-US" kern="1200"/>
              <a:pPr defTabSz="913120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kern="1200" dirty="0"/>
          </a:p>
        </p:txBody>
      </p:sp>
      <p:sp>
        <p:nvSpPr>
          <p:cNvPr id="23" name="ZoneTexte 20"/>
          <p:cNvSpPr txBox="1"/>
          <p:nvPr/>
        </p:nvSpPr>
        <p:spPr>
          <a:xfrm>
            <a:off x="5330937" y="981059"/>
            <a:ext cx="5121987" cy="33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98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seismic sensors - 2 at each side of the BELLE II detector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1753" y="4454999"/>
            <a:ext cx="5383201" cy="534787"/>
          </a:xfrm>
          <a:prstGeom prst="rect">
            <a:avLst/>
          </a:prstGeom>
          <a:ln w="12700">
            <a:miter lim="400000"/>
          </a:ln>
        </p:spPr>
        <p:txBody>
          <a:bodyPr wrap="square" lIns="45656" rIns="45656">
            <a:spAutoFit/>
          </a:bodyPr>
          <a:lstStyle/>
          <a:p>
            <a:pPr marL="285350" indent="-285350" defTabSz="913120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598" b="1" kern="1200" dirty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Objective 1: Identification of disturbances or specific events:</a:t>
            </a:r>
          </a:p>
        </p:txBody>
      </p:sp>
      <p:pic>
        <p:nvPicPr>
          <p:cNvPr id="42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24" y="4172413"/>
            <a:ext cx="1515346" cy="112188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9266447" y="5280951"/>
            <a:ext cx="1578488" cy="64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 of accelerate centrifugal force close to KEK</a:t>
            </a:r>
          </a:p>
        </p:txBody>
      </p:sp>
      <p:grpSp>
        <p:nvGrpSpPr>
          <p:cNvPr id="44" name="Groupe 16"/>
          <p:cNvGrpSpPr>
            <a:grpSpLocks noChangeAspect="1"/>
          </p:cNvGrpSpPr>
          <p:nvPr/>
        </p:nvGrpSpPr>
        <p:grpSpPr>
          <a:xfrm>
            <a:off x="5522087" y="3998336"/>
            <a:ext cx="3817521" cy="2181628"/>
            <a:chOff x="4595037" y="1529322"/>
            <a:chExt cx="7557888" cy="4283026"/>
          </a:xfrm>
        </p:grpSpPr>
        <p:pic>
          <p:nvPicPr>
            <p:cNvPr id="46" name="Imag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037" y="1529322"/>
              <a:ext cx="7557888" cy="4283026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0594848" y="2304288"/>
              <a:ext cx="115824" cy="140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2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sz="1198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8" name="ZoneTexte 20"/>
          <p:cNvSpPr txBox="1"/>
          <p:nvPr/>
        </p:nvSpPr>
        <p:spPr>
          <a:xfrm>
            <a:off x="6050569" y="6095489"/>
            <a:ext cx="4534808" cy="307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Vibration analysis: </a:t>
            </a:r>
            <a:r>
              <a:rPr lang="en-US" sz="1398" i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earthquake</a:t>
            </a:r>
            <a:r>
              <a:rPr lang="en-US" sz="1398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lang="en-US" sz="1398" i="1" kern="1200" dirty="0">
                <a:solidFill>
                  <a:srgbClr val="EE11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external perturbations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627053" y="5312616"/>
            <a:ext cx="434621" cy="327942"/>
          </a:xfrm>
          <a:prstGeom prst="rect">
            <a:avLst/>
          </a:prstGeom>
          <a:noFill/>
          <a:ln>
            <a:solidFill>
              <a:srgbClr val="EE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endParaRPr lang="fr-FR" sz="1797" kern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Connecteur droit avec flèche 49"/>
          <p:cNvCxnSpPr>
            <a:stCxn id="49" idx="3"/>
            <a:endCxn id="46" idx="3"/>
          </p:cNvCxnSpPr>
          <p:nvPr/>
        </p:nvCxnSpPr>
        <p:spPr>
          <a:xfrm flipV="1">
            <a:off x="8061674" y="5089152"/>
            <a:ext cx="1277936" cy="387436"/>
          </a:xfrm>
          <a:prstGeom prst="straightConnector1">
            <a:avLst/>
          </a:prstGeom>
          <a:noFill/>
          <a:ln w="25400" cap="flat">
            <a:solidFill>
              <a:srgbClr val="FF00FF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Rectangle 50"/>
          <p:cNvSpPr/>
          <p:nvPr/>
        </p:nvSpPr>
        <p:spPr>
          <a:xfrm>
            <a:off x="6215418" y="3992603"/>
            <a:ext cx="737454" cy="55955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endParaRPr lang="fr-FR" sz="1797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10002" y="4588837"/>
            <a:ext cx="667669" cy="5003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endParaRPr lang="fr-FR" sz="1797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142521" y="4335049"/>
            <a:ext cx="748423" cy="5003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endParaRPr lang="fr-FR" sz="1797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17671" y="5321091"/>
            <a:ext cx="429329" cy="215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799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Night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5966568" y="5321091"/>
            <a:ext cx="360495" cy="215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799" kern="1200" dirty="0">
                <a:solidFill>
                  <a:prstClr val="black"/>
                </a:solidFill>
                <a:ea typeface="+mn-ea"/>
              </a:rPr>
              <a:t>Day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01308" y="5041226"/>
            <a:ext cx="2201388" cy="952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3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Comparison day – night</a:t>
            </a:r>
          </a:p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3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Seismic events</a:t>
            </a:r>
          </a:p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3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External disturbances</a:t>
            </a:r>
          </a:p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3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Drift in time…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806751" y="4901235"/>
            <a:ext cx="1210506" cy="215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99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Permanent disturbance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6124199" y="5648404"/>
            <a:ext cx="514170" cy="33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99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Seismic</a:t>
            </a:r>
          </a:p>
          <a:p>
            <a:pPr algn="ctr"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99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075694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fr-FR" kern="1200"/>
              <a:pPr defTabSz="913120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kern="120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11239"/>
          <a:stretch/>
        </p:blipFill>
        <p:spPr>
          <a:xfrm>
            <a:off x="4220042" y="1319098"/>
            <a:ext cx="7654624" cy="507760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043" y="1473714"/>
            <a:ext cx="3859072" cy="132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luminosity measurements (</a:t>
            </a:r>
            <a:r>
              <a:rPr lang="en-US" sz="1598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IJClab</a:t>
            </a: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2 on the HER(e+) beam, 2 on the LER(e-) beam at 1 KHz</a:t>
            </a:r>
          </a:p>
          <a:p>
            <a:pPr marL="285350" indent="-285350" defTabSz="913120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98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About the same measurements (ZDLM) are done by </a:t>
            </a:r>
            <a:r>
              <a:rPr lang="en-US" sz="1598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KEK</a:t>
            </a:r>
          </a:p>
        </p:txBody>
      </p:sp>
      <p:sp>
        <p:nvSpPr>
          <p:cNvPr id="5" name="Titre 31"/>
          <p:cNvSpPr txBox="1">
            <a:spLocks/>
          </p:cNvSpPr>
          <p:nvPr/>
        </p:nvSpPr>
        <p:spPr>
          <a:xfrm>
            <a:off x="2117" y="68305"/>
            <a:ext cx="12175067" cy="39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3120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997" kern="1200" dirty="0" err="1">
                <a:ea typeface="+mn-ea"/>
              </a:rPr>
              <a:t>SuperKEKB</a:t>
            </a:r>
            <a:r>
              <a:rPr lang="fr-FR" sz="1997" kern="1200" dirty="0">
                <a:ea typeface="+mn-ea"/>
              </a:rPr>
              <a:t>: </a:t>
            </a:r>
            <a:r>
              <a:rPr lang="fr-FR" sz="1997" kern="1200" dirty="0" err="1">
                <a:ea typeface="+mn-ea"/>
              </a:rPr>
              <a:t>luminosity</a:t>
            </a:r>
            <a:r>
              <a:rPr lang="fr-FR" sz="1997" kern="1200" dirty="0">
                <a:ea typeface="+mn-ea"/>
              </a:rPr>
              <a:t> </a:t>
            </a:r>
            <a:r>
              <a:rPr lang="fr-FR" sz="1997" kern="1200" dirty="0" err="1">
                <a:ea typeface="+mn-ea"/>
              </a:rPr>
              <a:t>measurements</a:t>
            </a:r>
            <a:endParaRPr lang="fr-FR" sz="1997" kern="1200" dirty="0">
              <a:ea typeface="+mn-ea"/>
            </a:endParaRPr>
          </a:p>
        </p:txBody>
      </p:sp>
      <p:sp>
        <p:nvSpPr>
          <p:cNvPr id="7" name="CDR writing ongoing (deadline December 2018)…"/>
          <p:cNvSpPr txBox="1"/>
          <p:nvPr/>
        </p:nvSpPr>
        <p:spPr>
          <a:xfrm>
            <a:off x="337011" y="907457"/>
            <a:ext cx="11289554" cy="31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56" rIns="45656">
            <a:spAutoFit/>
          </a:bodyPr>
          <a:lstStyle>
            <a:defPPr>
              <a:defRPr lang="fr-FR"/>
            </a:defPPr>
            <a:lvl1pPr marL="285750" indent="-28575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600" b="1">
                <a:solidFill>
                  <a:srgbClr val="002060"/>
                </a:solidFill>
              </a:defRPr>
            </a:lvl1pPr>
          </a:lstStyle>
          <a:p>
            <a:pPr marL="285350" indent="-285350" defTabSz="913120" fontAlgn="base" hangingPunct="1">
              <a:spcAft>
                <a:spcPct val="0"/>
              </a:spcAft>
            </a:pPr>
            <a:r>
              <a:rPr lang="en-US" sz="1598" kern="1200" dirty="0">
                <a:latin typeface="Arial" charset="0"/>
                <a:ea typeface="+mn-ea"/>
                <a:cs typeface="+mn-cs"/>
              </a:rPr>
              <a:t>Setup: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92" y="4071409"/>
            <a:ext cx="3621013" cy="16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13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union 27 Avr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5" id="{E074ECB9-020E-4D20-A477-E2AC00260BA9}" vid="{B1DFA23E-29DC-4ED1-8E73-A914095A7672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ewsPrint">
  <a:themeElements>
    <a:clrScheme name="News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ewsPrin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2225" cap="flat">
          <a:solidFill>
            <a:schemeClr val="accent1"/>
          </a:solidFill>
          <a:prstDash val="solid"/>
          <a:round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2225" cap="flat">
          <a:solidFill>
            <a:schemeClr val="accent1"/>
          </a:solidFill>
          <a:prstDash val="solid"/>
          <a:round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20523</TotalTime>
  <Words>2662</Words>
  <Application>Microsoft Office PowerPoint</Application>
  <PresentationFormat>Personnalisé</PresentationFormat>
  <Paragraphs>318</Paragraphs>
  <Slides>20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20</vt:i4>
      </vt:variant>
    </vt:vector>
  </HeadingPairs>
  <TitlesOfParts>
    <vt:vector size="48" baseType="lpstr">
      <vt:lpstr>ＭＳ Ｐゴシック</vt:lpstr>
      <vt:lpstr>ＭＳ Ｐゴシック</vt:lpstr>
      <vt:lpstr>SimSun</vt:lpstr>
      <vt:lpstr>游ゴシック</vt:lpstr>
      <vt:lpstr>游ゴシック Light</vt:lpstr>
      <vt:lpstr>Arial</vt:lpstr>
      <vt:lpstr>calibri</vt:lpstr>
      <vt:lpstr>calibri</vt:lpstr>
      <vt:lpstr>Cambria Math</vt:lpstr>
      <vt:lpstr>Century</vt:lpstr>
      <vt:lpstr>Courier New</vt:lpstr>
      <vt:lpstr>FreeSans</vt:lpstr>
      <vt:lpstr>Geneva</vt:lpstr>
      <vt:lpstr>Helvetica</vt:lpstr>
      <vt:lpstr>Hiragino Kaku Gothic ProN W3</vt:lpstr>
      <vt:lpstr>Liberation Sans</vt:lpstr>
      <vt:lpstr>MS Mincho</vt:lpstr>
      <vt:lpstr>News Gothic MT</vt:lpstr>
      <vt:lpstr>Noto Sans CJK SC Regular</vt:lpstr>
      <vt:lpstr>Symap</vt:lpstr>
      <vt:lpstr>Symbol</vt:lpstr>
      <vt:lpstr>Times New Roman</vt:lpstr>
      <vt:lpstr>Wingdings</vt:lpstr>
      <vt:lpstr>Wingdings 2</vt:lpstr>
      <vt:lpstr>1_Brise</vt:lpstr>
      <vt:lpstr>Fermilab_PPT_090815</vt:lpstr>
      <vt:lpstr>Reunion 27 Avril</vt:lpstr>
      <vt:lpstr>Office テーマ</vt:lpstr>
      <vt:lpstr>ATF2 studies and ILC preparation – AR10</vt:lpstr>
      <vt:lpstr>ATF2 the ILC FFS testbench</vt:lpstr>
      <vt:lpstr>ATF2 goals and achievements</vt:lpstr>
      <vt:lpstr>ILC FFS - ATF3 objective and collaboration:</vt:lpstr>
      <vt:lpstr>Présentation PowerPoint</vt:lpstr>
      <vt:lpstr> T2.1 ILC FFS beam tests: Long-Term stability     </vt:lpstr>
      <vt:lpstr>Vibrations influence on the SuperKEKB beam G. Balik3, L. Brunetti3, E. Montbarbon3, F. Poirier3, P. Bambade2, S. Wallon2, M. Masuzawa1, H. Yamaoka1 1: KEK, High Energy Accelerator Research Organization, Tsukuba, Japan 2: LAL, Laboratoire de l'Accélérateur Linéaire, Orsay, France 3: LAPP-IN2P3-CNRS, Université de Savoie Mont Blanc, Annecy, France TYL/FKPPL workshop, 16th of May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ARD_16 : Magnetic field monitoring and management for Superconducting RF cavities</vt:lpstr>
      <vt:lpstr>Motivation</vt:lpstr>
      <vt:lpstr>AMR (Anisotropic Magneto Resistance) sensors</vt:lpstr>
      <vt:lpstr>AMR mapping</vt:lpstr>
      <vt:lpstr>AMR sensors sensitivity vs temperature</vt:lpstr>
      <vt:lpstr>Test and evaluation of a MR (Magneto Resistive) sensor</vt:lpstr>
      <vt:lpstr>Test and evaluation of a MR (Magneto Resistive) sensor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PLOUIN Juliette</dc:creator>
  <cp:lastModifiedBy>PLOUIN Juliette</cp:lastModifiedBy>
  <cp:revision>691</cp:revision>
  <cp:lastPrinted>2021-04-08T15:55:49Z</cp:lastPrinted>
  <dcterms:modified xsi:type="dcterms:W3CDTF">2022-05-16T08:21:46Z</dcterms:modified>
</cp:coreProperties>
</file>