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0" r:id="rId2"/>
    <p:sldId id="291" r:id="rId3"/>
    <p:sldId id="302" r:id="rId4"/>
    <p:sldId id="303" r:id="rId5"/>
    <p:sldId id="304" r:id="rId6"/>
    <p:sldId id="305" r:id="rId7"/>
    <p:sldId id="306" r:id="rId8"/>
    <p:sldId id="301" r:id="rId9"/>
    <p:sldId id="309" r:id="rId10"/>
    <p:sldId id="308" r:id="rId11"/>
    <p:sldId id="310" r:id="rId12"/>
    <p:sldId id="307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400"/>
    <a:srgbClr val="E04F1C"/>
    <a:srgbClr val="FFE72F"/>
    <a:srgbClr val="0432FF"/>
    <a:srgbClr val="FF00FF"/>
    <a:srgbClr val="CCF5E1"/>
    <a:srgbClr val="FFE4D0"/>
    <a:srgbClr val="D9D2FF"/>
    <a:srgbClr val="D6E5FF"/>
    <a:srgbClr val="FFD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0" autoAdjust="0"/>
    <p:restoredTop sz="91711" autoAdjust="0"/>
  </p:normalViewPr>
  <p:slideViewPr>
    <p:cSldViewPr snapToGrid="0" snapToObjects="1">
      <p:cViewPr varScale="1">
        <p:scale>
          <a:sx n="56" d="100"/>
          <a:sy n="56" d="100"/>
        </p:scale>
        <p:origin x="1176" y="168"/>
      </p:cViewPr>
      <p:guideLst>
        <p:guide orient="horz" pos="2137"/>
        <p:guide pos="2880"/>
      </p:guideLst>
    </p:cSldViewPr>
  </p:slideViewPr>
  <p:outlineViewPr>
    <p:cViewPr>
      <p:scale>
        <a:sx n="33" d="100"/>
        <a:sy n="33" d="100"/>
      </p:scale>
      <p:origin x="0" y="-30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51C7B-3997-7148-AEBC-8AB74E0031C8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5E08B-3136-1B4A-9B37-20162396C6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3645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A4497-22D8-4748-B179-B5F64593E715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3745A-8554-4045-9324-621C623163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7006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3745A-8554-4045-9324-621C6231638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37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Visit</a:t>
            </a:r>
            <a:r>
              <a:rPr lang="fr-FR" dirty="0"/>
              <a:t> of </a:t>
            </a:r>
            <a:r>
              <a:rPr lang="fr-FR" dirty="0" err="1"/>
              <a:t>korean</a:t>
            </a:r>
            <a:r>
              <a:rPr lang="fr-FR" dirty="0"/>
              <a:t> </a:t>
            </a:r>
            <a:r>
              <a:rPr lang="fr-FR" dirty="0" err="1"/>
              <a:t>scientists</a:t>
            </a:r>
            <a:r>
              <a:rPr lang="fr-FR" dirty="0"/>
              <a:t> to GANIL in April and May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3745A-8554-4045-9324-621C6231638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520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3745A-8554-4045-9324-621C6231638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749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95A074D-5F9A-E34A-935F-B1279148CB3F}" type="datetime1">
              <a:rPr lang="fr-FR" smtClean="0"/>
              <a:t>19/05/2022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F8F590-960A-A644-A13F-C78BA825C542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FADF-2472-384E-9476-A9EF4A4B6881}" type="datetime1">
              <a:rPr lang="fr-FR" smtClean="0"/>
              <a:t>19/05/2022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F590-960A-A644-A13F-C78BA825C54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FD54557-F948-5241-BE78-AC433A202E48}" type="datetime1">
              <a:rPr lang="fr-FR" smtClean="0"/>
              <a:t>19/05/2022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8F8F590-960A-A644-A13F-C78BA825C542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F7A9-33DC-4747-B3B2-9C2837B3CF0F}" type="datetime1">
              <a:rPr lang="fr-FR" smtClean="0"/>
              <a:t>19/05/2022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F8F590-960A-A644-A13F-C78BA825C54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E4B6-8891-F346-A8E3-D62661F961B5}" type="datetime1">
              <a:rPr lang="fr-FR" smtClean="0"/>
              <a:t>19/05/2022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8F8F590-960A-A644-A13F-C78BA825C542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FE9368A-635F-D444-8D74-3A8B5BF07E49}" type="datetime1">
              <a:rPr lang="fr-FR" smtClean="0"/>
              <a:t>19/05/2022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8F8F590-960A-A644-A13F-C78BA825C542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DFD83BA-4E70-C348-BE25-5676CB80CB05}" type="datetime1">
              <a:rPr lang="fr-FR" smtClean="0"/>
              <a:t>19/05/2022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8F8F590-960A-A644-A13F-C78BA825C542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4488B-BD4C-E34C-9584-D86C291935E1}" type="datetime1">
              <a:rPr lang="fr-FR" smtClean="0"/>
              <a:t>19/05/2022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F8F590-960A-A644-A13F-C78BA825C54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99EC-8237-5B46-9D7C-77DFB7A9ACFE}" type="datetime1">
              <a:rPr lang="fr-FR" smtClean="0"/>
              <a:t>19/05/2022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F8F590-960A-A644-A13F-C78BA825C54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5B96-AF64-8941-B526-AE17984EC88C}" type="datetime1">
              <a:rPr lang="fr-FR" smtClean="0"/>
              <a:t>19/05/2022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F8F590-960A-A644-A13F-C78BA825C542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A67C1C0-C6A6-B249-AAF3-86EFBD07B78F}" type="datetime1">
              <a:rPr lang="fr-FR" smtClean="0"/>
              <a:t>19/05/2022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8F8F590-960A-A644-A13F-C78BA825C542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Faire glisser l'image vers l'espace réservé ou cliquer sur l'icône pour l'ajouter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5EDCA3D-2A42-1744-8DF9-7181A52DCAE4}" type="datetime1">
              <a:rPr lang="fr-FR" smtClean="0"/>
              <a:t>19/05/2022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8F8F590-960A-A644-A13F-C78BA825C542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kr.ambafrance.org/Informations-Coronavirus-Covid-1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96746" y="3759200"/>
            <a:ext cx="6477000" cy="1256192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rgbClr val="E60243"/>
                </a:solidFill>
              </a:rPr>
              <a:t>F</a:t>
            </a:r>
            <a:r>
              <a:rPr lang="fr-FR" sz="3200" dirty="0"/>
              <a:t>rance-</a:t>
            </a:r>
            <a:r>
              <a:rPr lang="fr-FR" sz="3200" dirty="0" err="1">
                <a:solidFill>
                  <a:srgbClr val="E60243"/>
                </a:solidFill>
              </a:rPr>
              <a:t>K</a:t>
            </a:r>
            <a:r>
              <a:rPr lang="fr-FR" sz="3200" dirty="0" err="1"/>
              <a:t>orea</a:t>
            </a:r>
            <a:r>
              <a:rPr lang="fr-FR" sz="3200" dirty="0"/>
              <a:t> </a:t>
            </a:r>
            <a:r>
              <a:rPr lang="fr-FR" sz="3200" dirty="0" err="1">
                <a:solidFill>
                  <a:srgbClr val="E60243"/>
                </a:solidFill>
              </a:rPr>
              <a:t>P</a:t>
            </a:r>
            <a:r>
              <a:rPr lang="fr-FR" sz="3200" dirty="0" err="1"/>
              <a:t>article</a:t>
            </a:r>
            <a:r>
              <a:rPr lang="fr-FR" sz="3200" dirty="0"/>
              <a:t> </a:t>
            </a:r>
            <a:r>
              <a:rPr lang="fr-FR" sz="3200" dirty="0" err="1">
                <a:solidFill>
                  <a:srgbClr val="E60243"/>
                </a:solidFill>
              </a:rPr>
              <a:t>P</a:t>
            </a:r>
            <a:r>
              <a:rPr lang="fr-FR" sz="3200" dirty="0" err="1"/>
              <a:t>hysics</a:t>
            </a:r>
            <a:r>
              <a:rPr lang="fr-FR" sz="3200" dirty="0"/>
              <a:t> and e-science </a:t>
            </a:r>
            <a:r>
              <a:rPr lang="fr-FR" sz="3200" dirty="0" err="1">
                <a:solidFill>
                  <a:srgbClr val="E60243"/>
                </a:solidFill>
              </a:rPr>
              <a:t>L</a:t>
            </a:r>
            <a:r>
              <a:rPr lang="fr-FR" sz="3200" dirty="0" err="1"/>
              <a:t>aboratory</a:t>
            </a: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May 16-18, 2022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DFEF930-90FE-3048-9DEE-2C6DC84FF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36800"/>
            <a:ext cx="9144000" cy="6096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7BB7C37-9652-A14D-9D3E-0EF33D3A445F}"/>
              </a:ext>
            </a:extLst>
          </p:cNvPr>
          <p:cNvSpPr txBox="1"/>
          <p:nvPr/>
        </p:nvSpPr>
        <p:spPr>
          <a:xfrm>
            <a:off x="3852615" y="3244334"/>
            <a:ext cx="5291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Joint TYL-FKPPL workshop , </a:t>
            </a:r>
            <a:r>
              <a:rPr lang="fr-FR" dirty="0" err="1"/>
              <a:t>Jeju</a:t>
            </a:r>
            <a:r>
              <a:rPr lang="fr-FR" dirty="0"/>
              <a:t> Island, May 8-10 2019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1F91750-9E58-454C-B9E9-EEF18DCD72BA}"/>
              </a:ext>
            </a:extLst>
          </p:cNvPr>
          <p:cNvSpPr txBox="1"/>
          <p:nvPr/>
        </p:nvSpPr>
        <p:spPr>
          <a:xfrm>
            <a:off x="2362200" y="5273749"/>
            <a:ext cx="423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M. Besançon, V. Breton, K. Cho, D. </a:t>
            </a:r>
            <a:r>
              <a:rPr lang="fr-FR" dirty="0" err="1"/>
              <a:t>Sarramia</a:t>
            </a:r>
            <a:r>
              <a:rPr lang="fr-FR" dirty="0"/>
              <a:t>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AF0483B-0116-AE4C-8F38-78D3938EC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60" y="4346649"/>
            <a:ext cx="11684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4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66E9A8-9FA2-9E46-89E3-D019603B3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FKPPL communication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BCC2102-685D-984F-9DD9-7557667D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F8F590-960A-A644-A13F-C78BA825C542}" type="slidenum">
              <a:rPr lang="fr-FR" smtClean="0"/>
              <a:t>10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6129359-04F9-DF42-B390-55F8E1E620C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203952" cy="4495800"/>
          </a:xfrm>
        </p:spPr>
        <p:txBody>
          <a:bodyPr/>
          <a:lstStyle/>
          <a:p>
            <a:r>
              <a:rPr lang="fr-FR" dirty="0"/>
              <a:t>FKPPL has a new logo</a:t>
            </a:r>
          </a:p>
          <a:p>
            <a:pPr lvl="1"/>
            <a:r>
              <a:rPr lang="fr-FR" dirty="0" err="1"/>
              <a:t>Selected</a:t>
            </a:r>
            <a:r>
              <a:rPr lang="fr-FR" dirty="0"/>
              <a:t> by 75% of the </a:t>
            </a:r>
            <a:r>
              <a:rPr lang="fr-FR" dirty="0" err="1"/>
              <a:t>voters</a:t>
            </a:r>
            <a:endParaRPr lang="fr-FR" dirty="0"/>
          </a:p>
          <a:p>
            <a:r>
              <a:rPr lang="fr-FR" dirty="0"/>
              <a:t>FKPPL new web site </a:t>
            </a:r>
            <a:r>
              <a:rPr lang="fr-FR" dirty="0" err="1"/>
              <a:t>under</a:t>
            </a:r>
            <a:r>
              <a:rPr lang="fr-FR" dirty="0"/>
              <a:t> </a:t>
            </a:r>
            <a:r>
              <a:rPr lang="fr-FR" dirty="0" err="1"/>
              <a:t>development</a:t>
            </a:r>
            <a:endParaRPr lang="fr-FR" dirty="0"/>
          </a:p>
          <a:p>
            <a:pPr lvl="1"/>
            <a:r>
              <a:rPr lang="fr-FR" dirty="0"/>
              <a:t>WordPress</a:t>
            </a:r>
          </a:p>
          <a:p>
            <a:pPr lvl="1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01FECAB-40F8-6A40-8435-F9CA80E5F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600" y="1600200"/>
            <a:ext cx="3327400" cy="26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73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86A8C1-9664-DD4B-A5F1-63EB20336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Conclusion: let us go !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7D90E64-9D3D-AC45-BB23-986F091B3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F8F590-960A-A644-A13F-C78BA825C542}" type="slidenum">
              <a:rPr lang="fr-FR" smtClean="0"/>
              <a:t>11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FA8B207-1EED-EE4A-89A1-F2B46AF2733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COVID-19 </a:t>
            </a:r>
            <a:r>
              <a:rPr lang="fr-FR" dirty="0" err="1"/>
              <a:t>pandemic</a:t>
            </a:r>
            <a:r>
              <a:rPr lang="fr-FR" dirty="0"/>
              <a:t> has </a:t>
            </a:r>
            <a:r>
              <a:rPr lang="fr-FR" dirty="0" err="1"/>
              <a:t>considerably</a:t>
            </a:r>
            <a:r>
              <a:rPr lang="fr-FR" dirty="0"/>
              <a:t> </a:t>
            </a:r>
            <a:r>
              <a:rPr lang="fr-FR" dirty="0" err="1"/>
              <a:t>impacted</a:t>
            </a:r>
            <a:r>
              <a:rPr lang="fr-FR" dirty="0"/>
              <a:t> </a:t>
            </a:r>
            <a:r>
              <a:rPr lang="fr-FR" dirty="0" err="1"/>
              <a:t>scientific</a:t>
            </a:r>
            <a:r>
              <a:rPr lang="fr-FR" dirty="0"/>
              <a:t> </a:t>
            </a:r>
            <a:r>
              <a:rPr lang="fr-FR" dirty="0" err="1"/>
              <a:t>activities</a:t>
            </a:r>
            <a:r>
              <a:rPr lang="fr-FR" dirty="0"/>
              <a:t> </a:t>
            </a:r>
            <a:r>
              <a:rPr lang="fr-FR" dirty="0" err="1"/>
              <a:t>within</a:t>
            </a:r>
            <a:r>
              <a:rPr lang="fr-FR" dirty="0"/>
              <a:t> FKPPL in 2020 and 2021</a:t>
            </a:r>
          </a:p>
          <a:p>
            <a:pPr lvl="1"/>
            <a:r>
              <a:rPr lang="fr-FR" dirty="0"/>
              <a:t>But </a:t>
            </a:r>
            <a:r>
              <a:rPr lang="fr-FR" dirty="0" err="1"/>
              <a:t>many</a:t>
            </a:r>
            <a:r>
              <a:rPr lang="fr-FR" dirty="0"/>
              <a:t> </a:t>
            </a:r>
            <a:r>
              <a:rPr lang="fr-FR" dirty="0" err="1"/>
              <a:t>projects</a:t>
            </a:r>
            <a:r>
              <a:rPr lang="fr-FR" dirty="0"/>
              <a:t> have </a:t>
            </a:r>
            <a:r>
              <a:rPr lang="fr-FR" dirty="0" err="1"/>
              <a:t>continued</a:t>
            </a:r>
            <a:r>
              <a:rPr lang="fr-FR" dirty="0"/>
              <a:t> </a:t>
            </a:r>
          </a:p>
          <a:p>
            <a:r>
              <a:rPr lang="fr-FR" dirty="0"/>
              <a:t>The motivation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still</a:t>
            </a:r>
            <a:r>
              <a:rPr lang="fr-FR" dirty="0"/>
              <a:t> the </a:t>
            </a:r>
            <a:r>
              <a:rPr lang="fr-FR" dirty="0" err="1"/>
              <a:t>same</a:t>
            </a:r>
            <a:r>
              <a:rPr lang="fr-FR" dirty="0"/>
              <a:t>: 12 </a:t>
            </a:r>
            <a:r>
              <a:rPr lang="fr-FR" dirty="0" err="1"/>
              <a:t>projects</a:t>
            </a:r>
            <a:r>
              <a:rPr lang="fr-FR" dirty="0"/>
              <a:t> are </a:t>
            </a:r>
            <a:r>
              <a:rPr lang="fr-FR" dirty="0" err="1"/>
              <a:t>ready</a:t>
            </a:r>
            <a:r>
              <a:rPr lang="fr-FR" dirty="0"/>
              <a:t> to </a:t>
            </a:r>
            <a:r>
              <a:rPr lang="fr-FR" dirty="0" err="1"/>
              <a:t>resume</a:t>
            </a:r>
            <a:r>
              <a:rPr lang="fr-FR" dirty="0"/>
              <a:t> exchanges in 2022</a:t>
            </a:r>
          </a:p>
          <a:p>
            <a:r>
              <a:rPr lang="fr-FR" dirty="0"/>
              <a:t>The support </a:t>
            </a:r>
            <a:r>
              <a:rPr lang="fr-FR" dirty="0" err="1"/>
              <a:t>from</a:t>
            </a:r>
            <a:r>
              <a:rPr lang="fr-FR" dirty="0"/>
              <a:t> CNRS-IN2P3 has not </a:t>
            </a:r>
            <a:r>
              <a:rPr lang="fr-FR" dirty="0" err="1"/>
              <a:t>decreased</a:t>
            </a:r>
            <a:r>
              <a:rPr lang="fr-FR" dirty="0"/>
              <a:t> </a:t>
            </a:r>
            <a:r>
              <a:rPr lang="fr-FR" dirty="0" err="1"/>
              <a:t>despite</a:t>
            </a:r>
            <a:r>
              <a:rPr lang="fr-FR" dirty="0"/>
              <a:t> the </a:t>
            </a:r>
            <a:r>
              <a:rPr lang="fr-FR" dirty="0" err="1"/>
              <a:t>pandemic</a:t>
            </a:r>
            <a:r>
              <a:rPr lang="fr-FR" dirty="0"/>
              <a:t> </a:t>
            </a:r>
            <a:r>
              <a:rPr lang="fr-FR" dirty="0" err="1"/>
              <a:t>crisis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8232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37A8A2-75D3-CB48-8881-143F34B17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412129B-576A-FB4F-BBA6-76BFE044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F8F590-960A-A644-A13F-C78BA825C542}" type="slidenum">
              <a:rPr lang="fr-FR" smtClean="0"/>
              <a:t>12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34C80C-366E-264E-8AA7-E8728AAE8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050" y="2355850"/>
            <a:ext cx="65659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5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C18244-2930-6541-B819-7973F24EC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fr-FR" dirty="0"/>
              <a:t>FKPPL </a:t>
            </a:r>
            <a:r>
              <a:rPr lang="fr-FR" dirty="0" err="1"/>
              <a:t>scientific</a:t>
            </a:r>
            <a:r>
              <a:rPr lang="fr-FR" dirty="0"/>
              <a:t> </a:t>
            </a:r>
            <a:r>
              <a:rPr lang="fr-FR" dirty="0" err="1"/>
              <a:t>perimeter</a:t>
            </a:r>
            <a:r>
              <a:rPr lang="fr-FR" dirty="0"/>
              <a:t> in 2020-2021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834BA65-56DE-A046-AEEF-ACA5408A6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F8F590-960A-A644-A13F-C78BA825C542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AB221EB-0DDF-8E46-8100-B2F2BB5CDA3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6700" y="1645112"/>
            <a:ext cx="3946652" cy="4128655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16 </a:t>
            </a:r>
            <a:r>
              <a:rPr lang="fr-FR" dirty="0" err="1"/>
              <a:t>projects</a:t>
            </a:r>
            <a:r>
              <a:rPr lang="fr-FR" dirty="0"/>
              <a:t> (2020-2021)</a:t>
            </a:r>
          </a:p>
          <a:p>
            <a:pPr lvl="1"/>
            <a:r>
              <a:rPr lang="fr-FR" dirty="0"/>
              <a:t>14 </a:t>
            </a:r>
            <a:r>
              <a:rPr lang="fr-FR" dirty="0" err="1"/>
              <a:t>korean</a:t>
            </a:r>
            <a:r>
              <a:rPr lang="fr-FR" dirty="0"/>
              <a:t> institutes</a:t>
            </a:r>
          </a:p>
          <a:p>
            <a:pPr lvl="1"/>
            <a:r>
              <a:rPr lang="fr-FR" dirty="0"/>
              <a:t>12 french </a:t>
            </a:r>
            <a:r>
              <a:rPr lang="fr-FR" dirty="0" err="1"/>
              <a:t>laboratories</a:t>
            </a:r>
            <a:endParaRPr lang="fr-FR" dirty="0"/>
          </a:p>
          <a:p>
            <a:r>
              <a:rPr lang="fr-FR" dirty="0"/>
              <a:t>6 </a:t>
            </a:r>
            <a:r>
              <a:rPr lang="fr-FR" dirty="0" err="1"/>
              <a:t>disciplinary</a:t>
            </a:r>
            <a:r>
              <a:rPr lang="fr-FR" dirty="0"/>
              <a:t> </a:t>
            </a:r>
            <a:r>
              <a:rPr lang="fr-FR" dirty="0" err="1"/>
              <a:t>fields</a:t>
            </a:r>
            <a:endParaRPr lang="fr-FR" dirty="0"/>
          </a:p>
          <a:p>
            <a:pPr lvl="1"/>
            <a:r>
              <a:rPr lang="fr-FR" dirty="0"/>
              <a:t>Detector R&amp;D </a:t>
            </a:r>
          </a:p>
          <a:p>
            <a:pPr lvl="1"/>
            <a:r>
              <a:rPr lang="fr-FR" dirty="0" err="1"/>
              <a:t>Hadronic</a:t>
            </a:r>
            <a:r>
              <a:rPr lang="fr-FR" dirty="0"/>
              <a:t> and </a:t>
            </a:r>
            <a:r>
              <a:rPr lang="fr-FR" dirty="0" err="1"/>
              <a:t>nuclear</a:t>
            </a:r>
            <a:r>
              <a:rPr lang="fr-FR" dirty="0"/>
              <a:t> </a:t>
            </a:r>
            <a:r>
              <a:rPr lang="fr-FR" dirty="0" err="1"/>
              <a:t>Physics</a:t>
            </a:r>
            <a:endParaRPr lang="fr-FR" dirty="0"/>
          </a:p>
          <a:p>
            <a:pPr lvl="1"/>
            <a:r>
              <a:rPr lang="fr-FR" dirty="0"/>
              <a:t>High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Physics</a:t>
            </a:r>
            <a:endParaRPr lang="fr-FR" dirty="0"/>
          </a:p>
          <a:p>
            <a:pPr lvl="1"/>
            <a:r>
              <a:rPr lang="fr-FR" dirty="0" err="1"/>
              <a:t>Multidisciplinary</a:t>
            </a:r>
            <a:r>
              <a:rPr lang="fr-FR" dirty="0"/>
              <a:t> and </a:t>
            </a:r>
            <a:r>
              <a:rPr lang="fr-FR" dirty="0" err="1"/>
              <a:t>Computing</a:t>
            </a:r>
            <a:endParaRPr lang="fr-FR" dirty="0"/>
          </a:p>
          <a:p>
            <a:pPr lvl="1"/>
            <a:r>
              <a:rPr lang="fr-FR" dirty="0"/>
              <a:t>Neutrino </a:t>
            </a:r>
            <a:r>
              <a:rPr lang="fr-FR" dirty="0" err="1"/>
              <a:t>Physics</a:t>
            </a:r>
            <a:endParaRPr lang="fr-FR" dirty="0"/>
          </a:p>
          <a:p>
            <a:pPr lvl="1"/>
            <a:r>
              <a:rPr lang="fr-FR" dirty="0"/>
              <a:t>Theory</a:t>
            </a:r>
          </a:p>
          <a:p>
            <a:pPr lvl="1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CD7977-8948-CB4E-8493-9FFA604A51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62" t="2147" r="21514" b="4264"/>
          <a:stretch/>
        </p:blipFill>
        <p:spPr>
          <a:xfrm>
            <a:off x="4796179" y="2250142"/>
            <a:ext cx="3946650" cy="384635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5CAB212-4AFF-E644-BB8C-33CD4AF8D61F}"/>
              </a:ext>
            </a:extLst>
          </p:cNvPr>
          <p:cNvSpPr txBox="1"/>
          <p:nvPr/>
        </p:nvSpPr>
        <p:spPr>
          <a:xfrm>
            <a:off x="266700" y="6096497"/>
            <a:ext cx="8543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>
                <a:solidFill>
                  <a:srgbClr val="FF0000"/>
                </a:solidFill>
              </a:rPr>
              <a:t>Several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projects</a:t>
            </a:r>
            <a:r>
              <a:rPr lang="fr-FR" sz="2000" dirty="0">
                <a:solidFill>
                  <a:srgbClr val="FF0000"/>
                </a:solidFill>
              </a:rPr>
              <a:t> are </a:t>
            </a:r>
            <a:r>
              <a:rPr lang="fr-FR" sz="2000" dirty="0" err="1">
                <a:solidFill>
                  <a:srgbClr val="FF0000"/>
                </a:solidFill>
              </a:rPr>
              <a:t>really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trilateral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projects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with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Japanese</a:t>
            </a:r>
            <a:r>
              <a:rPr lang="fr-FR" sz="2000" dirty="0">
                <a:solidFill>
                  <a:srgbClr val="FF0000"/>
                </a:solidFill>
              </a:rPr>
              <a:t> teams </a:t>
            </a:r>
            <a:r>
              <a:rPr lang="fr-FR" sz="2000" dirty="0" err="1">
                <a:solidFill>
                  <a:srgbClr val="FF0000"/>
                </a:solidFill>
              </a:rPr>
              <a:t>involved</a:t>
            </a:r>
            <a:r>
              <a:rPr lang="fr-FR" sz="2000" dirty="0">
                <a:solidFill>
                  <a:srgbClr val="FF0000"/>
                </a:solidFill>
              </a:rPr>
              <a:t> (TYL) </a:t>
            </a:r>
          </a:p>
        </p:txBody>
      </p:sp>
    </p:spTree>
    <p:extLst>
      <p:ext uri="{BB962C8B-B14F-4D97-AF65-F5344CB8AC3E}">
        <p14:creationId xmlns:p14="http://schemas.microsoft.com/office/powerpoint/2010/main" val="4216613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DED5B1-3344-5249-8C99-961C89527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FKPPL in 2021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2ACE646-D183-1E46-9DEC-DE260A7B4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F8F590-960A-A644-A13F-C78BA825C542}" type="slidenum">
              <a:rPr lang="fr-FR" smtClean="0"/>
              <a:t>3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C2588E4-9293-5349-B400-5A4318D3F2D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12 </a:t>
            </a:r>
            <a:r>
              <a:rPr lang="fr-FR" dirty="0" err="1"/>
              <a:t>projects</a:t>
            </a:r>
            <a:r>
              <a:rPr lang="fr-FR" dirty="0"/>
              <a:t> </a:t>
            </a:r>
            <a:r>
              <a:rPr lang="fr-FR" dirty="0" err="1"/>
              <a:t>submitted</a:t>
            </a:r>
            <a:r>
              <a:rPr lang="fr-FR" dirty="0"/>
              <a:t> to the 2021 call</a:t>
            </a:r>
          </a:p>
          <a:p>
            <a:pPr lvl="1"/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constrained</a:t>
            </a:r>
            <a:r>
              <a:rPr lang="fr-FR" dirty="0"/>
              <a:t> </a:t>
            </a:r>
            <a:r>
              <a:rPr lang="fr-FR" dirty="0" err="1"/>
              <a:t>travel</a:t>
            </a:r>
            <a:r>
              <a:rPr lang="fr-FR" dirty="0"/>
              <a:t> </a:t>
            </a:r>
            <a:r>
              <a:rPr lang="fr-FR" dirty="0" err="1"/>
              <a:t>rules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France &amp; </a:t>
            </a:r>
            <a:r>
              <a:rPr lang="fr-FR" dirty="0" err="1"/>
              <a:t>Korea</a:t>
            </a:r>
            <a:endParaRPr lang="fr-FR" dirty="0"/>
          </a:p>
          <a:p>
            <a:pPr lvl="1"/>
            <a:r>
              <a:rPr lang="fr-FR" dirty="0"/>
              <a:t>CNRS FKPPL budget not </a:t>
            </a:r>
            <a:r>
              <a:rPr lang="fr-FR" dirty="0" err="1"/>
              <a:t>distributed</a:t>
            </a:r>
            <a:r>
              <a:rPr lang="fr-FR" dirty="0"/>
              <a:t> to the French teams</a:t>
            </a:r>
          </a:p>
          <a:p>
            <a:r>
              <a:rPr lang="fr-FR" dirty="0" err="1"/>
              <a:t>Nevertheless</a:t>
            </a:r>
            <a:r>
              <a:rPr lang="fr-FR" dirty="0"/>
              <a:t> the </a:t>
            </a:r>
            <a:r>
              <a:rPr lang="fr-FR" dirty="0" err="1"/>
              <a:t>scientific</a:t>
            </a:r>
            <a:r>
              <a:rPr lang="fr-FR" dirty="0"/>
              <a:t> </a:t>
            </a:r>
            <a:r>
              <a:rPr lang="fr-FR" dirty="0" err="1"/>
              <a:t>activity</a:t>
            </a:r>
            <a:r>
              <a:rPr lang="fr-FR" dirty="0"/>
              <a:t> </a:t>
            </a:r>
            <a:r>
              <a:rPr lang="fr-FR" dirty="0" err="1"/>
              <a:t>continued</a:t>
            </a:r>
            <a:r>
              <a:rPr lang="fr-FR" dirty="0"/>
              <a:t>…</a:t>
            </a:r>
          </a:p>
          <a:p>
            <a:pPr lvl="1"/>
            <a:r>
              <a:rPr lang="fr-FR" dirty="0"/>
              <a:t>Scientific production </a:t>
            </a:r>
          </a:p>
          <a:p>
            <a:pPr lvl="1"/>
            <a:r>
              <a:rPr lang="fr-FR" dirty="0"/>
              <a:t>Virtual meetings</a:t>
            </a:r>
          </a:p>
          <a:p>
            <a:pPr lvl="1"/>
            <a:r>
              <a:rPr lang="fr-FR" dirty="0"/>
              <a:t>But </a:t>
            </a:r>
            <a:r>
              <a:rPr lang="fr-FR" dirty="0" err="1"/>
              <a:t>considerable</a:t>
            </a:r>
            <a:r>
              <a:rPr lang="fr-FR" dirty="0"/>
              <a:t> slow down…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0168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595D59-A170-AC4A-8455-FBF3E05E9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FKPPL in 2021 (</a:t>
            </a:r>
            <a:r>
              <a:rPr lang="fr-FR" dirty="0" err="1"/>
              <a:t>continued</a:t>
            </a:r>
            <a:r>
              <a:rPr lang="fr-FR" dirty="0"/>
              <a:t>)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EB34D9D-A5BE-7244-B53C-AF44DB941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F8F590-960A-A644-A13F-C78BA825C542}" type="slidenum">
              <a:rPr lang="fr-FR" smtClean="0"/>
              <a:t>4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96994DA-7F92-1242-A8E8-4344BF51BE8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3 out of the 4 new 2021 </a:t>
            </a:r>
            <a:r>
              <a:rPr lang="fr-FR" dirty="0" err="1"/>
              <a:t>projects</a:t>
            </a:r>
            <a:r>
              <a:rPr lang="fr-FR" dirty="0"/>
              <a:t> </a:t>
            </a:r>
            <a:r>
              <a:rPr lang="fr-FR" dirty="0" err="1"/>
              <a:t>could</a:t>
            </a:r>
            <a:r>
              <a:rPr lang="fr-FR" dirty="0"/>
              <a:t> not </a:t>
            </a:r>
            <a:r>
              <a:rPr lang="fr-FR" dirty="0" err="1"/>
              <a:t>start</a:t>
            </a:r>
            <a:endParaRPr lang="fr-FR" dirty="0"/>
          </a:p>
          <a:p>
            <a:pPr lvl="1"/>
            <a:r>
              <a:rPr lang="fr-FR" dirty="0"/>
              <a:t>FAZIA collaboration @GANIL </a:t>
            </a:r>
            <a:r>
              <a:rPr lang="fr-FR" dirty="0" err="1"/>
              <a:t>successfully</a:t>
            </a:r>
            <a:r>
              <a:rPr lang="fr-FR" dirty="0"/>
              <a:t> </a:t>
            </a:r>
            <a:r>
              <a:rPr lang="fr-FR" dirty="0" err="1"/>
              <a:t>started</a:t>
            </a:r>
            <a:r>
              <a:rPr lang="fr-FR" dirty="0"/>
              <a:t> (</a:t>
            </a:r>
            <a:r>
              <a:rPr lang="fr-FR" dirty="0" err="1"/>
              <a:t>See</a:t>
            </a:r>
            <a:r>
              <a:rPr lang="fr-FR" dirty="0"/>
              <a:t> slides </a:t>
            </a:r>
            <a:r>
              <a:rPr lang="fr-FR" dirty="0" err="1"/>
              <a:t>from</a:t>
            </a:r>
            <a:r>
              <a:rPr lang="fr-FR" dirty="0"/>
              <a:t> Professor </a:t>
            </a:r>
            <a:r>
              <a:rPr lang="fr-FR" dirty="0" err="1"/>
              <a:t>Byungsik</a:t>
            </a:r>
            <a:r>
              <a:rPr lang="fr-FR" dirty="0"/>
              <a:t> Hong talk </a:t>
            </a:r>
            <a:r>
              <a:rPr lang="fr-FR" dirty="0" err="1"/>
              <a:t>yesterday</a:t>
            </a:r>
            <a:r>
              <a:rPr lang="fr-FR" dirty="0"/>
              <a:t>) </a:t>
            </a:r>
          </a:p>
          <a:p>
            <a:r>
              <a:rPr lang="fr-FR" dirty="0" err="1"/>
              <a:t>Several</a:t>
            </a:r>
            <a:r>
              <a:rPr lang="fr-FR" dirty="0"/>
              <a:t> </a:t>
            </a:r>
            <a:r>
              <a:rPr lang="fr-FR" dirty="0" err="1"/>
              <a:t>projects</a:t>
            </a:r>
            <a:r>
              <a:rPr lang="fr-FR" dirty="0"/>
              <a:t> </a:t>
            </a:r>
            <a:r>
              <a:rPr lang="fr-FR" dirty="0" err="1"/>
              <a:t>did</a:t>
            </a:r>
            <a:r>
              <a:rPr lang="fr-FR" dirty="0"/>
              <a:t> report </a:t>
            </a:r>
            <a:r>
              <a:rPr lang="fr-FR" dirty="0" err="1"/>
              <a:t>continuing</a:t>
            </a:r>
            <a:r>
              <a:rPr lang="fr-FR" dirty="0"/>
              <a:t> </a:t>
            </a:r>
            <a:r>
              <a:rPr lang="fr-FR" dirty="0" err="1"/>
              <a:t>activities</a:t>
            </a:r>
            <a:r>
              <a:rPr lang="fr-FR" dirty="0"/>
              <a:t> </a:t>
            </a:r>
            <a:r>
              <a:rPr lang="fr-FR" dirty="0" err="1"/>
              <a:t>despite</a:t>
            </a:r>
            <a:r>
              <a:rPr lang="fr-FR" dirty="0"/>
              <a:t> the </a:t>
            </a:r>
            <a:r>
              <a:rPr lang="fr-FR" dirty="0" err="1"/>
              <a:t>sanitary</a:t>
            </a:r>
            <a:r>
              <a:rPr lang="fr-FR" dirty="0"/>
              <a:t> </a:t>
            </a:r>
            <a:r>
              <a:rPr lang="fr-FR" dirty="0" err="1"/>
              <a:t>crisis</a:t>
            </a:r>
            <a:endParaRPr lang="fr-FR" dirty="0"/>
          </a:p>
          <a:p>
            <a:pPr lvl="1"/>
            <a:r>
              <a:rPr lang="fr-FR" dirty="0"/>
              <a:t>R&amp;D for CALICE </a:t>
            </a:r>
            <a:r>
              <a:rPr lang="fr-FR" dirty="0" err="1"/>
              <a:t>calorimeter</a:t>
            </a:r>
            <a:r>
              <a:rPr lang="fr-FR" dirty="0"/>
              <a:t> (</a:t>
            </a:r>
            <a:r>
              <a:rPr lang="fr-FR" dirty="0" err="1"/>
              <a:t>see</a:t>
            </a:r>
            <a:r>
              <a:rPr lang="fr-FR" dirty="0"/>
              <a:t> slides </a:t>
            </a:r>
            <a:r>
              <a:rPr lang="fr-FR" dirty="0" err="1"/>
              <a:t>from</a:t>
            </a:r>
            <a:r>
              <a:rPr lang="fr-FR" dirty="0"/>
              <a:t> Roman </a:t>
            </a:r>
            <a:r>
              <a:rPr lang="fr-FR" dirty="0" err="1"/>
              <a:t>Pöschl</a:t>
            </a:r>
            <a:r>
              <a:rPr lang="fr-FR" dirty="0"/>
              <a:t> talk on </a:t>
            </a:r>
            <a:r>
              <a:rPr lang="fr-FR" dirty="0" err="1"/>
              <a:t>monday</a:t>
            </a:r>
            <a:r>
              <a:rPr lang="fr-FR" dirty="0"/>
              <a:t>)</a:t>
            </a:r>
          </a:p>
          <a:p>
            <a:pPr lvl="1"/>
            <a:r>
              <a:rPr lang="fr-FR" dirty="0" err="1"/>
              <a:t>Theoretical</a:t>
            </a:r>
            <a:r>
              <a:rPr lang="fr-FR" dirty="0"/>
              <a:t> </a:t>
            </a:r>
            <a:r>
              <a:rPr lang="fr-FR" dirty="0" err="1"/>
              <a:t>activities</a:t>
            </a:r>
            <a:r>
              <a:rPr lang="fr-FR" dirty="0"/>
              <a:t> on </a:t>
            </a:r>
            <a:r>
              <a:rPr lang="fr-FR" dirty="0" err="1"/>
              <a:t>dark</a:t>
            </a:r>
            <a:r>
              <a:rPr lang="fr-FR" dirty="0"/>
              <a:t> </a:t>
            </a:r>
            <a:r>
              <a:rPr lang="fr-FR" dirty="0" err="1"/>
              <a:t>matter</a:t>
            </a:r>
            <a:r>
              <a:rPr lang="fr-FR" dirty="0"/>
              <a:t> (</a:t>
            </a:r>
            <a:r>
              <a:rPr lang="fr-FR" dirty="0" err="1"/>
              <a:t>see</a:t>
            </a:r>
            <a:r>
              <a:rPr lang="fr-FR" dirty="0"/>
              <a:t> slides </a:t>
            </a:r>
            <a:r>
              <a:rPr lang="fr-FR" dirty="0" err="1"/>
              <a:t>from</a:t>
            </a:r>
            <a:r>
              <a:rPr lang="fr-FR" dirty="0"/>
              <a:t> Yann </a:t>
            </a:r>
            <a:r>
              <a:rPr lang="fr-FR" dirty="0" err="1"/>
              <a:t>Mambrini</a:t>
            </a:r>
            <a:r>
              <a:rPr lang="fr-FR" dirty="0"/>
              <a:t> talk </a:t>
            </a:r>
            <a:r>
              <a:rPr lang="fr-FR" dirty="0" err="1"/>
              <a:t>earlier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morning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And more…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296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B5BEF93-BCD4-E64C-8139-D07B718DF4A2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0" y="1516063"/>
            <a:ext cx="4751388" cy="4860925"/>
          </a:xfrm>
        </p:spPr>
        <p:txBody>
          <a:bodyPr>
            <a:noAutofit/>
          </a:bodyPr>
          <a:lstStyle/>
          <a:p>
            <a:r>
              <a:rPr lang="fr-FR" sz="1800" b="1" dirty="0"/>
              <a:t>HEP: </a:t>
            </a:r>
            <a:r>
              <a:rPr lang="fr-FR" sz="1800" b="1" dirty="0" err="1"/>
              <a:t>experiments</a:t>
            </a:r>
            <a:r>
              <a:rPr lang="fr-FR" sz="1800" b="1" dirty="0"/>
              <a:t> (</a:t>
            </a:r>
            <a:r>
              <a:rPr lang="fr-FR" sz="1800" b="1" dirty="0">
                <a:solidFill>
                  <a:schemeClr val="accent2"/>
                </a:solidFill>
              </a:rPr>
              <a:t>2 IN2P3</a:t>
            </a:r>
            <a:r>
              <a:rPr lang="fr-FR" sz="1800" b="1" dirty="0"/>
              <a:t>)</a:t>
            </a:r>
          </a:p>
          <a:p>
            <a:pPr lvl="1"/>
            <a:r>
              <a:rPr lang="fr-FR" sz="1800" dirty="0">
                <a:solidFill>
                  <a:schemeClr val="accent2"/>
                </a:solidFill>
              </a:rPr>
              <a:t>ALICE HF (b-jet in p-Pb)</a:t>
            </a:r>
          </a:p>
          <a:p>
            <a:pPr lvl="2"/>
            <a:r>
              <a:rPr lang="fr-FR" sz="1800" dirty="0">
                <a:solidFill>
                  <a:srgbClr val="0432FF"/>
                </a:solidFill>
              </a:rPr>
              <a:t>M. J. </a:t>
            </a:r>
            <a:r>
              <a:rPr lang="fr-FR" sz="1800" dirty="0" err="1">
                <a:solidFill>
                  <a:srgbClr val="0432FF"/>
                </a:solidFill>
              </a:rPr>
              <a:t>Kweon</a:t>
            </a:r>
            <a:r>
              <a:rPr lang="fr-FR" sz="1800" dirty="0">
                <a:solidFill>
                  <a:srgbClr val="0432FF"/>
                </a:solidFill>
              </a:rPr>
              <a:t>, R. </a:t>
            </a:r>
            <a:r>
              <a:rPr lang="fr-FR" sz="1800" dirty="0" err="1">
                <a:solidFill>
                  <a:srgbClr val="0432FF"/>
                </a:solidFill>
              </a:rPr>
              <a:t>Guernane</a:t>
            </a:r>
            <a:r>
              <a:rPr lang="fr-FR" sz="1800" dirty="0">
                <a:solidFill>
                  <a:srgbClr val="0432FF"/>
                </a:solidFill>
              </a:rPr>
              <a:t> </a:t>
            </a:r>
          </a:p>
          <a:p>
            <a:pPr lvl="1"/>
            <a:r>
              <a:rPr lang="fr-FR" sz="1800" dirty="0">
                <a:solidFill>
                  <a:schemeClr val="accent2"/>
                </a:solidFill>
              </a:rPr>
              <a:t>CMS IL</a:t>
            </a:r>
            <a:r>
              <a:rPr lang="fr-FR" sz="1800" dirty="0"/>
              <a:t> </a:t>
            </a:r>
            <a:r>
              <a:rPr lang="fr-FR" sz="1800" dirty="0">
                <a:solidFill>
                  <a:schemeClr val="accent2"/>
                </a:solidFill>
              </a:rPr>
              <a:t>(</a:t>
            </a:r>
            <a:r>
              <a:rPr lang="fr-FR" sz="1800" dirty="0" err="1">
                <a:solidFill>
                  <a:schemeClr val="accent2"/>
                </a:solidFill>
              </a:rPr>
              <a:t>quarkonium</a:t>
            </a:r>
            <a:r>
              <a:rPr lang="fr-FR" sz="1800" dirty="0">
                <a:solidFill>
                  <a:schemeClr val="accent2"/>
                </a:solidFill>
              </a:rPr>
              <a:t> probes of QGP)</a:t>
            </a:r>
          </a:p>
          <a:p>
            <a:pPr lvl="2"/>
            <a:r>
              <a:rPr lang="fr-FR" sz="1800" dirty="0">
                <a:solidFill>
                  <a:srgbClr val="0000FF"/>
                </a:solidFill>
              </a:rPr>
              <a:t>Y. Kim, M. Nguyen</a:t>
            </a:r>
            <a:endParaRPr lang="fr-FR" sz="1800" dirty="0"/>
          </a:p>
          <a:p>
            <a:r>
              <a:rPr lang="fr-FR" sz="1800" b="1" dirty="0"/>
              <a:t>HEP: </a:t>
            </a:r>
            <a:r>
              <a:rPr lang="fr-FR" sz="1800" b="1" dirty="0" err="1"/>
              <a:t>theory</a:t>
            </a:r>
            <a:r>
              <a:rPr lang="fr-FR" sz="1800" b="1" dirty="0"/>
              <a:t> (</a:t>
            </a:r>
            <a:r>
              <a:rPr lang="fr-FR" sz="1800" b="1" dirty="0">
                <a:solidFill>
                  <a:schemeClr val="accent2"/>
                </a:solidFill>
              </a:rPr>
              <a:t>2 IN2P3 </a:t>
            </a:r>
            <a:r>
              <a:rPr lang="fr-FR" sz="1800" b="1" dirty="0"/>
              <a:t>+ </a:t>
            </a:r>
            <a:r>
              <a:rPr lang="fr-FR" sz="1800" b="1" dirty="0">
                <a:solidFill>
                  <a:srgbClr val="FF00FF"/>
                </a:solidFill>
              </a:rPr>
              <a:t>1 INP</a:t>
            </a:r>
            <a:r>
              <a:rPr lang="fr-FR" sz="1800" b="1" dirty="0"/>
              <a:t>)</a:t>
            </a:r>
          </a:p>
          <a:p>
            <a:pPr lvl="1"/>
            <a:r>
              <a:rPr lang="fr-FR" sz="1800" dirty="0">
                <a:solidFill>
                  <a:schemeClr val="accent2"/>
                </a:solidFill>
              </a:rPr>
              <a:t>FNEPS </a:t>
            </a:r>
          </a:p>
          <a:p>
            <a:pPr lvl="2"/>
            <a:r>
              <a:rPr lang="fr-FR" sz="1800" dirty="0">
                <a:solidFill>
                  <a:srgbClr val="0432FF"/>
                </a:solidFill>
              </a:rPr>
              <a:t>H. M. Lee, Y. </a:t>
            </a:r>
            <a:r>
              <a:rPr lang="fr-FR" sz="1800" dirty="0" err="1">
                <a:solidFill>
                  <a:srgbClr val="0432FF"/>
                </a:solidFill>
              </a:rPr>
              <a:t>Mambrini</a:t>
            </a:r>
            <a:r>
              <a:rPr lang="fr-FR" sz="1800" dirty="0">
                <a:solidFill>
                  <a:srgbClr val="0432FF"/>
                </a:solidFill>
              </a:rPr>
              <a:t> </a:t>
            </a:r>
          </a:p>
          <a:p>
            <a:pPr lvl="1"/>
            <a:r>
              <a:rPr lang="fr-FR" sz="1800" dirty="0">
                <a:solidFill>
                  <a:srgbClr val="FF00FF"/>
                </a:solidFill>
              </a:rPr>
              <a:t>CCC-DM (</a:t>
            </a:r>
            <a:r>
              <a:rPr lang="fr-FR" sz="1800" dirty="0" err="1">
                <a:solidFill>
                  <a:srgbClr val="FF00FF"/>
                </a:solidFill>
              </a:rPr>
              <a:t>dark</a:t>
            </a:r>
            <a:r>
              <a:rPr lang="fr-FR" sz="1800" dirty="0">
                <a:solidFill>
                  <a:srgbClr val="FF00FF"/>
                </a:solidFill>
              </a:rPr>
              <a:t> </a:t>
            </a:r>
            <a:r>
              <a:rPr lang="fr-FR" sz="1800" dirty="0" err="1">
                <a:solidFill>
                  <a:srgbClr val="FF00FF"/>
                </a:solidFill>
              </a:rPr>
              <a:t>matter</a:t>
            </a:r>
            <a:r>
              <a:rPr lang="fr-FR" sz="1800" dirty="0">
                <a:solidFill>
                  <a:srgbClr val="FF00FF"/>
                </a:solidFill>
              </a:rPr>
              <a:t>)</a:t>
            </a:r>
          </a:p>
          <a:p>
            <a:pPr lvl="2"/>
            <a:r>
              <a:rPr lang="fr-FR" sz="1800" dirty="0">
                <a:solidFill>
                  <a:srgbClr val="0432FF"/>
                </a:solidFill>
              </a:rPr>
              <a:t>B. </a:t>
            </a:r>
            <a:r>
              <a:rPr lang="fr-FR" sz="1800" dirty="0" err="1">
                <a:solidFill>
                  <a:srgbClr val="0432FF"/>
                </a:solidFill>
              </a:rPr>
              <a:t>Fuks</a:t>
            </a:r>
            <a:r>
              <a:rPr lang="fr-FR" sz="1800" dirty="0">
                <a:solidFill>
                  <a:srgbClr val="0432FF"/>
                </a:solidFill>
              </a:rPr>
              <a:t>, P. Ko</a:t>
            </a:r>
          </a:p>
          <a:p>
            <a:r>
              <a:rPr lang="fr-FR" sz="1800" b="1" dirty="0"/>
              <a:t>Neutrino </a:t>
            </a:r>
            <a:r>
              <a:rPr lang="fr-FR" sz="1800" b="1" dirty="0" err="1"/>
              <a:t>physics</a:t>
            </a:r>
            <a:r>
              <a:rPr lang="fr-FR" sz="1800" b="1" dirty="0"/>
              <a:t> (</a:t>
            </a:r>
            <a:r>
              <a:rPr lang="fr-FR" sz="1800" b="1" dirty="0">
                <a:solidFill>
                  <a:schemeClr val="accent2"/>
                </a:solidFill>
              </a:rPr>
              <a:t>1</a:t>
            </a:r>
            <a:r>
              <a:rPr lang="fr-FR" sz="1800" b="1" dirty="0"/>
              <a:t>)</a:t>
            </a:r>
            <a:r>
              <a:rPr lang="fr-FR" sz="1800" dirty="0"/>
              <a:t> </a:t>
            </a:r>
          </a:p>
          <a:p>
            <a:pPr lvl="1"/>
            <a:r>
              <a:rPr lang="fr-FR" sz="1800" dirty="0" err="1">
                <a:solidFill>
                  <a:schemeClr val="accent2"/>
                </a:solidFill>
              </a:rPr>
              <a:t>NeutrinoBSM</a:t>
            </a:r>
            <a:endParaRPr lang="fr-FR" sz="1800" dirty="0">
              <a:solidFill>
                <a:schemeClr val="accent2"/>
              </a:solidFill>
            </a:endParaRPr>
          </a:p>
          <a:p>
            <a:pPr lvl="2"/>
            <a:r>
              <a:rPr lang="fr-FR" sz="1800" dirty="0">
                <a:solidFill>
                  <a:srgbClr val="0000FF"/>
                </a:solidFill>
              </a:rPr>
              <a:t>S. H. </a:t>
            </a:r>
            <a:r>
              <a:rPr lang="fr-FR" sz="1800" dirty="0" err="1">
                <a:solidFill>
                  <a:srgbClr val="0000FF"/>
                </a:solidFill>
              </a:rPr>
              <a:t>Seo</a:t>
            </a:r>
            <a:r>
              <a:rPr lang="fr-FR" sz="1800" dirty="0">
                <a:solidFill>
                  <a:srgbClr val="0000FF"/>
                </a:solidFill>
              </a:rPr>
              <a:t>, A. Cabrera </a:t>
            </a:r>
            <a:endParaRPr lang="fr-FR" sz="1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4294967295"/>
          </p:nvPr>
        </p:nvSpPr>
        <p:spPr>
          <a:xfrm>
            <a:off x="4227513" y="508000"/>
            <a:ext cx="4916487" cy="57070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1800" b="1" dirty="0"/>
          </a:p>
          <a:p>
            <a:r>
              <a:rPr lang="fr-FR" sz="1800" b="1" dirty="0" err="1"/>
              <a:t>Hadronic-nuclear</a:t>
            </a:r>
            <a:r>
              <a:rPr lang="fr-FR" sz="1800" b="1" dirty="0"/>
              <a:t> </a:t>
            </a:r>
            <a:r>
              <a:rPr lang="fr-FR" sz="1800" b="1" dirty="0" err="1"/>
              <a:t>physics</a:t>
            </a:r>
            <a:r>
              <a:rPr lang="fr-FR" sz="1800" b="1" dirty="0"/>
              <a:t> (</a:t>
            </a:r>
            <a:r>
              <a:rPr lang="fr-FR" sz="1800" b="1" dirty="0">
                <a:solidFill>
                  <a:schemeClr val="accent2"/>
                </a:solidFill>
              </a:rPr>
              <a:t>2 IN2P3/CEA</a:t>
            </a:r>
            <a:r>
              <a:rPr lang="fr-FR" sz="1800" b="1" dirty="0"/>
              <a:t>)</a:t>
            </a:r>
          </a:p>
          <a:p>
            <a:pPr lvl="1"/>
            <a:r>
              <a:rPr lang="fr-FR" sz="1800" dirty="0">
                <a:solidFill>
                  <a:schemeClr val="accent2"/>
                </a:solidFill>
              </a:rPr>
              <a:t>GPD (</a:t>
            </a:r>
            <a:r>
              <a:rPr lang="fr-FR" sz="1800" dirty="0" err="1">
                <a:solidFill>
                  <a:schemeClr val="accent2"/>
                </a:solidFill>
              </a:rPr>
              <a:t>Generalized</a:t>
            </a:r>
            <a:r>
              <a:rPr lang="fr-FR" sz="1800" dirty="0">
                <a:solidFill>
                  <a:schemeClr val="accent2"/>
                </a:solidFill>
              </a:rPr>
              <a:t> Parton Distributions)</a:t>
            </a:r>
          </a:p>
          <a:p>
            <a:pPr lvl="2"/>
            <a:r>
              <a:rPr lang="fr-FR" sz="1800" dirty="0">
                <a:solidFill>
                  <a:srgbClr val="0432FF"/>
                </a:solidFill>
              </a:rPr>
              <a:t>S. Choi, C. Munoz </a:t>
            </a:r>
          </a:p>
          <a:p>
            <a:pPr lvl="1"/>
            <a:r>
              <a:rPr lang="fr-FR" sz="1800" dirty="0">
                <a:solidFill>
                  <a:schemeClr val="accent2"/>
                </a:solidFill>
              </a:rPr>
              <a:t>FAZIA (</a:t>
            </a:r>
            <a:r>
              <a:rPr lang="fr-FR" sz="1800" dirty="0" err="1">
                <a:solidFill>
                  <a:schemeClr val="accent2"/>
                </a:solidFill>
              </a:rPr>
              <a:t>Nuclear</a:t>
            </a:r>
            <a:r>
              <a:rPr lang="fr-FR" sz="1800" dirty="0">
                <a:solidFill>
                  <a:schemeClr val="accent2"/>
                </a:solidFill>
              </a:rPr>
              <a:t> Equation of State)</a:t>
            </a:r>
          </a:p>
          <a:p>
            <a:pPr lvl="2"/>
            <a:r>
              <a:rPr lang="fr-FR" sz="1800" dirty="0">
                <a:solidFill>
                  <a:srgbClr val="0432FF"/>
                </a:solidFill>
              </a:rPr>
              <a:t>B. Hong, N. Le </a:t>
            </a:r>
            <a:r>
              <a:rPr lang="fr-FR" sz="1800" dirty="0" err="1">
                <a:solidFill>
                  <a:srgbClr val="0432FF"/>
                </a:solidFill>
              </a:rPr>
              <a:t>Neindre</a:t>
            </a:r>
            <a:endParaRPr lang="fr-FR" sz="1800" b="1" dirty="0"/>
          </a:p>
          <a:p>
            <a:r>
              <a:rPr lang="fr-FR" sz="1800" b="1" dirty="0"/>
              <a:t>R&amp;D (</a:t>
            </a:r>
            <a:r>
              <a:rPr lang="fr-FR" sz="1800" b="1" dirty="0">
                <a:solidFill>
                  <a:schemeClr val="accent2"/>
                </a:solidFill>
              </a:rPr>
              <a:t>3</a:t>
            </a:r>
            <a:r>
              <a:rPr lang="fr-FR" sz="1800" b="1" dirty="0"/>
              <a:t>)</a:t>
            </a:r>
          </a:p>
          <a:p>
            <a:pPr lvl="1"/>
            <a:r>
              <a:rPr lang="fr-FR" sz="1800" dirty="0">
                <a:solidFill>
                  <a:schemeClr val="accent2"/>
                </a:solidFill>
              </a:rPr>
              <a:t>CMS RPC (</a:t>
            </a:r>
            <a:r>
              <a:rPr lang="fr-FR" sz="1800" dirty="0" err="1">
                <a:solidFill>
                  <a:schemeClr val="accent2"/>
                </a:solidFill>
              </a:rPr>
              <a:t>iRPC</a:t>
            </a:r>
            <a:r>
              <a:rPr lang="fr-FR" sz="1800" dirty="0">
                <a:solidFill>
                  <a:schemeClr val="accent2"/>
                </a:solidFill>
              </a:rPr>
              <a:t>)</a:t>
            </a:r>
          </a:p>
          <a:p>
            <a:pPr lvl="2"/>
            <a:r>
              <a:rPr lang="fr-FR" sz="1800" dirty="0">
                <a:solidFill>
                  <a:srgbClr val="0432FF"/>
                </a:solidFill>
              </a:rPr>
              <a:t>J.J. Goh, M. </a:t>
            </a:r>
            <a:r>
              <a:rPr lang="fr-FR" sz="1800" dirty="0" err="1">
                <a:solidFill>
                  <a:srgbClr val="0432FF"/>
                </a:solidFill>
              </a:rPr>
              <a:t>Gouzevitch</a:t>
            </a:r>
            <a:r>
              <a:rPr lang="fr-FR" sz="1800" dirty="0">
                <a:solidFill>
                  <a:srgbClr val="0432FF"/>
                </a:solidFill>
              </a:rPr>
              <a:t>,</a:t>
            </a:r>
          </a:p>
          <a:p>
            <a:pPr lvl="1"/>
            <a:r>
              <a:rPr lang="fr-FR" sz="1800" dirty="0">
                <a:solidFill>
                  <a:schemeClr val="accent2"/>
                </a:solidFill>
              </a:rPr>
              <a:t>ILCCALICE (PCB)</a:t>
            </a:r>
          </a:p>
          <a:p>
            <a:pPr lvl="2"/>
            <a:r>
              <a:rPr lang="fr-FR" sz="1800" dirty="0">
                <a:solidFill>
                  <a:srgbClr val="0000FF"/>
                </a:solidFill>
              </a:rPr>
              <a:t>M. </a:t>
            </a:r>
            <a:r>
              <a:rPr lang="fr-FR" sz="1800" dirty="0" err="1">
                <a:solidFill>
                  <a:srgbClr val="0000FF"/>
                </a:solidFill>
              </a:rPr>
              <a:t>Ghergherehchi</a:t>
            </a:r>
            <a:r>
              <a:rPr lang="fr-FR" sz="1800" dirty="0">
                <a:solidFill>
                  <a:srgbClr val="0000FF"/>
                </a:solidFill>
              </a:rPr>
              <a:t>, R. </a:t>
            </a:r>
            <a:r>
              <a:rPr lang="fr-FR" sz="1800" dirty="0" err="1">
                <a:solidFill>
                  <a:srgbClr val="0000FF"/>
                </a:solidFill>
              </a:rPr>
              <a:t>Poeschl</a:t>
            </a:r>
            <a:r>
              <a:rPr lang="fr-FR" sz="1800" dirty="0">
                <a:solidFill>
                  <a:srgbClr val="0000FF"/>
                </a:solidFill>
              </a:rPr>
              <a:t> </a:t>
            </a:r>
            <a:endParaRPr lang="fr-FR" sz="1800" dirty="0"/>
          </a:p>
          <a:p>
            <a:pPr lvl="1"/>
            <a:r>
              <a:rPr lang="fr-FR" sz="1800" dirty="0">
                <a:solidFill>
                  <a:schemeClr val="accent2"/>
                </a:solidFill>
              </a:rPr>
              <a:t>HPRPC</a:t>
            </a:r>
          </a:p>
          <a:p>
            <a:pPr lvl="2"/>
            <a:r>
              <a:rPr lang="fr-FR" sz="1800" dirty="0">
                <a:solidFill>
                  <a:srgbClr val="0432FF"/>
                </a:solidFill>
              </a:rPr>
              <a:t>I. </a:t>
            </a:r>
            <a:r>
              <a:rPr lang="fr-FR" sz="1800" dirty="0" err="1">
                <a:solidFill>
                  <a:srgbClr val="0432FF"/>
                </a:solidFill>
              </a:rPr>
              <a:t>Laktineh</a:t>
            </a:r>
            <a:r>
              <a:rPr lang="fr-FR" sz="1800" dirty="0">
                <a:solidFill>
                  <a:srgbClr val="0432FF"/>
                </a:solidFill>
              </a:rPr>
              <a:t>, D-W Kim</a:t>
            </a:r>
          </a:p>
          <a:p>
            <a:r>
              <a:rPr lang="fr-FR" sz="1800" b="1" dirty="0" err="1"/>
              <a:t>Interdisciplinary</a:t>
            </a:r>
            <a:r>
              <a:rPr lang="fr-FR" sz="1800" b="1" dirty="0"/>
              <a:t> &amp; </a:t>
            </a:r>
            <a:r>
              <a:rPr lang="fr-FR" sz="1800" b="1" dirty="0" err="1"/>
              <a:t>computing</a:t>
            </a:r>
            <a:r>
              <a:rPr lang="fr-FR" sz="1800" b="1" dirty="0"/>
              <a:t> (</a:t>
            </a:r>
            <a:r>
              <a:rPr lang="fr-FR" sz="1800" b="1" dirty="0">
                <a:solidFill>
                  <a:schemeClr val="accent2"/>
                </a:solidFill>
              </a:rPr>
              <a:t>2</a:t>
            </a:r>
            <a:r>
              <a:rPr lang="fr-FR" sz="1800" b="1" dirty="0"/>
              <a:t>)</a:t>
            </a:r>
          </a:p>
          <a:p>
            <a:pPr lvl="1"/>
            <a:r>
              <a:rPr lang="fr-FR" sz="1800" dirty="0" err="1">
                <a:solidFill>
                  <a:schemeClr val="accent2"/>
                </a:solidFill>
              </a:rPr>
              <a:t>Beam</a:t>
            </a:r>
            <a:r>
              <a:rPr lang="fr-FR" sz="1800" dirty="0">
                <a:solidFill>
                  <a:schemeClr val="accent2"/>
                </a:solidFill>
              </a:rPr>
              <a:t> / Geant4</a:t>
            </a:r>
          </a:p>
          <a:p>
            <a:pPr lvl="2"/>
            <a:r>
              <a:rPr lang="fr-FR" sz="1800" dirty="0">
                <a:solidFill>
                  <a:srgbClr val="0432FF"/>
                </a:solidFill>
              </a:rPr>
              <a:t>M. </a:t>
            </a:r>
            <a:r>
              <a:rPr lang="fr-FR" sz="1800" dirty="0" err="1">
                <a:solidFill>
                  <a:srgbClr val="0432FF"/>
                </a:solidFill>
              </a:rPr>
              <a:t>Verderi</a:t>
            </a:r>
            <a:r>
              <a:rPr lang="fr-FR" sz="1800" dirty="0">
                <a:solidFill>
                  <a:srgbClr val="0432FF"/>
                </a:solidFill>
              </a:rPr>
              <a:t>, K. Cho</a:t>
            </a:r>
          </a:p>
          <a:p>
            <a:pPr lvl="1"/>
            <a:r>
              <a:rPr lang="fr-FR" sz="1800" dirty="0">
                <a:solidFill>
                  <a:schemeClr val="accent2"/>
                </a:solidFill>
              </a:rPr>
              <a:t>EXTREME </a:t>
            </a:r>
          </a:p>
          <a:p>
            <a:pPr lvl="2"/>
            <a:r>
              <a:rPr lang="fr-FR" sz="1800" dirty="0">
                <a:solidFill>
                  <a:srgbClr val="0000FF"/>
                </a:solidFill>
              </a:rPr>
              <a:t>D. Kim, V. Breton</a:t>
            </a:r>
            <a:endParaRPr lang="fr-FR" sz="1800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0000"/>
                </a:solidFill>
              </a:rPr>
              <a:t>2022 call: all </a:t>
            </a:r>
            <a:r>
              <a:rPr lang="fr-FR" dirty="0"/>
              <a:t>12 FKPPL </a:t>
            </a:r>
            <a:r>
              <a:rPr lang="fr-FR" dirty="0" err="1"/>
              <a:t>projects</a:t>
            </a:r>
            <a:r>
              <a:rPr lang="fr-FR" dirty="0"/>
              <a:t> </a:t>
            </a:r>
            <a:r>
              <a:rPr lang="fr-FR" dirty="0" err="1"/>
              <a:t>resubmitted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86A536-FB2D-D54E-94BA-21CBEB323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Young </a:t>
            </a:r>
            <a:r>
              <a:rPr lang="fr-FR" dirty="0" err="1"/>
              <a:t>investigator</a:t>
            </a:r>
            <a:r>
              <a:rPr lang="fr-FR" dirty="0"/>
              <a:t> </a:t>
            </a:r>
            <a:r>
              <a:rPr lang="fr-FR" dirty="0" err="1"/>
              <a:t>award</a:t>
            </a:r>
            <a:r>
              <a:rPr lang="fr-FR" dirty="0"/>
              <a:t> 2022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0F4DC9A-1AF5-6D48-8728-38E092EF7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F8F590-960A-A644-A13F-C78BA825C542}" type="slidenum">
              <a:rPr lang="fr-FR" smtClean="0"/>
              <a:t>6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D88360-BB53-B942-8C07-21918B4604D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6700" y="2348470"/>
            <a:ext cx="2921548" cy="3371850"/>
          </a:xfrm>
        </p:spPr>
        <p:txBody>
          <a:bodyPr/>
          <a:lstStyle/>
          <a:p>
            <a:r>
              <a:rPr lang="fr-FR" dirty="0" err="1"/>
              <a:t>Jae</a:t>
            </a:r>
            <a:r>
              <a:rPr lang="fr-FR" dirty="0"/>
              <a:t> </a:t>
            </a:r>
            <a:r>
              <a:rPr lang="fr-FR" dirty="0" err="1"/>
              <a:t>Beom</a:t>
            </a:r>
            <a:r>
              <a:rPr lang="fr-FR" dirty="0"/>
              <a:t> Park</a:t>
            </a:r>
          </a:p>
          <a:p>
            <a:pPr lvl="1"/>
            <a:r>
              <a:rPr lang="fr-FR" dirty="0"/>
              <a:t>(</a:t>
            </a:r>
            <a:r>
              <a:rPr lang="fr-FR" dirty="0" err="1"/>
              <a:t>Korea</a:t>
            </a:r>
            <a:r>
              <a:rPr lang="fr-FR" dirty="0"/>
              <a:t> </a:t>
            </a:r>
            <a:r>
              <a:rPr lang="fr-FR" dirty="0" err="1"/>
              <a:t>Univ</a:t>
            </a:r>
            <a:r>
              <a:rPr lang="fr-FR" dirty="0"/>
              <a:t>.) </a:t>
            </a:r>
          </a:p>
          <a:p>
            <a:pPr lvl="1"/>
            <a:r>
              <a:rPr lang="fr-FR" dirty="0" err="1"/>
              <a:t>See</a:t>
            </a:r>
            <a:r>
              <a:rPr lang="fr-FR" dirty="0"/>
              <a:t> </a:t>
            </a:r>
            <a:r>
              <a:rPr lang="fr-FR" dirty="0" err="1"/>
              <a:t>Jae</a:t>
            </a:r>
            <a:r>
              <a:rPr lang="fr-FR" dirty="0"/>
              <a:t> </a:t>
            </a:r>
            <a:r>
              <a:rPr lang="fr-FR" dirty="0" err="1"/>
              <a:t>Beom</a:t>
            </a:r>
            <a:r>
              <a:rPr lang="fr-FR" dirty="0"/>
              <a:t> slides on https://indico.in2p3.fr/</a:t>
            </a:r>
            <a:r>
              <a:rPr lang="fr-FR" dirty="0" err="1"/>
              <a:t>event</a:t>
            </a:r>
            <a:r>
              <a:rPr lang="fr-FR" dirty="0"/>
              <a:t>/26306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AE10FF2-61BC-4149-A1A3-8F301427A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665" y="2348470"/>
            <a:ext cx="4980946" cy="390347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4FDC696-C50E-BF40-A1A3-E97A58309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86" y="2260058"/>
            <a:ext cx="68054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77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2102D0-A404-1C4E-A7FA-D1AC7B580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2022: </a:t>
            </a:r>
            <a:r>
              <a:rPr lang="fr-FR" dirty="0" err="1"/>
              <a:t>resuming</a:t>
            </a:r>
            <a:r>
              <a:rPr lang="fr-FR" dirty="0"/>
              <a:t> </a:t>
            </a:r>
            <a:r>
              <a:rPr lang="fr-FR" dirty="0" err="1"/>
              <a:t>scientific</a:t>
            </a:r>
            <a:r>
              <a:rPr lang="fr-FR" dirty="0"/>
              <a:t> exchanges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2B6B34-6013-DE46-B0E1-79B7C601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F8F590-960A-A644-A13F-C78BA825C542}" type="slidenum">
              <a:rPr lang="fr-FR" smtClean="0"/>
              <a:t>7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3C4998-5C02-3945-90CF-6C4C8773658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err="1"/>
              <a:t>Visit</a:t>
            </a:r>
            <a:r>
              <a:rPr lang="fr-FR" dirty="0"/>
              <a:t> of </a:t>
            </a:r>
            <a:r>
              <a:rPr lang="fr-FR" dirty="0" err="1"/>
              <a:t>korean</a:t>
            </a:r>
            <a:r>
              <a:rPr lang="fr-FR" dirty="0"/>
              <a:t> </a:t>
            </a:r>
            <a:r>
              <a:rPr lang="fr-FR" dirty="0" err="1"/>
              <a:t>scientists</a:t>
            </a:r>
            <a:r>
              <a:rPr lang="fr-FR" dirty="0"/>
              <a:t> to GANIL in April and May</a:t>
            </a:r>
          </a:p>
          <a:p>
            <a:r>
              <a:rPr lang="fr-FR" dirty="0" err="1"/>
              <a:t>Visit</a:t>
            </a:r>
            <a:r>
              <a:rPr lang="fr-FR" dirty="0"/>
              <a:t> to FKPPL </a:t>
            </a:r>
            <a:r>
              <a:rPr lang="fr-FR" dirty="0" err="1"/>
              <a:t>Korean</a:t>
            </a:r>
            <a:r>
              <a:rPr lang="fr-FR" dirty="0"/>
              <a:t> </a:t>
            </a:r>
            <a:r>
              <a:rPr lang="fr-FR" dirty="0" err="1"/>
              <a:t>partners</a:t>
            </a:r>
            <a:r>
              <a:rPr lang="fr-FR" dirty="0"/>
              <a:t> in July (Vincent)</a:t>
            </a:r>
          </a:p>
          <a:p>
            <a:r>
              <a:rPr lang="fr-FR" dirty="0"/>
              <a:t>The FKPPL </a:t>
            </a:r>
            <a:r>
              <a:rPr lang="fr-FR" dirty="0" err="1"/>
              <a:t>project</a:t>
            </a:r>
            <a:r>
              <a:rPr lang="fr-FR" dirty="0"/>
              <a:t> leaders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quickly</a:t>
            </a:r>
            <a:r>
              <a:rPr lang="fr-FR" dirty="0"/>
              <a:t> </a:t>
            </a:r>
            <a:r>
              <a:rPr lang="fr-FR" dirty="0" err="1"/>
              <a:t>informed</a:t>
            </a:r>
            <a:r>
              <a:rPr lang="fr-FR" dirty="0"/>
              <a:t> of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travel</a:t>
            </a:r>
            <a:r>
              <a:rPr lang="fr-FR" dirty="0"/>
              <a:t> budget</a:t>
            </a:r>
          </a:p>
          <a:p>
            <a:r>
              <a:rPr lang="fr-FR" dirty="0"/>
              <a:t>No restrictions for </a:t>
            </a:r>
            <a:r>
              <a:rPr lang="fr-FR" dirty="0" err="1"/>
              <a:t>travels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France and </a:t>
            </a:r>
            <a:r>
              <a:rPr lang="fr-FR" dirty="0" err="1"/>
              <a:t>Korea</a:t>
            </a:r>
            <a:r>
              <a:rPr lang="fr-FR" dirty="0"/>
              <a:t> if </a:t>
            </a:r>
            <a:r>
              <a:rPr lang="fr-FR" dirty="0" err="1"/>
              <a:t>vaccinated</a:t>
            </a:r>
            <a:endParaRPr lang="fr-FR" dirty="0"/>
          </a:p>
          <a:p>
            <a:pPr lvl="1"/>
            <a:r>
              <a:rPr lang="fr-FR" dirty="0">
                <a:hlinkClick r:id="rId2"/>
              </a:rPr>
              <a:t>https://kr.ambafrance.org</a:t>
            </a:r>
            <a:r>
              <a:rPr lang="fr-FR">
                <a:hlinkClick r:id="rId2"/>
              </a:rPr>
              <a:t>/Informations-Coronavirus-Covid-19</a:t>
            </a:r>
            <a:endParaRPr lang="fr-FR"/>
          </a:p>
          <a:p>
            <a:pPr marL="365760" lvl="1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7975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08C4C7-3325-A048-9B34-5EBD86DE3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FKPPL 2022: a constant budget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33C5421-59FE-0948-9C83-588366EC6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F8F590-960A-A644-A13F-C78BA825C542}" type="slidenum">
              <a:rPr lang="fr-FR" smtClean="0"/>
              <a:t>8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B2C63DA-07D7-604D-B238-1EE4AE616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3117"/>
            <a:ext cx="8250865" cy="53504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FC609BB-D7F1-D645-8BA2-19D02FCAA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981" y="2317724"/>
            <a:ext cx="1294733" cy="861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4349307-959E-174D-BDE4-454ADEDE3FC9}"/>
              </a:ext>
            </a:extLst>
          </p:cNvPr>
          <p:cNvSpPr txBox="1"/>
          <p:nvPr/>
        </p:nvSpPr>
        <p:spPr>
          <a:xfrm>
            <a:off x="5705793" y="5119045"/>
            <a:ext cx="2545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2022: </a:t>
            </a:r>
            <a:r>
              <a:rPr lang="fr-FR" dirty="0" err="1">
                <a:solidFill>
                  <a:srgbClr val="FF0000"/>
                </a:solidFill>
              </a:rPr>
              <a:t>same</a:t>
            </a:r>
            <a:r>
              <a:rPr lang="fr-FR" dirty="0">
                <a:solidFill>
                  <a:srgbClr val="FF0000"/>
                </a:solidFill>
              </a:rPr>
              <a:t> budget </a:t>
            </a:r>
            <a:r>
              <a:rPr lang="fr-FR" dirty="0" err="1">
                <a:solidFill>
                  <a:srgbClr val="FF0000"/>
                </a:solidFill>
              </a:rPr>
              <a:t>from</a:t>
            </a:r>
            <a:r>
              <a:rPr lang="fr-FR" dirty="0">
                <a:solidFill>
                  <a:srgbClr val="FF0000"/>
                </a:solidFill>
              </a:rPr>
              <a:t> CNRS as in 2021 (20+15 = 35 </a:t>
            </a:r>
            <a:r>
              <a:rPr lang="fr-FR" dirty="0" err="1">
                <a:solidFill>
                  <a:srgbClr val="FF0000"/>
                </a:solidFill>
              </a:rPr>
              <a:t>KEuros</a:t>
            </a:r>
            <a:r>
              <a:rPr lang="fr-FR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43628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11FEF5-0A00-CD4B-A465-77ED616C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message to </a:t>
            </a:r>
            <a:r>
              <a:rPr lang="fr-FR" dirty="0" err="1"/>
              <a:t>project</a:t>
            </a:r>
            <a:r>
              <a:rPr lang="fr-FR" dirty="0"/>
              <a:t> leaders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E464D6B-C1FB-0F41-98FE-EC85D1893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F8F590-960A-A644-A13F-C78BA825C542}" type="slidenum">
              <a:rPr lang="fr-FR" smtClean="0"/>
              <a:t>9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BC9919-4365-9640-8281-AAD4580CFF4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>
            <a:normAutofit lnSpcReduction="10000"/>
          </a:bodyPr>
          <a:lstStyle/>
          <a:p>
            <a:r>
              <a:rPr lang="fr-FR" dirty="0"/>
              <a:t>The French </a:t>
            </a:r>
            <a:r>
              <a:rPr lang="fr-FR" dirty="0" err="1"/>
              <a:t>Embassy</a:t>
            </a:r>
            <a:r>
              <a:rPr lang="fr-FR" dirty="0"/>
              <a:t> </a:t>
            </a:r>
            <a:r>
              <a:rPr lang="fr-FR" dirty="0" err="1"/>
              <a:t>strongly</a:t>
            </a:r>
            <a:r>
              <a:rPr lang="fr-FR" dirty="0"/>
              <a:t> supports </a:t>
            </a:r>
            <a:r>
              <a:rPr lang="fr-FR" dirty="0" err="1"/>
              <a:t>scientific</a:t>
            </a:r>
            <a:r>
              <a:rPr lang="fr-FR" dirty="0"/>
              <a:t> exchanges</a:t>
            </a:r>
          </a:p>
          <a:p>
            <a:r>
              <a:rPr lang="fr-FR" dirty="0"/>
              <a:t>PHC STAR: </a:t>
            </a:r>
            <a:r>
              <a:rPr lang="fr-FR" dirty="0" err="1"/>
              <a:t>scientific</a:t>
            </a:r>
            <a:r>
              <a:rPr lang="fr-FR" dirty="0"/>
              <a:t> and </a:t>
            </a:r>
            <a:r>
              <a:rPr lang="fr-FR" dirty="0" err="1"/>
              <a:t>technological</a:t>
            </a:r>
            <a:r>
              <a:rPr lang="fr-FR" dirty="0"/>
              <a:t> exchanges </a:t>
            </a:r>
          </a:p>
          <a:p>
            <a:pPr lvl="1"/>
            <a:r>
              <a:rPr lang="fr-FR" dirty="0" err="1"/>
              <a:t>Funded</a:t>
            </a:r>
            <a:r>
              <a:rPr lang="fr-FR" dirty="0"/>
              <a:t> by </a:t>
            </a:r>
            <a:r>
              <a:rPr lang="fr-FR" dirty="0" err="1"/>
              <a:t>Korean</a:t>
            </a:r>
            <a:r>
              <a:rPr lang="fr-FR" dirty="0"/>
              <a:t> NRF and French Science Ministry</a:t>
            </a:r>
          </a:p>
          <a:p>
            <a:pPr lvl="1"/>
            <a:r>
              <a:rPr lang="fr-FR" dirty="0" err="1"/>
              <a:t>Next</a:t>
            </a:r>
            <a:r>
              <a:rPr lang="fr-FR" dirty="0"/>
              <a:t> call: </a:t>
            </a:r>
            <a:r>
              <a:rPr lang="fr-FR" dirty="0" err="1"/>
              <a:t>january</a:t>
            </a:r>
            <a:r>
              <a:rPr lang="fr-FR" dirty="0"/>
              <a:t> 2023</a:t>
            </a:r>
          </a:p>
          <a:p>
            <a:r>
              <a:rPr lang="fr-FR" dirty="0"/>
              <a:t>France Excellence </a:t>
            </a:r>
            <a:r>
              <a:rPr lang="fr-FR" dirty="0" err="1"/>
              <a:t>grants</a:t>
            </a:r>
            <a:r>
              <a:rPr lang="fr-FR" dirty="0"/>
              <a:t> for </a:t>
            </a:r>
            <a:r>
              <a:rPr lang="fr-FR" dirty="0" err="1"/>
              <a:t>korean</a:t>
            </a:r>
            <a:r>
              <a:rPr lang="fr-FR" dirty="0"/>
              <a:t> </a:t>
            </a:r>
            <a:r>
              <a:rPr lang="fr-FR" dirty="0" err="1"/>
              <a:t>students</a:t>
            </a:r>
            <a:r>
              <a:rPr lang="fr-FR" dirty="0"/>
              <a:t> to </a:t>
            </a:r>
            <a:r>
              <a:rPr lang="fr-FR" dirty="0" err="1"/>
              <a:t>study</a:t>
            </a:r>
            <a:r>
              <a:rPr lang="fr-FR" dirty="0"/>
              <a:t> in France</a:t>
            </a:r>
          </a:p>
          <a:p>
            <a:pPr lvl="1"/>
            <a:r>
              <a:rPr lang="fr-FR" dirty="0" err="1"/>
              <a:t>Funded</a:t>
            </a:r>
            <a:r>
              <a:rPr lang="fr-FR" dirty="0"/>
              <a:t> by the French Science </a:t>
            </a:r>
            <a:r>
              <a:rPr lang="fr-FR" dirty="0" err="1"/>
              <a:t>ministry</a:t>
            </a:r>
            <a:endParaRPr lang="fr-FR" dirty="0"/>
          </a:p>
          <a:p>
            <a:pPr lvl="1"/>
            <a:r>
              <a:rPr lang="fr-FR" dirty="0"/>
              <a:t>2021: Ms CHOI </a:t>
            </a:r>
            <a:r>
              <a:rPr lang="fr-FR" dirty="0" err="1"/>
              <a:t>Jieun</a:t>
            </a:r>
            <a:r>
              <a:rPr lang="fr-FR" dirty="0"/>
              <a:t>, joint PhD @IP2I Lyon</a:t>
            </a:r>
          </a:p>
          <a:p>
            <a:r>
              <a:rPr lang="fr-FR" dirty="0"/>
              <a:t>Contact: Denis </a:t>
            </a:r>
            <a:r>
              <a:rPr lang="fr-FR" dirty="0" err="1"/>
              <a:t>Fourmeau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00257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Médian.thmx</Template>
  <TotalTime>3152</TotalTime>
  <Words>660</Words>
  <Application>Microsoft Macintosh PowerPoint</Application>
  <PresentationFormat>Affichage à l'écran (4:3)</PresentationFormat>
  <Paragraphs>112</Paragraphs>
  <Slides>12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Calibri</vt:lpstr>
      <vt:lpstr>Tw Cen MT</vt:lpstr>
      <vt:lpstr>Wingdings</vt:lpstr>
      <vt:lpstr>Wingdings 2</vt:lpstr>
      <vt:lpstr>Médian</vt:lpstr>
      <vt:lpstr>France-Korea Particle Physics and e-science Laboratory</vt:lpstr>
      <vt:lpstr>FKPPL scientific perimeter in 2020-2021</vt:lpstr>
      <vt:lpstr>FKPPL in 2021</vt:lpstr>
      <vt:lpstr>FKPPL in 2021 (continued)</vt:lpstr>
      <vt:lpstr>2022 call: all 12 FKPPL projects resubmitted</vt:lpstr>
      <vt:lpstr>Young investigator award 2022</vt:lpstr>
      <vt:lpstr>2022: resuming scientific exchanges</vt:lpstr>
      <vt:lpstr>FKPPL 2022: a constant budget</vt:lpstr>
      <vt:lpstr>A message to project leaders</vt:lpstr>
      <vt:lpstr>FKPPL communication</vt:lpstr>
      <vt:lpstr>Conclusion: let us go !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FKPPL  2016 key figures</dc:title>
  <dc:creator>Sébastien</dc:creator>
  <cp:lastModifiedBy>Microsoft Office User</cp:lastModifiedBy>
  <cp:revision>379</cp:revision>
  <cp:lastPrinted>2022-05-18T06:43:54Z</cp:lastPrinted>
  <dcterms:created xsi:type="dcterms:W3CDTF">2017-05-08T07:52:14Z</dcterms:created>
  <dcterms:modified xsi:type="dcterms:W3CDTF">2022-05-19T18:27:45Z</dcterms:modified>
</cp:coreProperties>
</file>