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slides/slide1.xml" ContentType="application/vnd.openxmlformats-officedocument.presentationml.slide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 Light"/>
              </a:rPr>
              <a:t>Modifiez le </a:t>
            </a:r>
            <a:r>
              <a:rPr b="0" lang="fr-FR" sz="4400" spc="-1" strike="noStrike">
                <a:solidFill>
                  <a:srgbClr val="000000"/>
                </a:solidFill>
                <a:latin typeface="Calibri Light"/>
              </a:rPr>
              <a:t>style du titre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Modifier les styles du texte du masque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Deuxième niveau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Troisième niveau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7191BC08-AAD0-4F72-A297-16C3FA6A535E}" type="datetime">
              <a:rPr b="0" lang="fr-FR" sz="1200" spc="-1" strike="noStrike">
                <a:solidFill>
                  <a:srgbClr val="8b8b8b"/>
                </a:solidFill>
                <a:latin typeface="Calibri"/>
              </a:rPr>
              <a:t>14/03/2022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1F9E84C-0E3D-4D06-AE60-79DEE50E2EB5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0386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2410560" y="175680"/>
            <a:ext cx="6539040" cy="604440"/>
          </a:xfrm>
          <a:prstGeom prst="rect">
            <a:avLst/>
          </a:prstGeom>
          <a:solidFill>
            <a:srgbClr val="8faadc"/>
          </a:solidFill>
          <a:ln w="12600">
            <a:solidFill>
              <a:srgbClr val="000000"/>
            </a:solidFill>
            <a:round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Budget résistance </a:t>
            </a: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des pigtails inclinés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2" name="Image 4" descr=""/>
          <p:cNvPicPr/>
          <p:nvPr/>
        </p:nvPicPr>
        <p:blipFill>
          <a:blip r:embed="rId1"/>
          <a:stretch/>
        </p:blipFill>
        <p:spPr>
          <a:xfrm>
            <a:off x="10381680" y="119520"/>
            <a:ext cx="1668600" cy="831240"/>
          </a:xfrm>
          <a:prstGeom prst="rect">
            <a:avLst/>
          </a:prstGeom>
          <a:ln>
            <a:noFill/>
          </a:ln>
        </p:spPr>
      </p:pic>
      <p:pic>
        <p:nvPicPr>
          <p:cNvPr id="43" name="Image 2" descr=""/>
          <p:cNvPicPr/>
          <p:nvPr/>
        </p:nvPicPr>
        <p:blipFill>
          <a:blip r:embed="rId2"/>
          <a:srcRect l="21256" t="38530" r="44819" b="48507"/>
          <a:stretch/>
        </p:blipFill>
        <p:spPr>
          <a:xfrm>
            <a:off x="3196800" y="999720"/>
            <a:ext cx="5239080" cy="1125000"/>
          </a:xfrm>
          <a:prstGeom prst="rect">
            <a:avLst/>
          </a:prstGeom>
          <a:ln>
            <a:noFill/>
          </a:ln>
        </p:spPr>
      </p:pic>
      <p:graphicFrame>
        <p:nvGraphicFramePr>
          <p:cNvPr id="44" name="Table 2"/>
          <p:cNvGraphicFramePr/>
          <p:nvPr/>
        </p:nvGraphicFramePr>
        <p:xfrm>
          <a:off x="3215520" y="2344320"/>
          <a:ext cx="2713680" cy="4102200"/>
        </p:xfrm>
        <a:graphic>
          <a:graphicData uri="http://schemas.openxmlformats.org/drawingml/2006/table">
            <a:tbl>
              <a:tblPr/>
              <a:tblGrid>
                <a:gridCol w="876600"/>
                <a:gridCol w="885240"/>
                <a:gridCol w="951840"/>
              </a:tblGrid>
              <a:tr h="47952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FRONTs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BACKs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b9bd5"/>
                    </a:solidFill>
                  </a:tcPr>
                </a:tc>
              </a:tr>
              <a:tr h="10555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Nombre d’unités testées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5526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MOYENNE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10,0 m</a:t>
                      </a:r>
                      <a:r>
                        <a:rPr b="1" lang="el-GR" sz="12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Ω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7,9 m</a:t>
                      </a:r>
                      <a:r>
                        <a:rPr b="1" lang="el-GR" sz="12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Ω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5526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Ecart-type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0,4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0,27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  <a:tr h="78948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Valeur maximale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11,0 m</a:t>
                      </a:r>
                      <a:r>
                        <a:rPr b="1" lang="el-G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Ω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9,0 m</a:t>
                      </a:r>
                      <a:r>
                        <a:rPr b="1" lang="el-G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Ω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67248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Valeur minimale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9,0 m</a:t>
                      </a:r>
                      <a:r>
                        <a:rPr b="1" lang="el-G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Ω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7,4 m</a:t>
                      </a:r>
                      <a:r>
                        <a:rPr b="1" lang="el-G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Ω</a:t>
                      </a:r>
                      <a:endParaRPr b="0" lang="en-US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1deef"/>
                    </a:solidFill>
                  </a:tcPr>
                </a:tc>
              </a:tr>
            </a:tbl>
          </a:graphicData>
        </a:graphic>
      </p:graphicFrame>
      <p:pic>
        <p:nvPicPr>
          <p:cNvPr id="45" name="Image 6" descr=""/>
          <p:cNvPicPr/>
          <p:nvPr/>
        </p:nvPicPr>
        <p:blipFill>
          <a:blip r:embed="rId3"/>
          <a:srcRect l="1372" t="27125" r="81124" b="11748"/>
          <a:stretch/>
        </p:blipFill>
        <p:spPr>
          <a:xfrm>
            <a:off x="144360" y="1038600"/>
            <a:ext cx="2916000" cy="5731560"/>
          </a:xfrm>
          <a:prstGeom prst="rect">
            <a:avLst/>
          </a:prstGeom>
          <a:ln>
            <a:noFill/>
          </a:ln>
        </p:spPr>
      </p:pic>
      <p:pic>
        <p:nvPicPr>
          <p:cNvPr id="46" name="Image 3" descr=""/>
          <p:cNvPicPr/>
          <p:nvPr/>
        </p:nvPicPr>
        <p:blipFill>
          <a:blip r:embed="rId4"/>
          <a:srcRect l="32862" t="14905" r="32646" b="10726"/>
          <a:stretch/>
        </p:blipFill>
        <p:spPr>
          <a:xfrm>
            <a:off x="9933120" y="1710360"/>
            <a:ext cx="2030040" cy="2462400"/>
          </a:xfrm>
          <a:prstGeom prst="rect">
            <a:avLst/>
          </a:prstGeom>
          <a:ln w="31680">
            <a:solidFill>
              <a:schemeClr val="bg1"/>
            </a:solidFill>
            <a:round/>
          </a:ln>
        </p:spPr>
      </p:pic>
      <p:sp>
        <p:nvSpPr>
          <p:cNvPr id="47" name="CustomShape 3"/>
          <p:cNvSpPr/>
          <p:nvPr/>
        </p:nvSpPr>
        <p:spPr>
          <a:xfrm>
            <a:off x="8436240" y="1071360"/>
            <a:ext cx="3296880" cy="2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fr-FR" sz="1000" spc="-1" strike="noStrike" u="sng">
                <a:solidFill>
                  <a:srgbClr val="ffffff"/>
                </a:solidFill>
                <a:uFillTx/>
                <a:latin typeface="Arial"/>
              </a:rPr>
              <a:t>Valeurs résistance des éléments du setup à retrancher.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48" name="CustomShape 4"/>
          <p:cNvSpPr/>
          <p:nvPr/>
        </p:nvSpPr>
        <p:spPr>
          <a:xfrm>
            <a:off x="3196800" y="6485040"/>
            <a:ext cx="3869640" cy="2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fr-FR" sz="1000" spc="-1" strike="noStrike" u="sng">
                <a:solidFill>
                  <a:srgbClr val="ffffff"/>
                </a:solidFill>
                <a:uFillTx/>
                <a:latin typeface="Arial"/>
              </a:rPr>
              <a:t>Résultats finaux concluants pour les inclinés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49" name="CustomShape 5"/>
          <p:cNvSpPr/>
          <p:nvPr/>
        </p:nvSpPr>
        <p:spPr>
          <a:xfrm>
            <a:off x="10257840" y="4299480"/>
            <a:ext cx="1704960" cy="228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fr-FR" sz="1200" spc="-1" strike="noStrike">
                <a:solidFill>
                  <a:srgbClr val="ffffff"/>
                </a:solidFill>
                <a:latin typeface="Calibri"/>
              </a:rPr>
              <a:t>Mesure 4 fils nécessaires afin de s’affranchir de la résistance des câbles, n’étant pas négligeable lors de mesures de résistances aussi faibles. Les variations de température sont prises en compte par l’ohm-mètre lors de l’affichage de la mesure.</a:t>
            </a:r>
            <a:endParaRPr b="0" lang="en-US" sz="1200" spc="-1" strike="noStrike">
              <a:latin typeface="Arial"/>
            </a:endParaRPr>
          </a:p>
        </p:txBody>
      </p:sp>
      <p:pic>
        <p:nvPicPr>
          <p:cNvPr id="50" name="Image 12" descr=""/>
          <p:cNvPicPr/>
          <p:nvPr/>
        </p:nvPicPr>
        <p:blipFill>
          <a:blip r:embed="rId5"/>
          <a:srcRect l="20327" t="41904" r="49398" b="25256"/>
          <a:stretch/>
        </p:blipFill>
        <p:spPr>
          <a:xfrm>
            <a:off x="6166800" y="2303640"/>
            <a:ext cx="3410280" cy="2080800"/>
          </a:xfrm>
          <a:prstGeom prst="rect">
            <a:avLst/>
          </a:prstGeom>
          <a:ln>
            <a:noFill/>
          </a:ln>
        </p:spPr>
      </p:pic>
      <p:pic>
        <p:nvPicPr>
          <p:cNvPr id="51" name="Image 13" descr=""/>
          <p:cNvPicPr/>
          <p:nvPr/>
        </p:nvPicPr>
        <p:blipFill>
          <a:blip r:embed="rId6"/>
          <a:srcRect l="32230" t="43461" r="33234" b="20108"/>
          <a:stretch/>
        </p:blipFill>
        <p:spPr>
          <a:xfrm>
            <a:off x="6166800" y="4584240"/>
            <a:ext cx="3410280" cy="2023200"/>
          </a:xfrm>
          <a:prstGeom prst="rect">
            <a:avLst/>
          </a:prstGeom>
          <a:ln>
            <a:noFill/>
          </a:ln>
        </p:spPr>
      </p:pic>
      <p:sp>
        <p:nvSpPr>
          <p:cNvPr id="52" name="CustomShape 6"/>
          <p:cNvSpPr/>
          <p:nvPr/>
        </p:nvSpPr>
        <p:spPr>
          <a:xfrm>
            <a:off x="8480880" y="2387520"/>
            <a:ext cx="938160" cy="364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FRONTs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3" name="CustomShape 7"/>
          <p:cNvSpPr/>
          <p:nvPr/>
        </p:nvSpPr>
        <p:spPr>
          <a:xfrm>
            <a:off x="8598960" y="4701240"/>
            <a:ext cx="819720" cy="3646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BACKs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1422360" y="194040"/>
            <a:ext cx="8081280" cy="668880"/>
          </a:xfrm>
          <a:prstGeom prst="rect">
            <a:avLst/>
          </a:prstGeom>
          <a:solidFill>
            <a:srgbClr val="afabab"/>
          </a:solidFill>
          <a:ln w="12600">
            <a:solidFill>
              <a:srgbClr val="000000"/>
            </a:solidFill>
            <a:round/>
          </a:ln>
        </p:spPr>
        <p:txBody>
          <a:bodyPr anchor="ctr">
            <a:normAutofit fontScale="72000"/>
          </a:bodyPr>
          <a:p>
            <a:pPr>
              <a:lnSpc>
                <a:spcPct val="90000"/>
              </a:lnSpc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Test tenue Haute Tension (850VDC) des pigtails inclinés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5" name="Image 3" descr=""/>
          <p:cNvPicPr/>
          <p:nvPr/>
        </p:nvPicPr>
        <p:blipFill>
          <a:blip r:embed="rId1"/>
          <a:srcRect l="1256" t="27017" r="79278" b="16227"/>
          <a:stretch/>
        </p:blipFill>
        <p:spPr>
          <a:xfrm>
            <a:off x="332640" y="1015920"/>
            <a:ext cx="3417120" cy="5606280"/>
          </a:xfrm>
          <a:prstGeom prst="rect">
            <a:avLst/>
          </a:prstGeom>
          <a:ln>
            <a:noFill/>
          </a:ln>
        </p:spPr>
      </p:pic>
      <p:pic>
        <p:nvPicPr>
          <p:cNvPr id="56" name="Image 4" descr=""/>
          <p:cNvPicPr/>
          <p:nvPr/>
        </p:nvPicPr>
        <p:blipFill>
          <a:blip r:embed="rId2"/>
          <a:stretch/>
        </p:blipFill>
        <p:spPr>
          <a:xfrm>
            <a:off x="10409400" y="117360"/>
            <a:ext cx="1650240" cy="822240"/>
          </a:xfrm>
          <a:prstGeom prst="rect">
            <a:avLst/>
          </a:prstGeom>
          <a:ln>
            <a:noFill/>
          </a:ln>
        </p:spPr>
      </p:pic>
      <p:pic>
        <p:nvPicPr>
          <p:cNvPr id="57" name="Image 2" descr=""/>
          <p:cNvPicPr/>
          <p:nvPr/>
        </p:nvPicPr>
        <p:blipFill>
          <a:blip r:embed="rId3"/>
          <a:srcRect l="32766" t="14212" r="33156" b="9967"/>
          <a:stretch/>
        </p:blipFill>
        <p:spPr>
          <a:xfrm>
            <a:off x="8274600" y="1339200"/>
            <a:ext cx="3784680" cy="4737960"/>
          </a:xfrm>
          <a:prstGeom prst="rect">
            <a:avLst/>
          </a:prstGeom>
          <a:ln w="28440">
            <a:solidFill>
              <a:schemeClr val="bg1"/>
            </a:solidFill>
            <a:round/>
          </a:ln>
        </p:spPr>
      </p:pic>
      <p:sp>
        <p:nvSpPr>
          <p:cNvPr id="58" name="CustomShape 2"/>
          <p:cNvSpPr/>
          <p:nvPr/>
        </p:nvSpPr>
        <p:spPr>
          <a:xfrm>
            <a:off x="4026960" y="1459440"/>
            <a:ext cx="3823560" cy="2010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1800" spc="-1" strike="noStrike" u="sng">
                <a:solidFill>
                  <a:srgbClr val="ffffff"/>
                </a:solidFill>
                <a:uFillTx/>
                <a:latin typeface="Arial"/>
              </a:rPr>
              <a:t>Conclusion FRONTs :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92d050"/>
              </a:buClr>
              <a:buFont typeface="StarSymbol"/>
              <a:buChar char="-"/>
            </a:pPr>
            <a:r>
              <a:rPr b="1" lang="fr-FR" sz="1800" spc="-1" strike="noStrike">
                <a:solidFill>
                  <a:srgbClr val="92d050"/>
                </a:solidFill>
                <a:latin typeface="Arial"/>
              </a:rPr>
              <a:t>Tous les pigtails tiennent les 850V.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</a:rPr>
              <a:t>Sur 10 testés à 1125V, 1 seul claque. 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</a:rPr>
              <a:t>F49 claque dès les premiers volts, à cause d’un défaut.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9" name="CustomShape 3"/>
          <p:cNvSpPr/>
          <p:nvPr/>
        </p:nvSpPr>
        <p:spPr>
          <a:xfrm>
            <a:off x="4026960" y="3819240"/>
            <a:ext cx="3823560" cy="22849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1800" spc="-1" strike="noStrike" u="sng">
                <a:solidFill>
                  <a:srgbClr val="ffffff"/>
                </a:solidFill>
                <a:uFillTx/>
                <a:latin typeface="Arial"/>
              </a:rPr>
              <a:t>Conclusion BACKs :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</a:rPr>
              <a:t>Après plusieurs claquages dus à des défauts (piste HV coupée, défaut HV BM25…), le reste des pigtails furent testés à 500V max.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92d050"/>
              </a:buClr>
              <a:buFont typeface="StarSymbol"/>
              <a:buChar char="-"/>
            </a:pPr>
            <a:r>
              <a:rPr b="1" lang="fr-FR" sz="1800" spc="-1" strike="noStrike">
                <a:solidFill>
                  <a:srgbClr val="92d050"/>
                </a:solidFill>
                <a:latin typeface="Arial"/>
              </a:rPr>
              <a:t>Les nouveaux ( de 41 à 60) tiennent tous 850V.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0" name="CustomShape 4"/>
          <p:cNvSpPr/>
          <p:nvPr/>
        </p:nvSpPr>
        <p:spPr>
          <a:xfrm>
            <a:off x="8274600" y="6127560"/>
            <a:ext cx="3784680" cy="54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ffffff"/>
                </a:solidFill>
                <a:latin typeface="Calibri"/>
              </a:rPr>
              <a:t>Après avoir mis la protection, la tension passe de 0 à 850V et y reste une minute. Le test est concluant si le pigtail ne claque pas ou si on n’observe aucun courant de fuite.</a:t>
            </a:r>
            <a:endParaRPr b="0" lang="en-US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Application>LibreOffice/6.4.7.2$Linux_X86_64 LibreOffice_project/40$Build-2</Application>
  <Words>217</Words>
  <Paragraphs>32</Paragraphs>
  <Company>LAPP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2022-03-10T08:15:25Z</dcterms:created>
  <dc:creator>Nicolas BOULLAY</dc:creator>
  <dc:description/>
  <dc:language>en-US</dc:language>
  <cp:lastModifiedBy>Nicolas BOULLAY</cp:lastModifiedBy>
  <dcterms:modified xsi:type="dcterms:W3CDTF">2022-03-11T13:49:49Z</dcterms:modified>
  <cp:revision>37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LAPP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Grand écran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</vt:i4>
  </property>
</Properties>
</file>